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7" r:id="rId3"/>
    <p:sldId id="278" r:id="rId4"/>
    <p:sldId id="299" r:id="rId5"/>
    <p:sldId id="279" r:id="rId6"/>
    <p:sldId id="281" r:id="rId7"/>
    <p:sldId id="300" r:id="rId8"/>
    <p:sldId id="280" r:id="rId9"/>
    <p:sldId id="283" r:id="rId10"/>
    <p:sldId id="284" r:id="rId11"/>
    <p:sldId id="282" r:id="rId12"/>
    <p:sldId id="285" r:id="rId13"/>
    <p:sldId id="301" r:id="rId14"/>
    <p:sldId id="286" r:id="rId15"/>
    <p:sldId id="287" r:id="rId16"/>
    <p:sldId id="288" r:id="rId17"/>
    <p:sldId id="257" r:id="rId18"/>
    <p:sldId id="258" r:id="rId19"/>
    <p:sldId id="289" r:id="rId20"/>
    <p:sldId id="260" r:id="rId21"/>
    <p:sldId id="290" r:id="rId22"/>
    <p:sldId id="263" r:id="rId23"/>
    <p:sldId id="261" r:id="rId24"/>
    <p:sldId id="291" r:id="rId25"/>
    <p:sldId id="292" r:id="rId26"/>
    <p:sldId id="293" r:id="rId27"/>
    <p:sldId id="294" r:id="rId28"/>
    <p:sldId id="267" r:id="rId29"/>
    <p:sldId id="268" r:id="rId30"/>
    <p:sldId id="269" r:id="rId31"/>
    <p:sldId id="270" r:id="rId32"/>
    <p:sldId id="295" r:id="rId33"/>
    <p:sldId id="296" r:id="rId34"/>
    <p:sldId id="297" r:id="rId35"/>
    <p:sldId id="273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94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EE3F-F380-43D2-AFA5-8DA4B7039D5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32F9-0F33-466B-A14D-0450C3181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32F9-0F33-466B-A14D-0450C3181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6E58-6118-43FB-B7C2-1C4E4E2C0AA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B7FA-C9FA-41EA-8711-A8E46B316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-304800" y="44450"/>
            <a:ext cx="9440863" cy="123507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dirty="0" smtClean="0">
                <a:latin typeface="Arial" panose="020B0604020202020204" pitchFamily="34" charset="0"/>
              </a:rPr>
              <a:t>CMP301B/CMPN301: Computer Architecture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98425" y="3756025"/>
            <a:ext cx="9072563" cy="4616450"/>
          </a:xfrm>
          <a:prstGeom prst="rect">
            <a:avLst/>
          </a:prstGeom>
          <a:ln/>
        </p:spPr>
        <p:txBody>
          <a:bodyPr vert="horz" lIns="90000" tIns="45000" rIns="90000" bIns="45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Arial" panose="020B0604020202020204" pitchFamily="34" charset="0"/>
              </a:rPr>
              <a:t>Pipelining Hazards - Sheets 2 &amp; 3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Arial" panose="020B0604020202020204" pitchFamily="34" charset="0"/>
              </a:rPr>
              <a:t>Maheed Hatem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Arial" panose="020B0604020202020204" pitchFamily="34" charset="0"/>
              </a:rPr>
              <a:t>Computer Engineering Department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Arial" panose="020B0604020202020204" pitchFamily="34" charset="0"/>
              </a:rPr>
              <a:t>Cairo University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Arial" panose="020B0604020202020204" pitchFamily="34" charset="0"/>
              </a:rPr>
              <a:t>Spring 2020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668463"/>
            <a:ext cx="14287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8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Load-use scenario is when RAW dependency depends on a load instruction.</a:t>
            </a:r>
          </a:p>
          <a:p>
            <a:r>
              <a:rPr lang="en-US" dirty="0" smtClean="0"/>
              <a:t>If the required data is output from the memory stage we have to wait to the memory stage to output the data.</a:t>
            </a:r>
          </a:p>
          <a:p>
            <a:r>
              <a:rPr lang="en-US" dirty="0" smtClean="0"/>
              <a:t>We will always stall in load-use case.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9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Hazards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6639"/>
          </a:xfrm>
        </p:spPr>
        <p:txBody>
          <a:bodyPr/>
          <a:lstStyle/>
          <a:p>
            <a:r>
              <a:rPr lang="en-US" dirty="0" smtClean="0"/>
              <a:t>Load-Use 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46974"/>
              </p:ext>
            </p:extLst>
          </p:nvPr>
        </p:nvGraphicFramePr>
        <p:xfrm>
          <a:off x="487870" y="2507200"/>
          <a:ext cx="81682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99">
                  <a:extLst>
                    <a:ext uri="{9D8B030D-6E8A-4147-A177-3AD203B41FA5}">
                      <a16:colId xmlns:a16="http://schemas.microsoft.com/office/drawing/2014/main" val="455267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91859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927668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4992135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51259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5506733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75091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570180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3835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 R1, 0(R2)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R4,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 R1, R4</a:t>
                      </a:r>
                      <a:r>
                        <a:rPr lang="en-US" baseline="0" dirty="0" smtClean="0"/>
                        <a:t>, Label (NT)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0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dirty="0"/>
              <a:t>lecture’s slide: An occurrence in which the proper instruction cannot execute in the proper clock cycle because </a:t>
            </a:r>
            <a:r>
              <a:rPr lang="en-US" b="1" dirty="0">
                <a:solidFill>
                  <a:srgbClr val="FF0000"/>
                </a:solidFill>
              </a:rPr>
              <a:t>the instruction that was fetched is not the one that is needed</a:t>
            </a:r>
            <a:r>
              <a:rPr lang="en-US" dirty="0"/>
              <a:t>; that is, the flow of instruction addresses is not what the pipeline expected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Hazards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6639"/>
          </a:xfrm>
        </p:spPr>
        <p:txBody>
          <a:bodyPr/>
          <a:lstStyle/>
          <a:p>
            <a:r>
              <a:rPr lang="en-US" dirty="0" smtClean="0"/>
              <a:t>Control Hazard 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85630"/>
              </p:ext>
            </p:extLst>
          </p:nvPr>
        </p:nvGraphicFramePr>
        <p:xfrm>
          <a:off x="487870" y="2507200"/>
          <a:ext cx="81682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99">
                  <a:extLst>
                    <a:ext uri="{9D8B030D-6E8A-4147-A177-3AD203B41FA5}">
                      <a16:colId xmlns:a16="http://schemas.microsoft.com/office/drawing/2014/main" val="455267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91859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927668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4992135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51259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5506733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75091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570180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3835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 R1, R4</a:t>
                      </a:r>
                      <a:r>
                        <a:rPr lang="en-US" baseline="0" dirty="0" smtClean="0"/>
                        <a:t>, Label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0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Label: Sub R1, R2,</a:t>
                      </a:r>
                      <a:r>
                        <a:rPr lang="en-US" baseline="0" dirty="0" smtClean="0"/>
                        <a:t>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0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Hazards -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Stalling the pipeline</a:t>
            </a:r>
          </a:p>
          <a:p>
            <a:pPr lvl="2"/>
            <a:r>
              <a:rPr lang="en-US" dirty="0" smtClean="0"/>
              <a:t>This is not an efficient solution</a:t>
            </a:r>
          </a:p>
          <a:p>
            <a:pPr lvl="1"/>
            <a:r>
              <a:rPr lang="en-US" dirty="0" smtClean="0"/>
              <a:t>Static Branch Prediction</a:t>
            </a:r>
          </a:p>
          <a:p>
            <a:pPr lvl="2"/>
            <a:r>
              <a:rPr lang="en-US" dirty="0" smtClean="0"/>
              <a:t>Always predict taken</a:t>
            </a:r>
          </a:p>
          <a:p>
            <a:pPr lvl="2"/>
            <a:r>
              <a:rPr lang="en-US" dirty="0" smtClean="0"/>
              <a:t>Always predict not taken</a:t>
            </a:r>
          </a:p>
          <a:p>
            <a:pPr lvl="1"/>
            <a:r>
              <a:rPr lang="en-US" dirty="0" smtClean="0"/>
              <a:t>Dynamic Branch Prediction</a:t>
            </a:r>
          </a:p>
          <a:p>
            <a:pPr lvl="2"/>
            <a:r>
              <a:rPr lang="en-US" dirty="0" smtClean="0"/>
              <a:t>Make predictions based on state machines. (More in next slide)</a:t>
            </a:r>
          </a:p>
          <a:p>
            <a:pPr lvl="1"/>
            <a:r>
              <a:rPr lang="en-US" dirty="0" smtClean="0"/>
              <a:t>Delayed Branch (Software Solution)</a:t>
            </a:r>
          </a:p>
          <a:p>
            <a:pPr lvl="2"/>
            <a:r>
              <a:rPr lang="en-US" dirty="0" smtClean="0"/>
              <a:t>Reorder instructions that will always execute after the branching instruction.</a:t>
            </a:r>
          </a:p>
          <a:p>
            <a:pPr lvl="2"/>
            <a:r>
              <a:rPr lang="en-US" dirty="0" smtClean="0"/>
              <a:t>The number of instructions should be equal to the number of wasted cycles, if they are less we will still lose cycles.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 - 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dynamic branch prediction, the processor makes prediction for each branch based on its history.</a:t>
            </a:r>
          </a:p>
          <a:p>
            <a:r>
              <a:rPr lang="en-US" dirty="0" smtClean="0"/>
              <a:t>If a branch was taken multiple times it is most likely to be taken again.</a:t>
            </a:r>
          </a:p>
          <a:p>
            <a:r>
              <a:rPr lang="en-US" dirty="0" smtClean="0"/>
              <a:t>A 1-bit dynamic branch predictor uses the last outcome to predict whether the branch is taken or not.</a:t>
            </a:r>
          </a:p>
          <a:p>
            <a:r>
              <a:rPr lang="en-US" dirty="0" smtClean="0"/>
              <a:t>A 2-bit dynamic branch predictor changes state after being wrong twice.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5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 - Continued </a:t>
            </a:r>
          </a:p>
        </p:txBody>
      </p:sp>
      <p:pic>
        <p:nvPicPr>
          <p:cNvPr id="4" name="Picture 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938315" y="1825625"/>
            <a:ext cx="7267370" cy="4351338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2884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 2: Problem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0899"/>
            <a:ext cx="7886700" cy="31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2: Problem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746" y="2444749"/>
            <a:ext cx="2595390" cy="3732213"/>
          </a:xfrm>
        </p:spPr>
        <p:txBody>
          <a:bodyPr/>
          <a:lstStyle/>
          <a:p>
            <a:pPr lvl="1"/>
            <a:r>
              <a:rPr lang="en-US" dirty="0" smtClean="0"/>
              <a:t>OR R1,R2,R3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OR R2,R1,R4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OR R1,R1,R2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6000750" cy="619125"/>
          </a:xfrm>
          <a:prstGeom prst="rect">
            <a:avLst/>
          </a:prstGeom>
        </p:spPr>
      </p:pic>
      <p:sp>
        <p:nvSpPr>
          <p:cNvPr id="22" name="Curved Left Arrow 21"/>
          <p:cNvSpPr/>
          <p:nvPr/>
        </p:nvSpPr>
        <p:spPr>
          <a:xfrm flipH="1" flipV="1">
            <a:off x="2202474" y="2579685"/>
            <a:ext cx="747346" cy="88448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959" y="2900577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R1, War R2</a:t>
            </a:r>
            <a:endParaRPr lang="en-US" dirty="0"/>
          </a:p>
        </p:txBody>
      </p:sp>
      <p:sp>
        <p:nvSpPr>
          <p:cNvPr id="24" name="Curved Left Arrow 23"/>
          <p:cNvSpPr/>
          <p:nvPr/>
        </p:nvSpPr>
        <p:spPr>
          <a:xfrm flipH="1" flipV="1">
            <a:off x="2271346" y="3525715"/>
            <a:ext cx="747346" cy="90392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959" y="3977677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R2, War R1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 flipV="1">
            <a:off x="5628735" y="2579683"/>
            <a:ext cx="1082616" cy="1849956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485" y="3269909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R1, </a:t>
            </a:r>
            <a:r>
              <a:rPr lang="en-US" dirty="0" err="1" smtClean="0"/>
              <a:t>Waw</a:t>
            </a:r>
            <a:r>
              <a:rPr lang="en-US" dirty="0" smtClean="0"/>
              <a:t> R1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96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9" grpId="0" animBg="1"/>
      <p:bldP spid="10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2: Problem 2 - Continued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58" y="1825625"/>
            <a:ext cx="6991350" cy="4572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/>
          <a:srcRect t="25866" r="82147" b="48261"/>
          <a:stretch/>
        </p:blipFill>
        <p:spPr>
          <a:xfrm>
            <a:off x="7470025" y="3354705"/>
            <a:ext cx="1407968" cy="82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5602778"/>
            <a:ext cx="497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Cycles = 11</a:t>
            </a:r>
            <a:endParaRPr lang="en-US" dirty="0"/>
          </a:p>
        </p:txBody>
      </p:sp>
      <p:sp>
        <p:nvSpPr>
          <p:cNvPr id="7" name="AutoShape 4"/>
          <p:cNvSpPr>
            <a:spLocks noChangeAspect="1" noChangeArrowheads="1" noTextEdit="1"/>
          </p:cNvSpPr>
          <p:nvPr/>
        </p:nvSpPr>
        <p:spPr bwMode="auto">
          <a:xfrm>
            <a:off x="839788" y="2355850"/>
            <a:ext cx="61341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44551" y="2384425"/>
            <a:ext cx="13747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19326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649538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079751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09963" y="2384425"/>
            <a:ext cx="4286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38588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368801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99013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229226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659438" y="2384425"/>
            <a:ext cx="4286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088063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518276" y="2384425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44551" y="2733675"/>
            <a:ext cx="13747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219326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649538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079751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509963" y="2733675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938588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368801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799013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229226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659438" y="2733675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088063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518276" y="2733675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844551" y="3082925"/>
            <a:ext cx="137477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219326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649538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079751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509963" y="3082925"/>
            <a:ext cx="42862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938588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368801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799013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229226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659438" y="3082925"/>
            <a:ext cx="42862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6088063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518276" y="3082925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844551" y="3430588"/>
            <a:ext cx="13747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2219326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2649538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3079751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509963" y="3430588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3938588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4368801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4799013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5229226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5659438" y="3430588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088063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6518276" y="34305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844551" y="3779838"/>
            <a:ext cx="13747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219326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2649538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3079751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3509963" y="3779838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3938588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4368801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4799013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5229226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659438" y="3779838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6088063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518276" y="3779838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844551" y="4129088"/>
            <a:ext cx="13747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2219326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2649538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3079751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3509963" y="4129088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3938588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4368801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4799013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5229226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5659438" y="4129088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6088063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6518276" y="41290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844551" y="4478338"/>
            <a:ext cx="137477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2219326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2649538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3079751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3509963" y="4478338"/>
            <a:ext cx="42862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3938588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4368801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4799013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>
            <a:off x="5229226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5659438" y="4478338"/>
            <a:ext cx="428625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8"/>
          <p:cNvSpPr>
            <a:spLocks noChangeArrowheads="1"/>
          </p:cNvSpPr>
          <p:nvPr/>
        </p:nvSpPr>
        <p:spPr bwMode="auto">
          <a:xfrm>
            <a:off x="6088063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6518276" y="4478338"/>
            <a:ext cx="430213" cy="347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0"/>
          <p:cNvSpPr>
            <a:spLocks noChangeArrowheads="1"/>
          </p:cNvSpPr>
          <p:nvPr/>
        </p:nvSpPr>
        <p:spPr bwMode="auto">
          <a:xfrm>
            <a:off x="844551" y="4826000"/>
            <a:ext cx="13747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1"/>
          <p:cNvSpPr>
            <a:spLocks noChangeArrowheads="1"/>
          </p:cNvSpPr>
          <p:nvPr/>
        </p:nvSpPr>
        <p:spPr bwMode="auto">
          <a:xfrm>
            <a:off x="2219326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auto">
          <a:xfrm>
            <a:off x="2649538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3079751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3509963" y="4826000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3938588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4368801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7"/>
          <p:cNvSpPr>
            <a:spLocks noChangeArrowheads="1"/>
          </p:cNvSpPr>
          <p:nvPr/>
        </p:nvSpPr>
        <p:spPr bwMode="auto">
          <a:xfrm>
            <a:off x="4799013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5229226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5659438" y="4826000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6088063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6518276" y="48260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2"/>
          <p:cNvSpPr>
            <a:spLocks noChangeShapeType="1"/>
          </p:cNvSpPr>
          <p:nvPr/>
        </p:nvSpPr>
        <p:spPr bwMode="auto">
          <a:xfrm>
            <a:off x="2219326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3"/>
          <p:cNvSpPr>
            <a:spLocks noChangeShapeType="1"/>
          </p:cNvSpPr>
          <p:nvPr/>
        </p:nvSpPr>
        <p:spPr bwMode="auto">
          <a:xfrm>
            <a:off x="2649538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4"/>
          <p:cNvSpPr>
            <a:spLocks noChangeShapeType="1"/>
          </p:cNvSpPr>
          <p:nvPr/>
        </p:nvSpPr>
        <p:spPr bwMode="auto">
          <a:xfrm>
            <a:off x="3079751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105"/>
          <p:cNvSpPr>
            <a:spLocks noChangeShapeType="1"/>
          </p:cNvSpPr>
          <p:nvPr/>
        </p:nvSpPr>
        <p:spPr bwMode="auto">
          <a:xfrm>
            <a:off x="3509963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106"/>
          <p:cNvSpPr>
            <a:spLocks noChangeShapeType="1"/>
          </p:cNvSpPr>
          <p:nvPr/>
        </p:nvSpPr>
        <p:spPr bwMode="auto">
          <a:xfrm>
            <a:off x="3938588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107"/>
          <p:cNvSpPr>
            <a:spLocks noChangeShapeType="1"/>
          </p:cNvSpPr>
          <p:nvPr/>
        </p:nvSpPr>
        <p:spPr bwMode="auto">
          <a:xfrm>
            <a:off x="4368801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08"/>
          <p:cNvSpPr>
            <a:spLocks noChangeShapeType="1"/>
          </p:cNvSpPr>
          <p:nvPr/>
        </p:nvSpPr>
        <p:spPr bwMode="auto">
          <a:xfrm>
            <a:off x="4799013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09"/>
          <p:cNvSpPr>
            <a:spLocks noChangeShapeType="1"/>
          </p:cNvSpPr>
          <p:nvPr/>
        </p:nvSpPr>
        <p:spPr bwMode="auto">
          <a:xfrm>
            <a:off x="5229226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0"/>
          <p:cNvSpPr>
            <a:spLocks noChangeShapeType="1"/>
          </p:cNvSpPr>
          <p:nvPr/>
        </p:nvSpPr>
        <p:spPr bwMode="auto">
          <a:xfrm>
            <a:off x="5659438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1"/>
          <p:cNvSpPr>
            <a:spLocks noChangeShapeType="1"/>
          </p:cNvSpPr>
          <p:nvPr/>
        </p:nvSpPr>
        <p:spPr bwMode="auto">
          <a:xfrm>
            <a:off x="6088063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12"/>
          <p:cNvSpPr>
            <a:spLocks noChangeShapeType="1"/>
          </p:cNvSpPr>
          <p:nvPr/>
        </p:nvSpPr>
        <p:spPr bwMode="auto">
          <a:xfrm>
            <a:off x="6518276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113"/>
          <p:cNvSpPr>
            <a:spLocks noChangeShapeType="1"/>
          </p:cNvSpPr>
          <p:nvPr/>
        </p:nvSpPr>
        <p:spPr bwMode="auto">
          <a:xfrm>
            <a:off x="838201" y="2733675"/>
            <a:ext cx="6116638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14"/>
          <p:cNvSpPr>
            <a:spLocks noChangeShapeType="1"/>
          </p:cNvSpPr>
          <p:nvPr/>
        </p:nvSpPr>
        <p:spPr bwMode="auto">
          <a:xfrm>
            <a:off x="838201" y="3082925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5"/>
          <p:cNvSpPr>
            <a:spLocks noChangeShapeType="1"/>
          </p:cNvSpPr>
          <p:nvPr/>
        </p:nvSpPr>
        <p:spPr bwMode="auto">
          <a:xfrm>
            <a:off x="838201" y="3430588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16"/>
          <p:cNvSpPr>
            <a:spLocks noChangeShapeType="1"/>
          </p:cNvSpPr>
          <p:nvPr/>
        </p:nvSpPr>
        <p:spPr bwMode="auto">
          <a:xfrm>
            <a:off x="838201" y="3779838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117"/>
          <p:cNvSpPr>
            <a:spLocks noChangeShapeType="1"/>
          </p:cNvSpPr>
          <p:nvPr/>
        </p:nvSpPr>
        <p:spPr bwMode="auto">
          <a:xfrm>
            <a:off x="838201" y="4129088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18"/>
          <p:cNvSpPr>
            <a:spLocks noChangeShapeType="1"/>
          </p:cNvSpPr>
          <p:nvPr/>
        </p:nvSpPr>
        <p:spPr bwMode="auto">
          <a:xfrm>
            <a:off x="838201" y="4478338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838201" y="4826000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20"/>
          <p:cNvSpPr>
            <a:spLocks noChangeShapeType="1"/>
          </p:cNvSpPr>
          <p:nvPr/>
        </p:nvSpPr>
        <p:spPr bwMode="auto">
          <a:xfrm>
            <a:off x="844551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121"/>
          <p:cNvSpPr>
            <a:spLocks noChangeShapeType="1"/>
          </p:cNvSpPr>
          <p:nvPr/>
        </p:nvSpPr>
        <p:spPr bwMode="auto">
          <a:xfrm>
            <a:off x="6948488" y="2378075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122"/>
          <p:cNvSpPr>
            <a:spLocks noChangeShapeType="1"/>
          </p:cNvSpPr>
          <p:nvPr/>
        </p:nvSpPr>
        <p:spPr bwMode="auto">
          <a:xfrm>
            <a:off x="838201" y="2384425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3"/>
          <p:cNvSpPr>
            <a:spLocks noChangeShapeType="1"/>
          </p:cNvSpPr>
          <p:nvPr/>
        </p:nvSpPr>
        <p:spPr bwMode="auto">
          <a:xfrm>
            <a:off x="838201" y="5175250"/>
            <a:ext cx="6116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4"/>
          <p:cNvSpPr>
            <a:spLocks noChangeArrowheads="1"/>
          </p:cNvSpPr>
          <p:nvPr/>
        </p:nvSpPr>
        <p:spPr bwMode="auto">
          <a:xfrm>
            <a:off x="2309813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5"/>
          <p:cNvSpPr>
            <a:spLocks noChangeArrowheads="1"/>
          </p:cNvSpPr>
          <p:nvPr/>
        </p:nvSpPr>
        <p:spPr bwMode="auto">
          <a:xfrm>
            <a:off x="2740026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6"/>
          <p:cNvSpPr>
            <a:spLocks noChangeArrowheads="1"/>
          </p:cNvSpPr>
          <p:nvPr/>
        </p:nvSpPr>
        <p:spPr bwMode="auto">
          <a:xfrm>
            <a:off x="3170238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7"/>
          <p:cNvSpPr>
            <a:spLocks noChangeArrowheads="1"/>
          </p:cNvSpPr>
          <p:nvPr/>
        </p:nvSpPr>
        <p:spPr bwMode="auto">
          <a:xfrm>
            <a:off x="3600451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8"/>
          <p:cNvSpPr>
            <a:spLocks noChangeArrowheads="1"/>
          </p:cNvSpPr>
          <p:nvPr/>
        </p:nvSpPr>
        <p:spPr bwMode="auto">
          <a:xfrm>
            <a:off x="4029076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4459288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0"/>
          <p:cNvSpPr>
            <a:spLocks noChangeArrowheads="1"/>
          </p:cNvSpPr>
          <p:nvPr/>
        </p:nvSpPr>
        <p:spPr bwMode="auto">
          <a:xfrm>
            <a:off x="4889501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1"/>
          <p:cNvSpPr>
            <a:spLocks noChangeArrowheads="1"/>
          </p:cNvSpPr>
          <p:nvPr/>
        </p:nvSpPr>
        <p:spPr bwMode="auto">
          <a:xfrm>
            <a:off x="5319713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2"/>
          <p:cNvSpPr>
            <a:spLocks noChangeArrowheads="1"/>
          </p:cNvSpPr>
          <p:nvPr/>
        </p:nvSpPr>
        <p:spPr bwMode="auto">
          <a:xfrm>
            <a:off x="5748338" y="24225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6178551" y="2422525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/>
          <p:cNvSpPr>
            <a:spLocks noChangeArrowheads="1"/>
          </p:cNvSpPr>
          <p:nvPr/>
        </p:nvSpPr>
        <p:spPr bwMode="auto">
          <a:xfrm>
            <a:off x="6608763" y="2422525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935038" y="2771775"/>
            <a:ext cx="13160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R1, R2, R3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/>
          <p:cNvSpPr>
            <a:spLocks noChangeArrowheads="1"/>
          </p:cNvSpPr>
          <p:nvPr/>
        </p:nvSpPr>
        <p:spPr bwMode="auto">
          <a:xfrm>
            <a:off x="2309813" y="2771775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7"/>
          <p:cNvSpPr>
            <a:spLocks noChangeArrowheads="1"/>
          </p:cNvSpPr>
          <p:nvPr/>
        </p:nvSpPr>
        <p:spPr bwMode="auto">
          <a:xfrm>
            <a:off x="2740026" y="2771775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/>
          <p:cNvSpPr>
            <a:spLocks noChangeArrowheads="1"/>
          </p:cNvSpPr>
          <p:nvPr/>
        </p:nvSpPr>
        <p:spPr bwMode="auto">
          <a:xfrm>
            <a:off x="3170238" y="2771775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9"/>
          <p:cNvSpPr>
            <a:spLocks noChangeArrowheads="1"/>
          </p:cNvSpPr>
          <p:nvPr/>
        </p:nvSpPr>
        <p:spPr bwMode="auto">
          <a:xfrm>
            <a:off x="3600451" y="2771775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/>
          <p:cNvSpPr>
            <a:spLocks noChangeArrowheads="1"/>
          </p:cNvSpPr>
          <p:nvPr/>
        </p:nvSpPr>
        <p:spPr bwMode="auto">
          <a:xfrm>
            <a:off x="4029076" y="2771775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1"/>
          <p:cNvSpPr>
            <a:spLocks noChangeArrowheads="1"/>
          </p:cNvSpPr>
          <p:nvPr/>
        </p:nvSpPr>
        <p:spPr bwMode="auto">
          <a:xfrm>
            <a:off x="935038" y="3119438"/>
            <a:ext cx="5095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/>
          <p:cNvSpPr>
            <a:spLocks noChangeArrowheads="1"/>
          </p:cNvSpPr>
          <p:nvPr/>
        </p:nvSpPr>
        <p:spPr bwMode="auto">
          <a:xfrm>
            <a:off x="2740026" y="311943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3"/>
          <p:cNvSpPr>
            <a:spLocks noChangeArrowheads="1"/>
          </p:cNvSpPr>
          <p:nvPr/>
        </p:nvSpPr>
        <p:spPr bwMode="auto">
          <a:xfrm>
            <a:off x="3170238" y="3119438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4"/>
          <p:cNvSpPr>
            <a:spLocks noChangeArrowheads="1"/>
          </p:cNvSpPr>
          <p:nvPr/>
        </p:nvSpPr>
        <p:spPr bwMode="auto">
          <a:xfrm>
            <a:off x="3600451" y="311943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5"/>
          <p:cNvSpPr>
            <a:spLocks noChangeArrowheads="1"/>
          </p:cNvSpPr>
          <p:nvPr/>
        </p:nvSpPr>
        <p:spPr bwMode="auto">
          <a:xfrm>
            <a:off x="4029076" y="31194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6"/>
          <p:cNvSpPr>
            <a:spLocks noChangeArrowheads="1"/>
          </p:cNvSpPr>
          <p:nvPr/>
        </p:nvSpPr>
        <p:spPr bwMode="auto">
          <a:xfrm>
            <a:off x="4459288" y="31194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7"/>
          <p:cNvSpPr>
            <a:spLocks noChangeArrowheads="1"/>
          </p:cNvSpPr>
          <p:nvPr/>
        </p:nvSpPr>
        <p:spPr bwMode="auto">
          <a:xfrm>
            <a:off x="935038" y="3468688"/>
            <a:ext cx="5095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8"/>
          <p:cNvSpPr>
            <a:spLocks noChangeArrowheads="1"/>
          </p:cNvSpPr>
          <p:nvPr/>
        </p:nvSpPr>
        <p:spPr bwMode="auto">
          <a:xfrm>
            <a:off x="3170238" y="346868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9"/>
          <p:cNvSpPr>
            <a:spLocks noChangeArrowheads="1"/>
          </p:cNvSpPr>
          <p:nvPr/>
        </p:nvSpPr>
        <p:spPr bwMode="auto">
          <a:xfrm>
            <a:off x="3600451" y="3468688"/>
            <a:ext cx="249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0"/>
          <p:cNvSpPr>
            <a:spLocks noChangeArrowheads="1"/>
          </p:cNvSpPr>
          <p:nvPr/>
        </p:nvSpPr>
        <p:spPr bwMode="auto">
          <a:xfrm>
            <a:off x="4029076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1"/>
          <p:cNvSpPr>
            <a:spLocks noChangeArrowheads="1"/>
          </p:cNvSpPr>
          <p:nvPr/>
        </p:nvSpPr>
        <p:spPr bwMode="auto">
          <a:xfrm>
            <a:off x="4459288" y="346868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4889501" y="346868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3"/>
          <p:cNvSpPr>
            <a:spLocks noChangeArrowheads="1"/>
          </p:cNvSpPr>
          <p:nvPr/>
        </p:nvSpPr>
        <p:spPr bwMode="auto">
          <a:xfrm>
            <a:off x="935038" y="3817938"/>
            <a:ext cx="376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1239838" y="3817938"/>
            <a:ext cx="9032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R2,R1,R4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5"/>
          <p:cNvSpPr>
            <a:spLocks noChangeArrowheads="1"/>
          </p:cNvSpPr>
          <p:nvPr/>
        </p:nvSpPr>
        <p:spPr bwMode="auto">
          <a:xfrm>
            <a:off x="3600451" y="381793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4029076" y="3817938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7"/>
          <p:cNvSpPr>
            <a:spLocks noChangeArrowheads="1"/>
          </p:cNvSpPr>
          <p:nvPr/>
        </p:nvSpPr>
        <p:spPr bwMode="auto">
          <a:xfrm>
            <a:off x="4459288" y="381793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8"/>
          <p:cNvSpPr>
            <a:spLocks noChangeArrowheads="1"/>
          </p:cNvSpPr>
          <p:nvPr/>
        </p:nvSpPr>
        <p:spPr bwMode="auto">
          <a:xfrm>
            <a:off x="4889501" y="38179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59"/>
          <p:cNvSpPr>
            <a:spLocks noChangeArrowheads="1"/>
          </p:cNvSpPr>
          <p:nvPr/>
        </p:nvSpPr>
        <p:spPr bwMode="auto">
          <a:xfrm>
            <a:off x="5319713" y="3817938"/>
            <a:ext cx="303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0"/>
          <p:cNvSpPr>
            <a:spLocks noChangeArrowheads="1"/>
          </p:cNvSpPr>
          <p:nvPr/>
        </p:nvSpPr>
        <p:spPr bwMode="auto">
          <a:xfrm>
            <a:off x="935038" y="4167188"/>
            <a:ext cx="5095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1"/>
          <p:cNvSpPr>
            <a:spLocks noChangeArrowheads="1"/>
          </p:cNvSpPr>
          <p:nvPr/>
        </p:nvSpPr>
        <p:spPr bwMode="auto">
          <a:xfrm>
            <a:off x="4029076" y="4167188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2"/>
          <p:cNvSpPr>
            <a:spLocks noChangeArrowheads="1"/>
          </p:cNvSpPr>
          <p:nvPr/>
        </p:nvSpPr>
        <p:spPr bwMode="auto">
          <a:xfrm>
            <a:off x="4459288" y="416718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3"/>
          <p:cNvSpPr>
            <a:spLocks noChangeArrowheads="1"/>
          </p:cNvSpPr>
          <p:nvPr/>
        </p:nvSpPr>
        <p:spPr bwMode="auto">
          <a:xfrm>
            <a:off x="4889501" y="416718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4"/>
          <p:cNvSpPr>
            <a:spLocks noChangeArrowheads="1"/>
          </p:cNvSpPr>
          <p:nvPr/>
        </p:nvSpPr>
        <p:spPr bwMode="auto">
          <a:xfrm>
            <a:off x="5319713" y="4167188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5"/>
          <p:cNvSpPr>
            <a:spLocks noChangeArrowheads="1"/>
          </p:cNvSpPr>
          <p:nvPr/>
        </p:nvSpPr>
        <p:spPr bwMode="auto">
          <a:xfrm>
            <a:off x="5748338" y="416718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6"/>
          <p:cNvSpPr>
            <a:spLocks noChangeArrowheads="1"/>
          </p:cNvSpPr>
          <p:nvPr/>
        </p:nvSpPr>
        <p:spPr bwMode="auto">
          <a:xfrm>
            <a:off x="935038" y="4514850"/>
            <a:ext cx="5095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7"/>
          <p:cNvSpPr>
            <a:spLocks noChangeArrowheads="1"/>
          </p:cNvSpPr>
          <p:nvPr/>
        </p:nvSpPr>
        <p:spPr bwMode="auto">
          <a:xfrm>
            <a:off x="4459288" y="4514850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8"/>
          <p:cNvSpPr>
            <a:spLocks noChangeArrowheads="1"/>
          </p:cNvSpPr>
          <p:nvPr/>
        </p:nvSpPr>
        <p:spPr bwMode="auto">
          <a:xfrm>
            <a:off x="4889501" y="451485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69"/>
          <p:cNvSpPr>
            <a:spLocks noChangeArrowheads="1"/>
          </p:cNvSpPr>
          <p:nvPr/>
        </p:nvSpPr>
        <p:spPr bwMode="auto">
          <a:xfrm>
            <a:off x="5319713" y="45148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0"/>
          <p:cNvSpPr>
            <a:spLocks noChangeArrowheads="1"/>
          </p:cNvSpPr>
          <p:nvPr/>
        </p:nvSpPr>
        <p:spPr bwMode="auto">
          <a:xfrm>
            <a:off x="5748338" y="451485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1"/>
          <p:cNvSpPr>
            <a:spLocks noChangeArrowheads="1"/>
          </p:cNvSpPr>
          <p:nvPr/>
        </p:nvSpPr>
        <p:spPr bwMode="auto">
          <a:xfrm>
            <a:off x="6178551" y="451485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2"/>
          <p:cNvSpPr>
            <a:spLocks noChangeArrowheads="1"/>
          </p:cNvSpPr>
          <p:nvPr/>
        </p:nvSpPr>
        <p:spPr bwMode="auto">
          <a:xfrm>
            <a:off x="935038" y="4864100"/>
            <a:ext cx="12176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R1,R1,R2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3"/>
          <p:cNvSpPr>
            <a:spLocks noChangeArrowheads="1"/>
          </p:cNvSpPr>
          <p:nvPr/>
        </p:nvSpPr>
        <p:spPr bwMode="auto">
          <a:xfrm>
            <a:off x="4889501" y="4864100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4"/>
          <p:cNvSpPr>
            <a:spLocks noChangeArrowheads="1"/>
          </p:cNvSpPr>
          <p:nvPr/>
        </p:nvSpPr>
        <p:spPr bwMode="auto">
          <a:xfrm>
            <a:off x="5319713" y="486410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5"/>
          <p:cNvSpPr>
            <a:spLocks noChangeArrowheads="1"/>
          </p:cNvSpPr>
          <p:nvPr/>
        </p:nvSpPr>
        <p:spPr bwMode="auto">
          <a:xfrm>
            <a:off x="5748338" y="486410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6"/>
          <p:cNvSpPr>
            <a:spLocks noChangeArrowheads="1"/>
          </p:cNvSpPr>
          <p:nvPr/>
        </p:nvSpPr>
        <p:spPr bwMode="auto">
          <a:xfrm>
            <a:off x="6178551" y="48641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7"/>
          <p:cNvSpPr>
            <a:spLocks noChangeArrowheads="1"/>
          </p:cNvSpPr>
          <p:nvPr/>
        </p:nvSpPr>
        <p:spPr bwMode="auto">
          <a:xfrm>
            <a:off x="6608763" y="48641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on Hazards</a:t>
            </a:r>
          </a:p>
          <a:p>
            <a:pPr lvl="1"/>
            <a:r>
              <a:rPr lang="en-US" dirty="0"/>
              <a:t>Review on Structural </a:t>
            </a:r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Review on Data Hazards</a:t>
            </a:r>
          </a:p>
          <a:p>
            <a:pPr lvl="1"/>
            <a:r>
              <a:rPr lang="en-US" dirty="0" smtClean="0"/>
              <a:t>Review on Control Hazards</a:t>
            </a:r>
          </a:p>
          <a:p>
            <a:r>
              <a:rPr lang="en-US" dirty="0" smtClean="0"/>
              <a:t>Sheet 2: Problem 2</a:t>
            </a:r>
          </a:p>
          <a:p>
            <a:r>
              <a:rPr lang="en-US" dirty="0" smtClean="0"/>
              <a:t>Sheet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2: Problem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2377"/>
            <a:ext cx="7886700" cy="615143"/>
          </a:xfrm>
        </p:spPr>
        <p:txBody>
          <a:bodyPr/>
          <a:lstStyle/>
          <a:p>
            <a:r>
              <a:rPr lang="en-US" dirty="0" smtClean="0"/>
              <a:t>There are no hazards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825625"/>
            <a:ext cx="7134225" cy="3619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49" y="4076666"/>
            <a:ext cx="7886700" cy="180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ET with no forwarding = 11 * 250 = 2750ps</a:t>
            </a:r>
          </a:p>
          <a:p>
            <a:r>
              <a:rPr lang="en-US" dirty="0" smtClean="0"/>
              <a:t>ET with full forwarding = (5 + 3 -1) * 300 = 2100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Speed up = </a:t>
            </a:r>
            <a:r>
              <a:rPr lang="en-US" dirty="0" err="1" smtClean="0"/>
              <a:t>ET</a:t>
            </a:r>
            <a:r>
              <a:rPr lang="en-US" baseline="-25000" dirty="0" err="1" smtClean="0"/>
              <a:t>old</a:t>
            </a:r>
            <a:r>
              <a:rPr lang="en-US" dirty="0" smtClean="0"/>
              <a:t> / </a:t>
            </a:r>
            <a:r>
              <a:rPr lang="en-US" dirty="0" err="1" smtClean="0"/>
              <a:t>Et</a:t>
            </a:r>
            <a:r>
              <a:rPr lang="en-US" baseline="-25000" dirty="0" err="1" smtClean="0"/>
              <a:t>new</a:t>
            </a:r>
            <a:r>
              <a:rPr lang="en-US" dirty="0" smtClean="0"/>
              <a:t> = 2750/2100 = 1.309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2999566"/>
            <a:ext cx="7172325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2: Problem 2 - Continued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3"/>
          <a:srcRect t="25866" r="82147" b="48261"/>
          <a:stretch/>
        </p:blipFill>
        <p:spPr>
          <a:xfrm>
            <a:off x="7470025" y="3354705"/>
            <a:ext cx="1407968" cy="82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5602778"/>
            <a:ext cx="497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Cycles = 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1608297"/>
            <a:ext cx="7153275" cy="609600"/>
          </a:xfrm>
          <a:prstGeom prst="rect">
            <a:avLst/>
          </a:prstGeom>
        </p:spPr>
      </p:pic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931988" y="2720975"/>
            <a:ext cx="527685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36751" y="2749550"/>
            <a:ext cx="137636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313113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43326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173538" y="2749550"/>
            <a:ext cx="4286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602163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032376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462588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892801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323013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753226" y="27495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936751" y="3098800"/>
            <a:ext cx="13763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313113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743326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173538" y="3098800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602163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032376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5462588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892801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6323013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753226" y="30988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1936751" y="3448050"/>
            <a:ext cx="137636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313113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743326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173538" y="3448050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602163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032376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5462588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5892801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6323013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753226" y="34480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1936751" y="3797300"/>
            <a:ext cx="13763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313113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743326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173538" y="3797300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4602163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5032376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5462588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5892801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6323013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6753226" y="37973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1936751" y="4146550"/>
            <a:ext cx="137636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3313113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3743326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4173538" y="4146550"/>
            <a:ext cx="428625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4602163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032376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5462588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5892801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6323013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6753226" y="4146550"/>
            <a:ext cx="430213" cy="350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1936751" y="4497388"/>
            <a:ext cx="13763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313113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>
            <a:off x="3743326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173538" y="4497388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4602163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5032376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5462588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892801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6323013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6753226" y="4497388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3313113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66"/>
          <p:cNvSpPr>
            <a:spLocks noChangeShapeType="1"/>
          </p:cNvSpPr>
          <p:nvPr/>
        </p:nvSpPr>
        <p:spPr bwMode="auto">
          <a:xfrm>
            <a:off x="3743326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67"/>
          <p:cNvSpPr>
            <a:spLocks noChangeShapeType="1"/>
          </p:cNvSpPr>
          <p:nvPr/>
        </p:nvSpPr>
        <p:spPr bwMode="auto">
          <a:xfrm>
            <a:off x="4173538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>
            <a:off x="4602163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69"/>
          <p:cNvSpPr>
            <a:spLocks noChangeShapeType="1"/>
          </p:cNvSpPr>
          <p:nvPr/>
        </p:nvSpPr>
        <p:spPr bwMode="auto">
          <a:xfrm>
            <a:off x="5032376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5462588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1"/>
          <p:cNvSpPr>
            <a:spLocks noChangeShapeType="1"/>
          </p:cNvSpPr>
          <p:nvPr/>
        </p:nvSpPr>
        <p:spPr bwMode="auto">
          <a:xfrm>
            <a:off x="5892801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>
            <a:off x="6323013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3"/>
          <p:cNvSpPr>
            <a:spLocks noChangeShapeType="1"/>
          </p:cNvSpPr>
          <p:nvPr/>
        </p:nvSpPr>
        <p:spPr bwMode="auto">
          <a:xfrm>
            <a:off x="6753226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>
            <a:off x="1930401" y="3098800"/>
            <a:ext cx="5259388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>
            <a:off x="1930401" y="3448050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1930401" y="3797300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>
            <a:off x="1930401" y="4146550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1930401" y="4497388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>
            <a:off x="1936751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0"/>
          <p:cNvSpPr>
            <a:spLocks noChangeShapeType="1"/>
          </p:cNvSpPr>
          <p:nvPr/>
        </p:nvSpPr>
        <p:spPr bwMode="auto">
          <a:xfrm>
            <a:off x="7183438" y="2743200"/>
            <a:ext cx="0" cy="2108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1"/>
          <p:cNvSpPr>
            <a:spLocks noChangeShapeType="1"/>
          </p:cNvSpPr>
          <p:nvPr/>
        </p:nvSpPr>
        <p:spPr bwMode="auto">
          <a:xfrm>
            <a:off x="1930401" y="2749550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2"/>
          <p:cNvSpPr>
            <a:spLocks noChangeShapeType="1"/>
          </p:cNvSpPr>
          <p:nvPr/>
        </p:nvSpPr>
        <p:spPr bwMode="auto">
          <a:xfrm>
            <a:off x="1930401" y="4846638"/>
            <a:ext cx="525938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3"/>
          <p:cNvSpPr>
            <a:spLocks noChangeArrowheads="1"/>
          </p:cNvSpPr>
          <p:nvPr/>
        </p:nvSpPr>
        <p:spPr bwMode="auto">
          <a:xfrm>
            <a:off x="3403601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4"/>
          <p:cNvSpPr>
            <a:spLocks noChangeArrowheads="1"/>
          </p:cNvSpPr>
          <p:nvPr/>
        </p:nvSpPr>
        <p:spPr bwMode="auto">
          <a:xfrm>
            <a:off x="3833813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5"/>
          <p:cNvSpPr>
            <a:spLocks noChangeArrowheads="1"/>
          </p:cNvSpPr>
          <p:nvPr/>
        </p:nvSpPr>
        <p:spPr bwMode="auto">
          <a:xfrm>
            <a:off x="4262438" y="2787650"/>
            <a:ext cx="22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6"/>
          <p:cNvSpPr>
            <a:spLocks noChangeArrowheads="1"/>
          </p:cNvSpPr>
          <p:nvPr/>
        </p:nvSpPr>
        <p:spPr bwMode="auto">
          <a:xfrm>
            <a:off x="4692651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7"/>
          <p:cNvSpPr>
            <a:spLocks noChangeArrowheads="1"/>
          </p:cNvSpPr>
          <p:nvPr/>
        </p:nvSpPr>
        <p:spPr bwMode="auto">
          <a:xfrm>
            <a:off x="5122863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8"/>
          <p:cNvSpPr>
            <a:spLocks noChangeArrowheads="1"/>
          </p:cNvSpPr>
          <p:nvPr/>
        </p:nvSpPr>
        <p:spPr bwMode="auto">
          <a:xfrm>
            <a:off x="5553076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9"/>
          <p:cNvSpPr>
            <a:spLocks noChangeArrowheads="1"/>
          </p:cNvSpPr>
          <p:nvPr/>
        </p:nvSpPr>
        <p:spPr bwMode="auto">
          <a:xfrm>
            <a:off x="5983288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0"/>
          <p:cNvSpPr>
            <a:spLocks noChangeArrowheads="1"/>
          </p:cNvSpPr>
          <p:nvPr/>
        </p:nvSpPr>
        <p:spPr bwMode="auto">
          <a:xfrm>
            <a:off x="6413501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1"/>
          <p:cNvSpPr>
            <a:spLocks noChangeArrowheads="1"/>
          </p:cNvSpPr>
          <p:nvPr/>
        </p:nvSpPr>
        <p:spPr bwMode="auto">
          <a:xfrm>
            <a:off x="6843713" y="27876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2"/>
          <p:cNvSpPr>
            <a:spLocks noChangeArrowheads="1"/>
          </p:cNvSpPr>
          <p:nvPr/>
        </p:nvSpPr>
        <p:spPr bwMode="auto">
          <a:xfrm>
            <a:off x="2027238" y="3136900"/>
            <a:ext cx="1316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R1, R2, R3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3"/>
          <p:cNvSpPr>
            <a:spLocks noChangeArrowheads="1"/>
          </p:cNvSpPr>
          <p:nvPr/>
        </p:nvSpPr>
        <p:spPr bwMode="auto">
          <a:xfrm>
            <a:off x="3403601" y="3136900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4"/>
          <p:cNvSpPr>
            <a:spLocks noChangeArrowheads="1"/>
          </p:cNvSpPr>
          <p:nvPr/>
        </p:nvSpPr>
        <p:spPr bwMode="auto">
          <a:xfrm>
            <a:off x="3833813" y="313690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5"/>
          <p:cNvSpPr>
            <a:spLocks noChangeArrowheads="1"/>
          </p:cNvSpPr>
          <p:nvPr/>
        </p:nvSpPr>
        <p:spPr bwMode="auto">
          <a:xfrm>
            <a:off x="4262438" y="3136900"/>
            <a:ext cx="22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692651" y="31369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5122863" y="31369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2027238" y="3486150"/>
            <a:ext cx="376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9"/>
          <p:cNvSpPr>
            <a:spLocks noChangeArrowheads="1"/>
          </p:cNvSpPr>
          <p:nvPr/>
        </p:nvSpPr>
        <p:spPr bwMode="auto">
          <a:xfrm>
            <a:off x="2332038" y="3486150"/>
            <a:ext cx="9048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R2,R1,R4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0"/>
          <p:cNvSpPr>
            <a:spLocks noChangeArrowheads="1"/>
          </p:cNvSpPr>
          <p:nvPr/>
        </p:nvSpPr>
        <p:spPr bwMode="auto">
          <a:xfrm>
            <a:off x="3833813" y="3486150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1"/>
          <p:cNvSpPr>
            <a:spLocks noChangeArrowheads="1"/>
          </p:cNvSpPr>
          <p:nvPr/>
        </p:nvSpPr>
        <p:spPr bwMode="auto">
          <a:xfrm>
            <a:off x="4262438" y="348615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2"/>
          <p:cNvSpPr>
            <a:spLocks noChangeArrowheads="1"/>
          </p:cNvSpPr>
          <p:nvPr/>
        </p:nvSpPr>
        <p:spPr bwMode="auto">
          <a:xfrm>
            <a:off x="4692651" y="34861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3"/>
          <p:cNvSpPr>
            <a:spLocks noChangeArrowheads="1"/>
          </p:cNvSpPr>
          <p:nvPr/>
        </p:nvSpPr>
        <p:spPr bwMode="auto">
          <a:xfrm>
            <a:off x="5122863" y="348615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auto">
          <a:xfrm>
            <a:off x="5553076" y="348615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5"/>
          <p:cNvSpPr>
            <a:spLocks noChangeArrowheads="1"/>
          </p:cNvSpPr>
          <p:nvPr/>
        </p:nvSpPr>
        <p:spPr bwMode="auto">
          <a:xfrm>
            <a:off x="2027238" y="3835400"/>
            <a:ext cx="511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6"/>
          <p:cNvSpPr>
            <a:spLocks noChangeArrowheads="1"/>
          </p:cNvSpPr>
          <p:nvPr/>
        </p:nvSpPr>
        <p:spPr bwMode="auto">
          <a:xfrm>
            <a:off x="4262438" y="3835400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4692651" y="383540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8"/>
          <p:cNvSpPr>
            <a:spLocks noChangeArrowheads="1"/>
          </p:cNvSpPr>
          <p:nvPr/>
        </p:nvSpPr>
        <p:spPr bwMode="auto">
          <a:xfrm>
            <a:off x="5122863" y="383540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9"/>
          <p:cNvSpPr>
            <a:spLocks noChangeArrowheads="1"/>
          </p:cNvSpPr>
          <p:nvPr/>
        </p:nvSpPr>
        <p:spPr bwMode="auto">
          <a:xfrm>
            <a:off x="5553076" y="38354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0"/>
          <p:cNvSpPr>
            <a:spLocks noChangeArrowheads="1"/>
          </p:cNvSpPr>
          <p:nvPr/>
        </p:nvSpPr>
        <p:spPr bwMode="auto">
          <a:xfrm>
            <a:off x="5983288" y="3835400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1"/>
          <p:cNvSpPr>
            <a:spLocks noChangeArrowheads="1"/>
          </p:cNvSpPr>
          <p:nvPr/>
        </p:nvSpPr>
        <p:spPr bwMode="auto">
          <a:xfrm>
            <a:off x="2027238" y="4186238"/>
            <a:ext cx="511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2"/>
          <p:cNvSpPr>
            <a:spLocks noChangeArrowheads="1"/>
          </p:cNvSpPr>
          <p:nvPr/>
        </p:nvSpPr>
        <p:spPr bwMode="auto">
          <a:xfrm>
            <a:off x="4692651" y="4186238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3"/>
          <p:cNvSpPr>
            <a:spLocks noChangeArrowheads="1"/>
          </p:cNvSpPr>
          <p:nvPr/>
        </p:nvSpPr>
        <p:spPr bwMode="auto">
          <a:xfrm>
            <a:off x="5122863" y="418623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4"/>
          <p:cNvSpPr>
            <a:spLocks noChangeArrowheads="1"/>
          </p:cNvSpPr>
          <p:nvPr/>
        </p:nvSpPr>
        <p:spPr bwMode="auto">
          <a:xfrm>
            <a:off x="5553076" y="418623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5"/>
          <p:cNvSpPr>
            <a:spLocks noChangeArrowheads="1"/>
          </p:cNvSpPr>
          <p:nvPr/>
        </p:nvSpPr>
        <p:spPr bwMode="auto">
          <a:xfrm>
            <a:off x="5983288" y="41862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6"/>
          <p:cNvSpPr>
            <a:spLocks noChangeArrowheads="1"/>
          </p:cNvSpPr>
          <p:nvPr/>
        </p:nvSpPr>
        <p:spPr bwMode="auto">
          <a:xfrm>
            <a:off x="6413501" y="41862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7"/>
          <p:cNvSpPr>
            <a:spLocks noChangeArrowheads="1"/>
          </p:cNvSpPr>
          <p:nvPr/>
        </p:nvSpPr>
        <p:spPr bwMode="auto">
          <a:xfrm>
            <a:off x="2027238" y="4535488"/>
            <a:ext cx="12176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R1,R1,R2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8"/>
          <p:cNvSpPr>
            <a:spLocks noChangeArrowheads="1"/>
          </p:cNvSpPr>
          <p:nvPr/>
        </p:nvSpPr>
        <p:spPr bwMode="auto">
          <a:xfrm>
            <a:off x="5122863" y="4535488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9"/>
          <p:cNvSpPr>
            <a:spLocks noChangeArrowheads="1"/>
          </p:cNvSpPr>
          <p:nvPr/>
        </p:nvSpPr>
        <p:spPr bwMode="auto">
          <a:xfrm>
            <a:off x="5553076" y="4535488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0"/>
          <p:cNvSpPr>
            <a:spLocks noChangeArrowheads="1"/>
          </p:cNvSpPr>
          <p:nvPr/>
        </p:nvSpPr>
        <p:spPr bwMode="auto">
          <a:xfrm>
            <a:off x="5983288" y="45354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1"/>
          <p:cNvSpPr>
            <a:spLocks noChangeArrowheads="1"/>
          </p:cNvSpPr>
          <p:nvPr/>
        </p:nvSpPr>
        <p:spPr bwMode="auto">
          <a:xfrm>
            <a:off x="6413501" y="453548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6843713" y="453548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2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2: Problem 2 - Continued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49" y="3012637"/>
            <a:ext cx="7886700" cy="180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ET with no forwarding = 2750ps</a:t>
            </a:r>
          </a:p>
          <a:p>
            <a:r>
              <a:rPr lang="en-US" dirty="0" smtClean="0"/>
              <a:t>ET with ALU-ALU forwarding = 9* 290 = 2610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Speed up = </a:t>
            </a:r>
            <a:r>
              <a:rPr lang="en-US" dirty="0" err="1" smtClean="0"/>
              <a:t>ET</a:t>
            </a:r>
            <a:r>
              <a:rPr lang="en-US" baseline="-25000" dirty="0" err="1" smtClean="0"/>
              <a:t>old</a:t>
            </a:r>
            <a:r>
              <a:rPr lang="en-US" dirty="0" smtClean="0"/>
              <a:t> / </a:t>
            </a:r>
            <a:r>
              <a:rPr lang="en-US" dirty="0" err="1" smtClean="0"/>
              <a:t>Et</a:t>
            </a:r>
            <a:r>
              <a:rPr lang="en-US" baseline="-25000" dirty="0" err="1" smtClean="0"/>
              <a:t>new</a:t>
            </a:r>
            <a:r>
              <a:rPr lang="en-US" dirty="0" smtClean="0"/>
              <a:t> = 2750/2610 = 1.05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867767"/>
            <a:ext cx="7200900" cy="62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46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</a:t>
            </a:r>
            <a:r>
              <a:rPr lang="en-US" dirty="0" smtClean="0"/>
              <a:t>3: </a:t>
            </a:r>
            <a:r>
              <a:rPr lang="en-US" dirty="0"/>
              <a:t>Problem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4625"/>
            <a:ext cx="7886700" cy="3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</a:t>
            </a:r>
            <a:r>
              <a:rPr lang="en-US" dirty="0" smtClean="0"/>
              <a:t>3: </a:t>
            </a:r>
            <a:r>
              <a:rPr lang="en-US" dirty="0"/>
              <a:t>Problem 1 - Continued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276985"/>
            <a:ext cx="6772275" cy="1933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6010102"/>
            <a:ext cx="66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Time = 11 * 200 = 2200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No, we cannot add NOPs as in NOPs we will still need to fetch</a:t>
            </a:r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17550" y="3387725"/>
            <a:ext cx="77089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2313" y="3422650"/>
            <a:ext cx="21478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70200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00413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730625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0838" y="3422650"/>
            <a:ext cx="83026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991100" y="3422650"/>
            <a:ext cx="8318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22950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253163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83375" y="3422650"/>
            <a:ext cx="4286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112000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542213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972425" y="3422650"/>
            <a:ext cx="430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22313" y="3771900"/>
            <a:ext cx="21478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870200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300413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730625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160838" y="3771900"/>
            <a:ext cx="8302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91100" y="3771900"/>
            <a:ext cx="8318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822950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253163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83375" y="3771900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7112000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7542213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7972425" y="3771900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722313" y="4121150"/>
            <a:ext cx="21478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2870200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300413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730625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160838" y="4121150"/>
            <a:ext cx="83026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991100" y="4121150"/>
            <a:ext cx="83185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822950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6253163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6683375" y="4121150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7112000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542213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972425" y="4121150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722313" y="4470400"/>
            <a:ext cx="21478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2870200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3300413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3730625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4160838" y="4470400"/>
            <a:ext cx="83026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4991100" y="4470400"/>
            <a:ext cx="83185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822950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6253163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6683375" y="4470400"/>
            <a:ext cx="42862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7112000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542213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7972425" y="4470400"/>
            <a:ext cx="430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722313" y="4818063"/>
            <a:ext cx="21478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2870200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3300413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3730625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4160838" y="4818063"/>
            <a:ext cx="83026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4991100" y="4818063"/>
            <a:ext cx="83185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5822950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6253163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6683375" y="4818063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7112000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7542213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7972425" y="4818063"/>
            <a:ext cx="430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22313" y="5167313"/>
            <a:ext cx="21478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2870200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3300413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3730625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4160838" y="5167313"/>
            <a:ext cx="8302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4991100" y="5167313"/>
            <a:ext cx="8318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5822950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6253163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6683375" y="5167313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7112000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7542213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7972425" y="5167313"/>
            <a:ext cx="430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>
            <a:off x="2870200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3300413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9"/>
          <p:cNvSpPr>
            <a:spLocks noChangeShapeType="1"/>
          </p:cNvSpPr>
          <p:nvPr/>
        </p:nvSpPr>
        <p:spPr bwMode="auto">
          <a:xfrm>
            <a:off x="3730625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0"/>
          <p:cNvSpPr>
            <a:spLocks noChangeShapeType="1"/>
          </p:cNvSpPr>
          <p:nvPr/>
        </p:nvSpPr>
        <p:spPr bwMode="auto">
          <a:xfrm>
            <a:off x="4160838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1"/>
          <p:cNvSpPr>
            <a:spLocks noChangeShapeType="1"/>
          </p:cNvSpPr>
          <p:nvPr/>
        </p:nvSpPr>
        <p:spPr bwMode="auto">
          <a:xfrm>
            <a:off x="4991100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5822950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3"/>
          <p:cNvSpPr>
            <a:spLocks noChangeShapeType="1"/>
          </p:cNvSpPr>
          <p:nvPr/>
        </p:nvSpPr>
        <p:spPr bwMode="auto">
          <a:xfrm>
            <a:off x="6253163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6683375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>
            <a:off x="7112000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7542213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7972425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8"/>
          <p:cNvSpPr>
            <a:spLocks noChangeShapeType="1"/>
          </p:cNvSpPr>
          <p:nvPr/>
        </p:nvSpPr>
        <p:spPr bwMode="auto">
          <a:xfrm>
            <a:off x="715963" y="3771900"/>
            <a:ext cx="7693025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89"/>
          <p:cNvSpPr>
            <a:spLocks noChangeShapeType="1"/>
          </p:cNvSpPr>
          <p:nvPr/>
        </p:nvSpPr>
        <p:spPr bwMode="auto">
          <a:xfrm>
            <a:off x="715963" y="4121150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0"/>
          <p:cNvSpPr>
            <a:spLocks noChangeShapeType="1"/>
          </p:cNvSpPr>
          <p:nvPr/>
        </p:nvSpPr>
        <p:spPr bwMode="auto">
          <a:xfrm>
            <a:off x="715963" y="4470400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1"/>
          <p:cNvSpPr>
            <a:spLocks noChangeShapeType="1"/>
          </p:cNvSpPr>
          <p:nvPr/>
        </p:nvSpPr>
        <p:spPr bwMode="auto">
          <a:xfrm>
            <a:off x="715963" y="4818063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2"/>
          <p:cNvSpPr>
            <a:spLocks noChangeShapeType="1"/>
          </p:cNvSpPr>
          <p:nvPr/>
        </p:nvSpPr>
        <p:spPr bwMode="auto">
          <a:xfrm>
            <a:off x="715963" y="5167313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3"/>
          <p:cNvSpPr>
            <a:spLocks noChangeShapeType="1"/>
          </p:cNvSpPr>
          <p:nvPr/>
        </p:nvSpPr>
        <p:spPr bwMode="auto">
          <a:xfrm>
            <a:off x="722313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4"/>
          <p:cNvSpPr>
            <a:spLocks noChangeShapeType="1"/>
          </p:cNvSpPr>
          <p:nvPr/>
        </p:nvSpPr>
        <p:spPr bwMode="auto">
          <a:xfrm>
            <a:off x="8402638" y="3416300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5"/>
          <p:cNvSpPr>
            <a:spLocks noChangeShapeType="1"/>
          </p:cNvSpPr>
          <p:nvPr/>
        </p:nvSpPr>
        <p:spPr bwMode="auto">
          <a:xfrm>
            <a:off x="715963" y="3422650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6"/>
          <p:cNvSpPr>
            <a:spLocks noChangeShapeType="1"/>
          </p:cNvSpPr>
          <p:nvPr/>
        </p:nvSpPr>
        <p:spPr bwMode="auto">
          <a:xfrm>
            <a:off x="715963" y="5516563"/>
            <a:ext cx="76930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7"/>
          <p:cNvSpPr>
            <a:spLocks noChangeArrowheads="1"/>
          </p:cNvSpPr>
          <p:nvPr/>
        </p:nvSpPr>
        <p:spPr bwMode="auto">
          <a:xfrm>
            <a:off x="2960688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3390900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3821113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4251325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5081588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2"/>
          <p:cNvSpPr>
            <a:spLocks noChangeArrowheads="1"/>
          </p:cNvSpPr>
          <p:nvPr/>
        </p:nvSpPr>
        <p:spPr bwMode="auto">
          <a:xfrm>
            <a:off x="5913438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3"/>
          <p:cNvSpPr>
            <a:spLocks noChangeArrowheads="1"/>
          </p:cNvSpPr>
          <p:nvPr/>
        </p:nvSpPr>
        <p:spPr bwMode="auto">
          <a:xfrm>
            <a:off x="6343650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4"/>
          <p:cNvSpPr>
            <a:spLocks noChangeArrowheads="1"/>
          </p:cNvSpPr>
          <p:nvPr/>
        </p:nvSpPr>
        <p:spPr bwMode="auto">
          <a:xfrm>
            <a:off x="6773863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7202488" y="34607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7632700" y="3460750"/>
            <a:ext cx="3317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8062913" y="3460750"/>
            <a:ext cx="330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8"/>
          <p:cNvSpPr>
            <a:spLocks noChangeArrowheads="1"/>
          </p:cNvSpPr>
          <p:nvPr/>
        </p:nvSpPr>
        <p:spPr bwMode="auto">
          <a:xfrm>
            <a:off x="812800" y="3810000"/>
            <a:ext cx="14239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 R16,12(R6)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9"/>
          <p:cNvSpPr>
            <a:spLocks noChangeArrowheads="1"/>
          </p:cNvSpPr>
          <p:nvPr/>
        </p:nvSpPr>
        <p:spPr bwMode="auto">
          <a:xfrm>
            <a:off x="2960688" y="3810000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0"/>
          <p:cNvSpPr>
            <a:spLocks noChangeArrowheads="1"/>
          </p:cNvSpPr>
          <p:nvPr/>
        </p:nvSpPr>
        <p:spPr bwMode="auto">
          <a:xfrm>
            <a:off x="3390900" y="3810000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3821113" y="38100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2"/>
          <p:cNvSpPr>
            <a:spLocks noChangeArrowheads="1"/>
          </p:cNvSpPr>
          <p:nvPr/>
        </p:nvSpPr>
        <p:spPr bwMode="auto">
          <a:xfrm>
            <a:off x="4251325" y="3810000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3"/>
          <p:cNvSpPr>
            <a:spLocks noChangeArrowheads="1"/>
          </p:cNvSpPr>
          <p:nvPr/>
        </p:nvSpPr>
        <p:spPr bwMode="auto">
          <a:xfrm>
            <a:off x="5081588" y="3810000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812800" y="4160838"/>
            <a:ext cx="1306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 R16,8(R6)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3390900" y="4160838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3821113" y="416083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7"/>
          <p:cNvSpPr>
            <a:spLocks noChangeArrowheads="1"/>
          </p:cNvSpPr>
          <p:nvPr/>
        </p:nvSpPr>
        <p:spPr bwMode="auto">
          <a:xfrm>
            <a:off x="4251325" y="416083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8"/>
          <p:cNvSpPr>
            <a:spLocks noChangeArrowheads="1"/>
          </p:cNvSpPr>
          <p:nvPr/>
        </p:nvSpPr>
        <p:spPr bwMode="auto">
          <a:xfrm>
            <a:off x="5081588" y="41608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9"/>
          <p:cNvSpPr>
            <a:spLocks noChangeArrowheads="1"/>
          </p:cNvSpPr>
          <p:nvPr/>
        </p:nvSpPr>
        <p:spPr bwMode="auto">
          <a:xfrm>
            <a:off x="5913438" y="41608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0"/>
          <p:cNvSpPr>
            <a:spLocks noChangeArrowheads="1"/>
          </p:cNvSpPr>
          <p:nvPr/>
        </p:nvSpPr>
        <p:spPr bwMode="auto">
          <a:xfrm>
            <a:off x="812800" y="4506913"/>
            <a:ext cx="1655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 R5, R4, Label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3821113" y="4506913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2"/>
          <p:cNvSpPr>
            <a:spLocks noChangeArrowheads="1"/>
          </p:cNvSpPr>
          <p:nvPr/>
        </p:nvSpPr>
        <p:spPr bwMode="auto">
          <a:xfrm>
            <a:off x="4251325" y="4506913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3"/>
          <p:cNvSpPr>
            <a:spLocks noChangeArrowheads="1"/>
          </p:cNvSpPr>
          <p:nvPr/>
        </p:nvSpPr>
        <p:spPr bwMode="auto">
          <a:xfrm>
            <a:off x="5081588" y="45069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4"/>
          <p:cNvSpPr>
            <a:spLocks noChangeArrowheads="1"/>
          </p:cNvSpPr>
          <p:nvPr/>
        </p:nvSpPr>
        <p:spPr bwMode="auto">
          <a:xfrm>
            <a:off x="5913438" y="450691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5"/>
          <p:cNvSpPr>
            <a:spLocks noChangeArrowheads="1"/>
          </p:cNvSpPr>
          <p:nvPr/>
        </p:nvSpPr>
        <p:spPr bwMode="auto">
          <a:xfrm>
            <a:off x="6343650" y="450691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6"/>
          <p:cNvSpPr>
            <a:spLocks noChangeArrowheads="1"/>
          </p:cNvSpPr>
          <p:nvPr/>
        </p:nvSpPr>
        <p:spPr bwMode="auto">
          <a:xfrm>
            <a:off x="812800" y="4856163"/>
            <a:ext cx="1441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R5, R1,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7"/>
          <p:cNvSpPr>
            <a:spLocks noChangeArrowheads="1"/>
          </p:cNvSpPr>
          <p:nvPr/>
        </p:nvSpPr>
        <p:spPr bwMode="auto">
          <a:xfrm>
            <a:off x="4251325" y="4856163"/>
            <a:ext cx="72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bubble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8"/>
          <p:cNvSpPr>
            <a:spLocks noChangeArrowheads="1"/>
          </p:cNvSpPr>
          <p:nvPr/>
        </p:nvSpPr>
        <p:spPr bwMode="auto">
          <a:xfrm>
            <a:off x="5081588" y="4856163"/>
            <a:ext cx="725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bubble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5913438" y="4856163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0"/>
          <p:cNvSpPr>
            <a:spLocks noChangeArrowheads="1"/>
          </p:cNvSpPr>
          <p:nvPr/>
        </p:nvSpPr>
        <p:spPr bwMode="auto">
          <a:xfrm>
            <a:off x="6343650" y="4856163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1"/>
          <p:cNvSpPr>
            <a:spLocks noChangeArrowheads="1"/>
          </p:cNvSpPr>
          <p:nvPr/>
        </p:nvSpPr>
        <p:spPr bwMode="auto">
          <a:xfrm>
            <a:off x="6773863" y="485616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2"/>
          <p:cNvSpPr>
            <a:spLocks noChangeArrowheads="1"/>
          </p:cNvSpPr>
          <p:nvPr/>
        </p:nvSpPr>
        <p:spPr bwMode="auto">
          <a:xfrm>
            <a:off x="7202488" y="485616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7632700" y="485616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/>
          <p:cNvSpPr>
            <a:spLocks noChangeArrowheads="1"/>
          </p:cNvSpPr>
          <p:nvPr/>
        </p:nvSpPr>
        <p:spPr bwMode="auto">
          <a:xfrm>
            <a:off x="812800" y="5205413"/>
            <a:ext cx="14589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SLT R5, R15,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6343650" y="5205413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/>
          <p:cNvSpPr>
            <a:spLocks noChangeArrowheads="1"/>
          </p:cNvSpPr>
          <p:nvPr/>
        </p:nvSpPr>
        <p:spPr bwMode="auto">
          <a:xfrm>
            <a:off x="6773863" y="5205413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7"/>
          <p:cNvSpPr>
            <a:spLocks noChangeArrowheads="1"/>
          </p:cNvSpPr>
          <p:nvPr/>
        </p:nvSpPr>
        <p:spPr bwMode="auto">
          <a:xfrm>
            <a:off x="7202488" y="52054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/>
          <p:cNvSpPr>
            <a:spLocks noChangeArrowheads="1"/>
          </p:cNvSpPr>
          <p:nvPr/>
        </p:nvSpPr>
        <p:spPr bwMode="auto">
          <a:xfrm>
            <a:off x="7632700" y="520541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9"/>
          <p:cNvSpPr>
            <a:spLocks noChangeArrowheads="1"/>
          </p:cNvSpPr>
          <p:nvPr/>
        </p:nvSpPr>
        <p:spPr bwMode="auto">
          <a:xfrm>
            <a:off x="8062913" y="520541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7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</a:t>
            </a:r>
            <a:r>
              <a:rPr lang="en-US" dirty="0" smtClean="0"/>
              <a:t>3: </a:t>
            </a:r>
            <a:r>
              <a:rPr lang="en-US" dirty="0"/>
              <a:t>Problem 1 -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690689"/>
            <a:ext cx="6648450" cy="1323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6010102"/>
            <a:ext cx="661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Time = 12 * 200 = 2400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Speed up = 11/12 = 0.9167. This is actually a slow down!</a:t>
            </a:r>
            <a:endParaRPr lang="en-US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922338" y="3065463"/>
            <a:ext cx="72993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27101" y="3092450"/>
            <a:ext cx="20351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962276" y="3092450"/>
            <a:ext cx="4079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70263" y="3092450"/>
            <a:ext cx="4064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776663" y="3092450"/>
            <a:ext cx="4079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84651" y="3092450"/>
            <a:ext cx="5715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756151" y="3092450"/>
            <a:ext cx="4286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184776" y="3092450"/>
            <a:ext cx="4064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591176" y="3092450"/>
            <a:ext cx="5730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164263" y="3092450"/>
            <a:ext cx="4064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570663" y="3092450"/>
            <a:ext cx="4064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977063" y="3092450"/>
            <a:ext cx="4079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385051" y="3092450"/>
            <a:ext cx="4079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793038" y="3092450"/>
            <a:ext cx="4064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101" y="3441700"/>
            <a:ext cx="2035175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62276" y="3441700"/>
            <a:ext cx="407988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370263" y="3441700"/>
            <a:ext cx="4064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776663" y="3441700"/>
            <a:ext cx="407988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184651" y="3441700"/>
            <a:ext cx="5715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756151" y="3441700"/>
            <a:ext cx="428625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184776" y="3441700"/>
            <a:ext cx="4064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591176" y="3441700"/>
            <a:ext cx="573088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164263" y="3441700"/>
            <a:ext cx="4064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570663" y="3441700"/>
            <a:ext cx="4064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977063" y="3441700"/>
            <a:ext cx="407988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7385051" y="3441700"/>
            <a:ext cx="407988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7793038" y="3441700"/>
            <a:ext cx="406400" cy="3476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27101" y="3789363"/>
            <a:ext cx="20351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962276" y="37893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370263" y="37893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776663" y="37893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184651" y="3789363"/>
            <a:ext cx="5715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756151" y="3789363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184776" y="37893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591176" y="3789363"/>
            <a:ext cx="5730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6164263" y="37893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6570663" y="37893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977063" y="37893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7385051" y="37893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7793038" y="37893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27101" y="4138613"/>
            <a:ext cx="20351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2962276" y="41386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370263" y="41386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3776663" y="41386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4184651" y="4138613"/>
            <a:ext cx="5715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4756151" y="4138613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5184776" y="41386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5591176" y="4138613"/>
            <a:ext cx="5730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164263" y="41386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6570663" y="41386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6977063" y="41386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7385051" y="41386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7793038" y="41386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27101" y="4487863"/>
            <a:ext cx="20351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2962276" y="44878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3370263" y="44878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3776663" y="44878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4184651" y="4487863"/>
            <a:ext cx="5715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4756151" y="4487863"/>
            <a:ext cx="42862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184776" y="44878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5591176" y="4487863"/>
            <a:ext cx="5730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164263" y="44878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570663" y="44878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6977063" y="44878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7385051" y="4487863"/>
            <a:ext cx="4079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7793038" y="4487863"/>
            <a:ext cx="4064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927101" y="4837113"/>
            <a:ext cx="20351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2962276" y="48371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3370263" y="48371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3776663" y="48371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4184651" y="4837113"/>
            <a:ext cx="5715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4756151" y="4837113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5184776" y="48371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5591176" y="4837113"/>
            <a:ext cx="5730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6164263" y="48371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6570663" y="48371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6977063" y="48371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7385051" y="4837113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7793038" y="4837113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927101" y="5186363"/>
            <a:ext cx="2035175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2962276" y="5186363"/>
            <a:ext cx="407988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3370263" y="5186363"/>
            <a:ext cx="4064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>
            <a:off x="3776663" y="5186363"/>
            <a:ext cx="407988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4184651" y="5186363"/>
            <a:ext cx="5715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8"/>
          <p:cNvSpPr>
            <a:spLocks noChangeArrowheads="1"/>
          </p:cNvSpPr>
          <p:nvPr/>
        </p:nvSpPr>
        <p:spPr bwMode="auto">
          <a:xfrm>
            <a:off x="4756151" y="5186363"/>
            <a:ext cx="428625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5184776" y="5186363"/>
            <a:ext cx="4064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0"/>
          <p:cNvSpPr>
            <a:spLocks noChangeArrowheads="1"/>
          </p:cNvSpPr>
          <p:nvPr/>
        </p:nvSpPr>
        <p:spPr bwMode="auto">
          <a:xfrm>
            <a:off x="5591176" y="5186363"/>
            <a:ext cx="573088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1"/>
          <p:cNvSpPr>
            <a:spLocks noChangeArrowheads="1"/>
          </p:cNvSpPr>
          <p:nvPr/>
        </p:nvSpPr>
        <p:spPr bwMode="auto">
          <a:xfrm>
            <a:off x="6164263" y="5186363"/>
            <a:ext cx="4064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auto">
          <a:xfrm>
            <a:off x="6570663" y="5186363"/>
            <a:ext cx="4064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6977063" y="5186363"/>
            <a:ext cx="407988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7385051" y="5186363"/>
            <a:ext cx="407988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7793038" y="5186363"/>
            <a:ext cx="406400" cy="3476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927101" y="5534025"/>
            <a:ext cx="20351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7"/>
          <p:cNvSpPr>
            <a:spLocks noChangeArrowheads="1"/>
          </p:cNvSpPr>
          <p:nvPr/>
        </p:nvSpPr>
        <p:spPr bwMode="auto">
          <a:xfrm>
            <a:off x="2962276" y="5534025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3370263" y="5534025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3776663" y="5534025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4184651" y="5534025"/>
            <a:ext cx="5715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4756151" y="5534025"/>
            <a:ext cx="4286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2"/>
          <p:cNvSpPr>
            <a:spLocks noChangeArrowheads="1"/>
          </p:cNvSpPr>
          <p:nvPr/>
        </p:nvSpPr>
        <p:spPr bwMode="auto">
          <a:xfrm>
            <a:off x="5184776" y="5534025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3"/>
          <p:cNvSpPr>
            <a:spLocks noChangeArrowheads="1"/>
          </p:cNvSpPr>
          <p:nvPr/>
        </p:nvSpPr>
        <p:spPr bwMode="auto">
          <a:xfrm>
            <a:off x="5591176" y="5534025"/>
            <a:ext cx="5730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4"/>
          <p:cNvSpPr>
            <a:spLocks noChangeArrowheads="1"/>
          </p:cNvSpPr>
          <p:nvPr/>
        </p:nvSpPr>
        <p:spPr bwMode="auto">
          <a:xfrm>
            <a:off x="6164263" y="5534025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6570663" y="5534025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6977063" y="5534025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7385051" y="5534025"/>
            <a:ext cx="4079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08"/>
          <p:cNvSpPr>
            <a:spLocks noChangeArrowheads="1"/>
          </p:cNvSpPr>
          <p:nvPr/>
        </p:nvSpPr>
        <p:spPr bwMode="auto">
          <a:xfrm>
            <a:off x="7793038" y="5534025"/>
            <a:ext cx="4064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09"/>
          <p:cNvSpPr>
            <a:spLocks noChangeShapeType="1"/>
          </p:cNvSpPr>
          <p:nvPr/>
        </p:nvSpPr>
        <p:spPr bwMode="auto">
          <a:xfrm>
            <a:off x="2962276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0"/>
          <p:cNvSpPr>
            <a:spLocks noChangeShapeType="1"/>
          </p:cNvSpPr>
          <p:nvPr/>
        </p:nvSpPr>
        <p:spPr bwMode="auto">
          <a:xfrm>
            <a:off x="3370263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1"/>
          <p:cNvSpPr>
            <a:spLocks noChangeShapeType="1"/>
          </p:cNvSpPr>
          <p:nvPr/>
        </p:nvSpPr>
        <p:spPr bwMode="auto">
          <a:xfrm>
            <a:off x="3776663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12"/>
          <p:cNvSpPr>
            <a:spLocks noChangeShapeType="1"/>
          </p:cNvSpPr>
          <p:nvPr/>
        </p:nvSpPr>
        <p:spPr bwMode="auto">
          <a:xfrm>
            <a:off x="4184651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113"/>
          <p:cNvSpPr>
            <a:spLocks noChangeShapeType="1"/>
          </p:cNvSpPr>
          <p:nvPr/>
        </p:nvSpPr>
        <p:spPr bwMode="auto">
          <a:xfrm>
            <a:off x="4756151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14"/>
          <p:cNvSpPr>
            <a:spLocks noChangeShapeType="1"/>
          </p:cNvSpPr>
          <p:nvPr/>
        </p:nvSpPr>
        <p:spPr bwMode="auto">
          <a:xfrm>
            <a:off x="5184776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5"/>
          <p:cNvSpPr>
            <a:spLocks noChangeShapeType="1"/>
          </p:cNvSpPr>
          <p:nvPr/>
        </p:nvSpPr>
        <p:spPr bwMode="auto">
          <a:xfrm>
            <a:off x="5591176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16"/>
          <p:cNvSpPr>
            <a:spLocks noChangeShapeType="1"/>
          </p:cNvSpPr>
          <p:nvPr/>
        </p:nvSpPr>
        <p:spPr bwMode="auto">
          <a:xfrm>
            <a:off x="6164263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117"/>
          <p:cNvSpPr>
            <a:spLocks noChangeShapeType="1"/>
          </p:cNvSpPr>
          <p:nvPr/>
        </p:nvSpPr>
        <p:spPr bwMode="auto">
          <a:xfrm>
            <a:off x="6570663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18"/>
          <p:cNvSpPr>
            <a:spLocks noChangeShapeType="1"/>
          </p:cNvSpPr>
          <p:nvPr/>
        </p:nvSpPr>
        <p:spPr bwMode="auto">
          <a:xfrm>
            <a:off x="6977063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7385051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20"/>
          <p:cNvSpPr>
            <a:spLocks noChangeShapeType="1"/>
          </p:cNvSpPr>
          <p:nvPr/>
        </p:nvSpPr>
        <p:spPr bwMode="auto">
          <a:xfrm>
            <a:off x="7793038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121"/>
          <p:cNvSpPr>
            <a:spLocks noChangeShapeType="1"/>
          </p:cNvSpPr>
          <p:nvPr/>
        </p:nvSpPr>
        <p:spPr bwMode="auto">
          <a:xfrm>
            <a:off x="920751" y="3441700"/>
            <a:ext cx="7285038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122"/>
          <p:cNvSpPr>
            <a:spLocks noChangeShapeType="1"/>
          </p:cNvSpPr>
          <p:nvPr/>
        </p:nvSpPr>
        <p:spPr bwMode="auto">
          <a:xfrm>
            <a:off x="920751" y="3789363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3"/>
          <p:cNvSpPr>
            <a:spLocks noChangeShapeType="1"/>
          </p:cNvSpPr>
          <p:nvPr/>
        </p:nvSpPr>
        <p:spPr bwMode="auto">
          <a:xfrm>
            <a:off x="920751" y="4138613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4"/>
          <p:cNvSpPr>
            <a:spLocks noChangeShapeType="1"/>
          </p:cNvSpPr>
          <p:nvPr/>
        </p:nvSpPr>
        <p:spPr bwMode="auto">
          <a:xfrm>
            <a:off x="920751" y="4487863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5"/>
          <p:cNvSpPr>
            <a:spLocks noChangeShapeType="1"/>
          </p:cNvSpPr>
          <p:nvPr/>
        </p:nvSpPr>
        <p:spPr bwMode="auto">
          <a:xfrm>
            <a:off x="920751" y="4837113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920751" y="5186363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27"/>
          <p:cNvSpPr>
            <a:spLocks noChangeShapeType="1"/>
          </p:cNvSpPr>
          <p:nvPr/>
        </p:nvSpPr>
        <p:spPr bwMode="auto">
          <a:xfrm>
            <a:off x="920751" y="5534025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128"/>
          <p:cNvSpPr>
            <a:spLocks noChangeShapeType="1"/>
          </p:cNvSpPr>
          <p:nvPr/>
        </p:nvSpPr>
        <p:spPr bwMode="auto">
          <a:xfrm>
            <a:off x="927101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29"/>
          <p:cNvSpPr>
            <a:spLocks noChangeShapeType="1"/>
          </p:cNvSpPr>
          <p:nvPr/>
        </p:nvSpPr>
        <p:spPr bwMode="auto">
          <a:xfrm>
            <a:off x="8199438" y="3086100"/>
            <a:ext cx="0" cy="28035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0"/>
          <p:cNvSpPr>
            <a:spLocks noChangeShapeType="1"/>
          </p:cNvSpPr>
          <p:nvPr/>
        </p:nvSpPr>
        <p:spPr bwMode="auto">
          <a:xfrm>
            <a:off x="920751" y="3092450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131"/>
          <p:cNvSpPr>
            <a:spLocks noChangeShapeType="1"/>
          </p:cNvSpPr>
          <p:nvPr/>
        </p:nvSpPr>
        <p:spPr bwMode="auto">
          <a:xfrm>
            <a:off x="920751" y="5883275"/>
            <a:ext cx="72850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32"/>
          <p:cNvSpPr>
            <a:spLocks noChangeArrowheads="1"/>
          </p:cNvSpPr>
          <p:nvPr/>
        </p:nvSpPr>
        <p:spPr bwMode="auto">
          <a:xfrm>
            <a:off x="3052763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3460751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/>
          <p:cNvSpPr>
            <a:spLocks noChangeArrowheads="1"/>
          </p:cNvSpPr>
          <p:nvPr/>
        </p:nvSpPr>
        <p:spPr bwMode="auto">
          <a:xfrm>
            <a:off x="3867151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4273551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/>
          <p:cNvSpPr>
            <a:spLocks noChangeArrowheads="1"/>
          </p:cNvSpPr>
          <p:nvPr/>
        </p:nvSpPr>
        <p:spPr bwMode="auto">
          <a:xfrm>
            <a:off x="4846638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7"/>
          <p:cNvSpPr>
            <a:spLocks noChangeArrowheads="1"/>
          </p:cNvSpPr>
          <p:nvPr/>
        </p:nvSpPr>
        <p:spPr bwMode="auto">
          <a:xfrm>
            <a:off x="5275263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/>
          <p:cNvSpPr>
            <a:spLocks noChangeArrowheads="1"/>
          </p:cNvSpPr>
          <p:nvPr/>
        </p:nvSpPr>
        <p:spPr bwMode="auto">
          <a:xfrm>
            <a:off x="5681663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9"/>
          <p:cNvSpPr>
            <a:spLocks noChangeArrowheads="1"/>
          </p:cNvSpPr>
          <p:nvPr/>
        </p:nvSpPr>
        <p:spPr bwMode="auto">
          <a:xfrm>
            <a:off x="6254751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/>
          <p:cNvSpPr>
            <a:spLocks noChangeArrowheads="1"/>
          </p:cNvSpPr>
          <p:nvPr/>
        </p:nvSpPr>
        <p:spPr bwMode="auto">
          <a:xfrm>
            <a:off x="6661151" y="3130550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1"/>
          <p:cNvSpPr>
            <a:spLocks noChangeArrowheads="1"/>
          </p:cNvSpPr>
          <p:nvPr/>
        </p:nvSpPr>
        <p:spPr bwMode="auto">
          <a:xfrm>
            <a:off x="7067551" y="3130550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/>
          <p:cNvSpPr>
            <a:spLocks noChangeArrowheads="1"/>
          </p:cNvSpPr>
          <p:nvPr/>
        </p:nvSpPr>
        <p:spPr bwMode="auto">
          <a:xfrm>
            <a:off x="7475538" y="3130550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3"/>
          <p:cNvSpPr>
            <a:spLocks noChangeArrowheads="1"/>
          </p:cNvSpPr>
          <p:nvPr/>
        </p:nvSpPr>
        <p:spPr bwMode="auto">
          <a:xfrm>
            <a:off x="7881938" y="3130550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4"/>
          <p:cNvSpPr>
            <a:spLocks noChangeArrowheads="1"/>
          </p:cNvSpPr>
          <p:nvPr/>
        </p:nvSpPr>
        <p:spPr bwMode="auto">
          <a:xfrm>
            <a:off x="1017588" y="3479800"/>
            <a:ext cx="14859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 R6, R6, 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5"/>
          <p:cNvSpPr>
            <a:spLocks noChangeArrowheads="1"/>
          </p:cNvSpPr>
          <p:nvPr/>
        </p:nvSpPr>
        <p:spPr bwMode="auto">
          <a:xfrm>
            <a:off x="3052763" y="3489325"/>
            <a:ext cx="1349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6"/>
          <p:cNvSpPr>
            <a:spLocks noChangeArrowheads="1"/>
          </p:cNvSpPr>
          <p:nvPr/>
        </p:nvSpPr>
        <p:spPr bwMode="auto">
          <a:xfrm>
            <a:off x="3460751" y="3489325"/>
            <a:ext cx="1603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7"/>
          <p:cNvSpPr>
            <a:spLocks noChangeArrowheads="1"/>
          </p:cNvSpPr>
          <p:nvPr/>
        </p:nvSpPr>
        <p:spPr bwMode="auto">
          <a:xfrm>
            <a:off x="3867151" y="3489325"/>
            <a:ext cx="3222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8"/>
          <p:cNvSpPr>
            <a:spLocks noChangeArrowheads="1"/>
          </p:cNvSpPr>
          <p:nvPr/>
        </p:nvSpPr>
        <p:spPr bwMode="auto">
          <a:xfrm>
            <a:off x="4273551" y="3489325"/>
            <a:ext cx="1984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9"/>
          <p:cNvSpPr>
            <a:spLocks noChangeArrowheads="1"/>
          </p:cNvSpPr>
          <p:nvPr/>
        </p:nvSpPr>
        <p:spPr bwMode="auto">
          <a:xfrm>
            <a:off x="1017588" y="3830638"/>
            <a:ext cx="1200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 R16,(R6)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0"/>
          <p:cNvSpPr>
            <a:spLocks noChangeArrowheads="1"/>
          </p:cNvSpPr>
          <p:nvPr/>
        </p:nvSpPr>
        <p:spPr bwMode="auto">
          <a:xfrm>
            <a:off x="3460751" y="3836988"/>
            <a:ext cx="133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1"/>
          <p:cNvSpPr>
            <a:spLocks noChangeArrowheads="1"/>
          </p:cNvSpPr>
          <p:nvPr/>
        </p:nvSpPr>
        <p:spPr bwMode="auto">
          <a:xfrm>
            <a:off x="3867151" y="3836988"/>
            <a:ext cx="1619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4273551" y="3836988"/>
            <a:ext cx="323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3"/>
          <p:cNvSpPr>
            <a:spLocks noChangeArrowheads="1"/>
          </p:cNvSpPr>
          <p:nvPr/>
        </p:nvSpPr>
        <p:spPr bwMode="auto">
          <a:xfrm>
            <a:off x="4846638" y="3836988"/>
            <a:ext cx="196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1017588" y="4176713"/>
            <a:ext cx="528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5"/>
          <p:cNvSpPr>
            <a:spLocks noChangeArrowheads="1"/>
          </p:cNvSpPr>
          <p:nvPr/>
        </p:nvSpPr>
        <p:spPr bwMode="auto">
          <a:xfrm>
            <a:off x="1474788" y="4176713"/>
            <a:ext cx="885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R6, R6, 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3867151" y="4186238"/>
            <a:ext cx="1349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7"/>
          <p:cNvSpPr>
            <a:spLocks noChangeArrowheads="1"/>
          </p:cNvSpPr>
          <p:nvPr/>
        </p:nvSpPr>
        <p:spPr bwMode="auto">
          <a:xfrm>
            <a:off x="4273551" y="4186238"/>
            <a:ext cx="1619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8"/>
          <p:cNvSpPr>
            <a:spLocks noChangeArrowheads="1"/>
          </p:cNvSpPr>
          <p:nvPr/>
        </p:nvSpPr>
        <p:spPr bwMode="auto">
          <a:xfrm>
            <a:off x="4846638" y="4186238"/>
            <a:ext cx="3222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59"/>
          <p:cNvSpPr>
            <a:spLocks noChangeArrowheads="1"/>
          </p:cNvSpPr>
          <p:nvPr/>
        </p:nvSpPr>
        <p:spPr bwMode="auto">
          <a:xfrm>
            <a:off x="5275263" y="4186238"/>
            <a:ext cx="196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0"/>
          <p:cNvSpPr>
            <a:spLocks noChangeArrowheads="1"/>
          </p:cNvSpPr>
          <p:nvPr/>
        </p:nvSpPr>
        <p:spPr bwMode="auto">
          <a:xfrm>
            <a:off x="1017588" y="4525963"/>
            <a:ext cx="1308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 R16,8(R6)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1"/>
          <p:cNvSpPr>
            <a:spLocks noChangeArrowheads="1"/>
          </p:cNvSpPr>
          <p:nvPr/>
        </p:nvSpPr>
        <p:spPr bwMode="auto">
          <a:xfrm>
            <a:off x="4273551" y="4535488"/>
            <a:ext cx="4746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bubble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2"/>
          <p:cNvSpPr>
            <a:spLocks noChangeArrowheads="1"/>
          </p:cNvSpPr>
          <p:nvPr/>
        </p:nvSpPr>
        <p:spPr bwMode="auto">
          <a:xfrm>
            <a:off x="4846638" y="4535488"/>
            <a:ext cx="133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3"/>
          <p:cNvSpPr>
            <a:spLocks noChangeArrowheads="1"/>
          </p:cNvSpPr>
          <p:nvPr/>
        </p:nvSpPr>
        <p:spPr bwMode="auto">
          <a:xfrm>
            <a:off x="5275263" y="4535488"/>
            <a:ext cx="1603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4"/>
          <p:cNvSpPr>
            <a:spLocks noChangeArrowheads="1"/>
          </p:cNvSpPr>
          <p:nvPr/>
        </p:nvSpPr>
        <p:spPr bwMode="auto">
          <a:xfrm>
            <a:off x="5681663" y="4535488"/>
            <a:ext cx="3222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5"/>
          <p:cNvSpPr>
            <a:spLocks noChangeArrowheads="1"/>
          </p:cNvSpPr>
          <p:nvPr/>
        </p:nvSpPr>
        <p:spPr bwMode="auto">
          <a:xfrm>
            <a:off x="6254751" y="4535488"/>
            <a:ext cx="196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6"/>
          <p:cNvSpPr>
            <a:spLocks noChangeArrowheads="1"/>
          </p:cNvSpPr>
          <p:nvPr/>
        </p:nvSpPr>
        <p:spPr bwMode="auto">
          <a:xfrm>
            <a:off x="1017588" y="4875213"/>
            <a:ext cx="16573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 R5, R4, Label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7"/>
          <p:cNvSpPr>
            <a:spLocks noChangeArrowheads="1"/>
          </p:cNvSpPr>
          <p:nvPr/>
        </p:nvSpPr>
        <p:spPr bwMode="auto">
          <a:xfrm>
            <a:off x="5275263" y="4884738"/>
            <a:ext cx="1333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8"/>
          <p:cNvSpPr>
            <a:spLocks noChangeArrowheads="1"/>
          </p:cNvSpPr>
          <p:nvPr/>
        </p:nvSpPr>
        <p:spPr bwMode="auto">
          <a:xfrm>
            <a:off x="5681663" y="4884738"/>
            <a:ext cx="1619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69"/>
          <p:cNvSpPr>
            <a:spLocks noChangeArrowheads="1"/>
          </p:cNvSpPr>
          <p:nvPr/>
        </p:nvSpPr>
        <p:spPr bwMode="auto">
          <a:xfrm>
            <a:off x="6254751" y="4884738"/>
            <a:ext cx="3222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0"/>
          <p:cNvSpPr>
            <a:spLocks noChangeArrowheads="1"/>
          </p:cNvSpPr>
          <p:nvPr/>
        </p:nvSpPr>
        <p:spPr bwMode="auto">
          <a:xfrm>
            <a:off x="6661151" y="4884738"/>
            <a:ext cx="196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1"/>
          <p:cNvSpPr>
            <a:spLocks noChangeArrowheads="1"/>
          </p:cNvSpPr>
          <p:nvPr/>
        </p:nvSpPr>
        <p:spPr bwMode="auto">
          <a:xfrm>
            <a:off x="1017588" y="5226050"/>
            <a:ext cx="14414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R5, R1,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2"/>
          <p:cNvSpPr>
            <a:spLocks noChangeArrowheads="1"/>
          </p:cNvSpPr>
          <p:nvPr/>
        </p:nvSpPr>
        <p:spPr bwMode="auto">
          <a:xfrm>
            <a:off x="5681663" y="5232400"/>
            <a:ext cx="4746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bubble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3"/>
          <p:cNvSpPr>
            <a:spLocks noChangeArrowheads="1"/>
          </p:cNvSpPr>
          <p:nvPr/>
        </p:nvSpPr>
        <p:spPr bwMode="auto">
          <a:xfrm>
            <a:off x="6254751" y="5232400"/>
            <a:ext cx="1333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4"/>
          <p:cNvSpPr>
            <a:spLocks noChangeArrowheads="1"/>
          </p:cNvSpPr>
          <p:nvPr/>
        </p:nvSpPr>
        <p:spPr bwMode="auto">
          <a:xfrm>
            <a:off x="6661151" y="5232400"/>
            <a:ext cx="1619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5"/>
          <p:cNvSpPr>
            <a:spLocks noChangeArrowheads="1"/>
          </p:cNvSpPr>
          <p:nvPr/>
        </p:nvSpPr>
        <p:spPr bwMode="auto">
          <a:xfrm>
            <a:off x="7067551" y="5232400"/>
            <a:ext cx="323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6"/>
          <p:cNvSpPr>
            <a:spLocks noChangeArrowheads="1"/>
          </p:cNvSpPr>
          <p:nvPr/>
        </p:nvSpPr>
        <p:spPr bwMode="auto">
          <a:xfrm>
            <a:off x="7475538" y="5232400"/>
            <a:ext cx="196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7"/>
          <p:cNvSpPr>
            <a:spLocks noChangeArrowheads="1"/>
          </p:cNvSpPr>
          <p:nvPr/>
        </p:nvSpPr>
        <p:spPr bwMode="auto">
          <a:xfrm>
            <a:off x="1017588" y="5572125"/>
            <a:ext cx="14589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SLT R5, R15,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8"/>
          <p:cNvSpPr>
            <a:spLocks noChangeArrowheads="1"/>
          </p:cNvSpPr>
          <p:nvPr/>
        </p:nvSpPr>
        <p:spPr bwMode="auto">
          <a:xfrm>
            <a:off x="6661151" y="5581650"/>
            <a:ext cx="1349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79"/>
          <p:cNvSpPr>
            <a:spLocks noChangeArrowheads="1"/>
          </p:cNvSpPr>
          <p:nvPr/>
        </p:nvSpPr>
        <p:spPr bwMode="auto">
          <a:xfrm>
            <a:off x="7067551" y="5581650"/>
            <a:ext cx="1619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0"/>
          <p:cNvSpPr>
            <a:spLocks noChangeArrowheads="1"/>
          </p:cNvSpPr>
          <p:nvPr/>
        </p:nvSpPr>
        <p:spPr bwMode="auto">
          <a:xfrm>
            <a:off x="7475538" y="5581650"/>
            <a:ext cx="3222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E/M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1"/>
          <p:cNvSpPr>
            <a:spLocks noChangeArrowheads="1"/>
          </p:cNvSpPr>
          <p:nvPr/>
        </p:nvSpPr>
        <p:spPr bwMode="auto">
          <a:xfrm>
            <a:off x="7881938" y="5581650"/>
            <a:ext cx="1968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7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1 - Continued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825625"/>
            <a:ext cx="6657975" cy="733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841141"/>
            <a:ext cx="7886700" cy="57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49" y="2693986"/>
            <a:ext cx="7886700" cy="572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Lets assume we have two memories.</a:t>
            </a:r>
          </a:p>
          <a:p>
            <a:r>
              <a:rPr lang="en-US" dirty="0" smtClean="0"/>
              <a:t>When branch is calculated in </a:t>
            </a:r>
            <a:r>
              <a:rPr lang="en-US" b="1" dirty="0" smtClean="0"/>
              <a:t>Execute</a:t>
            </a:r>
            <a:r>
              <a:rPr lang="en-US" dirty="0" smtClean="0"/>
              <a:t> stage, the pipeline looks as follows</a:t>
            </a:r>
            <a:endParaRPr lang="en-US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681038" y="3627438"/>
            <a:ext cx="77819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1" y="3656013"/>
            <a:ext cx="172243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408238" y="3656013"/>
            <a:ext cx="5476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955926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505201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054476" y="3656013"/>
            <a:ext cx="5476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02163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151438" y="3656013"/>
            <a:ext cx="5476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699126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248401" y="3656013"/>
            <a:ext cx="5476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796088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7345363" y="3656013"/>
            <a:ext cx="5476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893051" y="3656013"/>
            <a:ext cx="54927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85801" y="4005263"/>
            <a:ext cx="172243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408238" y="4005263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2955926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505201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054476" y="4005263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602163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5151438" y="4005263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699126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248401" y="4005263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6796088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7345363" y="4005263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7893051" y="4005263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685801" y="4354513"/>
            <a:ext cx="172243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2408238" y="4354513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2955926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3505201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4054476" y="4354513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4602163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5151438" y="4354513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699126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6248401" y="4354513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6796088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7345363" y="4354513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7893051" y="4354513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685801" y="4703763"/>
            <a:ext cx="172243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408238" y="4703763"/>
            <a:ext cx="5476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2955926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3505201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4054476" y="4703763"/>
            <a:ext cx="5476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4602163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5151438" y="4703763"/>
            <a:ext cx="5476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5699126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6248401" y="4703763"/>
            <a:ext cx="5476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6796088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7345363" y="4703763"/>
            <a:ext cx="5476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7893051" y="4703763"/>
            <a:ext cx="549275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685801" y="5051426"/>
            <a:ext cx="172243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2408238" y="5051426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2955926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505201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>
            <a:off x="4054476" y="5051426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602163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5151438" y="5051426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5699126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6248401" y="5051426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6796088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7345363" y="5051426"/>
            <a:ext cx="5476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7893051" y="5051426"/>
            <a:ext cx="549275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685801" y="5400676"/>
            <a:ext cx="172243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2408238" y="5400676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2955926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3505201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4054476" y="5400676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4602163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5151438" y="5400676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5699126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6248401" y="5400676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6796088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7345363" y="5400676"/>
            <a:ext cx="5476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6"/>
          <p:cNvSpPr>
            <a:spLocks noChangeArrowheads="1"/>
          </p:cNvSpPr>
          <p:nvPr/>
        </p:nvSpPr>
        <p:spPr bwMode="auto">
          <a:xfrm>
            <a:off x="7893051" y="5400676"/>
            <a:ext cx="54927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>
            <a:off x="2408238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2955926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>
            <a:off x="3505201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0"/>
          <p:cNvSpPr>
            <a:spLocks noChangeShapeType="1"/>
          </p:cNvSpPr>
          <p:nvPr/>
        </p:nvSpPr>
        <p:spPr bwMode="auto">
          <a:xfrm>
            <a:off x="4054476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1"/>
          <p:cNvSpPr>
            <a:spLocks noChangeShapeType="1"/>
          </p:cNvSpPr>
          <p:nvPr/>
        </p:nvSpPr>
        <p:spPr bwMode="auto">
          <a:xfrm>
            <a:off x="4602163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2"/>
          <p:cNvSpPr>
            <a:spLocks noChangeShapeType="1"/>
          </p:cNvSpPr>
          <p:nvPr/>
        </p:nvSpPr>
        <p:spPr bwMode="auto">
          <a:xfrm>
            <a:off x="5151438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3"/>
          <p:cNvSpPr>
            <a:spLocks noChangeShapeType="1"/>
          </p:cNvSpPr>
          <p:nvPr/>
        </p:nvSpPr>
        <p:spPr bwMode="auto">
          <a:xfrm>
            <a:off x="5699126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6248401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5"/>
          <p:cNvSpPr>
            <a:spLocks noChangeShapeType="1"/>
          </p:cNvSpPr>
          <p:nvPr/>
        </p:nvSpPr>
        <p:spPr bwMode="auto">
          <a:xfrm>
            <a:off x="6796088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6"/>
          <p:cNvSpPr>
            <a:spLocks noChangeShapeType="1"/>
          </p:cNvSpPr>
          <p:nvPr/>
        </p:nvSpPr>
        <p:spPr bwMode="auto">
          <a:xfrm>
            <a:off x="7345363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7"/>
          <p:cNvSpPr>
            <a:spLocks noChangeShapeType="1"/>
          </p:cNvSpPr>
          <p:nvPr/>
        </p:nvSpPr>
        <p:spPr bwMode="auto">
          <a:xfrm>
            <a:off x="7893051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88"/>
          <p:cNvSpPr>
            <a:spLocks noChangeShapeType="1"/>
          </p:cNvSpPr>
          <p:nvPr/>
        </p:nvSpPr>
        <p:spPr bwMode="auto">
          <a:xfrm>
            <a:off x="679451" y="4005263"/>
            <a:ext cx="7767638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679451" y="4354513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0"/>
          <p:cNvSpPr>
            <a:spLocks noChangeShapeType="1"/>
          </p:cNvSpPr>
          <p:nvPr/>
        </p:nvSpPr>
        <p:spPr bwMode="auto">
          <a:xfrm>
            <a:off x="679451" y="4703763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>
            <a:off x="679451" y="5051426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2"/>
          <p:cNvSpPr>
            <a:spLocks noChangeShapeType="1"/>
          </p:cNvSpPr>
          <p:nvPr/>
        </p:nvSpPr>
        <p:spPr bwMode="auto">
          <a:xfrm>
            <a:off x="679451" y="5400676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3"/>
          <p:cNvSpPr>
            <a:spLocks noChangeShapeType="1"/>
          </p:cNvSpPr>
          <p:nvPr/>
        </p:nvSpPr>
        <p:spPr bwMode="auto">
          <a:xfrm>
            <a:off x="685801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4"/>
          <p:cNvSpPr>
            <a:spLocks noChangeShapeType="1"/>
          </p:cNvSpPr>
          <p:nvPr/>
        </p:nvSpPr>
        <p:spPr bwMode="auto">
          <a:xfrm>
            <a:off x="8442326" y="3649663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5"/>
          <p:cNvSpPr>
            <a:spLocks noChangeShapeType="1"/>
          </p:cNvSpPr>
          <p:nvPr/>
        </p:nvSpPr>
        <p:spPr bwMode="auto">
          <a:xfrm>
            <a:off x="679451" y="3656013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96"/>
          <p:cNvSpPr>
            <a:spLocks noChangeShapeType="1"/>
          </p:cNvSpPr>
          <p:nvPr/>
        </p:nvSpPr>
        <p:spPr bwMode="auto">
          <a:xfrm>
            <a:off x="679451" y="5749926"/>
            <a:ext cx="77676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2498726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3046413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9"/>
          <p:cNvSpPr>
            <a:spLocks noChangeArrowheads="1"/>
          </p:cNvSpPr>
          <p:nvPr/>
        </p:nvSpPr>
        <p:spPr bwMode="auto">
          <a:xfrm>
            <a:off x="3595688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0"/>
          <p:cNvSpPr>
            <a:spLocks noChangeArrowheads="1"/>
          </p:cNvSpPr>
          <p:nvPr/>
        </p:nvSpPr>
        <p:spPr bwMode="auto">
          <a:xfrm>
            <a:off x="4143376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1"/>
          <p:cNvSpPr>
            <a:spLocks noChangeArrowheads="1"/>
          </p:cNvSpPr>
          <p:nvPr/>
        </p:nvSpPr>
        <p:spPr bwMode="auto">
          <a:xfrm>
            <a:off x="4692651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2"/>
          <p:cNvSpPr>
            <a:spLocks noChangeArrowheads="1"/>
          </p:cNvSpPr>
          <p:nvPr/>
        </p:nvSpPr>
        <p:spPr bwMode="auto">
          <a:xfrm>
            <a:off x="5240338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3"/>
          <p:cNvSpPr>
            <a:spLocks noChangeArrowheads="1"/>
          </p:cNvSpPr>
          <p:nvPr/>
        </p:nvSpPr>
        <p:spPr bwMode="auto">
          <a:xfrm>
            <a:off x="5789613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auto">
          <a:xfrm>
            <a:off x="6337301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5"/>
          <p:cNvSpPr>
            <a:spLocks noChangeArrowheads="1"/>
          </p:cNvSpPr>
          <p:nvPr/>
        </p:nvSpPr>
        <p:spPr bwMode="auto">
          <a:xfrm>
            <a:off x="6886576" y="369411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6"/>
          <p:cNvSpPr>
            <a:spLocks noChangeArrowheads="1"/>
          </p:cNvSpPr>
          <p:nvPr/>
        </p:nvSpPr>
        <p:spPr bwMode="auto">
          <a:xfrm>
            <a:off x="7434263" y="3694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7983538" y="3694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8"/>
          <p:cNvSpPr>
            <a:spLocks noChangeArrowheads="1"/>
          </p:cNvSpPr>
          <p:nvPr/>
        </p:nvSpPr>
        <p:spPr bwMode="auto">
          <a:xfrm>
            <a:off x="776288" y="4043363"/>
            <a:ext cx="14239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 R16,12(R6)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9"/>
          <p:cNvSpPr>
            <a:spLocks noChangeArrowheads="1"/>
          </p:cNvSpPr>
          <p:nvPr/>
        </p:nvSpPr>
        <p:spPr bwMode="auto">
          <a:xfrm>
            <a:off x="2498726" y="4043363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0"/>
          <p:cNvSpPr>
            <a:spLocks noChangeArrowheads="1"/>
          </p:cNvSpPr>
          <p:nvPr/>
        </p:nvSpPr>
        <p:spPr bwMode="auto">
          <a:xfrm>
            <a:off x="3046413" y="404336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1"/>
          <p:cNvSpPr>
            <a:spLocks noChangeArrowheads="1"/>
          </p:cNvSpPr>
          <p:nvPr/>
        </p:nvSpPr>
        <p:spPr bwMode="auto">
          <a:xfrm>
            <a:off x="3595688" y="4043363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2"/>
          <p:cNvSpPr>
            <a:spLocks noChangeArrowheads="1"/>
          </p:cNvSpPr>
          <p:nvPr/>
        </p:nvSpPr>
        <p:spPr bwMode="auto">
          <a:xfrm>
            <a:off x="4143376" y="404336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3"/>
          <p:cNvSpPr>
            <a:spLocks noChangeArrowheads="1"/>
          </p:cNvSpPr>
          <p:nvPr/>
        </p:nvSpPr>
        <p:spPr bwMode="auto">
          <a:xfrm>
            <a:off x="4692651" y="404336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4"/>
          <p:cNvSpPr>
            <a:spLocks noChangeArrowheads="1"/>
          </p:cNvSpPr>
          <p:nvPr/>
        </p:nvSpPr>
        <p:spPr bwMode="auto">
          <a:xfrm>
            <a:off x="776288" y="4392613"/>
            <a:ext cx="1306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 R16,8(R6)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5"/>
          <p:cNvSpPr>
            <a:spLocks noChangeArrowheads="1"/>
          </p:cNvSpPr>
          <p:nvPr/>
        </p:nvSpPr>
        <p:spPr bwMode="auto">
          <a:xfrm>
            <a:off x="3046413" y="4392613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6"/>
          <p:cNvSpPr>
            <a:spLocks noChangeArrowheads="1"/>
          </p:cNvSpPr>
          <p:nvPr/>
        </p:nvSpPr>
        <p:spPr bwMode="auto">
          <a:xfrm>
            <a:off x="3595688" y="439261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7"/>
          <p:cNvSpPr>
            <a:spLocks noChangeArrowheads="1"/>
          </p:cNvSpPr>
          <p:nvPr/>
        </p:nvSpPr>
        <p:spPr bwMode="auto">
          <a:xfrm>
            <a:off x="4143376" y="4392613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8"/>
          <p:cNvSpPr>
            <a:spLocks noChangeArrowheads="1"/>
          </p:cNvSpPr>
          <p:nvPr/>
        </p:nvSpPr>
        <p:spPr bwMode="auto">
          <a:xfrm>
            <a:off x="4692651" y="439261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9"/>
          <p:cNvSpPr>
            <a:spLocks noChangeArrowheads="1"/>
          </p:cNvSpPr>
          <p:nvPr/>
        </p:nvSpPr>
        <p:spPr bwMode="auto">
          <a:xfrm>
            <a:off x="5240338" y="439261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0"/>
          <p:cNvSpPr>
            <a:spLocks noChangeArrowheads="1"/>
          </p:cNvSpPr>
          <p:nvPr/>
        </p:nvSpPr>
        <p:spPr bwMode="auto">
          <a:xfrm>
            <a:off x="776288" y="4741863"/>
            <a:ext cx="16557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 R5, R4, Label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1"/>
          <p:cNvSpPr>
            <a:spLocks noChangeArrowheads="1"/>
          </p:cNvSpPr>
          <p:nvPr/>
        </p:nvSpPr>
        <p:spPr bwMode="auto">
          <a:xfrm>
            <a:off x="3595688" y="4741863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143376" y="474186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3"/>
          <p:cNvSpPr>
            <a:spLocks noChangeArrowheads="1"/>
          </p:cNvSpPr>
          <p:nvPr/>
        </p:nvSpPr>
        <p:spPr bwMode="auto">
          <a:xfrm>
            <a:off x="4692651" y="4741863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4"/>
          <p:cNvSpPr>
            <a:spLocks noChangeArrowheads="1"/>
          </p:cNvSpPr>
          <p:nvPr/>
        </p:nvSpPr>
        <p:spPr bwMode="auto">
          <a:xfrm>
            <a:off x="5240338" y="474186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5789613" y="474186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76288" y="5092701"/>
            <a:ext cx="14414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R5, R1,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4143376" y="5092701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4692651" y="5092701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stall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9"/>
          <p:cNvSpPr>
            <a:spLocks noChangeArrowheads="1"/>
          </p:cNvSpPr>
          <p:nvPr/>
        </p:nvSpPr>
        <p:spPr bwMode="auto">
          <a:xfrm>
            <a:off x="5240338" y="5092701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0"/>
          <p:cNvSpPr>
            <a:spLocks noChangeArrowheads="1"/>
          </p:cNvSpPr>
          <p:nvPr/>
        </p:nvSpPr>
        <p:spPr bwMode="auto">
          <a:xfrm>
            <a:off x="5789613" y="5092701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1"/>
          <p:cNvSpPr>
            <a:spLocks noChangeArrowheads="1"/>
          </p:cNvSpPr>
          <p:nvPr/>
        </p:nvSpPr>
        <p:spPr bwMode="auto">
          <a:xfrm>
            <a:off x="6337301" y="5092701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2"/>
          <p:cNvSpPr>
            <a:spLocks noChangeArrowheads="1"/>
          </p:cNvSpPr>
          <p:nvPr/>
        </p:nvSpPr>
        <p:spPr bwMode="auto">
          <a:xfrm>
            <a:off x="6886576" y="5092701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3"/>
          <p:cNvSpPr>
            <a:spLocks noChangeArrowheads="1"/>
          </p:cNvSpPr>
          <p:nvPr/>
        </p:nvSpPr>
        <p:spPr bwMode="auto">
          <a:xfrm>
            <a:off x="7434263" y="5092701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4"/>
          <p:cNvSpPr>
            <a:spLocks noChangeArrowheads="1"/>
          </p:cNvSpPr>
          <p:nvPr/>
        </p:nvSpPr>
        <p:spPr bwMode="auto">
          <a:xfrm>
            <a:off x="776288" y="5438776"/>
            <a:ext cx="14589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SLT R5, R15,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5"/>
          <p:cNvSpPr>
            <a:spLocks noChangeArrowheads="1"/>
          </p:cNvSpPr>
          <p:nvPr/>
        </p:nvSpPr>
        <p:spPr bwMode="auto">
          <a:xfrm>
            <a:off x="5789613" y="5438776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6"/>
          <p:cNvSpPr>
            <a:spLocks noChangeArrowheads="1"/>
          </p:cNvSpPr>
          <p:nvPr/>
        </p:nvSpPr>
        <p:spPr bwMode="auto">
          <a:xfrm>
            <a:off x="6337301" y="5438776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7"/>
          <p:cNvSpPr>
            <a:spLocks noChangeArrowheads="1"/>
          </p:cNvSpPr>
          <p:nvPr/>
        </p:nvSpPr>
        <p:spPr bwMode="auto">
          <a:xfrm>
            <a:off x="6886576" y="5438776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8"/>
          <p:cNvSpPr>
            <a:spLocks noChangeArrowheads="1"/>
          </p:cNvSpPr>
          <p:nvPr/>
        </p:nvSpPr>
        <p:spPr bwMode="auto">
          <a:xfrm>
            <a:off x="7434263" y="5438776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9"/>
          <p:cNvSpPr>
            <a:spLocks noChangeArrowheads="1"/>
          </p:cNvSpPr>
          <p:nvPr/>
        </p:nvSpPr>
        <p:spPr bwMode="auto">
          <a:xfrm>
            <a:off x="7983538" y="5438776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1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1 - Continued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825625"/>
            <a:ext cx="6657975" cy="733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841141"/>
            <a:ext cx="7886700" cy="57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49" y="2693986"/>
            <a:ext cx="7886700" cy="572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Lets assume we have two memories.</a:t>
            </a:r>
          </a:p>
          <a:p>
            <a:r>
              <a:rPr lang="en-US" dirty="0" smtClean="0"/>
              <a:t>When branch is calculated in </a:t>
            </a:r>
            <a:r>
              <a:rPr lang="en-US" b="1" dirty="0" smtClean="0"/>
              <a:t>Decode</a:t>
            </a:r>
            <a:r>
              <a:rPr lang="en-US" dirty="0" smtClean="0"/>
              <a:t> stage, the pipeline looks as follows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49" y="5779722"/>
            <a:ext cx="7886700" cy="57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same clock , Speed up = 11/10 = 1.1</a:t>
            </a:r>
            <a:endParaRPr lang="en-US" dirty="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818405" y="3402013"/>
            <a:ext cx="73691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3168" y="3430588"/>
            <a:ext cx="1754188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77355" y="3430588"/>
            <a:ext cx="557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4568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693368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252168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810968" y="3430588"/>
            <a:ext cx="5572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368180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926980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485780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044580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603380" y="3430588"/>
            <a:ext cx="5588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823168" y="3779838"/>
            <a:ext cx="17541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577355" y="3779838"/>
            <a:ext cx="557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134568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3693368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252168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4810968" y="3779838"/>
            <a:ext cx="557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368180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926980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6485780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7044580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7603380" y="3779838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823168" y="4129088"/>
            <a:ext cx="17541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2577355" y="4129088"/>
            <a:ext cx="557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134568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3693368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4252168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4810968" y="4129088"/>
            <a:ext cx="557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368180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5926980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6485780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7044580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7603380" y="4129088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823168" y="4478338"/>
            <a:ext cx="1754188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2577355" y="4478338"/>
            <a:ext cx="557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3134568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3693368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4252168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3"/>
          <p:cNvSpPr>
            <a:spLocks noChangeArrowheads="1"/>
          </p:cNvSpPr>
          <p:nvPr/>
        </p:nvSpPr>
        <p:spPr bwMode="auto">
          <a:xfrm>
            <a:off x="4810968" y="4478338"/>
            <a:ext cx="5572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5368180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5926980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6485780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7044580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7603380" y="4478338"/>
            <a:ext cx="5588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823168" y="4826001"/>
            <a:ext cx="1754188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577355" y="4826001"/>
            <a:ext cx="557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3134568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3693368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4252168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810968" y="4826001"/>
            <a:ext cx="5572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5368180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5926980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6485780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auto">
          <a:xfrm>
            <a:off x="7044580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7603380" y="4826001"/>
            <a:ext cx="5588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823168" y="5175251"/>
            <a:ext cx="1754188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2577355" y="5175251"/>
            <a:ext cx="557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3134568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3693368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4252168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4810968" y="5175251"/>
            <a:ext cx="5572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5368180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5926980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6485780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7044580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7603380" y="5175251"/>
            <a:ext cx="5588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>
            <a:off x="2577355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>
            <a:off x="3134568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3"/>
          <p:cNvSpPr>
            <a:spLocks noChangeShapeType="1"/>
          </p:cNvSpPr>
          <p:nvPr/>
        </p:nvSpPr>
        <p:spPr bwMode="auto">
          <a:xfrm>
            <a:off x="3693368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4"/>
          <p:cNvSpPr>
            <a:spLocks noChangeShapeType="1"/>
          </p:cNvSpPr>
          <p:nvPr/>
        </p:nvSpPr>
        <p:spPr bwMode="auto">
          <a:xfrm>
            <a:off x="4252168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>
            <a:off x="4810968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6"/>
          <p:cNvSpPr>
            <a:spLocks noChangeShapeType="1"/>
          </p:cNvSpPr>
          <p:nvPr/>
        </p:nvSpPr>
        <p:spPr bwMode="auto">
          <a:xfrm>
            <a:off x="53681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7"/>
          <p:cNvSpPr>
            <a:spLocks noChangeShapeType="1"/>
          </p:cNvSpPr>
          <p:nvPr/>
        </p:nvSpPr>
        <p:spPr bwMode="auto">
          <a:xfrm>
            <a:off x="59269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8"/>
          <p:cNvSpPr>
            <a:spLocks noChangeShapeType="1"/>
          </p:cNvSpPr>
          <p:nvPr/>
        </p:nvSpPr>
        <p:spPr bwMode="auto">
          <a:xfrm>
            <a:off x="64857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9"/>
          <p:cNvSpPr>
            <a:spLocks noChangeShapeType="1"/>
          </p:cNvSpPr>
          <p:nvPr/>
        </p:nvSpPr>
        <p:spPr bwMode="auto">
          <a:xfrm>
            <a:off x="70445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0"/>
          <p:cNvSpPr>
            <a:spLocks noChangeShapeType="1"/>
          </p:cNvSpPr>
          <p:nvPr/>
        </p:nvSpPr>
        <p:spPr bwMode="auto">
          <a:xfrm>
            <a:off x="76033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1"/>
          <p:cNvSpPr>
            <a:spLocks noChangeShapeType="1"/>
          </p:cNvSpPr>
          <p:nvPr/>
        </p:nvSpPr>
        <p:spPr bwMode="auto">
          <a:xfrm>
            <a:off x="816818" y="3779838"/>
            <a:ext cx="7350125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>
            <a:off x="816818" y="4129088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3"/>
          <p:cNvSpPr>
            <a:spLocks noChangeShapeType="1"/>
          </p:cNvSpPr>
          <p:nvPr/>
        </p:nvSpPr>
        <p:spPr bwMode="auto">
          <a:xfrm>
            <a:off x="816818" y="4478338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4"/>
          <p:cNvSpPr>
            <a:spLocks noChangeShapeType="1"/>
          </p:cNvSpPr>
          <p:nvPr/>
        </p:nvSpPr>
        <p:spPr bwMode="auto">
          <a:xfrm>
            <a:off x="816818" y="4826001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>
            <a:off x="816818" y="5175251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6"/>
          <p:cNvSpPr>
            <a:spLocks noChangeShapeType="1"/>
          </p:cNvSpPr>
          <p:nvPr/>
        </p:nvSpPr>
        <p:spPr bwMode="auto">
          <a:xfrm>
            <a:off x="823168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87"/>
          <p:cNvSpPr>
            <a:spLocks noChangeShapeType="1"/>
          </p:cNvSpPr>
          <p:nvPr/>
        </p:nvSpPr>
        <p:spPr bwMode="auto">
          <a:xfrm>
            <a:off x="8162180" y="3424238"/>
            <a:ext cx="0" cy="2106613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88"/>
          <p:cNvSpPr>
            <a:spLocks noChangeShapeType="1"/>
          </p:cNvSpPr>
          <p:nvPr/>
        </p:nvSpPr>
        <p:spPr bwMode="auto">
          <a:xfrm>
            <a:off x="816818" y="3430588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>
            <a:off x="816818" y="5524501"/>
            <a:ext cx="73501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0"/>
          <p:cNvSpPr>
            <a:spLocks noChangeArrowheads="1"/>
          </p:cNvSpPr>
          <p:nvPr/>
        </p:nvSpPr>
        <p:spPr bwMode="auto">
          <a:xfrm>
            <a:off x="2666255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1"/>
          <p:cNvSpPr>
            <a:spLocks noChangeArrowheads="1"/>
          </p:cNvSpPr>
          <p:nvPr/>
        </p:nvSpPr>
        <p:spPr bwMode="auto">
          <a:xfrm>
            <a:off x="3225055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2"/>
          <p:cNvSpPr>
            <a:spLocks noChangeArrowheads="1"/>
          </p:cNvSpPr>
          <p:nvPr/>
        </p:nvSpPr>
        <p:spPr bwMode="auto">
          <a:xfrm>
            <a:off x="3783855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4342655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4"/>
          <p:cNvSpPr>
            <a:spLocks noChangeArrowheads="1"/>
          </p:cNvSpPr>
          <p:nvPr/>
        </p:nvSpPr>
        <p:spPr bwMode="auto">
          <a:xfrm>
            <a:off x="4901455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5"/>
          <p:cNvSpPr>
            <a:spLocks noChangeArrowheads="1"/>
          </p:cNvSpPr>
          <p:nvPr/>
        </p:nvSpPr>
        <p:spPr bwMode="auto">
          <a:xfrm>
            <a:off x="5458668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6"/>
          <p:cNvSpPr>
            <a:spLocks noChangeArrowheads="1"/>
          </p:cNvSpPr>
          <p:nvPr/>
        </p:nvSpPr>
        <p:spPr bwMode="auto">
          <a:xfrm>
            <a:off x="6017468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7"/>
          <p:cNvSpPr>
            <a:spLocks noChangeArrowheads="1"/>
          </p:cNvSpPr>
          <p:nvPr/>
        </p:nvSpPr>
        <p:spPr bwMode="auto">
          <a:xfrm>
            <a:off x="6576268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8"/>
          <p:cNvSpPr>
            <a:spLocks noChangeArrowheads="1"/>
          </p:cNvSpPr>
          <p:nvPr/>
        </p:nvSpPr>
        <p:spPr bwMode="auto">
          <a:xfrm>
            <a:off x="7135068" y="346868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9"/>
          <p:cNvSpPr>
            <a:spLocks noChangeArrowheads="1"/>
          </p:cNvSpPr>
          <p:nvPr/>
        </p:nvSpPr>
        <p:spPr bwMode="auto">
          <a:xfrm>
            <a:off x="913655" y="3817938"/>
            <a:ext cx="14239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 R16,12(R6)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0"/>
          <p:cNvSpPr>
            <a:spLocks noChangeArrowheads="1"/>
          </p:cNvSpPr>
          <p:nvPr/>
        </p:nvSpPr>
        <p:spPr bwMode="auto">
          <a:xfrm>
            <a:off x="2666255" y="3817938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1"/>
          <p:cNvSpPr>
            <a:spLocks noChangeArrowheads="1"/>
          </p:cNvSpPr>
          <p:nvPr/>
        </p:nvSpPr>
        <p:spPr bwMode="auto">
          <a:xfrm>
            <a:off x="3225055" y="381793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2"/>
          <p:cNvSpPr>
            <a:spLocks noChangeArrowheads="1"/>
          </p:cNvSpPr>
          <p:nvPr/>
        </p:nvSpPr>
        <p:spPr bwMode="auto">
          <a:xfrm>
            <a:off x="3783855" y="381793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3"/>
          <p:cNvSpPr>
            <a:spLocks noChangeArrowheads="1"/>
          </p:cNvSpPr>
          <p:nvPr/>
        </p:nvSpPr>
        <p:spPr bwMode="auto">
          <a:xfrm>
            <a:off x="4342655" y="38179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4"/>
          <p:cNvSpPr>
            <a:spLocks noChangeArrowheads="1"/>
          </p:cNvSpPr>
          <p:nvPr/>
        </p:nvSpPr>
        <p:spPr bwMode="auto">
          <a:xfrm>
            <a:off x="4901455" y="3817938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5"/>
          <p:cNvSpPr>
            <a:spLocks noChangeArrowheads="1"/>
          </p:cNvSpPr>
          <p:nvPr/>
        </p:nvSpPr>
        <p:spPr bwMode="auto">
          <a:xfrm>
            <a:off x="913655" y="4167188"/>
            <a:ext cx="1306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 R16,8(R6)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6"/>
          <p:cNvSpPr>
            <a:spLocks noChangeArrowheads="1"/>
          </p:cNvSpPr>
          <p:nvPr/>
        </p:nvSpPr>
        <p:spPr bwMode="auto">
          <a:xfrm>
            <a:off x="3225055" y="4167188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7"/>
          <p:cNvSpPr>
            <a:spLocks noChangeArrowheads="1"/>
          </p:cNvSpPr>
          <p:nvPr/>
        </p:nvSpPr>
        <p:spPr bwMode="auto">
          <a:xfrm>
            <a:off x="3783855" y="416718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8"/>
          <p:cNvSpPr>
            <a:spLocks noChangeArrowheads="1"/>
          </p:cNvSpPr>
          <p:nvPr/>
        </p:nvSpPr>
        <p:spPr bwMode="auto">
          <a:xfrm>
            <a:off x="4342655" y="416718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4901455" y="4167188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0"/>
          <p:cNvSpPr>
            <a:spLocks noChangeArrowheads="1"/>
          </p:cNvSpPr>
          <p:nvPr/>
        </p:nvSpPr>
        <p:spPr bwMode="auto">
          <a:xfrm>
            <a:off x="5458668" y="416718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1"/>
          <p:cNvSpPr>
            <a:spLocks noChangeArrowheads="1"/>
          </p:cNvSpPr>
          <p:nvPr/>
        </p:nvSpPr>
        <p:spPr bwMode="auto">
          <a:xfrm>
            <a:off x="913655" y="4516438"/>
            <a:ext cx="16557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 R5, R4, Label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2"/>
          <p:cNvSpPr>
            <a:spLocks noChangeArrowheads="1"/>
          </p:cNvSpPr>
          <p:nvPr/>
        </p:nvSpPr>
        <p:spPr bwMode="auto">
          <a:xfrm>
            <a:off x="3783855" y="4516438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3"/>
          <p:cNvSpPr>
            <a:spLocks noChangeArrowheads="1"/>
          </p:cNvSpPr>
          <p:nvPr/>
        </p:nvSpPr>
        <p:spPr bwMode="auto">
          <a:xfrm>
            <a:off x="4342655" y="4516438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4"/>
          <p:cNvSpPr>
            <a:spLocks noChangeArrowheads="1"/>
          </p:cNvSpPr>
          <p:nvPr/>
        </p:nvSpPr>
        <p:spPr bwMode="auto">
          <a:xfrm>
            <a:off x="4901455" y="4516438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5"/>
          <p:cNvSpPr>
            <a:spLocks noChangeArrowheads="1"/>
          </p:cNvSpPr>
          <p:nvPr/>
        </p:nvSpPr>
        <p:spPr bwMode="auto">
          <a:xfrm>
            <a:off x="5458668" y="45164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6"/>
          <p:cNvSpPr>
            <a:spLocks noChangeArrowheads="1"/>
          </p:cNvSpPr>
          <p:nvPr/>
        </p:nvSpPr>
        <p:spPr bwMode="auto">
          <a:xfrm>
            <a:off x="6017468" y="451643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7"/>
          <p:cNvSpPr>
            <a:spLocks noChangeArrowheads="1"/>
          </p:cNvSpPr>
          <p:nvPr/>
        </p:nvSpPr>
        <p:spPr bwMode="auto">
          <a:xfrm>
            <a:off x="913655" y="4867276"/>
            <a:ext cx="14414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R5, R1,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8"/>
          <p:cNvSpPr>
            <a:spLocks noChangeArrowheads="1"/>
          </p:cNvSpPr>
          <p:nvPr/>
        </p:nvSpPr>
        <p:spPr bwMode="auto">
          <a:xfrm>
            <a:off x="4342655" y="4867276"/>
            <a:ext cx="4746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9"/>
          <p:cNvSpPr>
            <a:spLocks noChangeArrowheads="1"/>
          </p:cNvSpPr>
          <p:nvPr/>
        </p:nvSpPr>
        <p:spPr bwMode="auto">
          <a:xfrm>
            <a:off x="4901455" y="4867276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0"/>
          <p:cNvSpPr>
            <a:spLocks noChangeArrowheads="1"/>
          </p:cNvSpPr>
          <p:nvPr/>
        </p:nvSpPr>
        <p:spPr bwMode="auto">
          <a:xfrm>
            <a:off x="5458668" y="4867276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1"/>
          <p:cNvSpPr>
            <a:spLocks noChangeArrowheads="1"/>
          </p:cNvSpPr>
          <p:nvPr/>
        </p:nvSpPr>
        <p:spPr bwMode="auto">
          <a:xfrm>
            <a:off x="6017468" y="4867276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2"/>
          <p:cNvSpPr>
            <a:spLocks noChangeArrowheads="1"/>
          </p:cNvSpPr>
          <p:nvPr/>
        </p:nvSpPr>
        <p:spPr bwMode="auto">
          <a:xfrm>
            <a:off x="6576268" y="4867276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3"/>
          <p:cNvSpPr>
            <a:spLocks noChangeArrowheads="1"/>
          </p:cNvSpPr>
          <p:nvPr/>
        </p:nvSpPr>
        <p:spPr bwMode="auto">
          <a:xfrm>
            <a:off x="7135068" y="4867276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4"/>
          <p:cNvSpPr>
            <a:spLocks noChangeArrowheads="1"/>
          </p:cNvSpPr>
          <p:nvPr/>
        </p:nvSpPr>
        <p:spPr bwMode="auto">
          <a:xfrm>
            <a:off x="913655" y="5213351"/>
            <a:ext cx="14589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SLT R5, R15, R4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5"/>
          <p:cNvSpPr>
            <a:spLocks noChangeArrowheads="1"/>
          </p:cNvSpPr>
          <p:nvPr/>
        </p:nvSpPr>
        <p:spPr bwMode="auto">
          <a:xfrm>
            <a:off x="5458668" y="5213351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6"/>
          <p:cNvSpPr>
            <a:spLocks noChangeArrowheads="1"/>
          </p:cNvSpPr>
          <p:nvPr/>
        </p:nvSpPr>
        <p:spPr bwMode="auto">
          <a:xfrm>
            <a:off x="6017468" y="5213351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7"/>
          <p:cNvSpPr>
            <a:spLocks noChangeArrowheads="1"/>
          </p:cNvSpPr>
          <p:nvPr/>
        </p:nvSpPr>
        <p:spPr bwMode="auto">
          <a:xfrm>
            <a:off x="6576268" y="5213351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8"/>
          <p:cNvSpPr>
            <a:spLocks noChangeArrowheads="1"/>
          </p:cNvSpPr>
          <p:nvPr/>
        </p:nvSpPr>
        <p:spPr bwMode="auto">
          <a:xfrm>
            <a:off x="7135068" y="5213351"/>
            <a:ext cx="303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29"/>
          <p:cNvSpPr>
            <a:spLocks noChangeArrowheads="1"/>
          </p:cNvSpPr>
          <p:nvPr/>
        </p:nvSpPr>
        <p:spPr bwMode="auto">
          <a:xfrm>
            <a:off x="7693868" y="5213351"/>
            <a:ext cx="303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4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825625"/>
            <a:ext cx="6677025" cy="135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1 -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59083"/>
            <a:ext cx="7886700" cy="3117879"/>
          </a:xfrm>
        </p:spPr>
        <p:txBody>
          <a:bodyPr/>
          <a:lstStyle/>
          <a:p>
            <a:r>
              <a:rPr lang="en-US" dirty="0" smtClean="0"/>
              <a:t>Now execute/mem stage takes 210 </a:t>
            </a:r>
            <a:r>
              <a:rPr lang="en-US" dirty="0" err="1" smtClean="0"/>
              <a:t>ps</a:t>
            </a:r>
            <a:r>
              <a:rPr lang="en-US" dirty="0" smtClean="0"/>
              <a:t> so clock is 210 </a:t>
            </a:r>
            <a:r>
              <a:rPr lang="en-US" dirty="0" err="1" smtClean="0"/>
              <a:t>ps</a:t>
            </a:r>
            <a:r>
              <a:rPr lang="en-US" dirty="0" smtClean="0"/>
              <a:t> instead of 200ps.</a:t>
            </a:r>
          </a:p>
          <a:p>
            <a:r>
              <a:rPr lang="en-US" dirty="0" err="1" smtClean="0"/>
              <a:t>ET</a:t>
            </a:r>
            <a:r>
              <a:rPr lang="en-US" baseline="-25000" dirty="0" err="1" smtClean="0"/>
              <a:t>old</a:t>
            </a:r>
            <a:r>
              <a:rPr lang="en-US" dirty="0" smtClean="0"/>
              <a:t> = 200 * 11 = 2200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err="1" smtClean="0"/>
              <a:t>Et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= 210 * 12 = 2520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Speed up = 2200 / 2520 = 0.873 (Slow 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1 -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68385"/>
            <a:ext cx="7886700" cy="3508577"/>
          </a:xfrm>
        </p:spPr>
        <p:txBody>
          <a:bodyPr/>
          <a:lstStyle/>
          <a:p>
            <a:r>
              <a:rPr lang="en-US" dirty="0" smtClean="0"/>
              <a:t>ID stage latency is now 180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Ex stage is now 140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There is no change in clock, so same calculation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90689"/>
            <a:ext cx="6496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7967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Hazards occur when two instructions require using the same hardware in the same cycle</a:t>
            </a:r>
          </a:p>
          <a:p>
            <a:r>
              <a:rPr lang="en-US" dirty="0" smtClean="0"/>
              <a:t>Example 1: Using the register for reading (in decode stage) and writing (in write-back stage).</a:t>
            </a:r>
          </a:p>
          <a:p>
            <a:pPr lvl="1"/>
            <a:r>
              <a:rPr lang="en-US" dirty="0" smtClean="0"/>
              <a:t>Ensure writing is done in the first half cycle and reading is done in the second half cycle.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3469"/>
              </p:ext>
            </p:extLst>
          </p:nvPr>
        </p:nvGraphicFramePr>
        <p:xfrm>
          <a:off x="930575" y="4373592"/>
          <a:ext cx="70588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05">
                  <a:extLst>
                    <a:ext uri="{9D8B030D-6E8A-4147-A177-3AD203B41FA5}">
                      <a16:colId xmlns:a16="http://schemas.microsoft.com/office/drawing/2014/main" val="30340565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6993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25245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805155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1147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28128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809212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639766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0523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7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R1, R0,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5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0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R2, R1, 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3546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01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1 -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62179"/>
            <a:ext cx="7886700" cy="3514783"/>
          </a:xfrm>
        </p:spPr>
        <p:txBody>
          <a:bodyPr/>
          <a:lstStyle/>
          <a:p>
            <a:r>
              <a:rPr lang="en-US" dirty="0" smtClean="0"/>
              <a:t>There will be 3 stall cycles instead of 2.</a:t>
            </a:r>
          </a:p>
          <a:p>
            <a:r>
              <a:rPr lang="en-US" dirty="0" smtClean="0"/>
              <a:t>Total cycles are now 12.</a:t>
            </a:r>
          </a:p>
          <a:p>
            <a:r>
              <a:rPr lang="en-US" dirty="0" smtClean="0"/>
              <a:t>Clock is not affected</a:t>
            </a:r>
          </a:p>
          <a:p>
            <a:r>
              <a:rPr lang="en-US" dirty="0" smtClean="0"/>
              <a:t>So slow down = 11/12  = 0.9167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403119"/>
            <a:ext cx="6410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1530248"/>
            <a:ext cx="6657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2 -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25625"/>
            <a:ext cx="6715125" cy="495300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079500" y="2320925"/>
            <a:ext cx="69850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84263" y="2349500"/>
            <a:ext cx="21399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224213" y="2349500"/>
            <a:ext cx="3921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16326" y="2349500"/>
            <a:ext cx="3937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010026" y="2349500"/>
            <a:ext cx="3921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402138" y="2349500"/>
            <a:ext cx="3937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795838" y="2349500"/>
            <a:ext cx="3937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189538" y="2349500"/>
            <a:ext cx="3921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581651" y="2349500"/>
            <a:ext cx="3937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975351" y="2349500"/>
            <a:ext cx="3921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367463" y="2349500"/>
            <a:ext cx="3937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6761163" y="2349500"/>
            <a:ext cx="4445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7205663" y="2349500"/>
            <a:ext cx="44450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7650163" y="2349500"/>
            <a:ext cx="39211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084263" y="2698750"/>
            <a:ext cx="213995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3224213" y="2698750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616326" y="2698750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010026" y="2698750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402138" y="2698750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795838" y="2698750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189538" y="2698750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5581651" y="2698750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5975351" y="2698750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6367463" y="2698750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761163" y="2698750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7205663" y="2698750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7650163" y="2698750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1084263" y="3046413"/>
            <a:ext cx="213995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224213" y="3046413"/>
            <a:ext cx="392113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616326" y="3046413"/>
            <a:ext cx="3937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010026" y="3046413"/>
            <a:ext cx="392113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402138" y="3046413"/>
            <a:ext cx="3937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4795838" y="3046413"/>
            <a:ext cx="3937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5189538" y="3046413"/>
            <a:ext cx="392113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5581651" y="3046413"/>
            <a:ext cx="3937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975351" y="3046413"/>
            <a:ext cx="392113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6367463" y="3046413"/>
            <a:ext cx="3937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6761163" y="3046413"/>
            <a:ext cx="4445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7205663" y="3046413"/>
            <a:ext cx="444500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7650163" y="3046413"/>
            <a:ext cx="392113" cy="8588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1084263" y="3905250"/>
            <a:ext cx="21399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3224213" y="3905250"/>
            <a:ext cx="3921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3616326" y="3905250"/>
            <a:ext cx="3937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4010026" y="3905250"/>
            <a:ext cx="3921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4402138" y="3905250"/>
            <a:ext cx="3937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4795838" y="3905250"/>
            <a:ext cx="3937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5189538" y="3905250"/>
            <a:ext cx="3921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5581651" y="3905250"/>
            <a:ext cx="3937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5975351" y="3905250"/>
            <a:ext cx="3921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6367463" y="3905250"/>
            <a:ext cx="3937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6761163" y="3905250"/>
            <a:ext cx="4445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7205663" y="3905250"/>
            <a:ext cx="44450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7650163" y="3905250"/>
            <a:ext cx="39211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1084263" y="4254500"/>
            <a:ext cx="213995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3224213" y="4254500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3616326" y="4254500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4010026" y="4254500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4402138" y="4254500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4795838" y="4254500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189538" y="4254500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5581651" y="4254500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5975351" y="4254500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367463" y="4254500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6761163" y="4254500"/>
            <a:ext cx="4445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8"/>
          <p:cNvSpPr>
            <a:spLocks noChangeArrowheads="1"/>
          </p:cNvSpPr>
          <p:nvPr/>
        </p:nvSpPr>
        <p:spPr bwMode="auto">
          <a:xfrm>
            <a:off x="7205663" y="4254500"/>
            <a:ext cx="4445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69"/>
          <p:cNvSpPr>
            <a:spLocks noChangeArrowheads="1"/>
          </p:cNvSpPr>
          <p:nvPr/>
        </p:nvSpPr>
        <p:spPr bwMode="auto">
          <a:xfrm>
            <a:off x="7650163" y="4254500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1084263" y="4856163"/>
            <a:ext cx="213995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3224213" y="4856163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616326" y="4856163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4010026" y="4856163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4"/>
          <p:cNvSpPr>
            <a:spLocks noChangeArrowheads="1"/>
          </p:cNvSpPr>
          <p:nvPr/>
        </p:nvSpPr>
        <p:spPr bwMode="auto">
          <a:xfrm>
            <a:off x="4402138" y="4856163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5"/>
          <p:cNvSpPr>
            <a:spLocks noChangeArrowheads="1"/>
          </p:cNvSpPr>
          <p:nvPr/>
        </p:nvSpPr>
        <p:spPr bwMode="auto">
          <a:xfrm>
            <a:off x="4795838" y="4856163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76"/>
          <p:cNvSpPr>
            <a:spLocks noChangeArrowheads="1"/>
          </p:cNvSpPr>
          <p:nvPr/>
        </p:nvSpPr>
        <p:spPr bwMode="auto">
          <a:xfrm>
            <a:off x="5189538" y="4856163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5581651" y="4856163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78"/>
          <p:cNvSpPr>
            <a:spLocks noChangeArrowheads="1"/>
          </p:cNvSpPr>
          <p:nvPr/>
        </p:nvSpPr>
        <p:spPr bwMode="auto">
          <a:xfrm>
            <a:off x="5975351" y="4856163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6367463" y="4856163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0"/>
          <p:cNvSpPr>
            <a:spLocks noChangeArrowheads="1"/>
          </p:cNvSpPr>
          <p:nvPr/>
        </p:nvSpPr>
        <p:spPr bwMode="auto">
          <a:xfrm>
            <a:off x="6761163" y="4856163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1"/>
          <p:cNvSpPr>
            <a:spLocks noChangeArrowheads="1"/>
          </p:cNvSpPr>
          <p:nvPr/>
        </p:nvSpPr>
        <p:spPr bwMode="auto">
          <a:xfrm>
            <a:off x="7205663" y="4856163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2"/>
          <p:cNvSpPr>
            <a:spLocks noChangeArrowheads="1"/>
          </p:cNvSpPr>
          <p:nvPr/>
        </p:nvSpPr>
        <p:spPr bwMode="auto">
          <a:xfrm>
            <a:off x="7650163" y="4856163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3"/>
          <p:cNvSpPr>
            <a:spLocks noChangeArrowheads="1"/>
          </p:cNvSpPr>
          <p:nvPr/>
        </p:nvSpPr>
        <p:spPr bwMode="auto">
          <a:xfrm>
            <a:off x="1084263" y="5203825"/>
            <a:ext cx="213995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4"/>
          <p:cNvSpPr>
            <a:spLocks noChangeArrowheads="1"/>
          </p:cNvSpPr>
          <p:nvPr/>
        </p:nvSpPr>
        <p:spPr bwMode="auto">
          <a:xfrm>
            <a:off x="3224213" y="5203825"/>
            <a:ext cx="3921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5"/>
          <p:cNvSpPr>
            <a:spLocks noChangeArrowheads="1"/>
          </p:cNvSpPr>
          <p:nvPr/>
        </p:nvSpPr>
        <p:spPr bwMode="auto">
          <a:xfrm>
            <a:off x="3616326" y="5203825"/>
            <a:ext cx="3937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86"/>
          <p:cNvSpPr>
            <a:spLocks noChangeArrowheads="1"/>
          </p:cNvSpPr>
          <p:nvPr/>
        </p:nvSpPr>
        <p:spPr bwMode="auto">
          <a:xfrm>
            <a:off x="4010026" y="5203825"/>
            <a:ext cx="3921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87"/>
          <p:cNvSpPr>
            <a:spLocks noChangeArrowheads="1"/>
          </p:cNvSpPr>
          <p:nvPr/>
        </p:nvSpPr>
        <p:spPr bwMode="auto">
          <a:xfrm>
            <a:off x="4402138" y="5203825"/>
            <a:ext cx="3937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88"/>
          <p:cNvSpPr>
            <a:spLocks noChangeArrowheads="1"/>
          </p:cNvSpPr>
          <p:nvPr/>
        </p:nvSpPr>
        <p:spPr bwMode="auto">
          <a:xfrm>
            <a:off x="4795838" y="5203825"/>
            <a:ext cx="3937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9"/>
          <p:cNvSpPr>
            <a:spLocks noChangeArrowheads="1"/>
          </p:cNvSpPr>
          <p:nvPr/>
        </p:nvSpPr>
        <p:spPr bwMode="auto">
          <a:xfrm>
            <a:off x="5189538" y="5203825"/>
            <a:ext cx="3921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0"/>
          <p:cNvSpPr>
            <a:spLocks noChangeArrowheads="1"/>
          </p:cNvSpPr>
          <p:nvPr/>
        </p:nvSpPr>
        <p:spPr bwMode="auto">
          <a:xfrm>
            <a:off x="5581651" y="5203825"/>
            <a:ext cx="3937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1"/>
          <p:cNvSpPr>
            <a:spLocks noChangeArrowheads="1"/>
          </p:cNvSpPr>
          <p:nvPr/>
        </p:nvSpPr>
        <p:spPr bwMode="auto">
          <a:xfrm>
            <a:off x="5975351" y="5203825"/>
            <a:ext cx="3921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6367463" y="5203825"/>
            <a:ext cx="3937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6761163" y="5203825"/>
            <a:ext cx="4445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4"/>
          <p:cNvSpPr>
            <a:spLocks noChangeArrowheads="1"/>
          </p:cNvSpPr>
          <p:nvPr/>
        </p:nvSpPr>
        <p:spPr bwMode="auto">
          <a:xfrm>
            <a:off x="7205663" y="5203825"/>
            <a:ext cx="444500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5"/>
          <p:cNvSpPr>
            <a:spLocks noChangeArrowheads="1"/>
          </p:cNvSpPr>
          <p:nvPr/>
        </p:nvSpPr>
        <p:spPr bwMode="auto">
          <a:xfrm>
            <a:off x="7650163" y="5203825"/>
            <a:ext cx="392113" cy="349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96"/>
          <p:cNvSpPr>
            <a:spLocks noChangeArrowheads="1"/>
          </p:cNvSpPr>
          <p:nvPr/>
        </p:nvSpPr>
        <p:spPr bwMode="auto">
          <a:xfrm>
            <a:off x="1084263" y="5553075"/>
            <a:ext cx="213995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97"/>
          <p:cNvSpPr>
            <a:spLocks noChangeArrowheads="1"/>
          </p:cNvSpPr>
          <p:nvPr/>
        </p:nvSpPr>
        <p:spPr bwMode="auto">
          <a:xfrm>
            <a:off x="3224213" y="5553075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98"/>
          <p:cNvSpPr>
            <a:spLocks noChangeArrowheads="1"/>
          </p:cNvSpPr>
          <p:nvPr/>
        </p:nvSpPr>
        <p:spPr bwMode="auto">
          <a:xfrm>
            <a:off x="3616326" y="5553075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99"/>
          <p:cNvSpPr>
            <a:spLocks noChangeArrowheads="1"/>
          </p:cNvSpPr>
          <p:nvPr/>
        </p:nvSpPr>
        <p:spPr bwMode="auto">
          <a:xfrm>
            <a:off x="4010026" y="5553075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0"/>
          <p:cNvSpPr>
            <a:spLocks noChangeArrowheads="1"/>
          </p:cNvSpPr>
          <p:nvPr/>
        </p:nvSpPr>
        <p:spPr bwMode="auto">
          <a:xfrm>
            <a:off x="4402138" y="5553075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1"/>
          <p:cNvSpPr>
            <a:spLocks noChangeArrowheads="1"/>
          </p:cNvSpPr>
          <p:nvPr/>
        </p:nvSpPr>
        <p:spPr bwMode="auto">
          <a:xfrm>
            <a:off x="4795838" y="5553075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2"/>
          <p:cNvSpPr>
            <a:spLocks noChangeArrowheads="1"/>
          </p:cNvSpPr>
          <p:nvPr/>
        </p:nvSpPr>
        <p:spPr bwMode="auto">
          <a:xfrm>
            <a:off x="5189538" y="5553075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3"/>
          <p:cNvSpPr>
            <a:spLocks noChangeArrowheads="1"/>
          </p:cNvSpPr>
          <p:nvPr/>
        </p:nvSpPr>
        <p:spPr bwMode="auto">
          <a:xfrm>
            <a:off x="5581651" y="5553075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04"/>
          <p:cNvSpPr>
            <a:spLocks noChangeArrowheads="1"/>
          </p:cNvSpPr>
          <p:nvPr/>
        </p:nvSpPr>
        <p:spPr bwMode="auto">
          <a:xfrm>
            <a:off x="5975351" y="5553075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05"/>
          <p:cNvSpPr>
            <a:spLocks noChangeArrowheads="1"/>
          </p:cNvSpPr>
          <p:nvPr/>
        </p:nvSpPr>
        <p:spPr bwMode="auto">
          <a:xfrm>
            <a:off x="6367463" y="5553075"/>
            <a:ext cx="3937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6761163" y="5553075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7205663" y="5553075"/>
            <a:ext cx="444500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08"/>
          <p:cNvSpPr>
            <a:spLocks noChangeArrowheads="1"/>
          </p:cNvSpPr>
          <p:nvPr/>
        </p:nvSpPr>
        <p:spPr bwMode="auto">
          <a:xfrm>
            <a:off x="7650163" y="5553075"/>
            <a:ext cx="392113" cy="34766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1084263" y="5900738"/>
            <a:ext cx="213995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0"/>
          <p:cNvSpPr>
            <a:spLocks noChangeArrowheads="1"/>
          </p:cNvSpPr>
          <p:nvPr/>
        </p:nvSpPr>
        <p:spPr bwMode="auto">
          <a:xfrm>
            <a:off x="3224213" y="5900738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1"/>
          <p:cNvSpPr>
            <a:spLocks noChangeArrowheads="1"/>
          </p:cNvSpPr>
          <p:nvPr/>
        </p:nvSpPr>
        <p:spPr bwMode="auto">
          <a:xfrm>
            <a:off x="3616326" y="5900738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2"/>
          <p:cNvSpPr>
            <a:spLocks noChangeArrowheads="1"/>
          </p:cNvSpPr>
          <p:nvPr/>
        </p:nvSpPr>
        <p:spPr bwMode="auto">
          <a:xfrm>
            <a:off x="4010026" y="5900738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3"/>
          <p:cNvSpPr>
            <a:spLocks noChangeArrowheads="1"/>
          </p:cNvSpPr>
          <p:nvPr/>
        </p:nvSpPr>
        <p:spPr bwMode="auto">
          <a:xfrm>
            <a:off x="4402138" y="5900738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4795838" y="5900738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15"/>
          <p:cNvSpPr>
            <a:spLocks noChangeArrowheads="1"/>
          </p:cNvSpPr>
          <p:nvPr/>
        </p:nvSpPr>
        <p:spPr bwMode="auto">
          <a:xfrm>
            <a:off x="5189538" y="5900738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6"/>
          <p:cNvSpPr>
            <a:spLocks noChangeArrowheads="1"/>
          </p:cNvSpPr>
          <p:nvPr/>
        </p:nvSpPr>
        <p:spPr bwMode="auto">
          <a:xfrm>
            <a:off x="5581651" y="5900738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17"/>
          <p:cNvSpPr>
            <a:spLocks noChangeArrowheads="1"/>
          </p:cNvSpPr>
          <p:nvPr/>
        </p:nvSpPr>
        <p:spPr bwMode="auto">
          <a:xfrm>
            <a:off x="5975351" y="5900738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18"/>
          <p:cNvSpPr>
            <a:spLocks noChangeArrowheads="1"/>
          </p:cNvSpPr>
          <p:nvPr/>
        </p:nvSpPr>
        <p:spPr bwMode="auto">
          <a:xfrm>
            <a:off x="6367463" y="5900738"/>
            <a:ext cx="3937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19"/>
          <p:cNvSpPr>
            <a:spLocks noChangeArrowheads="1"/>
          </p:cNvSpPr>
          <p:nvPr/>
        </p:nvSpPr>
        <p:spPr bwMode="auto">
          <a:xfrm>
            <a:off x="6761163" y="5900738"/>
            <a:ext cx="4445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0"/>
          <p:cNvSpPr>
            <a:spLocks noChangeArrowheads="1"/>
          </p:cNvSpPr>
          <p:nvPr/>
        </p:nvSpPr>
        <p:spPr bwMode="auto">
          <a:xfrm>
            <a:off x="7205663" y="5900738"/>
            <a:ext cx="444500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21"/>
          <p:cNvSpPr>
            <a:spLocks noChangeArrowheads="1"/>
          </p:cNvSpPr>
          <p:nvPr/>
        </p:nvSpPr>
        <p:spPr bwMode="auto">
          <a:xfrm>
            <a:off x="7650163" y="5900738"/>
            <a:ext cx="392113" cy="6016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22"/>
          <p:cNvSpPr>
            <a:spLocks noChangeShapeType="1"/>
          </p:cNvSpPr>
          <p:nvPr/>
        </p:nvSpPr>
        <p:spPr bwMode="auto">
          <a:xfrm>
            <a:off x="322421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23"/>
          <p:cNvSpPr>
            <a:spLocks noChangeShapeType="1"/>
          </p:cNvSpPr>
          <p:nvPr/>
        </p:nvSpPr>
        <p:spPr bwMode="auto">
          <a:xfrm>
            <a:off x="3616326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124"/>
          <p:cNvSpPr>
            <a:spLocks noChangeShapeType="1"/>
          </p:cNvSpPr>
          <p:nvPr/>
        </p:nvSpPr>
        <p:spPr bwMode="auto">
          <a:xfrm>
            <a:off x="4010026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25"/>
          <p:cNvSpPr>
            <a:spLocks noChangeShapeType="1"/>
          </p:cNvSpPr>
          <p:nvPr/>
        </p:nvSpPr>
        <p:spPr bwMode="auto">
          <a:xfrm>
            <a:off x="4402138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>
            <a:off x="4795838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127"/>
          <p:cNvSpPr>
            <a:spLocks noChangeShapeType="1"/>
          </p:cNvSpPr>
          <p:nvPr/>
        </p:nvSpPr>
        <p:spPr bwMode="auto">
          <a:xfrm>
            <a:off x="5189538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28"/>
          <p:cNvSpPr>
            <a:spLocks noChangeShapeType="1"/>
          </p:cNvSpPr>
          <p:nvPr/>
        </p:nvSpPr>
        <p:spPr bwMode="auto">
          <a:xfrm>
            <a:off x="5581651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129"/>
          <p:cNvSpPr>
            <a:spLocks noChangeShapeType="1"/>
          </p:cNvSpPr>
          <p:nvPr/>
        </p:nvSpPr>
        <p:spPr bwMode="auto">
          <a:xfrm>
            <a:off x="5975351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130"/>
          <p:cNvSpPr>
            <a:spLocks noChangeShapeType="1"/>
          </p:cNvSpPr>
          <p:nvPr/>
        </p:nvSpPr>
        <p:spPr bwMode="auto">
          <a:xfrm>
            <a:off x="636746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131"/>
          <p:cNvSpPr>
            <a:spLocks noChangeShapeType="1"/>
          </p:cNvSpPr>
          <p:nvPr/>
        </p:nvSpPr>
        <p:spPr bwMode="auto">
          <a:xfrm>
            <a:off x="676116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132"/>
          <p:cNvSpPr>
            <a:spLocks noChangeShapeType="1"/>
          </p:cNvSpPr>
          <p:nvPr/>
        </p:nvSpPr>
        <p:spPr bwMode="auto">
          <a:xfrm>
            <a:off x="720566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133"/>
          <p:cNvSpPr>
            <a:spLocks noChangeShapeType="1"/>
          </p:cNvSpPr>
          <p:nvPr/>
        </p:nvSpPr>
        <p:spPr bwMode="auto">
          <a:xfrm>
            <a:off x="765016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34"/>
          <p:cNvSpPr>
            <a:spLocks noChangeShapeType="1"/>
          </p:cNvSpPr>
          <p:nvPr/>
        </p:nvSpPr>
        <p:spPr bwMode="auto">
          <a:xfrm>
            <a:off x="1077913" y="2698750"/>
            <a:ext cx="6970713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35"/>
          <p:cNvSpPr>
            <a:spLocks noChangeShapeType="1"/>
          </p:cNvSpPr>
          <p:nvPr/>
        </p:nvSpPr>
        <p:spPr bwMode="auto">
          <a:xfrm>
            <a:off x="1077913" y="3046413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36"/>
          <p:cNvSpPr>
            <a:spLocks noChangeShapeType="1"/>
          </p:cNvSpPr>
          <p:nvPr/>
        </p:nvSpPr>
        <p:spPr bwMode="auto">
          <a:xfrm>
            <a:off x="1077913" y="3905250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37"/>
          <p:cNvSpPr>
            <a:spLocks noChangeShapeType="1"/>
          </p:cNvSpPr>
          <p:nvPr/>
        </p:nvSpPr>
        <p:spPr bwMode="auto">
          <a:xfrm>
            <a:off x="1077913" y="4254500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138"/>
          <p:cNvSpPr>
            <a:spLocks noChangeShapeType="1"/>
          </p:cNvSpPr>
          <p:nvPr/>
        </p:nvSpPr>
        <p:spPr bwMode="auto">
          <a:xfrm>
            <a:off x="1077913" y="4856163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Line 139"/>
          <p:cNvSpPr>
            <a:spLocks noChangeShapeType="1"/>
          </p:cNvSpPr>
          <p:nvPr/>
        </p:nvSpPr>
        <p:spPr bwMode="auto">
          <a:xfrm>
            <a:off x="1077913" y="5203825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140"/>
          <p:cNvSpPr>
            <a:spLocks noChangeShapeType="1"/>
          </p:cNvSpPr>
          <p:nvPr/>
        </p:nvSpPr>
        <p:spPr bwMode="auto">
          <a:xfrm>
            <a:off x="1077913" y="5553075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Line 141"/>
          <p:cNvSpPr>
            <a:spLocks noChangeShapeType="1"/>
          </p:cNvSpPr>
          <p:nvPr/>
        </p:nvSpPr>
        <p:spPr bwMode="auto">
          <a:xfrm>
            <a:off x="1077913" y="5900738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142"/>
          <p:cNvSpPr>
            <a:spLocks noChangeShapeType="1"/>
          </p:cNvSpPr>
          <p:nvPr/>
        </p:nvSpPr>
        <p:spPr bwMode="auto">
          <a:xfrm>
            <a:off x="1084263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3"/>
          <p:cNvSpPr>
            <a:spLocks noChangeShapeType="1"/>
          </p:cNvSpPr>
          <p:nvPr/>
        </p:nvSpPr>
        <p:spPr bwMode="auto">
          <a:xfrm>
            <a:off x="8042276" y="2343150"/>
            <a:ext cx="0" cy="41656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44"/>
          <p:cNvSpPr>
            <a:spLocks noChangeShapeType="1"/>
          </p:cNvSpPr>
          <p:nvPr/>
        </p:nvSpPr>
        <p:spPr bwMode="auto">
          <a:xfrm>
            <a:off x="1077913" y="2349500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145"/>
          <p:cNvSpPr>
            <a:spLocks noChangeShapeType="1"/>
          </p:cNvSpPr>
          <p:nvPr/>
        </p:nvSpPr>
        <p:spPr bwMode="auto">
          <a:xfrm>
            <a:off x="1077913" y="6502400"/>
            <a:ext cx="69707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46"/>
          <p:cNvSpPr>
            <a:spLocks noChangeArrowheads="1"/>
          </p:cNvSpPr>
          <p:nvPr/>
        </p:nvSpPr>
        <p:spPr bwMode="auto">
          <a:xfrm>
            <a:off x="3313113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7"/>
          <p:cNvSpPr>
            <a:spLocks noChangeArrowheads="1"/>
          </p:cNvSpPr>
          <p:nvPr/>
        </p:nvSpPr>
        <p:spPr bwMode="auto">
          <a:xfrm>
            <a:off x="3706813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48"/>
          <p:cNvSpPr>
            <a:spLocks noChangeArrowheads="1"/>
          </p:cNvSpPr>
          <p:nvPr/>
        </p:nvSpPr>
        <p:spPr bwMode="auto">
          <a:xfrm>
            <a:off x="4100513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49"/>
          <p:cNvSpPr>
            <a:spLocks noChangeArrowheads="1"/>
          </p:cNvSpPr>
          <p:nvPr/>
        </p:nvSpPr>
        <p:spPr bwMode="auto">
          <a:xfrm>
            <a:off x="4492626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0"/>
          <p:cNvSpPr>
            <a:spLocks noChangeArrowheads="1"/>
          </p:cNvSpPr>
          <p:nvPr/>
        </p:nvSpPr>
        <p:spPr bwMode="auto">
          <a:xfrm>
            <a:off x="4886326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1"/>
          <p:cNvSpPr>
            <a:spLocks noChangeArrowheads="1"/>
          </p:cNvSpPr>
          <p:nvPr/>
        </p:nvSpPr>
        <p:spPr bwMode="auto">
          <a:xfrm>
            <a:off x="5278438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2"/>
          <p:cNvSpPr>
            <a:spLocks noChangeArrowheads="1"/>
          </p:cNvSpPr>
          <p:nvPr/>
        </p:nvSpPr>
        <p:spPr bwMode="auto">
          <a:xfrm>
            <a:off x="5672138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6065838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4"/>
          <p:cNvSpPr>
            <a:spLocks noChangeArrowheads="1"/>
          </p:cNvSpPr>
          <p:nvPr/>
        </p:nvSpPr>
        <p:spPr bwMode="auto">
          <a:xfrm>
            <a:off x="6457951" y="238760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55"/>
          <p:cNvSpPr>
            <a:spLocks noChangeArrowheads="1"/>
          </p:cNvSpPr>
          <p:nvPr/>
        </p:nvSpPr>
        <p:spPr bwMode="auto">
          <a:xfrm>
            <a:off x="6851651" y="2387600"/>
            <a:ext cx="330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56"/>
          <p:cNvSpPr>
            <a:spLocks noChangeArrowheads="1"/>
          </p:cNvSpPr>
          <p:nvPr/>
        </p:nvSpPr>
        <p:spPr bwMode="auto">
          <a:xfrm>
            <a:off x="7296151" y="2387600"/>
            <a:ext cx="330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57"/>
          <p:cNvSpPr>
            <a:spLocks noChangeArrowheads="1"/>
          </p:cNvSpPr>
          <p:nvPr/>
        </p:nvSpPr>
        <p:spPr bwMode="auto">
          <a:xfrm>
            <a:off x="7740651" y="2387600"/>
            <a:ext cx="330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58"/>
          <p:cNvSpPr>
            <a:spLocks noChangeArrowheads="1"/>
          </p:cNvSpPr>
          <p:nvPr/>
        </p:nvSpPr>
        <p:spPr bwMode="auto">
          <a:xfrm>
            <a:off x="1174751" y="2735263"/>
            <a:ext cx="3571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59"/>
          <p:cNvSpPr>
            <a:spLocks noChangeArrowheads="1"/>
          </p:cNvSpPr>
          <p:nvPr/>
        </p:nvSpPr>
        <p:spPr bwMode="auto">
          <a:xfrm>
            <a:off x="1460501" y="2735263"/>
            <a:ext cx="7794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r2,0(r1)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0"/>
          <p:cNvSpPr>
            <a:spLocks noChangeArrowheads="1"/>
          </p:cNvSpPr>
          <p:nvPr/>
        </p:nvSpPr>
        <p:spPr bwMode="auto">
          <a:xfrm>
            <a:off x="3313113" y="2735263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1"/>
          <p:cNvSpPr>
            <a:spLocks noChangeArrowheads="1"/>
          </p:cNvSpPr>
          <p:nvPr/>
        </p:nvSpPr>
        <p:spPr bwMode="auto">
          <a:xfrm>
            <a:off x="3706813" y="2735263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2"/>
          <p:cNvSpPr>
            <a:spLocks noChangeArrowheads="1"/>
          </p:cNvSpPr>
          <p:nvPr/>
        </p:nvSpPr>
        <p:spPr bwMode="auto">
          <a:xfrm>
            <a:off x="4100513" y="2735263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3"/>
          <p:cNvSpPr>
            <a:spLocks noChangeArrowheads="1"/>
          </p:cNvSpPr>
          <p:nvPr/>
        </p:nvSpPr>
        <p:spPr bwMode="auto">
          <a:xfrm>
            <a:off x="4492626" y="273526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4"/>
          <p:cNvSpPr>
            <a:spLocks noChangeArrowheads="1"/>
          </p:cNvSpPr>
          <p:nvPr/>
        </p:nvSpPr>
        <p:spPr bwMode="auto">
          <a:xfrm>
            <a:off x="4886326" y="273526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65"/>
          <p:cNvSpPr>
            <a:spLocks noChangeArrowheads="1"/>
          </p:cNvSpPr>
          <p:nvPr/>
        </p:nvSpPr>
        <p:spPr bwMode="auto">
          <a:xfrm>
            <a:off x="1174751" y="3084513"/>
            <a:ext cx="1082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label1:beq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66"/>
          <p:cNvSpPr>
            <a:spLocks noChangeArrowheads="1"/>
          </p:cNvSpPr>
          <p:nvPr/>
        </p:nvSpPr>
        <p:spPr bwMode="auto">
          <a:xfrm>
            <a:off x="1174751" y="3343275"/>
            <a:ext cx="11191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r2,r0,label2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67"/>
          <p:cNvSpPr>
            <a:spLocks noChangeArrowheads="1"/>
          </p:cNvSpPr>
          <p:nvPr/>
        </p:nvSpPr>
        <p:spPr bwMode="auto">
          <a:xfrm>
            <a:off x="1174751" y="3603625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68"/>
          <p:cNvSpPr>
            <a:spLocks noChangeArrowheads="1"/>
          </p:cNvSpPr>
          <p:nvPr/>
        </p:nvSpPr>
        <p:spPr bwMode="auto">
          <a:xfrm>
            <a:off x="1300163" y="3603625"/>
            <a:ext cx="16748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 use stall (NT)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69"/>
          <p:cNvSpPr>
            <a:spLocks noChangeArrowheads="1"/>
          </p:cNvSpPr>
          <p:nvPr/>
        </p:nvSpPr>
        <p:spPr bwMode="auto">
          <a:xfrm>
            <a:off x="3706813" y="3084513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0"/>
          <p:cNvSpPr>
            <a:spLocks noChangeArrowheads="1"/>
          </p:cNvSpPr>
          <p:nvPr/>
        </p:nvSpPr>
        <p:spPr bwMode="auto">
          <a:xfrm>
            <a:off x="4100513" y="308451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1"/>
          <p:cNvSpPr>
            <a:spLocks noChangeArrowheads="1"/>
          </p:cNvSpPr>
          <p:nvPr/>
        </p:nvSpPr>
        <p:spPr bwMode="auto">
          <a:xfrm>
            <a:off x="4492626" y="308451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2"/>
          <p:cNvSpPr>
            <a:spLocks noChangeArrowheads="1"/>
          </p:cNvSpPr>
          <p:nvPr/>
        </p:nvSpPr>
        <p:spPr bwMode="auto">
          <a:xfrm>
            <a:off x="4886326" y="3084513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3"/>
          <p:cNvSpPr>
            <a:spLocks noChangeArrowheads="1"/>
          </p:cNvSpPr>
          <p:nvPr/>
        </p:nvSpPr>
        <p:spPr bwMode="auto">
          <a:xfrm>
            <a:off x="5278438" y="308451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4"/>
          <p:cNvSpPr>
            <a:spLocks noChangeArrowheads="1"/>
          </p:cNvSpPr>
          <p:nvPr/>
        </p:nvSpPr>
        <p:spPr bwMode="auto">
          <a:xfrm>
            <a:off x="5672138" y="3084513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75"/>
          <p:cNvSpPr>
            <a:spLocks noChangeArrowheads="1"/>
          </p:cNvSpPr>
          <p:nvPr/>
        </p:nvSpPr>
        <p:spPr bwMode="auto">
          <a:xfrm>
            <a:off x="1174751" y="3943350"/>
            <a:ext cx="3222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76"/>
          <p:cNvSpPr>
            <a:spLocks noChangeArrowheads="1"/>
          </p:cNvSpPr>
          <p:nvPr/>
        </p:nvSpPr>
        <p:spPr bwMode="auto">
          <a:xfrm>
            <a:off x="1425576" y="3943350"/>
            <a:ext cx="10747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r3,0(r2)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77"/>
          <p:cNvSpPr>
            <a:spLocks noChangeArrowheads="1"/>
          </p:cNvSpPr>
          <p:nvPr/>
        </p:nvSpPr>
        <p:spPr bwMode="auto">
          <a:xfrm>
            <a:off x="2382838" y="3943350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78"/>
          <p:cNvSpPr>
            <a:spLocks noChangeArrowheads="1"/>
          </p:cNvSpPr>
          <p:nvPr/>
        </p:nvSpPr>
        <p:spPr bwMode="auto">
          <a:xfrm>
            <a:off x="2508251" y="3943350"/>
            <a:ext cx="5381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79"/>
          <p:cNvSpPr>
            <a:spLocks noChangeArrowheads="1"/>
          </p:cNvSpPr>
          <p:nvPr/>
        </p:nvSpPr>
        <p:spPr bwMode="auto">
          <a:xfrm>
            <a:off x="4100513" y="3943350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0"/>
          <p:cNvSpPr>
            <a:spLocks noChangeArrowheads="1"/>
          </p:cNvSpPr>
          <p:nvPr/>
        </p:nvSpPr>
        <p:spPr bwMode="auto">
          <a:xfrm>
            <a:off x="4492626" y="3943350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1"/>
          <p:cNvSpPr>
            <a:spLocks noChangeArrowheads="1"/>
          </p:cNvSpPr>
          <p:nvPr/>
        </p:nvSpPr>
        <p:spPr bwMode="auto">
          <a:xfrm>
            <a:off x="1174751" y="4294188"/>
            <a:ext cx="18542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label2: SW r1,0(r2)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2"/>
          <p:cNvSpPr>
            <a:spLocks noChangeArrowheads="1"/>
          </p:cNvSpPr>
          <p:nvPr/>
        </p:nvSpPr>
        <p:spPr bwMode="auto">
          <a:xfrm>
            <a:off x="1174751" y="4551363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3"/>
          <p:cNvSpPr>
            <a:spLocks noChangeArrowheads="1"/>
          </p:cNvSpPr>
          <p:nvPr/>
        </p:nvSpPr>
        <p:spPr bwMode="auto">
          <a:xfrm>
            <a:off x="1300163" y="4551363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4"/>
          <p:cNvSpPr>
            <a:spLocks noChangeArrowheads="1"/>
          </p:cNvSpPr>
          <p:nvPr/>
        </p:nvSpPr>
        <p:spPr bwMode="auto">
          <a:xfrm>
            <a:off x="4886326" y="4294188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85"/>
          <p:cNvSpPr>
            <a:spLocks noChangeArrowheads="1"/>
          </p:cNvSpPr>
          <p:nvPr/>
        </p:nvSpPr>
        <p:spPr bwMode="auto">
          <a:xfrm>
            <a:off x="1174751" y="4895850"/>
            <a:ext cx="3222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86"/>
          <p:cNvSpPr>
            <a:spLocks noChangeArrowheads="1"/>
          </p:cNvSpPr>
          <p:nvPr/>
        </p:nvSpPr>
        <p:spPr bwMode="auto">
          <a:xfrm>
            <a:off x="1425576" y="4895850"/>
            <a:ext cx="7794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r3,0(r2)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87"/>
          <p:cNvSpPr>
            <a:spLocks noChangeArrowheads="1"/>
          </p:cNvSpPr>
          <p:nvPr/>
        </p:nvSpPr>
        <p:spPr bwMode="auto">
          <a:xfrm>
            <a:off x="5278438" y="4895850"/>
            <a:ext cx="215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88"/>
          <p:cNvSpPr>
            <a:spLocks noChangeArrowheads="1"/>
          </p:cNvSpPr>
          <p:nvPr/>
        </p:nvSpPr>
        <p:spPr bwMode="auto">
          <a:xfrm>
            <a:off x="5672138" y="4895850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89"/>
          <p:cNvSpPr>
            <a:spLocks noChangeArrowheads="1"/>
          </p:cNvSpPr>
          <p:nvPr/>
        </p:nvSpPr>
        <p:spPr bwMode="auto">
          <a:xfrm>
            <a:off x="6065838" y="4895850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0"/>
          <p:cNvSpPr>
            <a:spLocks noChangeArrowheads="1"/>
          </p:cNvSpPr>
          <p:nvPr/>
        </p:nvSpPr>
        <p:spPr bwMode="auto">
          <a:xfrm>
            <a:off x="6457951" y="4895850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1"/>
          <p:cNvSpPr>
            <a:spLocks noChangeArrowheads="1"/>
          </p:cNvSpPr>
          <p:nvPr/>
        </p:nvSpPr>
        <p:spPr bwMode="auto">
          <a:xfrm>
            <a:off x="6851651" y="4895850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2"/>
          <p:cNvSpPr>
            <a:spLocks noChangeArrowheads="1"/>
          </p:cNvSpPr>
          <p:nvPr/>
        </p:nvSpPr>
        <p:spPr bwMode="auto">
          <a:xfrm>
            <a:off x="1174751" y="5241925"/>
            <a:ext cx="1155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r2,r5,r6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3"/>
          <p:cNvSpPr>
            <a:spLocks noChangeArrowheads="1"/>
          </p:cNvSpPr>
          <p:nvPr/>
        </p:nvSpPr>
        <p:spPr bwMode="auto">
          <a:xfrm>
            <a:off x="5672138" y="5241925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4"/>
          <p:cNvSpPr>
            <a:spLocks noChangeArrowheads="1"/>
          </p:cNvSpPr>
          <p:nvPr/>
        </p:nvSpPr>
        <p:spPr bwMode="auto">
          <a:xfrm>
            <a:off x="6065838" y="5241925"/>
            <a:ext cx="249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Rectangle 195"/>
          <p:cNvSpPr>
            <a:spLocks noChangeArrowheads="1"/>
          </p:cNvSpPr>
          <p:nvPr/>
        </p:nvSpPr>
        <p:spPr bwMode="auto">
          <a:xfrm>
            <a:off x="6457951" y="5241925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196"/>
          <p:cNvSpPr>
            <a:spLocks noChangeArrowheads="1"/>
          </p:cNvSpPr>
          <p:nvPr/>
        </p:nvSpPr>
        <p:spPr bwMode="auto">
          <a:xfrm>
            <a:off x="6851651" y="5241925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Rectangle 197"/>
          <p:cNvSpPr>
            <a:spLocks noChangeArrowheads="1"/>
          </p:cNvSpPr>
          <p:nvPr/>
        </p:nvSpPr>
        <p:spPr bwMode="auto">
          <a:xfrm>
            <a:off x="7296151" y="5241925"/>
            <a:ext cx="303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Rectangle 198"/>
          <p:cNvSpPr>
            <a:spLocks noChangeArrowheads="1"/>
          </p:cNvSpPr>
          <p:nvPr/>
        </p:nvSpPr>
        <p:spPr bwMode="auto">
          <a:xfrm>
            <a:off x="1174751" y="5592763"/>
            <a:ext cx="447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99"/>
          <p:cNvSpPr>
            <a:spLocks noChangeArrowheads="1"/>
          </p:cNvSpPr>
          <p:nvPr/>
        </p:nvSpPr>
        <p:spPr bwMode="auto">
          <a:xfrm>
            <a:off x="1558926" y="5592763"/>
            <a:ext cx="1460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r3,r0,label1  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9" name="Rectangle 200"/>
          <p:cNvSpPr>
            <a:spLocks noChangeArrowheads="1"/>
          </p:cNvSpPr>
          <p:nvPr/>
        </p:nvSpPr>
        <p:spPr bwMode="auto">
          <a:xfrm>
            <a:off x="6065838" y="5592763"/>
            <a:ext cx="214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201"/>
          <p:cNvSpPr>
            <a:spLocks noChangeArrowheads="1"/>
          </p:cNvSpPr>
          <p:nvPr/>
        </p:nvSpPr>
        <p:spPr bwMode="auto">
          <a:xfrm>
            <a:off x="6457951" y="5592763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202"/>
          <p:cNvSpPr>
            <a:spLocks noChangeArrowheads="1"/>
          </p:cNvSpPr>
          <p:nvPr/>
        </p:nvSpPr>
        <p:spPr bwMode="auto">
          <a:xfrm>
            <a:off x="6851651" y="5592763"/>
            <a:ext cx="2238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203"/>
          <p:cNvSpPr>
            <a:spLocks noChangeArrowheads="1"/>
          </p:cNvSpPr>
          <p:nvPr/>
        </p:nvSpPr>
        <p:spPr bwMode="auto">
          <a:xfrm>
            <a:off x="7296151" y="5592763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204"/>
          <p:cNvSpPr>
            <a:spLocks noChangeArrowheads="1"/>
          </p:cNvSpPr>
          <p:nvPr/>
        </p:nvSpPr>
        <p:spPr bwMode="auto">
          <a:xfrm>
            <a:off x="7740651" y="5592763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6"/>
          <p:cNvSpPr>
            <a:spLocks noChangeArrowheads="1"/>
          </p:cNvSpPr>
          <p:nvPr/>
        </p:nvSpPr>
        <p:spPr bwMode="auto">
          <a:xfrm>
            <a:off x="1174750" y="5938838"/>
            <a:ext cx="1155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r1,r3,r1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7"/>
          <p:cNvSpPr>
            <a:spLocks noChangeArrowheads="1"/>
          </p:cNvSpPr>
          <p:nvPr/>
        </p:nvSpPr>
        <p:spPr bwMode="auto">
          <a:xfrm>
            <a:off x="1174750" y="6200775"/>
            <a:ext cx="2508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08"/>
          <p:cNvSpPr>
            <a:spLocks noChangeArrowheads="1"/>
          </p:cNvSpPr>
          <p:nvPr/>
        </p:nvSpPr>
        <p:spPr bwMode="auto">
          <a:xfrm>
            <a:off x="1300163" y="6200775"/>
            <a:ext cx="5905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09"/>
          <p:cNvSpPr>
            <a:spLocks noChangeArrowheads="1"/>
          </p:cNvSpPr>
          <p:nvPr/>
        </p:nvSpPr>
        <p:spPr bwMode="auto">
          <a:xfrm>
            <a:off x="6457950" y="593883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4" name="Content Placeholder 3"/>
          <p:cNvPicPr>
            <a:picLocks noChangeAspect="1"/>
          </p:cNvPicPr>
          <p:nvPr/>
        </p:nvPicPr>
        <p:blipFill rotWithShape="1">
          <a:blip r:embed="rId4"/>
          <a:srcRect l="-1" t="40752" r="42744"/>
          <a:stretch/>
        </p:blipFill>
        <p:spPr>
          <a:xfrm>
            <a:off x="5075329" y="234364"/>
            <a:ext cx="3812068" cy="152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1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  <p:bldP spid="173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6" grpId="0"/>
      <p:bldP spid="187" grpId="0"/>
      <p:bldP spid="188" grpId="0"/>
      <p:bldP spid="189" grpId="0"/>
      <p:bldP spid="191" grpId="0"/>
      <p:bldP spid="192" grpId="0"/>
      <p:bldP spid="196" grpId="0"/>
      <p:bldP spid="197" grpId="0"/>
      <p:bldP spid="198" grpId="0"/>
      <p:bldP spid="199" grpId="0"/>
      <p:bldP spid="200" grpId="0"/>
      <p:bldP spid="202" grpId="0"/>
      <p:bldP spid="203" grpId="0"/>
      <p:bldP spid="204" grpId="0"/>
      <p:bldP spid="205" grpId="0"/>
      <p:bldP spid="206" grpId="0"/>
      <p:bldP spid="209" grpId="0"/>
      <p:bldP spid="210" grpId="0"/>
      <p:bldP spid="211" grpId="0"/>
      <p:bldP spid="212" grpId="0"/>
      <p:bldP spid="213" grpId="0"/>
      <p:bldP spid="11" grpId="0"/>
      <p:bldP spid="12" grpId="0"/>
      <p:bldP spid="13" grpId="0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2 -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25625"/>
            <a:ext cx="6715125" cy="495300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847850" y="3121025"/>
            <a:ext cx="5448300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52613" y="3149600"/>
            <a:ext cx="2536825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89438" y="3149600"/>
            <a:ext cx="41116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00600" y="3149600"/>
            <a:ext cx="4127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213350" y="3149600"/>
            <a:ext cx="4127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626100" y="3149600"/>
            <a:ext cx="41116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037263" y="3149600"/>
            <a:ext cx="4127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50013" y="3149600"/>
            <a:ext cx="412750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862763" y="3149600"/>
            <a:ext cx="411163" cy="349250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852613" y="3498850"/>
            <a:ext cx="2536825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89438" y="3498850"/>
            <a:ext cx="411163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800600" y="3498850"/>
            <a:ext cx="412750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213350" y="3498850"/>
            <a:ext cx="412750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6100" y="3498850"/>
            <a:ext cx="411163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037263" y="3498850"/>
            <a:ext cx="412750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450013" y="3498850"/>
            <a:ext cx="412750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862763" y="3498850"/>
            <a:ext cx="411163" cy="3508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852613" y="3849688"/>
            <a:ext cx="2536825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389438" y="3849688"/>
            <a:ext cx="411163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800600" y="3849688"/>
            <a:ext cx="412750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213350" y="3849688"/>
            <a:ext cx="412750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626100" y="3849688"/>
            <a:ext cx="411163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037263" y="3849688"/>
            <a:ext cx="412750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450013" y="3849688"/>
            <a:ext cx="412750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862763" y="3849688"/>
            <a:ext cx="411163" cy="6032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852613" y="4452938"/>
            <a:ext cx="2536825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389438" y="4452938"/>
            <a:ext cx="4111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800600" y="4452938"/>
            <a:ext cx="4127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213350" y="4452938"/>
            <a:ext cx="4127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626100" y="4452938"/>
            <a:ext cx="4111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037263" y="4452938"/>
            <a:ext cx="4127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450013" y="4452938"/>
            <a:ext cx="412750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862763" y="4452938"/>
            <a:ext cx="411163" cy="3492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4389438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800600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13350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5626100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6037263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6450013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6862763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1846263" y="3498850"/>
            <a:ext cx="5434013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1846263" y="3849688"/>
            <a:ext cx="54340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1846263" y="4452938"/>
            <a:ext cx="54340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1852613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7273925" y="3143250"/>
            <a:ext cx="0" cy="166528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1846263" y="3149600"/>
            <a:ext cx="54340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1846263" y="4802188"/>
            <a:ext cx="5434013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4479925" y="3186113"/>
            <a:ext cx="330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4891088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303838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715000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127750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6540500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951663" y="3186113"/>
            <a:ext cx="3317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943100" y="3538538"/>
            <a:ext cx="752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label1: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2579688" y="3538538"/>
            <a:ext cx="447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2963863" y="3538538"/>
            <a:ext cx="1408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r2,r0,label2 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4479925" y="353853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4891088" y="3538538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5303838" y="353853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5715000" y="35385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6127750" y="35385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1943100" y="3887788"/>
            <a:ext cx="3222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2193925" y="3887788"/>
            <a:ext cx="1416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r3,0(r2)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1943100" y="4148138"/>
            <a:ext cx="250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2068513" y="4148138"/>
            <a:ext cx="5381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4891088" y="3887788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1943100" y="4491038"/>
            <a:ext cx="1800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label2: SW r1,0(r2)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5303838" y="4491038"/>
            <a:ext cx="214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5715000" y="4491038"/>
            <a:ext cx="252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6127750" y="4491038"/>
            <a:ext cx="223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6540500" y="44910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6951663" y="4491038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" name="Content Placeholder 3"/>
          <p:cNvPicPr>
            <a:picLocks noChangeAspect="1"/>
          </p:cNvPicPr>
          <p:nvPr/>
        </p:nvPicPr>
        <p:blipFill rotWithShape="1">
          <a:blip r:embed="rId4"/>
          <a:srcRect l="-1" t="40752" r="42744"/>
          <a:stretch/>
        </p:blipFill>
        <p:spPr>
          <a:xfrm>
            <a:off x="5016500" y="412164"/>
            <a:ext cx="3812068" cy="152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6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2 - Continued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690689"/>
            <a:ext cx="6562725" cy="542925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781050" y="2233613"/>
            <a:ext cx="75819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779463" y="2254250"/>
            <a:ext cx="7562850" cy="4265612"/>
            <a:chOff x="491" y="1420"/>
            <a:chExt cx="4764" cy="2687"/>
          </a:xfrm>
        </p:grpSpPr>
        <p:sp>
          <p:nvSpPr>
            <p:cNvPr id="137" name="Rectangle 5"/>
            <p:cNvSpPr>
              <a:spLocks noChangeArrowheads="1"/>
            </p:cNvSpPr>
            <p:nvPr/>
          </p:nvSpPr>
          <p:spPr bwMode="auto">
            <a:xfrm>
              <a:off x="495" y="1424"/>
              <a:ext cx="14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898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2101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2304" y="1424"/>
              <a:ext cx="20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9"/>
            <p:cNvSpPr>
              <a:spLocks noChangeArrowheads="1"/>
            </p:cNvSpPr>
            <p:nvPr/>
          </p:nvSpPr>
          <p:spPr bwMode="auto">
            <a:xfrm>
              <a:off x="2508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0"/>
            <p:cNvSpPr>
              <a:spLocks noChangeArrowheads="1"/>
            </p:cNvSpPr>
            <p:nvPr/>
          </p:nvSpPr>
          <p:spPr bwMode="auto">
            <a:xfrm>
              <a:off x="2711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2914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2"/>
            <p:cNvSpPr>
              <a:spLocks noChangeArrowheads="1"/>
            </p:cNvSpPr>
            <p:nvPr/>
          </p:nvSpPr>
          <p:spPr bwMode="auto">
            <a:xfrm>
              <a:off x="3117" y="1424"/>
              <a:ext cx="20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3"/>
            <p:cNvSpPr>
              <a:spLocks noChangeArrowheads="1"/>
            </p:cNvSpPr>
            <p:nvPr/>
          </p:nvSpPr>
          <p:spPr bwMode="auto">
            <a:xfrm>
              <a:off x="3321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"/>
            <p:cNvSpPr>
              <a:spLocks noChangeArrowheads="1"/>
            </p:cNvSpPr>
            <p:nvPr/>
          </p:nvSpPr>
          <p:spPr bwMode="auto">
            <a:xfrm>
              <a:off x="3524" y="1424"/>
              <a:ext cx="20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5"/>
            <p:cNvSpPr>
              <a:spLocks noChangeArrowheads="1"/>
            </p:cNvSpPr>
            <p:nvPr/>
          </p:nvSpPr>
          <p:spPr bwMode="auto">
            <a:xfrm>
              <a:off x="3727" y="1424"/>
              <a:ext cx="25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6"/>
            <p:cNvSpPr>
              <a:spLocks noChangeArrowheads="1"/>
            </p:cNvSpPr>
            <p:nvPr/>
          </p:nvSpPr>
          <p:spPr bwMode="auto">
            <a:xfrm>
              <a:off x="3981" y="1424"/>
              <a:ext cx="25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7"/>
            <p:cNvSpPr>
              <a:spLocks noChangeArrowheads="1"/>
            </p:cNvSpPr>
            <p:nvPr/>
          </p:nvSpPr>
          <p:spPr bwMode="auto">
            <a:xfrm>
              <a:off x="4235" y="1424"/>
              <a:ext cx="25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8"/>
            <p:cNvSpPr>
              <a:spLocks noChangeArrowheads="1"/>
            </p:cNvSpPr>
            <p:nvPr/>
          </p:nvSpPr>
          <p:spPr bwMode="auto">
            <a:xfrm>
              <a:off x="4489" y="1424"/>
              <a:ext cx="254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9"/>
            <p:cNvSpPr>
              <a:spLocks noChangeArrowheads="1"/>
            </p:cNvSpPr>
            <p:nvPr/>
          </p:nvSpPr>
          <p:spPr bwMode="auto">
            <a:xfrm>
              <a:off x="4743" y="1424"/>
              <a:ext cx="255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20"/>
            <p:cNvSpPr>
              <a:spLocks noChangeArrowheads="1"/>
            </p:cNvSpPr>
            <p:nvPr/>
          </p:nvSpPr>
          <p:spPr bwMode="auto">
            <a:xfrm>
              <a:off x="4998" y="1424"/>
              <a:ext cx="253" cy="21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495" y="1639"/>
              <a:ext cx="14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1898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2101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24"/>
            <p:cNvSpPr>
              <a:spLocks noChangeArrowheads="1"/>
            </p:cNvSpPr>
            <p:nvPr/>
          </p:nvSpPr>
          <p:spPr bwMode="auto">
            <a:xfrm>
              <a:off x="2304" y="1639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25"/>
            <p:cNvSpPr>
              <a:spLocks noChangeArrowheads="1"/>
            </p:cNvSpPr>
            <p:nvPr/>
          </p:nvSpPr>
          <p:spPr bwMode="auto">
            <a:xfrm>
              <a:off x="2508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2711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27"/>
            <p:cNvSpPr>
              <a:spLocks noChangeArrowheads="1"/>
            </p:cNvSpPr>
            <p:nvPr/>
          </p:nvSpPr>
          <p:spPr bwMode="auto">
            <a:xfrm>
              <a:off x="2914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28"/>
            <p:cNvSpPr>
              <a:spLocks noChangeArrowheads="1"/>
            </p:cNvSpPr>
            <p:nvPr/>
          </p:nvSpPr>
          <p:spPr bwMode="auto">
            <a:xfrm>
              <a:off x="3117" y="1639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9"/>
            <p:cNvSpPr>
              <a:spLocks noChangeArrowheads="1"/>
            </p:cNvSpPr>
            <p:nvPr/>
          </p:nvSpPr>
          <p:spPr bwMode="auto">
            <a:xfrm>
              <a:off x="3321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0"/>
            <p:cNvSpPr>
              <a:spLocks noChangeArrowheads="1"/>
            </p:cNvSpPr>
            <p:nvPr/>
          </p:nvSpPr>
          <p:spPr bwMode="auto">
            <a:xfrm>
              <a:off x="3524" y="1639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1"/>
            <p:cNvSpPr>
              <a:spLocks noChangeArrowheads="1"/>
            </p:cNvSpPr>
            <p:nvPr/>
          </p:nvSpPr>
          <p:spPr bwMode="auto">
            <a:xfrm>
              <a:off x="3727" y="1639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32"/>
            <p:cNvSpPr>
              <a:spLocks noChangeArrowheads="1"/>
            </p:cNvSpPr>
            <p:nvPr/>
          </p:nvSpPr>
          <p:spPr bwMode="auto">
            <a:xfrm>
              <a:off x="3981" y="1639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33"/>
            <p:cNvSpPr>
              <a:spLocks noChangeArrowheads="1"/>
            </p:cNvSpPr>
            <p:nvPr/>
          </p:nvSpPr>
          <p:spPr bwMode="auto">
            <a:xfrm>
              <a:off x="4235" y="1639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34"/>
            <p:cNvSpPr>
              <a:spLocks noChangeArrowheads="1"/>
            </p:cNvSpPr>
            <p:nvPr/>
          </p:nvSpPr>
          <p:spPr bwMode="auto">
            <a:xfrm>
              <a:off x="4489" y="1639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5"/>
            <p:cNvSpPr>
              <a:spLocks noChangeArrowheads="1"/>
            </p:cNvSpPr>
            <p:nvPr/>
          </p:nvSpPr>
          <p:spPr bwMode="auto">
            <a:xfrm>
              <a:off x="4743" y="1639"/>
              <a:ext cx="255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36"/>
            <p:cNvSpPr>
              <a:spLocks noChangeArrowheads="1"/>
            </p:cNvSpPr>
            <p:nvPr/>
          </p:nvSpPr>
          <p:spPr bwMode="auto">
            <a:xfrm>
              <a:off x="4998" y="1639"/>
              <a:ext cx="25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7"/>
            <p:cNvSpPr>
              <a:spLocks noChangeArrowheads="1"/>
            </p:cNvSpPr>
            <p:nvPr/>
          </p:nvSpPr>
          <p:spPr bwMode="auto">
            <a:xfrm>
              <a:off x="495" y="1854"/>
              <a:ext cx="14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1898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9"/>
            <p:cNvSpPr>
              <a:spLocks noChangeArrowheads="1"/>
            </p:cNvSpPr>
            <p:nvPr/>
          </p:nvSpPr>
          <p:spPr bwMode="auto">
            <a:xfrm>
              <a:off x="2101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40"/>
            <p:cNvSpPr>
              <a:spLocks noChangeArrowheads="1"/>
            </p:cNvSpPr>
            <p:nvPr/>
          </p:nvSpPr>
          <p:spPr bwMode="auto">
            <a:xfrm>
              <a:off x="2304" y="1854"/>
              <a:ext cx="20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41"/>
            <p:cNvSpPr>
              <a:spLocks noChangeArrowheads="1"/>
            </p:cNvSpPr>
            <p:nvPr/>
          </p:nvSpPr>
          <p:spPr bwMode="auto">
            <a:xfrm>
              <a:off x="2508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42"/>
            <p:cNvSpPr>
              <a:spLocks noChangeArrowheads="1"/>
            </p:cNvSpPr>
            <p:nvPr/>
          </p:nvSpPr>
          <p:spPr bwMode="auto">
            <a:xfrm>
              <a:off x="2711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43"/>
            <p:cNvSpPr>
              <a:spLocks noChangeArrowheads="1"/>
            </p:cNvSpPr>
            <p:nvPr/>
          </p:nvSpPr>
          <p:spPr bwMode="auto">
            <a:xfrm>
              <a:off x="2914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44"/>
            <p:cNvSpPr>
              <a:spLocks noChangeArrowheads="1"/>
            </p:cNvSpPr>
            <p:nvPr/>
          </p:nvSpPr>
          <p:spPr bwMode="auto">
            <a:xfrm>
              <a:off x="3117" y="1854"/>
              <a:ext cx="20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45"/>
            <p:cNvSpPr>
              <a:spLocks noChangeArrowheads="1"/>
            </p:cNvSpPr>
            <p:nvPr/>
          </p:nvSpPr>
          <p:spPr bwMode="auto">
            <a:xfrm>
              <a:off x="3321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3524" y="1854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47"/>
            <p:cNvSpPr>
              <a:spLocks noChangeArrowheads="1"/>
            </p:cNvSpPr>
            <p:nvPr/>
          </p:nvSpPr>
          <p:spPr bwMode="auto">
            <a:xfrm>
              <a:off x="3727" y="1854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48"/>
            <p:cNvSpPr>
              <a:spLocks noChangeArrowheads="1"/>
            </p:cNvSpPr>
            <p:nvPr/>
          </p:nvSpPr>
          <p:spPr bwMode="auto">
            <a:xfrm>
              <a:off x="3981" y="1854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49"/>
            <p:cNvSpPr>
              <a:spLocks noChangeArrowheads="1"/>
            </p:cNvSpPr>
            <p:nvPr/>
          </p:nvSpPr>
          <p:spPr bwMode="auto">
            <a:xfrm>
              <a:off x="4235" y="1854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50"/>
            <p:cNvSpPr>
              <a:spLocks noChangeArrowheads="1"/>
            </p:cNvSpPr>
            <p:nvPr/>
          </p:nvSpPr>
          <p:spPr bwMode="auto">
            <a:xfrm>
              <a:off x="4489" y="1854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51"/>
            <p:cNvSpPr>
              <a:spLocks noChangeArrowheads="1"/>
            </p:cNvSpPr>
            <p:nvPr/>
          </p:nvSpPr>
          <p:spPr bwMode="auto">
            <a:xfrm>
              <a:off x="4743" y="1854"/>
              <a:ext cx="255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52"/>
            <p:cNvSpPr>
              <a:spLocks noChangeArrowheads="1"/>
            </p:cNvSpPr>
            <p:nvPr/>
          </p:nvSpPr>
          <p:spPr bwMode="auto">
            <a:xfrm>
              <a:off x="4998" y="1854"/>
              <a:ext cx="25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53"/>
            <p:cNvSpPr>
              <a:spLocks noChangeArrowheads="1"/>
            </p:cNvSpPr>
            <p:nvPr/>
          </p:nvSpPr>
          <p:spPr bwMode="auto">
            <a:xfrm>
              <a:off x="495" y="2226"/>
              <a:ext cx="14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54"/>
            <p:cNvSpPr>
              <a:spLocks noChangeArrowheads="1"/>
            </p:cNvSpPr>
            <p:nvPr/>
          </p:nvSpPr>
          <p:spPr bwMode="auto">
            <a:xfrm>
              <a:off x="1898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55"/>
            <p:cNvSpPr>
              <a:spLocks noChangeArrowheads="1"/>
            </p:cNvSpPr>
            <p:nvPr/>
          </p:nvSpPr>
          <p:spPr bwMode="auto">
            <a:xfrm>
              <a:off x="2101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56"/>
            <p:cNvSpPr>
              <a:spLocks noChangeArrowheads="1"/>
            </p:cNvSpPr>
            <p:nvPr/>
          </p:nvSpPr>
          <p:spPr bwMode="auto">
            <a:xfrm>
              <a:off x="2304" y="2226"/>
              <a:ext cx="20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57"/>
            <p:cNvSpPr>
              <a:spLocks noChangeArrowheads="1"/>
            </p:cNvSpPr>
            <p:nvPr/>
          </p:nvSpPr>
          <p:spPr bwMode="auto">
            <a:xfrm>
              <a:off x="2508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58"/>
            <p:cNvSpPr>
              <a:spLocks noChangeArrowheads="1"/>
            </p:cNvSpPr>
            <p:nvPr/>
          </p:nvSpPr>
          <p:spPr bwMode="auto">
            <a:xfrm>
              <a:off x="2711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59"/>
            <p:cNvSpPr>
              <a:spLocks noChangeArrowheads="1"/>
            </p:cNvSpPr>
            <p:nvPr/>
          </p:nvSpPr>
          <p:spPr bwMode="auto">
            <a:xfrm>
              <a:off x="2914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60"/>
            <p:cNvSpPr>
              <a:spLocks noChangeArrowheads="1"/>
            </p:cNvSpPr>
            <p:nvPr/>
          </p:nvSpPr>
          <p:spPr bwMode="auto">
            <a:xfrm>
              <a:off x="3117" y="2226"/>
              <a:ext cx="20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61"/>
            <p:cNvSpPr>
              <a:spLocks noChangeArrowheads="1"/>
            </p:cNvSpPr>
            <p:nvPr/>
          </p:nvSpPr>
          <p:spPr bwMode="auto">
            <a:xfrm>
              <a:off x="3321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62"/>
            <p:cNvSpPr>
              <a:spLocks noChangeArrowheads="1"/>
            </p:cNvSpPr>
            <p:nvPr/>
          </p:nvSpPr>
          <p:spPr bwMode="auto">
            <a:xfrm>
              <a:off x="3524" y="2226"/>
              <a:ext cx="20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3"/>
            <p:cNvSpPr>
              <a:spLocks noChangeArrowheads="1"/>
            </p:cNvSpPr>
            <p:nvPr/>
          </p:nvSpPr>
          <p:spPr bwMode="auto">
            <a:xfrm>
              <a:off x="3727" y="2226"/>
              <a:ext cx="25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64"/>
            <p:cNvSpPr>
              <a:spLocks noChangeArrowheads="1"/>
            </p:cNvSpPr>
            <p:nvPr/>
          </p:nvSpPr>
          <p:spPr bwMode="auto">
            <a:xfrm>
              <a:off x="3981" y="2226"/>
              <a:ext cx="25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5"/>
            <p:cNvSpPr>
              <a:spLocks noChangeArrowheads="1"/>
            </p:cNvSpPr>
            <p:nvPr/>
          </p:nvSpPr>
          <p:spPr bwMode="auto">
            <a:xfrm>
              <a:off x="4235" y="2226"/>
              <a:ext cx="25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66"/>
            <p:cNvSpPr>
              <a:spLocks noChangeArrowheads="1"/>
            </p:cNvSpPr>
            <p:nvPr/>
          </p:nvSpPr>
          <p:spPr bwMode="auto">
            <a:xfrm>
              <a:off x="4489" y="2226"/>
              <a:ext cx="254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7"/>
            <p:cNvSpPr>
              <a:spLocks noChangeArrowheads="1"/>
            </p:cNvSpPr>
            <p:nvPr/>
          </p:nvSpPr>
          <p:spPr bwMode="auto">
            <a:xfrm>
              <a:off x="4743" y="2226"/>
              <a:ext cx="255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68"/>
            <p:cNvSpPr>
              <a:spLocks noChangeArrowheads="1"/>
            </p:cNvSpPr>
            <p:nvPr/>
          </p:nvSpPr>
          <p:spPr bwMode="auto">
            <a:xfrm>
              <a:off x="4998" y="2226"/>
              <a:ext cx="253" cy="214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9"/>
            <p:cNvSpPr>
              <a:spLocks noChangeArrowheads="1"/>
            </p:cNvSpPr>
            <p:nvPr/>
          </p:nvSpPr>
          <p:spPr bwMode="auto">
            <a:xfrm>
              <a:off x="495" y="2440"/>
              <a:ext cx="14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1898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71"/>
            <p:cNvSpPr>
              <a:spLocks noChangeArrowheads="1"/>
            </p:cNvSpPr>
            <p:nvPr/>
          </p:nvSpPr>
          <p:spPr bwMode="auto">
            <a:xfrm>
              <a:off x="2101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72"/>
            <p:cNvSpPr>
              <a:spLocks noChangeArrowheads="1"/>
            </p:cNvSpPr>
            <p:nvPr/>
          </p:nvSpPr>
          <p:spPr bwMode="auto">
            <a:xfrm>
              <a:off x="2304" y="2440"/>
              <a:ext cx="20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2508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2711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2914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3117" y="2440"/>
              <a:ext cx="20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77"/>
            <p:cNvSpPr>
              <a:spLocks noChangeArrowheads="1"/>
            </p:cNvSpPr>
            <p:nvPr/>
          </p:nvSpPr>
          <p:spPr bwMode="auto">
            <a:xfrm>
              <a:off x="3321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8"/>
            <p:cNvSpPr>
              <a:spLocks noChangeArrowheads="1"/>
            </p:cNvSpPr>
            <p:nvPr/>
          </p:nvSpPr>
          <p:spPr bwMode="auto">
            <a:xfrm>
              <a:off x="3524" y="2440"/>
              <a:ext cx="20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3727" y="2440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0"/>
            <p:cNvSpPr>
              <a:spLocks noChangeArrowheads="1"/>
            </p:cNvSpPr>
            <p:nvPr/>
          </p:nvSpPr>
          <p:spPr bwMode="auto">
            <a:xfrm>
              <a:off x="3981" y="2440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81"/>
            <p:cNvSpPr>
              <a:spLocks noChangeArrowheads="1"/>
            </p:cNvSpPr>
            <p:nvPr/>
          </p:nvSpPr>
          <p:spPr bwMode="auto">
            <a:xfrm>
              <a:off x="4235" y="2440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82"/>
            <p:cNvSpPr>
              <a:spLocks noChangeArrowheads="1"/>
            </p:cNvSpPr>
            <p:nvPr/>
          </p:nvSpPr>
          <p:spPr bwMode="auto">
            <a:xfrm>
              <a:off x="4489" y="2440"/>
              <a:ext cx="254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83"/>
            <p:cNvSpPr>
              <a:spLocks noChangeArrowheads="1"/>
            </p:cNvSpPr>
            <p:nvPr/>
          </p:nvSpPr>
          <p:spPr bwMode="auto">
            <a:xfrm>
              <a:off x="4743" y="2440"/>
              <a:ext cx="255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84"/>
            <p:cNvSpPr>
              <a:spLocks noChangeArrowheads="1"/>
            </p:cNvSpPr>
            <p:nvPr/>
          </p:nvSpPr>
          <p:spPr bwMode="auto">
            <a:xfrm>
              <a:off x="4998" y="2440"/>
              <a:ext cx="253" cy="372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85"/>
            <p:cNvSpPr>
              <a:spLocks noChangeArrowheads="1"/>
            </p:cNvSpPr>
            <p:nvPr/>
          </p:nvSpPr>
          <p:spPr bwMode="auto">
            <a:xfrm>
              <a:off x="495" y="2812"/>
              <a:ext cx="14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86"/>
            <p:cNvSpPr>
              <a:spLocks noChangeArrowheads="1"/>
            </p:cNvSpPr>
            <p:nvPr/>
          </p:nvSpPr>
          <p:spPr bwMode="auto">
            <a:xfrm>
              <a:off x="1898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87"/>
            <p:cNvSpPr>
              <a:spLocks noChangeArrowheads="1"/>
            </p:cNvSpPr>
            <p:nvPr/>
          </p:nvSpPr>
          <p:spPr bwMode="auto">
            <a:xfrm>
              <a:off x="2101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88"/>
            <p:cNvSpPr>
              <a:spLocks noChangeArrowheads="1"/>
            </p:cNvSpPr>
            <p:nvPr/>
          </p:nvSpPr>
          <p:spPr bwMode="auto">
            <a:xfrm>
              <a:off x="2304" y="2812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9"/>
            <p:cNvSpPr>
              <a:spLocks noChangeArrowheads="1"/>
            </p:cNvSpPr>
            <p:nvPr/>
          </p:nvSpPr>
          <p:spPr bwMode="auto">
            <a:xfrm>
              <a:off x="2508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90"/>
            <p:cNvSpPr>
              <a:spLocks noChangeArrowheads="1"/>
            </p:cNvSpPr>
            <p:nvPr/>
          </p:nvSpPr>
          <p:spPr bwMode="auto">
            <a:xfrm>
              <a:off x="2711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91"/>
            <p:cNvSpPr>
              <a:spLocks noChangeArrowheads="1"/>
            </p:cNvSpPr>
            <p:nvPr/>
          </p:nvSpPr>
          <p:spPr bwMode="auto">
            <a:xfrm>
              <a:off x="2914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92"/>
            <p:cNvSpPr>
              <a:spLocks noChangeArrowheads="1"/>
            </p:cNvSpPr>
            <p:nvPr/>
          </p:nvSpPr>
          <p:spPr bwMode="auto">
            <a:xfrm>
              <a:off x="3117" y="2812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93"/>
            <p:cNvSpPr>
              <a:spLocks noChangeArrowheads="1"/>
            </p:cNvSpPr>
            <p:nvPr/>
          </p:nvSpPr>
          <p:spPr bwMode="auto">
            <a:xfrm>
              <a:off x="3321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94"/>
            <p:cNvSpPr>
              <a:spLocks noChangeArrowheads="1"/>
            </p:cNvSpPr>
            <p:nvPr/>
          </p:nvSpPr>
          <p:spPr bwMode="auto">
            <a:xfrm>
              <a:off x="3524" y="281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95"/>
            <p:cNvSpPr>
              <a:spLocks noChangeArrowheads="1"/>
            </p:cNvSpPr>
            <p:nvPr/>
          </p:nvSpPr>
          <p:spPr bwMode="auto">
            <a:xfrm>
              <a:off x="3727" y="281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96"/>
            <p:cNvSpPr>
              <a:spLocks noChangeArrowheads="1"/>
            </p:cNvSpPr>
            <p:nvPr/>
          </p:nvSpPr>
          <p:spPr bwMode="auto">
            <a:xfrm>
              <a:off x="3981" y="281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97"/>
            <p:cNvSpPr>
              <a:spLocks noChangeArrowheads="1"/>
            </p:cNvSpPr>
            <p:nvPr/>
          </p:nvSpPr>
          <p:spPr bwMode="auto">
            <a:xfrm>
              <a:off x="4235" y="281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98"/>
            <p:cNvSpPr>
              <a:spLocks noChangeArrowheads="1"/>
            </p:cNvSpPr>
            <p:nvPr/>
          </p:nvSpPr>
          <p:spPr bwMode="auto">
            <a:xfrm>
              <a:off x="4489" y="281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99"/>
            <p:cNvSpPr>
              <a:spLocks noChangeArrowheads="1"/>
            </p:cNvSpPr>
            <p:nvPr/>
          </p:nvSpPr>
          <p:spPr bwMode="auto">
            <a:xfrm>
              <a:off x="4743" y="2812"/>
              <a:ext cx="255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00"/>
            <p:cNvSpPr>
              <a:spLocks noChangeArrowheads="1"/>
            </p:cNvSpPr>
            <p:nvPr/>
          </p:nvSpPr>
          <p:spPr bwMode="auto">
            <a:xfrm>
              <a:off x="4998" y="2812"/>
              <a:ext cx="25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1"/>
            <p:cNvSpPr>
              <a:spLocks noChangeArrowheads="1"/>
            </p:cNvSpPr>
            <p:nvPr/>
          </p:nvSpPr>
          <p:spPr bwMode="auto">
            <a:xfrm>
              <a:off x="495" y="3027"/>
              <a:ext cx="14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02"/>
            <p:cNvSpPr>
              <a:spLocks noChangeArrowheads="1"/>
            </p:cNvSpPr>
            <p:nvPr/>
          </p:nvSpPr>
          <p:spPr bwMode="auto">
            <a:xfrm>
              <a:off x="1898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103"/>
            <p:cNvSpPr>
              <a:spLocks noChangeArrowheads="1"/>
            </p:cNvSpPr>
            <p:nvPr/>
          </p:nvSpPr>
          <p:spPr bwMode="auto">
            <a:xfrm>
              <a:off x="2101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104"/>
            <p:cNvSpPr>
              <a:spLocks noChangeArrowheads="1"/>
            </p:cNvSpPr>
            <p:nvPr/>
          </p:nvSpPr>
          <p:spPr bwMode="auto">
            <a:xfrm>
              <a:off x="2304" y="3027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105"/>
            <p:cNvSpPr>
              <a:spLocks noChangeArrowheads="1"/>
            </p:cNvSpPr>
            <p:nvPr/>
          </p:nvSpPr>
          <p:spPr bwMode="auto">
            <a:xfrm>
              <a:off x="2508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106"/>
            <p:cNvSpPr>
              <a:spLocks noChangeArrowheads="1"/>
            </p:cNvSpPr>
            <p:nvPr/>
          </p:nvSpPr>
          <p:spPr bwMode="auto">
            <a:xfrm>
              <a:off x="2711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107"/>
            <p:cNvSpPr>
              <a:spLocks noChangeArrowheads="1"/>
            </p:cNvSpPr>
            <p:nvPr/>
          </p:nvSpPr>
          <p:spPr bwMode="auto">
            <a:xfrm>
              <a:off x="2914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108"/>
            <p:cNvSpPr>
              <a:spLocks noChangeArrowheads="1"/>
            </p:cNvSpPr>
            <p:nvPr/>
          </p:nvSpPr>
          <p:spPr bwMode="auto">
            <a:xfrm>
              <a:off x="3117" y="3027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109"/>
            <p:cNvSpPr>
              <a:spLocks noChangeArrowheads="1"/>
            </p:cNvSpPr>
            <p:nvPr/>
          </p:nvSpPr>
          <p:spPr bwMode="auto">
            <a:xfrm>
              <a:off x="3321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110"/>
            <p:cNvSpPr>
              <a:spLocks noChangeArrowheads="1"/>
            </p:cNvSpPr>
            <p:nvPr/>
          </p:nvSpPr>
          <p:spPr bwMode="auto">
            <a:xfrm>
              <a:off x="3524" y="302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11"/>
            <p:cNvSpPr>
              <a:spLocks noChangeArrowheads="1"/>
            </p:cNvSpPr>
            <p:nvPr/>
          </p:nvSpPr>
          <p:spPr bwMode="auto">
            <a:xfrm>
              <a:off x="3727" y="302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112"/>
            <p:cNvSpPr>
              <a:spLocks noChangeArrowheads="1"/>
            </p:cNvSpPr>
            <p:nvPr/>
          </p:nvSpPr>
          <p:spPr bwMode="auto">
            <a:xfrm>
              <a:off x="3981" y="302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13"/>
            <p:cNvSpPr>
              <a:spLocks noChangeArrowheads="1"/>
            </p:cNvSpPr>
            <p:nvPr/>
          </p:nvSpPr>
          <p:spPr bwMode="auto">
            <a:xfrm>
              <a:off x="4235" y="302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114"/>
            <p:cNvSpPr>
              <a:spLocks noChangeArrowheads="1"/>
            </p:cNvSpPr>
            <p:nvPr/>
          </p:nvSpPr>
          <p:spPr bwMode="auto">
            <a:xfrm>
              <a:off x="4489" y="302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15"/>
            <p:cNvSpPr>
              <a:spLocks noChangeArrowheads="1"/>
            </p:cNvSpPr>
            <p:nvPr/>
          </p:nvSpPr>
          <p:spPr bwMode="auto">
            <a:xfrm>
              <a:off x="4743" y="3027"/>
              <a:ext cx="255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16"/>
            <p:cNvSpPr>
              <a:spLocks noChangeArrowheads="1"/>
            </p:cNvSpPr>
            <p:nvPr/>
          </p:nvSpPr>
          <p:spPr bwMode="auto">
            <a:xfrm>
              <a:off x="4998" y="3027"/>
              <a:ext cx="25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17"/>
            <p:cNvSpPr>
              <a:spLocks noChangeArrowheads="1"/>
            </p:cNvSpPr>
            <p:nvPr/>
          </p:nvSpPr>
          <p:spPr bwMode="auto">
            <a:xfrm>
              <a:off x="495" y="3242"/>
              <a:ext cx="14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18"/>
            <p:cNvSpPr>
              <a:spLocks noChangeArrowheads="1"/>
            </p:cNvSpPr>
            <p:nvPr/>
          </p:nvSpPr>
          <p:spPr bwMode="auto">
            <a:xfrm>
              <a:off x="1898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9"/>
            <p:cNvSpPr>
              <a:spLocks noChangeArrowheads="1"/>
            </p:cNvSpPr>
            <p:nvPr/>
          </p:nvSpPr>
          <p:spPr bwMode="auto">
            <a:xfrm>
              <a:off x="2101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120"/>
            <p:cNvSpPr>
              <a:spLocks noChangeArrowheads="1"/>
            </p:cNvSpPr>
            <p:nvPr/>
          </p:nvSpPr>
          <p:spPr bwMode="auto">
            <a:xfrm>
              <a:off x="2304" y="3242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121"/>
            <p:cNvSpPr>
              <a:spLocks noChangeArrowheads="1"/>
            </p:cNvSpPr>
            <p:nvPr/>
          </p:nvSpPr>
          <p:spPr bwMode="auto">
            <a:xfrm>
              <a:off x="2508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122"/>
            <p:cNvSpPr>
              <a:spLocks noChangeArrowheads="1"/>
            </p:cNvSpPr>
            <p:nvPr/>
          </p:nvSpPr>
          <p:spPr bwMode="auto">
            <a:xfrm>
              <a:off x="2711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23"/>
            <p:cNvSpPr>
              <a:spLocks noChangeArrowheads="1"/>
            </p:cNvSpPr>
            <p:nvPr/>
          </p:nvSpPr>
          <p:spPr bwMode="auto">
            <a:xfrm>
              <a:off x="2914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124"/>
            <p:cNvSpPr>
              <a:spLocks noChangeArrowheads="1"/>
            </p:cNvSpPr>
            <p:nvPr/>
          </p:nvSpPr>
          <p:spPr bwMode="auto">
            <a:xfrm>
              <a:off x="3117" y="3242"/>
              <a:ext cx="20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125"/>
            <p:cNvSpPr>
              <a:spLocks noChangeArrowheads="1"/>
            </p:cNvSpPr>
            <p:nvPr/>
          </p:nvSpPr>
          <p:spPr bwMode="auto">
            <a:xfrm>
              <a:off x="3321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26"/>
            <p:cNvSpPr>
              <a:spLocks noChangeArrowheads="1"/>
            </p:cNvSpPr>
            <p:nvPr/>
          </p:nvSpPr>
          <p:spPr bwMode="auto">
            <a:xfrm>
              <a:off x="3524" y="3242"/>
              <a:ext cx="20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127"/>
            <p:cNvSpPr>
              <a:spLocks noChangeArrowheads="1"/>
            </p:cNvSpPr>
            <p:nvPr/>
          </p:nvSpPr>
          <p:spPr bwMode="auto">
            <a:xfrm>
              <a:off x="3727" y="324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128"/>
            <p:cNvSpPr>
              <a:spLocks noChangeArrowheads="1"/>
            </p:cNvSpPr>
            <p:nvPr/>
          </p:nvSpPr>
          <p:spPr bwMode="auto">
            <a:xfrm>
              <a:off x="3981" y="324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9"/>
            <p:cNvSpPr>
              <a:spLocks noChangeArrowheads="1"/>
            </p:cNvSpPr>
            <p:nvPr/>
          </p:nvSpPr>
          <p:spPr bwMode="auto">
            <a:xfrm>
              <a:off x="4235" y="324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130"/>
            <p:cNvSpPr>
              <a:spLocks noChangeArrowheads="1"/>
            </p:cNvSpPr>
            <p:nvPr/>
          </p:nvSpPr>
          <p:spPr bwMode="auto">
            <a:xfrm>
              <a:off x="4489" y="3242"/>
              <a:ext cx="254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131"/>
            <p:cNvSpPr>
              <a:spLocks noChangeArrowheads="1"/>
            </p:cNvSpPr>
            <p:nvPr/>
          </p:nvSpPr>
          <p:spPr bwMode="auto">
            <a:xfrm>
              <a:off x="4743" y="3242"/>
              <a:ext cx="255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32"/>
            <p:cNvSpPr>
              <a:spLocks noChangeArrowheads="1"/>
            </p:cNvSpPr>
            <p:nvPr/>
          </p:nvSpPr>
          <p:spPr bwMode="auto">
            <a:xfrm>
              <a:off x="4998" y="3242"/>
              <a:ext cx="253" cy="215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33"/>
            <p:cNvSpPr>
              <a:spLocks noChangeArrowheads="1"/>
            </p:cNvSpPr>
            <p:nvPr/>
          </p:nvSpPr>
          <p:spPr bwMode="auto">
            <a:xfrm>
              <a:off x="495" y="3457"/>
              <a:ext cx="14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134"/>
            <p:cNvSpPr>
              <a:spLocks noChangeArrowheads="1"/>
            </p:cNvSpPr>
            <p:nvPr/>
          </p:nvSpPr>
          <p:spPr bwMode="auto">
            <a:xfrm>
              <a:off x="1898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135"/>
            <p:cNvSpPr>
              <a:spLocks noChangeArrowheads="1"/>
            </p:cNvSpPr>
            <p:nvPr/>
          </p:nvSpPr>
          <p:spPr bwMode="auto">
            <a:xfrm>
              <a:off x="2101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136"/>
            <p:cNvSpPr>
              <a:spLocks noChangeArrowheads="1"/>
            </p:cNvSpPr>
            <p:nvPr/>
          </p:nvSpPr>
          <p:spPr bwMode="auto">
            <a:xfrm>
              <a:off x="2304" y="3457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137"/>
            <p:cNvSpPr>
              <a:spLocks noChangeArrowheads="1"/>
            </p:cNvSpPr>
            <p:nvPr/>
          </p:nvSpPr>
          <p:spPr bwMode="auto">
            <a:xfrm>
              <a:off x="2508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38"/>
            <p:cNvSpPr>
              <a:spLocks noChangeArrowheads="1"/>
            </p:cNvSpPr>
            <p:nvPr/>
          </p:nvSpPr>
          <p:spPr bwMode="auto">
            <a:xfrm>
              <a:off x="2711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139"/>
            <p:cNvSpPr>
              <a:spLocks noChangeArrowheads="1"/>
            </p:cNvSpPr>
            <p:nvPr/>
          </p:nvSpPr>
          <p:spPr bwMode="auto">
            <a:xfrm>
              <a:off x="2914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40"/>
            <p:cNvSpPr>
              <a:spLocks noChangeArrowheads="1"/>
            </p:cNvSpPr>
            <p:nvPr/>
          </p:nvSpPr>
          <p:spPr bwMode="auto">
            <a:xfrm>
              <a:off x="3117" y="3457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41"/>
            <p:cNvSpPr>
              <a:spLocks noChangeArrowheads="1"/>
            </p:cNvSpPr>
            <p:nvPr/>
          </p:nvSpPr>
          <p:spPr bwMode="auto">
            <a:xfrm>
              <a:off x="3321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142"/>
            <p:cNvSpPr>
              <a:spLocks noChangeArrowheads="1"/>
            </p:cNvSpPr>
            <p:nvPr/>
          </p:nvSpPr>
          <p:spPr bwMode="auto">
            <a:xfrm>
              <a:off x="3524" y="3457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143"/>
            <p:cNvSpPr>
              <a:spLocks noChangeArrowheads="1"/>
            </p:cNvSpPr>
            <p:nvPr/>
          </p:nvSpPr>
          <p:spPr bwMode="auto">
            <a:xfrm>
              <a:off x="3727" y="345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44"/>
            <p:cNvSpPr>
              <a:spLocks noChangeArrowheads="1"/>
            </p:cNvSpPr>
            <p:nvPr/>
          </p:nvSpPr>
          <p:spPr bwMode="auto">
            <a:xfrm>
              <a:off x="3981" y="345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45"/>
            <p:cNvSpPr>
              <a:spLocks noChangeArrowheads="1"/>
            </p:cNvSpPr>
            <p:nvPr/>
          </p:nvSpPr>
          <p:spPr bwMode="auto">
            <a:xfrm>
              <a:off x="4235" y="345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46"/>
            <p:cNvSpPr>
              <a:spLocks noChangeArrowheads="1"/>
            </p:cNvSpPr>
            <p:nvPr/>
          </p:nvSpPr>
          <p:spPr bwMode="auto">
            <a:xfrm>
              <a:off x="4489" y="3457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7"/>
            <p:cNvSpPr>
              <a:spLocks noChangeArrowheads="1"/>
            </p:cNvSpPr>
            <p:nvPr/>
          </p:nvSpPr>
          <p:spPr bwMode="auto">
            <a:xfrm>
              <a:off x="4743" y="3457"/>
              <a:ext cx="255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48"/>
            <p:cNvSpPr>
              <a:spLocks noChangeArrowheads="1"/>
            </p:cNvSpPr>
            <p:nvPr/>
          </p:nvSpPr>
          <p:spPr bwMode="auto">
            <a:xfrm>
              <a:off x="4998" y="3457"/>
              <a:ext cx="25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149"/>
            <p:cNvSpPr>
              <a:spLocks noChangeArrowheads="1"/>
            </p:cNvSpPr>
            <p:nvPr/>
          </p:nvSpPr>
          <p:spPr bwMode="auto">
            <a:xfrm>
              <a:off x="495" y="3672"/>
              <a:ext cx="14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50"/>
            <p:cNvSpPr>
              <a:spLocks noChangeArrowheads="1"/>
            </p:cNvSpPr>
            <p:nvPr/>
          </p:nvSpPr>
          <p:spPr bwMode="auto">
            <a:xfrm>
              <a:off x="1898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51"/>
            <p:cNvSpPr>
              <a:spLocks noChangeArrowheads="1"/>
            </p:cNvSpPr>
            <p:nvPr/>
          </p:nvSpPr>
          <p:spPr bwMode="auto">
            <a:xfrm>
              <a:off x="2101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152"/>
            <p:cNvSpPr>
              <a:spLocks noChangeArrowheads="1"/>
            </p:cNvSpPr>
            <p:nvPr/>
          </p:nvSpPr>
          <p:spPr bwMode="auto">
            <a:xfrm>
              <a:off x="2304" y="3672"/>
              <a:ext cx="20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53"/>
            <p:cNvSpPr>
              <a:spLocks noChangeArrowheads="1"/>
            </p:cNvSpPr>
            <p:nvPr/>
          </p:nvSpPr>
          <p:spPr bwMode="auto">
            <a:xfrm>
              <a:off x="2508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54"/>
            <p:cNvSpPr>
              <a:spLocks noChangeArrowheads="1"/>
            </p:cNvSpPr>
            <p:nvPr/>
          </p:nvSpPr>
          <p:spPr bwMode="auto">
            <a:xfrm>
              <a:off x="2711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155"/>
            <p:cNvSpPr>
              <a:spLocks noChangeArrowheads="1"/>
            </p:cNvSpPr>
            <p:nvPr/>
          </p:nvSpPr>
          <p:spPr bwMode="auto">
            <a:xfrm>
              <a:off x="2914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156"/>
            <p:cNvSpPr>
              <a:spLocks noChangeArrowheads="1"/>
            </p:cNvSpPr>
            <p:nvPr/>
          </p:nvSpPr>
          <p:spPr bwMode="auto">
            <a:xfrm>
              <a:off x="3117" y="3672"/>
              <a:ext cx="20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57"/>
            <p:cNvSpPr>
              <a:spLocks noChangeArrowheads="1"/>
            </p:cNvSpPr>
            <p:nvPr/>
          </p:nvSpPr>
          <p:spPr bwMode="auto">
            <a:xfrm>
              <a:off x="3321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58"/>
            <p:cNvSpPr>
              <a:spLocks noChangeArrowheads="1"/>
            </p:cNvSpPr>
            <p:nvPr/>
          </p:nvSpPr>
          <p:spPr bwMode="auto">
            <a:xfrm>
              <a:off x="3524" y="3672"/>
              <a:ext cx="20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59"/>
            <p:cNvSpPr>
              <a:spLocks noChangeArrowheads="1"/>
            </p:cNvSpPr>
            <p:nvPr/>
          </p:nvSpPr>
          <p:spPr bwMode="auto">
            <a:xfrm>
              <a:off x="3727" y="3672"/>
              <a:ext cx="25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160"/>
            <p:cNvSpPr>
              <a:spLocks noChangeArrowheads="1"/>
            </p:cNvSpPr>
            <p:nvPr/>
          </p:nvSpPr>
          <p:spPr bwMode="auto">
            <a:xfrm>
              <a:off x="3981" y="3672"/>
              <a:ext cx="25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161"/>
            <p:cNvSpPr>
              <a:spLocks noChangeArrowheads="1"/>
            </p:cNvSpPr>
            <p:nvPr/>
          </p:nvSpPr>
          <p:spPr bwMode="auto">
            <a:xfrm>
              <a:off x="4235" y="3672"/>
              <a:ext cx="25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162"/>
            <p:cNvSpPr>
              <a:spLocks noChangeArrowheads="1"/>
            </p:cNvSpPr>
            <p:nvPr/>
          </p:nvSpPr>
          <p:spPr bwMode="auto">
            <a:xfrm>
              <a:off x="4489" y="3672"/>
              <a:ext cx="254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163"/>
            <p:cNvSpPr>
              <a:spLocks noChangeArrowheads="1"/>
            </p:cNvSpPr>
            <p:nvPr/>
          </p:nvSpPr>
          <p:spPr bwMode="auto">
            <a:xfrm>
              <a:off x="4743" y="3672"/>
              <a:ext cx="255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164"/>
            <p:cNvSpPr>
              <a:spLocks noChangeArrowheads="1"/>
            </p:cNvSpPr>
            <p:nvPr/>
          </p:nvSpPr>
          <p:spPr bwMode="auto">
            <a:xfrm>
              <a:off x="4998" y="3672"/>
              <a:ext cx="253" cy="216"/>
            </a:xfrm>
            <a:prstGeom prst="rect">
              <a:avLst/>
            </a:prstGeom>
            <a:solidFill>
              <a:srgbClr val="D2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165"/>
            <p:cNvSpPr>
              <a:spLocks noChangeArrowheads="1"/>
            </p:cNvSpPr>
            <p:nvPr/>
          </p:nvSpPr>
          <p:spPr bwMode="auto">
            <a:xfrm>
              <a:off x="495" y="3888"/>
              <a:ext cx="14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166"/>
            <p:cNvSpPr>
              <a:spLocks noChangeArrowheads="1"/>
            </p:cNvSpPr>
            <p:nvPr/>
          </p:nvSpPr>
          <p:spPr bwMode="auto">
            <a:xfrm>
              <a:off x="1898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167"/>
            <p:cNvSpPr>
              <a:spLocks noChangeArrowheads="1"/>
            </p:cNvSpPr>
            <p:nvPr/>
          </p:nvSpPr>
          <p:spPr bwMode="auto">
            <a:xfrm>
              <a:off x="2101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68"/>
            <p:cNvSpPr>
              <a:spLocks noChangeArrowheads="1"/>
            </p:cNvSpPr>
            <p:nvPr/>
          </p:nvSpPr>
          <p:spPr bwMode="auto">
            <a:xfrm>
              <a:off x="2304" y="3888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2508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2711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2914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3117" y="3888"/>
              <a:ext cx="20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3321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3524" y="3888"/>
              <a:ext cx="20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3727" y="3888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76"/>
            <p:cNvSpPr>
              <a:spLocks noChangeArrowheads="1"/>
            </p:cNvSpPr>
            <p:nvPr/>
          </p:nvSpPr>
          <p:spPr bwMode="auto">
            <a:xfrm>
              <a:off x="3981" y="3888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77"/>
            <p:cNvSpPr>
              <a:spLocks noChangeArrowheads="1"/>
            </p:cNvSpPr>
            <p:nvPr/>
          </p:nvSpPr>
          <p:spPr bwMode="auto">
            <a:xfrm>
              <a:off x="4235" y="3888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78"/>
            <p:cNvSpPr>
              <a:spLocks noChangeArrowheads="1"/>
            </p:cNvSpPr>
            <p:nvPr/>
          </p:nvSpPr>
          <p:spPr bwMode="auto">
            <a:xfrm>
              <a:off x="4489" y="3888"/>
              <a:ext cx="254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79"/>
            <p:cNvSpPr>
              <a:spLocks noChangeArrowheads="1"/>
            </p:cNvSpPr>
            <p:nvPr/>
          </p:nvSpPr>
          <p:spPr bwMode="auto">
            <a:xfrm>
              <a:off x="4743" y="3888"/>
              <a:ext cx="255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80"/>
            <p:cNvSpPr>
              <a:spLocks noChangeArrowheads="1"/>
            </p:cNvSpPr>
            <p:nvPr/>
          </p:nvSpPr>
          <p:spPr bwMode="auto">
            <a:xfrm>
              <a:off x="4998" y="3888"/>
              <a:ext cx="253" cy="215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181"/>
            <p:cNvSpPr>
              <a:spLocks noChangeShapeType="1"/>
            </p:cNvSpPr>
            <p:nvPr/>
          </p:nvSpPr>
          <p:spPr bwMode="auto">
            <a:xfrm>
              <a:off x="1898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182"/>
            <p:cNvSpPr>
              <a:spLocks noChangeShapeType="1"/>
            </p:cNvSpPr>
            <p:nvPr/>
          </p:nvSpPr>
          <p:spPr bwMode="auto">
            <a:xfrm>
              <a:off x="2101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183"/>
            <p:cNvSpPr>
              <a:spLocks noChangeShapeType="1"/>
            </p:cNvSpPr>
            <p:nvPr/>
          </p:nvSpPr>
          <p:spPr bwMode="auto">
            <a:xfrm>
              <a:off x="2304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184"/>
            <p:cNvSpPr>
              <a:spLocks noChangeShapeType="1"/>
            </p:cNvSpPr>
            <p:nvPr/>
          </p:nvSpPr>
          <p:spPr bwMode="auto">
            <a:xfrm>
              <a:off x="2508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185"/>
            <p:cNvSpPr>
              <a:spLocks noChangeShapeType="1"/>
            </p:cNvSpPr>
            <p:nvPr/>
          </p:nvSpPr>
          <p:spPr bwMode="auto">
            <a:xfrm>
              <a:off x="2711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86"/>
            <p:cNvSpPr>
              <a:spLocks noChangeShapeType="1"/>
            </p:cNvSpPr>
            <p:nvPr/>
          </p:nvSpPr>
          <p:spPr bwMode="auto">
            <a:xfrm>
              <a:off x="2914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87"/>
            <p:cNvSpPr>
              <a:spLocks noChangeShapeType="1"/>
            </p:cNvSpPr>
            <p:nvPr/>
          </p:nvSpPr>
          <p:spPr bwMode="auto">
            <a:xfrm>
              <a:off x="3117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88"/>
            <p:cNvSpPr>
              <a:spLocks noChangeShapeType="1"/>
            </p:cNvSpPr>
            <p:nvPr/>
          </p:nvSpPr>
          <p:spPr bwMode="auto">
            <a:xfrm>
              <a:off x="3321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89"/>
            <p:cNvSpPr>
              <a:spLocks noChangeShapeType="1"/>
            </p:cNvSpPr>
            <p:nvPr/>
          </p:nvSpPr>
          <p:spPr bwMode="auto">
            <a:xfrm>
              <a:off x="3524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90"/>
            <p:cNvSpPr>
              <a:spLocks noChangeShapeType="1"/>
            </p:cNvSpPr>
            <p:nvPr/>
          </p:nvSpPr>
          <p:spPr bwMode="auto">
            <a:xfrm>
              <a:off x="3727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191"/>
            <p:cNvSpPr>
              <a:spLocks noChangeShapeType="1"/>
            </p:cNvSpPr>
            <p:nvPr/>
          </p:nvSpPr>
          <p:spPr bwMode="auto">
            <a:xfrm>
              <a:off x="3981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192"/>
            <p:cNvSpPr>
              <a:spLocks noChangeShapeType="1"/>
            </p:cNvSpPr>
            <p:nvPr/>
          </p:nvSpPr>
          <p:spPr bwMode="auto">
            <a:xfrm>
              <a:off x="4235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193"/>
            <p:cNvSpPr>
              <a:spLocks noChangeShapeType="1"/>
            </p:cNvSpPr>
            <p:nvPr/>
          </p:nvSpPr>
          <p:spPr bwMode="auto">
            <a:xfrm>
              <a:off x="4489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194"/>
            <p:cNvSpPr>
              <a:spLocks noChangeShapeType="1"/>
            </p:cNvSpPr>
            <p:nvPr/>
          </p:nvSpPr>
          <p:spPr bwMode="auto">
            <a:xfrm>
              <a:off x="4743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95"/>
            <p:cNvSpPr>
              <a:spLocks noChangeShapeType="1"/>
            </p:cNvSpPr>
            <p:nvPr/>
          </p:nvSpPr>
          <p:spPr bwMode="auto">
            <a:xfrm>
              <a:off x="4998" y="1420"/>
              <a:ext cx="0" cy="2687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196"/>
            <p:cNvSpPr>
              <a:spLocks noChangeShapeType="1"/>
            </p:cNvSpPr>
            <p:nvPr/>
          </p:nvSpPr>
          <p:spPr bwMode="auto">
            <a:xfrm>
              <a:off x="491" y="1639"/>
              <a:ext cx="4764" cy="0"/>
            </a:xfrm>
            <a:prstGeom prst="line">
              <a:avLst/>
            </a:prstGeom>
            <a:noFill/>
            <a:ln w="349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197"/>
            <p:cNvSpPr>
              <a:spLocks noChangeShapeType="1"/>
            </p:cNvSpPr>
            <p:nvPr/>
          </p:nvSpPr>
          <p:spPr bwMode="auto">
            <a:xfrm>
              <a:off x="491" y="1854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198"/>
            <p:cNvSpPr>
              <a:spLocks noChangeShapeType="1"/>
            </p:cNvSpPr>
            <p:nvPr/>
          </p:nvSpPr>
          <p:spPr bwMode="auto">
            <a:xfrm>
              <a:off x="491" y="2226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199"/>
            <p:cNvSpPr>
              <a:spLocks noChangeShapeType="1"/>
            </p:cNvSpPr>
            <p:nvPr/>
          </p:nvSpPr>
          <p:spPr bwMode="auto">
            <a:xfrm>
              <a:off x="491" y="2440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200"/>
            <p:cNvSpPr>
              <a:spLocks noChangeShapeType="1"/>
            </p:cNvSpPr>
            <p:nvPr/>
          </p:nvSpPr>
          <p:spPr bwMode="auto">
            <a:xfrm>
              <a:off x="491" y="2812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201"/>
            <p:cNvSpPr>
              <a:spLocks noChangeShapeType="1"/>
            </p:cNvSpPr>
            <p:nvPr/>
          </p:nvSpPr>
          <p:spPr bwMode="auto">
            <a:xfrm>
              <a:off x="491" y="3027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202"/>
            <p:cNvSpPr>
              <a:spLocks noChangeShapeType="1"/>
            </p:cNvSpPr>
            <p:nvPr/>
          </p:nvSpPr>
          <p:spPr bwMode="auto">
            <a:xfrm>
              <a:off x="491" y="3242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203"/>
            <p:cNvSpPr>
              <a:spLocks noChangeShapeType="1"/>
            </p:cNvSpPr>
            <p:nvPr/>
          </p:nvSpPr>
          <p:spPr bwMode="auto">
            <a:xfrm>
              <a:off x="491" y="3457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204"/>
            <p:cNvSpPr>
              <a:spLocks noChangeShapeType="1"/>
            </p:cNvSpPr>
            <p:nvPr/>
          </p:nvSpPr>
          <p:spPr bwMode="auto">
            <a:xfrm>
              <a:off x="491" y="3672"/>
              <a:ext cx="4764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Line 206"/>
          <p:cNvSpPr>
            <a:spLocks noChangeShapeType="1"/>
          </p:cNvSpPr>
          <p:nvPr/>
        </p:nvSpPr>
        <p:spPr bwMode="auto">
          <a:xfrm>
            <a:off x="779463" y="6172200"/>
            <a:ext cx="7562850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07"/>
          <p:cNvSpPr>
            <a:spLocks noChangeShapeType="1"/>
          </p:cNvSpPr>
          <p:nvPr/>
        </p:nvSpPr>
        <p:spPr bwMode="auto">
          <a:xfrm>
            <a:off x="785813" y="2254250"/>
            <a:ext cx="0" cy="4265612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8"/>
          <p:cNvSpPr>
            <a:spLocks noChangeShapeType="1"/>
          </p:cNvSpPr>
          <p:nvPr/>
        </p:nvSpPr>
        <p:spPr bwMode="auto">
          <a:xfrm>
            <a:off x="8335963" y="2254250"/>
            <a:ext cx="0" cy="4265612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09"/>
          <p:cNvSpPr>
            <a:spLocks noChangeShapeType="1"/>
          </p:cNvSpPr>
          <p:nvPr/>
        </p:nvSpPr>
        <p:spPr bwMode="auto">
          <a:xfrm>
            <a:off x="779463" y="2260600"/>
            <a:ext cx="7562850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10"/>
          <p:cNvSpPr>
            <a:spLocks noChangeShapeType="1"/>
          </p:cNvSpPr>
          <p:nvPr/>
        </p:nvSpPr>
        <p:spPr bwMode="auto">
          <a:xfrm>
            <a:off x="779463" y="6513513"/>
            <a:ext cx="7562850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11"/>
          <p:cNvSpPr>
            <a:spLocks noChangeArrowheads="1"/>
          </p:cNvSpPr>
          <p:nvPr/>
        </p:nvSpPr>
        <p:spPr bwMode="auto">
          <a:xfrm>
            <a:off x="3100388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12"/>
          <p:cNvSpPr>
            <a:spLocks noChangeArrowheads="1"/>
          </p:cNvSpPr>
          <p:nvPr/>
        </p:nvSpPr>
        <p:spPr bwMode="auto">
          <a:xfrm>
            <a:off x="3424238" y="2295525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3"/>
          <p:cNvSpPr>
            <a:spLocks noChangeArrowheads="1"/>
          </p:cNvSpPr>
          <p:nvPr/>
        </p:nvSpPr>
        <p:spPr bwMode="auto">
          <a:xfrm>
            <a:off x="3746500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4"/>
          <p:cNvSpPr>
            <a:spLocks noChangeArrowheads="1"/>
          </p:cNvSpPr>
          <p:nvPr/>
        </p:nvSpPr>
        <p:spPr bwMode="auto">
          <a:xfrm>
            <a:off x="4068763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15"/>
          <p:cNvSpPr>
            <a:spLocks noChangeArrowheads="1"/>
          </p:cNvSpPr>
          <p:nvPr/>
        </p:nvSpPr>
        <p:spPr bwMode="auto">
          <a:xfrm>
            <a:off x="4391025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16"/>
          <p:cNvSpPr>
            <a:spLocks noChangeArrowheads="1"/>
          </p:cNvSpPr>
          <p:nvPr/>
        </p:nvSpPr>
        <p:spPr bwMode="auto">
          <a:xfrm>
            <a:off x="4714875" y="2295525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7"/>
          <p:cNvSpPr>
            <a:spLocks noChangeArrowheads="1"/>
          </p:cNvSpPr>
          <p:nvPr/>
        </p:nvSpPr>
        <p:spPr bwMode="auto">
          <a:xfrm>
            <a:off x="5037138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8"/>
          <p:cNvSpPr>
            <a:spLocks noChangeArrowheads="1"/>
          </p:cNvSpPr>
          <p:nvPr/>
        </p:nvSpPr>
        <p:spPr bwMode="auto">
          <a:xfrm>
            <a:off x="5359400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9"/>
          <p:cNvSpPr>
            <a:spLocks noChangeArrowheads="1"/>
          </p:cNvSpPr>
          <p:nvPr/>
        </p:nvSpPr>
        <p:spPr bwMode="auto">
          <a:xfrm>
            <a:off x="5681663" y="22955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0"/>
          <p:cNvSpPr>
            <a:spLocks noChangeArrowheads="1"/>
          </p:cNvSpPr>
          <p:nvPr/>
        </p:nvSpPr>
        <p:spPr bwMode="auto">
          <a:xfrm>
            <a:off x="6005513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1"/>
          <p:cNvSpPr>
            <a:spLocks noChangeArrowheads="1"/>
          </p:cNvSpPr>
          <p:nvPr/>
        </p:nvSpPr>
        <p:spPr bwMode="auto">
          <a:xfrm>
            <a:off x="6408738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2"/>
          <p:cNvSpPr>
            <a:spLocks noChangeArrowheads="1"/>
          </p:cNvSpPr>
          <p:nvPr/>
        </p:nvSpPr>
        <p:spPr bwMode="auto">
          <a:xfrm>
            <a:off x="6811963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3"/>
          <p:cNvSpPr>
            <a:spLocks noChangeArrowheads="1"/>
          </p:cNvSpPr>
          <p:nvPr/>
        </p:nvSpPr>
        <p:spPr bwMode="auto">
          <a:xfrm>
            <a:off x="7215188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4"/>
          <p:cNvSpPr>
            <a:spLocks noChangeArrowheads="1"/>
          </p:cNvSpPr>
          <p:nvPr/>
        </p:nvSpPr>
        <p:spPr bwMode="auto">
          <a:xfrm>
            <a:off x="7618413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5"/>
          <p:cNvSpPr>
            <a:spLocks noChangeArrowheads="1"/>
          </p:cNvSpPr>
          <p:nvPr/>
        </p:nvSpPr>
        <p:spPr bwMode="auto">
          <a:xfrm>
            <a:off x="8021638" y="229552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874713" y="2640013"/>
            <a:ext cx="358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27"/>
          <p:cNvSpPr>
            <a:spLocks noChangeArrowheads="1"/>
          </p:cNvSpPr>
          <p:nvPr/>
        </p:nvSpPr>
        <p:spPr bwMode="auto">
          <a:xfrm>
            <a:off x="1155700" y="2640013"/>
            <a:ext cx="192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28"/>
          <p:cNvSpPr>
            <a:spLocks noChangeArrowheads="1"/>
          </p:cNvSpPr>
          <p:nvPr/>
        </p:nvSpPr>
        <p:spPr bwMode="auto">
          <a:xfrm>
            <a:off x="1225550" y="2640013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2,0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9"/>
          <p:cNvSpPr>
            <a:spLocks noChangeArrowheads="1"/>
          </p:cNvSpPr>
          <p:nvPr/>
        </p:nvSpPr>
        <p:spPr bwMode="auto">
          <a:xfrm>
            <a:off x="1489075" y="2640013"/>
            <a:ext cx="25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0"/>
          <p:cNvSpPr>
            <a:spLocks noChangeArrowheads="1"/>
          </p:cNvSpPr>
          <p:nvPr/>
        </p:nvSpPr>
        <p:spPr bwMode="auto">
          <a:xfrm>
            <a:off x="1619250" y="2640013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31"/>
          <p:cNvSpPr>
            <a:spLocks noChangeArrowheads="1"/>
          </p:cNvSpPr>
          <p:nvPr/>
        </p:nvSpPr>
        <p:spPr bwMode="auto">
          <a:xfrm>
            <a:off x="1725613" y="2640013"/>
            <a:ext cx="184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32"/>
          <p:cNvSpPr>
            <a:spLocks noChangeArrowheads="1"/>
          </p:cNvSpPr>
          <p:nvPr/>
        </p:nvSpPr>
        <p:spPr bwMode="auto">
          <a:xfrm>
            <a:off x="3100388" y="2640013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33"/>
          <p:cNvSpPr>
            <a:spLocks noChangeArrowheads="1"/>
          </p:cNvSpPr>
          <p:nvPr/>
        </p:nvSpPr>
        <p:spPr bwMode="auto">
          <a:xfrm>
            <a:off x="3424238" y="2640013"/>
            <a:ext cx="24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34"/>
          <p:cNvSpPr>
            <a:spLocks noChangeArrowheads="1"/>
          </p:cNvSpPr>
          <p:nvPr/>
        </p:nvSpPr>
        <p:spPr bwMode="auto">
          <a:xfrm>
            <a:off x="3746500" y="2640013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35"/>
          <p:cNvSpPr>
            <a:spLocks noChangeArrowheads="1"/>
          </p:cNvSpPr>
          <p:nvPr/>
        </p:nvSpPr>
        <p:spPr bwMode="auto">
          <a:xfrm>
            <a:off x="4068763" y="2640013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6"/>
          <p:cNvSpPr>
            <a:spLocks noChangeArrowheads="1"/>
          </p:cNvSpPr>
          <p:nvPr/>
        </p:nvSpPr>
        <p:spPr bwMode="auto">
          <a:xfrm>
            <a:off x="4391025" y="2640013"/>
            <a:ext cx="30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7"/>
          <p:cNvSpPr>
            <a:spLocks noChangeArrowheads="1"/>
          </p:cNvSpPr>
          <p:nvPr/>
        </p:nvSpPr>
        <p:spPr bwMode="auto">
          <a:xfrm>
            <a:off x="874713" y="2981325"/>
            <a:ext cx="2132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label1:beq r2,r0,label2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38"/>
          <p:cNvSpPr>
            <a:spLocks noChangeArrowheads="1"/>
          </p:cNvSpPr>
          <p:nvPr/>
        </p:nvSpPr>
        <p:spPr bwMode="auto">
          <a:xfrm>
            <a:off x="874713" y="3235325"/>
            <a:ext cx="24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39"/>
          <p:cNvSpPr>
            <a:spLocks noChangeArrowheads="1"/>
          </p:cNvSpPr>
          <p:nvPr/>
        </p:nvSpPr>
        <p:spPr bwMode="auto">
          <a:xfrm>
            <a:off x="996950" y="3235325"/>
            <a:ext cx="170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 use stall (NT)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40"/>
          <p:cNvSpPr>
            <a:spLocks noChangeArrowheads="1"/>
          </p:cNvSpPr>
          <p:nvPr/>
        </p:nvSpPr>
        <p:spPr bwMode="auto">
          <a:xfrm>
            <a:off x="3424238" y="2981325"/>
            <a:ext cx="209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41"/>
          <p:cNvSpPr>
            <a:spLocks noChangeArrowheads="1"/>
          </p:cNvSpPr>
          <p:nvPr/>
        </p:nvSpPr>
        <p:spPr bwMode="auto">
          <a:xfrm>
            <a:off x="3746500" y="298132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42"/>
          <p:cNvSpPr>
            <a:spLocks noChangeArrowheads="1"/>
          </p:cNvSpPr>
          <p:nvPr/>
        </p:nvSpPr>
        <p:spPr bwMode="auto">
          <a:xfrm>
            <a:off x="4068763" y="298132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43"/>
          <p:cNvSpPr>
            <a:spLocks noChangeArrowheads="1"/>
          </p:cNvSpPr>
          <p:nvPr/>
        </p:nvSpPr>
        <p:spPr bwMode="auto">
          <a:xfrm>
            <a:off x="4391025" y="2981325"/>
            <a:ext cx="22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4"/>
          <p:cNvSpPr>
            <a:spLocks noChangeArrowheads="1"/>
          </p:cNvSpPr>
          <p:nvPr/>
        </p:nvSpPr>
        <p:spPr bwMode="auto">
          <a:xfrm>
            <a:off x="4714875" y="2981325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45"/>
          <p:cNvSpPr>
            <a:spLocks noChangeArrowheads="1"/>
          </p:cNvSpPr>
          <p:nvPr/>
        </p:nvSpPr>
        <p:spPr bwMode="auto">
          <a:xfrm>
            <a:off x="5037138" y="2981325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6"/>
          <p:cNvSpPr>
            <a:spLocks noChangeArrowheads="1"/>
          </p:cNvSpPr>
          <p:nvPr/>
        </p:nvSpPr>
        <p:spPr bwMode="auto">
          <a:xfrm>
            <a:off x="874713" y="3570288"/>
            <a:ext cx="323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47"/>
          <p:cNvSpPr>
            <a:spLocks noChangeArrowheads="1"/>
          </p:cNvSpPr>
          <p:nvPr/>
        </p:nvSpPr>
        <p:spPr bwMode="auto">
          <a:xfrm>
            <a:off x="1119188" y="3570288"/>
            <a:ext cx="193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48"/>
          <p:cNvSpPr>
            <a:spLocks noChangeArrowheads="1"/>
          </p:cNvSpPr>
          <p:nvPr/>
        </p:nvSpPr>
        <p:spPr bwMode="auto">
          <a:xfrm>
            <a:off x="1190625" y="3570288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49"/>
          <p:cNvSpPr>
            <a:spLocks noChangeArrowheads="1"/>
          </p:cNvSpPr>
          <p:nvPr/>
        </p:nvSpPr>
        <p:spPr bwMode="auto">
          <a:xfrm>
            <a:off x="1452563" y="3570288"/>
            <a:ext cx="255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250"/>
          <p:cNvSpPr>
            <a:spLocks noChangeArrowheads="1"/>
          </p:cNvSpPr>
          <p:nvPr/>
        </p:nvSpPr>
        <p:spPr bwMode="auto">
          <a:xfrm>
            <a:off x="1584325" y="3570288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51"/>
          <p:cNvSpPr>
            <a:spLocks noChangeArrowheads="1"/>
          </p:cNvSpPr>
          <p:nvPr/>
        </p:nvSpPr>
        <p:spPr bwMode="auto">
          <a:xfrm>
            <a:off x="1690688" y="3570288"/>
            <a:ext cx="184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52"/>
          <p:cNvSpPr>
            <a:spLocks noChangeArrowheads="1"/>
          </p:cNvSpPr>
          <p:nvPr/>
        </p:nvSpPr>
        <p:spPr bwMode="auto">
          <a:xfrm>
            <a:off x="3746500" y="3570288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53"/>
          <p:cNvSpPr>
            <a:spLocks noChangeArrowheads="1"/>
          </p:cNvSpPr>
          <p:nvPr/>
        </p:nvSpPr>
        <p:spPr bwMode="auto">
          <a:xfrm>
            <a:off x="4068763" y="3570288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54"/>
          <p:cNvSpPr>
            <a:spLocks noChangeArrowheads="1"/>
          </p:cNvSpPr>
          <p:nvPr/>
        </p:nvSpPr>
        <p:spPr bwMode="auto">
          <a:xfrm>
            <a:off x="4391025" y="3570288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55"/>
          <p:cNvSpPr>
            <a:spLocks noChangeArrowheads="1"/>
          </p:cNvSpPr>
          <p:nvPr/>
        </p:nvSpPr>
        <p:spPr bwMode="auto">
          <a:xfrm>
            <a:off x="4714875" y="3570288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5037138" y="3570288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5359400" y="3570288"/>
            <a:ext cx="30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258"/>
          <p:cNvSpPr>
            <a:spLocks noChangeArrowheads="1"/>
          </p:cNvSpPr>
          <p:nvPr/>
        </p:nvSpPr>
        <p:spPr bwMode="auto">
          <a:xfrm>
            <a:off x="874713" y="3911600"/>
            <a:ext cx="1878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label2: SW r1,0(r2)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259"/>
          <p:cNvSpPr>
            <a:spLocks noChangeArrowheads="1"/>
          </p:cNvSpPr>
          <p:nvPr/>
        </p:nvSpPr>
        <p:spPr bwMode="auto">
          <a:xfrm>
            <a:off x="874713" y="4167188"/>
            <a:ext cx="24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260"/>
          <p:cNvSpPr>
            <a:spLocks noChangeArrowheads="1"/>
          </p:cNvSpPr>
          <p:nvPr/>
        </p:nvSpPr>
        <p:spPr bwMode="auto">
          <a:xfrm>
            <a:off x="996950" y="4167188"/>
            <a:ext cx="552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261"/>
          <p:cNvSpPr>
            <a:spLocks noChangeArrowheads="1"/>
          </p:cNvSpPr>
          <p:nvPr/>
        </p:nvSpPr>
        <p:spPr bwMode="auto">
          <a:xfrm>
            <a:off x="4391025" y="3911600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262"/>
          <p:cNvSpPr>
            <a:spLocks noChangeArrowheads="1"/>
          </p:cNvSpPr>
          <p:nvPr/>
        </p:nvSpPr>
        <p:spPr bwMode="auto">
          <a:xfrm>
            <a:off x="874713" y="4502150"/>
            <a:ext cx="577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263"/>
          <p:cNvSpPr>
            <a:spLocks noChangeArrowheads="1"/>
          </p:cNvSpPr>
          <p:nvPr/>
        </p:nvSpPr>
        <p:spPr bwMode="auto">
          <a:xfrm>
            <a:off x="1312863" y="4502150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264"/>
          <p:cNvSpPr>
            <a:spLocks noChangeArrowheads="1"/>
          </p:cNvSpPr>
          <p:nvPr/>
        </p:nvSpPr>
        <p:spPr bwMode="auto">
          <a:xfrm>
            <a:off x="1417638" y="4502150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265"/>
          <p:cNvSpPr>
            <a:spLocks noChangeArrowheads="1"/>
          </p:cNvSpPr>
          <p:nvPr/>
        </p:nvSpPr>
        <p:spPr bwMode="auto">
          <a:xfrm>
            <a:off x="1541463" y="4502150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266"/>
          <p:cNvSpPr>
            <a:spLocks noChangeArrowheads="1"/>
          </p:cNvSpPr>
          <p:nvPr/>
        </p:nvSpPr>
        <p:spPr bwMode="auto">
          <a:xfrm>
            <a:off x="1646238" y="4502150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267"/>
          <p:cNvSpPr>
            <a:spLocks noChangeArrowheads="1"/>
          </p:cNvSpPr>
          <p:nvPr/>
        </p:nvSpPr>
        <p:spPr bwMode="auto">
          <a:xfrm>
            <a:off x="1768475" y="4502150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268"/>
          <p:cNvSpPr>
            <a:spLocks noChangeArrowheads="1"/>
          </p:cNvSpPr>
          <p:nvPr/>
        </p:nvSpPr>
        <p:spPr bwMode="auto">
          <a:xfrm>
            <a:off x="4714875" y="4502150"/>
            <a:ext cx="209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69"/>
          <p:cNvSpPr>
            <a:spLocks noChangeArrowheads="1"/>
          </p:cNvSpPr>
          <p:nvPr/>
        </p:nvSpPr>
        <p:spPr bwMode="auto">
          <a:xfrm>
            <a:off x="5037138" y="4502150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70"/>
          <p:cNvSpPr>
            <a:spLocks noChangeArrowheads="1"/>
          </p:cNvSpPr>
          <p:nvPr/>
        </p:nvSpPr>
        <p:spPr bwMode="auto">
          <a:xfrm>
            <a:off x="5359400" y="4502150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271"/>
          <p:cNvSpPr>
            <a:spLocks noChangeArrowheads="1"/>
          </p:cNvSpPr>
          <p:nvPr/>
        </p:nvSpPr>
        <p:spPr bwMode="auto">
          <a:xfrm>
            <a:off x="5681663" y="4502150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272"/>
          <p:cNvSpPr>
            <a:spLocks noChangeArrowheads="1"/>
          </p:cNvSpPr>
          <p:nvPr/>
        </p:nvSpPr>
        <p:spPr bwMode="auto">
          <a:xfrm>
            <a:off x="6005513" y="4502150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273"/>
          <p:cNvSpPr>
            <a:spLocks noChangeArrowheads="1"/>
          </p:cNvSpPr>
          <p:nvPr/>
        </p:nvSpPr>
        <p:spPr bwMode="auto">
          <a:xfrm>
            <a:off x="874713" y="4843463"/>
            <a:ext cx="455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274"/>
          <p:cNvSpPr>
            <a:spLocks noChangeArrowheads="1"/>
          </p:cNvSpPr>
          <p:nvPr/>
        </p:nvSpPr>
        <p:spPr bwMode="auto">
          <a:xfrm>
            <a:off x="1250950" y="4843463"/>
            <a:ext cx="193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275"/>
          <p:cNvSpPr>
            <a:spLocks noChangeArrowheads="1"/>
          </p:cNvSpPr>
          <p:nvPr/>
        </p:nvSpPr>
        <p:spPr bwMode="auto">
          <a:xfrm>
            <a:off x="1322388" y="4843463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276"/>
          <p:cNvSpPr>
            <a:spLocks noChangeArrowheads="1"/>
          </p:cNvSpPr>
          <p:nvPr/>
        </p:nvSpPr>
        <p:spPr bwMode="auto">
          <a:xfrm>
            <a:off x="1427163" y="4843463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277"/>
          <p:cNvSpPr>
            <a:spLocks noChangeArrowheads="1"/>
          </p:cNvSpPr>
          <p:nvPr/>
        </p:nvSpPr>
        <p:spPr bwMode="auto">
          <a:xfrm>
            <a:off x="1549400" y="4843463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278"/>
          <p:cNvSpPr>
            <a:spLocks noChangeArrowheads="1"/>
          </p:cNvSpPr>
          <p:nvPr/>
        </p:nvSpPr>
        <p:spPr bwMode="auto">
          <a:xfrm>
            <a:off x="1655763" y="4843463"/>
            <a:ext cx="5953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,label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279"/>
          <p:cNvSpPr>
            <a:spLocks noChangeArrowheads="1"/>
          </p:cNvSpPr>
          <p:nvPr/>
        </p:nvSpPr>
        <p:spPr bwMode="auto">
          <a:xfrm>
            <a:off x="2138363" y="4843463"/>
            <a:ext cx="27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2287588" y="4843463"/>
            <a:ext cx="350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281"/>
          <p:cNvSpPr>
            <a:spLocks noChangeArrowheads="1"/>
          </p:cNvSpPr>
          <p:nvPr/>
        </p:nvSpPr>
        <p:spPr bwMode="auto">
          <a:xfrm>
            <a:off x="5037138" y="4843463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282"/>
          <p:cNvSpPr>
            <a:spLocks noChangeArrowheads="1"/>
          </p:cNvSpPr>
          <p:nvPr/>
        </p:nvSpPr>
        <p:spPr bwMode="auto">
          <a:xfrm>
            <a:off x="5359400" y="4843463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283"/>
          <p:cNvSpPr>
            <a:spLocks noChangeArrowheads="1"/>
          </p:cNvSpPr>
          <p:nvPr/>
        </p:nvSpPr>
        <p:spPr bwMode="auto">
          <a:xfrm>
            <a:off x="5681663" y="4843463"/>
            <a:ext cx="22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284"/>
          <p:cNvSpPr>
            <a:spLocks noChangeArrowheads="1"/>
          </p:cNvSpPr>
          <p:nvPr/>
        </p:nvSpPr>
        <p:spPr bwMode="auto">
          <a:xfrm>
            <a:off x="6005513" y="4843463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285"/>
          <p:cNvSpPr>
            <a:spLocks noChangeArrowheads="1"/>
          </p:cNvSpPr>
          <p:nvPr/>
        </p:nvSpPr>
        <p:spPr bwMode="auto">
          <a:xfrm>
            <a:off x="6408738" y="4843463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286"/>
          <p:cNvSpPr>
            <a:spLocks noChangeArrowheads="1"/>
          </p:cNvSpPr>
          <p:nvPr/>
        </p:nvSpPr>
        <p:spPr bwMode="auto">
          <a:xfrm>
            <a:off x="874713" y="5184775"/>
            <a:ext cx="577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287"/>
          <p:cNvSpPr>
            <a:spLocks noChangeArrowheads="1"/>
          </p:cNvSpPr>
          <p:nvPr/>
        </p:nvSpPr>
        <p:spPr bwMode="auto">
          <a:xfrm>
            <a:off x="1312863" y="518477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288"/>
          <p:cNvSpPr>
            <a:spLocks noChangeArrowheads="1"/>
          </p:cNvSpPr>
          <p:nvPr/>
        </p:nvSpPr>
        <p:spPr bwMode="auto">
          <a:xfrm>
            <a:off x="1417638" y="518477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289"/>
          <p:cNvSpPr>
            <a:spLocks noChangeArrowheads="1"/>
          </p:cNvSpPr>
          <p:nvPr/>
        </p:nvSpPr>
        <p:spPr bwMode="auto">
          <a:xfrm>
            <a:off x="1541463" y="5184775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290"/>
          <p:cNvSpPr>
            <a:spLocks noChangeArrowheads="1"/>
          </p:cNvSpPr>
          <p:nvPr/>
        </p:nvSpPr>
        <p:spPr bwMode="auto">
          <a:xfrm>
            <a:off x="1646238" y="518477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291"/>
          <p:cNvSpPr>
            <a:spLocks noChangeArrowheads="1"/>
          </p:cNvSpPr>
          <p:nvPr/>
        </p:nvSpPr>
        <p:spPr bwMode="auto">
          <a:xfrm>
            <a:off x="1768475" y="518477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292"/>
          <p:cNvSpPr>
            <a:spLocks noChangeArrowheads="1"/>
          </p:cNvSpPr>
          <p:nvPr/>
        </p:nvSpPr>
        <p:spPr bwMode="auto">
          <a:xfrm>
            <a:off x="5359400" y="5184775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293"/>
          <p:cNvSpPr>
            <a:spLocks noChangeArrowheads="1"/>
          </p:cNvSpPr>
          <p:nvPr/>
        </p:nvSpPr>
        <p:spPr bwMode="auto">
          <a:xfrm>
            <a:off x="5681663" y="518477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294"/>
          <p:cNvSpPr>
            <a:spLocks noChangeArrowheads="1"/>
          </p:cNvSpPr>
          <p:nvPr/>
        </p:nvSpPr>
        <p:spPr bwMode="auto">
          <a:xfrm>
            <a:off x="6005513" y="5184775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95"/>
          <p:cNvSpPr>
            <a:spLocks noChangeArrowheads="1"/>
          </p:cNvSpPr>
          <p:nvPr/>
        </p:nvSpPr>
        <p:spPr bwMode="auto">
          <a:xfrm>
            <a:off x="6408738" y="5184775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96"/>
          <p:cNvSpPr>
            <a:spLocks noChangeArrowheads="1"/>
          </p:cNvSpPr>
          <p:nvPr/>
        </p:nvSpPr>
        <p:spPr bwMode="auto">
          <a:xfrm>
            <a:off x="6811963" y="5184775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297"/>
          <p:cNvSpPr>
            <a:spLocks noChangeArrowheads="1"/>
          </p:cNvSpPr>
          <p:nvPr/>
        </p:nvSpPr>
        <p:spPr bwMode="auto">
          <a:xfrm>
            <a:off x="874713" y="5526088"/>
            <a:ext cx="455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298"/>
          <p:cNvSpPr>
            <a:spLocks noChangeArrowheads="1"/>
          </p:cNvSpPr>
          <p:nvPr/>
        </p:nvSpPr>
        <p:spPr bwMode="auto">
          <a:xfrm>
            <a:off x="1250950" y="5526088"/>
            <a:ext cx="193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299"/>
          <p:cNvSpPr>
            <a:spLocks noChangeArrowheads="1"/>
          </p:cNvSpPr>
          <p:nvPr/>
        </p:nvSpPr>
        <p:spPr bwMode="auto">
          <a:xfrm>
            <a:off x="1322388" y="5526088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300"/>
          <p:cNvSpPr>
            <a:spLocks noChangeArrowheads="1"/>
          </p:cNvSpPr>
          <p:nvPr/>
        </p:nvSpPr>
        <p:spPr bwMode="auto">
          <a:xfrm>
            <a:off x="1427163" y="5526088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301"/>
          <p:cNvSpPr>
            <a:spLocks noChangeArrowheads="1"/>
          </p:cNvSpPr>
          <p:nvPr/>
        </p:nvSpPr>
        <p:spPr bwMode="auto">
          <a:xfrm>
            <a:off x="1549400" y="5526088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302"/>
          <p:cNvSpPr>
            <a:spLocks noChangeArrowheads="1"/>
          </p:cNvSpPr>
          <p:nvPr/>
        </p:nvSpPr>
        <p:spPr bwMode="auto">
          <a:xfrm>
            <a:off x="1655763" y="5526088"/>
            <a:ext cx="5953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,label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303"/>
          <p:cNvSpPr>
            <a:spLocks noChangeArrowheads="1"/>
          </p:cNvSpPr>
          <p:nvPr/>
        </p:nvSpPr>
        <p:spPr bwMode="auto">
          <a:xfrm>
            <a:off x="2138363" y="5526088"/>
            <a:ext cx="27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304"/>
          <p:cNvSpPr>
            <a:spLocks noChangeArrowheads="1"/>
          </p:cNvSpPr>
          <p:nvPr/>
        </p:nvSpPr>
        <p:spPr bwMode="auto">
          <a:xfrm>
            <a:off x="2287588" y="5526088"/>
            <a:ext cx="350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05"/>
          <p:cNvSpPr>
            <a:spLocks noChangeArrowheads="1"/>
          </p:cNvSpPr>
          <p:nvPr/>
        </p:nvSpPr>
        <p:spPr bwMode="auto">
          <a:xfrm>
            <a:off x="5681663" y="5526088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306"/>
          <p:cNvSpPr>
            <a:spLocks noChangeArrowheads="1"/>
          </p:cNvSpPr>
          <p:nvPr/>
        </p:nvSpPr>
        <p:spPr bwMode="auto">
          <a:xfrm>
            <a:off x="6005513" y="5526088"/>
            <a:ext cx="24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307"/>
          <p:cNvSpPr>
            <a:spLocks noChangeArrowheads="1"/>
          </p:cNvSpPr>
          <p:nvPr/>
        </p:nvSpPr>
        <p:spPr bwMode="auto">
          <a:xfrm>
            <a:off x="6408738" y="5526088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308"/>
          <p:cNvSpPr>
            <a:spLocks noChangeArrowheads="1"/>
          </p:cNvSpPr>
          <p:nvPr/>
        </p:nvSpPr>
        <p:spPr bwMode="auto">
          <a:xfrm>
            <a:off x="6811963" y="5526088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309"/>
          <p:cNvSpPr>
            <a:spLocks noChangeArrowheads="1"/>
          </p:cNvSpPr>
          <p:nvPr/>
        </p:nvSpPr>
        <p:spPr bwMode="auto">
          <a:xfrm>
            <a:off x="7215188" y="5526088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310"/>
          <p:cNvSpPr>
            <a:spLocks noChangeArrowheads="1"/>
          </p:cNvSpPr>
          <p:nvPr/>
        </p:nvSpPr>
        <p:spPr bwMode="auto">
          <a:xfrm>
            <a:off x="874713" y="5867400"/>
            <a:ext cx="323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311"/>
          <p:cNvSpPr>
            <a:spLocks noChangeArrowheads="1"/>
          </p:cNvSpPr>
          <p:nvPr/>
        </p:nvSpPr>
        <p:spPr bwMode="auto">
          <a:xfrm>
            <a:off x="1119188" y="5867400"/>
            <a:ext cx="193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312"/>
          <p:cNvSpPr>
            <a:spLocks noChangeArrowheads="1"/>
          </p:cNvSpPr>
          <p:nvPr/>
        </p:nvSpPr>
        <p:spPr bwMode="auto">
          <a:xfrm>
            <a:off x="1190625" y="5867400"/>
            <a:ext cx="385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313"/>
          <p:cNvSpPr>
            <a:spLocks noChangeArrowheads="1"/>
          </p:cNvSpPr>
          <p:nvPr/>
        </p:nvSpPr>
        <p:spPr bwMode="auto">
          <a:xfrm>
            <a:off x="1452563" y="5867400"/>
            <a:ext cx="255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314"/>
          <p:cNvSpPr>
            <a:spLocks noChangeArrowheads="1"/>
          </p:cNvSpPr>
          <p:nvPr/>
        </p:nvSpPr>
        <p:spPr bwMode="auto">
          <a:xfrm>
            <a:off x="1584325" y="5867400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315"/>
          <p:cNvSpPr>
            <a:spLocks noChangeArrowheads="1"/>
          </p:cNvSpPr>
          <p:nvPr/>
        </p:nvSpPr>
        <p:spPr bwMode="auto">
          <a:xfrm>
            <a:off x="1690688" y="5867400"/>
            <a:ext cx="2270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316"/>
          <p:cNvSpPr>
            <a:spLocks noChangeArrowheads="1"/>
          </p:cNvSpPr>
          <p:nvPr/>
        </p:nvSpPr>
        <p:spPr bwMode="auto">
          <a:xfrm>
            <a:off x="6005513" y="5867400"/>
            <a:ext cx="209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317"/>
          <p:cNvSpPr>
            <a:spLocks noChangeArrowheads="1"/>
          </p:cNvSpPr>
          <p:nvPr/>
        </p:nvSpPr>
        <p:spPr bwMode="auto">
          <a:xfrm>
            <a:off x="6408738" y="5867400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318"/>
          <p:cNvSpPr>
            <a:spLocks noChangeArrowheads="1"/>
          </p:cNvSpPr>
          <p:nvPr/>
        </p:nvSpPr>
        <p:spPr bwMode="auto">
          <a:xfrm>
            <a:off x="6811963" y="5867400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19"/>
          <p:cNvSpPr>
            <a:spLocks noChangeArrowheads="1"/>
          </p:cNvSpPr>
          <p:nvPr/>
        </p:nvSpPr>
        <p:spPr bwMode="auto">
          <a:xfrm>
            <a:off x="7215188" y="5867400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320"/>
          <p:cNvSpPr>
            <a:spLocks noChangeArrowheads="1"/>
          </p:cNvSpPr>
          <p:nvPr/>
        </p:nvSpPr>
        <p:spPr bwMode="auto">
          <a:xfrm>
            <a:off x="7618413" y="5867400"/>
            <a:ext cx="30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321"/>
          <p:cNvSpPr>
            <a:spLocks noChangeArrowheads="1"/>
          </p:cNvSpPr>
          <p:nvPr/>
        </p:nvSpPr>
        <p:spPr bwMode="auto">
          <a:xfrm>
            <a:off x="874713" y="6207125"/>
            <a:ext cx="542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322"/>
          <p:cNvSpPr>
            <a:spLocks noChangeArrowheads="1"/>
          </p:cNvSpPr>
          <p:nvPr/>
        </p:nvSpPr>
        <p:spPr bwMode="auto">
          <a:xfrm>
            <a:off x="1303338" y="62071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323"/>
          <p:cNvSpPr>
            <a:spLocks noChangeArrowheads="1"/>
          </p:cNvSpPr>
          <p:nvPr/>
        </p:nvSpPr>
        <p:spPr bwMode="auto">
          <a:xfrm>
            <a:off x="1409700" y="6207125"/>
            <a:ext cx="639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SW 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324"/>
          <p:cNvSpPr>
            <a:spLocks noChangeArrowheads="1"/>
          </p:cNvSpPr>
          <p:nvPr/>
        </p:nvSpPr>
        <p:spPr bwMode="auto">
          <a:xfrm>
            <a:off x="1900238" y="6207125"/>
            <a:ext cx="387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325"/>
          <p:cNvSpPr>
            <a:spLocks noChangeArrowheads="1"/>
          </p:cNvSpPr>
          <p:nvPr/>
        </p:nvSpPr>
        <p:spPr bwMode="auto">
          <a:xfrm>
            <a:off x="2163763" y="6207125"/>
            <a:ext cx="255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326"/>
          <p:cNvSpPr>
            <a:spLocks noChangeArrowheads="1"/>
          </p:cNvSpPr>
          <p:nvPr/>
        </p:nvSpPr>
        <p:spPr bwMode="auto">
          <a:xfrm>
            <a:off x="2295525" y="62071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327"/>
          <p:cNvSpPr>
            <a:spLocks noChangeArrowheads="1"/>
          </p:cNvSpPr>
          <p:nvPr/>
        </p:nvSpPr>
        <p:spPr bwMode="auto">
          <a:xfrm>
            <a:off x="2400300" y="6207125"/>
            <a:ext cx="22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328"/>
          <p:cNvSpPr>
            <a:spLocks noChangeArrowheads="1"/>
          </p:cNvSpPr>
          <p:nvPr/>
        </p:nvSpPr>
        <p:spPr bwMode="auto">
          <a:xfrm>
            <a:off x="6408738" y="6207125"/>
            <a:ext cx="211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329"/>
          <p:cNvSpPr>
            <a:spLocks noChangeArrowheads="1"/>
          </p:cNvSpPr>
          <p:nvPr/>
        </p:nvSpPr>
        <p:spPr bwMode="auto">
          <a:xfrm>
            <a:off x="6811963" y="6207125"/>
            <a:ext cx="246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330"/>
          <p:cNvSpPr>
            <a:spLocks noChangeArrowheads="1"/>
          </p:cNvSpPr>
          <p:nvPr/>
        </p:nvSpPr>
        <p:spPr bwMode="auto">
          <a:xfrm>
            <a:off x="7215188" y="6207125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331"/>
          <p:cNvSpPr>
            <a:spLocks noChangeArrowheads="1"/>
          </p:cNvSpPr>
          <p:nvPr/>
        </p:nvSpPr>
        <p:spPr bwMode="auto">
          <a:xfrm>
            <a:off x="7618413" y="6207125"/>
            <a:ext cx="29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332"/>
          <p:cNvSpPr>
            <a:spLocks noChangeArrowheads="1"/>
          </p:cNvSpPr>
          <p:nvPr/>
        </p:nvSpPr>
        <p:spPr bwMode="auto">
          <a:xfrm>
            <a:off x="8021638" y="6207125"/>
            <a:ext cx="30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7" name="Content Placeholder 3"/>
          <p:cNvPicPr>
            <a:picLocks noChangeAspect="1"/>
          </p:cNvPicPr>
          <p:nvPr/>
        </p:nvPicPr>
        <p:blipFill rotWithShape="1">
          <a:blip r:embed="rId4"/>
          <a:srcRect l="-1" t="40752" r="42744"/>
          <a:stretch/>
        </p:blipFill>
        <p:spPr>
          <a:xfrm>
            <a:off x="5037138" y="198350"/>
            <a:ext cx="3812068" cy="152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59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72" grpId="0"/>
      <p:bldP spid="73" grpId="0"/>
      <p:bldP spid="74" grpId="0"/>
      <p:bldP spid="75" grpId="0"/>
      <p:bldP spid="76" grpId="0"/>
      <p:bldP spid="85" grpId="0"/>
      <p:bldP spid="86" grpId="0"/>
      <p:bldP spid="87" grpId="0"/>
      <p:bldP spid="88" grpId="0"/>
      <p:bldP spid="89" grpId="0"/>
      <p:bldP spid="96" grpId="0"/>
      <p:bldP spid="97" grpId="0"/>
      <p:bldP spid="98" grpId="0"/>
      <p:bldP spid="99" grpId="0"/>
      <p:bldP spid="100" grpId="0"/>
      <p:bldP spid="109" grpId="0"/>
      <p:bldP spid="110" grpId="0"/>
      <p:bldP spid="111" grpId="0"/>
      <p:bldP spid="112" grpId="0"/>
      <p:bldP spid="113" grpId="0"/>
      <p:bldP spid="120" grpId="0"/>
      <p:bldP spid="121" grpId="0"/>
      <p:bldP spid="122" grpId="0"/>
      <p:bldP spid="123" grpId="0"/>
      <p:bldP spid="124" grpId="0"/>
      <p:bldP spid="132" grpId="0"/>
      <p:bldP spid="133" grpId="0"/>
      <p:bldP spid="134" grpId="0"/>
      <p:bldP spid="135" grpId="0"/>
      <p:bldP spid="136" grpId="0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7069"/>
            <a:ext cx="7886700" cy="3649894"/>
          </a:xfrm>
        </p:spPr>
        <p:txBody>
          <a:bodyPr/>
          <a:lstStyle/>
          <a:p>
            <a:r>
              <a:rPr lang="en-US" dirty="0" smtClean="0"/>
              <a:t>We see in the first instruction that there is a load-use hazard (data hazard)</a:t>
            </a:r>
          </a:p>
          <a:p>
            <a:r>
              <a:rPr lang="en-US" dirty="0" smtClean="0"/>
              <a:t>So the unit will need to detect data hazards.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690689"/>
            <a:ext cx="6496050" cy="7239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-1" t="40752" r="42744"/>
          <a:stretch/>
        </p:blipFill>
        <p:spPr>
          <a:xfrm>
            <a:off x="2061025" y="4352016"/>
            <a:ext cx="3812068" cy="152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03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94"/>
          <p:cNvSpPr>
            <a:spLocks noChangeArrowheads="1"/>
          </p:cNvSpPr>
          <p:nvPr/>
        </p:nvSpPr>
        <p:spPr bwMode="auto">
          <a:xfrm>
            <a:off x="6670268" y="44688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3: Problem 2 - Continued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690689"/>
            <a:ext cx="6534150" cy="72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208" y="6315159"/>
            <a:ext cx="337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up = 16/16 = 1</a:t>
            </a:r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52193" y="2495550"/>
            <a:ext cx="7886700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56956" y="2530475"/>
            <a:ext cx="2422525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779481" y="2530475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166831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3555768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3944706" y="2530475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4729168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5118105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5507043" y="2530475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5894393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283330" y="2530475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7058942" y="2536826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7447879" y="2536826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7835229" y="2536826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8224167" y="2536826"/>
            <a:ext cx="388938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8613104" y="2536826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356956" y="2868613"/>
            <a:ext cx="2422525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2779481" y="28686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3166831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3555768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3944706" y="28686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5"/>
          <p:cNvSpPr>
            <a:spLocks noChangeArrowheads="1"/>
          </p:cNvSpPr>
          <p:nvPr/>
        </p:nvSpPr>
        <p:spPr bwMode="auto">
          <a:xfrm>
            <a:off x="4729168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5118105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5507043" y="28686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5894393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6283330" y="28686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7058942" y="28749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31"/>
          <p:cNvSpPr>
            <a:spLocks noChangeArrowheads="1"/>
          </p:cNvSpPr>
          <p:nvPr/>
        </p:nvSpPr>
        <p:spPr bwMode="auto">
          <a:xfrm>
            <a:off x="7447879" y="2874964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32"/>
          <p:cNvSpPr>
            <a:spLocks noChangeArrowheads="1"/>
          </p:cNvSpPr>
          <p:nvPr/>
        </p:nvSpPr>
        <p:spPr bwMode="auto">
          <a:xfrm>
            <a:off x="7835229" y="28749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8224167" y="28749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8613104" y="2874964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35"/>
          <p:cNvSpPr>
            <a:spLocks noChangeArrowheads="1"/>
          </p:cNvSpPr>
          <p:nvPr/>
        </p:nvSpPr>
        <p:spPr bwMode="auto">
          <a:xfrm>
            <a:off x="356956" y="3206750"/>
            <a:ext cx="2422525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36"/>
          <p:cNvSpPr>
            <a:spLocks noChangeArrowheads="1"/>
          </p:cNvSpPr>
          <p:nvPr/>
        </p:nvSpPr>
        <p:spPr bwMode="auto">
          <a:xfrm>
            <a:off x="2779481" y="3206750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3166831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38"/>
          <p:cNvSpPr>
            <a:spLocks noChangeArrowheads="1"/>
          </p:cNvSpPr>
          <p:nvPr/>
        </p:nvSpPr>
        <p:spPr bwMode="auto">
          <a:xfrm>
            <a:off x="3555768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3944706" y="3206750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729168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41"/>
          <p:cNvSpPr>
            <a:spLocks noChangeArrowheads="1"/>
          </p:cNvSpPr>
          <p:nvPr/>
        </p:nvSpPr>
        <p:spPr bwMode="auto">
          <a:xfrm>
            <a:off x="5118105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42"/>
          <p:cNvSpPr>
            <a:spLocks noChangeArrowheads="1"/>
          </p:cNvSpPr>
          <p:nvPr/>
        </p:nvSpPr>
        <p:spPr bwMode="auto">
          <a:xfrm>
            <a:off x="5507043" y="3206750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43"/>
          <p:cNvSpPr>
            <a:spLocks noChangeArrowheads="1"/>
          </p:cNvSpPr>
          <p:nvPr/>
        </p:nvSpPr>
        <p:spPr bwMode="auto">
          <a:xfrm>
            <a:off x="5894393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6283330" y="3206750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45"/>
          <p:cNvSpPr>
            <a:spLocks noChangeArrowheads="1"/>
          </p:cNvSpPr>
          <p:nvPr/>
        </p:nvSpPr>
        <p:spPr bwMode="auto">
          <a:xfrm>
            <a:off x="7058942" y="3213101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46"/>
          <p:cNvSpPr>
            <a:spLocks noChangeArrowheads="1"/>
          </p:cNvSpPr>
          <p:nvPr/>
        </p:nvSpPr>
        <p:spPr bwMode="auto">
          <a:xfrm>
            <a:off x="7447879" y="3213101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7835229" y="3213101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8224167" y="3213101"/>
            <a:ext cx="388938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8613104" y="3213101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356956" y="3790950"/>
            <a:ext cx="2422525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2779481" y="3790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52"/>
          <p:cNvSpPr>
            <a:spLocks noChangeArrowheads="1"/>
          </p:cNvSpPr>
          <p:nvPr/>
        </p:nvSpPr>
        <p:spPr bwMode="auto">
          <a:xfrm>
            <a:off x="3166831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53"/>
          <p:cNvSpPr>
            <a:spLocks noChangeArrowheads="1"/>
          </p:cNvSpPr>
          <p:nvPr/>
        </p:nvSpPr>
        <p:spPr bwMode="auto">
          <a:xfrm>
            <a:off x="3555768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54"/>
          <p:cNvSpPr>
            <a:spLocks noChangeArrowheads="1"/>
          </p:cNvSpPr>
          <p:nvPr/>
        </p:nvSpPr>
        <p:spPr bwMode="auto">
          <a:xfrm>
            <a:off x="3944706" y="3790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55"/>
          <p:cNvSpPr>
            <a:spLocks noChangeArrowheads="1"/>
          </p:cNvSpPr>
          <p:nvPr/>
        </p:nvSpPr>
        <p:spPr bwMode="auto">
          <a:xfrm>
            <a:off x="4729168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56"/>
          <p:cNvSpPr>
            <a:spLocks noChangeArrowheads="1"/>
          </p:cNvSpPr>
          <p:nvPr/>
        </p:nvSpPr>
        <p:spPr bwMode="auto">
          <a:xfrm>
            <a:off x="5118105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5507043" y="3790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5894393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59"/>
          <p:cNvSpPr>
            <a:spLocks noChangeArrowheads="1"/>
          </p:cNvSpPr>
          <p:nvPr/>
        </p:nvSpPr>
        <p:spPr bwMode="auto">
          <a:xfrm>
            <a:off x="6283330" y="3790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60"/>
          <p:cNvSpPr>
            <a:spLocks noChangeArrowheads="1"/>
          </p:cNvSpPr>
          <p:nvPr/>
        </p:nvSpPr>
        <p:spPr bwMode="auto">
          <a:xfrm>
            <a:off x="7058942" y="3797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7447879" y="3797301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62"/>
          <p:cNvSpPr>
            <a:spLocks noChangeArrowheads="1"/>
          </p:cNvSpPr>
          <p:nvPr/>
        </p:nvSpPr>
        <p:spPr bwMode="auto">
          <a:xfrm>
            <a:off x="7835229" y="3797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63"/>
          <p:cNvSpPr>
            <a:spLocks noChangeArrowheads="1"/>
          </p:cNvSpPr>
          <p:nvPr/>
        </p:nvSpPr>
        <p:spPr bwMode="auto">
          <a:xfrm>
            <a:off x="8224167" y="3797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64"/>
          <p:cNvSpPr>
            <a:spLocks noChangeArrowheads="1"/>
          </p:cNvSpPr>
          <p:nvPr/>
        </p:nvSpPr>
        <p:spPr bwMode="auto">
          <a:xfrm>
            <a:off x="8613104" y="3797301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65"/>
          <p:cNvSpPr>
            <a:spLocks noChangeArrowheads="1"/>
          </p:cNvSpPr>
          <p:nvPr/>
        </p:nvSpPr>
        <p:spPr bwMode="auto">
          <a:xfrm>
            <a:off x="356956" y="4129088"/>
            <a:ext cx="2422525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2779481" y="4129088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67"/>
          <p:cNvSpPr>
            <a:spLocks noChangeArrowheads="1"/>
          </p:cNvSpPr>
          <p:nvPr/>
        </p:nvSpPr>
        <p:spPr bwMode="auto">
          <a:xfrm>
            <a:off x="3166831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3555768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9"/>
          <p:cNvSpPr>
            <a:spLocks noChangeArrowheads="1"/>
          </p:cNvSpPr>
          <p:nvPr/>
        </p:nvSpPr>
        <p:spPr bwMode="auto">
          <a:xfrm>
            <a:off x="3944706" y="4129088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70"/>
          <p:cNvSpPr>
            <a:spLocks noChangeArrowheads="1"/>
          </p:cNvSpPr>
          <p:nvPr/>
        </p:nvSpPr>
        <p:spPr bwMode="auto">
          <a:xfrm>
            <a:off x="4729168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71"/>
          <p:cNvSpPr>
            <a:spLocks noChangeArrowheads="1"/>
          </p:cNvSpPr>
          <p:nvPr/>
        </p:nvSpPr>
        <p:spPr bwMode="auto">
          <a:xfrm>
            <a:off x="5118105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72"/>
          <p:cNvSpPr>
            <a:spLocks noChangeArrowheads="1"/>
          </p:cNvSpPr>
          <p:nvPr/>
        </p:nvSpPr>
        <p:spPr bwMode="auto">
          <a:xfrm>
            <a:off x="5507043" y="4129088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73"/>
          <p:cNvSpPr>
            <a:spLocks noChangeArrowheads="1"/>
          </p:cNvSpPr>
          <p:nvPr/>
        </p:nvSpPr>
        <p:spPr bwMode="auto">
          <a:xfrm>
            <a:off x="5894393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74"/>
          <p:cNvSpPr>
            <a:spLocks noChangeArrowheads="1"/>
          </p:cNvSpPr>
          <p:nvPr/>
        </p:nvSpPr>
        <p:spPr bwMode="auto">
          <a:xfrm>
            <a:off x="6283330" y="4129088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5"/>
          <p:cNvSpPr>
            <a:spLocks noChangeArrowheads="1"/>
          </p:cNvSpPr>
          <p:nvPr/>
        </p:nvSpPr>
        <p:spPr bwMode="auto">
          <a:xfrm>
            <a:off x="7058942" y="4135439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76"/>
          <p:cNvSpPr>
            <a:spLocks noChangeArrowheads="1"/>
          </p:cNvSpPr>
          <p:nvPr/>
        </p:nvSpPr>
        <p:spPr bwMode="auto">
          <a:xfrm>
            <a:off x="7447879" y="4135439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77"/>
          <p:cNvSpPr>
            <a:spLocks noChangeArrowheads="1"/>
          </p:cNvSpPr>
          <p:nvPr/>
        </p:nvSpPr>
        <p:spPr bwMode="auto">
          <a:xfrm>
            <a:off x="7835229" y="4135439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78"/>
          <p:cNvSpPr>
            <a:spLocks noChangeArrowheads="1"/>
          </p:cNvSpPr>
          <p:nvPr/>
        </p:nvSpPr>
        <p:spPr bwMode="auto">
          <a:xfrm>
            <a:off x="8224167" y="4135439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79"/>
          <p:cNvSpPr>
            <a:spLocks noChangeArrowheads="1"/>
          </p:cNvSpPr>
          <p:nvPr/>
        </p:nvSpPr>
        <p:spPr bwMode="auto">
          <a:xfrm>
            <a:off x="8613104" y="4135439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80"/>
          <p:cNvSpPr>
            <a:spLocks noChangeArrowheads="1"/>
          </p:cNvSpPr>
          <p:nvPr/>
        </p:nvSpPr>
        <p:spPr bwMode="auto">
          <a:xfrm>
            <a:off x="356956" y="4468813"/>
            <a:ext cx="2422525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81"/>
          <p:cNvSpPr>
            <a:spLocks noChangeArrowheads="1"/>
          </p:cNvSpPr>
          <p:nvPr/>
        </p:nvSpPr>
        <p:spPr bwMode="auto">
          <a:xfrm>
            <a:off x="2779481" y="44688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3166831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83"/>
          <p:cNvSpPr>
            <a:spLocks noChangeArrowheads="1"/>
          </p:cNvSpPr>
          <p:nvPr/>
        </p:nvSpPr>
        <p:spPr bwMode="auto">
          <a:xfrm>
            <a:off x="3555768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84"/>
          <p:cNvSpPr>
            <a:spLocks noChangeArrowheads="1"/>
          </p:cNvSpPr>
          <p:nvPr/>
        </p:nvSpPr>
        <p:spPr bwMode="auto">
          <a:xfrm>
            <a:off x="3944706" y="44688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4729168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86"/>
          <p:cNvSpPr>
            <a:spLocks noChangeArrowheads="1"/>
          </p:cNvSpPr>
          <p:nvPr/>
        </p:nvSpPr>
        <p:spPr bwMode="auto">
          <a:xfrm>
            <a:off x="5118105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87"/>
          <p:cNvSpPr>
            <a:spLocks noChangeArrowheads="1"/>
          </p:cNvSpPr>
          <p:nvPr/>
        </p:nvSpPr>
        <p:spPr bwMode="auto">
          <a:xfrm>
            <a:off x="5507043" y="44688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88"/>
          <p:cNvSpPr>
            <a:spLocks noChangeArrowheads="1"/>
          </p:cNvSpPr>
          <p:nvPr/>
        </p:nvSpPr>
        <p:spPr bwMode="auto">
          <a:xfrm>
            <a:off x="5894393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89"/>
          <p:cNvSpPr>
            <a:spLocks noChangeArrowheads="1"/>
          </p:cNvSpPr>
          <p:nvPr/>
        </p:nvSpPr>
        <p:spPr bwMode="auto">
          <a:xfrm>
            <a:off x="6283330" y="4468813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90"/>
          <p:cNvSpPr>
            <a:spLocks noChangeArrowheads="1"/>
          </p:cNvSpPr>
          <p:nvPr/>
        </p:nvSpPr>
        <p:spPr bwMode="auto">
          <a:xfrm>
            <a:off x="7058942" y="44751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91"/>
          <p:cNvSpPr>
            <a:spLocks noChangeArrowheads="1"/>
          </p:cNvSpPr>
          <p:nvPr/>
        </p:nvSpPr>
        <p:spPr bwMode="auto">
          <a:xfrm>
            <a:off x="7447879" y="4475164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92"/>
          <p:cNvSpPr>
            <a:spLocks noChangeArrowheads="1"/>
          </p:cNvSpPr>
          <p:nvPr/>
        </p:nvSpPr>
        <p:spPr bwMode="auto">
          <a:xfrm>
            <a:off x="7835229" y="44751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93"/>
          <p:cNvSpPr>
            <a:spLocks noChangeArrowheads="1"/>
          </p:cNvSpPr>
          <p:nvPr/>
        </p:nvSpPr>
        <p:spPr bwMode="auto">
          <a:xfrm>
            <a:off x="8224167" y="4475164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94"/>
          <p:cNvSpPr>
            <a:spLocks noChangeArrowheads="1"/>
          </p:cNvSpPr>
          <p:nvPr/>
        </p:nvSpPr>
        <p:spPr bwMode="auto">
          <a:xfrm>
            <a:off x="8613104" y="4475164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95"/>
          <p:cNvSpPr>
            <a:spLocks noChangeArrowheads="1"/>
          </p:cNvSpPr>
          <p:nvPr/>
        </p:nvSpPr>
        <p:spPr bwMode="auto">
          <a:xfrm>
            <a:off x="356956" y="4806950"/>
            <a:ext cx="2422525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96"/>
          <p:cNvSpPr>
            <a:spLocks noChangeArrowheads="1"/>
          </p:cNvSpPr>
          <p:nvPr/>
        </p:nvSpPr>
        <p:spPr bwMode="auto">
          <a:xfrm>
            <a:off x="2779481" y="4806950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97"/>
          <p:cNvSpPr>
            <a:spLocks noChangeArrowheads="1"/>
          </p:cNvSpPr>
          <p:nvPr/>
        </p:nvSpPr>
        <p:spPr bwMode="auto">
          <a:xfrm>
            <a:off x="3166831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98"/>
          <p:cNvSpPr>
            <a:spLocks noChangeArrowheads="1"/>
          </p:cNvSpPr>
          <p:nvPr/>
        </p:nvSpPr>
        <p:spPr bwMode="auto">
          <a:xfrm>
            <a:off x="3555768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99"/>
          <p:cNvSpPr>
            <a:spLocks noChangeArrowheads="1"/>
          </p:cNvSpPr>
          <p:nvPr/>
        </p:nvSpPr>
        <p:spPr bwMode="auto">
          <a:xfrm>
            <a:off x="3944706" y="4806950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00"/>
          <p:cNvSpPr>
            <a:spLocks noChangeArrowheads="1"/>
          </p:cNvSpPr>
          <p:nvPr/>
        </p:nvSpPr>
        <p:spPr bwMode="auto">
          <a:xfrm>
            <a:off x="4729168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01"/>
          <p:cNvSpPr>
            <a:spLocks noChangeArrowheads="1"/>
          </p:cNvSpPr>
          <p:nvPr/>
        </p:nvSpPr>
        <p:spPr bwMode="auto">
          <a:xfrm>
            <a:off x="5118105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02"/>
          <p:cNvSpPr>
            <a:spLocks noChangeArrowheads="1"/>
          </p:cNvSpPr>
          <p:nvPr/>
        </p:nvSpPr>
        <p:spPr bwMode="auto">
          <a:xfrm>
            <a:off x="5507043" y="4806950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03"/>
          <p:cNvSpPr>
            <a:spLocks noChangeArrowheads="1"/>
          </p:cNvSpPr>
          <p:nvPr/>
        </p:nvSpPr>
        <p:spPr bwMode="auto">
          <a:xfrm>
            <a:off x="5894393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auto">
          <a:xfrm>
            <a:off x="6283330" y="4806950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105"/>
          <p:cNvSpPr>
            <a:spLocks noChangeArrowheads="1"/>
          </p:cNvSpPr>
          <p:nvPr/>
        </p:nvSpPr>
        <p:spPr bwMode="auto">
          <a:xfrm>
            <a:off x="7058942" y="4813301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106"/>
          <p:cNvSpPr>
            <a:spLocks noChangeArrowheads="1"/>
          </p:cNvSpPr>
          <p:nvPr/>
        </p:nvSpPr>
        <p:spPr bwMode="auto">
          <a:xfrm>
            <a:off x="7447879" y="4813301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107"/>
          <p:cNvSpPr>
            <a:spLocks noChangeArrowheads="1"/>
          </p:cNvSpPr>
          <p:nvPr/>
        </p:nvSpPr>
        <p:spPr bwMode="auto">
          <a:xfrm>
            <a:off x="7835229" y="4813301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108"/>
          <p:cNvSpPr>
            <a:spLocks noChangeArrowheads="1"/>
          </p:cNvSpPr>
          <p:nvPr/>
        </p:nvSpPr>
        <p:spPr bwMode="auto">
          <a:xfrm>
            <a:off x="8224167" y="4813301"/>
            <a:ext cx="388938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109"/>
          <p:cNvSpPr>
            <a:spLocks noChangeArrowheads="1"/>
          </p:cNvSpPr>
          <p:nvPr/>
        </p:nvSpPr>
        <p:spPr bwMode="auto">
          <a:xfrm>
            <a:off x="8613104" y="4813301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110"/>
          <p:cNvSpPr>
            <a:spLocks noChangeArrowheads="1"/>
          </p:cNvSpPr>
          <p:nvPr/>
        </p:nvSpPr>
        <p:spPr bwMode="auto">
          <a:xfrm>
            <a:off x="356956" y="5145088"/>
            <a:ext cx="2422525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111"/>
          <p:cNvSpPr>
            <a:spLocks noChangeArrowheads="1"/>
          </p:cNvSpPr>
          <p:nvPr/>
        </p:nvSpPr>
        <p:spPr bwMode="auto">
          <a:xfrm>
            <a:off x="2779481" y="5145088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12"/>
          <p:cNvSpPr>
            <a:spLocks noChangeArrowheads="1"/>
          </p:cNvSpPr>
          <p:nvPr/>
        </p:nvSpPr>
        <p:spPr bwMode="auto">
          <a:xfrm>
            <a:off x="3166831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13"/>
          <p:cNvSpPr>
            <a:spLocks noChangeArrowheads="1"/>
          </p:cNvSpPr>
          <p:nvPr/>
        </p:nvSpPr>
        <p:spPr bwMode="auto">
          <a:xfrm>
            <a:off x="3555768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114"/>
          <p:cNvSpPr>
            <a:spLocks noChangeArrowheads="1"/>
          </p:cNvSpPr>
          <p:nvPr/>
        </p:nvSpPr>
        <p:spPr bwMode="auto">
          <a:xfrm>
            <a:off x="3944706" y="5145088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15"/>
          <p:cNvSpPr>
            <a:spLocks noChangeArrowheads="1"/>
          </p:cNvSpPr>
          <p:nvPr/>
        </p:nvSpPr>
        <p:spPr bwMode="auto">
          <a:xfrm>
            <a:off x="4729168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16"/>
          <p:cNvSpPr>
            <a:spLocks noChangeArrowheads="1"/>
          </p:cNvSpPr>
          <p:nvPr/>
        </p:nvSpPr>
        <p:spPr bwMode="auto">
          <a:xfrm>
            <a:off x="5118105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117"/>
          <p:cNvSpPr>
            <a:spLocks noChangeArrowheads="1"/>
          </p:cNvSpPr>
          <p:nvPr/>
        </p:nvSpPr>
        <p:spPr bwMode="auto">
          <a:xfrm>
            <a:off x="5507043" y="5145088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118"/>
          <p:cNvSpPr>
            <a:spLocks noChangeArrowheads="1"/>
          </p:cNvSpPr>
          <p:nvPr/>
        </p:nvSpPr>
        <p:spPr bwMode="auto">
          <a:xfrm>
            <a:off x="5894393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Rectangle 119"/>
          <p:cNvSpPr>
            <a:spLocks noChangeArrowheads="1"/>
          </p:cNvSpPr>
          <p:nvPr/>
        </p:nvSpPr>
        <p:spPr bwMode="auto">
          <a:xfrm>
            <a:off x="6283330" y="5145088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120"/>
          <p:cNvSpPr>
            <a:spLocks noChangeArrowheads="1"/>
          </p:cNvSpPr>
          <p:nvPr/>
        </p:nvSpPr>
        <p:spPr bwMode="auto">
          <a:xfrm>
            <a:off x="7058942" y="5151439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21"/>
          <p:cNvSpPr>
            <a:spLocks noChangeArrowheads="1"/>
          </p:cNvSpPr>
          <p:nvPr/>
        </p:nvSpPr>
        <p:spPr bwMode="auto">
          <a:xfrm>
            <a:off x="7447879" y="5151439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ectangle 122"/>
          <p:cNvSpPr>
            <a:spLocks noChangeArrowheads="1"/>
          </p:cNvSpPr>
          <p:nvPr/>
        </p:nvSpPr>
        <p:spPr bwMode="auto">
          <a:xfrm>
            <a:off x="7835229" y="5151439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123"/>
          <p:cNvSpPr>
            <a:spLocks noChangeArrowheads="1"/>
          </p:cNvSpPr>
          <p:nvPr/>
        </p:nvSpPr>
        <p:spPr bwMode="auto">
          <a:xfrm>
            <a:off x="8224167" y="5151439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24"/>
          <p:cNvSpPr>
            <a:spLocks noChangeArrowheads="1"/>
          </p:cNvSpPr>
          <p:nvPr/>
        </p:nvSpPr>
        <p:spPr bwMode="auto">
          <a:xfrm>
            <a:off x="8613104" y="5151439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25"/>
          <p:cNvSpPr>
            <a:spLocks noChangeArrowheads="1"/>
          </p:cNvSpPr>
          <p:nvPr/>
        </p:nvSpPr>
        <p:spPr bwMode="auto">
          <a:xfrm>
            <a:off x="356956" y="5483225"/>
            <a:ext cx="2422525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126"/>
          <p:cNvSpPr>
            <a:spLocks noChangeArrowheads="1"/>
          </p:cNvSpPr>
          <p:nvPr/>
        </p:nvSpPr>
        <p:spPr bwMode="auto">
          <a:xfrm>
            <a:off x="2779481" y="5483225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127"/>
          <p:cNvSpPr>
            <a:spLocks noChangeArrowheads="1"/>
          </p:cNvSpPr>
          <p:nvPr/>
        </p:nvSpPr>
        <p:spPr bwMode="auto">
          <a:xfrm>
            <a:off x="3166831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Rectangle 128"/>
          <p:cNvSpPr>
            <a:spLocks noChangeArrowheads="1"/>
          </p:cNvSpPr>
          <p:nvPr/>
        </p:nvSpPr>
        <p:spPr bwMode="auto">
          <a:xfrm>
            <a:off x="3555768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129"/>
          <p:cNvSpPr>
            <a:spLocks noChangeArrowheads="1"/>
          </p:cNvSpPr>
          <p:nvPr/>
        </p:nvSpPr>
        <p:spPr bwMode="auto">
          <a:xfrm>
            <a:off x="3944706" y="5483225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130"/>
          <p:cNvSpPr>
            <a:spLocks noChangeArrowheads="1"/>
          </p:cNvSpPr>
          <p:nvPr/>
        </p:nvSpPr>
        <p:spPr bwMode="auto">
          <a:xfrm>
            <a:off x="4729168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Rectangle 131"/>
          <p:cNvSpPr>
            <a:spLocks noChangeArrowheads="1"/>
          </p:cNvSpPr>
          <p:nvPr/>
        </p:nvSpPr>
        <p:spPr bwMode="auto">
          <a:xfrm>
            <a:off x="5118105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32"/>
          <p:cNvSpPr>
            <a:spLocks noChangeArrowheads="1"/>
          </p:cNvSpPr>
          <p:nvPr/>
        </p:nvSpPr>
        <p:spPr bwMode="auto">
          <a:xfrm>
            <a:off x="5507043" y="5483225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133"/>
          <p:cNvSpPr>
            <a:spLocks noChangeArrowheads="1"/>
          </p:cNvSpPr>
          <p:nvPr/>
        </p:nvSpPr>
        <p:spPr bwMode="auto">
          <a:xfrm>
            <a:off x="5894393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134"/>
          <p:cNvSpPr>
            <a:spLocks noChangeArrowheads="1"/>
          </p:cNvSpPr>
          <p:nvPr/>
        </p:nvSpPr>
        <p:spPr bwMode="auto">
          <a:xfrm>
            <a:off x="6283330" y="5483225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35"/>
          <p:cNvSpPr>
            <a:spLocks noChangeArrowheads="1"/>
          </p:cNvSpPr>
          <p:nvPr/>
        </p:nvSpPr>
        <p:spPr bwMode="auto">
          <a:xfrm>
            <a:off x="7058942" y="5489576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136"/>
          <p:cNvSpPr>
            <a:spLocks noChangeArrowheads="1"/>
          </p:cNvSpPr>
          <p:nvPr/>
        </p:nvSpPr>
        <p:spPr bwMode="auto">
          <a:xfrm>
            <a:off x="7447879" y="5489576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37"/>
          <p:cNvSpPr>
            <a:spLocks noChangeArrowheads="1"/>
          </p:cNvSpPr>
          <p:nvPr/>
        </p:nvSpPr>
        <p:spPr bwMode="auto">
          <a:xfrm>
            <a:off x="7835229" y="5489576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138"/>
          <p:cNvSpPr>
            <a:spLocks noChangeArrowheads="1"/>
          </p:cNvSpPr>
          <p:nvPr/>
        </p:nvSpPr>
        <p:spPr bwMode="auto">
          <a:xfrm>
            <a:off x="8224167" y="5489576"/>
            <a:ext cx="388938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39"/>
          <p:cNvSpPr>
            <a:spLocks noChangeArrowheads="1"/>
          </p:cNvSpPr>
          <p:nvPr/>
        </p:nvSpPr>
        <p:spPr bwMode="auto">
          <a:xfrm>
            <a:off x="8613104" y="5489576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40"/>
          <p:cNvSpPr>
            <a:spLocks noChangeArrowheads="1"/>
          </p:cNvSpPr>
          <p:nvPr/>
        </p:nvSpPr>
        <p:spPr bwMode="auto">
          <a:xfrm>
            <a:off x="356956" y="5822950"/>
            <a:ext cx="2422525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41"/>
          <p:cNvSpPr>
            <a:spLocks noChangeArrowheads="1"/>
          </p:cNvSpPr>
          <p:nvPr/>
        </p:nvSpPr>
        <p:spPr bwMode="auto">
          <a:xfrm>
            <a:off x="2779481" y="5822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42"/>
          <p:cNvSpPr>
            <a:spLocks noChangeArrowheads="1"/>
          </p:cNvSpPr>
          <p:nvPr/>
        </p:nvSpPr>
        <p:spPr bwMode="auto">
          <a:xfrm>
            <a:off x="3166831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143"/>
          <p:cNvSpPr>
            <a:spLocks noChangeArrowheads="1"/>
          </p:cNvSpPr>
          <p:nvPr/>
        </p:nvSpPr>
        <p:spPr bwMode="auto">
          <a:xfrm>
            <a:off x="3555768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144"/>
          <p:cNvSpPr>
            <a:spLocks noChangeArrowheads="1"/>
          </p:cNvSpPr>
          <p:nvPr/>
        </p:nvSpPr>
        <p:spPr bwMode="auto">
          <a:xfrm>
            <a:off x="3944706" y="5822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145"/>
          <p:cNvSpPr>
            <a:spLocks noChangeArrowheads="1"/>
          </p:cNvSpPr>
          <p:nvPr/>
        </p:nvSpPr>
        <p:spPr bwMode="auto">
          <a:xfrm>
            <a:off x="4729168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46"/>
          <p:cNvSpPr>
            <a:spLocks noChangeArrowheads="1"/>
          </p:cNvSpPr>
          <p:nvPr/>
        </p:nvSpPr>
        <p:spPr bwMode="auto">
          <a:xfrm>
            <a:off x="5118105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47"/>
          <p:cNvSpPr>
            <a:spLocks noChangeArrowheads="1"/>
          </p:cNvSpPr>
          <p:nvPr/>
        </p:nvSpPr>
        <p:spPr bwMode="auto">
          <a:xfrm>
            <a:off x="5507043" y="5822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48"/>
          <p:cNvSpPr>
            <a:spLocks noChangeArrowheads="1"/>
          </p:cNvSpPr>
          <p:nvPr/>
        </p:nvSpPr>
        <p:spPr bwMode="auto">
          <a:xfrm>
            <a:off x="5894393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49"/>
          <p:cNvSpPr>
            <a:spLocks noChangeArrowheads="1"/>
          </p:cNvSpPr>
          <p:nvPr/>
        </p:nvSpPr>
        <p:spPr bwMode="auto">
          <a:xfrm>
            <a:off x="6283330" y="5822950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50"/>
          <p:cNvSpPr>
            <a:spLocks noChangeArrowheads="1"/>
          </p:cNvSpPr>
          <p:nvPr/>
        </p:nvSpPr>
        <p:spPr bwMode="auto">
          <a:xfrm>
            <a:off x="7058942" y="5829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Rectangle 151"/>
          <p:cNvSpPr>
            <a:spLocks noChangeArrowheads="1"/>
          </p:cNvSpPr>
          <p:nvPr/>
        </p:nvSpPr>
        <p:spPr bwMode="auto">
          <a:xfrm>
            <a:off x="7447879" y="5829301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152"/>
          <p:cNvSpPr>
            <a:spLocks noChangeArrowheads="1"/>
          </p:cNvSpPr>
          <p:nvPr/>
        </p:nvSpPr>
        <p:spPr bwMode="auto">
          <a:xfrm>
            <a:off x="7835229" y="5829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53"/>
          <p:cNvSpPr>
            <a:spLocks noChangeArrowheads="1"/>
          </p:cNvSpPr>
          <p:nvPr/>
        </p:nvSpPr>
        <p:spPr bwMode="auto">
          <a:xfrm>
            <a:off x="8224167" y="5829301"/>
            <a:ext cx="388938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154"/>
          <p:cNvSpPr>
            <a:spLocks noChangeArrowheads="1"/>
          </p:cNvSpPr>
          <p:nvPr/>
        </p:nvSpPr>
        <p:spPr bwMode="auto">
          <a:xfrm>
            <a:off x="8613104" y="5829301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155"/>
          <p:cNvSpPr>
            <a:spLocks noChangeShapeType="1"/>
          </p:cNvSpPr>
          <p:nvPr/>
        </p:nvSpPr>
        <p:spPr bwMode="auto">
          <a:xfrm>
            <a:off x="2779481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156"/>
          <p:cNvSpPr>
            <a:spLocks noChangeShapeType="1"/>
          </p:cNvSpPr>
          <p:nvPr/>
        </p:nvSpPr>
        <p:spPr bwMode="auto">
          <a:xfrm>
            <a:off x="3166831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Line 157"/>
          <p:cNvSpPr>
            <a:spLocks noChangeShapeType="1"/>
          </p:cNvSpPr>
          <p:nvPr/>
        </p:nvSpPr>
        <p:spPr bwMode="auto">
          <a:xfrm>
            <a:off x="355576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Line 158"/>
          <p:cNvSpPr>
            <a:spLocks noChangeShapeType="1"/>
          </p:cNvSpPr>
          <p:nvPr/>
        </p:nvSpPr>
        <p:spPr bwMode="auto">
          <a:xfrm>
            <a:off x="3944706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159"/>
          <p:cNvSpPr>
            <a:spLocks noChangeShapeType="1"/>
          </p:cNvSpPr>
          <p:nvPr/>
        </p:nvSpPr>
        <p:spPr bwMode="auto">
          <a:xfrm>
            <a:off x="472916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Line 160"/>
          <p:cNvSpPr>
            <a:spLocks noChangeShapeType="1"/>
          </p:cNvSpPr>
          <p:nvPr/>
        </p:nvSpPr>
        <p:spPr bwMode="auto">
          <a:xfrm>
            <a:off x="5118105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Line 161"/>
          <p:cNvSpPr>
            <a:spLocks noChangeShapeType="1"/>
          </p:cNvSpPr>
          <p:nvPr/>
        </p:nvSpPr>
        <p:spPr bwMode="auto">
          <a:xfrm>
            <a:off x="5507043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Line 162"/>
          <p:cNvSpPr>
            <a:spLocks noChangeShapeType="1"/>
          </p:cNvSpPr>
          <p:nvPr/>
        </p:nvSpPr>
        <p:spPr bwMode="auto">
          <a:xfrm>
            <a:off x="5894393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283330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164"/>
          <p:cNvSpPr>
            <a:spLocks noChangeShapeType="1"/>
          </p:cNvSpPr>
          <p:nvPr/>
        </p:nvSpPr>
        <p:spPr bwMode="auto">
          <a:xfrm>
            <a:off x="667226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165"/>
          <p:cNvSpPr>
            <a:spLocks noChangeShapeType="1"/>
          </p:cNvSpPr>
          <p:nvPr/>
        </p:nvSpPr>
        <p:spPr bwMode="auto">
          <a:xfrm>
            <a:off x="7447879" y="2530476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166"/>
          <p:cNvSpPr>
            <a:spLocks noChangeShapeType="1"/>
          </p:cNvSpPr>
          <p:nvPr/>
        </p:nvSpPr>
        <p:spPr bwMode="auto">
          <a:xfrm>
            <a:off x="7835229" y="2530476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167"/>
          <p:cNvSpPr>
            <a:spLocks noChangeShapeType="1"/>
          </p:cNvSpPr>
          <p:nvPr/>
        </p:nvSpPr>
        <p:spPr bwMode="auto">
          <a:xfrm>
            <a:off x="8224167" y="2530476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168"/>
          <p:cNvSpPr>
            <a:spLocks noChangeShapeType="1"/>
          </p:cNvSpPr>
          <p:nvPr/>
        </p:nvSpPr>
        <p:spPr bwMode="auto">
          <a:xfrm>
            <a:off x="8613104" y="2530476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Line 170"/>
          <p:cNvSpPr>
            <a:spLocks noChangeShapeType="1"/>
          </p:cNvSpPr>
          <p:nvPr/>
        </p:nvSpPr>
        <p:spPr bwMode="auto">
          <a:xfrm>
            <a:off x="352193" y="3206750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Line 171"/>
          <p:cNvSpPr>
            <a:spLocks noChangeShapeType="1"/>
          </p:cNvSpPr>
          <p:nvPr/>
        </p:nvSpPr>
        <p:spPr bwMode="auto">
          <a:xfrm>
            <a:off x="352193" y="3790950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Line 172"/>
          <p:cNvSpPr>
            <a:spLocks noChangeShapeType="1"/>
          </p:cNvSpPr>
          <p:nvPr/>
        </p:nvSpPr>
        <p:spPr bwMode="auto">
          <a:xfrm>
            <a:off x="352193" y="4129088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Line 173"/>
          <p:cNvSpPr>
            <a:spLocks noChangeShapeType="1"/>
          </p:cNvSpPr>
          <p:nvPr/>
        </p:nvSpPr>
        <p:spPr bwMode="auto">
          <a:xfrm>
            <a:off x="352193" y="4468813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Line 174"/>
          <p:cNvSpPr>
            <a:spLocks noChangeShapeType="1"/>
          </p:cNvSpPr>
          <p:nvPr/>
        </p:nvSpPr>
        <p:spPr bwMode="auto">
          <a:xfrm>
            <a:off x="352193" y="4806950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Line 175"/>
          <p:cNvSpPr>
            <a:spLocks noChangeShapeType="1"/>
          </p:cNvSpPr>
          <p:nvPr/>
        </p:nvSpPr>
        <p:spPr bwMode="auto">
          <a:xfrm>
            <a:off x="352193" y="5145088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Line 176"/>
          <p:cNvSpPr>
            <a:spLocks noChangeShapeType="1"/>
          </p:cNvSpPr>
          <p:nvPr/>
        </p:nvSpPr>
        <p:spPr bwMode="auto">
          <a:xfrm>
            <a:off x="352193" y="5483225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Line 177"/>
          <p:cNvSpPr>
            <a:spLocks noChangeShapeType="1"/>
          </p:cNvSpPr>
          <p:nvPr/>
        </p:nvSpPr>
        <p:spPr bwMode="auto">
          <a:xfrm>
            <a:off x="352193" y="5822950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Line 178"/>
          <p:cNvSpPr>
            <a:spLocks noChangeShapeType="1"/>
          </p:cNvSpPr>
          <p:nvPr/>
        </p:nvSpPr>
        <p:spPr bwMode="auto">
          <a:xfrm>
            <a:off x="356956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Line 181"/>
          <p:cNvSpPr>
            <a:spLocks noChangeShapeType="1"/>
          </p:cNvSpPr>
          <p:nvPr/>
        </p:nvSpPr>
        <p:spPr bwMode="auto">
          <a:xfrm>
            <a:off x="352193" y="6161088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Rectangle 182"/>
          <p:cNvSpPr>
            <a:spLocks noChangeArrowheads="1"/>
          </p:cNvSpPr>
          <p:nvPr/>
        </p:nvSpPr>
        <p:spPr bwMode="auto">
          <a:xfrm>
            <a:off x="2866793" y="2566988"/>
            <a:ext cx="2254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Rectangle 183"/>
          <p:cNvSpPr>
            <a:spLocks noChangeArrowheads="1"/>
          </p:cNvSpPr>
          <p:nvPr/>
        </p:nvSpPr>
        <p:spPr bwMode="auto">
          <a:xfrm>
            <a:off x="3255731" y="2566988"/>
            <a:ext cx="2254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Rectangle 184"/>
          <p:cNvSpPr>
            <a:spLocks noChangeArrowheads="1"/>
          </p:cNvSpPr>
          <p:nvPr/>
        </p:nvSpPr>
        <p:spPr bwMode="auto">
          <a:xfrm>
            <a:off x="3643081" y="2566988"/>
            <a:ext cx="227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185"/>
          <p:cNvSpPr>
            <a:spLocks noChangeArrowheads="1"/>
          </p:cNvSpPr>
          <p:nvPr/>
        </p:nvSpPr>
        <p:spPr bwMode="auto">
          <a:xfrm>
            <a:off x="4032018" y="2566988"/>
            <a:ext cx="2254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186"/>
          <p:cNvSpPr>
            <a:spLocks noChangeArrowheads="1"/>
          </p:cNvSpPr>
          <p:nvPr/>
        </p:nvSpPr>
        <p:spPr bwMode="auto">
          <a:xfrm>
            <a:off x="4818068" y="2566988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187"/>
          <p:cNvSpPr>
            <a:spLocks noChangeArrowheads="1"/>
          </p:cNvSpPr>
          <p:nvPr/>
        </p:nvSpPr>
        <p:spPr bwMode="auto">
          <a:xfrm>
            <a:off x="5205418" y="2566988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Rectangle 188"/>
          <p:cNvSpPr>
            <a:spLocks noChangeArrowheads="1"/>
          </p:cNvSpPr>
          <p:nvPr/>
        </p:nvSpPr>
        <p:spPr bwMode="auto">
          <a:xfrm>
            <a:off x="5594355" y="2566988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Rectangle 189"/>
          <p:cNvSpPr>
            <a:spLocks noChangeArrowheads="1"/>
          </p:cNvSpPr>
          <p:nvPr/>
        </p:nvSpPr>
        <p:spPr bwMode="auto">
          <a:xfrm>
            <a:off x="5983293" y="2566988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Rectangle 190"/>
          <p:cNvSpPr>
            <a:spLocks noChangeArrowheads="1"/>
          </p:cNvSpPr>
          <p:nvPr/>
        </p:nvSpPr>
        <p:spPr bwMode="auto">
          <a:xfrm>
            <a:off x="6370643" y="2566988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Rectangle 191"/>
          <p:cNvSpPr>
            <a:spLocks noChangeArrowheads="1"/>
          </p:cNvSpPr>
          <p:nvPr/>
        </p:nvSpPr>
        <p:spPr bwMode="auto">
          <a:xfrm>
            <a:off x="7146254" y="2573339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Rectangle 192"/>
          <p:cNvSpPr>
            <a:spLocks noChangeArrowheads="1"/>
          </p:cNvSpPr>
          <p:nvPr/>
        </p:nvSpPr>
        <p:spPr bwMode="auto">
          <a:xfrm>
            <a:off x="7535192" y="2573339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194"/>
          <p:cNvSpPr>
            <a:spLocks noChangeArrowheads="1"/>
          </p:cNvSpPr>
          <p:nvPr/>
        </p:nvSpPr>
        <p:spPr bwMode="auto">
          <a:xfrm>
            <a:off x="8311479" y="2573339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195"/>
          <p:cNvSpPr>
            <a:spLocks noChangeArrowheads="1"/>
          </p:cNvSpPr>
          <p:nvPr/>
        </p:nvSpPr>
        <p:spPr bwMode="auto">
          <a:xfrm>
            <a:off x="8700417" y="2573339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Rectangle 196"/>
          <p:cNvSpPr>
            <a:spLocks noChangeArrowheads="1"/>
          </p:cNvSpPr>
          <p:nvPr/>
        </p:nvSpPr>
        <p:spPr bwMode="auto">
          <a:xfrm>
            <a:off x="444268" y="2905125"/>
            <a:ext cx="3571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Rectangle 197"/>
          <p:cNvSpPr>
            <a:spLocks noChangeArrowheads="1"/>
          </p:cNvSpPr>
          <p:nvPr/>
        </p:nvSpPr>
        <p:spPr bwMode="auto">
          <a:xfrm>
            <a:off x="723668" y="2905125"/>
            <a:ext cx="782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r2,0(r1)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Rectangle 198"/>
          <p:cNvSpPr>
            <a:spLocks noChangeArrowheads="1"/>
          </p:cNvSpPr>
          <p:nvPr/>
        </p:nvSpPr>
        <p:spPr bwMode="auto">
          <a:xfrm>
            <a:off x="2866793" y="2905125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Rectangle 199"/>
          <p:cNvSpPr>
            <a:spLocks noChangeArrowheads="1"/>
          </p:cNvSpPr>
          <p:nvPr/>
        </p:nvSpPr>
        <p:spPr bwMode="auto">
          <a:xfrm>
            <a:off x="3255731" y="2905125"/>
            <a:ext cx="242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Rectangle 200"/>
          <p:cNvSpPr>
            <a:spLocks noChangeArrowheads="1"/>
          </p:cNvSpPr>
          <p:nvPr/>
        </p:nvSpPr>
        <p:spPr bwMode="auto">
          <a:xfrm>
            <a:off x="3643081" y="2905125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Rectangle 201"/>
          <p:cNvSpPr>
            <a:spLocks noChangeArrowheads="1"/>
          </p:cNvSpPr>
          <p:nvPr/>
        </p:nvSpPr>
        <p:spPr bwMode="auto">
          <a:xfrm>
            <a:off x="4032018" y="2905125"/>
            <a:ext cx="2952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Rectangle 203"/>
          <p:cNvSpPr>
            <a:spLocks noChangeArrowheads="1"/>
          </p:cNvSpPr>
          <p:nvPr/>
        </p:nvSpPr>
        <p:spPr bwMode="auto">
          <a:xfrm>
            <a:off x="444268" y="3243263"/>
            <a:ext cx="2105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label1:beq r2,r0,label2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Rectangle 204"/>
          <p:cNvSpPr>
            <a:spLocks noChangeArrowheads="1"/>
          </p:cNvSpPr>
          <p:nvPr/>
        </p:nvSpPr>
        <p:spPr bwMode="auto">
          <a:xfrm>
            <a:off x="444268" y="3495675"/>
            <a:ext cx="2444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6"/>
          <p:cNvSpPr>
            <a:spLocks noChangeArrowheads="1"/>
          </p:cNvSpPr>
          <p:nvPr/>
        </p:nvSpPr>
        <p:spPr bwMode="auto">
          <a:xfrm>
            <a:off x="566506" y="3495675"/>
            <a:ext cx="16954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 use stall (NT)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3255731" y="3243263"/>
            <a:ext cx="215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08"/>
          <p:cNvSpPr>
            <a:spLocks noChangeArrowheads="1"/>
          </p:cNvSpPr>
          <p:nvPr/>
        </p:nvSpPr>
        <p:spPr bwMode="auto">
          <a:xfrm>
            <a:off x="3643081" y="3243263"/>
            <a:ext cx="244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09"/>
          <p:cNvSpPr>
            <a:spLocks noChangeArrowheads="1"/>
          </p:cNvSpPr>
          <p:nvPr/>
        </p:nvSpPr>
        <p:spPr bwMode="auto">
          <a:xfrm>
            <a:off x="4032018" y="3243263"/>
            <a:ext cx="2428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10"/>
          <p:cNvSpPr>
            <a:spLocks noChangeArrowheads="1"/>
          </p:cNvSpPr>
          <p:nvPr/>
        </p:nvSpPr>
        <p:spPr bwMode="auto">
          <a:xfrm>
            <a:off x="4818068" y="3243263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11"/>
          <p:cNvSpPr>
            <a:spLocks noChangeArrowheads="1"/>
          </p:cNvSpPr>
          <p:nvPr/>
        </p:nvSpPr>
        <p:spPr bwMode="auto">
          <a:xfrm>
            <a:off x="5205418" y="3243263"/>
            <a:ext cx="296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2"/>
          <p:cNvSpPr>
            <a:spLocks noChangeArrowheads="1"/>
          </p:cNvSpPr>
          <p:nvPr/>
        </p:nvSpPr>
        <p:spPr bwMode="auto">
          <a:xfrm>
            <a:off x="5594355" y="324326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3"/>
          <p:cNvSpPr>
            <a:spLocks noChangeArrowheads="1"/>
          </p:cNvSpPr>
          <p:nvPr/>
        </p:nvSpPr>
        <p:spPr bwMode="auto">
          <a:xfrm>
            <a:off x="444268" y="3827463"/>
            <a:ext cx="3222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14"/>
          <p:cNvSpPr>
            <a:spLocks noChangeArrowheads="1"/>
          </p:cNvSpPr>
          <p:nvPr/>
        </p:nvSpPr>
        <p:spPr bwMode="auto">
          <a:xfrm>
            <a:off x="688743" y="3827463"/>
            <a:ext cx="782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r3,0(r2)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15"/>
          <p:cNvSpPr>
            <a:spLocks noChangeArrowheads="1"/>
          </p:cNvSpPr>
          <p:nvPr/>
        </p:nvSpPr>
        <p:spPr bwMode="auto">
          <a:xfrm>
            <a:off x="3643081" y="3827463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6"/>
          <p:cNvSpPr>
            <a:spLocks noChangeArrowheads="1"/>
          </p:cNvSpPr>
          <p:nvPr/>
        </p:nvSpPr>
        <p:spPr bwMode="auto">
          <a:xfrm>
            <a:off x="4032018" y="3827463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7"/>
          <p:cNvSpPr>
            <a:spLocks noChangeArrowheads="1"/>
          </p:cNvSpPr>
          <p:nvPr/>
        </p:nvSpPr>
        <p:spPr bwMode="auto">
          <a:xfrm>
            <a:off x="4818068" y="3827463"/>
            <a:ext cx="2428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8"/>
          <p:cNvSpPr>
            <a:spLocks noChangeArrowheads="1"/>
          </p:cNvSpPr>
          <p:nvPr/>
        </p:nvSpPr>
        <p:spPr bwMode="auto">
          <a:xfrm>
            <a:off x="5205418" y="3827463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9"/>
          <p:cNvSpPr>
            <a:spLocks noChangeArrowheads="1"/>
          </p:cNvSpPr>
          <p:nvPr/>
        </p:nvSpPr>
        <p:spPr bwMode="auto">
          <a:xfrm>
            <a:off x="5594355" y="3827463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0"/>
          <p:cNvSpPr>
            <a:spLocks noChangeArrowheads="1"/>
          </p:cNvSpPr>
          <p:nvPr/>
        </p:nvSpPr>
        <p:spPr bwMode="auto">
          <a:xfrm>
            <a:off x="5983293" y="3827463"/>
            <a:ext cx="303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1"/>
          <p:cNvSpPr>
            <a:spLocks noChangeArrowheads="1"/>
          </p:cNvSpPr>
          <p:nvPr/>
        </p:nvSpPr>
        <p:spPr bwMode="auto">
          <a:xfrm>
            <a:off x="444268" y="4167188"/>
            <a:ext cx="11572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r2,r5,r6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2"/>
          <p:cNvSpPr>
            <a:spLocks noChangeArrowheads="1"/>
          </p:cNvSpPr>
          <p:nvPr/>
        </p:nvSpPr>
        <p:spPr bwMode="auto">
          <a:xfrm>
            <a:off x="4818068" y="4167188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3"/>
          <p:cNvSpPr>
            <a:spLocks noChangeArrowheads="1"/>
          </p:cNvSpPr>
          <p:nvPr/>
        </p:nvSpPr>
        <p:spPr bwMode="auto">
          <a:xfrm>
            <a:off x="5205418" y="4167188"/>
            <a:ext cx="2444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4"/>
          <p:cNvSpPr>
            <a:spLocks noChangeArrowheads="1"/>
          </p:cNvSpPr>
          <p:nvPr/>
        </p:nvSpPr>
        <p:spPr bwMode="auto">
          <a:xfrm>
            <a:off x="5594355" y="4167188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25"/>
          <p:cNvSpPr>
            <a:spLocks noChangeArrowheads="1"/>
          </p:cNvSpPr>
          <p:nvPr/>
        </p:nvSpPr>
        <p:spPr bwMode="auto">
          <a:xfrm>
            <a:off x="5983293" y="4167188"/>
            <a:ext cx="2952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370643" y="4167188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27"/>
          <p:cNvSpPr>
            <a:spLocks noChangeArrowheads="1"/>
          </p:cNvSpPr>
          <p:nvPr/>
        </p:nvSpPr>
        <p:spPr bwMode="auto">
          <a:xfrm>
            <a:off x="444268" y="4505325"/>
            <a:ext cx="4524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28"/>
          <p:cNvSpPr>
            <a:spLocks noChangeArrowheads="1"/>
          </p:cNvSpPr>
          <p:nvPr/>
        </p:nvSpPr>
        <p:spPr bwMode="auto">
          <a:xfrm>
            <a:off x="818918" y="4505325"/>
            <a:ext cx="1417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r3,r0,label1 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29"/>
          <p:cNvSpPr>
            <a:spLocks noChangeArrowheads="1"/>
          </p:cNvSpPr>
          <p:nvPr/>
        </p:nvSpPr>
        <p:spPr bwMode="auto">
          <a:xfrm>
            <a:off x="5205418" y="4505325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30"/>
          <p:cNvSpPr>
            <a:spLocks noChangeArrowheads="1"/>
          </p:cNvSpPr>
          <p:nvPr/>
        </p:nvSpPr>
        <p:spPr bwMode="auto">
          <a:xfrm>
            <a:off x="5594355" y="4505325"/>
            <a:ext cx="242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31"/>
          <p:cNvSpPr>
            <a:spLocks noChangeArrowheads="1"/>
          </p:cNvSpPr>
          <p:nvPr/>
        </p:nvSpPr>
        <p:spPr bwMode="auto">
          <a:xfrm>
            <a:off x="6345603" y="4505325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32"/>
          <p:cNvSpPr>
            <a:spLocks noChangeArrowheads="1"/>
          </p:cNvSpPr>
          <p:nvPr/>
        </p:nvSpPr>
        <p:spPr bwMode="auto">
          <a:xfrm>
            <a:off x="6732953" y="4505325"/>
            <a:ext cx="2968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34"/>
          <p:cNvSpPr>
            <a:spLocks noChangeArrowheads="1"/>
          </p:cNvSpPr>
          <p:nvPr/>
        </p:nvSpPr>
        <p:spPr bwMode="auto">
          <a:xfrm>
            <a:off x="444268" y="4843463"/>
            <a:ext cx="1209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r1,r3,r1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5"/>
          <p:cNvSpPr>
            <a:spLocks noChangeArrowheads="1"/>
          </p:cNvSpPr>
          <p:nvPr/>
        </p:nvSpPr>
        <p:spPr bwMode="auto">
          <a:xfrm>
            <a:off x="1496781" y="4843463"/>
            <a:ext cx="2444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6"/>
          <p:cNvSpPr>
            <a:spLocks noChangeArrowheads="1"/>
          </p:cNvSpPr>
          <p:nvPr/>
        </p:nvSpPr>
        <p:spPr bwMode="auto">
          <a:xfrm>
            <a:off x="1671406" y="4843463"/>
            <a:ext cx="5381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37"/>
          <p:cNvSpPr>
            <a:spLocks noChangeArrowheads="1"/>
          </p:cNvSpPr>
          <p:nvPr/>
        </p:nvSpPr>
        <p:spPr bwMode="auto">
          <a:xfrm>
            <a:off x="5594355" y="4843463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38"/>
          <p:cNvSpPr>
            <a:spLocks noChangeArrowheads="1"/>
          </p:cNvSpPr>
          <p:nvPr/>
        </p:nvSpPr>
        <p:spPr bwMode="auto">
          <a:xfrm>
            <a:off x="444268" y="5181600"/>
            <a:ext cx="757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label1: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39"/>
          <p:cNvSpPr>
            <a:spLocks noChangeArrowheads="1"/>
          </p:cNvSpPr>
          <p:nvPr/>
        </p:nvSpPr>
        <p:spPr bwMode="auto">
          <a:xfrm>
            <a:off x="1061806" y="5181600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auto">
          <a:xfrm>
            <a:off x="1436456" y="5181600"/>
            <a:ext cx="1417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r2,r0,label2 (T)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41"/>
          <p:cNvSpPr>
            <a:spLocks noChangeArrowheads="1"/>
          </p:cNvSpPr>
          <p:nvPr/>
        </p:nvSpPr>
        <p:spPr bwMode="auto">
          <a:xfrm>
            <a:off x="6388745" y="5181600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3"/>
          <p:cNvSpPr>
            <a:spLocks noChangeArrowheads="1"/>
          </p:cNvSpPr>
          <p:nvPr/>
        </p:nvSpPr>
        <p:spPr bwMode="auto">
          <a:xfrm>
            <a:off x="7146254" y="5187951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44"/>
          <p:cNvSpPr>
            <a:spLocks noChangeArrowheads="1"/>
          </p:cNvSpPr>
          <p:nvPr/>
        </p:nvSpPr>
        <p:spPr bwMode="auto">
          <a:xfrm>
            <a:off x="7535192" y="5187951"/>
            <a:ext cx="295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5"/>
          <p:cNvSpPr>
            <a:spLocks noChangeArrowheads="1"/>
          </p:cNvSpPr>
          <p:nvPr/>
        </p:nvSpPr>
        <p:spPr bwMode="auto">
          <a:xfrm>
            <a:off x="7922542" y="5187951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46"/>
          <p:cNvSpPr>
            <a:spLocks noChangeArrowheads="1"/>
          </p:cNvSpPr>
          <p:nvPr/>
        </p:nvSpPr>
        <p:spPr bwMode="auto">
          <a:xfrm>
            <a:off x="444268" y="5521325"/>
            <a:ext cx="3222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47"/>
          <p:cNvSpPr>
            <a:spLocks noChangeArrowheads="1"/>
          </p:cNvSpPr>
          <p:nvPr/>
        </p:nvSpPr>
        <p:spPr bwMode="auto">
          <a:xfrm>
            <a:off x="688743" y="5521325"/>
            <a:ext cx="8350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r3,0(r2)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48"/>
          <p:cNvSpPr>
            <a:spLocks noChangeArrowheads="1"/>
          </p:cNvSpPr>
          <p:nvPr/>
        </p:nvSpPr>
        <p:spPr bwMode="auto">
          <a:xfrm>
            <a:off x="1374543" y="5521325"/>
            <a:ext cx="2444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249"/>
          <p:cNvSpPr>
            <a:spLocks noChangeArrowheads="1"/>
          </p:cNvSpPr>
          <p:nvPr/>
        </p:nvSpPr>
        <p:spPr bwMode="auto">
          <a:xfrm>
            <a:off x="1558693" y="5521325"/>
            <a:ext cx="5730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Flush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51"/>
          <p:cNvSpPr>
            <a:spLocks noChangeArrowheads="1"/>
          </p:cNvSpPr>
          <p:nvPr/>
        </p:nvSpPr>
        <p:spPr bwMode="auto">
          <a:xfrm>
            <a:off x="444268" y="5859463"/>
            <a:ext cx="18176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label2: SW r1,0(r2)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52"/>
          <p:cNvSpPr>
            <a:spLocks noChangeArrowheads="1"/>
          </p:cNvSpPr>
          <p:nvPr/>
        </p:nvSpPr>
        <p:spPr bwMode="auto">
          <a:xfrm>
            <a:off x="7146254" y="5865814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53"/>
          <p:cNvSpPr>
            <a:spLocks noChangeArrowheads="1"/>
          </p:cNvSpPr>
          <p:nvPr/>
        </p:nvSpPr>
        <p:spPr bwMode="auto">
          <a:xfrm>
            <a:off x="7535192" y="5865814"/>
            <a:ext cx="242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54"/>
          <p:cNvSpPr>
            <a:spLocks noChangeArrowheads="1"/>
          </p:cNvSpPr>
          <p:nvPr/>
        </p:nvSpPr>
        <p:spPr bwMode="auto">
          <a:xfrm>
            <a:off x="7922542" y="5865814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55"/>
          <p:cNvSpPr>
            <a:spLocks noChangeArrowheads="1"/>
          </p:cNvSpPr>
          <p:nvPr/>
        </p:nvSpPr>
        <p:spPr bwMode="auto">
          <a:xfrm>
            <a:off x="8311479" y="5865814"/>
            <a:ext cx="2952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56"/>
          <p:cNvSpPr>
            <a:spLocks noChangeArrowheads="1"/>
          </p:cNvSpPr>
          <p:nvPr/>
        </p:nvSpPr>
        <p:spPr bwMode="auto">
          <a:xfrm>
            <a:off x="8700417" y="5865814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2" name="Content Placeholder 3"/>
          <p:cNvPicPr>
            <a:picLocks noChangeAspect="1"/>
          </p:cNvPicPr>
          <p:nvPr/>
        </p:nvPicPr>
        <p:blipFill rotWithShape="1">
          <a:blip r:embed="rId4"/>
          <a:srcRect l="-1" t="40752" r="42744"/>
          <a:stretch/>
        </p:blipFill>
        <p:spPr>
          <a:xfrm>
            <a:off x="4962525" y="120816"/>
            <a:ext cx="3812068" cy="1529350"/>
          </a:xfrm>
          <a:prstGeom prst="rect">
            <a:avLst/>
          </a:prstGeom>
        </p:spPr>
      </p:pic>
      <p:sp>
        <p:nvSpPr>
          <p:cNvPr id="291" name="Line 179"/>
          <p:cNvSpPr>
            <a:spLocks noChangeShapeType="1"/>
          </p:cNvSpPr>
          <p:nvPr/>
        </p:nvSpPr>
        <p:spPr bwMode="auto">
          <a:xfrm>
            <a:off x="4334755" y="251777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Rectangle 19"/>
          <p:cNvSpPr>
            <a:spLocks noChangeArrowheads="1"/>
          </p:cNvSpPr>
          <p:nvPr/>
        </p:nvSpPr>
        <p:spPr bwMode="auto">
          <a:xfrm>
            <a:off x="4332568" y="2530475"/>
            <a:ext cx="387350" cy="320677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ectangle 34"/>
          <p:cNvSpPr>
            <a:spLocks noChangeArrowheads="1"/>
          </p:cNvSpPr>
          <p:nvPr/>
        </p:nvSpPr>
        <p:spPr bwMode="auto">
          <a:xfrm>
            <a:off x="4332568" y="2879725"/>
            <a:ext cx="387350" cy="315914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49"/>
          <p:cNvSpPr>
            <a:spLocks noChangeArrowheads="1"/>
          </p:cNvSpPr>
          <p:nvPr/>
        </p:nvSpPr>
        <p:spPr bwMode="auto">
          <a:xfrm>
            <a:off x="4332568" y="3206750"/>
            <a:ext cx="387350" cy="57150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Rectangle 64"/>
          <p:cNvSpPr>
            <a:spLocks noChangeArrowheads="1"/>
          </p:cNvSpPr>
          <p:nvPr/>
        </p:nvSpPr>
        <p:spPr bwMode="auto">
          <a:xfrm>
            <a:off x="4332568" y="3778252"/>
            <a:ext cx="387350" cy="350836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Rectangle 79"/>
          <p:cNvSpPr>
            <a:spLocks noChangeArrowheads="1"/>
          </p:cNvSpPr>
          <p:nvPr/>
        </p:nvSpPr>
        <p:spPr bwMode="auto">
          <a:xfrm>
            <a:off x="4332568" y="4129088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Rectangle 94"/>
          <p:cNvSpPr>
            <a:spLocks noChangeArrowheads="1"/>
          </p:cNvSpPr>
          <p:nvPr/>
        </p:nvSpPr>
        <p:spPr bwMode="auto">
          <a:xfrm>
            <a:off x="4332568" y="44688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Rectangle 109"/>
          <p:cNvSpPr>
            <a:spLocks noChangeArrowheads="1"/>
          </p:cNvSpPr>
          <p:nvPr/>
        </p:nvSpPr>
        <p:spPr bwMode="auto">
          <a:xfrm>
            <a:off x="4332568" y="4806950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Rectangle 124"/>
          <p:cNvSpPr>
            <a:spLocks noChangeArrowheads="1"/>
          </p:cNvSpPr>
          <p:nvPr/>
        </p:nvSpPr>
        <p:spPr bwMode="auto">
          <a:xfrm>
            <a:off x="4332568" y="5145088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Rectangle 139"/>
          <p:cNvSpPr>
            <a:spLocks noChangeArrowheads="1"/>
          </p:cNvSpPr>
          <p:nvPr/>
        </p:nvSpPr>
        <p:spPr bwMode="auto">
          <a:xfrm>
            <a:off x="4332568" y="5483225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Rectangle 154"/>
          <p:cNvSpPr>
            <a:spLocks noChangeArrowheads="1"/>
          </p:cNvSpPr>
          <p:nvPr/>
        </p:nvSpPr>
        <p:spPr bwMode="auto">
          <a:xfrm>
            <a:off x="4332568" y="5822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Line 168"/>
          <p:cNvSpPr>
            <a:spLocks noChangeShapeType="1"/>
          </p:cNvSpPr>
          <p:nvPr/>
        </p:nvSpPr>
        <p:spPr bwMode="auto">
          <a:xfrm>
            <a:off x="433256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Line 179"/>
          <p:cNvSpPr>
            <a:spLocks noChangeShapeType="1"/>
          </p:cNvSpPr>
          <p:nvPr/>
        </p:nvSpPr>
        <p:spPr bwMode="auto">
          <a:xfrm>
            <a:off x="471991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Rectangle 195"/>
          <p:cNvSpPr>
            <a:spLocks noChangeArrowheads="1"/>
          </p:cNvSpPr>
          <p:nvPr/>
        </p:nvSpPr>
        <p:spPr bwMode="auto">
          <a:xfrm>
            <a:off x="4419881" y="2566988"/>
            <a:ext cx="10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Rectangle 202"/>
          <p:cNvSpPr>
            <a:spLocks noChangeArrowheads="1"/>
          </p:cNvSpPr>
          <p:nvPr/>
        </p:nvSpPr>
        <p:spPr bwMode="auto">
          <a:xfrm>
            <a:off x="4394695" y="2908166"/>
            <a:ext cx="3032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Rectangle 209"/>
          <p:cNvSpPr>
            <a:spLocks noChangeArrowheads="1"/>
          </p:cNvSpPr>
          <p:nvPr/>
        </p:nvSpPr>
        <p:spPr bwMode="auto">
          <a:xfrm>
            <a:off x="4400276" y="3251040"/>
            <a:ext cx="2428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216"/>
          <p:cNvSpPr>
            <a:spLocks noChangeArrowheads="1"/>
          </p:cNvSpPr>
          <p:nvPr/>
        </p:nvSpPr>
        <p:spPr bwMode="auto">
          <a:xfrm>
            <a:off x="4382681" y="3833812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" name="Rectangle 19"/>
          <p:cNvSpPr>
            <a:spLocks noChangeArrowheads="1"/>
          </p:cNvSpPr>
          <p:nvPr/>
        </p:nvSpPr>
        <p:spPr bwMode="auto">
          <a:xfrm>
            <a:off x="6670268" y="2530475"/>
            <a:ext cx="387350" cy="33813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Rectangle 34"/>
          <p:cNvSpPr>
            <a:spLocks noChangeArrowheads="1"/>
          </p:cNvSpPr>
          <p:nvPr/>
        </p:nvSpPr>
        <p:spPr bwMode="auto">
          <a:xfrm>
            <a:off x="6670268" y="2868613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Rectangle 49"/>
          <p:cNvSpPr>
            <a:spLocks noChangeArrowheads="1"/>
          </p:cNvSpPr>
          <p:nvPr/>
        </p:nvSpPr>
        <p:spPr bwMode="auto">
          <a:xfrm>
            <a:off x="6670268" y="3206750"/>
            <a:ext cx="387350" cy="5842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Rectangle 64"/>
          <p:cNvSpPr>
            <a:spLocks noChangeArrowheads="1"/>
          </p:cNvSpPr>
          <p:nvPr/>
        </p:nvSpPr>
        <p:spPr bwMode="auto">
          <a:xfrm>
            <a:off x="6670268" y="3790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Rectangle 79"/>
          <p:cNvSpPr>
            <a:spLocks noChangeArrowheads="1"/>
          </p:cNvSpPr>
          <p:nvPr/>
        </p:nvSpPr>
        <p:spPr bwMode="auto">
          <a:xfrm>
            <a:off x="6670268" y="4129088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Rectangle 109"/>
          <p:cNvSpPr>
            <a:spLocks noChangeArrowheads="1"/>
          </p:cNvSpPr>
          <p:nvPr/>
        </p:nvSpPr>
        <p:spPr bwMode="auto">
          <a:xfrm>
            <a:off x="6670268" y="4806950"/>
            <a:ext cx="387350" cy="3381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Rectangle 124"/>
          <p:cNvSpPr>
            <a:spLocks noChangeArrowheads="1"/>
          </p:cNvSpPr>
          <p:nvPr/>
        </p:nvSpPr>
        <p:spPr bwMode="auto">
          <a:xfrm>
            <a:off x="6670268" y="5145088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Rectangle 139"/>
          <p:cNvSpPr>
            <a:spLocks noChangeArrowheads="1"/>
          </p:cNvSpPr>
          <p:nvPr/>
        </p:nvSpPr>
        <p:spPr bwMode="auto">
          <a:xfrm>
            <a:off x="6670268" y="5483225"/>
            <a:ext cx="387350" cy="33972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Rectangle 154"/>
          <p:cNvSpPr>
            <a:spLocks noChangeArrowheads="1"/>
          </p:cNvSpPr>
          <p:nvPr/>
        </p:nvSpPr>
        <p:spPr bwMode="auto">
          <a:xfrm>
            <a:off x="6670268" y="5822950"/>
            <a:ext cx="387350" cy="33813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168"/>
          <p:cNvSpPr>
            <a:spLocks noChangeShapeType="1"/>
          </p:cNvSpPr>
          <p:nvPr/>
        </p:nvSpPr>
        <p:spPr bwMode="auto">
          <a:xfrm>
            <a:off x="6670268" y="2524125"/>
            <a:ext cx="0" cy="364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Rectangle 195"/>
          <p:cNvSpPr>
            <a:spLocks noChangeArrowheads="1"/>
          </p:cNvSpPr>
          <p:nvPr/>
        </p:nvSpPr>
        <p:spPr bwMode="auto">
          <a:xfrm>
            <a:off x="6757581" y="2566988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33"/>
          <p:cNvSpPr>
            <a:spLocks noChangeArrowheads="1"/>
          </p:cNvSpPr>
          <p:nvPr/>
        </p:nvSpPr>
        <p:spPr bwMode="auto">
          <a:xfrm>
            <a:off x="7048524" y="4505324"/>
            <a:ext cx="304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Rectangle 242"/>
          <p:cNvSpPr>
            <a:spLocks noChangeArrowheads="1"/>
          </p:cNvSpPr>
          <p:nvPr/>
        </p:nvSpPr>
        <p:spPr bwMode="auto">
          <a:xfrm>
            <a:off x="6799742" y="5178023"/>
            <a:ext cx="244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Rectangle 250"/>
          <p:cNvSpPr>
            <a:spLocks noChangeArrowheads="1"/>
          </p:cNvSpPr>
          <p:nvPr/>
        </p:nvSpPr>
        <p:spPr bwMode="auto">
          <a:xfrm>
            <a:off x="6812880" y="5525282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Line 169"/>
          <p:cNvSpPr>
            <a:spLocks noChangeShapeType="1"/>
          </p:cNvSpPr>
          <p:nvPr/>
        </p:nvSpPr>
        <p:spPr bwMode="auto">
          <a:xfrm>
            <a:off x="352193" y="2868613"/>
            <a:ext cx="8648261" cy="12700"/>
          </a:xfrm>
          <a:prstGeom prst="line">
            <a:avLst/>
          </a:prstGeom>
          <a:noFill/>
          <a:ln w="349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93"/>
          <p:cNvSpPr>
            <a:spLocks noChangeArrowheads="1"/>
          </p:cNvSpPr>
          <p:nvPr/>
        </p:nvSpPr>
        <p:spPr bwMode="auto">
          <a:xfrm>
            <a:off x="7922542" y="2573339"/>
            <a:ext cx="2083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7" name="Line 180"/>
          <p:cNvSpPr>
            <a:spLocks noChangeShapeType="1"/>
          </p:cNvSpPr>
          <p:nvPr/>
        </p:nvSpPr>
        <p:spPr bwMode="auto">
          <a:xfrm>
            <a:off x="352193" y="2530475"/>
            <a:ext cx="787082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Rectangle 237"/>
          <p:cNvSpPr>
            <a:spLocks noChangeArrowheads="1"/>
          </p:cNvSpPr>
          <p:nvPr/>
        </p:nvSpPr>
        <p:spPr bwMode="auto">
          <a:xfrm>
            <a:off x="6002724" y="4832351"/>
            <a:ext cx="217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6" name="Rectangle 230"/>
          <p:cNvSpPr>
            <a:spLocks noChangeArrowheads="1"/>
          </p:cNvSpPr>
          <p:nvPr/>
        </p:nvSpPr>
        <p:spPr bwMode="auto">
          <a:xfrm>
            <a:off x="6006367" y="4510680"/>
            <a:ext cx="242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2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5" grpId="0"/>
      <p:bldP spid="256" grpId="0"/>
      <p:bldP spid="257" grpId="0"/>
      <p:bldP spid="258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42" grpId="0"/>
      <p:bldP spid="46" grpId="0"/>
      <p:bldP spid="48" grpId="0"/>
      <p:bldP spid="49" grpId="0"/>
      <p:bldP spid="50" grpId="0"/>
      <p:bldP spid="57" grpId="0"/>
      <p:bldP spid="58" grpId="0"/>
      <p:bldP spid="59" grpId="0"/>
      <p:bldP spid="60" grpId="0"/>
      <p:bldP spid="61" grpId="0"/>
      <p:bldP spid="259" grpId="0"/>
      <p:bldP spid="307" grpId="0"/>
      <p:bldP spid="309" grpId="0"/>
      <p:bldP spid="38" grpId="0"/>
      <p:bldP spid="323" grpId="0"/>
      <p:bldP spid="324" grpId="0"/>
      <p:bldP spid="290" grpId="0"/>
      <p:bldP spid="306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58186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Using the memory for fetching instruction (in fetch stage) and data access (in memory stage).</a:t>
            </a:r>
          </a:p>
          <a:p>
            <a:pPr lvl="1"/>
            <a:r>
              <a:rPr lang="en-US" dirty="0" smtClean="0"/>
              <a:t>Stall the fetched instruction</a:t>
            </a:r>
          </a:p>
          <a:p>
            <a:pPr lvl="1"/>
            <a:r>
              <a:rPr lang="en-US" dirty="0"/>
              <a:t>Use two separate caches one for instructions and one for the data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30881"/>
              </p:ext>
            </p:extLst>
          </p:nvPr>
        </p:nvGraphicFramePr>
        <p:xfrm>
          <a:off x="909303" y="4183811"/>
          <a:ext cx="73253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99">
                  <a:extLst>
                    <a:ext uri="{9D8B030D-6E8A-4147-A177-3AD203B41FA5}">
                      <a16:colId xmlns:a16="http://schemas.microsoft.com/office/drawing/2014/main" val="3034056576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312699321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452524507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208051554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333114701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4242812898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480921230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1663976627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605237349"/>
                    </a:ext>
                  </a:extLst>
                </a:gridCol>
                <a:gridCol w="618030">
                  <a:extLst>
                    <a:ext uri="{9D8B030D-6E8A-4147-A177-3AD203B41FA5}">
                      <a16:colId xmlns:a16="http://schemas.microsoft.com/office/drawing/2014/main" val="179341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7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 R1,2(R2)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5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0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3546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267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dependency can be divided into</a:t>
            </a:r>
          </a:p>
          <a:p>
            <a:pPr lvl="1"/>
            <a:r>
              <a:rPr lang="en-US" dirty="0" smtClean="0"/>
              <a:t>RAW (Read after write)</a:t>
            </a:r>
          </a:p>
          <a:p>
            <a:pPr lvl="1"/>
            <a:r>
              <a:rPr lang="en-US" dirty="0" smtClean="0"/>
              <a:t>WAR (Write after read)</a:t>
            </a:r>
          </a:p>
          <a:p>
            <a:pPr lvl="1"/>
            <a:r>
              <a:rPr lang="en-US" dirty="0" smtClean="0"/>
              <a:t>WAW (Write after write)</a:t>
            </a:r>
          </a:p>
          <a:p>
            <a:r>
              <a:rPr lang="en-US" dirty="0" smtClean="0"/>
              <a:t>In in-order execution we do not face hazards because of WAR and WAW dependencies. We only care about RAW dependencies.</a:t>
            </a:r>
          </a:p>
          <a:p>
            <a:r>
              <a:rPr lang="en-US" dirty="0" smtClean="0"/>
              <a:t>We will discuss WAR and WAW when we reach out of order execution.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4264" y="1321357"/>
            <a:ext cx="17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R1, R2, R3</a:t>
            </a:r>
          </a:p>
          <a:p>
            <a:r>
              <a:rPr lang="en-US" dirty="0" smtClean="0"/>
              <a:t>BEQ R1,R4,Label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4264" y="2020385"/>
            <a:ext cx="17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R1, R2, R3</a:t>
            </a:r>
          </a:p>
          <a:p>
            <a:r>
              <a:rPr lang="en-US" dirty="0" smtClean="0"/>
              <a:t>SUB R2, R4, R5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264" y="2719413"/>
            <a:ext cx="17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R1, R2, R3</a:t>
            </a:r>
          </a:p>
          <a:p>
            <a:r>
              <a:rPr lang="en-US" dirty="0" smtClean="0"/>
              <a:t>SUB R1, R4, R5</a:t>
            </a:r>
          </a:p>
        </p:txBody>
      </p:sp>
      <p:cxnSp>
        <p:nvCxnSpPr>
          <p:cNvPr id="8" name="Curved Connector 7"/>
          <p:cNvCxnSpPr>
            <a:endCxn id="4" idx="1"/>
          </p:cNvCxnSpPr>
          <p:nvPr/>
        </p:nvCxnSpPr>
        <p:spPr>
          <a:xfrm flipV="1">
            <a:off x="4347713" y="1644523"/>
            <a:ext cx="2596551" cy="884998"/>
          </a:xfrm>
          <a:prstGeom prst="curvedConnector3">
            <a:avLst>
              <a:gd name="adj1" fmla="val 785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5" idx="1"/>
          </p:cNvCxnSpPr>
          <p:nvPr/>
        </p:nvCxnSpPr>
        <p:spPr>
          <a:xfrm flipV="1">
            <a:off x="4261449" y="2343551"/>
            <a:ext cx="2682815" cy="495544"/>
          </a:xfrm>
          <a:prstGeom prst="curvedConnector3">
            <a:avLst>
              <a:gd name="adj1" fmla="val 744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6" idx="1"/>
          </p:cNvCxnSpPr>
          <p:nvPr/>
        </p:nvCxnSpPr>
        <p:spPr>
          <a:xfrm flipV="1">
            <a:off x="4459857" y="3042579"/>
            <a:ext cx="2484407" cy="202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241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- Continued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5766"/>
              </p:ext>
            </p:extLst>
          </p:nvPr>
        </p:nvGraphicFramePr>
        <p:xfrm>
          <a:off x="487870" y="2300165"/>
          <a:ext cx="8168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99">
                  <a:extLst>
                    <a:ext uri="{9D8B030D-6E8A-4147-A177-3AD203B41FA5}">
                      <a16:colId xmlns:a16="http://schemas.microsoft.com/office/drawing/2014/main" val="455267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91859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927668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4992135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51259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5506733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75091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570180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3835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R2,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R4,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37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37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software solutions by reordering the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stall the pipeline to resolve data hazards but this is not efficient.</a:t>
            </a:r>
          </a:p>
          <a:p>
            <a:r>
              <a:rPr lang="en-US" dirty="0" smtClean="0"/>
              <a:t>With full forwarding data is forwarded to ALU from ALU and memory.</a:t>
            </a:r>
          </a:p>
          <a:p>
            <a:pPr lvl="1"/>
            <a:r>
              <a:rPr lang="en-US" dirty="0" smtClean="0"/>
              <a:t>This means that we can access data that has been output in the previous cycle from execute stage or memory stage.</a:t>
            </a:r>
          </a:p>
          <a:p>
            <a:r>
              <a:rPr lang="en-US" dirty="0" smtClean="0"/>
              <a:t>With ALU-ALU forwarding data is only forwarded form ALU.</a:t>
            </a:r>
          </a:p>
          <a:p>
            <a:pPr lvl="1"/>
            <a:r>
              <a:rPr lang="en-US" dirty="0" smtClean="0"/>
              <a:t>This means that we cannot access data that has been output in the previous cycle from memory stage.</a:t>
            </a:r>
          </a:p>
          <a:p>
            <a:pPr lvl="1"/>
            <a:r>
              <a:rPr lang="en-US" dirty="0" smtClean="0"/>
              <a:t>We can only access data output from execute stage.</a:t>
            </a:r>
          </a:p>
          <a:p>
            <a:pPr lvl="1"/>
            <a:r>
              <a:rPr lang="en-US" dirty="0" smtClean="0"/>
              <a:t>We will stall if data is in memory.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Hazards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6639"/>
          </a:xfrm>
        </p:spPr>
        <p:txBody>
          <a:bodyPr/>
          <a:lstStyle/>
          <a:p>
            <a:r>
              <a:rPr lang="en-US" dirty="0" smtClean="0"/>
              <a:t>Full Forwarding 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84537"/>
              </p:ext>
            </p:extLst>
          </p:nvPr>
        </p:nvGraphicFramePr>
        <p:xfrm>
          <a:off x="487870" y="2507200"/>
          <a:ext cx="81682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99">
                  <a:extLst>
                    <a:ext uri="{9D8B030D-6E8A-4147-A177-3AD203B41FA5}">
                      <a16:colId xmlns:a16="http://schemas.microsoft.com/office/drawing/2014/main" val="455267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91859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927668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4992135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51259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5506733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75091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570180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3835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R2,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R4,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 R1, R4</a:t>
                      </a:r>
                      <a:r>
                        <a:rPr lang="en-US" baseline="0" dirty="0" smtClean="0"/>
                        <a:t>, Label (NT)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 R5, R1,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Hazards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6639"/>
          </a:xfrm>
        </p:spPr>
        <p:txBody>
          <a:bodyPr/>
          <a:lstStyle/>
          <a:p>
            <a:r>
              <a:rPr lang="en-US" dirty="0" smtClean="0"/>
              <a:t>ALU-ALU Forwarding 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3186"/>
              </p:ext>
            </p:extLst>
          </p:nvPr>
        </p:nvGraphicFramePr>
        <p:xfrm>
          <a:off x="487870" y="2507200"/>
          <a:ext cx="83586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894">
                  <a:extLst>
                    <a:ext uri="{9D8B030D-6E8A-4147-A177-3AD203B41FA5}">
                      <a16:colId xmlns:a16="http://schemas.microsoft.com/office/drawing/2014/main" val="455267952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3599185993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3392766809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3949921351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1295125911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3455067338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147509105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592426142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1257018075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2238352442"/>
                    </a:ext>
                  </a:extLst>
                </a:gridCol>
                <a:gridCol w="621473">
                  <a:extLst>
                    <a:ext uri="{9D8B030D-6E8A-4147-A177-3AD203B41FA5}">
                      <a16:colId xmlns:a16="http://schemas.microsoft.com/office/drawing/2014/main" val="228148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3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R2,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R4,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 R1, R4</a:t>
                      </a:r>
                      <a:r>
                        <a:rPr lang="en-US" baseline="0" dirty="0" smtClean="0"/>
                        <a:t>, Label (NT)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 R5, R1,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1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9|1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2|6.5|18.2|1.6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0.3|10.7|2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22.4|31.3|11.9|16|1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.4|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17.6|0.7|2.3|0.7|5.3|12|10.6|1.9|12.1|1.3|24.4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|14|19|19.9|23.6|9|33.5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2.6|1.4|6.3|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8.8|0.8|1.3|3.2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5.4|15.5|40.8|19.9|8|33.3|11|104.5|8.1|8.5|8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5|4.5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2.9|19.9|71.5|7.5|8.8|11.4|6.7|9.8|8.3|18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7.9|45.9|0.9|1.2|5.4|0.2|1.9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|2.5|29.6|1.8|91.8|5.3|25.7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5.5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4|14.4|1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6.4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|24.9|24.1|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2|13.6|1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18.3|10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2136</Words>
  <Application>Microsoft Office PowerPoint</Application>
  <PresentationFormat>On-screen Show (4:3)</PresentationFormat>
  <Paragraphs>911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Agenda</vt:lpstr>
      <vt:lpstr>Structural Hazards</vt:lpstr>
      <vt:lpstr>Structural Hazards</vt:lpstr>
      <vt:lpstr>Data Hazards</vt:lpstr>
      <vt:lpstr>Data Hazards - Continued</vt:lpstr>
      <vt:lpstr>Data Hazards - Continued</vt:lpstr>
      <vt:lpstr>Data Hazards - Continued</vt:lpstr>
      <vt:lpstr>Data Hazards - Continued</vt:lpstr>
      <vt:lpstr>Data Hazards - Continued</vt:lpstr>
      <vt:lpstr>Data Hazards - Continued</vt:lpstr>
      <vt:lpstr>Control Hazards</vt:lpstr>
      <vt:lpstr>Control Hazards - Continued</vt:lpstr>
      <vt:lpstr>Control Hazards - Continued </vt:lpstr>
      <vt:lpstr>Control Hazards - Continued </vt:lpstr>
      <vt:lpstr>Control Hazards - Continued </vt:lpstr>
      <vt:lpstr>Sheet 2: Problem 2</vt:lpstr>
      <vt:lpstr>Sheet 2: Problem 2 - Continued</vt:lpstr>
      <vt:lpstr>Sheet 2: Problem 2 - Continued</vt:lpstr>
      <vt:lpstr>Sheet 2: Problem 2 - Continued</vt:lpstr>
      <vt:lpstr>Sheet 2: Problem 2 - Continued</vt:lpstr>
      <vt:lpstr>Sheet 2: Problem 2 - Continued</vt:lpstr>
      <vt:lpstr>Sheet 3: Problem 1</vt:lpstr>
      <vt:lpstr>Sheet 3: Problem 1 - Continued</vt:lpstr>
      <vt:lpstr>Sheet 3: Problem 1 - Continued</vt:lpstr>
      <vt:lpstr>Sheet 3: Problem 1 - Continued</vt:lpstr>
      <vt:lpstr>Sheet 3: Problem 1 - Continued</vt:lpstr>
      <vt:lpstr>Sheet 3: Problem 1 - Continued</vt:lpstr>
      <vt:lpstr>Sheet 3: Problem 1 - Continued</vt:lpstr>
      <vt:lpstr>Sheet 3: Problem 1 - Continued</vt:lpstr>
      <vt:lpstr>Sheet 3: Problem 2</vt:lpstr>
      <vt:lpstr>Sheet 3: Problem 2 - Continued</vt:lpstr>
      <vt:lpstr>Sheet 3: Problem 2 - Continued</vt:lpstr>
      <vt:lpstr>Sheet 3: Problem 2 - Continued</vt:lpstr>
      <vt:lpstr>Sheet 3: Problem 2 - Continued</vt:lpstr>
      <vt:lpstr>Sheet 3: Problem 2 -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Maheed Hatem</dc:creator>
  <cp:lastModifiedBy>Maheed Hatem</cp:lastModifiedBy>
  <cp:revision>109</cp:revision>
  <dcterms:created xsi:type="dcterms:W3CDTF">2020-03-15T12:41:58Z</dcterms:created>
  <dcterms:modified xsi:type="dcterms:W3CDTF">2020-04-13T13:15:59Z</dcterms:modified>
</cp:coreProperties>
</file>