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92" r:id="rId3"/>
    <p:sldId id="293" r:id="rId4"/>
    <p:sldId id="294"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24" r:id="rId27"/>
    <p:sldId id="319" r:id="rId28"/>
    <p:sldId id="316" r:id="rId29"/>
    <p:sldId id="318" r:id="rId30"/>
    <p:sldId id="321" r:id="rId31"/>
    <p:sldId id="317" r:id="rId32"/>
    <p:sldId id="320" r:id="rId33"/>
    <p:sldId id="322" r:id="rId34"/>
    <p:sldId id="323" r:id="rId35"/>
    <p:sldId id="27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633" autoAdjust="0"/>
  </p:normalViewPr>
  <p:slideViewPr>
    <p:cSldViewPr>
      <p:cViewPr varScale="1">
        <p:scale>
          <a:sx n="59" d="100"/>
          <a:sy n="59" d="100"/>
        </p:scale>
        <p:origin x="171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notesMaster" Target="notesMasters/notesMaster1.xml" /><Relationship Id="rId40"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53D0E7-A93A-429D-9A37-374177A52AF6}" type="doc">
      <dgm:prSet loTypeId="urn:microsoft.com/office/officeart/2005/8/layout/process1" loCatId="process" qsTypeId="urn:microsoft.com/office/officeart/2005/8/quickstyle/3d1" qsCatId="3D" csTypeId="urn:microsoft.com/office/officeart/2005/8/colors/accent1_2" csCatId="accent1" phldr="1"/>
      <dgm:spPr/>
      <dgm:t>
        <a:bodyPr/>
        <a:lstStyle/>
        <a:p>
          <a:endParaRPr lang="en-US"/>
        </a:p>
      </dgm:t>
    </dgm:pt>
    <dgm:pt modelId="{7786C984-CD01-44DE-928C-01897160AAC1}">
      <dgm:prSet phldrT="[Text]" custT="1"/>
      <dgm:spPr/>
      <dgm:t>
        <a:bodyPr/>
        <a:lstStyle/>
        <a:p>
          <a:pPr algn="ctr"/>
          <a:r>
            <a:rPr lang="en-US" sz="2000" dirty="0"/>
            <a:t>High-level design descriptions written in Hardware Description Languages (such as VHDL, Verilog)</a:t>
          </a:r>
        </a:p>
      </dgm:t>
    </dgm:pt>
    <dgm:pt modelId="{3E67921F-86A4-4EFE-9C71-1A110B0E91EB}" type="parTrans" cxnId="{4C24D583-1004-4B82-BB21-E32004ED1341}">
      <dgm:prSet/>
      <dgm:spPr/>
      <dgm:t>
        <a:bodyPr/>
        <a:lstStyle/>
        <a:p>
          <a:pPr algn="ctr"/>
          <a:endParaRPr lang="en-US"/>
        </a:p>
      </dgm:t>
    </dgm:pt>
    <dgm:pt modelId="{5B804F23-DC81-4B07-AE01-70C3F1E7FEF5}" type="sibTrans" cxnId="{4C24D583-1004-4B82-BB21-E32004ED1341}">
      <dgm:prSet/>
      <dgm:spPr/>
      <dgm:t>
        <a:bodyPr/>
        <a:lstStyle/>
        <a:p>
          <a:pPr algn="ctr"/>
          <a:endParaRPr lang="en-US"/>
        </a:p>
      </dgm:t>
    </dgm:pt>
    <dgm:pt modelId="{513F8859-F2E3-4C39-91F9-AB094B46C3E9}">
      <dgm:prSet phldrT="[Text]" custT="1"/>
      <dgm:spPr/>
      <dgm:t>
        <a:bodyPr/>
        <a:lstStyle/>
        <a:p>
          <a:pPr algn="ctr"/>
          <a:r>
            <a:rPr lang="en-US" sz="2000" dirty="0"/>
            <a:t>Gate-Level Netlist</a:t>
          </a:r>
        </a:p>
      </dgm:t>
    </dgm:pt>
    <dgm:pt modelId="{BC8CBC22-58DE-4874-BA95-4BA855281813}" type="parTrans" cxnId="{5BB574F8-A0B3-47EC-A631-35DCE091669A}">
      <dgm:prSet/>
      <dgm:spPr/>
      <dgm:t>
        <a:bodyPr/>
        <a:lstStyle/>
        <a:p>
          <a:pPr algn="ctr"/>
          <a:endParaRPr lang="en-US"/>
        </a:p>
      </dgm:t>
    </dgm:pt>
    <dgm:pt modelId="{C3C6C4C1-F000-4103-8C50-1EED0B96A223}" type="sibTrans" cxnId="{5BB574F8-A0B3-47EC-A631-35DCE091669A}">
      <dgm:prSet/>
      <dgm:spPr/>
      <dgm:t>
        <a:bodyPr/>
        <a:lstStyle/>
        <a:p>
          <a:pPr algn="ctr"/>
          <a:endParaRPr lang="en-US"/>
        </a:p>
      </dgm:t>
    </dgm:pt>
    <dgm:pt modelId="{7C482A8B-C876-4F7F-ACB8-83FD8425D620}" type="pres">
      <dgm:prSet presAssocID="{FA53D0E7-A93A-429D-9A37-374177A52AF6}" presName="Name0" presStyleCnt="0">
        <dgm:presLayoutVars>
          <dgm:dir/>
          <dgm:resizeHandles val="exact"/>
        </dgm:presLayoutVars>
      </dgm:prSet>
      <dgm:spPr/>
    </dgm:pt>
    <dgm:pt modelId="{C8177852-352C-4433-AB8F-20D437C8A7C6}" type="pres">
      <dgm:prSet presAssocID="{7786C984-CD01-44DE-928C-01897160AAC1}" presName="node" presStyleLbl="node1" presStyleIdx="0" presStyleCnt="2">
        <dgm:presLayoutVars>
          <dgm:bulletEnabled val="1"/>
        </dgm:presLayoutVars>
      </dgm:prSet>
      <dgm:spPr/>
    </dgm:pt>
    <dgm:pt modelId="{2B262DAB-986C-4DA0-BA27-D1FF996F8641}" type="pres">
      <dgm:prSet presAssocID="{5B804F23-DC81-4B07-AE01-70C3F1E7FEF5}" presName="sibTrans" presStyleLbl="sibTrans2D1" presStyleIdx="0" presStyleCnt="1"/>
      <dgm:spPr/>
    </dgm:pt>
    <dgm:pt modelId="{90CA745E-005E-4E19-A902-F8FB53E371AA}" type="pres">
      <dgm:prSet presAssocID="{5B804F23-DC81-4B07-AE01-70C3F1E7FEF5}" presName="connectorText" presStyleLbl="sibTrans2D1" presStyleIdx="0" presStyleCnt="1"/>
      <dgm:spPr/>
    </dgm:pt>
    <dgm:pt modelId="{5B189B7C-C1B3-4F1B-BD17-88759FD4E491}" type="pres">
      <dgm:prSet presAssocID="{513F8859-F2E3-4C39-91F9-AB094B46C3E9}" presName="node" presStyleLbl="node1" presStyleIdx="1" presStyleCnt="2">
        <dgm:presLayoutVars>
          <dgm:bulletEnabled val="1"/>
        </dgm:presLayoutVars>
      </dgm:prSet>
      <dgm:spPr/>
    </dgm:pt>
  </dgm:ptLst>
  <dgm:cxnLst>
    <dgm:cxn modelId="{1DBFAE1F-8D78-44C4-9B24-B85BA0D74479}" type="presOf" srcId="{513F8859-F2E3-4C39-91F9-AB094B46C3E9}" destId="{5B189B7C-C1B3-4F1B-BD17-88759FD4E491}" srcOrd="0" destOrd="0" presId="urn:microsoft.com/office/officeart/2005/8/layout/process1"/>
    <dgm:cxn modelId="{01E7876D-4583-4D43-8D9B-2FCB60D407E7}" type="presOf" srcId="{5B804F23-DC81-4B07-AE01-70C3F1E7FEF5}" destId="{90CA745E-005E-4E19-A902-F8FB53E371AA}" srcOrd="1" destOrd="0" presId="urn:microsoft.com/office/officeart/2005/8/layout/process1"/>
    <dgm:cxn modelId="{4C24D583-1004-4B82-BB21-E32004ED1341}" srcId="{FA53D0E7-A93A-429D-9A37-374177A52AF6}" destId="{7786C984-CD01-44DE-928C-01897160AAC1}" srcOrd="0" destOrd="0" parTransId="{3E67921F-86A4-4EFE-9C71-1A110B0E91EB}" sibTransId="{5B804F23-DC81-4B07-AE01-70C3F1E7FEF5}"/>
    <dgm:cxn modelId="{20FEE389-4E39-4C5C-823B-D1AE9CB31F07}" type="presOf" srcId="{5B804F23-DC81-4B07-AE01-70C3F1E7FEF5}" destId="{2B262DAB-986C-4DA0-BA27-D1FF996F8641}" srcOrd="0" destOrd="0" presId="urn:microsoft.com/office/officeart/2005/8/layout/process1"/>
    <dgm:cxn modelId="{EA3DE99E-7934-4D1F-AB77-CC6B97213D68}" type="presOf" srcId="{FA53D0E7-A93A-429D-9A37-374177A52AF6}" destId="{7C482A8B-C876-4F7F-ACB8-83FD8425D620}" srcOrd="0" destOrd="0" presId="urn:microsoft.com/office/officeart/2005/8/layout/process1"/>
    <dgm:cxn modelId="{C796B2F3-BCAA-4CCA-8FDC-EBDCD59196A8}" type="presOf" srcId="{7786C984-CD01-44DE-928C-01897160AAC1}" destId="{C8177852-352C-4433-AB8F-20D437C8A7C6}" srcOrd="0" destOrd="0" presId="urn:microsoft.com/office/officeart/2005/8/layout/process1"/>
    <dgm:cxn modelId="{5BB574F8-A0B3-47EC-A631-35DCE091669A}" srcId="{FA53D0E7-A93A-429D-9A37-374177A52AF6}" destId="{513F8859-F2E3-4C39-91F9-AB094B46C3E9}" srcOrd="1" destOrd="0" parTransId="{BC8CBC22-58DE-4874-BA95-4BA855281813}" sibTransId="{C3C6C4C1-F000-4103-8C50-1EED0B96A223}"/>
    <dgm:cxn modelId="{6DA0AC99-6E90-4869-88D7-C5438F9D005B}" type="presParOf" srcId="{7C482A8B-C876-4F7F-ACB8-83FD8425D620}" destId="{C8177852-352C-4433-AB8F-20D437C8A7C6}" srcOrd="0" destOrd="0" presId="urn:microsoft.com/office/officeart/2005/8/layout/process1"/>
    <dgm:cxn modelId="{A392E0C7-0ADC-4BC0-8476-38A5AA2A36D5}" type="presParOf" srcId="{7C482A8B-C876-4F7F-ACB8-83FD8425D620}" destId="{2B262DAB-986C-4DA0-BA27-D1FF996F8641}" srcOrd="1" destOrd="0" presId="urn:microsoft.com/office/officeart/2005/8/layout/process1"/>
    <dgm:cxn modelId="{43157DE6-1BAA-454A-B080-DCBDFE409A06}" type="presParOf" srcId="{2B262DAB-986C-4DA0-BA27-D1FF996F8641}" destId="{90CA745E-005E-4E19-A902-F8FB53E371AA}" srcOrd="0" destOrd="0" presId="urn:microsoft.com/office/officeart/2005/8/layout/process1"/>
    <dgm:cxn modelId="{901DDCB6-EC0A-4951-A378-F557B5F24B79}" type="presParOf" srcId="{7C482A8B-C876-4F7F-ACB8-83FD8425D620}" destId="{5B189B7C-C1B3-4F1B-BD17-88759FD4E491}"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177852-352C-4433-AB8F-20D437C8A7C6}">
      <dsp:nvSpPr>
        <dsp:cNvPr id="0" name=""/>
        <dsp:cNvSpPr/>
      </dsp:nvSpPr>
      <dsp:spPr>
        <a:xfrm>
          <a:off x="1607" y="495701"/>
          <a:ext cx="3427660" cy="2056596"/>
        </a:xfrm>
        <a:prstGeom prst="roundRect">
          <a:avLst>
            <a:gd name="adj" fmla="val 10000"/>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High-level design descriptions written in Hardware Description Languages (such as VHDL, Verilog)</a:t>
          </a:r>
        </a:p>
      </dsp:txBody>
      <dsp:txXfrm>
        <a:off x="61843" y="555937"/>
        <a:ext cx="3307188" cy="1936124"/>
      </dsp:txXfrm>
    </dsp:sp>
    <dsp:sp modelId="{2B262DAB-986C-4DA0-BA27-D1FF996F8641}">
      <dsp:nvSpPr>
        <dsp:cNvPr id="0" name=""/>
        <dsp:cNvSpPr/>
      </dsp:nvSpPr>
      <dsp:spPr>
        <a:xfrm>
          <a:off x="3772033" y="1098970"/>
          <a:ext cx="726664" cy="850059"/>
        </a:xfrm>
        <a:prstGeom prst="rightArrow">
          <a:avLst>
            <a:gd name="adj1" fmla="val 60000"/>
            <a:gd name="adj2" fmla="val 50000"/>
          </a:avLst>
        </a:prstGeom>
        <a:gradFill rotWithShape="0">
          <a:gsLst>
            <a:gs pos="0">
              <a:schemeClr val="accent1">
                <a:tint val="60000"/>
                <a:hueOff val="0"/>
                <a:satOff val="0"/>
                <a:lumOff val="0"/>
                <a:alphaOff val="0"/>
                <a:tint val="43000"/>
                <a:satMod val="165000"/>
              </a:schemeClr>
            </a:gs>
            <a:gs pos="55000">
              <a:schemeClr val="accent1">
                <a:tint val="60000"/>
                <a:hueOff val="0"/>
                <a:satOff val="0"/>
                <a:lumOff val="0"/>
                <a:alphaOff val="0"/>
                <a:tint val="83000"/>
                <a:satMod val="155000"/>
              </a:schemeClr>
            </a:gs>
            <a:gs pos="100000">
              <a:schemeClr val="accent1">
                <a:tint val="60000"/>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en-US" sz="3900" kern="1200"/>
        </a:p>
      </dsp:txBody>
      <dsp:txXfrm>
        <a:off x="3772033" y="1268982"/>
        <a:ext cx="508665" cy="510035"/>
      </dsp:txXfrm>
    </dsp:sp>
    <dsp:sp modelId="{5B189B7C-C1B3-4F1B-BD17-88759FD4E491}">
      <dsp:nvSpPr>
        <dsp:cNvPr id="0" name=""/>
        <dsp:cNvSpPr/>
      </dsp:nvSpPr>
      <dsp:spPr>
        <a:xfrm>
          <a:off x="4800332" y="495701"/>
          <a:ext cx="3427660" cy="2056596"/>
        </a:xfrm>
        <a:prstGeom prst="roundRect">
          <a:avLst>
            <a:gd name="adj" fmla="val 10000"/>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Gate-Level Netlist</a:t>
          </a:r>
        </a:p>
      </dsp:txBody>
      <dsp:txXfrm>
        <a:off x="4860568" y="555937"/>
        <a:ext cx="3307188" cy="193612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EB71B2-71C0-4E4D-AC49-D4B13F7C57EF}" type="datetimeFigureOut">
              <a:rPr lang="en-US" smtClean="0"/>
              <a:t>11/12/2021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54B2A3-52E3-45E7-90AE-0204D41682CB}" type="slidenum">
              <a:rPr lang="en-US" smtClean="0"/>
              <a:t>‹#›</a:t>
            </a:fld>
            <a:endParaRPr lang="en-US"/>
          </a:p>
        </p:txBody>
      </p:sp>
    </p:spTree>
    <p:extLst>
      <p:ext uri="{BB962C8B-B14F-4D97-AF65-F5344CB8AC3E}">
        <p14:creationId xmlns:p14="http://schemas.microsoft.com/office/powerpoint/2010/main" val="3009254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Courier New" panose="02070309020205020404" pitchFamily="49" charset="0"/>
                <a:cs typeface="Courier New" panose="02070309020205020404" pitchFamily="49" charset="0"/>
              </a:rPr>
              <a:t>minimum_bitwidth</a:t>
            </a:r>
            <a:r>
              <a:rPr lang="en-US" dirty="0">
                <a:latin typeface="Courier New" panose="02070309020205020404" pitchFamily="49" charset="0"/>
                <a:cs typeface="Courier New" panose="02070309020205020404" pitchFamily="49" charset="0"/>
              </a:rPr>
              <a:t> : Specifies the minimum number of flip-flops that share common enable logic for the flip-flops to be clock-gated. The &lt;</a:t>
            </a:r>
            <a:r>
              <a:rPr lang="en-US" dirty="0" err="1">
                <a:latin typeface="Courier New" panose="02070309020205020404" pitchFamily="49" charset="0"/>
                <a:cs typeface="Courier New" panose="02070309020205020404" pitchFamily="49" charset="0"/>
              </a:rPr>
              <a:t>bitwidth</a:t>
            </a:r>
            <a:r>
              <a:rPr lang="en-US" dirty="0">
                <a:latin typeface="Courier New" panose="02070309020205020404" pitchFamily="49" charset="0"/>
                <a:cs typeface="Courier New" panose="02070309020205020404" pitchFamily="49" charset="0"/>
              </a:rPr>
              <a:t>&gt; value must be an integer. If this option is not specified, the default is 4.</a:t>
            </a:r>
          </a:p>
          <a:p>
            <a:r>
              <a:rPr lang="en-US" dirty="0" err="1">
                <a:latin typeface="Courier New" panose="02070309020205020404" pitchFamily="49" charset="0"/>
                <a:cs typeface="Courier New" panose="02070309020205020404" pitchFamily="49" charset="0"/>
              </a:rPr>
              <a:t>sequential_cell</a:t>
            </a:r>
            <a:r>
              <a:rPr lang="en-US" dirty="0">
                <a:latin typeface="Courier New" panose="02070309020205020404" pitchFamily="49" charset="0"/>
                <a:cs typeface="Courier New" panose="02070309020205020404" pitchFamily="49" charset="0"/>
              </a:rPr>
              <a:t> :</a:t>
            </a:r>
            <a:r>
              <a:rPr lang="en-US" dirty="0"/>
              <a:t> Specifies  the  type  of sequential element to use for the </a:t>
            </a:r>
            <a:r>
              <a:rPr lang="en-US" dirty="0" err="1"/>
              <a:t>clock_gating_integrated_cell</a:t>
            </a:r>
            <a:r>
              <a:rPr lang="en-US" dirty="0"/>
              <a:t>.</a:t>
            </a:r>
          </a:p>
        </p:txBody>
      </p:sp>
      <p:sp>
        <p:nvSpPr>
          <p:cNvPr id="4" name="Slide Number Placeholder 3"/>
          <p:cNvSpPr>
            <a:spLocks noGrp="1"/>
          </p:cNvSpPr>
          <p:nvPr>
            <p:ph type="sldNum" sz="quarter" idx="5"/>
          </p:nvPr>
        </p:nvSpPr>
        <p:spPr/>
        <p:txBody>
          <a:bodyPr/>
          <a:lstStyle/>
          <a:p>
            <a:fld id="{6654B2A3-52E3-45E7-90AE-0204D41682CB}" type="slidenum">
              <a:rPr lang="en-US" smtClean="0"/>
              <a:t>14</a:t>
            </a:fld>
            <a:endParaRPr lang="en-US"/>
          </a:p>
        </p:txBody>
      </p:sp>
    </p:spTree>
    <p:extLst>
      <p:ext uri="{BB962C8B-B14F-4D97-AF65-F5344CB8AC3E}">
        <p14:creationId xmlns:p14="http://schemas.microsoft.com/office/powerpoint/2010/main" val="2624865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54B2A3-52E3-45E7-90AE-0204D41682CB}" type="slidenum">
              <a:rPr lang="en-US" smtClean="0"/>
              <a:t>20</a:t>
            </a:fld>
            <a:endParaRPr lang="en-US"/>
          </a:p>
        </p:txBody>
      </p:sp>
    </p:spTree>
    <p:extLst>
      <p:ext uri="{BB962C8B-B14F-4D97-AF65-F5344CB8AC3E}">
        <p14:creationId xmlns:p14="http://schemas.microsoft.com/office/powerpoint/2010/main" val="2289749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4221FE65-39D9-4856-AEAF-34C3CE5C42D1}" type="datetimeFigureOut">
              <a:rPr lang="en-US" smtClean="0"/>
              <a:t>11/12/2021</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EA276F61-3434-4D8B-87D2-F26A25B1A9E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221FE65-39D9-4856-AEAF-34C3CE5C42D1}"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76F61-3434-4D8B-87D2-F26A25B1A9E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221FE65-39D9-4856-AEAF-34C3CE5C42D1}"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76F61-3434-4D8B-87D2-F26A25B1A9E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r>
              <a:rPr kumimoji="0" lang="en-US"/>
              <a:t>Click to edit Master title style</a:t>
            </a:r>
          </a:p>
        </p:txBody>
      </p:sp>
      <p:sp>
        <p:nvSpPr>
          <p:cNvPr id="3" name="Content Placeholder 2"/>
          <p:cNvSpPr>
            <a:spLocks noGrp="1"/>
          </p:cNvSpPr>
          <p:nvPr>
            <p:ph idx="1"/>
          </p:nvPr>
        </p:nvSpPr>
        <p:spPr>
          <a:xfrm>
            <a:off x="457200" y="1524000"/>
            <a:ext cx="8229600" cy="5105400"/>
          </a:xfrm>
        </p:spPr>
        <p:txBody>
          <a:bodyPr/>
          <a:lstStyle>
            <a:lvl1pPr>
              <a:buClr>
                <a:schemeClr val="accent2"/>
              </a:buClr>
              <a:defRPr/>
            </a:lvl1pPr>
            <a:lvl2pPr>
              <a:defRPr>
                <a:solidFill>
                  <a:schemeClr val="tx2">
                    <a:lumMod val="75000"/>
                  </a:schemeClr>
                </a:solidFill>
              </a:defRPr>
            </a:lvl2pPr>
            <a:lvl3pPr>
              <a:defRPr>
                <a:solidFill>
                  <a:schemeClr val="tx2">
                    <a:lumMod val="60000"/>
                    <a:lumOff val="40000"/>
                  </a:schemeClr>
                </a:solidFill>
              </a:defRPr>
            </a:lvl3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4221FE65-39D9-4856-AEAF-34C3CE5C42D1}"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76F61-3434-4D8B-87D2-F26A25B1A9E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221FE65-39D9-4856-AEAF-34C3CE5C42D1}"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76F61-3434-4D8B-87D2-F26A25B1A9E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221FE65-39D9-4856-AEAF-34C3CE5C42D1}" type="datetimeFigureOut">
              <a:rPr lang="en-US" smtClean="0"/>
              <a:t>11/12/2021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76F61-3434-4D8B-87D2-F26A25B1A9E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4221FE65-39D9-4856-AEAF-34C3CE5C42D1}" type="datetimeFigureOut">
              <a:rPr lang="en-US" smtClean="0"/>
              <a:t>11/12/2021</a:t>
            </a:fld>
            <a:endParaRPr lang="en-US"/>
          </a:p>
        </p:txBody>
      </p:sp>
      <p:sp>
        <p:nvSpPr>
          <p:cNvPr id="27" name="Slide Number Placeholder 26"/>
          <p:cNvSpPr>
            <a:spLocks noGrp="1"/>
          </p:cNvSpPr>
          <p:nvPr>
            <p:ph type="sldNum" sz="quarter" idx="11"/>
          </p:nvPr>
        </p:nvSpPr>
        <p:spPr/>
        <p:txBody>
          <a:bodyPr rtlCol="0"/>
          <a:lstStyle/>
          <a:p>
            <a:fld id="{EA276F61-3434-4D8B-87D2-F26A25B1A9EC}"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4221FE65-39D9-4856-AEAF-34C3CE5C42D1}" type="datetimeFigureOut">
              <a:rPr lang="en-US" smtClean="0"/>
              <a:t>11/12/2021</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EA276F61-3434-4D8B-87D2-F26A25B1A9E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21FE65-39D9-4856-AEAF-34C3CE5C42D1}" type="datetimeFigureOut">
              <a:rPr lang="en-US" smtClean="0"/>
              <a:t>11/12/2021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276F61-3434-4D8B-87D2-F26A25B1A9E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221FE65-39D9-4856-AEAF-34C3CE5C42D1}" type="datetimeFigureOut">
              <a:rPr lang="en-US" smtClean="0"/>
              <a:t>11/12/2021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76F61-3434-4D8B-87D2-F26A25B1A9E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221FE65-39D9-4856-AEAF-34C3CE5C42D1}" type="datetimeFigureOut">
              <a:rPr lang="en-US" smtClean="0"/>
              <a:t>11/12/2021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76F61-3434-4D8B-87D2-F26A25B1A9E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4221FE65-39D9-4856-AEAF-34C3CE5C42D1}" type="datetimeFigureOut">
              <a:rPr lang="en-US" smtClean="0"/>
              <a:t>11/12/2021</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EA276F61-3434-4D8B-87D2-F26A25B1A9E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046287"/>
            <a:ext cx="8458200" cy="1470025"/>
          </a:xfrm>
        </p:spPr>
        <p:txBody>
          <a:bodyPr/>
          <a:lstStyle/>
          <a:p>
            <a:pPr algn="ctr"/>
            <a:r>
              <a:rPr lang="en-US" dirty="0"/>
              <a:t>VLSI </a:t>
            </a:r>
            <a:br>
              <a:rPr lang="en-US" dirty="0"/>
            </a:br>
            <a:r>
              <a:rPr lang="en-US" dirty="0"/>
              <a:t>Lab 2 </a:t>
            </a:r>
          </a:p>
        </p:txBody>
      </p:sp>
      <p:pic>
        <p:nvPicPr>
          <p:cNvPr id="4" name="Picture 3" descr="FECU.jpg"/>
          <p:cNvPicPr>
            <a:picLocks noChangeAspect="1"/>
          </p:cNvPicPr>
          <p:nvPr/>
        </p:nvPicPr>
        <p:blipFill>
          <a:blip r:embed="rId2" cstate="print"/>
          <a:stretch>
            <a:fillRect/>
          </a:stretch>
        </p:blipFill>
        <p:spPr>
          <a:xfrm>
            <a:off x="0" y="0"/>
            <a:ext cx="1524000" cy="17335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Double Wave 4"/>
          <p:cNvSpPr/>
          <p:nvPr/>
        </p:nvSpPr>
        <p:spPr>
          <a:xfrm>
            <a:off x="5060950" y="17462"/>
            <a:ext cx="4083050" cy="1201738"/>
          </a:xfrm>
          <a:prstGeom prst="doubleWav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latin typeface="Cambria" pitchFamily="18" charset="0"/>
                <a:ea typeface="Times New Roman" pitchFamily="18" charset="0"/>
                <a:cs typeface="Times New Roman" pitchFamily="18" charset="0"/>
              </a:rPr>
              <a:t> Cairo University</a:t>
            </a:r>
          </a:p>
          <a:p>
            <a:pPr algn="ctr">
              <a:defRPr/>
            </a:pPr>
            <a:r>
              <a:rPr lang="en-US" dirty="0">
                <a:solidFill>
                  <a:schemeClr val="tx1"/>
                </a:solidFill>
                <a:latin typeface="Cambria" pitchFamily="18" charset="0"/>
                <a:ea typeface="Times New Roman" pitchFamily="18" charset="0"/>
                <a:cs typeface="Times New Roman" pitchFamily="18" charset="0"/>
              </a:rPr>
              <a:t> Faculty of Engineering</a:t>
            </a:r>
          </a:p>
          <a:p>
            <a:pPr algn="ctr">
              <a:defRPr/>
            </a:pPr>
            <a:r>
              <a:rPr lang="en-US" dirty="0">
                <a:solidFill>
                  <a:schemeClr val="tx1"/>
                </a:solidFill>
                <a:latin typeface="Cambria" pitchFamily="18" charset="0"/>
                <a:ea typeface="Times New Roman" pitchFamily="18" charset="0"/>
                <a:cs typeface="Times New Roman" pitchFamily="18" charset="0"/>
              </a:rPr>
              <a:t> Computer Engineering Department</a:t>
            </a:r>
          </a:p>
        </p:txBody>
      </p:sp>
      <p:sp>
        <p:nvSpPr>
          <p:cNvPr id="8" name="Subtitle 2">
            <a:extLst>
              <a:ext uri="{FF2B5EF4-FFF2-40B4-BE49-F238E27FC236}">
                <a16:creationId xmlns:a16="http://schemas.microsoft.com/office/drawing/2014/main" id="{032C4840-4CC5-47BD-8C37-6504B65AEF4A}"/>
              </a:ext>
            </a:extLst>
          </p:cNvPr>
          <p:cNvSpPr>
            <a:spLocks noGrp="1"/>
          </p:cNvSpPr>
          <p:nvPr>
            <p:ph type="subTitle" idx="1"/>
          </p:nvPr>
        </p:nvSpPr>
        <p:spPr>
          <a:xfrm>
            <a:off x="81643" y="4953000"/>
            <a:ext cx="4953000" cy="609600"/>
          </a:xfrm>
        </p:spPr>
        <p:txBody>
          <a:bodyPr/>
          <a:lstStyle/>
          <a:p>
            <a:r>
              <a:rPr lang="en-US" dirty="0"/>
              <a:t>Sandra Wahid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38C1C-E7F2-47FA-9E36-B2323198DAD9}"/>
              </a:ext>
            </a:extLst>
          </p:cNvPr>
          <p:cNvSpPr>
            <a:spLocks noGrp="1"/>
          </p:cNvSpPr>
          <p:nvPr>
            <p:ph type="title"/>
          </p:nvPr>
        </p:nvSpPr>
        <p:spPr/>
        <p:txBody>
          <a:bodyPr/>
          <a:lstStyle/>
          <a:p>
            <a:r>
              <a:rPr lang="en-US" dirty="0"/>
              <a:t>Design Tradeoffs</a:t>
            </a:r>
          </a:p>
        </p:txBody>
      </p:sp>
      <p:sp>
        <p:nvSpPr>
          <p:cNvPr id="3" name="Content Placeholder 2">
            <a:extLst>
              <a:ext uri="{FF2B5EF4-FFF2-40B4-BE49-F238E27FC236}">
                <a16:creationId xmlns:a16="http://schemas.microsoft.com/office/drawing/2014/main" id="{E7FAA309-2DC3-4E00-B146-2168C7CAAF9D}"/>
              </a:ext>
            </a:extLst>
          </p:cNvPr>
          <p:cNvSpPr>
            <a:spLocks noGrp="1"/>
          </p:cNvSpPr>
          <p:nvPr>
            <p:ph idx="1"/>
          </p:nvPr>
        </p:nvSpPr>
        <p:spPr>
          <a:xfrm>
            <a:off x="433387" y="1347787"/>
            <a:ext cx="8229600" cy="5105400"/>
          </a:xfrm>
        </p:spPr>
        <p:txBody>
          <a:bodyPr>
            <a:normAutofit fontScale="92500" lnSpcReduction="20000"/>
          </a:bodyPr>
          <a:lstStyle/>
          <a:p>
            <a:r>
              <a:rPr lang="en-US" dirty="0"/>
              <a:t>System Physics:</a:t>
            </a:r>
          </a:p>
          <a:p>
            <a:endParaRPr lang="en-US" dirty="0"/>
          </a:p>
          <a:p>
            <a:endParaRPr lang="en-US" dirty="0"/>
          </a:p>
          <a:p>
            <a:pPr marL="109728" indent="0">
              <a:buNone/>
            </a:pPr>
            <a:endParaRPr lang="en-US" dirty="0"/>
          </a:p>
          <a:p>
            <a:endParaRPr lang="en-US" dirty="0"/>
          </a:p>
          <a:p>
            <a:r>
              <a:rPr lang="en-US" dirty="0"/>
              <a:t>System Requirements:</a:t>
            </a:r>
          </a:p>
          <a:p>
            <a:pPr lvl="1"/>
            <a:r>
              <a:rPr lang="en-US" dirty="0"/>
              <a:t>Frequency</a:t>
            </a:r>
          </a:p>
          <a:p>
            <a:pPr lvl="1"/>
            <a:r>
              <a:rPr lang="en-US" dirty="0"/>
              <a:t>Chip Area</a:t>
            </a:r>
          </a:p>
          <a:p>
            <a:pPr lvl="1"/>
            <a:r>
              <a:rPr lang="en-US" dirty="0"/>
              <a:t>Power Consumption</a:t>
            </a:r>
          </a:p>
          <a:p>
            <a:endParaRPr lang="en-US" dirty="0"/>
          </a:p>
          <a:p>
            <a:r>
              <a:rPr lang="en-US" dirty="0"/>
              <a:t>As the </a:t>
            </a:r>
            <a:r>
              <a:rPr lang="en-US" b="1" dirty="0"/>
              <a:t>Area</a:t>
            </a:r>
            <a:r>
              <a:rPr lang="en-US" dirty="0"/>
              <a:t> of the design increases </a:t>
            </a:r>
            <a:r>
              <a:rPr lang="en-US" dirty="0">
                <a:sym typeface="Wingdings" panose="05000000000000000000" pitchFamily="2" charset="2"/>
              </a:rPr>
              <a:t> </a:t>
            </a:r>
            <a:r>
              <a:rPr lang="en-US" dirty="0"/>
              <a:t>the number of transistors increase &amp; the </a:t>
            </a:r>
            <a:r>
              <a:rPr lang="en-US" b="1" dirty="0"/>
              <a:t>capacitance</a:t>
            </a:r>
            <a:r>
              <a:rPr lang="en-US" baseline="0" dirty="0"/>
              <a:t> increase.</a:t>
            </a:r>
          </a:p>
          <a:p>
            <a:r>
              <a:rPr lang="en-US" baseline="0" dirty="0"/>
              <a:t>Application Specific designs are compared using </a:t>
            </a:r>
            <a:r>
              <a:rPr lang="en-US" b="1" baseline="0" dirty="0"/>
              <a:t>Power/Area </a:t>
            </a:r>
            <a:r>
              <a:rPr lang="en-US" baseline="0" dirty="0"/>
              <a:t>or </a:t>
            </a:r>
            <a:r>
              <a:rPr lang="en-US" b="1" baseline="0" dirty="0"/>
              <a:t>Power/Throughput</a:t>
            </a:r>
            <a:endParaRPr lang="en-US" b="1" dirty="0"/>
          </a:p>
          <a:p>
            <a:endParaRPr lang="en-US" dirty="0"/>
          </a:p>
        </p:txBody>
      </p:sp>
      <p:sp>
        <p:nvSpPr>
          <p:cNvPr id="4" name="Rectangle 3">
            <a:extLst>
              <a:ext uri="{FF2B5EF4-FFF2-40B4-BE49-F238E27FC236}">
                <a16:creationId xmlns:a16="http://schemas.microsoft.com/office/drawing/2014/main" id="{1E1228A2-10C9-464A-B3C8-868B0DA8216E}"/>
              </a:ext>
            </a:extLst>
          </p:cNvPr>
          <p:cNvSpPr/>
          <p:nvPr/>
        </p:nvSpPr>
        <p:spPr>
          <a:xfrm>
            <a:off x="3020694" y="1865948"/>
            <a:ext cx="2133600" cy="579120"/>
          </a:xfrm>
          <a:prstGeom prst="rect">
            <a:avLst/>
          </a:prstGeom>
          <a:ln>
            <a:solidFill>
              <a:schemeClr val="accent1"/>
            </a:solidFill>
          </a:ln>
        </p:spPr>
        <p:txBody>
          <a:bodyPr wrap="square">
            <a:spAutoFit/>
          </a:bodyPr>
          <a:lstStyle/>
          <a:p>
            <a:r>
              <a:rPr lang="en-US" sz="3200" dirty="0">
                <a:latin typeface="Arial" panose="02080604020202020204" charset="0"/>
                <a:cs typeface="Arial" panose="02080604020202020204" charset="0"/>
              </a:rPr>
              <a:t>P α C⋅V</a:t>
            </a:r>
            <a:r>
              <a:rPr lang="en-US" sz="3200" baseline="30000" dirty="0">
                <a:latin typeface="Arial" panose="02080604020202020204" charset="0"/>
                <a:cs typeface="Arial" panose="02080604020202020204" charset="0"/>
              </a:rPr>
              <a:t>2</a:t>
            </a:r>
            <a:r>
              <a:rPr lang="en-US" sz="3200" dirty="0">
                <a:latin typeface="Arial" panose="02080604020202020204" charset="0"/>
                <a:cs typeface="Arial" panose="02080604020202020204" charset="0"/>
              </a:rPr>
              <a:t>⋅f</a:t>
            </a:r>
            <a:endParaRPr lang="en-US" sz="3200" baseline="-25000" dirty="0">
              <a:latin typeface="Arial" panose="02080604020202020204" charset="0"/>
              <a:cs typeface="Arial" panose="02080604020202020204" charset="0"/>
            </a:endParaRPr>
          </a:p>
        </p:txBody>
      </p:sp>
      <p:sp>
        <p:nvSpPr>
          <p:cNvPr id="5" name="TextBox 4">
            <a:extLst>
              <a:ext uri="{FF2B5EF4-FFF2-40B4-BE49-F238E27FC236}">
                <a16:creationId xmlns:a16="http://schemas.microsoft.com/office/drawing/2014/main" id="{6AB39BAD-B0E9-4B0B-90BE-B87F1ABA1631}"/>
              </a:ext>
            </a:extLst>
          </p:cNvPr>
          <p:cNvSpPr txBox="1"/>
          <p:nvPr/>
        </p:nvSpPr>
        <p:spPr>
          <a:xfrm>
            <a:off x="1645602" y="2512696"/>
            <a:ext cx="7017385" cy="457200"/>
          </a:xfrm>
          <a:prstGeom prst="rect">
            <a:avLst/>
          </a:prstGeom>
          <a:noFill/>
        </p:spPr>
        <p:txBody>
          <a:bodyPr wrap="none" rtlCol="0">
            <a:spAutoFit/>
          </a:bodyPr>
          <a:lstStyle/>
          <a:p>
            <a:pPr algn="l"/>
            <a:r>
              <a:rPr lang="en-US" sz="2400" dirty="0"/>
              <a:t>Power </a:t>
            </a:r>
            <a:r>
              <a:rPr lang="en-US" sz="2400" dirty="0">
                <a:latin typeface="Arial" panose="02080604020202020204" charset="0"/>
                <a:cs typeface="Arial" panose="02080604020202020204" charset="0"/>
                <a:sym typeface="+mn-ea"/>
              </a:rPr>
              <a:t>α </a:t>
            </a:r>
            <a:r>
              <a:rPr lang="en-US" sz="2400" dirty="0">
                <a:latin typeface="Arial" panose="02080604020202020204" charset="0"/>
                <a:cs typeface="Arial" panose="02080604020202020204" charset="0"/>
                <a:sym typeface="Symbol"/>
              </a:rPr>
              <a:t> </a:t>
            </a:r>
            <a:r>
              <a:rPr lang="en-US" sz="2400" dirty="0"/>
              <a:t>Capacitance * Voltage</a:t>
            </a:r>
            <a:r>
              <a:rPr lang="en-US" sz="2400" baseline="30000" dirty="0"/>
              <a:t>2</a:t>
            </a:r>
            <a:r>
              <a:rPr lang="en-US" sz="2400" dirty="0"/>
              <a:t> * Frequency</a:t>
            </a:r>
          </a:p>
        </p:txBody>
      </p:sp>
      <p:sp>
        <p:nvSpPr>
          <p:cNvPr id="6" name="Rectangle 5">
            <a:extLst>
              <a:ext uri="{FF2B5EF4-FFF2-40B4-BE49-F238E27FC236}">
                <a16:creationId xmlns:a16="http://schemas.microsoft.com/office/drawing/2014/main" id="{424D196B-5E0B-47A5-9C60-6BACED7CCEEB}"/>
              </a:ext>
            </a:extLst>
          </p:cNvPr>
          <p:cNvSpPr/>
          <p:nvPr/>
        </p:nvSpPr>
        <p:spPr>
          <a:xfrm>
            <a:off x="5943600" y="1926908"/>
            <a:ext cx="1490980" cy="457200"/>
          </a:xfrm>
          <a:prstGeom prst="rect">
            <a:avLst/>
          </a:prstGeom>
          <a:ln>
            <a:solidFill>
              <a:schemeClr val="accent1"/>
            </a:solidFill>
          </a:ln>
        </p:spPr>
        <p:txBody>
          <a:bodyPr wrap="none">
            <a:spAutoFit/>
          </a:bodyPr>
          <a:lstStyle/>
          <a:p>
            <a:pPr algn="l"/>
            <a:r>
              <a:rPr lang="en-US" sz="2400" dirty="0">
                <a:latin typeface="Arial" panose="02080604020202020204" charset="0"/>
                <a:cs typeface="Arial" panose="02080604020202020204" charset="0"/>
              </a:rPr>
              <a:t>C </a:t>
            </a:r>
            <a:r>
              <a:rPr lang="en-US" sz="2400" dirty="0">
                <a:latin typeface="Arial" panose="02080604020202020204" charset="0"/>
                <a:cs typeface="Arial" panose="02080604020202020204" charset="0"/>
                <a:sym typeface="+mn-ea"/>
              </a:rPr>
              <a:t>α </a:t>
            </a:r>
            <a:r>
              <a:rPr lang="en-US" sz="2400" dirty="0">
                <a:latin typeface="Arial" panose="02080604020202020204" charset="0"/>
                <a:cs typeface="Arial" panose="02080604020202020204" charset="0"/>
              </a:rPr>
              <a:t>Area</a:t>
            </a:r>
            <a:endParaRPr lang="en-US" sz="2400" baseline="-25000" dirty="0">
              <a:latin typeface="Arial" panose="02080604020202020204" charset="0"/>
              <a:cs typeface="Arial" panose="02080604020202020204" charset="0"/>
            </a:endParaRPr>
          </a:p>
        </p:txBody>
      </p:sp>
    </p:spTree>
    <p:extLst>
      <p:ext uri="{BB962C8B-B14F-4D97-AF65-F5344CB8AC3E}">
        <p14:creationId xmlns:p14="http://schemas.microsoft.com/office/powerpoint/2010/main" val="2405689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229600" cy="5105400"/>
          </a:xfrm>
        </p:spPr>
        <p:txBody>
          <a:bodyPr/>
          <a:lstStyle/>
          <a:p>
            <a:pPr marL="109728" indent="0">
              <a:buNone/>
            </a:pPr>
            <a:endParaRPr lang="en-US" dirty="0"/>
          </a:p>
          <a:p>
            <a:pPr>
              <a:buNone/>
            </a:pPr>
            <a:endParaRPr lang="en-US" dirty="0"/>
          </a:p>
        </p:txBody>
      </p:sp>
      <p:sp>
        <p:nvSpPr>
          <p:cNvPr id="5" name="Cloud 4"/>
          <p:cNvSpPr/>
          <p:nvPr/>
        </p:nvSpPr>
        <p:spPr>
          <a:xfrm>
            <a:off x="990600" y="1600200"/>
            <a:ext cx="7162800" cy="3429000"/>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dirty="0"/>
              <a:t>Synthesis</a:t>
            </a:r>
          </a:p>
          <a:p>
            <a:pPr algn="ctr"/>
            <a:r>
              <a:rPr lang="en-US" sz="6000" b="1" strike="noStrike" spc="-1" dirty="0" err="1">
                <a:solidFill>
                  <a:srgbClr val="FFFFFF"/>
                </a:solidFill>
                <a:uFill>
                  <a:solidFill>
                    <a:srgbClr val="FFFFFF"/>
                  </a:solidFill>
                </a:uFill>
                <a:latin typeface="Calibri Light"/>
              </a:rPr>
              <a:t>Oasys</a:t>
            </a:r>
            <a:r>
              <a:rPr lang="en-US" sz="6000" b="1" strike="noStrike" spc="-1" dirty="0">
                <a:solidFill>
                  <a:srgbClr val="FFFFFF"/>
                </a:solidFill>
                <a:uFill>
                  <a:solidFill>
                    <a:srgbClr val="FFFFFF"/>
                  </a:solidFill>
                </a:uFill>
                <a:latin typeface="Calibri Light"/>
              </a:rPr>
              <a:t>-RTL</a:t>
            </a:r>
            <a:endParaRPr lang="en-US" sz="6000" dirty="0"/>
          </a:p>
        </p:txBody>
      </p:sp>
    </p:spTree>
    <p:extLst>
      <p:ext uri="{BB962C8B-B14F-4D97-AF65-F5344CB8AC3E}">
        <p14:creationId xmlns:p14="http://schemas.microsoft.com/office/powerpoint/2010/main" val="548181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62BDE-0148-40C5-B453-B06F156F4CB4}"/>
              </a:ext>
            </a:extLst>
          </p:cNvPr>
          <p:cNvSpPr>
            <a:spLocks noGrp="1"/>
          </p:cNvSpPr>
          <p:nvPr>
            <p:ph type="title"/>
          </p:nvPr>
        </p:nvSpPr>
        <p:spPr/>
        <p:txBody>
          <a:bodyPr/>
          <a:lstStyle/>
          <a:p>
            <a:r>
              <a:rPr lang="en-US" dirty="0"/>
              <a:t>Read Libraries</a:t>
            </a:r>
          </a:p>
        </p:txBody>
      </p:sp>
      <p:sp>
        <p:nvSpPr>
          <p:cNvPr id="3" name="Content Placeholder 2">
            <a:extLst>
              <a:ext uri="{FF2B5EF4-FFF2-40B4-BE49-F238E27FC236}">
                <a16:creationId xmlns:a16="http://schemas.microsoft.com/office/drawing/2014/main" id="{84F4F8B4-D859-4C62-9A8E-07927663160A}"/>
              </a:ext>
            </a:extLst>
          </p:cNvPr>
          <p:cNvSpPr>
            <a:spLocks noGrp="1"/>
          </p:cNvSpPr>
          <p:nvPr>
            <p:ph idx="1"/>
          </p:nvPr>
        </p:nvSpPr>
        <p:spPr>
          <a:xfrm>
            <a:off x="381000" y="1219200"/>
            <a:ext cx="8229600" cy="5486400"/>
          </a:xfrm>
        </p:spPr>
        <p:txBody>
          <a:bodyPr>
            <a:normAutofit fontScale="77500" lnSpcReduction="20000"/>
          </a:bodyPr>
          <a:lstStyle/>
          <a:p>
            <a:r>
              <a:rPr lang="en-US" dirty="0"/>
              <a:t>Technology Files (.lib)</a:t>
            </a:r>
            <a:r>
              <a:rPr lang="en-US" dirty="0">
                <a:sym typeface="Wingdings" panose="05000000000000000000" pitchFamily="2" charset="2"/>
              </a:rPr>
              <a:t>Liberty Timing File</a:t>
            </a:r>
            <a:endParaRPr lang="en-US" dirty="0"/>
          </a:p>
          <a:p>
            <a:pPr lvl="1"/>
            <a:r>
              <a:rPr lang="en-US" dirty="0"/>
              <a:t>describe Timing constraints for each cell (Capacitance, resistances, rise and fall delays ..</a:t>
            </a:r>
            <a:r>
              <a:rPr lang="en-US" dirty="0" err="1"/>
              <a:t>etc</a:t>
            </a:r>
            <a:r>
              <a:rPr lang="en-US" dirty="0"/>
              <a:t>)</a:t>
            </a:r>
          </a:p>
          <a:p>
            <a:pPr lvl="1"/>
            <a:r>
              <a:rPr lang="en-US" dirty="0"/>
              <a:t>Command: </a:t>
            </a:r>
            <a:r>
              <a:rPr lang="en-US" dirty="0" err="1">
                <a:latin typeface="Courier New" panose="02070309020205020404" pitchFamily="49" charset="0"/>
                <a:cs typeface="Courier New" panose="02070309020205020404" pitchFamily="49" charset="0"/>
              </a:rPr>
              <a:t>read_library</a:t>
            </a:r>
            <a:r>
              <a:rPr lang="en-US" dirty="0"/>
              <a:t> </a:t>
            </a:r>
          </a:p>
          <a:p>
            <a:r>
              <a:rPr lang="en-US" dirty="0"/>
              <a:t>Physical libraries (.</a:t>
            </a:r>
            <a:r>
              <a:rPr lang="en-US" dirty="0" err="1"/>
              <a:t>lef</a:t>
            </a:r>
            <a:r>
              <a:rPr lang="en-US" dirty="0"/>
              <a:t>)</a:t>
            </a:r>
            <a:r>
              <a:rPr lang="en-US" dirty="0">
                <a:sym typeface="Wingdings" panose="05000000000000000000" pitchFamily="2" charset="2"/>
              </a:rPr>
              <a:t> Library Exchange Format</a:t>
            </a:r>
            <a:endParaRPr lang="en-US" dirty="0"/>
          </a:p>
          <a:p>
            <a:pPr lvl="1"/>
            <a:r>
              <a:rPr lang="en-US" dirty="0"/>
              <a:t>describe the cells as shapes (width, height and antennas effect, vias places and metals, …</a:t>
            </a:r>
            <a:r>
              <a:rPr lang="en-US" dirty="0" err="1"/>
              <a:t>etc</a:t>
            </a:r>
            <a:r>
              <a:rPr lang="en-US" dirty="0"/>
              <a:t>)</a:t>
            </a:r>
          </a:p>
          <a:p>
            <a:pPr lvl="1"/>
            <a:r>
              <a:rPr lang="en-US" dirty="0"/>
              <a:t>Command: </a:t>
            </a:r>
            <a:r>
              <a:rPr lang="en-US" dirty="0" err="1">
                <a:latin typeface="Courier New" panose="02070309020205020404" pitchFamily="49" charset="0"/>
                <a:cs typeface="Courier New" panose="02070309020205020404" pitchFamily="49" charset="0"/>
              </a:rPr>
              <a:t>read_lef</a:t>
            </a:r>
            <a:r>
              <a:rPr lang="en-US" dirty="0">
                <a:latin typeface="Courier New" panose="02070309020205020404" pitchFamily="49" charset="0"/>
                <a:cs typeface="Courier New" panose="02070309020205020404" pitchFamily="49" charset="0"/>
              </a:rPr>
              <a:t> </a:t>
            </a:r>
            <a:endParaRPr lang="en-US" dirty="0"/>
          </a:p>
          <a:p>
            <a:r>
              <a:rPr lang="en-US" dirty="0"/>
              <a:t>Process technology ( .</a:t>
            </a:r>
            <a:r>
              <a:rPr lang="en-US" dirty="0" err="1"/>
              <a:t>ptf</a:t>
            </a:r>
            <a:r>
              <a:rPr lang="en-US" dirty="0"/>
              <a:t>)</a:t>
            </a:r>
            <a:r>
              <a:rPr lang="en-US" dirty="0">
                <a:sym typeface="Wingdings" panose="05000000000000000000" pitchFamily="2" charset="2"/>
              </a:rPr>
              <a:t>Process Technology File</a:t>
            </a:r>
            <a:endParaRPr lang="en-US" dirty="0"/>
          </a:p>
          <a:p>
            <a:pPr lvl="1"/>
            <a:r>
              <a:rPr lang="en-US" dirty="0"/>
              <a:t>used for layer parasitic extraction, e.g.:  when two conductive elements are close to each other and at different voltage levels they form an unwanted capacitor. This is known as the parasitic capacitive effect.</a:t>
            </a:r>
          </a:p>
          <a:p>
            <a:pPr lvl="1"/>
            <a:r>
              <a:rPr lang="en-US" dirty="0"/>
              <a:t>Command: </a:t>
            </a:r>
            <a:r>
              <a:rPr lang="en-US" dirty="0" err="1">
                <a:latin typeface="Courier New" panose="02070309020205020404" pitchFamily="49" charset="0"/>
                <a:cs typeface="Courier New" panose="02070309020205020404" pitchFamily="49" charset="0"/>
              </a:rPr>
              <a:t>read_ptf</a:t>
            </a:r>
            <a:r>
              <a:rPr lang="en-US" dirty="0">
                <a:latin typeface="Courier New" panose="02070309020205020404" pitchFamily="49" charset="0"/>
                <a:cs typeface="Courier New" panose="02070309020205020404" pitchFamily="49" charset="0"/>
              </a:rPr>
              <a:t> </a:t>
            </a:r>
          </a:p>
          <a:p>
            <a:r>
              <a:rPr lang="en-US" dirty="0"/>
              <a:t>Power files (.</a:t>
            </a:r>
            <a:r>
              <a:rPr lang="en-US" dirty="0" err="1"/>
              <a:t>upf</a:t>
            </a:r>
            <a:r>
              <a:rPr lang="en-US" dirty="0"/>
              <a:t>)</a:t>
            </a:r>
            <a:r>
              <a:rPr lang="en-US" dirty="0">
                <a:sym typeface="Wingdings" panose="05000000000000000000" pitchFamily="2" charset="2"/>
              </a:rPr>
              <a:t>Unified Power Format </a:t>
            </a:r>
          </a:p>
          <a:p>
            <a:pPr lvl="1"/>
            <a:r>
              <a:rPr lang="en-US" dirty="0"/>
              <a:t>describe which power rails should be routed to individual blocks, when blocks are expected to be powered up or shut down, how voltage levels should be shifted as signals cross from one power domain to another </a:t>
            </a:r>
          </a:p>
          <a:p>
            <a:pPr lvl="1"/>
            <a:r>
              <a:rPr lang="en-US" dirty="0"/>
              <a:t>Command: </a:t>
            </a:r>
            <a:r>
              <a:rPr lang="en-US" dirty="0" err="1">
                <a:latin typeface="Courier New" panose="02070309020205020404" pitchFamily="49" charset="0"/>
                <a:cs typeface="Courier New" panose="02070309020205020404" pitchFamily="49" charset="0"/>
              </a:rPr>
              <a:t>load_upf</a:t>
            </a:r>
            <a:r>
              <a:rPr lang="en-US" dirty="0">
                <a:latin typeface="Courier New" panose="02070309020205020404" pitchFamily="49" charset="0"/>
                <a:cs typeface="Courier New" panose="02070309020205020404" pitchFamily="49" charset="0"/>
              </a:rPr>
              <a:t> </a:t>
            </a:r>
            <a:endParaRPr lang="en-US" dirty="0"/>
          </a:p>
          <a:p>
            <a:endParaRPr lang="en-US" dirty="0"/>
          </a:p>
          <a:p>
            <a:endParaRPr lang="en-US" dirty="0"/>
          </a:p>
        </p:txBody>
      </p:sp>
    </p:spTree>
    <p:extLst>
      <p:ext uri="{BB962C8B-B14F-4D97-AF65-F5344CB8AC3E}">
        <p14:creationId xmlns:p14="http://schemas.microsoft.com/office/powerpoint/2010/main" val="1061415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F53CD-58F6-49A0-8512-41F6C274192F}"/>
              </a:ext>
            </a:extLst>
          </p:cNvPr>
          <p:cNvSpPr>
            <a:spLocks noGrp="1"/>
          </p:cNvSpPr>
          <p:nvPr>
            <p:ph type="title"/>
          </p:nvPr>
        </p:nvSpPr>
        <p:spPr/>
        <p:txBody>
          <a:bodyPr/>
          <a:lstStyle/>
          <a:p>
            <a:r>
              <a:rPr lang="en-US" dirty="0"/>
              <a:t>Read RTL</a:t>
            </a:r>
          </a:p>
        </p:txBody>
      </p:sp>
      <p:sp>
        <p:nvSpPr>
          <p:cNvPr id="3" name="Content Placeholder 2">
            <a:extLst>
              <a:ext uri="{FF2B5EF4-FFF2-40B4-BE49-F238E27FC236}">
                <a16:creationId xmlns:a16="http://schemas.microsoft.com/office/drawing/2014/main" id="{A5BC856A-07A4-49B6-8EE4-5B70F2667F63}"/>
              </a:ext>
            </a:extLst>
          </p:cNvPr>
          <p:cNvSpPr>
            <a:spLocks noGrp="1"/>
          </p:cNvSpPr>
          <p:nvPr>
            <p:ph idx="1"/>
          </p:nvPr>
        </p:nvSpPr>
        <p:spPr>
          <a:xfrm>
            <a:off x="457200" y="1524000"/>
            <a:ext cx="8686800" cy="5105400"/>
          </a:xfrm>
        </p:spPr>
        <p:txBody>
          <a:bodyPr/>
          <a:lstStyle/>
          <a:p>
            <a:r>
              <a:rPr lang="en-US" dirty="0"/>
              <a:t>Verilog or VHDL design.</a:t>
            </a:r>
          </a:p>
          <a:p>
            <a:endParaRPr lang="en-US" dirty="0"/>
          </a:p>
          <a:p>
            <a:pPr lvl="1"/>
            <a:r>
              <a:rPr lang="en-US" dirty="0"/>
              <a:t>Command:</a:t>
            </a:r>
          </a:p>
          <a:p>
            <a:pPr lvl="2"/>
            <a:r>
              <a:rPr lang="en-US" dirty="0"/>
              <a:t>Verilog: </a:t>
            </a:r>
            <a:r>
              <a:rPr lang="en-US" dirty="0" err="1">
                <a:latin typeface="Courier New" panose="02070309020205020404" pitchFamily="49" charset="0"/>
                <a:cs typeface="Courier New" panose="02070309020205020404" pitchFamily="49" charset="0"/>
              </a:rPr>
              <a:t>read_verilog</a:t>
            </a:r>
            <a:r>
              <a:rPr lang="en-US" dirty="0">
                <a:latin typeface="Courier New" panose="02070309020205020404" pitchFamily="49" charset="0"/>
                <a:cs typeface="Courier New" panose="02070309020205020404" pitchFamily="49" charset="0"/>
              </a:rPr>
              <a:t> “file1.v file2.v”</a:t>
            </a:r>
            <a:endParaRPr lang="en-US" dirty="0"/>
          </a:p>
          <a:p>
            <a:pPr lvl="2"/>
            <a:r>
              <a:rPr lang="en-US" dirty="0"/>
              <a:t>VHDL: </a:t>
            </a:r>
            <a:r>
              <a:rPr lang="en-US" dirty="0" err="1">
                <a:latin typeface="Courier New" panose="02070309020205020404" pitchFamily="49" charset="0"/>
                <a:cs typeface="Courier New" panose="02070309020205020404" pitchFamily="49" charset="0"/>
              </a:rPr>
              <a:t>read_vhdl</a:t>
            </a:r>
            <a:r>
              <a:rPr lang="en-US" dirty="0">
                <a:latin typeface="Courier New" panose="02070309020205020404" pitchFamily="49" charset="0"/>
                <a:cs typeface="Courier New" panose="02070309020205020404" pitchFamily="49" charset="0"/>
              </a:rPr>
              <a:t>  “file1.vhd  file2.vhd”</a:t>
            </a:r>
          </a:p>
          <a:p>
            <a:pPr lvl="1"/>
            <a:endParaRPr lang="en-US" dirty="0"/>
          </a:p>
        </p:txBody>
      </p:sp>
    </p:spTree>
    <p:extLst>
      <p:ext uri="{BB962C8B-B14F-4D97-AF65-F5344CB8AC3E}">
        <p14:creationId xmlns:p14="http://schemas.microsoft.com/office/powerpoint/2010/main" val="3906225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99A18-E194-44DC-9D4E-A6F9731CEF34}"/>
              </a:ext>
            </a:extLst>
          </p:cNvPr>
          <p:cNvSpPr>
            <a:spLocks noGrp="1"/>
          </p:cNvSpPr>
          <p:nvPr>
            <p:ph type="title"/>
          </p:nvPr>
        </p:nvSpPr>
        <p:spPr>
          <a:xfrm>
            <a:off x="76200" y="381000"/>
            <a:ext cx="9144000" cy="1066800"/>
          </a:xfrm>
        </p:spPr>
        <p:txBody>
          <a:bodyPr>
            <a:normAutofit fontScale="90000"/>
          </a:bodyPr>
          <a:lstStyle/>
          <a:p>
            <a:r>
              <a:rPr lang="en-US" dirty="0"/>
              <a:t>Make Synthesis-Specific Settings (Optional)</a:t>
            </a:r>
          </a:p>
        </p:txBody>
      </p:sp>
      <p:sp>
        <p:nvSpPr>
          <p:cNvPr id="3" name="Content Placeholder 2">
            <a:extLst>
              <a:ext uri="{FF2B5EF4-FFF2-40B4-BE49-F238E27FC236}">
                <a16:creationId xmlns:a16="http://schemas.microsoft.com/office/drawing/2014/main" id="{028A58C2-EB42-4197-A42A-C5C7095CF1D1}"/>
              </a:ext>
            </a:extLst>
          </p:cNvPr>
          <p:cNvSpPr>
            <a:spLocks noGrp="1"/>
          </p:cNvSpPr>
          <p:nvPr>
            <p:ph idx="1"/>
          </p:nvPr>
        </p:nvSpPr>
        <p:spPr>
          <a:xfrm>
            <a:off x="307181" y="1447800"/>
            <a:ext cx="8682038" cy="4953000"/>
          </a:xfrm>
        </p:spPr>
        <p:txBody>
          <a:bodyPr>
            <a:normAutofit fontScale="92500" lnSpcReduction="10000"/>
          </a:bodyPr>
          <a:lstStyle/>
          <a:p>
            <a:r>
              <a:rPr lang="en-US" dirty="0">
                <a:latin typeface="Courier New" panose="02070309020205020404" pitchFamily="49" charset="0"/>
                <a:cs typeface="Courier New" panose="02070309020205020404" pitchFamily="49" charset="0"/>
              </a:rPr>
              <a:t>Set the max number of routing layers to use in physical optimization</a:t>
            </a:r>
          </a:p>
          <a:p>
            <a:pPr lvl="1"/>
            <a:r>
              <a:rPr lang="en-US" dirty="0">
                <a:latin typeface="Courier New" panose="02070309020205020404" pitchFamily="49" charset="0"/>
                <a:cs typeface="Courier New" panose="02070309020205020404" pitchFamily="49" charset="0"/>
              </a:rPr>
              <a:t>Command: </a:t>
            </a:r>
          </a:p>
          <a:p>
            <a:pPr marL="41148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set_max_route_layer</a:t>
            </a:r>
            <a:r>
              <a:rPr lang="en-US" dirty="0">
                <a:latin typeface="Courier New" panose="02070309020205020404" pitchFamily="49" charset="0"/>
                <a:cs typeface="Courier New" panose="02070309020205020404" pitchFamily="49" charset="0"/>
              </a:rPr>
              <a:t>  5</a:t>
            </a:r>
          </a:p>
          <a:p>
            <a:r>
              <a:rPr lang="en-US" dirty="0">
                <a:latin typeface="Courier New" panose="02070309020205020404" pitchFamily="49" charset="0"/>
                <a:cs typeface="Courier New" panose="02070309020205020404" pitchFamily="49" charset="0"/>
              </a:rPr>
              <a:t>Reset don’t use property on all lib cells (to use all of them)</a:t>
            </a:r>
          </a:p>
          <a:p>
            <a:pPr lvl="1"/>
            <a:r>
              <a:rPr lang="en-US" dirty="0">
                <a:latin typeface="Courier New" panose="02070309020205020404" pitchFamily="49" charset="0"/>
                <a:cs typeface="Courier New" panose="02070309020205020404" pitchFamily="49" charset="0"/>
              </a:rPr>
              <a:t>Command: </a:t>
            </a:r>
          </a:p>
          <a:p>
            <a:pPr marL="41148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set_dont_use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get_lib_cell</a:t>
            </a:r>
            <a:r>
              <a:rPr lang="en-US" dirty="0">
                <a:latin typeface="Courier New" panose="02070309020205020404" pitchFamily="49" charset="0"/>
                <a:cs typeface="Courier New" panose="02070309020205020404" pitchFamily="49" charset="0"/>
              </a:rPr>
              <a:t> *]  false</a:t>
            </a:r>
          </a:p>
          <a:p>
            <a:r>
              <a:rPr lang="en-US" dirty="0">
                <a:latin typeface="Courier New" panose="02070309020205020404" pitchFamily="49" charset="0"/>
                <a:cs typeface="Courier New" panose="02070309020205020404" pitchFamily="49" charset="0"/>
              </a:rPr>
              <a:t>Set clock gating options </a:t>
            </a:r>
          </a:p>
          <a:p>
            <a:pPr lvl="1"/>
            <a:r>
              <a:rPr lang="en-US" dirty="0">
                <a:latin typeface="Courier New" panose="02070309020205020404" pitchFamily="49" charset="0"/>
                <a:cs typeface="Courier New" panose="02070309020205020404" pitchFamily="49" charset="0"/>
              </a:rPr>
              <a:t>Command: </a:t>
            </a:r>
          </a:p>
          <a:p>
            <a:pPr marL="41148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set_clock_gating_options</a:t>
            </a:r>
            <a:r>
              <a:rPr lang="en-US" dirty="0">
                <a:latin typeface="Courier New" panose="02070309020205020404" pitchFamily="49" charset="0"/>
                <a:cs typeface="Courier New" panose="02070309020205020404" pitchFamily="49" charset="0"/>
              </a:rPr>
              <a:t> </a:t>
            </a:r>
          </a:p>
          <a:p>
            <a:pPr marL="41148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minimum_bitwidth</a:t>
            </a:r>
            <a:r>
              <a:rPr lang="en-US" dirty="0">
                <a:latin typeface="Courier New" panose="02070309020205020404" pitchFamily="49" charset="0"/>
                <a:cs typeface="Courier New" panose="02070309020205020404" pitchFamily="49" charset="0"/>
              </a:rPr>
              <a:t> 4 </a:t>
            </a:r>
          </a:p>
          <a:p>
            <a:pPr marL="41148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sequential_cell</a:t>
            </a:r>
            <a:r>
              <a:rPr lang="en-US" dirty="0">
                <a:latin typeface="Courier New" panose="02070309020205020404" pitchFamily="49" charset="0"/>
                <a:cs typeface="Courier New" panose="02070309020205020404" pitchFamily="49" charset="0"/>
              </a:rPr>
              <a:t> latch</a:t>
            </a:r>
          </a:p>
          <a:p>
            <a:endParaRPr lang="en-US" dirty="0"/>
          </a:p>
        </p:txBody>
      </p:sp>
    </p:spTree>
    <p:extLst>
      <p:ext uri="{BB962C8B-B14F-4D97-AF65-F5344CB8AC3E}">
        <p14:creationId xmlns:p14="http://schemas.microsoft.com/office/powerpoint/2010/main" val="2530219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0E8C7-FE6D-4CB7-92EF-725EA5732283}"/>
              </a:ext>
            </a:extLst>
          </p:cNvPr>
          <p:cNvSpPr>
            <a:spLocks noGrp="1"/>
          </p:cNvSpPr>
          <p:nvPr>
            <p:ph type="title"/>
          </p:nvPr>
        </p:nvSpPr>
        <p:spPr>
          <a:xfrm>
            <a:off x="457200" y="152400"/>
            <a:ext cx="8229600" cy="1066800"/>
          </a:xfrm>
        </p:spPr>
        <p:txBody>
          <a:bodyPr/>
          <a:lstStyle/>
          <a:p>
            <a:r>
              <a:rPr lang="en-US" dirty="0"/>
              <a:t>Note</a:t>
            </a:r>
          </a:p>
        </p:txBody>
      </p:sp>
      <p:sp>
        <p:nvSpPr>
          <p:cNvPr id="3" name="Content Placeholder 2">
            <a:extLst>
              <a:ext uri="{FF2B5EF4-FFF2-40B4-BE49-F238E27FC236}">
                <a16:creationId xmlns:a16="http://schemas.microsoft.com/office/drawing/2014/main" id="{38B0C220-535C-4958-B18A-AD6E7994F7EC}"/>
              </a:ext>
            </a:extLst>
          </p:cNvPr>
          <p:cNvSpPr>
            <a:spLocks noGrp="1"/>
          </p:cNvSpPr>
          <p:nvPr>
            <p:ph idx="1"/>
          </p:nvPr>
        </p:nvSpPr>
        <p:spPr>
          <a:xfrm>
            <a:off x="228600" y="1040622"/>
            <a:ext cx="8229600" cy="5105400"/>
          </a:xfrm>
        </p:spPr>
        <p:txBody>
          <a:bodyPr/>
          <a:lstStyle/>
          <a:p>
            <a:r>
              <a:rPr lang="en-US" dirty="0">
                <a:latin typeface="Courier New" panose="02070309020205020404" pitchFamily="49" charset="0"/>
                <a:cs typeface="Courier New" panose="02070309020205020404" pitchFamily="49" charset="0"/>
              </a:rPr>
              <a:t>Any command you want to know its usage, arguments, description and examples:</a:t>
            </a:r>
          </a:p>
          <a:p>
            <a:pPr lvl="1"/>
            <a:r>
              <a:rPr lang="en-US" dirty="0">
                <a:latin typeface="Courier New" panose="02070309020205020404" pitchFamily="49" charset="0"/>
                <a:cs typeface="Courier New" panose="02070309020205020404" pitchFamily="49" charset="0"/>
              </a:rPr>
              <a:t>man</a:t>
            </a:r>
          </a:p>
          <a:p>
            <a:pPr lvl="1"/>
            <a:r>
              <a:rPr lang="en-US" dirty="0">
                <a:latin typeface="Courier New" panose="02070309020205020404" pitchFamily="49" charset="0"/>
                <a:cs typeface="Courier New" panose="02070309020205020404" pitchFamily="49" charset="0"/>
              </a:rPr>
              <a:t>E.g.: man </a:t>
            </a:r>
            <a:r>
              <a:rPr lang="en-US" dirty="0" err="1">
                <a:latin typeface="Courier New" panose="02070309020205020404" pitchFamily="49" charset="0"/>
                <a:cs typeface="Courier New" panose="02070309020205020404" pitchFamily="49" charset="0"/>
              </a:rPr>
              <a:t>set_max_route_layer</a:t>
            </a:r>
            <a:endParaRPr lang="en-US" dirty="0">
              <a:latin typeface="Courier New" panose="02070309020205020404" pitchFamily="49" charset="0"/>
              <a:cs typeface="Courier New" panose="02070309020205020404" pitchFamily="49" charset="0"/>
            </a:endParaRPr>
          </a:p>
          <a:p>
            <a:pPr marL="411480" lvl="1" indent="0">
              <a:buNone/>
            </a:pP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Any command you want to know its arguments:</a:t>
            </a:r>
          </a:p>
          <a:p>
            <a:pPr lvl="1"/>
            <a:r>
              <a:rPr lang="en-US" dirty="0">
                <a:latin typeface="Courier New" panose="02070309020205020404" pitchFamily="49" charset="0"/>
                <a:cs typeface="Courier New" panose="02070309020205020404" pitchFamily="49" charset="0"/>
              </a:rPr>
              <a:t>help</a:t>
            </a:r>
          </a:p>
          <a:p>
            <a:pPr lvl="1"/>
            <a:r>
              <a:rPr lang="en-US" dirty="0">
                <a:latin typeface="Courier New" panose="02070309020205020404" pitchFamily="49" charset="0"/>
                <a:cs typeface="Courier New" panose="02070309020205020404" pitchFamily="49" charset="0"/>
              </a:rPr>
              <a:t>E.g.: </a:t>
            </a:r>
            <a:r>
              <a:rPr lang="en-US" dirty="0" err="1">
                <a:latin typeface="Courier New" panose="02070309020205020404" pitchFamily="49" charset="0"/>
                <a:cs typeface="Courier New" panose="02070309020205020404" pitchFamily="49" charset="0"/>
              </a:rPr>
              <a:t>set_max_route_layer</a:t>
            </a:r>
            <a:r>
              <a:rPr lang="en-US" dirty="0">
                <a:latin typeface="Courier New" panose="02070309020205020404" pitchFamily="49" charset="0"/>
                <a:cs typeface="Courier New" panose="02070309020205020404" pitchFamily="49" charset="0"/>
              </a:rPr>
              <a:t> -help</a:t>
            </a:r>
          </a:p>
          <a:p>
            <a:endParaRPr lang="en-US" dirty="0"/>
          </a:p>
        </p:txBody>
      </p:sp>
    </p:spTree>
    <p:extLst>
      <p:ext uri="{BB962C8B-B14F-4D97-AF65-F5344CB8AC3E}">
        <p14:creationId xmlns:p14="http://schemas.microsoft.com/office/powerpoint/2010/main" val="3843850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83F69-DE3B-4863-8A68-FFA018518BE4}"/>
              </a:ext>
            </a:extLst>
          </p:cNvPr>
          <p:cNvSpPr>
            <a:spLocks noGrp="1"/>
          </p:cNvSpPr>
          <p:nvPr>
            <p:ph type="title"/>
          </p:nvPr>
        </p:nvSpPr>
        <p:spPr>
          <a:xfrm>
            <a:off x="228600" y="152400"/>
            <a:ext cx="8229600" cy="1066800"/>
          </a:xfrm>
        </p:spPr>
        <p:txBody>
          <a:bodyPr/>
          <a:lstStyle/>
          <a:p>
            <a:r>
              <a:rPr lang="en-US" dirty="0"/>
              <a:t>Note</a:t>
            </a:r>
          </a:p>
        </p:txBody>
      </p:sp>
      <p:sp>
        <p:nvSpPr>
          <p:cNvPr id="3" name="Content Placeholder 2">
            <a:extLst>
              <a:ext uri="{FF2B5EF4-FFF2-40B4-BE49-F238E27FC236}">
                <a16:creationId xmlns:a16="http://schemas.microsoft.com/office/drawing/2014/main" id="{DFA4C49C-F505-47EE-9C2F-9356512B8562}"/>
              </a:ext>
            </a:extLst>
          </p:cNvPr>
          <p:cNvSpPr>
            <a:spLocks noGrp="1"/>
          </p:cNvSpPr>
          <p:nvPr>
            <p:ph idx="1"/>
          </p:nvPr>
        </p:nvSpPr>
        <p:spPr>
          <a:xfrm>
            <a:off x="0" y="876300"/>
            <a:ext cx="8229600" cy="5105400"/>
          </a:xfrm>
        </p:spPr>
        <p:txBody>
          <a:bodyPr/>
          <a:lstStyle/>
          <a:p>
            <a:r>
              <a:rPr lang="en-US" dirty="0"/>
              <a:t>Example from </a:t>
            </a:r>
            <a:r>
              <a:rPr lang="en-US" dirty="0" err="1"/>
              <a:t>oasys</a:t>
            </a:r>
            <a:r>
              <a:rPr lang="en-US" dirty="0"/>
              <a:t>:</a:t>
            </a:r>
          </a:p>
          <a:p>
            <a:endParaRPr lang="en-US" dirty="0"/>
          </a:p>
        </p:txBody>
      </p:sp>
      <p:pic>
        <p:nvPicPr>
          <p:cNvPr id="5" name="Picture 4">
            <a:extLst>
              <a:ext uri="{FF2B5EF4-FFF2-40B4-BE49-F238E27FC236}">
                <a16:creationId xmlns:a16="http://schemas.microsoft.com/office/drawing/2014/main" id="{BCD741A7-0389-4318-BED4-A4517C62ABB8}"/>
              </a:ext>
            </a:extLst>
          </p:cNvPr>
          <p:cNvPicPr>
            <a:picLocks noChangeAspect="1"/>
          </p:cNvPicPr>
          <p:nvPr/>
        </p:nvPicPr>
        <p:blipFill>
          <a:blip r:embed="rId2"/>
          <a:stretch>
            <a:fillRect/>
          </a:stretch>
        </p:blipFill>
        <p:spPr>
          <a:xfrm>
            <a:off x="228600" y="1600200"/>
            <a:ext cx="8458200" cy="4876800"/>
          </a:xfrm>
          <a:prstGeom prst="rect">
            <a:avLst/>
          </a:prstGeom>
        </p:spPr>
      </p:pic>
    </p:spTree>
    <p:extLst>
      <p:ext uri="{BB962C8B-B14F-4D97-AF65-F5344CB8AC3E}">
        <p14:creationId xmlns:p14="http://schemas.microsoft.com/office/powerpoint/2010/main" val="3517246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CE84E-6504-4603-A4E9-75A10322663C}"/>
              </a:ext>
            </a:extLst>
          </p:cNvPr>
          <p:cNvSpPr>
            <a:spLocks noGrp="1"/>
          </p:cNvSpPr>
          <p:nvPr>
            <p:ph type="title"/>
          </p:nvPr>
        </p:nvSpPr>
        <p:spPr/>
        <p:txBody>
          <a:bodyPr/>
          <a:lstStyle/>
          <a:p>
            <a:r>
              <a:rPr lang="en-US" dirty="0"/>
              <a:t>Synthesize</a:t>
            </a:r>
          </a:p>
        </p:txBody>
      </p:sp>
      <p:sp>
        <p:nvSpPr>
          <p:cNvPr id="3" name="Content Placeholder 2">
            <a:extLst>
              <a:ext uri="{FF2B5EF4-FFF2-40B4-BE49-F238E27FC236}">
                <a16:creationId xmlns:a16="http://schemas.microsoft.com/office/drawing/2014/main" id="{A681EA1E-C395-4436-AA05-D5DC25211A25}"/>
              </a:ext>
            </a:extLst>
          </p:cNvPr>
          <p:cNvSpPr>
            <a:spLocks noGrp="1"/>
          </p:cNvSpPr>
          <p:nvPr>
            <p:ph idx="1"/>
          </p:nvPr>
        </p:nvSpPr>
        <p:spPr>
          <a:xfrm>
            <a:off x="5443" y="1447800"/>
            <a:ext cx="8909957" cy="5105400"/>
          </a:xfrm>
        </p:spPr>
        <p:txBody>
          <a:bodyPr/>
          <a:lstStyle/>
          <a:p>
            <a:r>
              <a:rPr lang="en-US" dirty="0">
                <a:latin typeface="Courier New" panose="02070309020205020404" pitchFamily="49" charset="0"/>
                <a:cs typeface="Courier New" panose="02070309020205020404" pitchFamily="49" charset="0"/>
              </a:rPr>
              <a:t>Synthesize</a:t>
            </a:r>
          </a:p>
          <a:p>
            <a:pPr lvl="1"/>
            <a:r>
              <a:rPr lang="en-US" dirty="0">
                <a:latin typeface="Courier New" panose="02070309020205020404" pitchFamily="49" charset="0"/>
                <a:cs typeface="Courier New" panose="02070309020205020404" pitchFamily="49" charset="0"/>
              </a:rPr>
              <a:t>Command:</a:t>
            </a:r>
          </a:p>
          <a:p>
            <a:pPr marL="411480" lvl="1" indent="0">
              <a:buNone/>
            </a:pPr>
            <a:r>
              <a:rPr lang="en-US" dirty="0">
                <a:latin typeface="Courier New" panose="02070309020205020404" pitchFamily="49" charset="0"/>
                <a:cs typeface="Courier New" panose="02070309020205020404" pitchFamily="49" charset="0"/>
              </a:rPr>
              <a:t> synthesize –module ${</a:t>
            </a:r>
            <a:r>
              <a:rPr lang="en-US" dirty="0" err="1">
                <a:latin typeface="Courier New" panose="02070309020205020404" pitchFamily="49" charset="0"/>
                <a:cs typeface="Courier New" panose="02070309020205020404" pitchFamily="49" charset="0"/>
              </a:rPr>
              <a:t>top_module_name</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Save in a format friendly to </a:t>
            </a:r>
            <a:r>
              <a:rPr lang="en-US" dirty="0" err="1">
                <a:latin typeface="Courier New" panose="02070309020205020404" pitchFamily="49" charset="0"/>
                <a:cs typeface="Courier New" panose="02070309020205020404" pitchFamily="49" charset="0"/>
              </a:rPr>
              <a:t>Oasys</a:t>
            </a:r>
            <a:r>
              <a:rPr lang="en-US" dirty="0">
                <a:latin typeface="Courier New" panose="02070309020205020404" pitchFamily="49" charset="0"/>
                <a:cs typeface="Courier New" panose="02070309020205020404" pitchFamily="49" charset="0"/>
              </a:rPr>
              <a:t>-RTL</a:t>
            </a:r>
          </a:p>
          <a:p>
            <a:pPr lvl="1"/>
            <a:r>
              <a:rPr lang="en-US" dirty="0">
                <a:latin typeface="Courier New" panose="02070309020205020404" pitchFamily="49" charset="0"/>
                <a:cs typeface="Courier New" panose="02070309020205020404" pitchFamily="49" charset="0"/>
              </a:rPr>
              <a:t>Command:</a:t>
            </a:r>
          </a:p>
          <a:p>
            <a:pPr marL="411480" lvl="1" indent="0">
              <a:buNone/>
            </a:pPr>
            <a:r>
              <a:rPr lang="en-US" dirty="0" err="1">
                <a:latin typeface="Courier New" panose="02070309020205020404" pitchFamily="49" charset="0"/>
                <a:cs typeface="Courier New" panose="02070309020205020404" pitchFamily="49" charset="0"/>
              </a:rPr>
              <a:t>write_design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output_dir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synthesized_example.odb</a:t>
            </a:r>
            <a:endParaRPr lang="en-US"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1963295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52E1E-2C6A-41A0-8D01-D159B5A85922}"/>
              </a:ext>
            </a:extLst>
          </p:cNvPr>
          <p:cNvSpPr>
            <a:spLocks noGrp="1"/>
          </p:cNvSpPr>
          <p:nvPr>
            <p:ph type="title"/>
          </p:nvPr>
        </p:nvSpPr>
        <p:spPr>
          <a:xfrm>
            <a:off x="304800" y="76200"/>
            <a:ext cx="8229600" cy="1066800"/>
          </a:xfrm>
        </p:spPr>
        <p:txBody>
          <a:bodyPr/>
          <a:lstStyle/>
          <a:p>
            <a:r>
              <a:rPr lang="en-US" dirty="0"/>
              <a:t>Constraints</a:t>
            </a:r>
          </a:p>
        </p:txBody>
      </p:sp>
      <p:sp>
        <p:nvSpPr>
          <p:cNvPr id="3" name="Content Placeholder 2">
            <a:extLst>
              <a:ext uri="{FF2B5EF4-FFF2-40B4-BE49-F238E27FC236}">
                <a16:creationId xmlns:a16="http://schemas.microsoft.com/office/drawing/2014/main" id="{EC11FF20-B4A9-4FA7-960E-56D475A55D11}"/>
              </a:ext>
            </a:extLst>
          </p:cNvPr>
          <p:cNvSpPr>
            <a:spLocks noGrp="1"/>
          </p:cNvSpPr>
          <p:nvPr>
            <p:ph idx="1"/>
          </p:nvPr>
        </p:nvSpPr>
        <p:spPr>
          <a:xfrm>
            <a:off x="76200" y="838200"/>
            <a:ext cx="8763000" cy="6248400"/>
          </a:xfrm>
        </p:spPr>
        <p:txBody>
          <a:bodyPr>
            <a:normAutofit fontScale="62500" lnSpcReduction="20000"/>
          </a:bodyPr>
          <a:lstStyle/>
          <a:p>
            <a:r>
              <a:rPr lang="en-US" dirty="0">
                <a:latin typeface="Courier New" panose="02070309020205020404" pitchFamily="49" charset="0"/>
                <a:cs typeface="Courier New" panose="02070309020205020404" pitchFamily="49" charset="0"/>
              </a:rPr>
              <a:t>Read timing constraints</a:t>
            </a:r>
          </a:p>
          <a:p>
            <a:pPr lvl="1"/>
            <a:r>
              <a:rPr lang="en-US" dirty="0">
                <a:latin typeface="Courier New" panose="02070309020205020404" pitchFamily="49" charset="0"/>
                <a:cs typeface="Courier New" panose="02070309020205020404" pitchFamily="49" charset="0"/>
              </a:rPr>
              <a:t>Command: </a:t>
            </a:r>
          </a:p>
          <a:p>
            <a:pPr marL="411480" lvl="1" indent="0">
              <a:buNone/>
            </a:pPr>
            <a:r>
              <a:rPr lang="en-US" dirty="0" err="1">
                <a:latin typeface="Courier New" panose="02070309020205020404" pitchFamily="49" charset="0"/>
                <a:cs typeface="Courier New" panose="02070309020205020404" pitchFamily="49" charset="0"/>
              </a:rPr>
              <a:t>read_sdc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StandardDelayConstraints.sdc</a:t>
            </a:r>
            <a:endParaRPr lang="en-US" dirty="0">
              <a:latin typeface="Courier New" panose="02070309020205020404" pitchFamily="49" charset="0"/>
              <a:cs typeface="Courier New" panose="02070309020205020404" pitchFamily="49" charset="0"/>
            </a:endParaRPr>
          </a:p>
          <a:p>
            <a:pPr marL="411480" lvl="1" indent="0">
              <a:buNone/>
            </a:pPr>
            <a:r>
              <a:rPr lang="en-US" dirty="0">
                <a:latin typeface="Courier New" panose="02070309020205020404" pitchFamily="49" charset="0"/>
                <a:cs typeface="Courier New" panose="02070309020205020404" pitchFamily="49" charset="0"/>
              </a:rPr>
              <a:t>E.g.: </a:t>
            </a:r>
            <a:r>
              <a:rPr lang="en-US" dirty="0" err="1">
                <a:latin typeface="Courier New" panose="02070309020205020404" pitchFamily="49" charset="0"/>
                <a:cs typeface="Courier New" panose="02070309020205020404" pitchFamily="49" charset="0"/>
              </a:rPr>
              <a:t>clk</a:t>
            </a:r>
            <a:r>
              <a:rPr lang="en-US" dirty="0">
                <a:latin typeface="Courier New" panose="02070309020205020404" pitchFamily="49" charset="0"/>
                <a:cs typeface="Courier New" panose="02070309020205020404" pitchFamily="49" charset="0"/>
              </a:rPr>
              <a:t> period, signal transition time</a:t>
            </a:r>
          </a:p>
          <a:p>
            <a:pPr marL="411480" lvl="1" indent="0">
              <a:buNone/>
            </a:pPr>
            <a:endParaRPr lang="en-US" dirty="0">
              <a:latin typeface="Courier New" panose="02070309020205020404" pitchFamily="49" charset="0"/>
              <a:cs typeface="Courier New" panose="02070309020205020404" pitchFamily="49" charset="0"/>
            </a:endParaRPr>
          </a:p>
          <a:p>
            <a:pPr marL="411480" lvl="1" indent="0">
              <a:buNone/>
            </a:pPr>
            <a:r>
              <a:rPr lang="en-US" dirty="0">
                <a:latin typeface="Courier New" panose="02070309020205020404" pitchFamily="49" charset="0"/>
                <a:cs typeface="Courier New" panose="02070309020205020404" pitchFamily="49" charset="0"/>
              </a:rPr>
              <a:t>#optional</a:t>
            </a:r>
          </a:p>
          <a:p>
            <a:pPr marL="411480" lvl="1" indent="0">
              <a:buNone/>
            </a:pPr>
            <a:r>
              <a:rPr lang="en-US" dirty="0" err="1">
                <a:latin typeface="Courier New" panose="02070309020205020404" pitchFamily="49" charset="0"/>
                <a:cs typeface="Courier New" panose="02070309020205020404" pitchFamily="49" charset="0"/>
              </a:rPr>
              <a:t>read_def</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floorplanningtimingConstraints.fp.sdc</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Create Area constraints #optional</a:t>
            </a:r>
          </a:p>
          <a:p>
            <a:pPr lvl="1"/>
            <a:r>
              <a:rPr lang="en-US" dirty="0">
                <a:latin typeface="Courier New" panose="02070309020205020404" pitchFamily="49" charset="0"/>
                <a:cs typeface="Courier New" panose="02070309020205020404" pitchFamily="49" charset="0"/>
              </a:rPr>
              <a:t>Command:</a:t>
            </a:r>
          </a:p>
          <a:p>
            <a:pPr marL="411480" lvl="1" indent="0">
              <a:buNone/>
            </a:pPr>
            <a:r>
              <a:rPr lang="en-US" dirty="0" err="1">
                <a:latin typeface="Courier New" panose="02070309020205020404" pitchFamily="49" charset="0"/>
                <a:cs typeface="Courier New" panose="02070309020205020404" pitchFamily="49" charset="0"/>
              </a:rPr>
              <a:t>create_chip</a:t>
            </a:r>
            <a:r>
              <a:rPr lang="en-US" dirty="0">
                <a:latin typeface="Courier New" panose="02070309020205020404" pitchFamily="49" charset="0"/>
                <a:cs typeface="Courier New" panose="02070309020205020404" pitchFamily="49" charset="0"/>
              </a:rPr>
              <a:t> -util 0.70 -</a:t>
            </a:r>
            <a:r>
              <a:rPr lang="en-US" dirty="0" err="1">
                <a:latin typeface="Courier New" panose="02070309020205020404" pitchFamily="49" charset="0"/>
                <a:cs typeface="Courier New" panose="02070309020205020404" pitchFamily="49" charset="0"/>
              </a:rPr>
              <a:t>aspect_ratio</a:t>
            </a:r>
            <a:r>
              <a:rPr lang="en-US" dirty="0">
                <a:latin typeface="Courier New" panose="02070309020205020404" pitchFamily="49" charset="0"/>
                <a:cs typeface="Courier New" panose="02070309020205020404" pitchFamily="49" charset="0"/>
              </a:rPr>
              <a:t> 0.8</a:t>
            </a:r>
          </a:p>
          <a:p>
            <a:pPr marL="411480" lvl="1" indent="0">
              <a:buNone/>
            </a:pPr>
            <a:endParaRPr lang="en-US" dirty="0">
              <a:latin typeface="Courier New" panose="02070309020205020404" pitchFamily="49" charset="0"/>
              <a:cs typeface="Courier New" panose="02070309020205020404" pitchFamily="49" charset="0"/>
            </a:endParaRPr>
          </a:p>
          <a:p>
            <a:pPr marL="411480" lvl="1" indent="0">
              <a:buNone/>
            </a:pPr>
            <a:r>
              <a:rPr lang="en-US" dirty="0">
                <a:latin typeface="Courier New" panose="02070309020205020404" pitchFamily="49" charset="0"/>
                <a:cs typeface="Courier New" panose="02070309020205020404" pitchFamily="49" charset="0"/>
              </a:rPr>
              <a:t>-utilization &lt;percentage&gt;</a:t>
            </a:r>
          </a:p>
          <a:p>
            <a:pPr marL="411480" lvl="1" indent="0">
              <a:buNone/>
            </a:pPr>
            <a:r>
              <a:rPr lang="en-US" dirty="0">
                <a:latin typeface="Courier New" panose="02070309020205020404" pitchFamily="49" charset="0"/>
                <a:cs typeface="Courier New" panose="02070309020205020404" pitchFamily="49" charset="0"/>
              </a:rPr>
              <a:t>Required if neither the -height and -width argument pair nor the -points argument is used. Specifies the chip utilization as a  percentage of the die area. If you have problems with routing congestion, reducing this value should reduce the congestion.</a:t>
            </a:r>
          </a:p>
          <a:p>
            <a:pPr marL="411480" lvl="1" indent="0">
              <a:buNone/>
            </a:pPr>
            <a:r>
              <a:rPr lang="en-US" dirty="0">
                <a:latin typeface="Courier New" panose="02070309020205020404" pitchFamily="49" charset="0"/>
                <a:cs typeface="Courier New" panose="02070309020205020404" pitchFamily="49" charset="0"/>
              </a:rPr>
              <a:t>The  chip  utilization  is  based on the total cell area, which includes all the standard cells, macros, I/O pads, and physical-only cells.</a:t>
            </a:r>
          </a:p>
          <a:p>
            <a:pPr marL="411480" lvl="1" indent="0">
              <a:buNone/>
            </a:pPr>
            <a:r>
              <a:rPr lang="en-US" dirty="0">
                <a:latin typeface="Courier New" panose="02070309020205020404" pitchFamily="49" charset="0"/>
                <a:cs typeface="Courier New" panose="02070309020205020404" pitchFamily="49" charset="0"/>
              </a:rPr>
              <a:t>Chip Utilization = Total Cell Area / Die Area</a:t>
            </a:r>
          </a:p>
          <a:p>
            <a:pPr marL="411480" lvl="1"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aspect_ratio</a:t>
            </a:r>
            <a:r>
              <a:rPr lang="en-US" dirty="0">
                <a:latin typeface="Courier New" panose="02070309020205020404" pitchFamily="49" charset="0"/>
                <a:cs typeface="Courier New" panose="02070309020205020404" pitchFamily="49" charset="0"/>
              </a:rPr>
              <a:t> &lt;ratio&gt;</a:t>
            </a:r>
          </a:p>
          <a:p>
            <a:pPr marL="411480" lvl="1" indent="0">
              <a:buNone/>
            </a:pPr>
            <a:r>
              <a:rPr lang="en-US" dirty="0">
                <a:latin typeface="Courier New" panose="02070309020205020404" pitchFamily="49" charset="0"/>
                <a:cs typeface="Courier New" panose="02070309020205020404" pitchFamily="49" charset="0"/>
              </a:rPr>
              <a:t>Optional. Specifies the ratio of the height and width of the chip. The default is 1. The -height, -width, and -points options  override -</a:t>
            </a:r>
            <a:r>
              <a:rPr lang="en-US" dirty="0" err="1">
                <a:latin typeface="Courier New" panose="02070309020205020404" pitchFamily="49" charset="0"/>
                <a:cs typeface="Courier New" panose="02070309020205020404" pitchFamily="49" charset="0"/>
              </a:rPr>
              <a:t>aspect_ratio</a:t>
            </a:r>
            <a:r>
              <a:rPr lang="en-US"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2153769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01558-D3CC-43FE-9965-66E98C0ACE65}"/>
              </a:ext>
            </a:extLst>
          </p:cNvPr>
          <p:cNvSpPr>
            <a:spLocks noGrp="1"/>
          </p:cNvSpPr>
          <p:nvPr>
            <p:ph type="title"/>
          </p:nvPr>
        </p:nvSpPr>
        <p:spPr/>
        <p:txBody>
          <a:bodyPr/>
          <a:lstStyle/>
          <a:p>
            <a:r>
              <a:rPr lang="en-US" dirty="0"/>
              <a:t>Optimize</a:t>
            </a:r>
          </a:p>
        </p:txBody>
      </p:sp>
      <p:sp>
        <p:nvSpPr>
          <p:cNvPr id="3" name="Content Placeholder 2">
            <a:extLst>
              <a:ext uri="{FF2B5EF4-FFF2-40B4-BE49-F238E27FC236}">
                <a16:creationId xmlns:a16="http://schemas.microsoft.com/office/drawing/2014/main" id="{734D7EB1-A185-46B9-BF71-1EC1F0958126}"/>
              </a:ext>
            </a:extLst>
          </p:cNvPr>
          <p:cNvSpPr>
            <a:spLocks noGrp="1"/>
          </p:cNvSpPr>
          <p:nvPr>
            <p:ph idx="1"/>
          </p:nvPr>
        </p:nvSpPr>
        <p:spPr>
          <a:xfrm>
            <a:off x="228600" y="1524000"/>
            <a:ext cx="8763000" cy="5105400"/>
          </a:xfrm>
        </p:spPr>
        <p:txBody>
          <a:bodyPr>
            <a:normAutofit fontScale="92500" lnSpcReduction="10000"/>
          </a:bodyPr>
          <a:lstStyle/>
          <a:p>
            <a:r>
              <a:rPr lang="en-US" dirty="0">
                <a:latin typeface="Courier New" panose="02070309020205020404" pitchFamily="49" charset="0"/>
                <a:cs typeface="Courier New" panose="02070309020205020404" pitchFamily="49" charset="0"/>
              </a:rPr>
              <a:t>Optimize for timing</a:t>
            </a:r>
          </a:p>
          <a:p>
            <a:pPr lvl="1"/>
            <a:r>
              <a:rPr lang="en-US" dirty="0">
                <a:latin typeface="Courier New" panose="02070309020205020404" pitchFamily="49" charset="0"/>
                <a:cs typeface="Courier New" panose="02070309020205020404" pitchFamily="49" charset="0"/>
              </a:rPr>
              <a:t>Command: optimize –virtual</a:t>
            </a:r>
          </a:p>
          <a:p>
            <a:pPr lvl="1"/>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Optimize for placement</a:t>
            </a:r>
          </a:p>
          <a:p>
            <a:pPr lvl="1"/>
            <a:r>
              <a:rPr lang="en-US" altLang="en-US" dirty="0">
                <a:latin typeface="Courier New" panose="02070309020205020404" pitchFamily="49" charset="0"/>
                <a:cs typeface="Courier New" panose="02070309020205020404" pitchFamily="49" charset="0"/>
              </a:rPr>
              <a:t>Command: </a:t>
            </a:r>
            <a:r>
              <a:rPr lang="x-none" altLang="en-US" dirty="0">
                <a:latin typeface="Courier New" panose="02070309020205020404" pitchFamily="49" charset="0"/>
                <a:cs typeface="Courier New" panose="02070309020205020404" pitchFamily="49" charset="0"/>
              </a:rPr>
              <a:t>o</a:t>
            </a:r>
            <a:r>
              <a:rPr lang="en-US" dirty="0" err="1">
                <a:latin typeface="Courier New" panose="02070309020205020404" pitchFamily="49" charset="0"/>
                <a:cs typeface="Courier New" panose="02070309020205020404" pitchFamily="49" charset="0"/>
              </a:rPr>
              <a:t>ptimize</a:t>
            </a:r>
            <a:r>
              <a:rPr lang="en-US" dirty="0">
                <a:latin typeface="Courier New" panose="02070309020205020404" pitchFamily="49" charset="0"/>
                <a:cs typeface="Courier New" panose="02070309020205020404" pitchFamily="49" charset="0"/>
              </a:rPr>
              <a:t> –place</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OR just optimize</a:t>
            </a:r>
          </a:p>
          <a:p>
            <a:pPr lvl="1"/>
            <a:r>
              <a:rPr lang="en-US" dirty="0">
                <a:latin typeface="Courier New" panose="02070309020205020404" pitchFamily="49" charset="0"/>
                <a:cs typeface="Courier New" panose="02070309020205020404" pitchFamily="49" charset="0"/>
              </a:rPr>
              <a:t>Command: optimize</a:t>
            </a:r>
          </a:p>
          <a:p>
            <a:pPr lvl="1"/>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Save in a format friendly to </a:t>
            </a:r>
            <a:r>
              <a:rPr lang="en-US" dirty="0" err="1">
                <a:latin typeface="Courier New" panose="02070309020205020404" pitchFamily="49" charset="0"/>
                <a:cs typeface="Courier New" panose="02070309020205020404" pitchFamily="49" charset="0"/>
              </a:rPr>
              <a:t>Oasys</a:t>
            </a:r>
            <a:r>
              <a:rPr lang="en-US" dirty="0">
                <a:latin typeface="Courier New" panose="02070309020205020404" pitchFamily="49" charset="0"/>
                <a:cs typeface="Courier New" panose="02070309020205020404" pitchFamily="49" charset="0"/>
              </a:rPr>
              <a:t>-RTL after each optimize</a:t>
            </a:r>
          </a:p>
          <a:p>
            <a:pPr lvl="1"/>
            <a:r>
              <a:rPr lang="en-US" dirty="0">
                <a:latin typeface="Courier New" panose="02070309020205020404" pitchFamily="49" charset="0"/>
                <a:cs typeface="Courier New" panose="02070309020205020404" pitchFamily="49" charset="0"/>
              </a:rPr>
              <a:t>Command: </a:t>
            </a:r>
            <a:r>
              <a:rPr lang="en-US" dirty="0" err="1">
                <a:latin typeface="Courier New" panose="02070309020205020404" pitchFamily="49" charset="0"/>
                <a:cs typeface="Courier New" panose="02070309020205020404" pitchFamily="49" charset="0"/>
              </a:rPr>
              <a:t>write_design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output_dir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optimized_time_example.odb</a:t>
            </a:r>
            <a:endParaRPr lang="en-US" dirty="0">
              <a:latin typeface="Courier New" panose="02070309020205020404" pitchFamily="49" charset="0"/>
              <a:cs typeface="Courier New" panose="02070309020205020404" pitchFamily="49" charset="0"/>
            </a:endParaRPr>
          </a:p>
          <a:p>
            <a:pPr lvl="1"/>
            <a:endParaRPr lang="en-US"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2292838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229600" cy="5105400"/>
          </a:xfrm>
        </p:spPr>
        <p:txBody>
          <a:bodyPr/>
          <a:lstStyle/>
          <a:p>
            <a:pPr marL="109728" indent="0">
              <a:buNone/>
            </a:pPr>
            <a:endParaRPr lang="en-US" dirty="0"/>
          </a:p>
          <a:p>
            <a:pPr>
              <a:buNone/>
            </a:pPr>
            <a:endParaRPr lang="en-US" dirty="0"/>
          </a:p>
        </p:txBody>
      </p:sp>
      <p:sp>
        <p:nvSpPr>
          <p:cNvPr id="5" name="Cloud 4"/>
          <p:cNvSpPr/>
          <p:nvPr/>
        </p:nvSpPr>
        <p:spPr>
          <a:xfrm>
            <a:off x="990600" y="1600200"/>
            <a:ext cx="7162800" cy="3429000"/>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dirty="0"/>
              <a:t>TCL</a:t>
            </a:r>
          </a:p>
        </p:txBody>
      </p:sp>
    </p:spTree>
    <p:extLst>
      <p:ext uri="{BB962C8B-B14F-4D97-AF65-F5344CB8AC3E}">
        <p14:creationId xmlns:p14="http://schemas.microsoft.com/office/powerpoint/2010/main" val="2654935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9DCE7-A418-46CC-8F9E-9E5145AE947D}"/>
              </a:ext>
            </a:extLst>
          </p:cNvPr>
          <p:cNvSpPr>
            <a:spLocks noGrp="1"/>
          </p:cNvSpPr>
          <p:nvPr>
            <p:ph type="title"/>
          </p:nvPr>
        </p:nvSpPr>
        <p:spPr>
          <a:xfrm>
            <a:off x="457200" y="152400"/>
            <a:ext cx="8229600" cy="1066800"/>
          </a:xfrm>
        </p:spPr>
        <p:txBody>
          <a:bodyPr/>
          <a:lstStyle/>
          <a:p>
            <a:r>
              <a:rPr lang="en-US" dirty="0"/>
              <a:t>Output and Analysis</a:t>
            </a:r>
          </a:p>
        </p:txBody>
      </p:sp>
      <p:sp>
        <p:nvSpPr>
          <p:cNvPr id="3" name="Content Placeholder 2">
            <a:extLst>
              <a:ext uri="{FF2B5EF4-FFF2-40B4-BE49-F238E27FC236}">
                <a16:creationId xmlns:a16="http://schemas.microsoft.com/office/drawing/2014/main" id="{C0EEA3D4-BB7F-4B17-A761-D0DA5D1510D5}"/>
              </a:ext>
            </a:extLst>
          </p:cNvPr>
          <p:cNvSpPr>
            <a:spLocks noGrp="1"/>
          </p:cNvSpPr>
          <p:nvPr>
            <p:ph idx="1"/>
          </p:nvPr>
        </p:nvSpPr>
        <p:spPr>
          <a:xfrm>
            <a:off x="0" y="914400"/>
            <a:ext cx="8991600" cy="6172200"/>
          </a:xfrm>
        </p:spPr>
        <p:txBody>
          <a:bodyPr>
            <a:normAutofit fontScale="40000" lnSpcReduction="20000"/>
          </a:bodyPr>
          <a:lstStyle/>
          <a:p>
            <a:pPr marL="457200" indent="-457200"/>
            <a:r>
              <a:rPr lang="en-US" sz="6000" dirty="0"/>
              <a:t>Reports: you can generate several reports and save them to files for further investigation</a:t>
            </a:r>
          </a:p>
          <a:p>
            <a:pPr lvl="1"/>
            <a:r>
              <a:rPr lang="x-none" altLang="en-US" sz="7000" dirty="0">
                <a:latin typeface="Courier New" panose="02070309020205020404" pitchFamily="49" charset="0"/>
                <a:cs typeface="Courier New" panose="02070309020205020404" pitchFamily="49" charset="0"/>
              </a:rPr>
              <a:t>report_units</a:t>
            </a:r>
            <a:endParaRPr lang="en-US" altLang="en-US" sz="7000" dirty="0">
              <a:latin typeface="Courier New" panose="02070309020205020404" pitchFamily="49" charset="0"/>
              <a:cs typeface="Courier New" panose="02070309020205020404" pitchFamily="49" charset="0"/>
            </a:endParaRPr>
          </a:p>
          <a:p>
            <a:pPr lvl="2"/>
            <a:r>
              <a:rPr lang="en-US" altLang="en-US" sz="4500" dirty="0">
                <a:latin typeface="Courier New" panose="02070309020205020404" pitchFamily="49" charset="0"/>
                <a:cs typeface="Courier New" panose="02070309020205020404" pitchFamily="49" charset="0"/>
              </a:rPr>
              <a:t>Outputs the SDC units for time, capacitance, resistance, power, voltage, and current.</a:t>
            </a:r>
          </a:p>
          <a:p>
            <a:pPr lvl="2"/>
            <a:endParaRPr lang="x-none" altLang="en-US" sz="4500" dirty="0">
              <a:latin typeface="Courier New" panose="02070309020205020404" pitchFamily="49" charset="0"/>
              <a:cs typeface="Courier New" panose="02070309020205020404" pitchFamily="49" charset="0"/>
            </a:endParaRPr>
          </a:p>
          <a:p>
            <a:pPr lvl="1"/>
            <a:r>
              <a:rPr lang="en-US" sz="7000" dirty="0" err="1">
                <a:latin typeface="Courier New" panose="02070309020205020404" pitchFamily="49" charset="0"/>
                <a:cs typeface="Courier New" panose="02070309020205020404" pitchFamily="49" charset="0"/>
              </a:rPr>
              <a:t>report_timing</a:t>
            </a:r>
            <a:r>
              <a:rPr lang="en-US" sz="7000" dirty="0">
                <a:latin typeface="Courier New" panose="02070309020205020404" pitchFamily="49" charset="0"/>
                <a:cs typeface="Courier New" panose="02070309020205020404" pitchFamily="49" charset="0"/>
              </a:rPr>
              <a:t> &gt; ${</a:t>
            </a:r>
            <a:r>
              <a:rPr lang="en-US" sz="7000" dirty="0" err="1">
                <a:latin typeface="Courier New" panose="02070309020205020404" pitchFamily="49" charset="0"/>
                <a:cs typeface="Courier New" panose="02070309020205020404" pitchFamily="49" charset="0"/>
              </a:rPr>
              <a:t>log_dir</a:t>
            </a:r>
            <a:r>
              <a:rPr lang="en-US" sz="7000" dirty="0">
                <a:latin typeface="Courier New" panose="02070309020205020404" pitchFamily="49" charset="0"/>
                <a:cs typeface="Courier New" panose="02070309020205020404" pitchFamily="49" charset="0"/>
              </a:rPr>
              <a:t>}/time.</a:t>
            </a:r>
            <a:r>
              <a:rPr lang="x-none" altLang="en-US" sz="7000" dirty="0">
                <a:latin typeface="Courier New" panose="02070309020205020404" pitchFamily="49" charset="0"/>
                <a:cs typeface="Courier New" panose="02070309020205020404" pitchFamily="49" charset="0"/>
              </a:rPr>
              <a:t>rpt</a:t>
            </a:r>
            <a:endParaRPr lang="en-US" altLang="en-US" sz="7000" dirty="0">
              <a:latin typeface="Courier New" panose="02070309020205020404" pitchFamily="49" charset="0"/>
              <a:cs typeface="Courier New" panose="02070309020205020404" pitchFamily="49" charset="0"/>
            </a:endParaRPr>
          </a:p>
          <a:p>
            <a:pPr lvl="2"/>
            <a:r>
              <a:rPr lang="en-US" altLang="en-US" sz="4500" dirty="0">
                <a:latin typeface="Courier New" panose="02070309020205020404" pitchFamily="49" charset="0"/>
                <a:cs typeface="Courier New" panose="02070309020205020404" pitchFamily="49" charset="0"/>
              </a:rPr>
              <a:t>Reports the worst paths (based on slack) in the design that satisfies the given constraints.</a:t>
            </a:r>
          </a:p>
          <a:p>
            <a:pPr lvl="2"/>
            <a:r>
              <a:rPr lang="en-US" altLang="en-US" sz="4500" dirty="0">
                <a:latin typeface="Courier New" panose="02070309020205020404" pitchFamily="49" charset="0"/>
                <a:cs typeface="Courier New" panose="02070309020205020404" pitchFamily="49" charset="0"/>
              </a:rPr>
              <a:t>Slack: </a:t>
            </a:r>
          </a:p>
          <a:p>
            <a:pPr lvl="3"/>
            <a:r>
              <a:rPr lang="en-US" altLang="en-US" sz="4500" dirty="0">
                <a:latin typeface="Courier New" panose="02070309020205020404" pitchFamily="49" charset="0"/>
                <a:cs typeface="Courier New" panose="02070309020205020404" pitchFamily="49" charset="0"/>
              </a:rPr>
              <a:t>It is difference between the desired arrival times and the actual arrival time for a signal. </a:t>
            </a:r>
          </a:p>
          <a:p>
            <a:pPr lvl="3"/>
            <a:r>
              <a:rPr lang="en-US" altLang="en-US" sz="4500" dirty="0">
                <a:latin typeface="Courier New" panose="02070309020205020404" pitchFamily="49" charset="0"/>
                <a:cs typeface="Courier New" panose="02070309020205020404" pitchFamily="49" charset="0"/>
              </a:rPr>
              <a:t>Slack time determines [for a timing path], if the design is working at the desired frequency. </a:t>
            </a:r>
          </a:p>
          <a:p>
            <a:pPr lvl="3"/>
            <a:r>
              <a:rPr lang="en-US" altLang="en-US" sz="4500" dirty="0">
                <a:latin typeface="Courier New" panose="02070309020205020404" pitchFamily="49" charset="0"/>
                <a:cs typeface="Courier New" panose="02070309020205020404" pitchFamily="49" charset="0"/>
              </a:rPr>
              <a:t>Positive Slack indicates that the design is meeting the timing and still it can be improved. </a:t>
            </a:r>
          </a:p>
          <a:p>
            <a:pPr lvl="3"/>
            <a:r>
              <a:rPr lang="en-US" altLang="en-US" sz="4500" dirty="0">
                <a:latin typeface="Courier New" panose="02070309020205020404" pitchFamily="49" charset="0"/>
                <a:cs typeface="Courier New" panose="02070309020205020404" pitchFamily="49" charset="0"/>
              </a:rPr>
              <a:t>Zero slack means that the design is critically working at the desired frequency. </a:t>
            </a:r>
          </a:p>
          <a:p>
            <a:pPr lvl="3"/>
            <a:r>
              <a:rPr lang="en-US" altLang="en-US" sz="4500" dirty="0">
                <a:latin typeface="Courier New" panose="02070309020205020404" pitchFamily="49" charset="0"/>
                <a:cs typeface="Courier New" panose="02070309020205020404" pitchFamily="49" charset="0"/>
              </a:rPr>
              <a:t>Negative slack means , design has not achieved the specified timings at the specified frequency. </a:t>
            </a:r>
          </a:p>
          <a:p>
            <a:pPr lvl="3"/>
            <a:r>
              <a:rPr lang="en-US" altLang="en-US" sz="4500" dirty="0">
                <a:latin typeface="Courier New" panose="02070309020205020404" pitchFamily="49" charset="0"/>
                <a:cs typeface="Courier New" panose="02070309020205020404" pitchFamily="49" charset="0"/>
              </a:rPr>
              <a:t>Slack has to be positive always and negative slack indicates a violation in timing.</a:t>
            </a:r>
            <a:endParaRPr lang="x-none" altLang="en-US" sz="4500"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1687153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C1243-A411-49F5-82A6-9D2D1E08351A}"/>
              </a:ext>
            </a:extLst>
          </p:cNvPr>
          <p:cNvSpPr>
            <a:spLocks noGrp="1"/>
          </p:cNvSpPr>
          <p:nvPr>
            <p:ph type="title"/>
          </p:nvPr>
        </p:nvSpPr>
        <p:spPr/>
        <p:txBody>
          <a:bodyPr/>
          <a:lstStyle/>
          <a:p>
            <a:r>
              <a:rPr lang="en-US" dirty="0"/>
              <a:t>Output and Analysis</a:t>
            </a:r>
          </a:p>
        </p:txBody>
      </p:sp>
      <p:sp>
        <p:nvSpPr>
          <p:cNvPr id="3" name="Content Placeholder 2">
            <a:extLst>
              <a:ext uri="{FF2B5EF4-FFF2-40B4-BE49-F238E27FC236}">
                <a16:creationId xmlns:a16="http://schemas.microsoft.com/office/drawing/2014/main" id="{C741985F-D370-47EC-8E28-2A52E27357C6}"/>
              </a:ext>
            </a:extLst>
          </p:cNvPr>
          <p:cNvSpPr>
            <a:spLocks noGrp="1"/>
          </p:cNvSpPr>
          <p:nvPr>
            <p:ph idx="1"/>
          </p:nvPr>
        </p:nvSpPr>
        <p:spPr>
          <a:xfrm>
            <a:off x="-228600" y="1219200"/>
            <a:ext cx="9220200" cy="5410200"/>
          </a:xfrm>
        </p:spPr>
        <p:txBody>
          <a:bodyPr>
            <a:normAutofit fontScale="92500"/>
          </a:bodyPr>
          <a:lstStyle/>
          <a:p>
            <a:pPr lvl="1"/>
            <a:r>
              <a:rPr lang="en-US" dirty="0" err="1">
                <a:latin typeface="Courier New" panose="02070309020205020404" pitchFamily="49" charset="0"/>
                <a:cs typeface="Courier New" panose="02070309020205020404" pitchFamily="49" charset="0"/>
              </a:rPr>
              <a:t>report_endpoints</a:t>
            </a:r>
            <a:r>
              <a:rPr lang="en-US" dirty="0">
                <a:latin typeface="Courier New" panose="02070309020205020404" pitchFamily="49" charset="0"/>
                <a:cs typeface="Courier New" panose="02070309020205020404" pitchFamily="49" charset="0"/>
              </a:rPr>
              <a:t> &gt; ${</a:t>
            </a:r>
            <a:r>
              <a:rPr lang="en-US" dirty="0" err="1">
                <a:latin typeface="Courier New" panose="02070309020205020404" pitchFamily="49" charset="0"/>
                <a:cs typeface="Courier New" panose="02070309020205020404" pitchFamily="49" charset="0"/>
              </a:rPr>
              <a:t>log_dir</a:t>
            </a:r>
            <a:r>
              <a:rPr lang="en-US" dirty="0">
                <a:latin typeface="Courier New" panose="02070309020205020404" pitchFamily="49" charset="0"/>
                <a:cs typeface="Courier New" panose="02070309020205020404" pitchFamily="49" charset="0"/>
              </a:rPr>
              <a:t>}/endpoints.</a:t>
            </a:r>
            <a:r>
              <a:rPr lang="x-none" altLang="en-US" dirty="0">
                <a:latin typeface="Courier New" panose="02070309020205020404" pitchFamily="49" charset="0"/>
                <a:cs typeface="Courier New" panose="02070309020205020404" pitchFamily="49" charset="0"/>
              </a:rPr>
              <a:t>rpt</a:t>
            </a:r>
            <a:endParaRPr lang="en-US" altLang="en-US" dirty="0">
              <a:latin typeface="Courier New" panose="02070309020205020404" pitchFamily="49" charset="0"/>
              <a:cs typeface="Courier New" panose="02070309020205020404" pitchFamily="49" charset="0"/>
            </a:endParaRPr>
          </a:p>
          <a:p>
            <a:pPr lvl="2"/>
            <a:r>
              <a:rPr lang="en-US" altLang="en-US" dirty="0">
                <a:latin typeface="Courier New" panose="02070309020205020404" pitchFamily="49" charset="0"/>
                <a:cs typeface="Courier New" panose="02070309020205020404" pitchFamily="49" charset="0"/>
              </a:rPr>
              <a:t>Reports the worst endpoints and their slacks, sorted by criticality.</a:t>
            </a:r>
            <a:endParaRPr lang="x-none" altLang="en-US" dirty="0">
              <a:latin typeface="Courier New" panose="02070309020205020404" pitchFamily="49" charset="0"/>
              <a:cs typeface="Courier New" panose="02070309020205020404" pitchFamily="49" charset="0"/>
            </a:endParaRPr>
          </a:p>
          <a:p>
            <a:pPr lvl="1"/>
            <a:r>
              <a:rPr lang="en-US" sz="2200" dirty="0" err="1">
                <a:latin typeface="Courier New" panose="02070309020205020404" pitchFamily="49" charset="0"/>
                <a:cs typeface="Courier New" panose="02070309020205020404" pitchFamily="49" charset="0"/>
              </a:rPr>
              <a:t>report_design_metrics</a:t>
            </a:r>
            <a:r>
              <a:rPr lang="en-US" sz="2200" dirty="0">
                <a:latin typeface="Courier New" panose="02070309020205020404" pitchFamily="49" charset="0"/>
                <a:cs typeface="Courier New" panose="02070309020205020404" pitchFamily="49" charset="0"/>
              </a:rPr>
              <a:t> &gt; ${</a:t>
            </a:r>
            <a:r>
              <a:rPr lang="en-US" sz="2200" dirty="0" err="1">
                <a:latin typeface="Courier New" panose="02070309020205020404" pitchFamily="49" charset="0"/>
                <a:cs typeface="Courier New" panose="02070309020205020404" pitchFamily="49" charset="0"/>
              </a:rPr>
              <a:t>log_dir</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design_metrics</a:t>
            </a:r>
            <a:r>
              <a:rPr lang="en-US" sz="2200" dirty="0">
                <a:latin typeface="Courier New" panose="02070309020205020404" pitchFamily="49" charset="0"/>
                <a:cs typeface="Courier New" panose="02070309020205020404" pitchFamily="49" charset="0"/>
              </a:rPr>
              <a:t>.</a:t>
            </a:r>
            <a:r>
              <a:rPr lang="x-none" altLang="en-US" sz="2200" dirty="0">
                <a:latin typeface="Courier New" panose="02070309020205020404" pitchFamily="49" charset="0"/>
                <a:cs typeface="Courier New" panose="02070309020205020404" pitchFamily="49" charset="0"/>
              </a:rPr>
              <a:t>rpt</a:t>
            </a:r>
            <a:endParaRPr lang="en-US" altLang="en-US" sz="2200" dirty="0">
              <a:latin typeface="Courier New" panose="02070309020205020404" pitchFamily="49" charset="0"/>
              <a:cs typeface="Courier New" panose="02070309020205020404" pitchFamily="49" charset="0"/>
            </a:endParaRPr>
          </a:p>
          <a:p>
            <a:pPr lvl="2"/>
            <a:r>
              <a:rPr lang="en-US" altLang="en-US" dirty="0">
                <a:latin typeface="Courier New" panose="02070309020205020404" pitchFamily="49" charset="0"/>
                <a:cs typeface="Courier New" panose="02070309020205020404" pitchFamily="49" charset="0"/>
              </a:rPr>
              <a:t>Reports  the design characteristics of the top-level design in the session. Design size, power, instance count, physical data including die size, and congestion are reported.</a:t>
            </a:r>
            <a:endParaRPr lang="x-none" altLang="en-US" dirty="0">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report_path_groups</a:t>
            </a:r>
            <a:r>
              <a:rPr lang="en-US" dirty="0">
                <a:latin typeface="Courier New" panose="02070309020205020404" pitchFamily="49" charset="0"/>
                <a:cs typeface="Courier New" panose="02070309020205020404" pitchFamily="49" charset="0"/>
              </a:rPr>
              <a:t> &gt; ${</a:t>
            </a:r>
            <a:r>
              <a:rPr lang="en-US" dirty="0" err="1">
                <a:latin typeface="Courier New" panose="02070309020205020404" pitchFamily="49" charset="0"/>
                <a:cs typeface="Courier New" panose="02070309020205020404" pitchFamily="49" charset="0"/>
              </a:rPr>
              <a:t>log_dir</a:t>
            </a:r>
            <a:r>
              <a:rPr lang="en-US" dirty="0">
                <a:latin typeface="Courier New" panose="02070309020205020404" pitchFamily="49" charset="0"/>
                <a:cs typeface="Courier New" panose="02070309020205020404" pitchFamily="49" charset="0"/>
              </a:rPr>
              <a:t>}/paths.</a:t>
            </a:r>
            <a:r>
              <a:rPr lang="x-none" altLang="en-US" dirty="0">
                <a:latin typeface="Courier New" panose="02070309020205020404" pitchFamily="49" charset="0"/>
                <a:cs typeface="Courier New" panose="02070309020205020404" pitchFamily="49" charset="0"/>
              </a:rPr>
              <a:t>rpt</a:t>
            </a:r>
            <a:endParaRPr lang="en-US" altLang="en-US" dirty="0">
              <a:latin typeface="Courier New" panose="02070309020205020404" pitchFamily="49" charset="0"/>
              <a:cs typeface="Courier New" panose="02070309020205020404" pitchFamily="49" charset="0"/>
            </a:endParaRPr>
          </a:p>
          <a:p>
            <a:pPr lvl="2"/>
            <a:r>
              <a:rPr lang="en-US" altLang="en-US" dirty="0">
                <a:latin typeface="Courier New" panose="02070309020205020404" pitchFamily="49" charset="0"/>
                <a:cs typeface="Courier New" panose="02070309020205020404" pitchFamily="49" charset="0"/>
              </a:rPr>
              <a:t>Reports quantitative information about each existing path group.</a:t>
            </a:r>
            <a:endParaRPr lang="x-none" altLang="en-US" dirty="0">
              <a:latin typeface="Courier New" panose="02070309020205020404" pitchFamily="49" charset="0"/>
              <a:cs typeface="Courier New" panose="02070309020205020404" pitchFamily="49" charset="0"/>
            </a:endParaRPr>
          </a:p>
          <a:p>
            <a:pPr lvl="1"/>
            <a:r>
              <a:rPr lang="x-none" altLang="en-US" dirty="0">
                <a:latin typeface="Courier New" panose="02070309020205020404" pitchFamily="49" charset="0"/>
                <a:cs typeface="Courier New" panose="02070309020205020404" pitchFamily="49" charset="0"/>
              </a:rPr>
              <a:t>r</a:t>
            </a:r>
            <a:r>
              <a:rPr lang="en-US" dirty="0" err="1">
                <a:latin typeface="Courier New" panose="02070309020205020404" pitchFamily="49" charset="0"/>
                <a:cs typeface="Courier New" panose="02070309020205020404" pitchFamily="49" charset="0"/>
              </a:rPr>
              <a:t>eport_power</a:t>
            </a:r>
            <a:r>
              <a:rPr lang="en-US" dirty="0">
                <a:latin typeface="Courier New" panose="02070309020205020404" pitchFamily="49" charset="0"/>
                <a:cs typeface="Courier New" panose="02070309020205020404" pitchFamily="49" charset="0"/>
              </a:rPr>
              <a:t> &gt; ${</a:t>
            </a:r>
            <a:r>
              <a:rPr lang="en-US" dirty="0" err="1">
                <a:latin typeface="Courier New" panose="02070309020205020404" pitchFamily="49" charset="0"/>
                <a:cs typeface="Courier New" panose="02070309020205020404" pitchFamily="49" charset="0"/>
              </a:rPr>
              <a:t>log_dir</a:t>
            </a:r>
            <a:r>
              <a:rPr lang="en-US" dirty="0">
                <a:latin typeface="Courier New" panose="02070309020205020404" pitchFamily="49" charset="0"/>
                <a:cs typeface="Courier New" panose="02070309020205020404" pitchFamily="49" charset="0"/>
              </a:rPr>
              <a:t>}/power.</a:t>
            </a:r>
            <a:r>
              <a:rPr lang="x-none" altLang="en-US" dirty="0">
                <a:latin typeface="Courier New" panose="02070309020205020404" pitchFamily="49" charset="0"/>
                <a:cs typeface="Courier New" panose="02070309020205020404" pitchFamily="49" charset="0"/>
              </a:rPr>
              <a:t>rpt</a:t>
            </a:r>
            <a:endParaRPr lang="en-US" altLang="en-US" dirty="0">
              <a:latin typeface="Courier New" panose="02070309020205020404" pitchFamily="49" charset="0"/>
              <a:cs typeface="Courier New" panose="02070309020205020404" pitchFamily="49" charset="0"/>
            </a:endParaRPr>
          </a:p>
          <a:p>
            <a:pPr lvl="2"/>
            <a:r>
              <a:rPr lang="en-US" altLang="en-US" dirty="0">
                <a:latin typeface="Courier New" panose="02070309020205020404" pitchFamily="49" charset="0"/>
                <a:cs typeface="Courier New" panose="02070309020205020404" pitchFamily="49" charset="0"/>
              </a:rPr>
              <a:t>Reports the power consumption information for the design.</a:t>
            </a:r>
          </a:p>
          <a:p>
            <a:pPr lvl="2"/>
            <a:endParaRPr lang="en-US" altLang="en-US" dirty="0">
              <a:latin typeface="Courier New" panose="02070309020205020404" pitchFamily="49" charset="0"/>
              <a:cs typeface="Courier New" panose="02070309020205020404" pitchFamily="49" charset="0"/>
            </a:endParaRPr>
          </a:p>
          <a:p>
            <a:pPr lvl="2"/>
            <a:endParaRPr lang="x-none" altLang="en-US" dirty="0">
              <a:latin typeface="Courier New" panose="02070309020205020404" pitchFamily="49" charset="0"/>
              <a:cs typeface="Courier New" panose="02070309020205020404" pitchFamily="49" charset="0"/>
            </a:endParaRPr>
          </a:p>
          <a:p>
            <a:pPr marL="457200" indent="-457200"/>
            <a:endParaRPr lang="en-US" dirty="0"/>
          </a:p>
          <a:p>
            <a:endParaRPr lang="en-US" dirty="0"/>
          </a:p>
        </p:txBody>
      </p:sp>
    </p:spTree>
    <p:extLst>
      <p:ext uri="{BB962C8B-B14F-4D97-AF65-F5344CB8AC3E}">
        <p14:creationId xmlns:p14="http://schemas.microsoft.com/office/powerpoint/2010/main" val="989837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04565-9458-40DB-938F-1C751D0A6330}"/>
              </a:ext>
            </a:extLst>
          </p:cNvPr>
          <p:cNvSpPr>
            <a:spLocks noGrp="1"/>
          </p:cNvSpPr>
          <p:nvPr>
            <p:ph type="title"/>
          </p:nvPr>
        </p:nvSpPr>
        <p:spPr>
          <a:xfrm>
            <a:off x="457200" y="152400"/>
            <a:ext cx="8229600" cy="1066800"/>
          </a:xfrm>
        </p:spPr>
        <p:txBody>
          <a:bodyPr/>
          <a:lstStyle/>
          <a:p>
            <a:r>
              <a:rPr lang="en-US" dirty="0"/>
              <a:t>Output and Analysis</a:t>
            </a:r>
          </a:p>
        </p:txBody>
      </p:sp>
      <p:sp>
        <p:nvSpPr>
          <p:cNvPr id="3" name="Content Placeholder 2">
            <a:extLst>
              <a:ext uri="{FF2B5EF4-FFF2-40B4-BE49-F238E27FC236}">
                <a16:creationId xmlns:a16="http://schemas.microsoft.com/office/drawing/2014/main" id="{7D680C2C-975E-4308-8059-26EBFD1159D4}"/>
              </a:ext>
            </a:extLst>
          </p:cNvPr>
          <p:cNvSpPr>
            <a:spLocks noGrp="1"/>
          </p:cNvSpPr>
          <p:nvPr>
            <p:ph idx="1"/>
          </p:nvPr>
        </p:nvSpPr>
        <p:spPr>
          <a:xfrm>
            <a:off x="457200" y="990600"/>
            <a:ext cx="8229600" cy="5867400"/>
          </a:xfrm>
        </p:spPr>
        <p:txBody>
          <a:bodyPr>
            <a:normAutofit fontScale="70000" lnSpcReduction="20000"/>
          </a:bodyPr>
          <a:lstStyle/>
          <a:p>
            <a:r>
              <a:rPr lang="en-US" dirty="0"/>
              <a:t>Outputs: </a:t>
            </a:r>
          </a:p>
          <a:p>
            <a:pPr lvl="1"/>
            <a:r>
              <a:rPr lang="en-US" dirty="0"/>
              <a:t>To continue with Nitro-SoC only MXDB is needed</a:t>
            </a:r>
          </a:p>
          <a:p>
            <a:pPr lvl="1"/>
            <a:r>
              <a:rPr lang="en-US" dirty="0"/>
              <a:t>Other files are needed to use non-mentor tools or to perform Post-synthesis simulation</a:t>
            </a:r>
          </a:p>
          <a:p>
            <a:r>
              <a:rPr lang="en-US" dirty="0">
                <a:latin typeface="Courier New" panose="02070309020205020404" pitchFamily="49" charset="0"/>
                <a:cs typeface="Courier New" panose="02070309020205020404" pitchFamily="49" charset="0"/>
              </a:rPr>
              <a:t>Write in </a:t>
            </a:r>
            <a:r>
              <a:rPr lang="en-US" dirty="0" err="1">
                <a:latin typeface="Courier New" panose="02070309020205020404" pitchFamily="49" charset="0"/>
                <a:cs typeface="Courier New" panose="02070309020205020404" pitchFamily="49" charset="0"/>
              </a:rPr>
              <a:t>Oasys</a:t>
            </a:r>
            <a:r>
              <a:rPr lang="en-US" dirty="0">
                <a:latin typeface="Courier New" panose="02070309020205020404" pitchFamily="49" charset="0"/>
                <a:cs typeface="Courier New" panose="02070309020205020404" pitchFamily="49" charset="0"/>
              </a:rPr>
              <a:t> internal format</a:t>
            </a:r>
          </a:p>
          <a:p>
            <a:pPr lvl="1"/>
            <a:r>
              <a:rPr lang="en-US" dirty="0" err="1">
                <a:latin typeface="Courier New" panose="02070309020205020404" pitchFamily="49" charset="0"/>
                <a:cs typeface="Courier New" panose="02070309020205020404" pitchFamily="49" charset="0"/>
              </a:rPr>
              <a:t>write_design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out_dir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example.odb</a:t>
            </a:r>
            <a:endParaRPr lang="en-US" dirty="0">
              <a:latin typeface="Courier New" panose="02070309020205020404" pitchFamily="49" charset="0"/>
              <a:cs typeface="Courier New" panose="02070309020205020404" pitchFamily="49" charset="0"/>
            </a:endParaRPr>
          </a:p>
          <a:p>
            <a:pPr marL="411480" lvl="1" indent="0">
              <a:buNone/>
            </a:pP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Write MXDB</a:t>
            </a:r>
          </a:p>
          <a:p>
            <a:pPr lvl="1"/>
            <a:r>
              <a:rPr lang="en-US" dirty="0" err="1">
                <a:latin typeface="Courier New" panose="02070309020205020404" pitchFamily="49" charset="0"/>
                <a:cs typeface="Courier New" panose="02070309020205020404" pitchFamily="49" charset="0"/>
              </a:rPr>
              <a:t>write_mxdb</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out_dir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example.mxdb</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Write netlist in Verilog</a:t>
            </a:r>
          </a:p>
          <a:p>
            <a:pPr lvl="1"/>
            <a:r>
              <a:rPr lang="en-US" dirty="0" err="1">
                <a:latin typeface="Courier New" panose="02070309020205020404" pitchFamily="49" charset="0"/>
                <a:cs typeface="Courier New" panose="02070309020205020404" pitchFamily="49" charset="0"/>
              </a:rPr>
              <a:t>write_verilog</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out_dir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out_example.v</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Write time constraints</a:t>
            </a:r>
          </a:p>
          <a:p>
            <a:pPr lvl="1"/>
            <a:r>
              <a:rPr lang="en-US" dirty="0" err="1">
                <a:latin typeface="Courier New" panose="02070309020205020404" pitchFamily="49" charset="0"/>
                <a:cs typeface="Courier New" panose="02070309020205020404" pitchFamily="49" charset="0"/>
              </a:rPr>
              <a:t>write_sdc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out_dir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out_time.sdc</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Write floorplan</a:t>
            </a:r>
          </a:p>
          <a:p>
            <a:pPr lvl="1"/>
            <a:r>
              <a:rPr lang="en-US" dirty="0" err="1">
                <a:latin typeface="Courier New" panose="02070309020205020404" pitchFamily="49" charset="0"/>
                <a:cs typeface="Courier New" panose="02070309020205020404" pitchFamily="49" charset="0"/>
              </a:rPr>
              <a:t>write_def</a:t>
            </a:r>
            <a:r>
              <a:rPr lang="en-US" dirty="0">
                <a:latin typeface="Courier New" panose="02070309020205020404" pitchFamily="49" charset="0"/>
                <a:cs typeface="Courier New" panose="02070309020205020404" pitchFamily="49" charset="0"/>
              </a:rPr>
              <a:t> –floorplan ${</a:t>
            </a:r>
            <a:r>
              <a:rPr lang="en-US" dirty="0" err="1">
                <a:latin typeface="Courier New" panose="02070309020205020404" pitchFamily="49" charset="0"/>
                <a:cs typeface="Courier New" panose="02070309020205020404" pitchFamily="49" charset="0"/>
              </a:rPr>
              <a:t>out_dir</a:t>
            </a:r>
            <a:r>
              <a:rPr lang="en-US" dirty="0">
                <a:latin typeface="Courier New" panose="02070309020205020404" pitchFamily="49" charset="0"/>
                <a:cs typeface="Courier New" panose="02070309020205020404" pitchFamily="49" charset="0"/>
              </a:rPr>
              <a:t>}/out_example.def</a:t>
            </a:r>
          </a:p>
          <a:p>
            <a:pPr lvl="1"/>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Save UPF commands in the design to a file</a:t>
            </a:r>
          </a:p>
          <a:p>
            <a:pPr lvl="1"/>
            <a:r>
              <a:rPr lang="en-US" dirty="0" err="1">
                <a:latin typeface="Courier New" panose="02070309020205020404" pitchFamily="49" charset="0"/>
                <a:cs typeface="Courier New" panose="02070309020205020404" pitchFamily="49" charset="0"/>
              </a:rPr>
              <a:t>save_upf</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out_dir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out_upf.upf</a:t>
            </a:r>
            <a:endParaRPr lang="en-US"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1327628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B1D11-17FD-4D50-84EF-5D830F815AC3}"/>
              </a:ext>
            </a:extLst>
          </p:cNvPr>
          <p:cNvSpPr>
            <a:spLocks noGrp="1"/>
          </p:cNvSpPr>
          <p:nvPr>
            <p:ph type="title"/>
          </p:nvPr>
        </p:nvSpPr>
        <p:spPr/>
        <p:txBody>
          <a:bodyPr/>
          <a:lstStyle/>
          <a:p>
            <a:r>
              <a:rPr lang="en-US" dirty="0"/>
              <a:t>Folders Hierarchy</a:t>
            </a:r>
          </a:p>
        </p:txBody>
      </p:sp>
      <p:sp>
        <p:nvSpPr>
          <p:cNvPr id="3" name="Content Placeholder 2">
            <a:extLst>
              <a:ext uri="{FF2B5EF4-FFF2-40B4-BE49-F238E27FC236}">
                <a16:creationId xmlns:a16="http://schemas.microsoft.com/office/drawing/2014/main" id="{A0C76AED-9DC1-4DA0-93CE-CB16A47FC9BD}"/>
              </a:ext>
            </a:extLst>
          </p:cNvPr>
          <p:cNvSpPr>
            <a:spLocks noGrp="1"/>
          </p:cNvSpPr>
          <p:nvPr>
            <p:ph idx="1"/>
          </p:nvPr>
        </p:nvSpPr>
        <p:spPr>
          <a:xfrm>
            <a:off x="152400" y="1524000"/>
            <a:ext cx="8991600" cy="5105400"/>
          </a:xfrm>
        </p:spPr>
        <p:txBody>
          <a:bodyPr/>
          <a:lstStyle/>
          <a:p>
            <a:pPr marL="624078" indent="-514350">
              <a:buFont typeface="+mj-lt"/>
              <a:buAutoNum type="arabicPeriod"/>
            </a:pPr>
            <a:r>
              <a:rPr lang="en-US" dirty="0" err="1"/>
              <a:t>lib_data</a:t>
            </a:r>
            <a:r>
              <a:rPr lang="en-US" dirty="0"/>
              <a:t>: libraries (.lib, .</a:t>
            </a:r>
            <a:r>
              <a:rPr lang="en-US" dirty="0" err="1"/>
              <a:t>lef</a:t>
            </a:r>
            <a:r>
              <a:rPr lang="en-US" dirty="0"/>
              <a:t>, .</a:t>
            </a:r>
            <a:r>
              <a:rPr lang="en-US" dirty="0" err="1"/>
              <a:t>ptf</a:t>
            </a:r>
            <a:r>
              <a:rPr lang="en-US" dirty="0"/>
              <a:t>)</a:t>
            </a:r>
          </a:p>
          <a:p>
            <a:pPr marL="624078" indent="-514350">
              <a:buFont typeface="+mj-lt"/>
              <a:buAutoNum type="arabicPeriod"/>
            </a:pPr>
            <a:r>
              <a:rPr lang="en-US" dirty="0" err="1"/>
              <a:t>rtl</a:t>
            </a:r>
            <a:r>
              <a:rPr lang="en-US" dirty="0"/>
              <a:t>: your design (.v or .</a:t>
            </a:r>
            <a:r>
              <a:rPr lang="en-US" dirty="0" err="1"/>
              <a:t>vhd</a:t>
            </a:r>
            <a:r>
              <a:rPr lang="en-US" dirty="0"/>
              <a:t>)</a:t>
            </a:r>
          </a:p>
          <a:p>
            <a:pPr marL="624078" indent="-514350">
              <a:buFont typeface="+mj-lt"/>
              <a:buAutoNum type="arabicPeriod"/>
            </a:pPr>
            <a:r>
              <a:rPr lang="en-US" dirty="0"/>
              <a:t>constraints: power files (.</a:t>
            </a:r>
            <a:r>
              <a:rPr lang="en-US" dirty="0" err="1"/>
              <a:t>upf</a:t>
            </a:r>
            <a:r>
              <a:rPr lang="en-US" dirty="0"/>
              <a:t>) and constraints (.</a:t>
            </a:r>
            <a:r>
              <a:rPr lang="en-US" dirty="0" err="1"/>
              <a:t>sdc</a:t>
            </a:r>
            <a:r>
              <a:rPr lang="en-US" dirty="0"/>
              <a:t>)</a:t>
            </a:r>
          </a:p>
          <a:p>
            <a:pPr marL="624078" indent="-514350">
              <a:buFont typeface="+mj-lt"/>
              <a:buAutoNum type="arabicPeriod"/>
            </a:pPr>
            <a:r>
              <a:rPr lang="en-US" dirty="0"/>
              <a:t>scripts: </a:t>
            </a:r>
            <a:r>
              <a:rPr lang="en-US" dirty="0" err="1"/>
              <a:t>tcl</a:t>
            </a:r>
            <a:r>
              <a:rPr lang="en-US" dirty="0"/>
              <a:t> with commands</a:t>
            </a:r>
          </a:p>
          <a:p>
            <a:pPr marL="624078" indent="-514350">
              <a:buFont typeface="+mj-lt"/>
              <a:buAutoNum type="arabicPeriod"/>
            </a:pPr>
            <a:r>
              <a:rPr lang="en-US" dirty="0"/>
              <a:t>output: folders for different outputs</a:t>
            </a:r>
          </a:p>
        </p:txBody>
      </p:sp>
    </p:spTree>
    <p:extLst>
      <p:ext uri="{BB962C8B-B14F-4D97-AF65-F5344CB8AC3E}">
        <p14:creationId xmlns:p14="http://schemas.microsoft.com/office/powerpoint/2010/main" val="2462119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F738C-B628-4745-8D0C-E9C2A6D66E52}"/>
              </a:ext>
            </a:extLst>
          </p:cNvPr>
          <p:cNvSpPr>
            <a:spLocks noGrp="1"/>
          </p:cNvSpPr>
          <p:nvPr>
            <p:ph type="title"/>
          </p:nvPr>
        </p:nvSpPr>
        <p:spPr/>
        <p:txBody>
          <a:bodyPr/>
          <a:lstStyle/>
          <a:p>
            <a:r>
              <a:rPr lang="en-US" dirty="0"/>
              <a:t>Scripts</a:t>
            </a:r>
          </a:p>
        </p:txBody>
      </p:sp>
      <p:sp>
        <p:nvSpPr>
          <p:cNvPr id="3" name="Content Placeholder 2">
            <a:extLst>
              <a:ext uri="{FF2B5EF4-FFF2-40B4-BE49-F238E27FC236}">
                <a16:creationId xmlns:a16="http://schemas.microsoft.com/office/drawing/2014/main" id="{8C908A81-0B99-4A38-93AB-BA2F9FC4D263}"/>
              </a:ext>
            </a:extLst>
          </p:cNvPr>
          <p:cNvSpPr>
            <a:spLocks noGrp="1"/>
          </p:cNvSpPr>
          <p:nvPr>
            <p:ph idx="1"/>
          </p:nvPr>
        </p:nvSpPr>
        <p:spPr/>
        <p:txBody>
          <a:bodyPr/>
          <a:lstStyle/>
          <a:p>
            <a:r>
              <a:rPr lang="en-US" dirty="0"/>
              <a:t>0_init_design.tcl</a:t>
            </a:r>
          </a:p>
          <a:p>
            <a:r>
              <a:rPr lang="en-US" dirty="0"/>
              <a:t>1_read_design.tcl</a:t>
            </a:r>
          </a:p>
          <a:p>
            <a:r>
              <a:rPr lang="en-US" dirty="0"/>
              <a:t>2_synthesize_optimize.tcl</a:t>
            </a:r>
          </a:p>
          <a:p>
            <a:r>
              <a:rPr lang="en-US" dirty="0"/>
              <a:t>3_export_design.tcl</a:t>
            </a:r>
          </a:p>
          <a:p>
            <a:r>
              <a:rPr lang="en-US" dirty="0" err="1"/>
              <a:t>run.tcl</a:t>
            </a:r>
            <a:r>
              <a:rPr lang="en-US" dirty="0"/>
              <a:t>: script to run (runs scripts 0</a:t>
            </a:r>
            <a:r>
              <a:rPr lang="en-US" dirty="0">
                <a:sym typeface="Wingdings" panose="05000000000000000000" pitchFamily="2" charset="2"/>
              </a:rPr>
              <a:t>3)</a:t>
            </a:r>
          </a:p>
          <a:p>
            <a:r>
              <a:rPr lang="en-US" dirty="0"/>
              <a:t>cleanup.sh: to restart the flow again</a:t>
            </a:r>
          </a:p>
          <a:p>
            <a:pPr lvl="1"/>
            <a:r>
              <a:rPr lang="en-US" dirty="0"/>
              <a:t>[</a:t>
            </a:r>
            <a:r>
              <a:rPr lang="en-US" dirty="0" err="1"/>
              <a:t>vlsi@localhost</a:t>
            </a:r>
            <a:r>
              <a:rPr lang="en-US" dirty="0"/>
              <a:t> ~]$ ./cleanup.sh</a:t>
            </a:r>
          </a:p>
          <a:p>
            <a:pPr lvl="1"/>
            <a:r>
              <a:rPr lang="en-US" dirty="0"/>
              <a:t>[</a:t>
            </a:r>
            <a:r>
              <a:rPr lang="en-US" dirty="0" err="1"/>
              <a:t>vlsi@localhost</a:t>
            </a:r>
            <a:r>
              <a:rPr lang="en-US" dirty="0"/>
              <a:t> ~]$ </a:t>
            </a:r>
            <a:r>
              <a:rPr lang="en-US" dirty="0" err="1"/>
              <a:t>oasys</a:t>
            </a:r>
            <a:endParaRPr lang="en-US" dirty="0"/>
          </a:p>
          <a:p>
            <a:pPr lvl="1"/>
            <a:r>
              <a:rPr lang="en-US" dirty="0"/>
              <a:t>[</a:t>
            </a:r>
            <a:r>
              <a:rPr lang="en-US" dirty="0" err="1"/>
              <a:t>oasys</a:t>
            </a:r>
            <a:r>
              <a:rPr lang="en-US" dirty="0"/>
              <a:t>-RTL]$ source scripts/</a:t>
            </a:r>
            <a:r>
              <a:rPr lang="en-US" dirty="0" err="1"/>
              <a:t>run.tcl</a:t>
            </a:r>
            <a:endParaRPr lang="en-US" dirty="0"/>
          </a:p>
          <a:p>
            <a:endParaRPr lang="en-US" dirty="0"/>
          </a:p>
        </p:txBody>
      </p:sp>
    </p:spTree>
    <p:extLst>
      <p:ext uri="{BB962C8B-B14F-4D97-AF65-F5344CB8AC3E}">
        <p14:creationId xmlns:p14="http://schemas.microsoft.com/office/powerpoint/2010/main" val="4221490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2A6BD-AC23-44E9-83EC-2B6D76E3CD6B}"/>
              </a:ext>
            </a:extLst>
          </p:cNvPr>
          <p:cNvSpPr>
            <a:spLocks noGrp="1"/>
          </p:cNvSpPr>
          <p:nvPr>
            <p:ph type="title"/>
          </p:nvPr>
        </p:nvSpPr>
        <p:spPr/>
        <p:txBody>
          <a:bodyPr/>
          <a:lstStyle/>
          <a:p>
            <a:r>
              <a:rPr lang="en-US" dirty="0"/>
              <a:t>Scripts</a:t>
            </a:r>
          </a:p>
        </p:txBody>
      </p:sp>
      <p:sp>
        <p:nvSpPr>
          <p:cNvPr id="3" name="Content Placeholder 2">
            <a:extLst>
              <a:ext uri="{FF2B5EF4-FFF2-40B4-BE49-F238E27FC236}">
                <a16:creationId xmlns:a16="http://schemas.microsoft.com/office/drawing/2014/main" id="{8138D2F5-04A5-400A-A30A-F5929A4D0B0A}"/>
              </a:ext>
            </a:extLst>
          </p:cNvPr>
          <p:cNvSpPr>
            <a:spLocks noGrp="1"/>
          </p:cNvSpPr>
          <p:nvPr>
            <p:ph idx="1"/>
          </p:nvPr>
        </p:nvSpPr>
        <p:spPr/>
        <p:txBody>
          <a:bodyPr/>
          <a:lstStyle/>
          <a:p>
            <a:r>
              <a:rPr lang="en-US" dirty="0"/>
              <a:t>Generally, we need to change the following:</a:t>
            </a:r>
          </a:p>
          <a:p>
            <a:pPr lvl="1"/>
            <a:r>
              <a:rPr lang="en-US" dirty="0"/>
              <a:t>In “0_init_design.tcl”:</a:t>
            </a:r>
          </a:p>
          <a:p>
            <a:pPr lvl="2"/>
            <a:r>
              <a:rPr lang="en-US" dirty="0"/>
              <a:t>set </a:t>
            </a:r>
            <a:r>
              <a:rPr lang="en-US" dirty="0" err="1"/>
              <a:t>top_module</a:t>
            </a:r>
            <a:r>
              <a:rPr lang="en-US" dirty="0"/>
              <a:t> "</a:t>
            </a:r>
            <a:r>
              <a:rPr lang="en-US" dirty="0" err="1"/>
              <a:t>carry_lookahead_adder</a:t>
            </a:r>
            <a:r>
              <a:rPr lang="en-US" dirty="0"/>
              <a:t>“</a:t>
            </a:r>
          </a:p>
          <a:p>
            <a:pPr lvl="2"/>
            <a:r>
              <a:rPr lang="en-US" dirty="0"/>
              <a:t>set </a:t>
            </a:r>
            <a:r>
              <a:rPr lang="en-US" dirty="0" err="1"/>
              <a:t>rtl_list</a:t>
            </a:r>
            <a:r>
              <a:rPr lang="en-US" dirty="0"/>
              <a:t> { </a:t>
            </a:r>
            <a:r>
              <a:rPr lang="en-US" dirty="0" err="1"/>
              <a:t>CLA_generic.v</a:t>
            </a:r>
            <a:r>
              <a:rPr lang="en-US" dirty="0"/>
              <a:t> </a:t>
            </a:r>
            <a:r>
              <a:rPr lang="en-US" dirty="0" err="1"/>
              <a:t>full_adder.v</a:t>
            </a:r>
            <a:r>
              <a:rPr lang="en-US" dirty="0"/>
              <a:t> }</a:t>
            </a:r>
          </a:p>
          <a:p>
            <a:pPr lvl="2"/>
            <a:r>
              <a:rPr lang="en-US" dirty="0"/>
              <a:t>Any changed libraries or constraints</a:t>
            </a:r>
          </a:p>
          <a:p>
            <a:pPr lvl="1"/>
            <a:r>
              <a:rPr lang="en-US" dirty="0"/>
              <a:t>In “1_read_design.tcl”:</a:t>
            </a:r>
          </a:p>
          <a:p>
            <a:pPr lvl="2"/>
            <a:r>
              <a:rPr lang="en-US" dirty="0"/>
              <a:t>Only if changed Verilog or </a:t>
            </a:r>
            <a:r>
              <a:rPr lang="en-US" dirty="0" err="1"/>
              <a:t>Vhdl</a:t>
            </a:r>
            <a:r>
              <a:rPr lang="en-US" dirty="0"/>
              <a:t>:</a:t>
            </a:r>
          </a:p>
          <a:p>
            <a:pPr marL="704088" lvl="2" indent="0">
              <a:buNone/>
            </a:pPr>
            <a:r>
              <a:rPr lang="en-US" dirty="0"/>
              <a:t>   </a:t>
            </a:r>
            <a:r>
              <a:rPr lang="en-US" dirty="0" err="1"/>
              <a:t>read_verilog</a:t>
            </a:r>
            <a:r>
              <a:rPr lang="en-US" dirty="0"/>
              <a:t> $</a:t>
            </a:r>
            <a:r>
              <a:rPr lang="en-US" dirty="0" err="1"/>
              <a:t>rtl_list</a:t>
            </a:r>
            <a:r>
              <a:rPr lang="en-US" dirty="0"/>
              <a:t>  -include $</a:t>
            </a:r>
            <a:r>
              <a:rPr lang="en-US" dirty="0" err="1"/>
              <a:t>search_path</a:t>
            </a:r>
            <a:endParaRPr lang="en-US" dirty="0"/>
          </a:p>
        </p:txBody>
      </p:sp>
    </p:spTree>
    <p:extLst>
      <p:ext uri="{BB962C8B-B14F-4D97-AF65-F5344CB8AC3E}">
        <p14:creationId xmlns:p14="http://schemas.microsoft.com/office/powerpoint/2010/main" val="354594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52387-4DD2-463C-B27B-3806F28DA736}"/>
              </a:ext>
            </a:extLst>
          </p:cNvPr>
          <p:cNvSpPr>
            <a:spLocks noGrp="1"/>
          </p:cNvSpPr>
          <p:nvPr>
            <p:ph type="title"/>
          </p:nvPr>
        </p:nvSpPr>
        <p:spPr>
          <a:xfrm>
            <a:off x="457200" y="0"/>
            <a:ext cx="8229600" cy="1066800"/>
          </a:xfrm>
        </p:spPr>
        <p:txBody>
          <a:bodyPr/>
          <a:lstStyle/>
          <a:p>
            <a:r>
              <a:rPr lang="en-US" dirty="0"/>
              <a:t>Design Schematic</a:t>
            </a:r>
          </a:p>
        </p:txBody>
      </p:sp>
      <p:sp>
        <p:nvSpPr>
          <p:cNvPr id="3" name="Content Placeholder 2">
            <a:extLst>
              <a:ext uri="{FF2B5EF4-FFF2-40B4-BE49-F238E27FC236}">
                <a16:creationId xmlns:a16="http://schemas.microsoft.com/office/drawing/2014/main" id="{410070D5-3886-4204-922B-477DB1F4FDC0}"/>
              </a:ext>
            </a:extLst>
          </p:cNvPr>
          <p:cNvSpPr>
            <a:spLocks noGrp="1"/>
          </p:cNvSpPr>
          <p:nvPr>
            <p:ph idx="1"/>
          </p:nvPr>
        </p:nvSpPr>
        <p:spPr>
          <a:xfrm>
            <a:off x="16329" y="762000"/>
            <a:ext cx="8229600" cy="5938157"/>
          </a:xfrm>
        </p:spPr>
        <p:txBody>
          <a:bodyPr>
            <a:normAutofit/>
          </a:bodyPr>
          <a:lstStyle/>
          <a:p>
            <a:pPr lvl="1"/>
            <a:r>
              <a:rPr lang="en-US" dirty="0"/>
              <a:t>[</a:t>
            </a:r>
            <a:r>
              <a:rPr lang="en-US" dirty="0" err="1"/>
              <a:t>vlsi@localhost</a:t>
            </a:r>
            <a:r>
              <a:rPr lang="en-US" dirty="0"/>
              <a:t> ~]$ </a:t>
            </a:r>
            <a:r>
              <a:rPr lang="en-US" dirty="0" err="1"/>
              <a:t>oasys</a:t>
            </a:r>
            <a:r>
              <a:rPr lang="en-US" dirty="0"/>
              <a:t> –</a:t>
            </a:r>
            <a:r>
              <a:rPr lang="en-US" dirty="0" err="1"/>
              <a:t>gui</a:t>
            </a:r>
            <a:endParaRPr lang="en-US" dirty="0"/>
          </a:p>
          <a:p>
            <a:pPr lvl="1"/>
            <a:r>
              <a:rPr lang="en-US" dirty="0"/>
              <a:t>From Design tab </a:t>
            </a:r>
            <a:r>
              <a:rPr lang="en-US" dirty="0">
                <a:sym typeface="Wingdings" panose="05000000000000000000" pitchFamily="2" charset="2"/>
              </a:rPr>
              <a:t></a:t>
            </a:r>
            <a:r>
              <a:rPr lang="en-US" dirty="0"/>
              <a:t> </a:t>
            </a:r>
            <a:r>
              <a:rPr lang="en-US" dirty="0" err="1"/>
              <a:t>run.tcl</a:t>
            </a:r>
            <a:endParaRPr lang="en-US" dirty="0"/>
          </a:p>
          <a:p>
            <a:pPr lvl="1"/>
            <a:r>
              <a:rPr lang="en-US" dirty="0"/>
              <a:t>From Netlist tab: double click on each component to get the final design schematic</a:t>
            </a:r>
          </a:p>
          <a:p>
            <a:pPr lvl="1"/>
            <a:endParaRPr lang="en-US" dirty="0"/>
          </a:p>
          <a:p>
            <a:pPr lvl="1"/>
            <a:endParaRPr lang="en-US" dirty="0"/>
          </a:p>
          <a:p>
            <a:pPr lvl="1"/>
            <a:endParaRPr lang="en-US" dirty="0"/>
          </a:p>
          <a:p>
            <a:pPr lvl="1"/>
            <a:endParaRPr lang="en-US" dirty="0"/>
          </a:p>
          <a:p>
            <a:pPr lvl="1"/>
            <a:endParaRPr lang="en-US" dirty="0"/>
          </a:p>
          <a:p>
            <a:pPr marL="411480" lvl="1" indent="0">
              <a:buNone/>
            </a:pPr>
            <a:endParaRPr lang="en-US" dirty="0"/>
          </a:p>
          <a:p>
            <a:pPr lvl="1"/>
            <a:endParaRPr lang="en-US" dirty="0"/>
          </a:p>
          <a:p>
            <a:pPr lvl="1"/>
            <a:r>
              <a:rPr lang="en-US" dirty="0"/>
              <a:t>Zoom In</a:t>
            </a:r>
          </a:p>
          <a:p>
            <a:pPr lvl="1"/>
            <a:endParaRPr lang="en-US" dirty="0"/>
          </a:p>
          <a:p>
            <a:pPr lvl="1"/>
            <a:endParaRPr lang="en-US" dirty="0"/>
          </a:p>
          <a:p>
            <a:pPr lvl="1"/>
            <a:endParaRPr lang="en-US" dirty="0"/>
          </a:p>
        </p:txBody>
      </p:sp>
      <p:pic>
        <p:nvPicPr>
          <p:cNvPr id="5" name="Picture 4">
            <a:extLst>
              <a:ext uri="{FF2B5EF4-FFF2-40B4-BE49-F238E27FC236}">
                <a16:creationId xmlns:a16="http://schemas.microsoft.com/office/drawing/2014/main" id="{538C982C-9A95-4CF0-9C4A-53DD560D7003}"/>
              </a:ext>
            </a:extLst>
          </p:cNvPr>
          <p:cNvPicPr>
            <a:picLocks noChangeAspect="1"/>
          </p:cNvPicPr>
          <p:nvPr/>
        </p:nvPicPr>
        <p:blipFill>
          <a:blip r:embed="rId2"/>
          <a:stretch>
            <a:fillRect/>
          </a:stretch>
        </p:blipFill>
        <p:spPr>
          <a:xfrm>
            <a:off x="2362200" y="2449495"/>
            <a:ext cx="5297065" cy="2173995"/>
          </a:xfrm>
          <a:prstGeom prst="rect">
            <a:avLst/>
          </a:prstGeom>
        </p:spPr>
      </p:pic>
      <p:pic>
        <p:nvPicPr>
          <p:cNvPr id="7" name="Picture 6">
            <a:extLst>
              <a:ext uri="{FF2B5EF4-FFF2-40B4-BE49-F238E27FC236}">
                <a16:creationId xmlns:a16="http://schemas.microsoft.com/office/drawing/2014/main" id="{3A5A4472-1440-4D2D-B621-0681586BE009}"/>
              </a:ext>
            </a:extLst>
          </p:cNvPr>
          <p:cNvPicPr>
            <a:picLocks noChangeAspect="1"/>
          </p:cNvPicPr>
          <p:nvPr/>
        </p:nvPicPr>
        <p:blipFill>
          <a:blip r:embed="rId3"/>
          <a:stretch>
            <a:fillRect/>
          </a:stretch>
        </p:blipFill>
        <p:spPr>
          <a:xfrm>
            <a:off x="2362200" y="4657724"/>
            <a:ext cx="5297065" cy="2047876"/>
          </a:xfrm>
          <a:prstGeom prst="rect">
            <a:avLst/>
          </a:prstGeom>
        </p:spPr>
      </p:pic>
    </p:spTree>
    <p:extLst>
      <p:ext uri="{BB962C8B-B14F-4D97-AF65-F5344CB8AC3E}">
        <p14:creationId xmlns:p14="http://schemas.microsoft.com/office/powerpoint/2010/main" val="21173153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229600" cy="5105400"/>
          </a:xfrm>
        </p:spPr>
        <p:txBody>
          <a:bodyPr/>
          <a:lstStyle/>
          <a:p>
            <a:pPr marL="109728" indent="0">
              <a:buNone/>
            </a:pPr>
            <a:endParaRPr lang="en-US" dirty="0"/>
          </a:p>
          <a:p>
            <a:pPr>
              <a:buNone/>
            </a:pPr>
            <a:endParaRPr lang="en-US" dirty="0"/>
          </a:p>
        </p:txBody>
      </p:sp>
      <p:sp>
        <p:nvSpPr>
          <p:cNvPr id="5" name="Cloud 4"/>
          <p:cNvSpPr/>
          <p:nvPr/>
        </p:nvSpPr>
        <p:spPr>
          <a:xfrm>
            <a:off x="990600" y="1600200"/>
            <a:ext cx="7162800" cy="3429000"/>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dirty="0"/>
              <a:t>Example</a:t>
            </a:r>
          </a:p>
        </p:txBody>
      </p:sp>
    </p:spTree>
    <p:extLst>
      <p:ext uri="{BB962C8B-B14F-4D97-AF65-F5344CB8AC3E}">
        <p14:creationId xmlns:p14="http://schemas.microsoft.com/office/powerpoint/2010/main" val="23706341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D06D1-610D-45F1-971D-C480BB7E5F83}"/>
              </a:ext>
            </a:extLst>
          </p:cNvPr>
          <p:cNvSpPr>
            <a:spLocks noGrp="1"/>
          </p:cNvSpPr>
          <p:nvPr>
            <p:ph type="title"/>
          </p:nvPr>
        </p:nvSpPr>
        <p:spPr/>
        <p:txBody>
          <a:bodyPr/>
          <a:lstStyle/>
          <a:p>
            <a:r>
              <a:rPr lang="en-US" dirty="0"/>
              <a:t>Example: </a:t>
            </a:r>
            <a:r>
              <a:rPr lang="en-US" dirty="0" err="1"/>
              <a:t>carry_lookahead_adder</a:t>
            </a:r>
            <a:endParaRPr lang="en-US" dirty="0"/>
          </a:p>
        </p:txBody>
      </p:sp>
      <p:sp>
        <p:nvSpPr>
          <p:cNvPr id="3" name="Content Placeholder 2">
            <a:extLst>
              <a:ext uri="{FF2B5EF4-FFF2-40B4-BE49-F238E27FC236}">
                <a16:creationId xmlns:a16="http://schemas.microsoft.com/office/drawing/2014/main" id="{90466B9C-8D8D-4282-9B73-B46EF984B0F7}"/>
              </a:ext>
            </a:extLst>
          </p:cNvPr>
          <p:cNvSpPr>
            <a:spLocks noGrp="1"/>
          </p:cNvSpPr>
          <p:nvPr>
            <p:ph idx="1"/>
          </p:nvPr>
        </p:nvSpPr>
        <p:spPr/>
        <p:txBody>
          <a:bodyPr/>
          <a:lstStyle/>
          <a:p>
            <a:r>
              <a:rPr lang="en-US" b="0" i="0" dirty="0">
                <a:solidFill>
                  <a:srgbClr val="000000"/>
                </a:solidFill>
                <a:effectLst/>
                <a:latin typeface="Arial" panose="020B0604020202020204" pitchFamily="34" charset="0"/>
              </a:rPr>
              <a:t>The difference is that carry lookahead adders are able to calculate the Carry bit before the Full Adder is done with its operation.</a:t>
            </a:r>
            <a:endParaRPr lang="en-US" dirty="0"/>
          </a:p>
        </p:txBody>
      </p:sp>
      <p:pic>
        <p:nvPicPr>
          <p:cNvPr id="7" name="Picture 6">
            <a:extLst>
              <a:ext uri="{FF2B5EF4-FFF2-40B4-BE49-F238E27FC236}">
                <a16:creationId xmlns:a16="http://schemas.microsoft.com/office/drawing/2014/main" id="{CC9F7579-94B2-4DA7-9936-594950EB2608}"/>
              </a:ext>
            </a:extLst>
          </p:cNvPr>
          <p:cNvPicPr>
            <a:picLocks noChangeAspect="1"/>
          </p:cNvPicPr>
          <p:nvPr/>
        </p:nvPicPr>
        <p:blipFill>
          <a:blip r:embed="rId2"/>
          <a:stretch>
            <a:fillRect/>
          </a:stretch>
        </p:blipFill>
        <p:spPr>
          <a:xfrm>
            <a:off x="914400" y="2909570"/>
            <a:ext cx="7162800" cy="3719830"/>
          </a:xfrm>
          <a:prstGeom prst="rect">
            <a:avLst/>
          </a:prstGeom>
        </p:spPr>
      </p:pic>
    </p:spTree>
    <p:extLst>
      <p:ext uri="{BB962C8B-B14F-4D97-AF65-F5344CB8AC3E}">
        <p14:creationId xmlns:p14="http://schemas.microsoft.com/office/powerpoint/2010/main" val="93662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1389E-84F7-4D9D-B0E8-EA0C881179FC}"/>
              </a:ext>
            </a:extLst>
          </p:cNvPr>
          <p:cNvSpPr>
            <a:spLocks noGrp="1"/>
          </p:cNvSpPr>
          <p:nvPr>
            <p:ph type="title"/>
          </p:nvPr>
        </p:nvSpPr>
        <p:spPr/>
        <p:txBody>
          <a:bodyPr/>
          <a:lstStyle/>
          <a:p>
            <a:r>
              <a:rPr lang="en-US" dirty="0"/>
              <a:t>Example: </a:t>
            </a:r>
            <a:r>
              <a:rPr lang="en-US" dirty="0" err="1"/>
              <a:t>carry_lookahead_adder</a:t>
            </a:r>
            <a:endParaRPr lang="en-US" dirty="0"/>
          </a:p>
        </p:txBody>
      </p:sp>
      <p:pic>
        <p:nvPicPr>
          <p:cNvPr id="5" name="Picture 4">
            <a:extLst>
              <a:ext uri="{FF2B5EF4-FFF2-40B4-BE49-F238E27FC236}">
                <a16:creationId xmlns:a16="http://schemas.microsoft.com/office/drawing/2014/main" id="{B0835C15-7D7E-4031-8747-BF9E96B0C258}"/>
              </a:ext>
            </a:extLst>
          </p:cNvPr>
          <p:cNvPicPr>
            <a:picLocks noChangeAspect="1"/>
          </p:cNvPicPr>
          <p:nvPr/>
        </p:nvPicPr>
        <p:blipFill>
          <a:blip r:embed="rId2"/>
          <a:stretch>
            <a:fillRect/>
          </a:stretch>
        </p:blipFill>
        <p:spPr>
          <a:xfrm>
            <a:off x="457199" y="1370181"/>
            <a:ext cx="7820025" cy="1830219"/>
          </a:xfrm>
          <a:prstGeom prst="rect">
            <a:avLst/>
          </a:prstGeom>
        </p:spPr>
      </p:pic>
      <p:pic>
        <p:nvPicPr>
          <p:cNvPr id="6" name="Picture 5">
            <a:extLst>
              <a:ext uri="{FF2B5EF4-FFF2-40B4-BE49-F238E27FC236}">
                <a16:creationId xmlns:a16="http://schemas.microsoft.com/office/drawing/2014/main" id="{5863AB99-8CC4-4019-A3CC-3A1887C30253}"/>
              </a:ext>
            </a:extLst>
          </p:cNvPr>
          <p:cNvPicPr>
            <a:picLocks noChangeAspect="1"/>
          </p:cNvPicPr>
          <p:nvPr/>
        </p:nvPicPr>
        <p:blipFill>
          <a:blip r:embed="rId3"/>
          <a:stretch>
            <a:fillRect/>
          </a:stretch>
        </p:blipFill>
        <p:spPr>
          <a:xfrm>
            <a:off x="3124200" y="3064329"/>
            <a:ext cx="2667000" cy="3429000"/>
          </a:xfrm>
          <a:prstGeom prst="rect">
            <a:avLst/>
          </a:prstGeom>
        </p:spPr>
      </p:pic>
    </p:spTree>
    <p:extLst>
      <p:ext uri="{BB962C8B-B14F-4D97-AF65-F5344CB8AC3E}">
        <p14:creationId xmlns:p14="http://schemas.microsoft.com/office/powerpoint/2010/main" val="35068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CE7F4-9E47-4058-BAD5-649B194FE711}"/>
              </a:ext>
            </a:extLst>
          </p:cNvPr>
          <p:cNvSpPr>
            <a:spLocks noGrp="1"/>
          </p:cNvSpPr>
          <p:nvPr>
            <p:ph type="title"/>
          </p:nvPr>
        </p:nvSpPr>
        <p:spPr/>
        <p:txBody>
          <a:bodyPr/>
          <a:lstStyle/>
          <a:p>
            <a:r>
              <a:rPr lang="en-US" dirty="0"/>
              <a:t>TCL</a:t>
            </a:r>
          </a:p>
        </p:txBody>
      </p:sp>
      <p:sp>
        <p:nvSpPr>
          <p:cNvPr id="3" name="Content Placeholder 2">
            <a:extLst>
              <a:ext uri="{FF2B5EF4-FFF2-40B4-BE49-F238E27FC236}">
                <a16:creationId xmlns:a16="http://schemas.microsoft.com/office/drawing/2014/main" id="{BF61A4A0-9D34-4B14-BCB1-AAA88A3418C9}"/>
              </a:ext>
            </a:extLst>
          </p:cNvPr>
          <p:cNvSpPr>
            <a:spLocks noGrp="1"/>
          </p:cNvSpPr>
          <p:nvPr>
            <p:ph idx="1"/>
          </p:nvPr>
        </p:nvSpPr>
        <p:spPr>
          <a:xfrm>
            <a:off x="184731" y="1524000"/>
            <a:ext cx="8902119" cy="5105400"/>
          </a:xfrm>
        </p:spPr>
        <p:txBody>
          <a:bodyPr>
            <a:normAutofit/>
          </a:bodyPr>
          <a:lstStyle/>
          <a:p>
            <a:r>
              <a:rPr lang="en-US" b="0" i="0" dirty="0" err="1">
                <a:solidFill>
                  <a:srgbClr val="000000"/>
                </a:solidFill>
                <a:effectLst/>
                <a:latin typeface="Arial" panose="020B0604020202020204" pitchFamily="34" charset="0"/>
              </a:rPr>
              <a:t>Tcl</a:t>
            </a:r>
            <a:r>
              <a:rPr lang="en-US" b="0" i="0" dirty="0">
                <a:solidFill>
                  <a:srgbClr val="000000"/>
                </a:solidFill>
                <a:effectLst/>
                <a:latin typeface="Arial" panose="020B0604020202020204" pitchFamily="34" charset="0"/>
              </a:rPr>
              <a:t> (Tool Command Language)</a:t>
            </a:r>
          </a:p>
          <a:p>
            <a:pPr algn="l"/>
            <a:r>
              <a:rPr lang="en-US" b="0" i="0" dirty="0" err="1">
                <a:solidFill>
                  <a:srgbClr val="000000"/>
                </a:solidFill>
                <a:effectLst/>
                <a:latin typeface="Arial" panose="020B0604020202020204" pitchFamily="34" charset="0"/>
              </a:rPr>
              <a:t>Tcl</a:t>
            </a:r>
            <a:r>
              <a:rPr lang="en-US" b="0" i="0" dirty="0">
                <a:solidFill>
                  <a:srgbClr val="000000"/>
                </a:solidFill>
                <a:effectLst/>
                <a:latin typeface="Arial" panose="020B0604020202020204" pitchFamily="34" charset="0"/>
              </a:rPr>
              <a:t> scripts are made up of </a:t>
            </a:r>
            <a:r>
              <a:rPr lang="en-US" b="0" i="1" dirty="0">
                <a:solidFill>
                  <a:srgbClr val="000000"/>
                </a:solidFill>
                <a:effectLst/>
                <a:latin typeface="Arial" panose="020B0604020202020204" pitchFamily="34" charset="0"/>
              </a:rPr>
              <a:t>commands</a:t>
            </a:r>
            <a:r>
              <a:rPr lang="en-US" b="0" i="0" dirty="0">
                <a:solidFill>
                  <a:srgbClr val="000000"/>
                </a:solidFill>
                <a:effectLst/>
                <a:latin typeface="Arial" panose="020B0604020202020204" pitchFamily="34" charset="0"/>
              </a:rPr>
              <a:t> separated by newlines or semicolons. </a:t>
            </a:r>
          </a:p>
          <a:p>
            <a:pPr algn="l"/>
            <a:r>
              <a:rPr lang="en-US" b="0" i="0" dirty="0">
                <a:solidFill>
                  <a:srgbClr val="000000"/>
                </a:solidFill>
                <a:effectLst/>
                <a:latin typeface="Arial" panose="020B0604020202020204" pitchFamily="34" charset="0"/>
              </a:rPr>
              <a:t>Commands all have the same basic form.</a:t>
            </a:r>
          </a:p>
          <a:p>
            <a:pPr lvl="1"/>
            <a:r>
              <a:rPr lang="en-US" b="0" i="0" dirty="0">
                <a:solidFill>
                  <a:srgbClr val="000000"/>
                </a:solidFill>
                <a:effectLst/>
                <a:latin typeface="Arial" panose="020B0604020202020204" pitchFamily="34" charset="0"/>
              </a:rPr>
              <a:t>Each </a:t>
            </a:r>
            <a:r>
              <a:rPr lang="en-US" b="0" i="0" dirty="0" err="1">
                <a:solidFill>
                  <a:srgbClr val="000000"/>
                </a:solidFill>
                <a:effectLst/>
                <a:latin typeface="Arial" panose="020B0604020202020204" pitchFamily="34" charset="0"/>
              </a:rPr>
              <a:t>Tcl</a:t>
            </a:r>
            <a:r>
              <a:rPr lang="en-US" b="0" i="0" dirty="0">
                <a:solidFill>
                  <a:srgbClr val="000000"/>
                </a:solidFill>
                <a:effectLst/>
                <a:latin typeface="Arial" panose="020B0604020202020204" pitchFamily="34" charset="0"/>
              </a:rPr>
              <a:t> command consists of one or more </a:t>
            </a:r>
            <a:r>
              <a:rPr lang="en-US" b="0" i="1" dirty="0">
                <a:solidFill>
                  <a:srgbClr val="000000"/>
                </a:solidFill>
                <a:effectLst/>
                <a:latin typeface="Arial" panose="020B0604020202020204" pitchFamily="34" charset="0"/>
              </a:rPr>
              <a:t>words</a:t>
            </a:r>
            <a:r>
              <a:rPr lang="en-US" b="0" i="0" dirty="0">
                <a:solidFill>
                  <a:srgbClr val="000000"/>
                </a:solidFill>
                <a:effectLst/>
                <a:latin typeface="Arial" panose="020B0604020202020204" pitchFamily="34" charset="0"/>
              </a:rPr>
              <a:t> separated by spaces.</a:t>
            </a:r>
          </a:p>
          <a:p>
            <a:pPr algn="l"/>
            <a:r>
              <a:rPr lang="en-US" dirty="0">
                <a:solidFill>
                  <a:srgbClr val="000000"/>
                </a:solidFill>
                <a:latin typeface="Arial" panose="020B0604020202020204" pitchFamily="34" charset="0"/>
              </a:rPr>
              <a:t>E</a:t>
            </a:r>
            <a:r>
              <a:rPr lang="en-US" b="0" i="0" dirty="0">
                <a:solidFill>
                  <a:srgbClr val="000000"/>
                </a:solidFill>
                <a:effectLst/>
                <a:latin typeface="Arial" panose="020B0604020202020204" pitchFamily="34" charset="0"/>
              </a:rPr>
              <a:t>xample:</a:t>
            </a:r>
          </a:p>
          <a:p>
            <a:pPr lvl="1"/>
            <a:r>
              <a:rPr kumimoji="0" lang="en-US" altLang="en-US" b="0" i="0" u="none" strike="noStrike" cap="none" normalizeH="0" baseline="0" dirty="0">
                <a:ln>
                  <a:noFill/>
                </a:ln>
                <a:solidFill>
                  <a:srgbClr val="000000"/>
                </a:solidFill>
                <a:effectLst/>
                <a:latin typeface="courier"/>
                <a:cs typeface="Courier New" panose="02070309020205020404" pitchFamily="49" charset="0"/>
              </a:rPr>
              <a:t>expr 20 + 10</a:t>
            </a:r>
          </a:p>
          <a:p>
            <a:pPr lvl="1"/>
            <a:r>
              <a:rPr kumimoji="0" lang="en-US" altLang="en-US" sz="1800" b="0" i="0" u="none" strike="noStrike" cap="none" normalizeH="0" baseline="0" dirty="0">
                <a:ln>
                  <a:noFill/>
                </a:ln>
                <a:solidFill>
                  <a:schemeClr val="tx1"/>
                </a:solidFill>
                <a:effectLst/>
              </a:rPr>
              <a:t>This command computes the sum of 20 and 10 and returns the result, 30.</a:t>
            </a:r>
            <a:br>
              <a:rPr lang="en-US" dirty="0"/>
            </a:br>
            <a:endParaRPr lang="en-US" dirty="0"/>
          </a:p>
        </p:txBody>
      </p:sp>
    </p:spTree>
    <p:extLst>
      <p:ext uri="{BB962C8B-B14F-4D97-AF65-F5344CB8AC3E}">
        <p14:creationId xmlns:p14="http://schemas.microsoft.com/office/powerpoint/2010/main" val="36895550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B85FE-B84D-4C33-807B-0972864D4B7F}"/>
              </a:ext>
            </a:extLst>
          </p:cNvPr>
          <p:cNvSpPr>
            <a:spLocks noGrp="1"/>
          </p:cNvSpPr>
          <p:nvPr>
            <p:ph type="title"/>
          </p:nvPr>
        </p:nvSpPr>
        <p:spPr/>
        <p:txBody>
          <a:bodyPr/>
          <a:lstStyle/>
          <a:p>
            <a:r>
              <a:rPr lang="en-US" dirty="0"/>
              <a:t>Example: </a:t>
            </a:r>
            <a:r>
              <a:rPr lang="en-US" dirty="0" err="1"/>
              <a:t>carry_lookahead_adder</a:t>
            </a:r>
            <a:endParaRPr lang="en-US" dirty="0"/>
          </a:p>
        </p:txBody>
      </p:sp>
      <p:sp>
        <p:nvSpPr>
          <p:cNvPr id="3" name="Content Placeholder 2">
            <a:extLst>
              <a:ext uri="{FF2B5EF4-FFF2-40B4-BE49-F238E27FC236}">
                <a16:creationId xmlns:a16="http://schemas.microsoft.com/office/drawing/2014/main" id="{C77CB916-C581-4AEF-8DA9-9A59D12880DC}"/>
              </a:ext>
            </a:extLst>
          </p:cNvPr>
          <p:cNvSpPr>
            <a:spLocks noGrp="1"/>
          </p:cNvSpPr>
          <p:nvPr>
            <p:ph idx="1"/>
          </p:nvPr>
        </p:nvSpPr>
        <p:spPr/>
        <p:txBody>
          <a:bodyPr/>
          <a:lstStyle/>
          <a:p>
            <a:r>
              <a:rPr lang="en-US" dirty="0" err="1"/>
              <a:t>demo_adder.syn.v</a:t>
            </a:r>
            <a:r>
              <a:rPr lang="en-US" dirty="0"/>
              <a:t> </a:t>
            </a:r>
          </a:p>
          <a:p>
            <a:pPr lvl="1"/>
            <a:r>
              <a:rPr lang="en-US" dirty="0"/>
              <a:t>Contains netlist</a:t>
            </a:r>
          </a:p>
          <a:p>
            <a:pPr lvl="2"/>
            <a:r>
              <a:rPr lang="en-US" dirty="0"/>
              <a:t>a netlist is a description of the connectivity of an electronic circuit.</a:t>
            </a:r>
          </a:p>
          <a:p>
            <a:pPr lvl="2"/>
            <a:r>
              <a:rPr lang="en-US" dirty="0"/>
              <a:t>We have 77 instances from 0</a:t>
            </a:r>
            <a:r>
              <a:rPr lang="en-US" dirty="0">
                <a:sym typeface="Wingdings" panose="05000000000000000000" pitchFamily="2" charset="2"/>
              </a:rPr>
              <a:t> to 76</a:t>
            </a:r>
            <a:endParaRPr lang="en-US" dirty="0"/>
          </a:p>
          <a:p>
            <a:pPr lvl="1"/>
            <a:endParaRPr lang="en-US" dirty="0"/>
          </a:p>
        </p:txBody>
      </p:sp>
    </p:spTree>
    <p:extLst>
      <p:ext uri="{BB962C8B-B14F-4D97-AF65-F5344CB8AC3E}">
        <p14:creationId xmlns:p14="http://schemas.microsoft.com/office/powerpoint/2010/main" val="461251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7397D-66BB-41E8-AA47-725D954F9A13}"/>
              </a:ext>
            </a:extLst>
          </p:cNvPr>
          <p:cNvSpPr>
            <a:spLocks noGrp="1"/>
          </p:cNvSpPr>
          <p:nvPr>
            <p:ph type="title"/>
          </p:nvPr>
        </p:nvSpPr>
        <p:spPr>
          <a:xfrm>
            <a:off x="457200" y="76200"/>
            <a:ext cx="8229600" cy="1066800"/>
          </a:xfrm>
        </p:spPr>
        <p:txBody>
          <a:bodyPr/>
          <a:lstStyle/>
          <a:p>
            <a:r>
              <a:rPr lang="en-US" dirty="0"/>
              <a:t>Example: </a:t>
            </a:r>
            <a:r>
              <a:rPr lang="en-US" dirty="0" err="1"/>
              <a:t>carry_lookahead_adder</a:t>
            </a:r>
            <a:endParaRPr lang="en-US" dirty="0"/>
          </a:p>
        </p:txBody>
      </p:sp>
      <p:sp>
        <p:nvSpPr>
          <p:cNvPr id="3" name="Content Placeholder 2">
            <a:extLst>
              <a:ext uri="{FF2B5EF4-FFF2-40B4-BE49-F238E27FC236}">
                <a16:creationId xmlns:a16="http://schemas.microsoft.com/office/drawing/2014/main" id="{441D1977-615C-4FD7-8A4E-E25F67C5C8D7}"/>
              </a:ext>
            </a:extLst>
          </p:cNvPr>
          <p:cNvSpPr>
            <a:spLocks noGrp="1"/>
          </p:cNvSpPr>
          <p:nvPr>
            <p:ph idx="1"/>
          </p:nvPr>
        </p:nvSpPr>
        <p:spPr>
          <a:xfrm>
            <a:off x="0" y="876300"/>
            <a:ext cx="8229600" cy="5105400"/>
          </a:xfrm>
        </p:spPr>
        <p:txBody>
          <a:bodyPr/>
          <a:lstStyle/>
          <a:p>
            <a:r>
              <a:rPr lang="en-US" dirty="0" err="1"/>
              <a:t>design.rpt</a:t>
            </a:r>
            <a:r>
              <a:rPr lang="en-US" dirty="0"/>
              <a:t>:</a:t>
            </a:r>
          </a:p>
        </p:txBody>
      </p:sp>
      <p:pic>
        <p:nvPicPr>
          <p:cNvPr id="7" name="Picture 6">
            <a:extLst>
              <a:ext uri="{FF2B5EF4-FFF2-40B4-BE49-F238E27FC236}">
                <a16:creationId xmlns:a16="http://schemas.microsoft.com/office/drawing/2014/main" id="{DA39EF81-C900-4D9E-B378-CF1516104683}"/>
              </a:ext>
            </a:extLst>
          </p:cNvPr>
          <p:cNvPicPr>
            <a:picLocks noChangeAspect="1"/>
          </p:cNvPicPr>
          <p:nvPr/>
        </p:nvPicPr>
        <p:blipFill>
          <a:blip r:embed="rId2"/>
          <a:stretch>
            <a:fillRect/>
          </a:stretch>
        </p:blipFill>
        <p:spPr>
          <a:xfrm>
            <a:off x="2286000" y="876300"/>
            <a:ext cx="6477000" cy="5886450"/>
          </a:xfrm>
          <a:prstGeom prst="rect">
            <a:avLst/>
          </a:prstGeom>
        </p:spPr>
      </p:pic>
      <p:sp>
        <p:nvSpPr>
          <p:cNvPr id="8" name="Rectangle 7">
            <a:extLst>
              <a:ext uri="{FF2B5EF4-FFF2-40B4-BE49-F238E27FC236}">
                <a16:creationId xmlns:a16="http://schemas.microsoft.com/office/drawing/2014/main" id="{20B42785-8494-4EA1-BCB9-F0325859768D}"/>
              </a:ext>
            </a:extLst>
          </p:cNvPr>
          <p:cNvSpPr/>
          <p:nvPr/>
        </p:nvSpPr>
        <p:spPr>
          <a:xfrm>
            <a:off x="2514600" y="1676400"/>
            <a:ext cx="4953000" cy="152400"/>
          </a:xfrm>
          <a:prstGeom prst="rect">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E8525E3F-0D6B-45CE-8C1C-F2FD244C0803}"/>
              </a:ext>
            </a:extLst>
          </p:cNvPr>
          <p:cNvSpPr/>
          <p:nvPr/>
        </p:nvSpPr>
        <p:spPr>
          <a:xfrm>
            <a:off x="2667000" y="2819400"/>
            <a:ext cx="4953000" cy="152400"/>
          </a:xfrm>
          <a:prstGeom prst="rect">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1CA230DD-EC6F-4CAC-9CF0-F3A14F661CFF}"/>
              </a:ext>
            </a:extLst>
          </p:cNvPr>
          <p:cNvSpPr/>
          <p:nvPr/>
        </p:nvSpPr>
        <p:spPr>
          <a:xfrm>
            <a:off x="2667000" y="3124200"/>
            <a:ext cx="4953000" cy="152400"/>
          </a:xfrm>
          <a:prstGeom prst="rect">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48605C56-E1AB-4A49-9998-4C30168D1353}"/>
              </a:ext>
            </a:extLst>
          </p:cNvPr>
          <p:cNvSpPr/>
          <p:nvPr/>
        </p:nvSpPr>
        <p:spPr>
          <a:xfrm>
            <a:off x="2514600" y="4953000"/>
            <a:ext cx="4953000" cy="152400"/>
          </a:xfrm>
          <a:prstGeom prst="rect">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E15ECB59-C41C-402C-86D8-1CDA2B091164}"/>
              </a:ext>
            </a:extLst>
          </p:cNvPr>
          <p:cNvSpPr/>
          <p:nvPr/>
        </p:nvSpPr>
        <p:spPr>
          <a:xfrm>
            <a:off x="2514600" y="5410200"/>
            <a:ext cx="4953000" cy="152400"/>
          </a:xfrm>
          <a:prstGeom prst="rect">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899E405D-80BC-40BF-8C5A-7037E003734B}"/>
              </a:ext>
            </a:extLst>
          </p:cNvPr>
          <p:cNvSpPr/>
          <p:nvPr/>
        </p:nvSpPr>
        <p:spPr>
          <a:xfrm>
            <a:off x="2514600" y="5562600"/>
            <a:ext cx="4953000" cy="152400"/>
          </a:xfrm>
          <a:prstGeom prst="rect">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C5D54CAD-247E-466D-804F-FC61008B8650}"/>
              </a:ext>
            </a:extLst>
          </p:cNvPr>
          <p:cNvSpPr/>
          <p:nvPr/>
        </p:nvSpPr>
        <p:spPr>
          <a:xfrm>
            <a:off x="2514600" y="5867400"/>
            <a:ext cx="4953000" cy="152400"/>
          </a:xfrm>
          <a:prstGeom prst="rect">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6" name="TextBox 15">
            <a:extLst>
              <a:ext uri="{FF2B5EF4-FFF2-40B4-BE49-F238E27FC236}">
                <a16:creationId xmlns:a16="http://schemas.microsoft.com/office/drawing/2014/main" id="{D347FE9B-AAD1-43DA-B473-4D892D0F76AC}"/>
              </a:ext>
            </a:extLst>
          </p:cNvPr>
          <p:cNvSpPr txBox="1"/>
          <p:nvPr/>
        </p:nvSpPr>
        <p:spPr>
          <a:xfrm>
            <a:off x="76200" y="1442817"/>
            <a:ext cx="2057400" cy="5355312"/>
          </a:xfrm>
          <a:prstGeom prst="rect">
            <a:avLst/>
          </a:prstGeom>
          <a:noFill/>
        </p:spPr>
        <p:txBody>
          <a:bodyPr wrap="square" rtlCol="0">
            <a:spAutoFit/>
          </a:bodyPr>
          <a:lstStyle/>
          <a:p>
            <a:pPr marL="285750" indent="-285750">
              <a:buFont typeface="Arial" panose="020B0604020202020204" pitchFamily="34" charset="0"/>
              <a:buChar char="•"/>
            </a:pPr>
            <a:r>
              <a:rPr lang="en-US" dirty="0"/>
              <a:t>Utilization= Movable Cell Area/Placeable Area </a:t>
            </a:r>
          </a:p>
          <a:p>
            <a:pPr marL="285750" indent="-285750">
              <a:buFont typeface="Arial" panose="020B0604020202020204" pitchFamily="34" charset="0"/>
              <a:buChar char="•"/>
            </a:pPr>
            <a:r>
              <a:rPr lang="en-US" dirty="0"/>
              <a:t>Chip Area is not fully used </a:t>
            </a:r>
            <a:r>
              <a:rPr lang="en-US" dirty="0">
                <a:sym typeface="Wingdings" panose="05000000000000000000" pitchFamily="2" charset="2"/>
              </a:rPr>
              <a:t> we can only use Placeable Area after r</a:t>
            </a:r>
            <a:r>
              <a:rPr lang="en-US" dirty="0"/>
              <a:t>emoving “blockage for IO’s” from Chip Area</a:t>
            </a:r>
          </a:p>
          <a:p>
            <a:pPr marL="285750" indent="-285750">
              <a:buFont typeface="Arial" panose="020B0604020202020204" pitchFamily="34" charset="0"/>
              <a:buChar char="•"/>
            </a:pPr>
            <a:r>
              <a:rPr lang="en-US" dirty="0"/>
              <a:t>Utilization must not be very high (max. 70-80%) as there is still routing</a:t>
            </a:r>
          </a:p>
        </p:txBody>
      </p:sp>
    </p:spTree>
    <p:extLst>
      <p:ext uri="{BB962C8B-B14F-4D97-AF65-F5344CB8AC3E}">
        <p14:creationId xmlns:p14="http://schemas.microsoft.com/office/powerpoint/2010/main" val="899370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F38AD-761B-41AF-817B-60D3613222F9}"/>
              </a:ext>
            </a:extLst>
          </p:cNvPr>
          <p:cNvSpPr>
            <a:spLocks noGrp="1"/>
          </p:cNvSpPr>
          <p:nvPr>
            <p:ph type="title"/>
          </p:nvPr>
        </p:nvSpPr>
        <p:spPr/>
        <p:txBody>
          <a:bodyPr/>
          <a:lstStyle/>
          <a:p>
            <a:r>
              <a:rPr lang="en-US" dirty="0"/>
              <a:t>Example: </a:t>
            </a:r>
            <a:r>
              <a:rPr lang="en-US" dirty="0" err="1"/>
              <a:t>carry_lookahead_adder</a:t>
            </a:r>
            <a:endParaRPr lang="en-US" dirty="0"/>
          </a:p>
        </p:txBody>
      </p:sp>
      <p:sp>
        <p:nvSpPr>
          <p:cNvPr id="3" name="Content Placeholder 2">
            <a:extLst>
              <a:ext uri="{FF2B5EF4-FFF2-40B4-BE49-F238E27FC236}">
                <a16:creationId xmlns:a16="http://schemas.microsoft.com/office/drawing/2014/main" id="{75871EF5-11AB-4832-A339-93A9C776F372}"/>
              </a:ext>
            </a:extLst>
          </p:cNvPr>
          <p:cNvSpPr>
            <a:spLocks noGrp="1"/>
          </p:cNvSpPr>
          <p:nvPr>
            <p:ph idx="1"/>
          </p:nvPr>
        </p:nvSpPr>
        <p:spPr/>
        <p:txBody>
          <a:bodyPr/>
          <a:lstStyle/>
          <a:p>
            <a:r>
              <a:rPr lang="en-US" dirty="0" err="1"/>
              <a:t>power.rpt</a:t>
            </a:r>
            <a:r>
              <a:rPr lang="en-US" dirty="0"/>
              <a:t>: </a:t>
            </a:r>
          </a:p>
          <a:p>
            <a:endParaRPr lang="en-US" dirty="0"/>
          </a:p>
          <a:p>
            <a:endParaRPr lang="en-US" dirty="0"/>
          </a:p>
        </p:txBody>
      </p:sp>
      <p:pic>
        <p:nvPicPr>
          <p:cNvPr id="7" name="Picture 6">
            <a:extLst>
              <a:ext uri="{FF2B5EF4-FFF2-40B4-BE49-F238E27FC236}">
                <a16:creationId xmlns:a16="http://schemas.microsoft.com/office/drawing/2014/main" id="{C32E2A98-D848-4240-BDDD-214BE045A59E}"/>
              </a:ext>
            </a:extLst>
          </p:cNvPr>
          <p:cNvPicPr>
            <a:picLocks noChangeAspect="1"/>
          </p:cNvPicPr>
          <p:nvPr/>
        </p:nvPicPr>
        <p:blipFill>
          <a:blip r:embed="rId2"/>
          <a:stretch>
            <a:fillRect/>
          </a:stretch>
        </p:blipFill>
        <p:spPr>
          <a:xfrm>
            <a:off x="342900" y="2286000"/>
            <a:ext cx="8458200" cy="1001071"/>
          </a:xfrm>
          <a:prstGeom prst="rect">
            <a:avLst/>
          </a:prstGeom>
        </p:spPr>
      </p:pic>
      <p:pic>
        <p:nvPicPr>
          <p:cNvPr id="9" name="Picture 8">
            <a:extLst>
              <a:ext uri="{FF2B5EF4-FFF2-40B4-BE49-F238E27FC236}">
                <a16:creationId xmlns:a16="http://schemas.microsoft.com/office/drawing/2014/main" id="{24CAE876-7EA6-44C1-B961-62108AA39351}"/>
              </a:ext>
            </a:extLst>
          </p:cNvPr>
          <p:cNvPicPr>
            <a:picLocks noChangeAspect="1"/>
          </p:cNvPicPr>
          <p:nvPr/>
        </p:nvPicPr>
        <p:blipFill>
          <a:blip r:embed="rId3"/>
          <a:stretch>
            <a:fillRect/>
          </a:stretch>
        </p:blipFill>
        <p:spPr>
          <a:xfrm>
            <a:off x="342900" y="3597222"/>
            <a:ext cx="8458200" cy="986081"/>
          </a:xfrm>
          <a:prstGeom prst="rect">
            <a:avLst/>
          </a:prstGeom>
        </p:spPr>
      </p:pic>
      <p:sp>
        <p:nvSpPr>
          <p:cNvPr id="10" name="Rectangle 9">
            <a:extLst>
              <a:ext uri="{FF2B5EF4-FFF2-40B4-BE49-F238E27FC236}">
                <a16:creationId xmlns:a16="http://schemas.microsoft.com/office/drawing/2014/main" id="{DF1FB8EA-6C85-46A6-A870-472B89B7084B}"/>
              </a:ext>
            </a:extLst>
          </p:cNvPr>
          <p:cNvSpPr/>
          <p:nvPr/>
        </p:nvSpPr>
        <p:spPr>
          <a:xfrm>
            <a:off x="304800" y="4191000"/>
            <a:ext cx="8495607" cy="304800"/>
          </a:xfrm>
          <a:prstGeom prst="rect">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7739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F38AD-761B-41AF-817B-60D3613222F9}"/>
              </a:ext>
            </a:extLst>
          </p:cNvPr>
          <p:cNvSpPr>
            <a:spLocks noGrp="1"/>
          </p:cNvSpPr>
          <p:nvPr>
            <p:ph type="title"/>
          </p:nvPr>
        </p:nvSpPr>
        <p:spPr/>
        <p:txBody>
          <a:bodyPr/>
          <a:lstStyle/>
          <a:p>
            <a:r>
              <a:rPr lang="en-US" dirty="0"/>
              <a:t>Example: </a:t>
            </a:r>
            <a:r>
              <a:rPr lang="en-US" dirty="0" err="1"/>
              <a:t>carry_lookahead_adder</a:t>
            </a:r>
            <a:endParaRPr lang="en-US" dirty="0"/>
          </a:p>
        </p:txBody>
      </p:sp>
      <p:sp>
        <p:nvSpPr>
          <p:cNvPr id="3" name="Content Placeholder 2">
            <a:extLst>
              <a:ext uri="{FF2B5EF4-FFF2-40B4-BE49-F238E27FC236}">
                <a16:creationId xmlns:a16="http://schemas.microsoft.com/office/drawing/2014/main" id="{75871EF5-11AB-4832-A339-93A9C776F372}"/>
              </a:ext>
            </a:extLst>
          </p:cNvPr>
          <p:cNvSpPr>
            <a:spLocks noGrp="1"/>
          </p:cNvSpPr>
          <p:nvPr>
            <p:ph idx="1"/>
          </p:nvPr>
        </p:nvSpPr>
        <p:spPr/>
        <p:txBody>
          <a:bodyPr/>
          <a:lstStyle/>
          <a:p>
            <a:r>
              <a:rPr lang="en-US" dirty="0" err="1"/>
              <a:t>endpoints.rpt</a:t>
            </a:r>
            <a:r>
              <a:rPr lang="en-US" dirty="0"/>
              <a:t>: </a:t>
            </a:r>
          </a:p>
          <a:p>
            <a:endParaRPr lang="en-US" dirty="0"/>
          </a:p>
          <a:p>
            <a:endParaRPr lang="en-US" dirty="0"/>
          </a:p>
        </p:txBody>
      </p:sp>
      <p:pic>
        <p:nvPicPr>
          <p:cNvPr id="11" name="Picture 10">
            <a:extLst>
              <a:ext uri="{FF2B5EF4-FFF2-40B4-BE49-F238E27FC236}">
                <a16:creationId xmlns:a16="http://schemas.microsoft.com/office/drawing/2014/main" id="{FE1AAE16-8DDD-4385-8A3A-820419904C12}"/>
              </a:ext>
            </a:extLst>
          </p:cNvPr>
          <p:cNvPicPr>
            <a:picLocks noChangeAspect="1"/>
          </p:cNvPicPr>
          <p:nvPr/>
        </p:nvPicPr>
        <p:blipFill>
          <a:blip r:embed="rId2"/>
          <a:stretch>
            <a:fillRect/>
          </a:stretch>
        </p:blipFill>
        <p:spPr>
          <a:xfrm>
            <a:off x="324196" y="2590800"/>
            <a:ext cx="8495607" cy="2133600"/>
          </a:xfrm>
          <a:prstGeom prst="rect">
            <a:avLst/>
          </a:prstGeom>
        </p:spPr>
      </p:pic>
      <p:sp>
        <p:nvSpPr>
          <p:cNvPr id="12" name="Rectangle 11">
            <a:extLst>
              <a:ext uri="{FF2B5EF4-FFF2-40B4-BE49-F238E27FC236}">
                <a16:creationId xmlns:a16="http://schemas.microsoft.com/office/drawing/2014/main" id="{28589D5D-DB51-4D5E-BC21-3F78799CF3D8}"/>
              </a:ext>
            </a:extLst>
          </p:cNvPr>
          <p:cNvSpPr/>
          <p:nvPr/>
        </p:nvSpPr>
        <p:spPr>
          <a:xfrm>
            <a:off x="343593" y="3657600"/>
            <a:ext cx="8495607" cy="304800"/>
          </a:xfrm>
          <a:prstGeom prst="rect">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241889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F38AD-761B-41AF-817B-60D3613222F9}"/>
              </a:ext>
            </a:extLst>
          </p:cNvPr>
          <p:cNvSpPr>
            <a:spLocks noGrp="1"/>
          </p:cNvSpPr>
          <p:nvPr>
            <p:ph type="title"/>
          </p:nvPr>
        </p:nvSpPr>
        <p:spPr/>
        <p:txBody>
          <a:bodyPr/>
          <a:lstStyle/>
          <a:p>
            <a:r>
              <a:rPr lang="en-US" dirty="0"/>
              <a:t>Example: </a:t>
            </a:r>
            <a:r>
              <a:rPr lang="en-US" dirty="0" err="1"/>
              <a:t>carry_lookahead_adder</a:t>
            </a:r>
            <a:endParaRPr lang="en-US" dirty="0"/>
          </a:p>
        </p:txBody>
      </p:sp>
      <p:sp>
        <p:nvSpPr>
          <p:cNvPr id="3" name="Content Placeholder 2">
            <a:extLst>
              <a:ext uri="{FF2B5EF4-FFF2-40B4-BE49-F238E27FC236}">
                <a16:creationId xmlns:a16="http://schemas.microsoft.com/office/drawing/2014/main" id="{75871EF5-11AB-4832-A339-93A9C776F372}"/>
              </a:ext>
            </a:extLst>
          </p:cNvPr>
          <p:cNvSpPr>
            <a:spLocks noGrp="1"/>
          </p:cNvSpPr>
          <p:nvPr>
            <p:ph idx="1"/>
          </p:nvPr>
        </p:nvSpPr>
        <p:spPr/>
        <p:txBody>
          <a:bodyPr/>
          <a:lstStyle/>
          <a:p>
            <a:r>
              <a:rPr lang="en-US" dirty="0" err="1"/>
              <a:t>path.rpt</a:t>
            </a:r>
            <a:r>
              <a:rPr lang="en-US" dirty="0"/>
              <a:t>: </a:t>
            </a:r>
          </a:p>
          <a:p>
            <a:endParaRPr lang="en-US" dirty="0"/>
          </a:p>
          <a:p>
            <a:endParaRPr lang="en-US" dirty="0"/>
          </a:p>
        </p:txBody>
      </p:sp>
      <p:pic>
        <p:nvPicPr>
          <p:cNvPr id="5" name="Picture 4">
            <a:extLst>
              <a:ext uri="{FF2B5EF4-FFF2-40B4-BE49-F238E27FC236}">
                <a16:creationId xmlns:a16="http://schemas.microsoft.com/office/drawing/2014/main" id="{594BD736-BF07-4FAC-B19B-A61357A4AF47}"/>
              </a:ext>
            </a:extLst>
          </p:cNvPr>
          <p:cNvPicPr>
            <a:picLocks noChangeAspect="1"/>
          </p:cNvPicPr>
          <p:nvPr/>
        </p:nvPicPr>
        <p:blipFill>
          <a:blip r:embed="rId2"/>
          <a:stretch>
            <a:fillRect/>
          </a:stretch>
        </p:blipFill>
        <p:spPr>
          <a:xfrm>
            <a:off x="1524000" y="2587025"/>
            <a:ext cx="5410200" cy="2979350"/>
          </a:xfrm>
          <a:prstGeom prst="rect">
            <a:avLst/>
          </a:prstGeom>
        </p:spPr>
      </p:pic>
      <p:sp>
        <p:nvSpPr>
          <p:cNvPr id="8" name="Rectangle 7">
            <a:extLst>
              <a:ext uri="{FF2B5EF4-FFF2-40B4-BE49-F238E27FC236}">
                <a16:creationId xmlns:a16="http://schemas.microsoft.com/office/drawing/2014/main" id="{CB75B499-5397-4701-B7E1-294B225A1252}"/>
              </a:ext>
            </a:extLst>
          </p:cNvPr>
          <p:cNvSpPr/>
          <p:nvPr/>
        </p:nvSpPr>
        <p:spPr>
          <a:xfrm>
            <a:off x="5486400" y="3143250"/>
            <a:ext cx="1219200" cy="590550"/>
          </a:xfrm>
          <a:prstGeom prst="rect">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66A2F837-88EF-4C2C-9CAA-2C4AC1344F15}"/>
              </a:ext>
            </a:extLst>
          </p:cNvPr>
          <p:cNvSpPr txBox="1"/>
          <p:nvPr/>
        </p:nvSpPr>
        <p:spPr>
          <a:xfrm>
            <a:off x="7168242" y="2962870"/>
            <a:ext cx="1366157" cy="923330"/>
          </a:xfrm>
          <a:prstGeom prst="rect">
            <a:avLst/>
          </a:prstGeom>
          <a:noFill/>
        </p:spPr>
        <p:txBody>
          <a:bodyPr wrap="square" rtlCol="0">
            <a:spAutoFit/>
          </a:bodyPr>
          <a:lstStyle/>
          <a:p>
            <a:pPr marL="285750" indent="-285750">
              <a:buFont typeface="Arial" panose="020B0604020202020204" pitchFamily="34" charset="0"/>
              <a:buChar char="•"/>
            </a:pPr>
            <a:r>
              <a:rPr lang="en-US" dirty="0"/>
              <a:t>Worst is the least slack</a:t>
            </a:r>
          </a:p>
        </p:txBody>
      </p:sp>
    </p:spTree>
    <p:extLst>
      <p:ext uri="{BB962C8B-B14F-4D97-AF65-F5344CB8AC3E}">
        <p14:creationId xmlns:p14="http://schemas.microsoft.com/office/powerpoint/2010/main" val="229242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66800" y="2209800"/>
            <a:ext cx="7007046" cy="1323439"/>
          </a:xfrm>
          <a:prstGeom prst="rect">
            <a:avLst/>
          </a:prstGeom>
          <a:noFill/>
        </p:spPr>
        <p:txBody>
          <a:bodyPr wrap="none" lIns="91440" tIns="45720" rIns="91440" bIns="45720">
            <a:spAutoFit/>
          </a:bodyPr>
          <a:lstStyle/>
          <a:p>
            <a:pPr algn="ctr"/>
            <a:r>
              <a:rPr lang="en-US" sz="8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7DF5A-FCA2-4BE0-9D02-EBBD159A54FC}"/>
              </a:ext>
            </a:extLst>
          </p:cNvPr>
          <p:cNvSpPr>
            <a:spLocks noGrp="1"/>
          </p:cNvSpPr>
          <p:nvPr>
            <p:ph type="title"/>
          </p:nvPr>
        </p:nvSpPr>
        <p:spPr/>
        <p:txBody>
          <a:bodyPr/>
          <a:lstStyle/>
          <a:p>
            <a:r>
              <a:rPr lang="en-US" dirty="0"/>
              <a:t>TCL</a:t>
            </a:r>
          </a:p>
        </p:txBody>
      </p:sp>
      <p:sp>
        <p:nvSpPr>
          <p:cNvPr id="3" name="Content Placeholder 2">
            <a:extLst>
              <a:ext uri="{FF2B5EF4-FFF2-40B4-BE49-F238E27FC236}">
                <a16:creationId xmlns:a16="http://schemas.microsoft.com/office/drawing/2014/main" id="{E73AC6C7-2FA3-4FD5-A9CF-47E39401D0D0}"/>
              </a:ext>
            </a:extLst>
          </p:cNvPr>
          <p:cNvSpPr>
            <a:spLocks noGrp="1"/>
          </p:cNvSpPr>
          <p:nvPr>
            <p:ph idx="1"/>
          </p:nvPr>
        </p:nvSpPr>
        <p:spPr/>
        <p:txBody>
          <a:bodyPr/>
          <a:lstStyle/>
          <a:p>
            <a:r>
              <a:rPr kumimoji="0" lang="en-US" altLang="en-US" sz="2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The </a:t>
            </a:r>
            <a:r>
              <a:rPr kumimoji="0" lang="en-US" altLang="en-US" sz="2200" b="0" i="0" u="none" strike="noStrike" cap="none" normalizeH="0" baseline="0" dirty="0">
                <a:ln>
                  <a:noFill/>
                </a:ln>
                <a:solidFill>
                  <a:srgbClr val="000000"/>
                </a:solidFill>
                <a:effectLst/>
                <a:latin typeface="courier"/>
                <a:cs typeface="Courier New" panose="02070309020205020404" pitchFamily="49" charset="0"/>
              </a:rPr>
              <a:t>set</a:t>
            </a:r>
            <a:r>
              <a:rPr kumimoji="0" lang="en-US" altLang="en-US" sz="105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2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command is used to write and read variables.</a:t>
            </a:r>
          </a:p>
          <a:p>
            <a:pPr lvl="1"/>
            <a:r>
              <a:rPr kumimoji="0" lang="en-US" altLang="en-US" b="0" i="0" u="none" strike="noStrike" cap="none" normalizeH="0" baseline="0" dirty="0">
                <a:ln>
                  <a:noFill/>
                </a:ln>
                <a:solidFill>
                  <a:srgbClr val="000000"/>
                </a:solidFill>
                <a:effectLst/>
                <a:latin typeface="courier"/>
                <a:cs typeface="Courier New" panose="02070309020205020404" pitchFamily="49" charset="0"/>
              </a:rPr>
              <a:t>set x 32</a:t>
            </a:r>
            <a:r>
              <a:rPr kumimoji="0" lang="en-US" altLang="en-US" sz="1800" b="0" i="0" u="none" strike="noStrike" cap="none" normalizeH="0" baseline="0" dirty="0">
                <a:ln>
                  <a:noFill/>
                </a:ln>
                <a:solidFill>
                  <a:schemeClr val="tx1"/>
                </a:solidFill>
                <a:effectLst/>
              </a:rPr>
              <a:t>  //x=32</a:t>
            </a:r>
          </a:p>
          <a:p>
            <a:pPr lvl="1"/>
            <a:r>
              <a:rPr kumimoji="0" lang="en-US" altLang="en-US" sz="2400" b="0" i="0" u="none" strike="noStrike" cap="none" normalizeH="0" baseline="0" dirty="0">
                <a:ln>
                  <a:noFill/>
                </a:ln>
                <a:solidFill>
                  <a:srgbClr val="000000"/>
                </a:solidFill>
                <a:effectLst/>
                <a:latin typeface="courier"/>
                <a:cs typeface="Courier New" panose="02070309020205020404" pitchFamily="49" charset="0"/>
              </a:rPr>
              <a:t>set x </a:t>
            </a:r>
            <a:r>
              <a:rPr kumimoji="0" lang="en-US" altLang="en-US" sz="2400" b="0" i="0" u="none" strike="noStrike" cap="none" normalizeH="0" baseline="0" dirty="0">
                <a:ln>
                  <a:noFill/>
                </a:ln>
                <a:solidFill>
                  <a:schemeClr val="tx1"/>
                </a:solidFill>
                <a:effectLst/>
              </a:rPr>
              <a:t>//reads x value</a:t>
            </a:r>
          </a:p>
          <a:p>
            <a:r>
              <a:rPr lang="en-US" altLang="en-US" sz="2600" dirty="0">
                <a:solidFill>
                  <a:schemeClr val="tx1"/>
                </a:solidFill>
              </a:rPr>
              <a:t> To use the value of a variable in a command, use variable substitution as in the following example:</a:t>
            </a:r>
          </a:p>
          <a:p>
            <a:pPr lvl="1"/>
            <a:r>
              <a:rPr kumimoji="0" lang="en-US" altLang="en-US" b="0" i="0" u="none" strike="noStrike" cap="none" normalizeH="0" baseline="0" dirty="0">
                <a:ln>
                  <a:noFill/>
                </a:ln>
                <a:solidFill>
                  <a:srgbClr val="000000"/>
                </a:solidFill>
                <a:effectLst/>
                <a:latin typeface="courier"/>
                <a:cs typeface="Courier New" panose="02070309020205020404" pitchFamily="49" charset="0"/>
              </a:rPr>
              <a:t>expr $x*3</a:t>
            </a:r>
          </a:p>
          <a:p>
            <a:r>
              <a:rPr kumimoji="0" lang="en-US" altLang="en-US" sz="2000" b="0" i="0" u="none" strike="noStrike" cap="none" normalizeH="0" baseline="0" dirty="0">
                <a:ln>
                  <a:noFill/>
                </a:ln>
                <a:solidFill>
                  <a:schemeClr val="tx1"/>
                </a:solidFill>
                <a:effectLst/>
              </a:rPr>
              <a:t>You can use variable substitution in any word of any command, or even multiple times within a word.</a:t>
            </a:r>
            <a:br>
              <a:rPr kumimoji="0" lang="en-US" altLang="en-US" sz="2000" b="0" i="0" u="none" strike="noStrike" cap="none" normalizeH="0" baseline="0" dirty="0">
                <a:ln>
                  <a:noFill/>
                </a:ln>
                <a:solidFill>
                  <a:schemeClr val="tx1"/>
                </a:solidFill>
                <a:effectLst/>
              </a:rPr>
            </a:br>
            <a:endParaRPr kumimoji="0" lang="en-US" altLang="en-US" sz="5400" b="0" i="0" u="none" strike="noStrike" cap="none" normalizeH="0" baseline="0" dirty="0">
              <a:ln>
                <a:noFill/>
              </a:ln>
              <a:solidFill>
                <a:schemeClr val="tx1"/>
              </a:solidFill>
              <a:effectLst/>
              <a:latin typeface="Arial" panose="020B0604020202020204" pitchFamily="34" charset="0"/>
            </a:endParaRPr>
          </a:p>
          <a:p>
            <a:endParaRPr lang="en-US" altLang="en-US" sz="2600" dirty="0">
              <a:solidFill>
                <a:schemeClr val="tx1"/>
              </a:solidFill>
            </a:endParaRPr>
          </a:p>
          <a:p>
            <a:pPr lvl="1"/>
            <a:endParaRPr lang="en-US" altLang="en-US" sz="2400" dirty="0">
              <a:solidFill>
                <a:schemeClr val="tx1"/>
              </a:solidFill>
            </a:endParaRPr>
          </a:p>
          <a:p>
            <a:pPr lvl="1"/>
            <a:endParaRPr kumimoji="0" lang="en-US" altLang="en-US" sz="2400" b="0" i="0" u="none" strike="noStrike" cap="none" normalizeH="0" baseline="0" dirty="0">
              <a:ln>
                <a:noFill/>
              </a:ln>
              <a:solidFill>
                <a:schemeClr val="tx1"/>
              </a:solidFill>
              <a:effectLst/>
            </a:endParaRPr>
          </a:p>
          <a:p>
            <a:pPr lvl="1"/>
            <a:endParaRPr kumimoji="0" lang="en-US" altLang="en-US" sz="1800" b="0" i="0" u="none" strike="noStrike" cap="none" normalizeH="0" baseline="0" dirty="0">
              <a:ln>
                <a:noFill/>
              </a:ln>
              <a:solidFill>
                <a:schemeClr val="tx1"/>
              </a:solidFill>
              <a:effectLst/>
            </a:endParaRPr>
          </a:p>
          <a:p>
            <a:pPr lvl="1"/>
            <a:endParaRPr kumimoji="0" lang="en-US" altLang="en-US" sz="5200" b="0" i="0" u="none" strike="noStrike" cap="none" normalizeH="0" baseline="0" dirty="0">
              <a:ln>
                <a:noFill/>
              </a:ln>
              <a:solidFill>
                <a:schemeClr val="tx1"/>
              </a:solidFill>
              <a:effectLst/>
              <a:latin typeface="Arial" panose="020B0604020202020204" pitchFamily="34" charset="0"/>
            </a:endParaRPr>
          </a:p>
          <a:p>
            <a:endParaRPr kumimoji="0" lang="en-US" altLang="en-US" sz="2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endParaRPr lang="en-US" b="0" i="0" dirty="0">
              <a:solidFill>
                <a:srgbClr val="000000"/>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3465705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9A0AC-C8D8-446C-8B60-887619EA17A4}"/>
              </a:ext>
            </a:extLst>
          </p:cNvPr>
          <p:cNvSpPr>
            <a:spLocks noGrp="1"/>
          </p:cNvSpPr>
          <p:nvPr>
            <p:ph type="title"/>
          </p:nvPr>
        </p:nvSpPr>
        <p:spPr/>
        <p:txBody>
          <a:bodyPr/>
          <a:lstStyle/>
          <a:p>
            <a:r>
              <a:rPr lang="en-US" dirty="0"/>
              <a:t>TCL</a:t>
            </a:r>
          </a:p>
        </p:txBody>
      </p:sp>
      <p:sp>
        <p:nvSpPr>
          <p:cNvPr id="3" name="Content Placeholder 2">
            <a:extLst>
              <a:ext uri="{FF2B5EF4-FFF2-40B4-BE49-F238E27FC236}">
                <a16:creationId xmlns:a16="http://schemas.microsoft.com/office/drawing/2014/main" id="{A5B22FB8-F7A2-4BC2-AFA7-A7E873562975}"/>
              </a:ext>
            </a:extLst>
          </p:cNvPr>
          <p:cNvSpPr>
            <a:spLocks noGrp="1"/>
          </p:cNvSpPr>
          <p:nvPr>
            <p:ph idx="1"/>
          </p:nvPr>
        </p:nvSpPr>
        <p:spPr/>
        <p:txBody>
          <a:bodyPr/>
          <a:lstStyle/>
          <a:p>
            <a:r>
              <a:rPr kumimoji="0" lang="en-US" altLang="en-US" sz="2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When a </a:t>
            </a:r>
            <a:r>
              <a:rPr kumimoji="0" lang="en-US" altLang="en-US" b="0" i="0" u="none" strike="noStrike" cap="none" normalizeH="0" baseline="0" dirty="0">
                <a:ln>
                  <a:noFill/>
                </a:ln>
                <a:solidFill>
                  <a:srgbClr val="000000"/>
                </a:solidFill>
                <a:effectLst/>
                <a:latin typeface="courier"/>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2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appears in a command, </a:t>
            </a:r>
            <a:r>
              <a:rPr kumimoji="0" lang="en-US" altLang="en-US" sz="2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Tcl</a:t>
            </a:r>
            <a:r>
              <a:rPr kumimoji="0" lang="en-US" altLang="en-US" sz="2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treats everything between it and the matching </a:t>
            </a:r>
            <a:r>
              <a:rPr kumimoji="0" lang="en-US" altLang="en-US" b="0" i="0" u="none" strike="noStrike" cap="none" normalizeH="0" baseline="0" dirty="0">
                <a:ln>
                  <a:noFill/>
                </a:ln>
                <a:solidFill>
                  <a:srgbClr val="000000"/>
                </a:solidFill>
                <a:effectLst/>
                <a:latin typeface="courier"/>
                <a:cs typeface="Courier New" panose="02070309020205020404" pitchFamily="49" charset="0"/>
              </a:rPr>
              <a:t>]</a:t>
            </a:r>
            <a:r>
              <a:rPr kumimoji="0" lang="en-US" altLang="en-US" sz="105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2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as a nested </a:t>
            </a:r>
            <a:r>
              <a:rPr kumimoji="0" lang="en-US" altLang="en-US" sz="2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Tcl</a:t>
            </a:r>
            <a:r>
              <a:rPr kumimoji="0" lang="en-US" altLang="en-US" sz="2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command. </a:t>
            </a:r>
          </a:p>
          <a:p>
            <a:pPr lvl="1"/>
            <a:r>
              <a:rPr kumimoji="0" lang="en-US" altLang="en-US"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Tcl</a:t>
            </a: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evaluates the nested command and substitutes its result into the enclosing command in place of the bracketed text.</a:t>
            </a:r>
            <a:r>
              <a:rPr kumimoji="0" lang="en-US" altLang="en-US" b="0" i="0" u="none" strike="noStrike" cap="none" normalizeH="0" baseline="0" dirty="0">
                <a:ln>
                  <a:noFill/>
                </a:ln>
                <a:solidFill>
                  <a:schemeClr val="tx1"/>
                </a:solidFill>
                <a:effectLst/>
              </a:rPr>
              <a:t> </a:t>
            </a:r>
          </a:p>
          <a:p>
            <a:pPr lvl="1"/>
            <a:r>
              <a:rPr lang="en-US" altLang="en-US" dirty="0">
                <a:solidFill>
                  <a:schemeClr val="tx1"/>
                </a:solidFill>
                <a:latin typeface="Arial" panose="020B0604020202020204" pitchFamily="34" charset="0"/>
              </a:rPr>
              <a:t>Example:</a:t>
            </a:r>
          </a:p>
          <a:p>
            <a:pPr marL="411480" lvl="1" indent="0">
              <a:buNone/>
            </a:pPr>
            <a:r>
              <a:rPr kumimoji="0" lang="en-US" altLang="en-US" sz="2800" b="0" i="0" u="none" strike="noStrike" cap="none" normalizeH="0" baseline="0" dirty="0">
                <a:ln>
                  <a:noFill/>
                </a:ln>
                <a:solidFill>
                  <a:srgbClr val="000000"/>
                </a:solidFill>
                <a:effectLst/>
                <a:latin typeface="courier"/>
                <a:cs typeface="Courier New" panose="02070309020205020404" pitchFamily="49" charset="0"/>
              </a:rPr>
              <a:t>  set a 44 </a:t>
            </a:r>
          </a:p>
          <a:p>
            <a:pPr marL="411480" lvl="1" indent="0">
              <a:buNone/>
            </a:pPr>
            <a:r>
              <a:rPr lang="en-US" altLang="en-US" sz="2800" dirty="0">
                <a:solidFill>
                  <a:srgbClr val="000000"/>
                </a:solidFill>
                <a:latin typeface="courier"/>
                <a:cs typeface="Courier New" panose="02070309020205020404" pitchFamily="49" charset="0"/>
              </a:rPr>
              <a:t>  </a:t>
            </a:r>
            <a:r>
              <a:rPr kumimoji="0" lang="en-US" altLang="en-US" sz="2800" b="0" i="0" u="none" strike="noStrike" cap="none" normalizeH="0" baseline="0" dirty="0">
                <a:ln>
                  <a:noFill/>
                </a:ln>
                <a:solidFill>
                  <a:srgbClr val="000000"/>
                </a:solidFill>
                <a:effectLst/>
                <a:latin typeface="courier"/>
                <a:cs typeface="Courier New" panose="02070309020205020404" pitchFamily="49" charset="0"/>
              </a:rPr>
              <a:t>set b [expr $a*4]</a:t>
            </a:r>
            <a:r>
              <a:rPr kumimoji="0" lang="en-US" altLang="en-US" sz="2000" b="0" i="0" u="none" strike="noStrike" cap="none" normalizeH="0" baseline="0" dirty="0">
                <a:ln>
                  <a:noFill/>
                </a:ln>
                <a:solidFill>
                  <a:schemeClr val="tx1"/>
                </a:solidFill>
                <a:effectLst/>
              </a:rPr>
              <a:t> </a:t>
            </a:r>
            <a:endParaRPr kumimoji="0" lang="en-US" altLang="en-US" sz="5400" b="0" i="0" u="none" strike="noStrike" cap="none" normalizeH="0" baseline="0" dirty="0">
              <a:ln>
                <a:noFill/>
              </a:ln>
              <a:solidFill>
                <a:schemeClr val="tx1"/>
              </a:solidFill>
              <a:effectLst/>
              <a:latin typeface="Arial" panose="020B0604020202020204" pitchFamily="34" charset="0"/>
            </a:endParaRPr>
          </a:p>
          <a:p>
            <a:pPr lvl="1"/>
            <a:endParaRPr lang="en-US" altLang="en-US" dirty="0">
              <a:solidFill>
                <a:schemeClr val="tx1"/>
              </a:solidFill>
              <a:latin typeface="Arial" panose="020B0604020202020204" pitchFamily="34" charset="0"/>
            </a:endParaRPr>
          </a:p>
          <a:p>
            <a:pPr lvl="1"/>
            <a:endParaRPr kumimoji="0" lang="en-US" altLang="en-US" b="0" i="0" u="none" strike="noStrike" cap="none" normalizeH="0" baseline="0" dirty="0">
              <a:ln>
                <a:noFill/>
              </a:ln>
              <a:solidFill>
                <a:schemeClr val="tx1"/>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480660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E8173-B109-4C04-BB8E-42B81148CAF7}"/>
              </a:ext>
            </a:extLst>
          </p:cNvPr>
          <p:cNvSpPr>
            <a:spLocks noGrp="1"/>
          </p:cNvSpPr>
          <p:nvPr>
            <p:ph type="title"/>
          </p:nvPr>
        </p:nvSpPr>
        <p:spPr/>
        <p:txBody>
          <a:bodyPr/>
          <a:lstStyle/>
          <a:p>
            <a:r>
              <a:rPr lang="en-US" dirty="0"/>
              <a:t>Note</a:t>
            </a:r>
          </a:p>
        </p:txBody>
      </p:sp>
      <p:sp>
        <p:nvSpPr>
          <p:cNvPr id="3" name="Content Placeholder 2">
            <a:extLst>
              <a:ext uri="{FF2B5EF4-FFF2-40B4-BE49-F238E27FC236}">
                <a16:creationId xmlns:a16="http://schemas.microsoft.com/office/drawing/2014/main" id="{932916E1-DB54-44DE-B0D6-0A9C4A913BAA}"/>
              </a:ext>
            </a:extLst>
          </p:cNvPr>
          <p:cNvSpPr>
            <a:spLocks noGrp="1"/>
          </p:cNvSpPr>
          <p:nvPr>
            <p:ph idx="1"/>
          </p:nvPr>
        </p:nvSpPr>
        <p:spPr/>
        <p:txBody>
          <a:bodyPr/>
          <a:lstStyle/>
          <a:p>
            <a:r>
              <a:rPr lang="en-US" dirty="0"/>
              <a:t>If while executing a file, you got the error:</a:t>
            </a:r>
          </a:p>
          <a:p>
            <a:pPr marL="109728" indent="0">
              <a:buNone/>
            </a:pPr>
            <a:r>
              <a:rPr lang="en-US" dirty="0"/>
              <a:t>  “Permission denied” then use the following   </a:t>
            </a:r>
          </a:p>
          <a:p>
            <a:pPr marL="109728" indent="0">
              <a:buNone/>
            </a:pPr>
            <a:r>
              <a:rPr lang="en-US" dirty="0"/>
              <a:t>   command (grant execution permission):</a:t>
            </a:r>
          </a:p>
          <a:p>
            <a:pPr marL="109728" indent="0">
              <a:buNone/>
            </a:pPr>
            <a:r>
              <a:rPr lang="en-US" dirty="0"/>
              <a:t>                </a:t>
            </a:r>
            <a:r>
              <a:rPr lang="en-US" dirty="0" err="1"/>
              <a:t>chmod</a:t>
            </a:r>
            <a:r>
              <a:rPr lang="en-US" dirty="0"/>
              <a:t> +x </a:t>
            </a:r>
            <a:r>
              <a:rPr lang="en-US" dirty="0" err="1"/>
              <a:t>filename.extension</a:t>
            </a:r>
            <a:endParaRPr lang="en-US" dirty="0"/>
          </a:p>
        </p:txBody>
      </p:sp>
    </p:spTree>
    <p:extLst>
      <p:ext uri="{BB962C8B-B14F-4D97-AF65-F5344CB8AC3E}">
        <p14:creationId xmlns:p14="http://schemas.microsoft.com/office/powerpoint/2010/main" val="1112832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229600" cy="5105400"/>
          </a:xfrm>
        </p:spPr>
        <p:txBody>
          <a:bodyPr/>
          <a:lstStyle/>
          <a:p>
            <a:pPr marL="109728" indent="0">
              <a:buNone/>
            </a:pPr>
            <a:endParaRPr lang="en-US" dirty="0"/>
          </a:p>
          <a:p>
            <a:pPr>
              <a:buNone/>
            </a:pPr>
            <a:endParaRPr lang="en-US" dirty="0"/>
          </a:p>
        </p:txBody>
      </p:sp>
      <p:sp>
        <p:nvSpPr>
          <p:cNvPr id="5" name="Cloud 4"/>
          <p:cNvSpPr/>
          <p:nvPr/>
        </p:nvSpPr>
        <p:spPr>
          <a:xfrm>
            <a:off x="990600" y="1600200"/>
            <a:ext cx="7162800" cy="3429000"/>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dirty="0"/>
              <a:t>Synthesis</a:t>
            </a:r>
          </a:p>
        </p:txBody>
      </p:sp>
    </p:spTree>
    <p:extLst>
      <p:ext uri="{BB962C8B-B14F-4D97-AF65-F5344CB8AC3E}">
        <p14:creationId xmlns:p14="http://schemas.microsoft.com/office/powerpoint/2010/main" val="1982020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E46DE-EA54-4410-A6B8-2AA1D1ACEA92}"/>
              </a:ext>
            </a:extLst>
          </p:cNvPr>
          <p:cNvSpPr>
            <a:spLocks noGrp="1"/>
          </p:cNvSpPr>
          <p:nvPr>
            <p:ph type="title"/>
          </p:nvPr>
        </p:nvSpPr>
        <p:spPr/>
        <p:txBody>
          <a:bodyPr>
            <a:normAutofit/>
          </a:bodyPr>
          <a:lstStyle/>
          <a:p>
            <a:r>
              <a:rPr lang="en-US" sz="4000" dirty="0"/>
              <a:t>Synthesis</a:t>
            </a:r>
            <a:endParaRPr lang="en-US" dirty="0"/>
          </a:p>
        </p:txBody>
      </p:sp>
      <p:graphicFrame>
        <p:nvGraphicFramePr>
          <p:cNvPr id="4" name="Diagram 3">
            <a:extLst>
              <a:ext uri="{FF2B5EF4-FFF2-40B4-BE49-F238E27FC236}">
                <a16:creationId xmlns:a16="http://schemas.microsoft.com/office/drawing/2014/main" id="{9319666F-2781-4AD6-A696-C75845286BEE}"/>
              </a:ext>
            </a:extLst>
          </p:cNvPr>
          <p:cNvGraphicFramePr/>
          <p:nvPr>
            <p:extLst>
              <p:ext uri="{D42A27DB-BD31-4B8C-83A1-F6EECF244321}">
                <p14:modId xmlns:p14="http://schemas.microsoft.com/office/powerpoint/2010/main" val="4288279443"/>
              </p:ext>
            </p:extLst>
          </p:nvPr>
        </p:nvGraphicFramePr>
        <p:xfrm>
          <a:off x="609600" y="1145739"/>
          <a:ext cx="8229600"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AB702131-6A58-4EC0-9FCD-D5C63EE5E67A}"/>
              </a:ext>
            </a:extLst>
          </p:cNvPr>
          <p:cNvSpPr txBox="1"/>
          <p:nvPr/>
        </p:nvSpPr>
        <p:spPr>
          <a:xfrm>
            <a:off x="1028700" y="4219814"/>
            <a:ext cx="7391400" cy="1754326"/>
          </a:xfrm>
          <a:prstGeom prst="rect">
            <a:avLst/>
          </a:prstGeom>
          <a:noFill/>
        </p:spPr>
        <p:txBody>
          <a:bodyPr wrap="square">
            <a:spAutoFit/>
          </a:bodyPr>
          <a:lstStyle/>
          <a:p>
            <a:r>
              <a:rPr lang="en-US" b="1" dirty="0"/>
              <a:t>Gate-level netlist</a:t>
            </a:r>
            <a:r>
              <a:rPr lang="en-US" dirty="0"/>
              <a:t> is basically a circuit implementation of the design made of library components (both combinational and sequential cells) available in the technology library and their interconnections.</a:t>
            </a:r>
          </a:p>
          <a:p>
            <a:r>
              <a:rPr lang="en-US" dirty="0"/>
              <a:t> </a:t>
            </a:r>
          </a:p>
          <a:p>
            <a:r>
              <a:rPr lang="en-US" dirty="0"/>
              <a:t>The netlist is generated by the synthesis tool according to the constraints set by the designer. </a:t>
            </a:r>
          </a:p>
        </p:txBody>
      </p:sp>
    </p:spTree>
    <p:extLst>
      <p:ext uri="{BB962C8B-B14F-4D97-AF65-F5344CB8AC3E}">
        <p14:creationId xmlns:p14="http://schemas.microsoft.com/office/powerpoint/2010/main" val="2950061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704E4-3351-48F2-9B28-C81BF51C4C14}"/>
              </a:ext>
            </a:extLst>
          </p:cNvPr>
          <p:cNvSpPr>
            <a:spLocks noGrp="1"/>
          </p:cNvSpPr>
          <p:nvPr>
            <p:ph type="title"/>
          </p:nvPr>
        </p:nvSpPr>
        <p:spPr/>
        <p:txBody>
          <a:bodyPr>
            <a:normAutofit/>
          </a:bodyPr>
          <a:lstStyle/>
          <a:p>
            <a:r>
              <a:rPr lang="en-US" sz="4000" dirty="0"/>
              <a:t>Synthesis</a:t>
            </a:r>
            <a:endParaRPr lang="en-US" dirty="0"/>
          </a:p>
        </p:txBody>
      </p:sp>
      <p:sp>
        <p:nvSpPr>
          <p:cNvPr id="3" name="Content Placeholder 2">
            <a:extLst>
              <a:ext uri="{FF2B5EF4-FFF2-40B4-BE49-F238E27FC236}">
                <a16:creationId xmlns:a16="http://schemas.microsoft.com/office/drawing/2014/main" id="{BB27D3E4-B049-4A4C-8C5D-2CC036B95BAA}"/>
              </a:ext>
            </a:extLst>
          </p:cNvPr>
          <p:cNvSpPr>
            <a:spLocks noGrp="1"/>
          </p:cNvSpPr>
          <p:nvPr>
            <p:ph idx="1"/>
          </p:nvPr>
        </p:nvSpPr>
        <p:spPr/>
        <p:txBody>
          <a:bodyPr/>
          <a:lstStyle/>
          <a:p>
            <a:pPr algn="just"/>
            <a:r>
              <a:rPr lang="en-US" b="0" i="0" dirty="0">
                <a:effectLst/>
                <a:latin typeface="Arial" panose="020B0604020202020204" pitchFamily="34" charset="0"/>
              </a:rPr>
              <a:t>Synthesis takes place in multiple steps:</a:t>
            </a:r>
          </a:p>
          <a:p>
            <a:pPr lvl="1" algn="just"/>
            <a:r>
              <a:rPr lang="en-US" b="0" i="0" dirty="0">
                <a:solidFill>
                  <a:schemeClr val="tx1"/>
                </a:solidFill>
                <a:effectLst/>
                <a:latin typeface="Arial" panose="020B0604020202020204" pitchFamily="34" charset="0"/>
              </a:rPr>
              <a:t>Converting RTL into simple logic gates.</a:t>
            </a:r>
          </a:p>
          <a:p>
            <a:pPr lvl="1" algn="just"/>
            <a:r>
              <a:rPr lang="en-US" b="0" i="0" dirty="0">
                <a:solidFill>
                  <a:schemeClr val="tx1"/>
                </a:solidFill>
                <a:effectLst/>
                <a:latin typeface="Arial" panose="020B0604020202020204" pitchFamily="34" charset="0"/>
              </a:rPr>
              <a:t>Mapping those gates to actual technology-dependent logic gates available in the technology libraries.</a:t>
            </a:r>
          </a:p>
          <a:p>
            <a:pPr lvl="1" algn="just"/>
            <a:r>
              <a:rPr lang="en-US" b="0" i="0" dirty="0">
                <a:solidFill>
                  <a:schemeClr val="tx1"/>
                </a:solidFill>
                <a:effectLst/>
                <a:latin typeface="Arial" panose="020B0604020202020204" pitchFamily="34" charset="0"/>
              </a:rPr>
              <a:t>Optimizing the mapped netlist keeping the constraints set by the designer intact.</a:t>
            </a:r>
          </a:p>
          <a:p>
            <a:endParaRPr lang="en-US" dirty="0"/>
          </a:p>
        </p:txBody>
      </p:sp>
    </p:spTree>
    <p:extLst>
      <p:ext uri="{BB962C8B-B14F-4D97-AF65-F5344CB8AC3E}">
        <p14:creationId xmlns:p14="http://schemas.microsoft.com/office/powerpoint/2010/main" val="35836648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Ur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Urban</Template>
  <TotalTime>1242</TotalTime>
  <Words>1945</Words>
  <Application>Microsoft Office PowerPoint</Application>
  <PresentationFormat>On-screen Show (4:3)</PresentationFormat>
  <Paragraphs>259</Paragraphs>
  <Slides>35</Slides>
  <Notes>2</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Urban</vt:lpstr>
      <vt:lpstr>VLSI  Lab 2 </vt:lpstr>
      <vt:lpstr>PowerPoint Presentation</vt:lpstr>
      <vt:lpstr>TCL</vt:lpstr>
      <vt:lpstr>TCL</vt:lpstr>
      <vt:lpstr>TCL</vt:lpstr>
      <vt:lpstr>Note</vt:lpstr>
      <vt:lpstr>PowerPoint Presentation</vt:lpstr>
      <vt:lpstr>Synthesis</vt:lpstr>
      <vt:lpstr>Synthesis</vt:lpstr>
      <vt:lpstr>Design Tradeoffs</vt:lpstr>
      <vt:lpstr>PowerPoint Presentation</vt:lpstr>
      <vt:lpstr>Read Libraries</vt:lpstr>
      <vt:lpstr>Read RTL</vt:lpstr>
      <vt:lpstr>Make Synthesis-Specific Settings (Optional)</vt:lpstr>
      <vt:lpstr>Note</vt:lpstr>
      <vt:lpstr>Note</vt:lpstr>
      <vt:lpstr>Synthesize</vt:lpstr>
      <vt:lpstr>Constraints</vt:lpstr>
      <vt:lpstr>Optimize</vt:lpstr>
      <vt:lpstr>Output and Analysis</vt:lpstr>
      <vt:lpstr>Output and Analysis</vt:lpstr>
      <vt:lpstr>Output and Analysis</vt:lpstr>
      <vt:lpstr>Folders Hierarchy</vt:lpstr>
      <vt:lpstr>Scripts</vt:lpstr>
      <vt:lpstr>Scripts</vt:lpstr>
      <vt:lpstr>Design Schematic</vt:lpstr>
      <vt:lpstr>PowerPoint Presentation</vt:lpstr>
      <vt:lpstr>Example: carry_lookahead_adder</vt:lpstr>
      <vt:lpstr>Example: carry_lookahead_adder</vt:lpstr>
      <vt:lpstr>Example: carry_lookahead_adder</vt:lpstr>
      <vt:lpstr>Example: carry_lookahead_adder</vt:lpstr>
      <vt:lpstr>Example: carry_lookahead_adder</vt:lpstr>
      <vt:lpstr>Example: carry_lookahead_adder</vt:lpstr>
      <vt:lpstr>Example: carry_lookahead_adder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VLSI Lab 2</dc:title>
  <dc:creator>Sandra Wahid</dc:creator>
  <cp:lastModifiedBy>Unknown User</cp:lastModifiedBy>
  <cp:revision>584</cp:revision>
  <dcterms:created xsi:type="dcterms:W3CDTF">2015-03-24T21:30:21Z</dcterms:created>
  <dcterms:modified xsi:type="dcterms:W3CDTF">2021-11-12T12:41:56Z</dcterms:modified>
</cp:coreProperties>
</file>