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4" r:id="rId15"/>
    <p:sldId id="275" r:id="rId16"/>
    <p:sldId id="269" r:id="rId17"/>
    <p:sldId id="270" r:id="rId18"/>
    <p:sldId id="272" r:id="rId19"/>
    <p:sldId id="27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7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1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6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6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5D27-504A-4AF3-B14A-099E47F77E2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F61317-5381-4B32-B2AE-BB03777F85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3414-03F8-D337-8C65-AB8D230D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243" y="887569"/>
            <a:ext cx="8637073" cy="2541431"/>
          </a:xfrm>
        </p:spPr>
        <p:txBody>
          <a:bodyPr/>
          <a:lstStyle/>
          <a:p>
            <a:r>
              <a:rPr lang="en-US" dirty="0"/>
              <a:t>VLSI mini-project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3710E-69BF-632E-7807-415C16F2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434" y="3528955"/>
            <a:ext cx="8637072" cy="977621"/>
          </a:xfrm>
        </p:spPr>
        <p:txBody>
          <a:bodyPr/>
          <a:lstStyle/>
          <a:p>
            <a:r>
              <a:rPr lang="en-US" dirty="0"/>
              <a:t>Floating point adder.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D4B0-C38C-AC26-B2BE-B66870C012E3}"/>
              </a:ext>
            </a:extLst>
          </p:cNvPr>
          <p:cNvSpPr txBox="1"/>
          <p:nvPr/>
        </p:nvSpPr>
        <p:spPr>
          <a:xfrm>
            <a:off x="2355434" y="4017765"/>
            <a:ext cx="9185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Team members: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Abdelziz</a:t>
            </a:r>
            <a:r>
              <a:rPr lang="en-US" sz="2400" dirty="0"/>
              <a:t> Salah                                         3. Mohamed </a:t>
            </a:r>
            <a:r>
              <a:rPr lang="en-US" sz="2400" dirty="0" err="1"/>
              <a:t>Abdelhady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Mohammed Kamal							 4. Mohammed </a:t>
            </a:r>
            <a:r>
              <a:rPr lang="en-US" sz="2400" dirty="0" err="1"/>
              <a:t>Kotb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8. Carry Select Adder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092075"/>
              </p:ext>
            </p:extLst>
          </p:nvPr>
        </p:nvGraphicFramePr>
        <p:xfrm>
          <a:off x="1450485" y="2016125"/>
          <a:ext cx="96048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42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77537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733220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1111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1954.3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1568.6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18431.4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17545.7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75.538239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569238" y="3099460"/>
            <a:ext cx="428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has the Biggest Area and</a:t>
            </a:r>
          </a:p>
          <a:p>
            <a:r>
              <a:rPr lang="en-US" dirty="0"/>
              <a:t> the highest consumption of the power. </a:t>
            </a:r>
          </a:p>
          <a:p>
            <a:r>
              <a:rPr lang="en-US" dirty="0"/>
              <a:t>Also is a slow adder relatively.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74799-326D-029B-910E-15DA7B9D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32" y="3099460"/>
            <a:ext cx="5561221" cy="28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6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3F915-5FDA-ABAC-B362-B8E57763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Floating point Adder (32 bits) </a:t>
            </a:r>
            <a:br>
              <a:rPr lang="en-US" sz="1500"/>
            </a:br>
            <a:r>
              <a:rPr lang="en-US" sz="1500"/>
              <a:t>according to IEEE 754 Standards.</a:t>
            </a:r>
          </a:p>
        </p:txBody>
      </p:sp>
      <p:sp>
        <p:nvSpPr>
          <p:cNvPr id="77" name="Rectangle 6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C8B30-5805-E96C-24B3-26FF6B6F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is the Abstract design of the IEEE 745 standard.</a:t>
            </a:r>
          </a:p>
        </p:txBody>
      </p:sp>
      <p:grpSp>
        <p:nvGrpSpPr>
          <p:cNvPr id="78" name="Group 6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6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9D61A2-292C-6D6F-0EBB-50F47EB6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1615" y="640601"/>
            <a:ext cx="3866172" cy="4817659"/>
          </a:xfrm>
          <a:prstGeom prst="rect">
            <a:avLst/>
          </a:prstGeom>
        </p:spPr>
      </p:pic>
      <p:pic>
        <p:nvPicPr>
          <p:cNvPr id="82" name="Picture 7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2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0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6" name="Picture 10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0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0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10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12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2600" dirty="0"/>
              <a:t>Here is the design of what we have implemented</a:t>
            </a:r>
          </a:p>
        </p:txBody>
      </p:sp>
      <p:grpSp>
        <p:nvGrpSpPr>
          <p:cNvPr id="131" name="Group 114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132" name="Rectangle 115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16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89A742E-15E0-0BD1-B3EE-ECF13C2792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r="2" b="2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134" name="Straight Connector 118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5" name="Picture 120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22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600" dirty="0"/>
              <a:t>Here is the design the selector and the </a:t>
            </a:r>
            <a:r>
              <a:rPr lang="en-US" sz="2600" dirty="0" err="1"/>
              <a:t>NNorm</a:t>
            </a:r>
            <a:endParaRPr lang="en-US" sz="2600" dirty="0"/>
          </a:p>
        </p:txBody>
      </p:sp>
      <p:pic>
        <p:nvPicPr>
          <p:cNvPr id="17" name="Content Placeholder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0FB291-711E-DC18-4EDF-7149AC0FE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4" y="931667"/>
            <a:ext cx="5089947" cy="3354499"/>
          </a:xfrm>
          <a:prstGeom prst="rect">
            <a:avLst/>
          </a:prstGeom>
        </p:spPr>
      </p:pic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9E71A1A9-CC36-E29F-EFDD-63E9CA265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0" y="931667"/>
            <a:ext cx="5237169" cy="3354497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Here is the design of the sign out block.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2D60A92-23F3-62C9-F451-0E1856F8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659335"/>
            <a:ext cx="6282919" cy="2780192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116345"/>
            <a:ext cx="3368776" cy="1042568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sz="2200" dirty="0"/>
              <a:t>Here is the design of the components.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96D4FA-C96F-8912-4706-E0EAB12E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9" r="-1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2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3300" dirty="0"/>
              <a:t>This is the comp exponential circuit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F14D104-F243-AF2B-36BF-4B3C0E25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65" y="963739"/>
            <a:ext cx="7952453" cy="246526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E2313CB-AD5A-4ABF-8017-2F3888D07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E009D9-E9CB-4EBB-A0C6-C345F8495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sz="2600" dirty="0"/>
              <a:t>Here is the design of the block norm exponent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0FFF44-4B6D-47A3-8EF6-EC72DA2A7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C547D0E-8A87-4725-8224-311D6A772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28E66A-6777-CA4A-7601-5532A88B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30" y="963739"/>
            <a:ext cx="7939314" cy="2369223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5C3848-5A58-4B84-AFBB-E7D9B99EB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3A580E99-2B1B-4372-A707-20312A94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B4A4AA-0179-4AB7-8EED-031600A7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Here is the design OF THE SHIFTER .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9D43F27-A8FF-B262-B05A-33284F606D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r="-1" b="-1"/>
          <a:stretch/>
        </p:blipFill>
        <p:spPr>
          <a:xfrm>
            <a:off x="2084416" y="746204"/>
            <a:ext cx="8020655" cy="2782338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CF21B67B-C6ED-4370-B2DF-DF07B478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63871A-6115-471A-B136-64CCA9ECC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4802-7846-A21A-9A03-49C43FE7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02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/>
              <a:t>Here is the design of the FLOATING UNIT AND THE BLOCK ADDER.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7D47FE-D6FA-4064-85D5-622942CAD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4069" y="477560"/>
            <a:ext cx="4072187" cy="1985550"/>
            <a:chOff x="7630846" y="3690297"/>
            <a:chExt cx="4072187" cy="1998209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6C14745B-97D5-4EBE-AF13-C5E9F3521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3690297"/>
              <a:ext cx="4072187" cy="199820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8322FD-C0EC-4054-AB4B-882D5011C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3851281"/>
              <a:ext cx="3769485" cy="1675404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6EFB8F7-3CB6-4F3E-9740-C432EEFD1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DA7A87-9C2D-D752-7604-A4BE39AA6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" r="2" b="2"/>
          <a:stretch/>
        </p:blipFill>
        <p:spPr>
          <a:xfrm>
            <a:off x="1115261" y="962478"/>
            <a:ext cx="3115526" cy="1014041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D5DC89E-029E-4B97-92CD-7FEA579BE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4069" y="2621808"/>
            <a:ext cx="4072187" cy="3014271"/>
            <a:chOff x="7630846" y="2656646"/>
            <a:chExt cx="4072187" cy="311807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8C8B57A-FB04-4DFD-8EC4-00D6B87D7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0846" y="2656646"/>
              <a:ext cx="4072187" cy="3118070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6694F1D-5F60-4953-BDE2-37E58C7B8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9809" y="2816126"/>
              <a:ext cx="3769485" cy="278682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9E3C9B2-50F1-6071-4316-2DB40CCAEB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4" r="2" b="2"/>
          <a:stretch/>
        </p:blipFill>
        <p:spPr>
          <a:xfrm>
            <a:off x="1108583" y="3107444"/>
            <a:ext cx="3127688" cy="2040851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73F3E1D-BEAB-4D12-A203-F83024DF0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A7CD4E0-A885-4ECE-9934-D68BADC2C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2660-4773-30CC-1FD0-4375B399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F03E-2393-274D-030F-BAB68AFF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1359"/>
            <a:ext cx="3191673" cy="2069380"/>
          </a:xfrm>
        </p:spPr>
        <p:txBody>
          <a:bodyPr>
            <a:normAutofit/>
          </a:bodyPr>
          <a:lstStyle/>
          <a:p>
            <a:r>
              <a:rPr lang="en-US" dirty="0"/>
              <a:t>1. Verilog Plus adder</a:t>
            </a:r>
          </a:p>
          <a:p>
            <a:r>
              <a:rPr lang="en-US" dirty="0"/>
              <a:t>2. Ripple Adder.</a:t>
            </a:r>
          </a:p>
          <a:p>
            <a:r>
              <a:rPr lang="en-US" dirty="0"/>
              <a:t>3.Carry Save Adder</a:t>
            </a:r>
          </a:p>
          <a:p>
            <a:r>
              <a:rPr lang="en-US" dirty="0"/>
              <a:t>4.Carry Look Ahead adder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E49E0B-079B-8567-458C-19BFC6826640}"/>
              </a:ext>
            </a:extLst>
          </p:cNvPr>
          <p:cNvSpPr txBox="1">
            <a:spLocks/>
          </p:cNvSpPr>
          <p:nvPr/>
        </p:nvSpPr>
        <p:spPr>
          <a:xfrm>
            <a:off x="6253216" y="2051359"/>
            <a:ext cx="3191673" cy="206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Carry Increment Adder</a:t>
            </a:r>
          </a:p>
          <a:p>
            <a:r>
              <a:rPr lang="en-US" dirty="0"/>
              <a:t>6. Carry Skip Adder</a:t>
            </a:r>
          </a:p>
          <a:p>
            <a:r>
              <a:rPr lang="en-US" dirty="0"/>
              <a:t>7. Carry bypass Adder</a:t>
            </a:r>
          </a:p>
          <a:p>
            <a:r>
              <a:rPr lang="en-US" dirty="0"/>
              <a:t>8. Carry Select Adder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5E5DE-7867-4E63-F971-8F27BE3FCB52}"/>
              </a:ext>
            </a:extLst>
          </p:cNvPr>
          <p:cNvSpPr txBox="1"/>
          <p:nvPr/>
        </p:nvSpPr>
        <p:spPr>
          <a:xfrm>
            <a:off x="1451579" y="4679943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9. Then selecting one them to make the Floating point adder </a:t>
            </a:r>
          </a:p>
        </p:txBody>
      </p:sp>
    </p:spTree>
    <p:extLst>
      <p:ext uri="{BB962C8B-B14F-4D97-AF65-F5344CB8AC3E}">
        <p14:creationId xmlns:p14="http://schemas.microsoft.com/office/powerpoint/2010/main" val="25848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A0DF-EA4D-0396-439C-475214C4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Any Questions?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oup of men in white shirts&#10;&#10;Description automatically generated with low confidence">
            <a:extLst>
              <a:ext uri="{FF2B5EF4-FFF2-40B4-BE49-F238E27FC236}">
                <a16:creationId xmlns:a16="http://schemas.microsoft.com/office/drawing/2014/main" id="{68769B41-DD12-C93A-9C51-58402F373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362" r="6384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7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Verilog plus Adder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4718"/>
              </p:ext>
            </p:extLst>
          </p:nvPr>
        </p:nvGraphicFramePr>
        <p:xfrm>
          <a:off x="1450975" y="2016125"/>
          <a:ext cx="96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58847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Plus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5" y="3099460"/>
            <a:ext cx="960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has the least total area as it uses the most optimization in the hardware components. </a:t>
            </a:r>
          </a:p>
          <a:p>
            <a:r>
              <a:rPr lang="en-US" dirty="0"/>
              <a:t>Moreover it consume the least power.</a:t>
            </a:r>
          </a:p>
          <a:p>
            <a:r>
              <a:rPr lang="en-US" dirty="0"/>
              <a:t>But its delay is relatively high, both min and max are not very fast.</a:t>
            </a:r>
          </a:p>
        </p:txBody>
      </p:sp>
    </p:spTree>
    <p:extLst>
      <p:ext uri="{BB962C8B-B14F-4D97-AF65-F5344CB8AC3E}">
        <p14:creationId xmlns:p14="http://schemas.microsoft.com/office/powerpoint/2010/main" val="32703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</a:t>
            </a:r>
            <a:r>
              <a:rPr lang="en-US" dirty="0" err="1"/>
              <a:t>Riplle</a:t>
            </a:r>
            <a:r>
              <a:rPr lang="en-US" dirty="0"/>
              <a:t> carry </a:t>
            </a:r>
            <a:r>
              <a:rPr lang="en-US" dirty="0" err="1"/>
              <a:t>ADder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512757"/>
              </p:ext>
            </p:extLst>
          </p:nvPr>
        </p:nvGraphicFramePr>
        <p:xfrm>
          <a:off x="1450975" y="2016125"/>
          <a:ext cx="96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58847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774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3257.4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1566.4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18433.6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16242.6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40.787659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5" y="3099460"/>
            <a:ext cx="960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is the simplest type of the Adders. </a:t>
            </a:r>
          </a:p>
          <a:p>
            <a:r>
              <a:rPr lang="en-US" dirty="0"/>
              <a:t>Its delay is relatively very slow due to the propagation of the signals from component to the other. </a:t>
            </a:r>
          </a:p>
          <a:p>
            <a:r>
              <a:rPr lang="en-US" dirty="0"/>
              <a:t>Moreover its area is relatively so big, due to the redundancy of using the FA concatenating next to each other.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9EBF4-7CEF-5519-EF6A-87DDE4BA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42" y="4131840"/>
            <a:ext cx="6638823" cy="19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Carry Save Adder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5158"/>
              </p:ext>
            </p:extLst>
          </p:nvPr>
        </p:nvGraphicFramePr>
        <p:xfrm>
          <a:off x="1341912" y="1971146"/>
          <a:ext cx="97129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756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285024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21053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85024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45071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85024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80991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276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64761">
                <a:tc>
                  <a:txBody>
                    <a:bodyPr/>
                    <a:lstStyle/>
                    <a:p>
                      <a:r>
                        <a:rPr lang="en-US" dirty="0"/>
                        <a:t>Save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843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3333.6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1567.7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18432.3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16166.4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48.694794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396198" y="2901063"/>
            <a:ext cx="960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has a relatively very big area this due to using two vectors of Full adder. </a:t>
            </a:r>
          </a:p>
          <a:p>
            <a:r>
              <a:rPr lang="en-US" dirty="0"/>
              <a:t>Also it is relatively slow, due to propagation of the signal through a lot of gates. </a:t>
            </a:r>
          </a:p>
          <a:p>
            <a:r>
              <a:rPr lang="en-US" dirty="0"/>
              <a:t>And its consumption of power is medium consumption.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A65D9-547C-6346-0608-BC28371F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99" y="4022790"/>
            <a:ext cx="7181601" cy="18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Carry look ahead carry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18913"/>
              </p:ext>
            </p:extLst>
          </p:nvPr>
        </p:nvGraphicFramePr>
        <p:xfrm>
          <a:off x="1450485" y="2039704"/>
          <a:ext cx="96032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67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341912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577253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Look ahead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593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2248.7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1566.6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18433.4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17251.3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50.331226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4" y="2967335"/>
            <a:ext cx="4224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uses a reasonable total area</a:t>
            </a:r>
          </a:p>
          <a:p>
            <a:r>
              <a:rPr lang="en-US" dirty="0"/>
              <a:t>But it consumes relatively high power .</a:t>
            </a:r>
          </a:p>
          <a:p>
            <a:r>
              <a:rPr lang="en-US" dirty="0"/>
              <a:t>Moreover its delay is relatively low, so it is relatively fast.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793CB-C329-9506-4BF2-CC418FCA2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18" y="2949474"/>
            <a:ext cx="5293243" cy="26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8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Carry increment adder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121828"/>
              </p:ext>
            </p:extLst>
          </p:nvPr>
        </p:nvGraphicFramePr>
        <p:xfrm>
          <a:off x="1450975" y="2016125"/>
          <a:ext cx="96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58847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Plus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993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2588.6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1566.9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18433.1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16911.4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44.737297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5" y="3099460"/>
            <a:ext cx="960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very large area because it used ripple adders so it takes all its area and it uses some half adders inside it so it consume very high area.</a:t>
            </a:r>
          </a:p>
          <a:p>
            <a:r>
              <a:rPr lang="en-US" dirty="0"/>
              <a:t>But its consumption of power is relatively low. </a:t>
            </a:r>
          </a:p>
          <a:p>
            <a:r>
              <a:rPr lang="en-US" dirty="0"/>
              <a:t>And also it is relatively fast in computing the results.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5468A-C7C3-8B7C-4279-52ACE880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69" y="3429000"/>
            <a:ext cx="4221846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Carry Skip Adder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87182"/>
              </p:ext>
            </p:extLst>
          </p:nvPr>
        </p:nvGraphicFramePr>
        <p:xfrm>
          <a:off x="1450975" y="2016125"/>
          <a:ext cx="96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58847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Plus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1095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3704.8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1567.4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18432.6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15795.2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55.533134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5" y="3099460"/>
            <a:ext cx="4035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is the Slowest Adder of them, </a:t>
            </a:r>
          </a:p>
          <a:p>
            <a:r>
              <a:rPr lang="en-US" dirty="0"/>
              <a:t>Also it uses very large area, </a:t>
            </a:r>
          </a:p>
          <a:p>
            <a:r>
              <a:rPr lang="en-US" dirty="0"/>
              <a:t>And it consumes a lot of </a:t>
            </a:r>
            <a:r>
              <a:rPr lang="en-US" dirty="0" err="1"/>
              <a:t>powr</a:t>
            </a:r>
            <a:r>
              <a:rPr lang="en-US" dirty="0"/>
              <a:t> too.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69AF8-9FA6-DA98-8BE8-FFE5C15F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5" y="3099460"/>
            <a:ext cx="5295399" cy="27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4DFB-376E-6F76-8810-21D73550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Carry bypass Adder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4B7C40-A61D-BCE3-D716-39A13B218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59378"/>
              </p:ext>
            </p:extLst>
          </p:nvPr>
        </p:nvGraphicFramePr>
        <p:xfrm>
          <a:off x="1450975" y="2016125"/>
          <a:ext cx="96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21">
                  <a:extLst>
                    <a:ext uri="{9D8B030D-6E8A-4147-A177-3AD203B41FA5}">
                      <a16:colId xmlns:a16="http://schemas.microsoft.com/office/drawing/2014/main" val="62217241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437309287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682875957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225476381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3469587629"/>
                    </a:ext>
                  </a:extLst>
                </a:gridCol>
                <a:gridCol w="1270660">
                  <a:extLst>
                    <a:ext uri="{9D8B030D-6E8A-4147-A177-3AD203B41FA5}">
                      <a16:colId xmlns:a16="http://schemas.microsoft.com/office/drawing/2014/main" val="575715502"/>
                    </a:ext>
                  </a:extLst>
                </a:gridCol>
                <a:gridCol w="1958847">
                  <a:extLst>
                    <a:ext uri="{9D8B030D-6E8A-4147-A177-3AD203B41FA5}">
                      <a16:colId xmlns:a16="http://schemas.microsoft.com/office/drawing/2014/main" val="57586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8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Plus 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843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3140.2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1568.4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18431.6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>
                          <a:effectLst/>
                        </a:rPr>
                        <a:t>16359.8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</a:rPr>
                        <a:t>55.028881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18055579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3C17F9-6FBE-1719-D84E-D5FAF2EE434A}"/>
              </a:ext>
            </a:extLst>
          </p:cNvPr>
          <p:cNvSpPr txBox="1"/>
          <p:nvPr/>
        </p:nvSpPr>
        <p:spPr>
          <a:xfrm>
            <a:off x="1450485" y="3099460"/>
            <a:ext cx="5080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Adder has relatively big  area. </a:t>
            </a:r>
          </a:p>
          <a:p>
            <a:r>
              <a:rPr lang="en-US" dirty="0"/>
              <a:t>Also is </a:t>
            </a:r>
            <a:r>
              <a:rPr lang="en-US" dirty="0" err="1"/>
              <a:t>is</a:t>
            </a:r>
            <a:r>
              <a:rPr lang="en-US" dirty="0"/>
              <a:t> very slow adder, </a:t>
            </a:r>
          </a:p>
          <a:p>
            <a:r>
              <a:rPr lang="en-US" dirty="0"/>
              <a:t>And its consumption of power is relatively very high. </a:t>
            </a:r>
          </a:p>
          <a:p>
            <a:r>
              <a:rPr lang="en-US" dirty="0"/>
              <a:t>It is very similar to the Skip adder.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322C-D31B-90ED-AC99-06819FF2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36" y="2889781"/>
            <a:ext cx="4475420" cy="31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</TotalTime>
  <Words>681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VLSI mini-project 1</vt:lpstr>
      <vt:lpstr>Adders Created</vt:lpstr>
      <vt:lpstr>1. Verilog plus Adder</vt:lpstr>
      <vt:lpstr>2. Riplle carry ADder</vt:lpstr>
      <vt:lpstr>3. Carry Save Adder</vt:lpstr>
      <vt:lpstr>4. Carry look ahead carry </vt:lpstr>
      <vt:lpstr>5. Carry increment adder</vt:lpstr>
      <vt:lpstr>6. Carry Skip Adder</vt:lpstr>
      <vt:lpstr>7. Carry bypass Adder</vt:lpstr>
      <vt:lpstr>8. Carry Select Adder </vt:lpstr>
      <vt:lpstr>Floating point Adder (32 bits)  according to IEEE 754 Standards.</vt:lpstr>
      <vt:lpstr>Here is the design of what we have implemented</vt:lpstr>
      <vt:lpstr>Here is the design the selector and the NNorm</vt:lpstr>
      <vt:lpstr>Here is the design of the sign out block.</vt:lpstr>
      <vt:lpstr>Here is the design of the components.</vt:lpstr>
      <vt:lpstr>This is the comp exponential circuit</vt:lpstr>
      <vt:lpstr>Here is the design of the block norm exponent</vt:lpstr>
      <vt:lpstr>Here is the design OF THE SHIFTER .</vt:lpstr>
      <vt:lpstr>Here is the design of the FLOATING UNIT AND THE BLOCK ADDER.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mini-project 1</dc:title>
  <dc:creator>عبدالعزيز صلاح محمد عبده نعمه الله</dc:creator>
  <cp:lastModifiedBy>عبدالعزيز صلاح محمد عبده نعمه الله</cp:lastModifiedBy>
  <cp:revision>11</cp:revision>
  <dcterms:created xsi:type="dcterms:W3CDTF">2022-11-05T13:52:54Z</dcterms:created>
  <dcterms:modified xsi:type="dcterms:W3CDTF">2022-11-05T20:45:33Z</dcterms:modified>
</cp:coreProperties>
</file>