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5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335" r:id="rId29"/>
    <p:sldId id="343"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5" r:id="rId55"/>
    <p:sldId id="306"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68" autoAdjust="0"/>
  </p:normalViewPr>
  <p:slideViewPr>
    <p:cSldViewPr snapToGrid="0">
      <p:cViewPr varScale="1">
        <p:scale>
          <a:sx n="56" d="100"/>
          <a:sy n="56" d="100"/>
        </p:scale>
        <p:origin x="18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20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201"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20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20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20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4A145A2-21FA-4E41-AEE4-343AEB59E63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noRot="1" noChangeAspect="1"/>
          </p:cNvSpPr>
          <p:nvPr>
            <p:ph type="sldImg"/>
          </p:nvPr>
        </p:nvSpPr>
        <p:spPr>
          <a:xfrm>
            <a:off x="1257480" y="720720"/>
            <a:ext cx="4798440" cy="3598200"/>
          </a:xfrm>
          <a:prstGeom prst="rect">
            <a:avLst/>
          </a:prstGeom>
        </p:spPr>
      </p:sp>
      <p:sp>
        <p:nvSpPr>
          <p:cNvPr id="439" name="PlaceHolder 2"/>
          <p:cNvSpPr>
            <a:spLocks noGrp="1"/>
          </p:cNvSpPr>
          <p:nvPr>
            <p:ph type="body"/>
          </p:nvPr>
        </p:nvSpPr>
        <p:spPr>
          <a:xfrm>
            <a:off x="731520" y="4560480"/>
            <a:ext cx="5850000" cy="4318560"/>
          </a:xfrm>
          <a:prstGeom prst="rect">
            <a:avLst/>
          </a:prstGeom>
        </p:spPr>
        <p:txBody>
          <a:bodyPr lIns="96840" tIns="48240" rIns="96840" bIns="48240">
            <a:noAutofit/>
          </a:bodyPr>
          <a:lstStyle/>
          <a:p>
            <a:pPr marL="216000" indent="-214200">
              <a:lnSpc>
                <a:spcPct val="100000"/>
              </a:lnSpc>
            </a:pPr>
            <a:r>
              <a:rPr lang="en-US" sz="2000" b="0" strike="noStrike" spc="-1">
                <a:latin typeface="Arial"/>
              </a:rPr>
              <a:t>Edited by Dr Mayada Hadhoud Fall2017</a:t>
            </a:r>
          </a:p>
        </p:txBody>
      </p:sp>
      <p:sp>
        <p:nvSpPr>
          <p:cNvPr id="440" name="CustomShape 3"/>
          <p:cNvSpPr/>
          <p:nvPr/>
        </p:nvSpPr>
        <p:spPr>
          <a:xfrm>
            <a:off x="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nSpc>
                <a:spcPct val="100000"/>
              </a:lnSpc>
            </a:pPr>
            <a:r>
              <a:rPr lang="en-US" sz="1300" b="0" strike="noStrike" spc="-1">
                <a:solidFill>
                  <a:srgbClr val="000000"/>
                </a:solidFill>
                <a:latin typeface="Arial"/>
                <a:ea typeface="+mn-ea"/>
              </a:rPr>
              <a:t>CMPN446 Image Processing and Computer Vision</a:t>
            </a:r>
            <a:endParaRPr lang="en-US" sz="1300" b="0" strike="noStrike" spc="-1">
              <a:latin typeface="Arial"/>
            </a:endParaRPr>
          </a:p>
        </p:txBody>
      </p:sp>
      <p:sp>
        <p:nvSpPr>
          <p:cNvPr id="441" name="CustomShape 4"/>
          <p:cNvSpPr/>
          <p:nvPr/>
        </p:nvSpPr>
        <p:spPr>
          <a:xfrm>
            <a:off x="414360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gn="r">
              <a:lnSpc>
                <a:spcPct val="100000"/>
              </a:lnSpc>
            </a:pPr>
            <a:r>
              <a:rPr lang="en-US" sz="1300" b="0" strike="noStrike" spc="-1">
                <a:solidFill>
                  <a:srgbClr val="000000"/>
                </a:solidFill>
                <a:latin typeface="Arial"/>
                <a:ea typeface="+mn-ea"/>
              </a:rPr>
              <a:t>Fall 2012</a:t>
            </a:r>
            <a:endParaRPr lang="en-US" sz="1300" b="0" strike="noStrike" spc="-1">
              <a:latin typeface="Arial"/>
            </a:endParaRPr>
          </a:p>
        </p:txBody>
      </p:sp>
      <p:sp>
        <p:nvSpPr>
          <p:cNvPr id="442" name="CustomShape 5"/>
          <p:cNvSpPr/>
          <p:nvPr/>
        </p:nvSpPr>
        <p:spPr>
          <a:xfrm>
            <a:off x="4143600" y="911952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78850A05-05E6-4CF2-87D7-73A0C017F5C5}" type="slidenum">
              <a:rPr lang="en-US" sz="1300" b="0" strike="noStrike" spc="-1">
                <a:solidFill>
                  <a:srgbClr val="000000"/>
                </a:solidFill>
                <a:latin typeface="Arial"/>
                <a:ea typeface="+mn-ea"/>
              </a:rPr>
              <a:t>1</a:t>
            </a:fld>
            <a:endParaRPr lang="en-US" sz="13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PlaceHolder 1"/>
          <p:cNvSpPr>
            <a:spLocks noGrp="1" noRot="1" noChangeAspect="1"/>
          </p:cNvSpPr>
          <p:nvPr>
            <p:ph type="sldImg"/>
          </p:nvPr>
        </p:nvSpPr>
        <p:spPr>
          <a:xfrm>
            <a:off x="1257480" y="720720"/>
            <a:ext cx="4798440" cy="3598200"/>
          </a:xfrm>
          <a:prstGeom prst="rect">
            <a:avLst/>
          </a:prstGeom>
        </p:spPr>
      </p:sp>
      <p:sp>
        <p:nvSpPr>
          <p:cNvPr id="473" name="PlaceHolder 2"/>
          <p:cNvSpPr>
            <a:spLocks noGrp="1"/>
          </p:cNvSpPr>
          <p:nvPr>
            <p:ph type="body"/>
          </p:nvPr>
        </p:nvSpPr>
        <p:spPr>
          <a:xfrm>
            <a:off x="731520" y="4560480"/>
            <a:ext cx="5850000" cy="4318560"/>
          </a:xfrm>
          <a:prstGeom prst="rect">
            <a:avLst/>
          </a:prstGeom>
        </p:spPr>
        <p:txBody>
          <a:bodyPr lIns="96840" tIns="48240" rIns="96840" bIns="48240">
            <a:noAutofit/>
          </a:bodyPr>
          <a:lstStyle/>
          <a:p>
            <a:pPr marL="216000" indent="-214200">
              <a:lnSpc>
                <a:spcPct val="100000"/>
              </a:lnSpc>
            </a:pPr>
            <a:r>
              <a:rPr lang="en-US" sz="1200" b="0" strike="noStrike" spc="-1">
                <a:solidFill>
                  <a:srgbClr val="000000"/>
                </a:solidFill>
                <a:latin typeface="Arial"/>
                <a:ea typeface="+mn-ea"/>
              </a:rPr>
              <a:t>slide from: Fei-Fei Li &amp; Andrej Karpathy &amp; Justin Johnson</a:t>
            </a:r>
            <a:endParaRPr lang="en-US" sz="1200" b="0" strike="noStrike" spc="-1">
              <a:latin typeface="Arial"/>
            </a:endParaRPr>
          </a:p>
        </p:txBody>
      </p:sp>
      <p:sp>
        <p:nvSpPr>
          <p:cNvPr id="474" name="CustomShape 3"/>
          <p:cNvSpPr/>
          <p:nvPr/>
        </p:nvSpPr>
        <p:spPr>
          <a:xfrm>
            <a:off x="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nSpc>
                <a:spcPct val="100000"/>
              </a:lnSpc>
            </a:pPr>
            <a:r>
              <a:rPr lang="en-US" sz="1300" b="0" strike="noStrike" spc="-1">
                <a:solidFill>
                  <a:srgbClr val="000000"/>
                </a:solidFill>
                <a:latin typeface="Arial"/>
                <a:ea typeface="+mn-ea"/>
              </a:rPr>
              <a:t>CMPN446 Image Processing and Computer Vision</a:t>
            </a:r>
            <a:endParaRPr lang="en-US" sz="1300" b="0" strike="noStrike" spc="-1">
              <a:latin typeface="Arial"/>
            </a:endParaRPr>
          </a:p>
        </p:txBody>
      </p:sp>
      <p:sp>
        <p:nvSpPr>
          <p:cNvPr id="475" name="CustomShape 4"/>
          <p:cNvSpPr/>
          <p:nvPr/>
        </p:nvSpPr>
        <p:spPr>
          <a:xfrm>
            <a:off x="414360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gn="r">
              <a:lnSpc>
                <a:spcPct val="100000"/>
              </a:lnSpc>
            </a:pPr>
            <a:r>
              <a:rPr lang="en-US" sz="1300" b="0" strike="noStrike" spc="-1">
                <a:solidFill>
                  <a:srgbClr val="000000"/>
                </a:solidFill>
                <a:latin typeface="Arial"/>
                <a:ea typeface="+mn-ea"/>
              </a:rPr>
              <a:t>Fall 2012</a:t>
            </a:r>
            <a:endParaRPr lang="en-US" sz="1300" b="0" strike="noStrike" spc="-1">
              <a:latin typeface="Arial"/>
            </a:endParaRPr>
          </a:p>
        </p:txBody>
      </p:sp>
      <p:sp>
        <p:nvSpPr>
          <p:cNvPr id="476" name="CustomShape 5"/>
          <p:cNvSpPr/>
          <p:nvPr/>
        </p:nvSpPr>
        <p:spPr>
          <a:xfrm>
            <a:off x="4143600" y="911952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688FE988-8065-4C39-A4E4-1EEE983DBC07}" type="slidenum">
              <a:rPr lang="en-US" sz="1300" b="0" strike="noStrike" spc="-1">
                <a:solidFill>
                  <a:srgbClr val="000000"/>
                </a:solidFill>
                <a:latin typeface="Arial"/>
                <a:ea typeface="+mn-ea"/>
              </a:rPr>
              <a:t>34</a:t>
            </a:fld>
            <a:endParaRPr lang="en-US" sz="13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PlaceHolder 1"/>
          <p:cNvSpPr>
            <a:spLocks noGrp="1" noRot="1" noChangeAspect="1"/>
          </p:cNvSpPr>
          <p:nvPr>
            <p:ph type="sldImg"/>
          </p:nvPr>
        </p:nvSpPr>
        <p:spPr>
          <a:xfrm>
            <a:off x="1257480" y="720720"/>
            <a:ext cx="4798440" cy="3598200"/>
          </a:xfrm>
          <a:prstGeom prst="rect">
            <a:avLst/>
          </a:prstGeom>
        </p:spPr>
      </p:sp>
      <p:sp>
        <p:nvSpPr>
          <p:cNvPr id="444" name="PlaceHolder 2"/>
          <p:cNvSpPr>
            <a:spLocks noGrp="1"/>
          </p:cNvSpPr>
          <p:nvPr>
            <p:ph type="body"/>
          </p:nvPr>
        </p:nvSpPr>
        <p:spPr>
          <a:xfrm>
            <a:off x="731520" y="4560480"/>
            <a:ext cx="5850000" cy="4318560"/>
          </a:xfrm>
          <a:prstGeom prst="rect">
            <a:avLst/>
          </a:prstGeom>
        </p:spPr>
        <p:txBody>
          <a:bodyPr lIns="96840" tIns="48240" rIns="96840" bIns="48240">
            <a:noAutofit/>
          </a:bodyPr>
          <a:lstStyle/>
          <a:p>
            <a:pPr marL="216000" indent="-214200">
              <a:lnSpc>
                <a:spcPct val="100000"/>
              </a:lnSpc>
            </a:pPr>
            <a:r>
              <a:rPr lang="en-US" sz="2000" b="0" strike="noStrike" spc="-1" dirty="0">
                <a:latin typeface="Arial"/>
              </a:rPr>
              <a:t>Source :http://courses.cs.tau.ac.il/</a:t>
            </a:r>
            <a:r>
              <a:rPr lang="en-US" sz="2000" b="0" strike="noStrike" spc="-1" dirty="0" err="1">
                <a:latin typeface="Arial"/>
              </a:rPr>
              <a:t>Caffe_workshop</a:t>
            </a:r>
            <a:r>
              <a:rPr lang="en-US" sz="2000" b="0" strike="noStrike" spc="-1" dirty="0">
                <a:latin typeface="Arial"/>
              </a:rPr>
              <a:t>/Bootcamp/Lecture%201%20CNN%20introduction.pptx</a:t>
            </a:r>
          </a:p>
        </p:txBody>
      </p:sp>
      <p:sp>
        <p:nvSpPr>
          <p:cNvPr id="445" name="CustomShape 3"/>
          <p:cNvSpPr/>
          <p:nvPr/>
        </p:nvSpPr>
        <p:spPr>
          <a:xfrm>
            <a:off x="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nSpc>
                <a:spcPct val="100000"/>
              </a:lnSpc>
            </a:pPr>
            <a:r>
              <a:rPr lang="en-US" sz="1300" b="0" strike="noStrike" spc="-1">
                <a:solidFill>
                  <a:srgbClr val="000000"/>
                </a:solidFill>
                <a:latin typeface="Arial"/>
                <a:ea typeface="+mn-ea"/>
              </a:rPr>
              <a:t>CMPN446 Image Processing and Computer Vision</a:t>
            </a:r>
            <a:endParaRPr lang="en-US" sz="1300" b="0" strike="noStrike" spc="-1">
              <a:latin typeface="Arial"/>
            </a:endParaRPr>
          </a:p>
        </p:txBody>
      </p:sp>
      <p:sp>
        <p:nvSpPr>
          <p:cNvPr id="446" name="CustomShape 4"/>
          <p:cNvSpPr/>
          <p:nvPr/>
        </p:nvSpPr>
        <p:spPr>
          <a:xfrm>
            <a:off x="414360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gn="r">
              <a:lnSpc>
                <a:spcPct val="100000"/>
              </a:lnSpc>
            </a:pPr>
            <a:r>
              <a:rPr lang="en-US" sz="1300" b="0" strike="noStrike" spc="-1">
                <a:solidFill>
                  <a:srgbClr val="000000"/>
                </a:solidFill>
                <a:latin typeface="Arial"/>
                <a:ea typeface="+mn-ea"/>
              </a:rPr>
              <a:t>Fall 2012</a:t>
            </a:r>
            <a:endParaRPr lang="en-US" sz="1300" b="0" strike="noStrike" spc="-1">
              <a:latin typeface="Arial"/>
            </a:endParaRPr>
          </a:p>
        </p:txBody>
      </p:sp>
      <p:sp>
        <p:nvSpPr>
          <p:cNvPr id="447" name="CustomShape 5"/>
          <p:cNvSpPr/>
          <p:nvPr/>
        </p:nvSpPr>
        <p:spPr>
          <a:xfrm>
            <a:off x="4143600" y="911952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239271E1-D71A-45CA-A9DA-5C8CE1858D02}" type="slidenum">
              <a:rPr lang="en-US" sz="1300" b="0" strike="noStrike" spc="-1">
                <a:solidFill>
                  <a:srgbClr val="000000"/>
                </a:solidFill>
                <a:latin typeface="Arial"/>
                <a:ea typeface="+mn-ea"/>
              </a:rPr>
              <a:t>4</a:t>
            </a:fld>
            <a:endParaRPr lang="en-US" sz="13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4143600" y="911952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DA3EC060-0AB2-4F1D-9BEC-FEDFCFD7CA4F}" type="slidenum">
              <a:rPr lang="en-US" sz="1300" b="0" strike="noStrike" spc="-1">
                <a:solidFill>
                  <a:srgbClr val="000000"/>
                </a:solidFill>
                <a:latin typeface="Times New Roman"/>
              </a:rPr>
              <a:t>6</a:t>
            </a:fld>
            <a:endParaRPr lang="en-US" sz="1300" b="0" strike="noStrike" spc="-1">
              <a:latin typeface="Arial"/>
            </a:endParaRPr>
          </a:p>
        </p:txBody>
      </p:sp>
      <p:sp>
        <p:nvSpPr>
          <p:cNvPr id="449" name="PlaceHolder 2"/>
          <p:cNvSpPr>
            <a:spLocks noGrp="1" noRot="1" noChangeAspect="1"/>
          </p:cNvSpPr>
          <p:nvPr>
            <p:ph type="sldImg"/>
          </p:nvPr>
        </p:nvSpPr>
        <p:spPr>
          <a:xfrm>
            <a:off x="1257480" y="720720"/>
            <a:ext cx="4798440" cy="3598200"/>
          </a:xfrm>
          <a:prstGeom prst="rect">
            <a:avLst/>
          </a:prstGeom>
        </p:spPr>
      </p:sp>
      <p:sp>
        <p:nvSpPr>
          <p:cNvPr id="450" name="PlaceHolder 3"/>
          <p:cNvSpPr>
            <a:spLocks noGrp="1"/>
          </p:cNvSpPr>
          <p:nvPr>
            <p:ph type="body"/>
          </p:nvPr>
        </p:nvSpPr>
        <p:spPr>
          <a:xfrm>
            <a:off x="413280" y="4560480"/>
            <a:ext cx="6558840" cy="4317120"/>
          </a:xfrm>
          <a:prstGeom prst="rect">
            <a:avLst/>
          </a:prstGeom>
        </p:spPr>
        <p:txBody>
          <a:bodyPr lIns="96840" tIns="48240" rIns="96840" bIns="48240">
            <a:noAutofit/>
          </a:bodyPr>
          <a:lstStyle/>
          <a:p>
            <a:endParaRPr lang="en-U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4143600" y="911952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C81B7E58-9AAC-4EF5-A543-8B6AD54BF2D5}" type="slidenum">
              <a:rPr lang="en-US" sz="1300" b="0" strike="noStrike" spc="-1">
                <a:solidFill>
                  <a:srgbClr val="000000"/>
                </a:solidFill>
                <a:latin typeface="Times New Roman"/>
              </a:rPr>
              <a:t>15</a:t>
            </a:fld>
            <a:endParaRPr lang="en-US" sz="1300" b="0" strike="noStrike" spc="-1">
              <a:latin typeface="Arial"/>
            </a:endParaRPr>
          </a:p>
        </p:txBody>
      </p:sp>
      <p:sp>
        <p:nvSpPr>
          <p:cNvPr id="452" name="PlaceHolder 2"/>
          <p:cNvSpPr>
            <a:spLocks noGrp="1" noRot="1" noChangeAspect="1"/>
          </p:cNvSpPr>
          <p:nvPr>
            <p:ph type="sldImg"/>
          </p:nvPr>
        </p:nvSpPr>
        <p:spPr>
          <a:xfrm>
            <a:off x="1257480" y="720720"/>
            <a:ext cx="4798440" cy="3598200"/>
          </a:xfrm>
          <a:prstGeom prst="rect">
            <a:avLst/>
          </a:prstGeom>
        </p:spPr>
      </p:sp>
      <p:sp>
        <p:nvSpPr>
          <p:cNvPr id="453" name="PlaceHolder 3"/>
          <p:cNvSpPr>
            <a:spLocks noGrp="1"/>
          </p:cNvSpPr>
          <p:nvPr>
            <p:ph type="body"/>
          </p:nvPr>
        </p:nvSpPr>
        <p:spPr>
          <a:xfrm>
            <a:off x="731520" y="4560480"/>
            <a:ext cx="5850000" cy="4318560"/>
          </a:xfrm>
          <a:prstGeom prst="rect">
            <a:avLst/>
          </a:prstGeom>
        </p:spPr>
        <p:txBody>
          <a:bodyPr lIns="96840" tIns="48240" rIns="96840" bIns="48240">
            <a:noAutofit/>
          </a:bodyPr>
          <a:lstStyle/>
          <a:p>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4143600" y="911952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8254BD0E-029D-408E-A71D-BB5421C2946C}" type="slidenum">
              <a:rPr lang="en-US" sz="1300" b="0" strike="noStrike" spc="-1">
                <a:solidFill>
                  <a:srgbClr val="000000"/>
                </a:solidFill>
                <a:latin typeface="Times New Roman"/>
              </a:rPr>
              <a:t>16</a:t>
            </a:fld>
            <a:endParaRPr lang="en-US" sz="1300" b="0" strike="noStrike" spc="-1">
              <a:latin typeface="Arial"/>
            </a:endParaRPr>
          </a:p>
        </p:txBody>
      </p:sp>
      <p:sp>
        <p:nvSpPr>
          <p:cNvPr id="455" name="PlaceHolder 2"/>
          <p:cNvSpPr>
            <a:spLocks noGrp="1" noRot="1" noChangeAspect="1"/>
          </p:cNvSpPr>
          <p:nvPr>
            <p:ph type="sldImg"/>
          </p:nvPr>
        </p:nvSpPr>
        <p:spPr>
          <a:xfrm>
            <a:off x="1257480" y="720720"/>
            <a:ext cx="4798440" cy="3598200"/>
          </a:xfrm>
          <a:prstGeom prst="rect">
            <a:avLst/>
          </a:prstGeom>
        </p:spPr>
      </p:sp>
      <p:sp>
        <p:nvSpPr>
          <p:cNvPr id="456" name="PlaceHolder 3"/>
          <p:cNvSpPr>
            <a:spLocks noGrp="1"/>
          </p:cNvSpPr>
          <p:nvPr>
            <p:ph type="body"/>
          </p:nvPr>
        </p:nvSpPr>
        <p:spPr>
          <a:xfrm>
            <a:off x="731520" y="4560480"/>
            <a:ext cx="5850000" cy="4318560"/>
          </a:xfrm>
          <a:prstGeom prst="rect">
            <a:avLst/>
          </a:prstGeom>
        </p:spPr>
        <p:txBody>
          <a:bodyPr lIns="96840" tIns="48240" rIns="96840" bIns="48240">
            <a:noAutofit/>
          </a:bodyPr>
          <a:lstStyle/>
          <a:p>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PlaceHolder 1"/>
          <p:cNvSpPr>
            <a:spLocks noGrp="1" noRot="1" noChangeAspect="1"/>
          </p:cNvSpPr>
          <p:nvPr>
            <p:ph type="sldImg"/>
          </p:nvPr>
        </p:nvSpPr>
        <p:spPr>
          <a:xfrm>
            <a:off x="1257480" y="720720"/>
            <a:ext cx="4798440" cy="3598200"/>
          </a:xfrm>
          <a:prstGeom prst="rect">
            <a:avLst/>
          </a:prstGeom>
        </p:spPr>
      </p:sp>
      <p:sp>
        <p:nvSpPr>
          <p:cNvPr id="458" name="PlaceHolder 2"/>
          <p:cNvSpPr>
            <a:spLocks noGrp="1"/>
          </p:cNvSpPr>
          <p:nvPr>
            <p:ph type="body"/>
          </p:nvPr>
        </p:nvSpPr>
        <p:spPr>
          <a:xfrm>
            <a:off x="731520" y="4560480"/>
            <a:ext cx="5850000" cy="4318560"/>
          </a:xfrm>
          <a:prstGeom prst="rect">
            <a:avLst/>
          </a:prstGeom>
        </p:spPr>
        <p:txBody>
          <a:bodyPr lIns="96840" tIns="48240" rIns="96840" bIns="48240">
            <a:noAutofit/>
          </a:bodyPr>
          <a:lstStyle/>
          <a:p>
            <a:pPr marL="216000" indent="-214200">
              <a:lnSpc>
                <a:spcPct val="100000"/>
              </a:lnSpc>
            </a:pPr>
            <a:r>
              <a:rPr lang="en-US" sz="1200" b="1" strike="noStrike" spc="-1" dirty="0" err="1">
                <a:solidFill>
                  <a:srgbClr val="000000"/>
                </a:solidFill>
                <a:latin typeface="Arial"/>
                <a:ea typeface="+mn-ea"/>
              </a:rPr>
              <a:t>ReLU</a:t>
            </a:r>
            <a:endParaRPr lang="en-US" sz="1200" b="0" strike="noStrike" spc="-1" dirty="0">
              <a:latin typeface="Arial"/>
            </a:endParaRPr>
          </a:p>
          <a:p>
            <a:pPr marL="216000" indent="-214200">
              <a:lnSpc>
                <a:spcPct val="100000"/>
              </a:lnSpc>
            </a:pPr>
            <a:r>
              <a:rPr lang="en-US" sz="1200" b="0" strike="noStrike" spc="-1" dirty="0">
                <a:solidFill>
                  <a:srgbClr val="000000"/>
                </a:solidFill>
                <a:latin typeface="Arial"/>
                <a:ea typeface="+mn-ea"/>
              </a:rPr>
              <a:t>(Rectified Linear Unit)</a:t>
            </a:r>
            <a:endParaRPr lang="en-US" sz="1200" b="0" strike="noStrike" spc="-1" dirty="0">
              <a:latin typeface="Arial"/>
            </a:endParaRPr>
          </a:p>
          <a:p>
            <a:pPr marL="216000" indent="-214200">
              <a:lnSpc>
                <a:spcPct val="100000"/>
              </a:lnSpc>
            </a:pPr>
            <a:r>
              <a:rPr lang="en-US" sz="1200" b="0" strike="noStrike" spc="-1" dirty="0">
                <a:solidFill>
                  <a:srgbClr val="000000"/>
                </a:solidFill>
                <a:latin typeface="Arial"/>
                <a:ea typeface="+mn-ea"/>
              </a:rPr>
              <a:t>- Very computationally efficient</a:t>
            </a:r>
            <a:endParaRPr lang="en-US" sz="1200" b="0" strike="noStrike" spc="-1" dirty="0">
              <a:latin typeface="Arial"/>
            </a:endParaRPr>
          </a:p>
          <a:p>
            <a:pPr marL="171360" indent="-169200">
              <a:lnSpc>
                <a:spcPct val="100000"/>
              </a:lnSpc>
              <a:buClr>
                <a:srgbClr val="000000"/>
              </a:buClr>
              <a:buFont typeface="StarSymbol"/>
              <a:buChar char="-"/>
            </a:pPr>
            <a:r>
              <a:rPr lang="en-US" sz="1200" b="0" strike="noStrike" spc="-1" dirty="0">
                <a:solidFill>
                  <a:srgbClr val="000000"/>
                </a:solidFill>
                <a:latin typeface="Arial"/>
                <a:ea typeface="+mn-ea"/>
              </a:rPr>
              <a:t>Converges much faster than</a:t>
            </a:r>
            <a:endParaRPr lang="en-US" sz="1200" b="0" strike="noStrike" spc="-1" dirty="0">
              <a:latin typeface="Arial"/>
            </a:endParaRPr>
          </a:p>
          <a:p>
            <a:pPr>
              <a:lnSpc>
                <a:spcPct val="100000"/>
              </a:lnSpc>
            </a:pPr>
            <a:endParaRPr lang="en-US" sz="1200" b="0" strike="noStrike" spc="-1" dirty="0">
              <a:latin typeface="Arial"/>
            </a:endParaRPr>
          </a:p>
          <a:p>
            <a:pPr marL="171360" indent="-169200">
              <a:lnSpc>
                <a:spcPct val="100000"/>
              </a:lnSpc>
              <a:buClr>
                <a:srgbClr val="000000"/>
              </a:buClr>
              <a:buFont typeface="StarSymbol"/>
              <a:buChar char="-"/>
            </a:pPr>
            <a:r>
              <a:rPr lang="en-US" sz="1200" b="0" strike="noStrike" spc="-1" dirty="0">
                <a:solidFill>
                  <a:srgbClr val="000000"/>
                </a:solidFill>
                <a:latin typeface="Arial"/>
                <a:ea typeface="+mn-ea"/>
              </a:rPr>
              <a:t>In practice :</a:t>
            </a:r>
            <a:endParaRPr lang="en-US" sz="1200" b="0" strike="noStrike" spc="-1" dirty="0">
              <a:latin typeface="Arial"/>
            </a:endParaRPr>
          </a:p>
          <a:p>
            <a:pPr>
              <a:lnSpc>
                <a:spcPct val="100000"/>
              </a:lnSpc>
            </a:pPr>
            <a:r>
              <a:rPr lang="en-US" sz="1200" b="0" strike="noStrike" spc="-1" dirty="0">
                <a:solidFill>
                  <a:srgbClr val="000000"/>
                </a:solidFill>
                <a:latin typeface="Arial"/>
                <a:ea typeface="+mn-ea"/>
              </a:rPr>
              <a:t>Use </a:t>
            </a:r>
            <a:r>
              <a:rPr lang="en-US" sz="1200" b="0" strike="noStrike" spc="-1" dirty="0" err="1">
                <a:solidFill>
                  <a:srgbClr val="000000"/>
                </a:solidFill>
                <a:latin typeface="Arial"/>
                <a:ea typeface="+mn-ea"/>
              </a:rPr>
              <a:t>ReLU</a:t>
            </a:r>
            <a:r>
              <a:rPr lang="en-US" sz="1200" b="0" strike="noStrike" spc="-1" dirty="0">
                <a:solidFill>
                  <a:srgbClr val="000000"/>
                </a:solidFill>
                <a:latin typeface="Arial"/>
                <a:ea typeface="+mn-ea"/>
              </a:rPr>
              <a:t>. Be careful with your learning rates</a:t>
            </a:r>
            <a:endParaRPr lang="en-US" sz="1200" b="0" strike="noStrike" spc="-1" dirty="0">
              <a:latin typeface="Arial"/>
            </a:endParaRPr>
          </a:p>
          <a:p>
            <a:pPr>
              <a:lnSpc>
                <a:spcPct val="100000"/>
              </a:lnSpc>
            </a:pPr>
            <a:r>
              <a:rPr lang="en-US" sz="1200" b="0" strike="noStrike" spc="-1" dirty="0">
                <a:solidFill>
                  <a:srgbClr val="000000"/>
                </a:solidFill>
                <a:latin typeface="Arial"/>
                <a:ea typeface="+mn-ea"/>
              </a:rPr>
              <a:t>- Try out Leaky </a:t>
            </a:r>
            <a:r>
              <a:rPr lang="en-US" sz="1200" b="0" strike="noStrike" spc="-1" dirty="0" err="1">
                <a:solidFill>
                  <a:srgbClr val="000000"/>
                </a:solidFill>
                <a:latin typeface="Arial"/>
                <a:ea typeface="+mn-ea"/>
              </a:rPr>
              <a:t>ReLU</a:t>
            </a:r>
            <a:r>
              <a:rPr lang="en-US" sz="1200" b="0" strike="noStrike" spc="-1" dirty="0">
                <a:solidFill>
                  <a:srgbClr val="000000"/>
                </a:solidFill>
                <a:latin typeface="Arial"/>
                <a:ea typeface="+mn-ea"/>
              </a:rPr>
              <a:t> / </a:t>
            </a:r>
            <a:r>
              <a:rPr lang="en-US" sz="1200" b="0" strike="noStrike" spc="-1" dirty="0" err="1">
                <a:solidFill>
                  <a:srgbClr val="000000"/>
                </a:solidFill>
                <a:latin typeface="Arial"/>
                <a:ea typeface="+mn-ea"/>
              </a:rPr>
              <a:t>Maxout</a:t>
            </a:r>
            <a:r>
              <a:rPr lang="en-US" sz="1200" b="0" strike="noStrike" spc="-1" dirty="0">
                <a:solidFill>
                  <a:srgbClr val="000000"/>
                </a:solidFill>
                <a:latin typeface="Arial"/>
                <a:ea typeface="+mn-ea"/>
              </a:rPr>
              <a:t> / ELU</a:t>
            </a:r>
            <a:endParaRPr lang="en-US" sz="1200" b="0" strike="noStrike" spc="-1" dirty="0">
              <a:latin typeface="Arial"/>
            </a:endParaRPr>
          </a:p>
          <a:p>
            <a:pPr>
              <a:lnSpc>
                <a:spcPct val="100000"/>
              </a:lnSpc>
            </a:pPr>
            <a:r>
              <a:rPr lang="en-US" sz="1200" b="0" strike="noStrike" spc="-1" dirty="0">
                <a:solidFill>
                  <a:srgbClr val="000000"/>
                </a:solidFill>
                <a:latin typeface="Arial"/>
                <a:ea typeface="+mn-ea"/>
              </a:rPr>
              <a:t>- Try out tanh but don’t expect much</a:t>
            </a:r>
            <a:endParaRPr lang="en-US" sz="1200" b="0" strike="noStrike" spc="-1" dirty="0">
              <a:latin typeface="Arial"/>
            </a:endParaRPr>
          </a:p>
          <a:p>
            <a:pPr>
              <a:lnSpc>
                <a:spcPct val="100000"/>
              </a:lnSpc>
            </a:pPr>
            <a:r>
              <a:rPr lang="en-US" sz="1200" b="0" strike="noStrike" spc="-1" dirty="0">
                <a:solidFill>
                  <a:srgbClr val="000000"/>
                </a:solidFill>
                <a:latin typeface="Arial"/>
                <a:ea typeface="+mn-ea"/>
              </a:rPr>
              <a:t>- Don’t use sigmoid</a:t>
            </a:r>
            <a:endParaRPr lang="en-US" sz="1200" b="0" strike="noStrike" spc="-1" dirty="0">
              <a:latin typeface="Arial"/>
            </a:endParaRPr>
          </a:p>
          <a:p>
            <a:pPr>
              <a:lnSpc>
                <a:spcPct val="100000"/>
              </a:lnSpc>
            </a:pPr>
            <a:endParaRPr lang="en-US" sz="1200" b="0" strike="noStrike" spc="-1" dirty="0">
              <a:latin typeface="Arial"/>
            </a:endParaRPr>
          </a:p>
        </p:txBody>
      </p:sp>
      <p:sp>
        <p:nvSpPr>
          <p:cNvPr id="459" name="CustomShape 3"/>
          <p:cNvSpPr/>
          <p:nvPr/>
        </p:nvSpPr>
        <p:spPr>
          <a:xfrm>
            <a:off x="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nSpc>
                <a:spcPct val="100000"/>
              </a:lnSpc>
            </a:pPr>
            <a:r>
              <a:rPr lang="en-US" sz="1300" b="0" strike="noStrike" spc="-1">
                <a:solidFill>
                  <a:srgbClr val="000000"/>
                </a:solidFill>
                <a:latin typeface="Arial"/>
                <a:ea typeface="+mn-ea"/>
              </a:rPr>
              <a:t>CMPN446 Image Processing and Computer Vision</a:t>
            </a:r>
            <a:endParaRPr lang="en-US" sz="1300" b="0" strike="noStrike" spc="-1">
              <a:latin typeface="Arial"/>
            </a:endParaRPr>
          </a:p>
        </p:txBody>
      </p:sp>
      <p:sp>
        <p:nvSpPr>
          <p:cNvPr id="460" name="CustomShape 4"/>
          <p:cNvSpPr/>
          <p:nvPr/>
        </p:nvSpPr>
        <p:spPr>
          <a:xfrm>
            <a:off x="414360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gn="r">
              <a:lnSpc>
                <a:spcPct val="100000"/>
              </a:lnSpc>
            </a:pPr>
            <a:r>
              <a:rPr lang="en-US" sz="1300" b="0" strike="noStrike" spc="-1">
                <a:solidFill>
                  <a:srgbClr val="000000"/>
                </a:solidFill>
                <a:latin typeface="Arial"/>
                <a:ea typeface="+mn-ea"/>
              </a:rPr>
              <a:t>Fall 2012</a:t>
            </a:r>
            <a:endParaRPr lang="en-US" sz="1300" b="0" strike="noStrike" spc="-1">
              <a:latin typeface="Arial"/>
            </a:endParaRPr>
          </a:p>
        </p:txBody>
      </p:sp>
      <p:sp>
        <p:nvSpPr>
          <p:cNvPr id="461" name="CustomShape 5"/>
          <p:cNvSpPr/>
          <p:nvPr/>
        </p:nvSpPr>
        <p:spPr>
          <a:xfrm>
            <a:off x="4143600" y="911952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3E4D1DE1-281F-4391-A3CC-E5AF3099B6F5}" type="slidenum">
              <a:rPr lang="en-US" sz="1300" b="0" strike="noStrike" spc="-1">
                <a:solidFill>
                  <a:srgbClr val="000000"/>
                </a:solidFill>
                <a:latin typeface="Arial"/>
                <a:ea typeface="+mn-ea"/>
              </a:rPr>
              <a:t>17</a:t>
            </a:fld>
            <a:endParaRPr lang="en-US" sz="13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DC7538E7-3A2D-4D71-A96B-E1A6E3E824FF}" type="slidenum">
              <a:rPr lang="en-US" smtClean="0">
                <a:latin typeface="Arial" charset="0"/>
              </a:rPr>
              <a:pPr eaLnBrk="1" hangingPunct="1"/>
              <a:t>24</a:t>
            </a:fld>
            <a:endParaRPr lang="en-US">
              <a:latin typeface="Arial" charset="0"/>
            </a:endParaRPr>
          </a:p>
        </p:txBody>
      </p:sp>
      <p:sp>
        <p:nvSpPr>
          <p:cNvPr id="21507" name="Rectangle 2"/>
          <p:cNvSpPr>
            <a:spLocks noGrp="1" noRot="1" noChangeAspect="1" noChangeArrowheads="1" noTextEdit="1"/>
          </p:cNvSpPr>
          <p:nvPr>
            <p:ph type="sldImg"/>
          </p:nvPr>
        </p:nvSpPr>
        <p:spPr>
          <a:xfrm>
            <a:off x="1108075" y="812800"/>
            <a:ext cx="5343525" cy="4008438"/>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latin typeface="Arial"/>
              </a:rPr>
              <a:t>Source :http://courses.cs.tau.ac.il/</a:t>
            </a:r>
            <a:r>
              <a:rPr lang="en-US" sz="1200" b="0" strike="noStrike" spc="-1" dirty="0" err="1">
                <a:latin typeface="Arial"/>
              </a:rPr>
              <a:t>Caffe_workshop</a:t>
            </a:r>
            <a:r>
              <a:rPr lang="en-US" sz="1200" b="0" strike="noStrike" spc="-1" dirty="0">
                <a:latin typeface="Arial"/>
              </a:rPr>
              <a:t>/Bootcamp/Lecture%201%20CNN%20introduction.pptx</a:t>
            </a: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4BE2973E-9BAD-494E-8070-5FBA2E6A4DA6}" type="slidenum">
              <a:rPr lang="en-US" smtClean="0">
                <a:latin typeface="Arial" charset="0"/>
              </a:rPr>
              <a:pPr eaLnBrk="1" hangingPunct="1"/>
              <a:t>25</a:t>
            </a:fld>
            <a:endParaRPr lang="en-US">
              <a:latin typeface="Arial" charset="0"/>
            </a:endParaRPr>
          </a:p>
        </p:txBody>
      </p:sp>
      <p:sp>
        <p:nvSpPr>
          <p:cNvPr id="22531" name="Rectangle 2"/>
          <p:cNvSpPr>
            <a:spLocks noGrp="1" noRot="1" noChangeAspect="1" noChangeArrowheads="1" noTextEdit="1"/>
          </p:cNvSpPr>
          <p:nvPr>
            <p:ph type="sldImg"/>
          </p:nvPr>
        </p:nvSpPr>
        <p:spPr>
          <a:xfrm>
            <a:off x="1108075" y="812800"/>
            <a:ext cx="5343525" cy="400843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PlaceHolder 1"/>
          <p:cNvSpPr>
            <a:spLocks noGrp="1" noRot="1" noChangeAspect="1"/>
          </p:cNvSpPr>
          <p:nvPr>
            <p:ph type="sldImg"/>
          </p:nvPr>
        </p:nvSpPr>
        <p:spPr>
          <a:xfrm>
            <a:off x="1257480" y="720720"/>
            <a:ext cx="4798440" cy="3598200"/>
          </a:xfrm>
          <a:prstGeom prst="rect">
            <a:avLst/>
          </a:prstGeom>
        </p:spPr>
      </p:sp>
      <p:sp>
        <p:nvSpPr>
          <p:cNvPr id="468" name="PlaceHolder 2"/>
          <p:cNvSpPr>
            <a:spLocks noGrp="1"/>
          </p:cNvSpPr>
          <p:nvPr>
            <p:ph type="body"/>
          </p:nvPr>
        </p:nvSpPr>
        <p:spPr>
          <a:xfrm>
            <a:off x="731520" y="4560480"/>
            <a:ext cx="5850000" cy="4318560"/>
          </a:xfrm>
          <a:prstGeom prst="rect">
            <a:avLst/>
          </a:prstGeom>
        </p:spPr>
        <p:txBody>
          <a:bodyPr lIns="96840" tIns="48240" rIns="96840" bIns="48240">
            <a:noAutofit/>
          </a:bodyPr>
          <a:lstStyle/>
          <a:p>
            <a:pPr marL="216000" indent="-214200">
              <a:lnSpc>
                <a:spcPct val="100000"/>
              </a:lnSpc>
            </a:pPr>
            <a:r>
              <a:rPr lang="en-US" sz="1200" b="0" strike="noStrike" spc="-1">
                <a:solidFill>
                  <a:srgbClr val="000000"/>
                </a:solidFill>
                <a:latin typeface="Arial"/>
                <a:ea typeface="+mn-ea"/>
              </a:rPr>
              <a:t>Output volume size: (32+2*2-5)/1+1 = 32 spatially, so</a:t>
            </a:r>
            <a:endParaRPr lang="en-US" sz="1200" b="0" strike="noStrike" spc="-1">
              <a:latin typeface="Arial"/>
            </a:endParaRPr>
          </a:p>
          <a:p>
            <a:pPr marL="216000" indent="-214200">
              <a:lnSpc>
                <a:spcPct val="100000"/>
              </a:lnSpc>
            </a:pPr>
            <a:r>
              <a:rPr lang="en-US" sz="1200" b="1" strike="noStrike" spc="-1">
                <a:solidFill>
                  <a:srgbClr val="000000"/>
                </a:solidFill>
                <a:latin typeface="Arial"/>
                <a:ea typeface="+mn-ea"/>
              </a:rPr>
              <a:t>32x32x10</a:t>
            </a:r>
            <a:endParaRPr lang="en-US" sz="1200" b="0" strike="noStrike" spc="-1">
              <a:latin typeface="Arial"/>
            </a:endParaRPr>
          </a:p>
        </p:txBody>
      </p:sp>
      <p:sp>
        <p:nvSpPr>
          <p:cNvPr id="469" name="CustomShape 3"/>
          <p:cNvSpPr/>
          <p:nvPr/>
        </p:nvSpPr>
        <p:spPr>
          <a:xfrm>
            <a:off x="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nSpc>
                <a:spcPct val="100000"/>
              </a:lnSpc>
            </a:pPr>
            <a:r>
              <a:rPr lang="en-US" sz="1300" b="0" strike="noStrike" spc="-1">
                <a:solidFill>
                  <a:srgbClr val="000000"/>
                </a:solidFill>
                <a:latin typeface="Arial"/>
                <a:ea typeface="+mn-ea"/>
              </a:rPr>
              <a:t>CMPN446 Image Processing and Computer Vision</a:t>
            </a:r>
            <a:endParaRPr lang="en-US" sz="1300" b="0" strike="noStrike" spc="-1">
              <a:latin typeface="Arial"/>
            </a:endParaRPr>
          </a:p>
        </p:txBody>
      </p:sp>
      <p:sp>
        <p:nvSpPr>
          <p:cNvPr id="470" name="CustomShape 4"/>
          <p:cNvSpPr/>
          <p:nvPr/>
        </p:nvSpPr>
        <p:spPr>
          <a:xfrm>
            <a:off x="4143600" y="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oAutofit/>
          </a:bodyPr>
          <a:lstStyle/>
          <a:p>
            <a:pPr algn="r">
              <a:lnSpc>
                <a:spcPct val="100000"/>
              </a:lnSpc>
            </a:pPr>
            <a:r>
              <a:rPr lang="en-US" sz="1300" b="0" strike="noStrike" spc="-1">
                <a:solidFill>
                  <a:srgbClr val="000000"/>
                </a:solidFill>
                <a:latin typeface="Arial"/>
                <a:ea typeface="+mn-ea"/>
              </a:rPr>
              <a:t>Fall 2012</a:t>
            </a:r>
            <a:endParaRPr lang="en-US" sz="1300" b="0" strike="noStrike" spc="-1">
              <a:latin typeface="Arial"/>
            </a:endParaRPr>
          </a:p>
        </p:txBody>
      </p:sp>
      <p:sp>
        <p:nvSpPr>
          <p:cNvPr id="471" name="CustomShape 5"/>
          <p:cNvSpPr/>
          <p:nvPr/>
        </p:nvSpPr>
        <p:spPr>
          <a:xfrm>
            <a:off x="4143600" y="9119520"/>
            <a:ext cx="3167640" cy="478080"/>
          </a:xfrm>
          <a:prstGeom prst="rect">
            <a:avLst/>
          </a:prstGeom>
          <a:noFill/>
          <a:ln>
            <a:noFill/>
          </a:ln>
        </p:spPr>
        <p:style>
          <a:lnRef idx="0">
            <a:scrgbClr r="0" g="0" b="0"/>
          </a:lnRef>
          <a:fillRef idx="0">
            <a:scrgbClr r="0" g="0" b="0"/>
          </a:fillRef>
          <a:effectRef idx="0">
            <a:scrgbClr r="0" g="0" b="0"/>
          </a:effectRef>
          <a:fontRef idx="minor"/>
        </p:style>
        <p:txBody>
          <a:bodyPr lIns="96840" tIns="48240" rIns="96840" bIns="48240" anchor="b">
            <a:noAutofit/>
          </a:bodyPr>
          <a:lstStyle/>
          <a:p>
            <a:pPr algn="r">
              <a:lnSpc>
                <a:spcPct val="100000"/>
              </a:lnSpc>
            </a:pPr>
            <a:fld id="{CA076191-684A-4F85-9EAF-4478AB358190}" type="slidenum">
              <a:rPr lang="en-US" sz="1300" b="0" strike="noStrike" spc="-1">
                <a:solidFill>
                  <a:srgbClr val="000000"/>
                </a:solidFill>
                <a:latin typeface="Arial"/>
                <a:ea typeface="+mn-ea"/>
              </a:rPr>
              <a:t>33</a:t>
            </a:fld>
            <a:endParaRPr lang="en-US" sz="13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039809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1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1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5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6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6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7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7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8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8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8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9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9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9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9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9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9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360" y="360"/>
            <a:ext cx="9142200" cy="6856200"/>
          </a:xfrm>
          <a:prstGeom prst="rect">
            <a:avLst/>
          </a:prstGeom>
          <a:ln>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5"/>
          <a:stretch/>
        </p:blipFill>
        <p:spPr>
          <a:xfrm>
            <a:off x="360" y="360"/>
            <a:ext cx="9142200" cy="6856200"/>
          </a:xfrm>
          <a:prstGeom prst="rect">
            <a:avLst/>
          </a:prstGeom>
          <a:ln>
            <a:noFill/>
          </a:ln>
        </p:spPr>
      </p:pic>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1"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1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8" name="Picture 77"/>
          <p:cNvPicPr/>
          <p:nvPr/>
        </p:nvPicPr>
        <p:blipFill>
          <a:blip r:embed="rId14"/>
          <a:stretch/>
        </p:blipFill>
        <p:spPr>
          <a:xfrm>
            <a:off x="360" y="360"/>
            <a:ext cx="9142200" cy="6856200"/>
          </a:xfrm>
          <a:prstGeom prst="rect">
            <a:avLst/>
          </a:prstGeom>
          <a:ln>
            <a:noFill/>
          </a:ln>
        </p:spPr>
      </p:pic>
      <p:sp>
        <p:nvSpPr>
          <p:cNvPr id="79" name="PlaceHolder 1"/>
          <p:cNvSpPr>
            <a:spLocks noGrp="1"/>
          </p:cNvSpPr>
          <p:nvPr>
            <p:ph type="title"/>
          </p:nvPr>
        </p:nvSpPr>
        <p:spPr>
          <a:xfrm>
            <a:off x="457200" y="273600"/>
            <a:ext cx="8228880" cy="1144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80" name="PlaceHolder 2"/>
          <p:cNvSpPr>
            <a:spLocks noGrp="1"/>
          </p:cNvSpPr>
          <p:nvPr>
            <p:ph type="body"/>
          </p:nvPr>
        </p:nvSpPr>
        <p:spPr>
          <a:xfrm>
            <a:off x="45720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81" name="PlaceHolder 3"/>
          <p:cNvSpPr>
            <a:spLocks noGrp="1"/>
          </p:cNvSpPr>
          <p:nvPr>
            <p:ph type="body"/>
          </p:nvPr>
        </p:nvSpPr>
        <p:spPr>
          <a:xfrm>
            <a:off x="467424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8" name="Picture 117"/>
          <p:cNvPicPr/>
          <p:nvPr/>
        </p:nvPicPr>
        <p:blipFill>
          <a:blip r:embed="rId14"/>
          <a:stretch/>
        </p:blipFill>
        <p:spPr>
          <a:xfrm>
            <a:off x="360" y="360"/>
            <a:ext cx="9142200" cy="6856200"/>
          </a:xfrm>
          <a:prstGeom prst="rect">
            <a:avLst/>
          </a:prstGeom>
          <a:ln>
            <a:noFill/>
          </a:ln>
        </p:spPr>
      </p:pic>
      <p:sp>
        <p:nvSpPr>
          <p:cNvPr id="119" name="PlaceHolder 1"/>
          <p:cNvSpPr>
            <a:spLocks noGrp="1"/>
          </p:cNvSpPr>
          <p:nvPr>
            <p:ph type="title"/>
          </p:nvPr>
        </p:nvSpPr>
        <p:spPr>
          <a:xfrm>
            <a:off x="457200" y="273600"/>
            <a:ext cx="8228880" cy="114444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120"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7" name="Picture 156"/>
          <p:cNvPicPr/>
          <p:nvPr/>
        </p:nvPicPr>
        <p:blipFill>
          <a:blip r:embed="rId14"/>
          <a:stretch/>
        </p:blipFill>
        <p:spPr>
          <a:xfrm>
            <a:off x="360" y="360"/>
            <a:ext cx="9143640" cy="6857640"/>
          </a:xfrm>
          <a:prstGeom prst="rect">
            <a:avLst/>
          </a:prstGeom>
          <a:ln>
            <a:noFill/>
          </a:ln>
        </p:spPr>
      </p:pic>
      <p:sp>
        <p:nvSpPr>
          <p:cNvPr id="158" name="PlaceHolder 1"/>
          <p:cNvSpPr>
            <a:spLocks noGrp="1"/>
          </p:cNvSpPr>
          <p:nvPr>
            <p:ph type="title"/>
          </p:nvPr>
        </p:nvSpPr>
        <p:spPr>
          <a:xfrm>
            <a:off x="457200" y="522360"/>
            <a:ext cx="6531480" cy="653040"/>
          </a:xfrm>
          <a:prstGeom prst="rect">
            <a:avLst/>
          </a:prstGeom>
        </p:spPr>
        <p:txBody>
          <a:bodyPr lIns="0" tIns="0" rIns="0" bIns="0" anchor="ctr">
            <a:noAutofit/>
          </a:bodyPr>
          <a:lstStyle/>
          <a:p>
            <a:r>
              <a:rPr lang="en-US" sz="2930" b="0" strike="noStrike" spc="-1">
                <a:latin typeface="Arial"/>
              </a:rPr>
              <a:t>Click to edit the title text format</a:t>
            </a:r>
          </a:p>
        </p:txBody>
      </p:sp>
      <p:sp>
        <p:nvSpPr>
          <p:cNvPr id="159" name="PlaceHolder 2"/>
          <p:cNvSpPr>
            <a:spLocks noGrp="1"/>
          </p:cNvSpPr>
          <p:nvPr>
            <p:ph type="body"/>
          </p:nvPr>
        </p:nvSpPr>
        <p:spPr>
          <a:xfrm>
            <a:off x="457200" y="1632600"/>
            <a:ext cx="8229600" cy="3977280"/>
          </a:xfrm>
          <a:prstGeom prst="rect">
            <a:avLst/>
          </a:prstGeom>
        </p:spPr>
        <p:txBody>
          <a:bodyPr lIns="0" tIns="0" rIns="0" bIns="0">
            <a:noAutofit/>
          </a:bodyPr>
          <a:lstStyle/>
          <a:p>
            <a:pPr marL="432000" indent="-324000">
              <a:spcAft>
                <a:spcPts val="1284"/>
              </a:spcAft>
              <a:buClr>
                <a:srgbClr val="99CC66"/>
              </a:buClr>
              <a:buSzPct val="45000"/>
              <a:buFont typeface="Wingdings" charset="2"/>
              <a:buChar char=""/>
            </a:pPr>
            <a:r>
              <a:rPr lang="en-US" sz="2360" b="0" strike="noStrike" spc="-1">
                <a:latin typeface="Arial"/>
              </a:rPr>
              <a:t>Click to edit the outline text format</a:t>
            </a:r>
          </a:p>
          <a:p>
            <a:pPr marL="864000" lvl="1" indent="-324000">
              <a:spcAft>
                <a:spcPts val="1026"/>
              </a:spcAft>
              <a:buClr>
                <a:srgbClr val="99CC66"/>
              </a:buClr>
              <a:buSzPct val="75000"/>
              <a:buFont typeface="Symbol" charset="2"/>
              <a:buChar char=""/>
            </a:pPr>
            <a:r>
              <a:rPr lang="en-US" sz="2360" b="0" strike="noStrike" spc="-1">
                <a:latin typeface="Arial"/>
              </a:rPr>
              <a:t>Second Outline Level</a:t>
            </a:r>
          </a:p>
          <a:p>
            <a:pPr marL="1296000" lvl="2" indent="-288000">
              <a:spcAft>
                <a:spcPts val="768"/>
              </a:spcAft>
              <a:buClr>
                <a:srgbClr val="99CC66"/>
              </a:buClr>
              <a:buSzPct val="45000"/>
              <a:buFont typeface="Wingdings" charset="2"/>
              <a:buChar char=""/>
            </a:pPr>
            <a:r>
              <a:rPr lang="en-US" sz="2360" b="0" strike="noStrike" spc="-1">
                <a:latin typeface="Arial"/>
              </a:rPr>
              <a:t>Third Outline Level</a:t>
            </a:r>
          </a:p>
          <a:p>
            <a:pPr marL="1728000" lvl="3" indent="-216000">
              <a:spcAft>
                <a:spcPts val="513"/>
              </a:spcAft>
              <a:buClr>
                <a:srgbClr val="99CC66"/>
              </a:buClr>
              <a:buSzPct val="75000"/>
              <a:buFont typeface="Symbol" charset="2"/>
              <a:buChar char=""/>
            </a:pPr>
            <a:r>
              <a:rPr lang="en-US" sz="2360" b="0" strike="noStrike" spc="-1">
                <a:latin typeface="Arial"/>
              </a:rPr>
              <a:t>Fourth Outline Level</a:t>
            </a:r>
          </a:p>
          <a:p>
            <a:pPr marL="2160000" lvl="4" indent="-216000">
              <a:spcAft>
                <a:spcPts val="255"/>
              </a:spcAft>
              <a:buClr>
                <a:srgbClr val="99CC66"/>
              </a:buClr>
              <a:buSzPct val="45000"/>
              <a:buFont typeface="Wingdings" charset="2"/>
              <a:buChar char=""/>
            </a:pPr>
            <a:r>
              <a:rPr lang="en-US" sz="2360" b="0" strike="noStrike" spc="-1">
                <a:latin typeface="Arial"/>
              </a:rPr>
              <a:t>Fifth Outline Level</a:t>
            </a:r>
          </a:p>
          <a:p>
            <a:pPr marL="2592000" lvl="5" indent="-216000">
              <a:spcAft>
                <a:spcPts val="255"/>
              </a:spcAft>
              <a:buClr>
                <a:srgbClr val="99CC66"/>
              </a:buClr>
              <a:buSzPct val="45000"/>
              <a:buFont typeface="Wingdings" charset="2"/>
              <a:buChar char=""/>
            </a:pPr>
            <a:r>
              <a:rPr lang="en-US" sz="2360" b="0" strike="noStrike" spc="-1">
                <a:latin typeface="Arial"/>
              </a:rPr>
              <a:t>Sixth Outline Level</a:t>
            </a:r>
          </a:p>
          <a:p>
            <a:pPr marL="3024000" lvl="6" indent="-216000">
              <a:spcAft>
                <a:spcPts val="255"/>
              </a:spcAft>
              <a:buClr>
                <a:srgbClr val="99CC66"/>
              </a:buClr>
              <a:buSzPct val="45000"/>
              <a:buFont typeface="Wingdings" charset="2"/>
              <a:buChar char=""/>
            </a:pPr>
            <a:r>
              <a:rPr lang="en-US" sz="2360" b="0" strike="noStrike" spc="-1">
                <a:latin typeface="Arial"/>
              </a:rPr>
              <a:t>Seventh Outline Level</a:t>
            </a:r>
          </a:p>
        </p:txBody>
      </p:sp>
      <p:sp>
        <p:nvSpPr>
          <p:cNvPr id="160" name="PlaceHolder 3"/>
          <p:cNvSpPr>
            <a:spLocks noGrp="1"/>
          </p:cNvSpPr>
          <p:nvPr>
            <p:ph type="dt"/>
          </p:nvPr>
        </p:nvSpPr>
        <p:spPr>
          <a:xfrm>
            <a:off x="457200" y="6247440"/>
            <a:ext cx="2130120" cy="473040"/>
          </a:xfrm>
          <a:prstGeom prst="rect">
            <a:avLst/>
          </a:prstGeom>
        </p:spPr>
        <p:txBody>
          <a:bodyPr lIns="0" tIns="0" rIns="0" bIns="0">
            <a:noAutofit/>
          </a:bodyPr>
          <a:lstStyle/>
          <a:p>
            <a:r>
              <a:rPr lang="en-US" sz="1400" b="0" strike="noStrike" spc="-1">
                <a:latin typeface="Arial"/>
              </a:rPr>
              <a:t>&lt;date/time&gt;</a:t>
            </a:r>
          </a:p>
        </p:txBody>
      </p:sp>
      <p:sp>
        <p:nvSpPr>
          <p:cNvPr id="161" name="PlaceHolder 4"/>
          <p:cNvSpPr>
            <a:spLocks noGrp="1"/>
          </p:cNvSpPr>
          <p:nvPr>
            <p:ph type="ftr"/>
          </p:nvPr>
        </p:nvSpPr>
        <p:spPr>
          <a:xfrm>
            <a:off x="3126960" y="6247440"/>
            <a:ext cx="2898360" cy="473040"/>
          </a:xfrm>
          <a:prstGeom prst="rect">
            <a:avLst/>
          </a:prstGeom>
        </p:spPr>
        <p:txBody>
          <a:bodyPr lIns="0" tIns="0" rIns="0" bIns="0">
            <a:noAutofit/>
          </a:bodyPr>
          <a:lstStyle/>
          <a:p>
            <a:pPr algn="ctr"/>
            <a:r>
              <a:rPr lang="en-US" sz="1400" b="0" strike="noStrike" spc="-1">
                <a:latin typeface="Arial"/>
              </a:rPr>
              <a:t>&lt;footer&gt;</a:t>
            </a:r>
          </a:p>
        </p:txBody>
      </p:sp>
      <p:sp>
        <p:nvSpPr>
          <p:cNvPr id="162" name="PlaceHolder 5"/>
          <p:cNvSpPr>
            <a:spLocks noGrp="1"/>
          </p:cNvSpPr>
          <p:nvPr>
            <p:ph type="sldNum"/>
          </p:nvPr>
        </p:nvSpPr>
        <p:spPr>
          <a:xfrm>
            <a:off x="6555600" y="6247440"/>
            <a:ext cx="2130120" cy="473040"/>
          </a:xfrm>
          <a:prstGeom prst="rect">
            <a:avLst/>
          </a:prstGeom>
        </p:spPr>
        <p:txBody>
          <a:bodyPr lIns="0" tIns="0" rIns="0" bIns="0">
            <a:noAutofit/>
          </a:bodyPr>
          <a:lstStyle/>
          <a:p>
            <a:pPr algn="r"/>
            <a:fld id="{0FF6915B-835D-43B5-BE9C-5C04054D0BB8}" type="slidenum">
              <a:rPr lang="en-US" sz="1400" b="0" strike="noStrike" spc="-1">
                <a:latin typeface="Arial"/>
              </a:rPr>
              <a:t>‹#›</a:t>
            </a:fld>
            <a:endParaRPr lang="en-US"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685800" y="2130480"/>
            <a:ext cx="7770240" cy="146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5400" b="1" strike="noStrike" spc="-1">
                <a:solidFill>
                  <a:srgbClr val="000000"/>
                </a:solidFill>
                <a:latin typeface="Arial"/>
                <a:ea typeface="DejaVu Sans"/>
              </a:rPr>
              <a:t>Introduction to CNN</a:t>
            </a:r>
            <a:endParaRPr lang="en-US" sz="5400" b="0" strike="noStrike" spc="-1">
              <a:latin typeface="Arial"/>
            </a:endParaRPr>
          </a:p>
        </p:txBody>
      </p:sp>
      <p:sp>
        <p:nvSpPr>
          <p:cNvPr id="206" name="CustomShape 2"/>
          <p:cNvSpPr/>
          <p:nvPr/>
        </p:nvSpPr>
        <p:spPr>
          <a:xfrm>
            <a:off x="1371600" y="3886200"/>
            <a:ext cx="6398640" cy="17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41"/>
              </a:spcBef>
            </a:pPr>
            <a:r>
              <a:rPr lang="en-US" sz="3200" b="0" strike="noStrike" spc="-1">
                <a:solidFill>
                  <a:srgbClr val="000000"/>
                </a:solidFill>
                <a:latin typeface="Arial"/>
                <a:ea typeface="DejaVu Sans"/>
              </a:rPr>
              <a:t>Dr Mayada Hadhoud</a:t>
            </a:r>
            <a:endParaRPr lang="en-US" sz="3200" b="0" strike="noStrike" spc="-1">
              <a:latin typeface="Arial"/>
            </a:endParaRPr>
          </a:p>
          <a:p>
            <a:pPr algn="ctr">
              <a:lnSpc>
                <a:spcPct val="100000"/>
              </a:lnSpc>
              <a:spcBef>
                <a:spcPts val="641"/>
              </a:spcBef>
            </a:pPr>
            <a:endParaRPr lang="en-US"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rPr>
              <a:t>5-NN Classifier</a:t>
            </a:r>
            <a:endParaRPr lang="en-US" sz="4400" b="0" strike="noStrike" spc="-1">
              <a:latin typeface="Arial"/>
            </a:endParaRPr>
          </a:p>
        </p:txBody>
      </p:sp>
      <p:sp>
        <p:nvSpPr>
          <p:cNvPr id="236" name="CustomShape 2"/>
          <p:cNvSpPr/>
          <p:nvPr/>
        </p:nvSpPr>
        <p:spPr>
          <a:xfrm>
            <a:off x="457200" y="1600200"/>
            <a:ext cx="40377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nSpc>
                <a:spcPct val="100000"/>
              </a:lnSpc>
              <a:spcBef>
                <a:spcPts val="561"/>
              </a:spcBef>
              <a:buClr>
                <a:srgbClr val="000000"/>
              </a:buClr>
              <a:buFont typeface="Symbol"/>
              <a:buChar char=""/>
            </a:pPr>
            <a:r>
              <a:rPr lang="en-US" sz="2800" b="0" strike="noStrike" spc="-1">
                <a:solidFill>
                  <a:srgbClr val="000000"/>
                </a:solidFill>
                <a:latin typeface="Arial"/>
              </a:rPr>
              <a:t>The five nearest neighbours are labeled with three + signs and two − signs,</a:t>
            </a:r>
            <a:endParaRPr lang="en-US" sz="2800" b="0" strike="noStrike" spc="-1">
              <a:latin typeface="Arial"/>
            </a:endParaRPr>
          </a:p>
          <a:p>
            <a:pPr marL="343080" indent="-342360">
              <a:lnSpc>
                <a:spcPct val="100000"/>
              </a:lnSpc>
              <a:spcBef>
                <a:spcPts val="561"/>
              </a:spcBef>
              <a:buClr>
                <a:srgbClr val="000000"/>
              </a:buClr>
              <a:buFont typeface="Symbol"/>
              <a:buChar char=""/>
            </a:pPr>
            <a:r>
              <a:rPr lang="en-US" sz="2800" b="0" strike="noStrike" spc="-1">
                <a:solidFill>
                  <a:srgbClr val="000000"/>
                </a:solidFill>
                <a:latin typeface="Arial"/>
              </a:rPr>
              <a:t>so a basic 5-NN classifier would classify the unseen instance as ‘positive’ by a form of majority voting.</a:t>
            </a:r>
            <a:endParaRPr lang="en-US" sz="2800" b="0" strike="noStrike" spc="-1">
              <a:latin typeface="Arial"/>
            </a:endParaRPr>
          </a:p>
        </p:txBody>
      </p:sp>
      <p:pic>
        <p:nvPicPr>
          <p:cNvPr id="237" name="Picture 2"/>
          <p:cNvPicPr/>
          <p:nvPr/>
        </p:nvPicPr>
        <p:blipFill>
          <a:blip r:embed="rId2"/>
          <a:stretch/>
        </p:blipFill>
        <p:spPr>
          <a:xfrm>
            <a:off x="4756320" y="1857240"/>
            <a:ext cx="4191480" cy="4428360"/>
          </a:xfrm>
          <a:prstGeom prst="rect">
            <a:avLst/>
          </a:prstGeom>
          <a:ln w="9360">
            <a:noFill/>
          </a:ln>
        </p:spPr>
      </p:pic>
      <p:sp>
        <p:nvSpPr>
          <p:cNvPr id="238" name="CustomShape 3"/>
          <p:cNvSpPr/>
          <p:nvPr/>
        </p:nvSpPr>
        <p:spPr>
          <a:xfrm>
            <a:off x="45720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000000"/>
                </a:solidFill>
                <a:latin typeface="Arial"/>
              </a:rPr>
              <a:t>Pattern Classification</a:t>
            </a:r>
            <a:endParaRPr lang="en-US" sz="1400" b="0" strike="noStrike" spc="-1">
              <a:latin typeface="Arial"/>
            </a:endParaRPr>
          </a:p>
        </p:txBody>
      </p:sp>
      <p:sp>
        <p:nvSpPr>
          <p:cNvPr id="239" name="CustomShape 4"/>
          <p:cNvSpPr/>
          <p:nvPr/>
        </p:nvSpPr>
        <p:spPr>
          <a:xfrm>
            <a:off x="655308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E4AD1016-1373-4BC4-BAD1-AF9049931D20}" type="slidenum">
              <a:rPr lang="en-US" sz="1400" b="0" strike="noStrike" spc="-1">
                <a:solidFill>
                  <a:srgbClr val="000000"/>
                </a:solidFill>
                <a:latin typeface="Arial"/>
              </a:rPr>
              <a:t>10</a:t>
            </a:fld>
            <a:endParaRPr lang="en-US"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rPr>
              <a:t>K-Nearest Neighbor</a:t>
            </a:r>
            <a:endParaRPr lang="en-US" sz="4400" b="0" strike="noStrike" spc="-1">
              <a:latin typeface="Arial"/>
            </a:endParaRPr>
          </a:p>
        </p:txBody>
      </p:sp>
      <p:sp>
        <p:nvSpPr>
          <p:cNvPr id="241" name="CustomShape 2"/>
          <p:cNvSpPr/>
          <p:nvPr/>
        </p:nvSpPr>
        <p:spPr>
          <a:xfrm>
            <a:off x="380880" y="5029200"/>
            <a:ext cx="7390800" cy="15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4500" lnSpcReduction="10000"/>
          </a:bodyPr>
          <a:lstStyle/>
          <a:p>
            <a:pPr marL="274320" indent="-273600">
              <a:lnSpc>
                <a:spcPct val="100000"/>
              </a:lnSpc>
              <a:spcBef>
                <a:spcPts val="641"/>
              </a:spcBef>
              <a:buClr>
                <a:srgbClr val="000000"/>
              </a:buClr>
              <a:buFont typeface="Wingdings" charset="2"/>
              <a:buChar char=""/>
            </a:pPr>
            <a:r>
              <a:rPr lang="en-US" sz="3200" b="0" strike="noStrike" spc="-1">
                <a:solidFill>
                  <a:srgbClr val="000000"/>
                </a:solidFill>
                <a:latin typeface="Arial"/>
              </a:rPr>
              <a:t>Choosing the value of </a:t>
            </a:r>
            <a:r>
              <a:rPr lang="en-US" sz="3200" b="0" i="1" strike="noStrike" spc="-1">
                <a:solidFill>
                  <a:srgbClr val="000000"/>
                </a:solidFill>
                <a:latin typeface="Arial"/>
              </a:rPr>
              <a:t>k</a:t>
            </a:r>
            <a:r>
              <a:rPr lang="en-US" sz="3200" b="0" strike="noStrike" spc="-1">
                <a:solidFill>
                  <a:srgbClr val="000000"/>
                </a:solidFill>
                <a:latin typeface="Arial"/>
              </a:rPr>
              <a:t>:</a:t>
            </a:r>
            <a:endParaRPr lang="en-US" sz="3200" b="0" strike="noStrike" spc="-1">
              <a:latin typeface="Arial"/>
            </a:endParaRPr>
          </a:p>
          <a:p>
            <a:pPr marL="640080" lvl="1" indent="-273600">
              <a:lnSpc>
                <a:spcPct val="100000"/>
              </a:lnSpc>
              <a:spcBef>
                <a:spcPts val="561"/>
              </a:spcBef>
              <a:buClr>
                <a:srgbClr val="000000"/>
              </a:buClr>
              <a:buFont typeface="Wingdings 2" charset="2"/>
              <a:buChar char=""/>
            </a:pPr>
            <a:r>
              <a:rPr lang="en-US" sz="2800" b="0" strike="noStrike" spc="-1">
                <a:solidFill>
                  <a:srgbClr val="000000"/>
                </a:solidFill>
                <a:latin typeface="Arial"/>
              </a:rPr>
              <a:t>If </a:t>
            </a:r>
            <a:r>
              <a:rPr lang="en-US" sz="2800" b="0" i="1" strike="noStrike" spc="-1">
                <a:solidFill>
                  <a:srgbClr val="000000"/>
                </a:solidFill>
                <a:latin typeface="Arial"/>
              </a:rPr>
              <a:t>k</a:t>
            </a:r>
            <a:r>
              <a:rPr lang="en-US" sz="2800" b="0" strike="noStrike" spc="-1">
                <a:solidFill>
                  <a:srgbClr val="000000"/>
                </a:solidFill>
                <a:latin typeface="Arial"/>
              </a:rPr>
              <a:t> is too small, sensitive to noise points</a:t>
            </a:r>
            <a:endParaRPr lang="en-US" sz="2800" b="0" strike="noStrike" spc="-1">
              <a:latin typeface="Arial"/>
            </a:endParaRPr>
          </a:p>
          <a:p>
            <a:pPr marL="640080" lvl="1" indent="-273600">
              <a:lnSpc>
                <a:spcPct val="100000"/>
              </a:lnSpc>
              <a:spcBef>
                <a:spcPts val="561"/>
              </a:spcBef>
              <a:buClr>
                <a:srgbClr val="000000"/>
              </a:buClr>
              <a:buFont typeface="Wingdings 2" charset="2"/>
              <a:buChar char=""/>
            </a:pPr>
            <a:r>
              <a:rPr lang="en-US" sz="2800" b="0" strike="noStrike" spc="-1">
                <a:solidFill>
                  <a:srgbClr val="000000"/>
                </a:solidFill>
                <a:latin typeface="Arial"/>
              </a:rPr>
              <a:t>If </a:t>
            </a:r>
            <a:r>
              <a:rPr lang="en-US" sz="2800" b="0" i="1" strike="noStrike" spc="-1">
                <a:solidFill>
                  <a:srgbClr val="000000"/>
                </a:solidFill>
                <a:latin typeface="Arial"/>
              </a:rPr>
              <a:t>k</a:t>
            </a:r>
            <a:r>
              <a:rPr lang="en-US" sz="2800" b="0" strike="noStrike" spc="-1">
                <a:solidFill>
                  <a:srgbClr val="000000"/>
                </a:solidFill>
                <a:latin typeface="Arial"/>
              </a:rPr>
              <a:t> is too large, neighborhood may include points from other classes</a:t>
            </a:r>
            <a:endParaRPr lang="en-US" sz="2800" b="0" strike="noStrike" spc="-1">
              <a:latin typeface="Arial"/>
            </a:endParaRPr>
          </a:p>
          <a:p>
            <a:pPr marL="640080" lvl="1" indent="-273600">
              <a:lnSpc>
                <a:spcPct val="100000"/>
              </a:lnSpc>
              <a:spcBef>
                <a:spcPts val="561"/>
              </a:spcBef>
              <a:buClr>
                <a:srgbClr val="000000"/>
              </a:buClr>
              <a:buFont typeface="Wingdings 2" charset="2"/>
              <a:buChar char=""/>
            </a:pPr>
            <a:r>
              <a:rPr lang="en-US" sz="2800" b="0" strike="noStrike" spc="-1">
                <a:solidFill>
                  <a:srgbClr val="000000"/>
                </a:solidFill>
                <a:latin typeface="Arial"/>
              </a:rPr>
              <a:t>Choose an odd value for </a:t>
            </a:r>
            <a:r>
              <a:rPr lang="en-US" sz="2000" b="0" i="1" strike="noStrike" spc="-1">
                <a:solidFill>
                  <a:srgbClr val="000000"/>
                </a:solidFill>
                <a:latin typeface="Arial"/>
              </a:rPr>
              <a:t>k</a:t>
            </a:r>
            <a:r>
              <a:rPr lang="en-US" sz="2800" b="0" strike="noStrike" spc="-1">
                <a:solidFill>
                  <a:srgbClr val="000000"/>
                </a:solidFill>
                <a:latin typeface="Arial"/>
              </a:rPr>
              <a:t>, to eliminate ties</a:t>
            </a:r>
            <a:endParaRPr lang="en-US" sz="2800" b="0" strike="noStrike" spc="-1">
              <a:latin typeface="Arial"/>
            </a:endParaRPr>
          </a:p>
        </p:txBody>
      </p:sp>
      <p:sp>
        <p:nvSpPr>
          <p:cNvPr id="242" name="CustomShape 3"/>
          <p:cNvSpPr/>
          <p:nvPr/>
        </p:nvSpPr>
        <p:spPr>
          <a:xfrm>
            <a:off x="4724280" y="2743200"/>
            <a:ext cx="388548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2160">
              <a:lnSpc>
                <a:spcPct val="100000"/>
              </a:lnSpc>
              <a:spcBef>
                <a:spcPts val="601"/>
              </a:spcBef>
              <a:buClr>
                <a:srgbClr val="BBE0E3"/>
              </a:buClr>
              <a:buSzPct val="70000"/>
              <a:buFont typeface="Wingdings" charset="2"/>
              <a:buChar char=""/>
            </a:pPr>
            <a:r>
              <a:rPr lang="en-US" sz="2200" b="0" i="1" strike="noStrike" spc="-1">
                <a:solidFill>
                  <a:srgbClr val="000000"/>
                </a:solidFill>
                <a:latin typeface="Century Schoolbook"/>
                <a:ea typeface="DejaVu Sans"/>
              </a:rPr>
              <a:t>k</a:t>
            </a:r>
            <a:r>
              <a:rPr lang="en-US" sz="2200" b="0" strike="noStrike" spc="-1">
                <a:solidFill>
                  <a:srgbClr val="000000"/>
                </a:solidFill>
                <a:latin typeface="Century Schoolbook"/>
                <a:ea typeface="DejaVu Sans"/>
              </a:rPr>
              <a:t> = 3:</a:t>
            </a:r>
            <a:endParaRPr lang="en-US" sz="2200" b="0" strike="noStrike" spc="-1">
              <a:latin typeface="Arial"/>
            </a:endParaRPr>
          </a:p>
          <a:p>
            <a:pPr marL="639720" lvl="1" indent="-272160">
              <a:lnSpc>
                <a:spcPct val="100000"/>
              </a:lnSpc>
              <a:spcBef>
                <a:spcPts val="380"/>
              </a:spcBef>
              <a:buClr>
                <a:srgbClr val="BBE0E3"/>
              </a:buClr>
              <a:buSzPct val="80000"/>
              <a:buFont typeface="Wingdings 2" charset="2"/>
              <a:buChar char=""/>
            </a:pPr>
            <a:r>
              <a:rPr lang="en-US" sz="1900" b="0" strike="noStrike" spc="-1">
                <a:solidFill>
                  <a:srgbClr val="000000"/>
                </a:solidFill>
                <a:latin typeface="Century Schoolbook"/>
                <a:ea typeface="DejaVu Sans"/>
              </a:rPr>
              <a:t>Belongs to triangle class</a:t>
            </a:r>
            <a:endParaRPr lang="en-US" sz="1900" b="0" strike="noStrike" spc="-1">
              <a:latin typeface="Arial"/>
            </a:endParaRPr>
          </a:p>
        </p:txBody>
      </p:sp>
      <p:sp>
        <p:nvSpPr>
          <p:cNvPr id="243" name="CustomShape 4"/>
          <p:cNvSpPr/>
          <p:nvPr/>
        </p:nvSpPr>
        <p:spPr>
          <a:xfrm>
            <a:off x="4724280" y="3657600"/>
            <a:ext cx="388548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2160">
              <a:lnSpc>
                <a:spcPct val="100000"/>
              </a:lnSpc>
              <a:spcBef>
                <a:spcPts val="601"/>
              </a:spcBef>
              <a:buClr>
                <a:srgbClr val="BBE0E3"/>
              </a:buClr>
              <a:buSzPct val="70000"/>
              <a:buFont typeface="Wingdings" charset="2"/>
              <a:buChar char=""/>
            </a:pPr>
            <a:r>
              <a:rPr lang="en-US" sz="2200" b="0" i="1" strike="noStrike" spc="-1">
                <a:solidFill>
                  <a:srgbClr val="000000"/>
                </a:solidFill>
                <a:latin typeface="Century Schoolbook"/>
                <a:ea typeface="DejaVu Sans"/>
              </a:rPr>
              <a:t>k</a:t>
            </a:r>
            <a:r>
              <a:rPr lang="en-US" sz="2200" b="0" strike="noStrike" spc="-1">
                <a:solidFill>
                  <a:srgbClr val="000000"/>
                </a:solidFill>
                <a:latin typeface="Century Schoolbook"/>
                <a:ea typeface="DejaVu Sans"/>
              </a:rPr>
              <a:t> = 7:</a:t>
            </a:r>
            <a:endParaRPr lang="en-US" sz="2200" b="0" strike="noStrike" spc="-1">
              <a:latin typeface="Arial"/>
            </a:endParaRPr>
          </a:p>
          <a:p>
            <a:pPr marL="639720" lvl="1" indent="-272160">
              <a:lnSpc>
                <a:spcPct val="100000"/>
              </a:lnSpc>
              <a:spcBef>
                <a:spcPts val="380"/>
              </a:spcBef>
              <a:buClr>
                <a:srgbClr val="BBE0E3"/>
              </a:buClr>
              <a:buSzPct val="80000"/>
              <a:buFont typeface="Wingdings 2" charset="2"/>
              <a:buChar char=""/>
            </a:pPr>
            <a:r>
              <a:rPr lang="en-US" sz="1900" b="0" strike="noStrike" spc="-1">
                <a:solidFill>
                  <a:srgbClr val="000000"/>
                </a:solidFill>
                <a:latin typeface="Century Schoolbook"/>
                <a:ea typeface="DejaVu Sans"/>
              </a:rPr>
              <a:t>Belongs to square class</a:t>
            </a:r>
            <a:endParaRPr lang="en-US" sz="1900" b="0" strike="noStrike" spc="-1">
              <a:latin typeface="Arial"/>
            </a:endParaRPr>
          </a:p>
        </p:txBody>
      </p:sp>
      <p:sp>
        <p:nvSpPr>
          <p:cNvPr id="244" name="CustomShape 5"/>
          <p:cNvSpPr/>
          <p:nvPr/>
        </p:nvSpPr>
        <p:spPr>
          <a:xfrm>
            <a:off x="914400" y="1905120"/>
            <a:ext cx="2971080" cy="2742480"/>
          </a:xfrm>
          <a:prstGeom prst="ellipse">
            <a:avLst/>
          </a:prstGeom>
          <a:noFill/>
          <a:ln>
            <a:round/>
          </a:ln>
        </p:spPr>
        <p:style>
          <a:lnRef idx="2">
            <a:schemeClr val="accent1">
              <a:shade val="50000"/>
            </a:schemeClr>
          </a:lnRef>
          <a:fillRef idx="1">
            <a:schemeClr val="accent1"/>
          </a:fillRef>
          <a:effectRef idx="0">
            <a:schemeClr val="accent1"/>
          </a:effectRef>
          <a:fontRef idx="minor"/>
        </p:style>
      </p:sp>
      <p:grpSp>
        <p:nvGrpSpPr>
          <p:cNvPr id="245" name="Group 6"/>
          <p:cNvGrpSpPr/>
          <p:nvPr/>
        </p:nvGrpSpPr>
        <p:grpSpPr>
          <a:xfrm>
            <a:off x="228600" y="1676520"/>
            <a:ext cx="4342680" cy="3276000"/>
            <a:chOff x="228600" y="1676520"/>
            <a:chExt cx="4342680" cy="3276000"/>
          </a:xfrm>
        </p:grpSpPr>
        <p:sp>
          <p:nvSpPr>
            <p:cNvPr id="246" name="CustomShape 7"/>
            <p:cNvSpPr/>
            <p:nvPr/>
          </p:nvSpPr>
          <p:spPr>
            <a:xfrm>
              <a:off x="228600" y="1676520"/>
              <a:ext cx="4342680" cy="3276000"/>
            </a:xfrm>
            <a:prstGeom prst="roundRect">
              <a:avLst>
                <a:gd name="adj" fmla="val 16667"/>
              </a:avLst>
            </a:prstGeom>
            <a:noFill/>
            <a:ln>
              <a:round/>
            </a:ln>
          </p:spPr>
          <p:style>
            <a:lnRef idx="2">
              <a:schemeClr val="accent6"/>
            </a:lnRef>
            <a:fillRef idx="1">
              <a:schemeClr val="lt1"/>
            </a:fillRef>
            <a:effectRef idx="0">
              <a:schemeClr val="accent6"/>
            </a:effectRef>
            <a:fontRef idx="minor"/>
          </p:style>
        </p:sp>
        <p:sp>
          <p:nvSpPr>
            <p:cNvPr id="247" name="CustomShape 8"/>
            <p:cNvSpPr/>
            <p:nvPr/>
          </p:nvSpPr>
          <p:spPr>
            <a:xfrm>
              <a:off x="3124080" y="2286000"/>
              <a:ext cx="304200" cy="304200"/>
            </a:xfrm>
            <a:prstGeom prst="triangl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248" name="CustomShape 9"/>
            <p:cNvSpPr/>
            <p:nvPr/>
          </p:nvSpPr>
          <p:spPr>
            <a:xfrm>
              <a:off x="1981080" y="4191120"/>
              <a:ext cx="304200" cy="304200"/>
            </a:xfrm>
            <a:prstGeom prst="rect">
              <a:avLst/>
            </a:prstGeom>
            <a:solidFill>
              <a:schemeClr val="accent2"/>
            </a:solidFill>
            <a:ln>
              <a:solidFill>
                <a:schemeClr val="tx1">
                  <a:lumMod val="50000"/>
                  <a:lumOff val="50000"/>
                </a:schemeClr>
              </a:solidFill>
              <a:round/>
            </a:ln>
          </p:spPr>
          <p:style>
            <a:lnRef idx="2">
              <a:schemeClr val="accent1">
                <a:shade val="50000"/>
              </a:schemeClr>
            </a:lnRef>
            <a:fillRef idx="1">
              <a:schemeClr val="accent1"/>
            </a:fillRef>
            <a:effectRef idx="0">
              <a:schemeClr val="accent1"/>
            </a:effectRef>
            <a:fontRef idx="minor"/>
          </p:style>
        </p:sp>
        <p:sp>
          <p:nvSpPr>
            <p:cNvPr id="249" name="CustomShape 10"/>
            <p:cNvSpPr/>
            <p:nvPr/>
          </p:nvSpPr>
          <p:spPr>
            <a:xfrm>
              <a:off x="1219320" y="2590920"/>
              <a:ext cx="304200" cy="304200"/>
            </a:xfrm>
            <a:prstGeom prst="rect">
              <a:avLst/>
            </a:prstGeom>
            <a:solidFill>
              <a:schemeClr val="accent2"/>
            </a:solidFill>
            <a:ln>
              <a:solidFill>
                <a:schemeClr val="tx1">
                  <a:lumMod val="50000"/>
                  <a:lumOff val="50000"/>
                </a:schemeClr>
              </a:solidFill>
              <a:round/>
            </a:ln>
          </p:spPr>
          <p:style>
            <a:lnRef idx="2">
              <a:schemeClr val="accent1">
                <a:shade val="50000"/>
              </a:schemeClr>
            </a:lnRef>
            <a:fillRef idx="1">
              <a:schemeClr val="accent1"/>
            </a:fillRef>
            <a:effectRef idx="0">
              <a:schemeClr val="accent1"/>
            </a:effectRef>
            <a:fontRef idx="minor"/>
          </p:style>
        </p:sp>
        <p:sp>
          <p:nvSpPr>
            <p:cNvPr id="250" name="CustomShape 11"/>
            <p:cNvSpPr/>
            <p:nvPr/>
          </p:nvSpPr>
          <p:spPr>
            <a:xfrm>
              <a:off x="1143000" y="3276720"/>
              <a:ext cx="304200" cy="304200"/>
            </a:xfrm>
            <a:prstGeom prst="rect">
              <a:avLst/>
            </a:prstGeom>
            <a:solidFill>
              <a:schemeClr val="accent2"/>
            </a:solidFill>
            <a:ln>
              <a:solidFill>
                <a:schemeClr val="tx1">
                  <a:lumMod val="50000"/>
                  <a:lumOff val="50000"/>
                </a:schemeClr>
              </a:solidFill>
              <a:round/>
            </a:ln>
          </p:spPr>
          <p:style>
            <a:lnRef idx="2">
              <a:schemeClr val="accent1">
                <a:shade val="50000"/>
              </a:schemeClr>
            </a:lnRef>
            <a:fillRef idx="1">
              <a:schemeClr val="accent1"/>
            </a:fillRef>
            <a:effectRef idx="0">
              <a:schemeClr val="accent1"/>
            </a:effectRef>
            <a:fontRef idx="minor"/>
          </p:style>
        </p:sp>
        <p:sp>
          <p:nvSpPr>
            <p:cNvPr id="251" name="CustomShape 12"/>
            <p:cNvSpPr/>
            <p:nvPr/>
          </p:nvSpPr>
          <p:spPr>
            <a:xfrm>
              <a:off x="2757600" y="3581280"/>
              <a:ext cx="304200" cy="304200"/>
            </a:xfrm>
            <a:prstGeom prst="triangl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252" name="CustomShape 13"/>
            <p:cNvSpPr/>
            <p:nvPr/>
          </p:nvSpPr>
          <p:spPr>
            <a:xfrm>
              <a:off x="2757600" y="2743200"/>
              <a:ext cx="304200" cy="304200"/>
            </a:xfrm>
            <a:prstGeom prst="triangle">
              <a:avLst>
                <a:gd name="adj" fmla="val 50000"/>
              </a:avLst>
            </a:prstGeom>
            <a:ln>
              <a:round/>
            </a:ln>
          </p:spPr>
          <p:style>
            <a:lnRef idx="2">
              <a:schemeClr val="accent1">
                <a:shade val="50000"/>
              </a:schemeClr>
            </a:lnRef>
            <a:fillRef idx="1">
              <a:schemeClr val="accent1"/>
            </a:fillRef>
            <a:effectRef idx="0">
              <a:schemeClr val="accent1"/>
            </a:effectRef>
            <a:fontRef idx="minor"/>
          </p:style>
        </p:sp>
        <p:sp>
          <p:nvSpPr>
            <p:cNvPr id="253" name="CustomShape 14"/>
            <p:cNvSpPr/>
            <p:nvPr/>
          </p:nvSpPr>
          <p:spPr>
            <a:xfrm>
              <a:off x="1843200" y="3276720"/>
              <a:ext cx="304200" cy="304200"/>
            </a:xfrm>
            <a:prstGeom prst="rect">
              <a:avLst/>
            </a:prstGeom>
            <a:solidFill>
              <a:schemeClr val="accent2"/>
            </a:solidFill>
            <a:ln>
              <a:solidFill>
                <a:schemeClr val="tx1">
                  <a:lumMod val="50000"/>
                  <a:lumOff val="50000"/>
                </a:schemeClr>
              </a:solidFill>
              <a:round/>
            </a:ln>
          </p:spPr>
          <p:style>
            <a:lnRef idx="2">
              <a:schemeClr val="accent1">
                <a:shade val="50000"/>
              </a:schemeClr>
            </a:lnRef>
            <a:fillRef idx="1">
              <a:schemeClr val="accent1"/>
            </a:fillRef>
            <a:effectRef idx="0">
              <a:schemeClr val="accent1"/>
            </a:effectRef>
            <a:fontRef idx="minor"/>
          </p:style>
        </p:sp>
        <p:sp>
          <p:nvSpPr>
            <p:cNvPr id="254" name="CustomShape 15"/>
            <p:cNvSpPr/>
            <p:nvPr/>
          </p:nvSpPr>
          <p:spPr>
            <a:xfrm>
              <a:off x="2232000" y="3124080"/>
              <a:ext cx="380160" cy="380160"/>
            </a:xfrm>
            <a:prstGeom prst="ellipse">
              <a:avLst/>
            </a:prstGeom>
            <a:solidFill>
              <a:srgbClr val="FFFF00"/>
            </a:solidFill>
            <a:ln>
              <a:solidFill>
                <a:schemeClr val="tx1">
                  <a:lumMod val="50000"/>
                  <a:lumOff val="50000"/>
                </a:scheme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000000"/>
                  </a:solidFill>
                  <a:latin typeface="Arial"/>
                  <a:ea typeface="DejaVu Sans"/>
                </a:rPr>
                <a:t>?</a:t>
              </a:r>
              <a:endParaRPr lang="en-US" sz="1800" b="0" strike="noStrike" spc="-1">
                <a:latin typeface="Arial"/>
              </a:endParaRPr>
            </a:p>
          </p:txBody>
        </p:sp>
      </p:grpSp>
      <p:sp>
        <p:nvSpPr>
          <p:cNvPr id="255" name="CustomShape 16"/>
          <p:cNvSpPr/>
          <p:nvPr/>
        </p:nvSpPr>
        <p:spPr>
          <a:xfrm>
            <a:off x="1488960" y="2438280"/>
            <a:ext cx="1828080" cy="175176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56" name="CustomShape 17"/>
          <p:cNvSpPr/>
          <p:nvPr/>
        </p:nvSpPr>
        <p:spPr>
          <a:xfrm>
            <a:off x="4724280" y="1828800"/>
            <a:ext cx="3885480" cy="106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2160">
              <a:lnSpc>
                <a:spcPct val="100000"/>
              </a:lnSpc>
              <a:spcBef>
                <a:spcPts val="601"/>
              </a:spcBef>
              <a:buClr>
                <a:srgbClr val="BBE0E3"/>
              </a:buClr>
              <a:buSzPct val="70000"/>
              <a:buFont typeface="Wingdings" charset="2"/>
              <a:buChar char=""/>
            </a:pPr>
            <a:r>
              <a:rPr lang="en-US" sz="2200" b="0" i="1" strike="noStrike" spc="-1">
                <a:solidFill>
                  <a:srgbClr val="000000"/>
                </a:solidFill>
                <a:latin typeface="Century Schoolbook"/>
                <a:ea typeface="DejaVu Sans"/>
              </a:rPr>
              <a:t>k</a:t>
            </a:r>
            <a:r>
              <a:rPr lang="en-US" sz="2200" b="0" strike="noStrike" spc="-1">
                <a:solidFill>
                  <a:srgbClr val="000000"/>
                </a:solidFill>
                <a:latin typeface="Century Schoolbook"/>
                <a:ea typeface="DejaVu Sans"/>
              </a:rPr>
              <a:t> = 1:</a:t>
            </a:r>
            <a:endParaRPr lang="en-US" sz="2200" b="0" strike="noStrike" spc="-1">
              <a:latin typeface="Arial"/>
            </a:endParaRPr>
          </a:p>
          <a:p>
            <a:pPr marL="639720" lvl="1" indent="-272160">
              <a:lnSpc>
                <a:spcPct val="100000"/>
              </a:lnSpc>
              <a:spcBef>
                <a:spcPts val="380"/>
              </a:spcBef>
              <a:buClr>
                <a:srgbClr val="BBE0E3"/>
              </a:buClr>
              <a:buSzPct val="80000"/>
              <a:buFont typeface="Wingdings 2" charset="2"/>
              <a:buChar char=""/>
            </a:pPr>
            <a:r>
              <a:rPr lang="en-US" sz="1900" b="0" strike="noStrike" spc="-1">
                <a:solidFill>
                  <a:srgbClr val="000000"/>
                </a:solidFill>
                <a:latin typeface="Century Schoolbook"/>
                <a:ea typeface="DejaVu Sans"/>
              </a:rPr>
              <a:t>Belongs to square class</a:t>
            </a:r>
            <a:endParaRPr lang="en-US" sz="1900" b="0" strike="noStrike" spc="-1">
              <a:latin typeface="Arial"/>
            </a:endParaRPr>
          </a:p>
        </p:txBody>
      </p:sp>
      <p:sp>
        <p:nvSpPr>
          <p:cNvPr id="257" name="CustomShape 18"/>
          <p:cNvSpPr/>
          <p:nvPr/>
        </p:nvSpPr>
        <p:spPr>
          <a:xfrm>
            <a:off x="1905120" y="2819520"/>
            <a:ext cx="990000" cy="990000"/>
          </a:xfrm>
          <a:prstGeom prst="ellipse">
            <a:avLst/>
          </a:prstGeom>
          <a:noFill/>
          <a:ln>
            <a:round/>
          </a:ln>
        </p:spPr>
        <p:style>
          <a:lnRef idx="2">
            <a:schemeClr val="accent1">
              <a:shade val="50000"/>
            </a:schemeClr>
          </a:lnRef>
          <a:fillRef idx="1">
            <a:schemeClr val="accent1"/>
          </a:fillRef>
          <a:effectRef idx="0">
            <a:schemeClr val="accent1"/>
          </a:effectRef>
          <a:fontRef idx="minor"/>
        </p:style>
      </p:sp>
      <p:sp>
        <p:nvSpPr>
          <p:cNvPr id="258" name="CustomShape 19"/>
          <p:cNvSpPr/>
          <p:nvPr/>
        </p:nvSpPr>
        <p:spPr>
          <a:xfrm>
            <a:off x="655308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AEA421A4-A0AD-4F72-819A-ED30F5569BDA}" type="slidenum">
              <a:rPr lang="en-US" sz="1400" b="0" strike="noStrike" spc="-1">
                <a:solidFill>
                  <a:srgbClr val="000000"/>
                </a:solidFill>
                <a:latin typeface="Arial"/>
              </a:rPr>
              <a:t>11</a:t>
            </a:fld>
            <a:endParaRPr lang="en-US" sz="1400" b="0" strike="noStrike" spc="-1">
              <a:latin typeface="Arial"/>
            </a:endParaRPr>
          </a:p>
        </p:txBody>
      </p:sp>
    </p:spTree>
  </p:cSld>
  <p:clrMapOvr>
    <a:masterClrMapping/>
  </p:clrMapOvr>
  <p:transition>
    <p:fade/>
  </p:transition>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56"/>
                                        </p:tgtEl>
                                        <p:attrNameLst>
                                          <p:attrName>style.visibility</p:attrName>
                                        </p:attrNameLst>
                                      </p:cBhvr>
                                      <p:to>
                                        <p:strVal val="visible"/>
                                      </p:to>
                                    </p:set>
                                  </p:childTnLst>
                                </p:cTn>
                              </p:par>
                            </p:childTnLst>
                          </p:cTn>
                        </p:par>
                      </p:childTnLst>
                    </p:cTn>
                  </p:par>
                  <p:par>
                    <p:cTn id="9" fill="hold" nodeType="clickEffect">
                      <p:stCondLst>
                        <p:cond delay="indefinite"/>
                      </p:stCondLst>
                      <p:childTnLst>
                        <p:par>
                          <p:cTn id="10" fill="hold" nodeType="withEffect">
                            <p:stCondLst>
                              <p:cond delay="0"/>
                            </p:stCondLst>
                            <p:childTnLst>
                              <p:par>
                                <p:cTn id="11" presetID="1" presetClass="entr" fill="hold" nodeType="clickEffect">
                                  <p:stCondLst>
                                    <p:cond delay="0"/>
                                  </p:stCondLst>
                                  <p:childTnLst>
                                    <p:set>
                                      <p:cBhvr>
                                        <p:cTn id="12" dur="1" fill="hold">
                                          <p:stCondLst>
                                            <p:cond delay="0"/>
                                          </p:stCondLst>
                                        </p:cTn>
                                        <p:tgtEl>
                                          <p:spTgt spid="255"/>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42"/>
                                        </p:tgtEl>
                                        <p:attrNameLst>
                                          <p:attrName>style.visibility</p:attrName>
                                        </p:attrNameLst>
                                      </p:cBhvr>
                                      <p:to>
                                        <p:strVal val="visible"/>
                                      </p:to>
                                    </p:set>
                                  </p:childTnLst>
                                </p:cTn>
                              </p:par>
                              <p:par>
                                <p:cTn id="15" presetID="1" presetClass="exit" fill="hold" nodeType="withEffect">
                                  <p:stCondLst>
                                    <p:cond delay="0"/>
                                  </p:stCondLst>
                                  <p:childTnLst>
                                    <p:set>
                                      <p:cBhvr>
                                        <p:cTn id="16" dur="1" fill="hold">
                                          <p:stCondLst>
                                            <p:cond delay="0"/>
                                          </p:stCondLst>
                                        </p:cTn>
                                        <p:tgtEl>
                                          <p:spTgt spid="257"/>
                                        </p:tgtEl>
                                        <p:attrNameLst>
                                          <p:attrName>style.visibility</p:attrName>
                                        </p:attrNameLst>
                                      </p:cBhvr>
                                      <p:to>
                                        <p:strVal val="hidden"/>
                                      </p:to>
                                    </p:set>
                                  </p:childTnLst>
                                </p:cTn>
                              </p:par>
                            </p:childTnLst>
                          </p:cTn>
                        </p:par>
                      </p:childTnLst>
                    </p:cTn>
                  </p:par>
                  <p:par>
                    <p:cTn id="17" fill="hold" nodeType="clickEffect">
                      <p:stCondLst>
                        <p:cond delay="indefinite"/>
                      </p:stCondLst>
                      <p:childTnLst>
                        <p:par>
                          <p:cTn id="18" fill="hold" nodeType="withEffect">
                            <p:stCondLst>
                              <p:cond delay="0"/>
                            </p:stCondLst>
                            <p:childTnLst>
                              <p:par>
                                <p:cTn id="19" presetID="1" presetClass="entr" fill="hold" nodeType="clickEffect">
                                  <p:stCondLst>
                                    <p:cond delay="0"/>
                                  </p:stCondLst>
                                  <p:childTnLst>
                                    <p:set>
                                      <p:cBhvr>
                                        <p:cTn id="20" dur="1" fill="hold">
                                          <p:stCondLst>
                                            <p:cond delay="0"/>
                                          </p:stCondLst>
                                        </p:cTn>
                                        <p:tgtEl>
                                          <p:spTgt spid="244"/>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43"/>
                                        </p:tgtEl>
                                        <p:attrNameLst>
                                          <p:attrName>style.visibility</p:attrName>
                                        </p:attrNameLst>
                                      </p:cBhvr>
                                      <p:to>
                                        <p:strVal val="visible"/>
                                      </p:to>
                                    </p:set>
                                  </p:childTnLst>
                                </p:cTn>
                              </p:par>
                              <p:par>
                                <p:cTn id="23" presetID="1" presetClass="exit" fill="hold" nodeType="withEffect">
                                  <p:stCondLst>
                                    <p:cond delay="0"/>
                                  </p:stCondLst>
                                  <p:childTnLst>
                                    <p:set>
                                      <p:cBhvr>
                                        <p:cTn id="24" dur="1" fill="hold">
                                          <p:stCondLst>
                                            <p:cond delay="0"/>
                                          </p:stCondLst>
                                        </p:cTn>
                                        <p:tgtEl>
                                          <p:spTgt spid="2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Neural Networks</a:t>
            </a:r>
            <a:endParaRPr lang="en-US" sz="4400" b="0" strike="noStrike" spc="-1">
              <a:latin typeface="Arial"/>
            </a:endParaRPr>
          </a:p>
        </p:txBody>
      </p:sp>
      <p:sp>
        <p:nvSpPr>
          <p:cNvPr id="260"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100000"/>
              </a:lnSpc>
              <a:spcBef>
                <a:spcPts val="641"/>
              </a:spcBef>
              <a:buClr>
                <a:srgbClr val="000000"/>
              </a:buClr>
              <a:buFont typeface="Symbol"/>
              <a:buChar char=""/>
            </a:pPr>
            <a:r>
              <a:rPr lang="en-US" sz="2600" b="0" strike="noStrike" spc="-1">
                <a:solidFill>
                  <a:srgbClr val="000000"/>
                </a:solidFill>
                <a:latin typeface="Arial"/>
                <a:ea typeface="DejaVu Sans"/>
              </a:rPr>
              <a:t>An Artificial Neural Network (ANN) is an information processing paradigm that is </a:t>
            </a:r>
            <a:r>
              <a:rPr lang="en-US" sz="2600" b="1" strike="noStrike" spc="-1">
                <a:solidFill>
                  <a:srgbClr val="FF0000"/>
                </a:solidFill>
                <a:latin typeface="Arial"/>
                <a:ea typeface="DejaVu Sans"/>
              </a:rPr>
              <a:t>inspired by the biological nervous systems</a:t>
            </a:r>
            <a:r>
              <a:rPr lang="en-US" sz="2600" b="0" strike="noStrike" spc="-1">
                <a:solidFill>
                  <a:srgbClr val="000000"/>
                </a:solidFill>
                <a:latin typeface="Arial"/>
                <a:ea typeface="DejaVu Sans"/>
              </a:rPr>
              <a:t>, such as the human brain’s information processing mechanism.</a:t>
            </a:r>
            <a:endParaRPr lang="en-US" sz="2600" b="0" strike="noStrike" spc="-1">
              <a:latin typeface="Arial"/>
            </a:endParaRPr>
          </a:p>
          <a:p>
            <a:pPr marL="343080" indent="-340920">
              <a:lnSpc>
                <a:spcPct val="100000"/>
              </a:lnSpc>
              <a:spcBef>
                <a:spcPts val="641"/>
              </a:spcBef>
              <a:buClr>
                <a:srgbClr val="000000"/>
              </a:buClr>
              <a:buFont typeface="Symbol"/>
              <a:buChar char=""/>
            </a:pPr>
            <a:r>
              <a:rPr lang="en-US" sz="2600" b="0" strike="noStrike" spc="-1">
                <a:solidFill>
                  <a:srgbClr val="000000"/>
                </a:solidFill>
                <a:latin typeface="Arial"/>
                <a:ea typeface="DejaVu Sans"/>
              </a:rPr>
              <a:t>It is composed of a large number of highly interconnected processing elements (</a:t>
            </a:r>
            <a:r>
              <a:rPr lang="en-US" sz="2600" b="1" strike="noStrike" spc="-1">
                <a:solidFill>
                  <a:srgbClr val="FF0000"/>
                </a:solidFill>
                <a:latin typeface="Arial"/>
                <a:ea typeface="DejaVu Sans"/>
              </a:rPr>
              <a:t>neurons</a:t>
            </a:r>
            <a:r>
              <a:rPr lang="en-US" sz="2600" b="0" strike="noStrike" spc="-1">
                <a:solidFill>
                  <a:srgbClr val="000000"/>
                </a:solidFill>
                <a:latin typeface="Arial"/>
                <a:ea typeface="DejaVu Sans"/>
              </a:rPr>
              <a:t>) working in unison to solve specific problems.</a:t>
            </a:r>
            <a:endParaRPr lang="en-US" sz="2600" b="0" strike="noStrike" spc="-1">
              <a:latin typeface="Aria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How the Human Brain learns</a:t>
            </a:r>
            <a:endParaRPr lang="en-US" sz="4400" b="0" strike="noStrike" spc="-1">
              <a:latin typeface="Arial"/>
            </a:endParaRPr>
          </a:p>
        </p:txBody>
      </p:sp>
      <p:sp>
        <p:nvSpPr>
          <p:cNvPr id="262" name="CustomShape 2"/>
          <p:cNvSpPr/>
          <p:nvPr/>
        </p:nvSpPr>
        <p:spPr>
          <a:xfrm>
            <a:off x="685800" y="-91800"/>
            <a:ext cx="7846560" cy="434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159"/>
              </a:spcBef>
            </a:pPr>
            <a:endParaRPr lang="en-US" sz="1800" b="0" strike="noStrike" spc="-1">
              <a:latin typeface="Arial"/>
            </a:endParaRPr>
          </a:p>
          <a:p>
            <a:pPr>
              <a:lnSpc>
                <a:spcPct val="80000"/>
              </a:lnSpc>
              <a:spcBef>
                <a:spcPts val="360"/>
              </a:spcBef>
            </a:pPr>
            <a:endParaRPr lang="en-US" sz="1800" b="0" strike="noStrike" spc="-1">
              <a:latin typeface="Arial"/>
            </a:endParaRPr>
          </a:p>
          <a:p>
            <a:pPr marL="343080" indent="-340920">
              <a:lnSpc>
                <a:spcPct val="80000"/>
              </a:lnSpc>
              <a:spcBef>
                <a:spcPts val="380"/>
              </a:spcBef>
              <a:buClr>
                <a:srgbClr val="000000"/>
              </a:buClr>
              <a:buFont typeface="Symbol"/>
              <a:buChar char=""/>
            </a:pPr>
            <a:r>
              <a:rPr lang="en-US" sz="1900" b="0" strike="noStrike" spc="-1">
                <a:solidFill>
                  <a:srgbClr val="000000"/>
                </a:solidFill>
                <a:latin typeface="Arial"/>
                <a:ea typeface="DejaVu Sans"/>
              </a:rPr>
              <a:t>In the human brain, a typical neuron collects signals from others through a host of fine structures called </a:t>
            </a:r>
            <a:r>
              <a:rPr lang="en-US" sz="1900" b="1" i="1" strike="noStrike" spc="-1">
                <a:solidFill>
                  <a:srgbClr val="FF0000"/>
                </a:solidFill>
                <a:latin typeface="Arial"/>
                <a:ea typeface="DejaVu Sans"/>
              </a:rPr>
              <a:t>dendrites</a:t>
            </a:r>
            <a:r>
              <a:rPr lang="en-US" sz="1900" b="0" strike="noStrike" spc="-1">
                <a:solidFill>
                  <a:srgbClr val="000000"/>
                </a:solidFill>
                <a:latin typeface="Arial"/>
                <a:ea typeface="DejaVu Sans"/>
              </a:rPr>
              <a:t>. </a:t>
            </a:r>
            <a:endParaRPr lang="en-US" sz="1900" b="0" strike="noStrike" spc="-1">
              <a:latin typeface="Arial"/>
            </a:endParaRPr>
          </a:p>
          <a:p>
            <a:pPr marL="343080" indent="-340920">
              <a:lnSpc>
                <a:spcPct val="80000"/>
              </a:lnSpc>
              <a:spcBef>
                <a:spcPts val="380"/>
              </a:spcBef>
              <a:buClr>
                <a:srgbClr val="000000"/>
              </a:buClr>
              <a:buFont typeface="Symbol"/>
              <a:buChar char=""/>
            </a:pPr>
            <a:r>
              <a:rPr lang="en-US" sz="1900" b="0" strike="noStrike" spc="-1">
                <a:solidFill>
                  <a:srgbClr val="000000"/>
                </a:solidFill>
                <a:latin typeface="Arial"/>
                <a:ea typeface="DejaVu Sans"/>
              </a:rPr>
              <a:t>The neuron sends out spikes of electrical activity through a long, thin stand known as an </a:t>
            </a:r>
            <a:r>
              <a:rPr lang="en-US" sz="1900" b="1" i="1" strike="noStrike" spc="-1">
                <a:solidFill>
                  <a:srgbClr val="FF0000"/>
                </a:solidFill>
                <a:latin typeface="Arial"/>
                <a:ea typeface="DejaVu Sans"/>
              </a:rPr>
              <a:t>axon</a:t>
            </a:r>
            <a:r>
              <a:rPr lang="en-US" sz="1900" b="0" strike="noStrike" spc="-1">
                <a:solidFill>
                  <a:srgbClr val="000000"/>
                </a:solidFill>
                <a:latin typeface="Arial"/>
                <a:ea typeface="DejaVu Sans"/>
              </a:rPr>
              <a:t>, which splits into thousands of branches. </a:t>
            </a:r>
            <a:endParaRPr lang="en-US" sz="1900" b="0" strike="noStrike" spc="-1">
              <a:latin typeface="Arial"/>
            </a:endParaRPr>
          </a:p>
          <a:p>
            <a:pPr marL="343080" indent="-340920">
              <a:lnSpc>
                <a:spcPct val="80000"/>
              </a:lnSpc>
              <a:spcBef>
                <a:spcPts val="380"/>
              </a:spcBef>
              <a:buClr>
                <a:srgbClr val="000000"/>
              </a:buClr>
              <a:buFont typeface="Symbol"/>
              <a:buChar char=""/>
            </a:pPr>
            <a:r>
              <a:rPr lang="en-US" sz="1900" b="0" strike="noStrike" spc="-1">
                <a:solidFill>
                  <a:srgbClr val="000000"/>
                </a:solidFill>
                <a:latin typeface="Arial"/>
                <a:ea typeface="DejaVu Sans"/>
              </a:rPr>
              <a:t>At the end of each branch, a structure called a </a:t>
            </a:r>
            <a:r>
              <a:rPr lang="en-US" sz="1900" b="1" i="1" strike="noStrike" spc="-1">
                <a:solidFill>
                  <a:srgbClr val="FF0000"/>
                </a:solidFill>
                <a:latin typeface="Arial"/>
                <a:ea typeface="DejaVu Sans"/>
              </a:rPr>
              <a:t>synapse</a:t>
            </a:r>
            <a:r>
              <a:rPr lang="en-US" sz="1900" b="0" strike="noStrike" spc="-1">
                <a:solidFill>
                  <a:srgbClr val="FF0000"/>
                </a:solidFill>
                <a:latin typeface="Arial"/>
                <a:ea typeface="DejaVu Sans"/>
              </a:rPr>
              <a:t> </a:t>
            </a:r>
            <a:r>
              <a:rPr lang="en-US" sz="1900" b="0" strike="noStrike" spc="-1">
                <a:solidFill>
                  <a:srgbClr val="000000"/>
                </a:solidFill>
                <a:latin typeface="Arial"/>
                <a:ea typeface="DejaVu Sans"/>
              </a:rPr>
              <a:t>converts the activity from the axon into electrical effects that inhibit or excite activity in the connected neurons. </a:t>
            </a:r>
            <a:endParaRPr lang="en-US" sz="1900" b="0" strike="noStrike" spc="-1">
              <a:latin typeface="Arial"/>
            </a:endParaRPr>
          </a:p>
        </p:txBody>
      </p:sp>
      <p:pic>
        <p:nvPicPr>
          <p:cNvPr id="263" name="Picture 5"/>
          <p:cNvPicPr/>
          <p:nvPr/>
        </p:nvPicPr>
        <p:blipFill>
          <a:blip r:embed="rId2"/>
          <a:stretch/>
        </p:blipFill>
        <p:spPr>
          <a:xfrm>
            <a:off x="762120" y="1752480"/>
            <a:ext cx="3350520" cy="1720440"/>
          </a:xfrm>
          <a:prstGeom prst="rect">
            <a:avLst/>
          </a:prstGeom>
          <a:ln>
            <a:noFill/>
          </a:ln>
        </p:spPr>
      </p:pic>
      <p:pic>
        <p:nvPicPr>
          <p:cNvPr id="264" name="Picture 7"/>
          <p:cNvPicPr/>
          <p:nvPr/>
        </p:nvPicPr>
        <p:blipFill>
          <a:blip r:embed="rId3"/>
          <a:stretch/>
        </p:blipFill>
        <p:spPr>
          <a:xfrm>
            <a:off x="4419720" y="1676520"/>
            <a:ext cx="3817440" cy="188388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 name="Table 1"/>
          <p:cNvGraphicFramePr/>
          <p:nvPr/>
        </p:nvGraphicFramePr>
        <p:xfrm>
          <a:off x="324000" y="2046240"/>
          <a:ext cx="8497440" cy="3457440"/>
        </p:xfrm>
        <a:graphic>
          <a:graphicData uri="http://schemas.openxmlformats.org/drawingml/2006/table">
            <a:tbl>
              <a:tblPr/>
              <a:tblGrid>
                <a:gridCol w="4249440">
                  <a:extLst>
                    <a:ext uri="{9D8B030D-6E8A-4147-A177-3AD203B41FA5}">
                      <a16:colId xmlns:a16="http://schemas.microsoft.com/office/drawing/2014/main" val="20000"/>
                    </a:ext>
                  </a:extLst>
                </a:gridCol>
                <a:gridCol w="4248000">
                  <a:extLst>
                    <a:ext uri="{9D8B030D-6E8A-4147-A177-3AD203B41FA5}">
                      <a16:colId xmlns:a16="http://schemas.microsoft.com/office/drawing/2014/main" val="20001"/>
                    </a:ext>
                  </a:extLst>
                </a:gridCol>
              </a:tblGrid>
              <a:tr h="3457440">
                <a:tc>
                  <a:txBody>
                    <a:bodyPr/>
                    <a:lstStyle/>
                    <a:p>
                      <a:endParaRPr lang="en-US"/>
                    </a:p>
                  </a:txBody>
                  <a:tcPr>
                    <a:lnL w="28080">
                      <a:solidFill>
                        <a:srgbClr val="000000"/>
                      </a:solidFill>
                    </a:lnL>
                    <a:lnR w="12240">
                      <a:solidFill>
                        <a:srgbClr val="000000"/>
                      </a:solidFill>
                    </a:lnR>
                    <a:lnT w="28080">
                      <a:solidFill>
                        <a:srgbClr val="000000"/>
                      </a:solidFill>
                    </a:lnT>
                    <a:lnB w="28080">
                      <a:solidFill>
                        <a:srgbClr val="000000"/>
                      </a:solidFill>
                    </a:lnB>
                    <a:noFill/>
                  </a:tcPr>
                </a:tc>
                <a:tc>
                  <a:txBody>
                    <a:bodyPr/>
                    <a:lstStyle/>
                    <a:p>
                      <a:endParaRPr lang="en-US"/>
                    </a:p>
                  </a:txBody>
                  <a:tcPr>
                    <a:lnL w="12240">
                      <a:solidFill>
                        <a:srgbClr val="000000"/>
                      </a:solidFill>
                    </a:lnL>
                    <a:lnR w="28080">
                      <a:solidFill>
                        <a:srgbClr val="000000"/>
                      </a:solidFill>
                    </a:lnR>
                    <a:lnT w="28080">
                      <a:solidFill>
                        <a:srgbClr val="000000"/>
                      </a:solidFill>
                    </a:lnT>
                    <a:lnB w="28080">
                      <a:solidFill>
                        <a:srgbClr val="000000"/>
                      </a:solidFill>
                    </a:lnB>
                    <a:noFill/>
                  </a:tcPr>
                </a:tc>
                <a:extLst>
                  <a:ext uri="{0D108BD9-81ED-4DB2-BD59-A6C34878D82A}">
                    <a16:rowId xmlns:a16="http://schemas.microsoft.com/office/drawing/2014/main" val="10000"/>
                  </a:ext>
                </a:extLst>
              </a:tr>
            </a:tbl>
          </a:graphicData>
        </a:graphic>
      </p:graphicFrame>
      <p:pic>
        <p:nvPicPr>
          <p:cNvPr id="266" name="Picture 10"/>
          <p:cNvPicPr/>
          <p:nvPr/>
        </p:nvPicPr>
        <p:blipFill>
          <a:blip r:embed="rId2"/>
          <a:stretch/>
        </p:blipFill>
        <p:spPr>
          <a:xfrm>
            <a:off x="468360" y="2478240"/>
            <a:ext cx="4030200" cy="2301480"/>
          </a:xfrm>
          <a:prstGeom prst="rect">
            <a:avLst/>
          </a:prstGeom>
          <a:ln w="9360">
            <a:noFill/>
          </a:ln>
        </p:spPr>
      </p:pic>
      <p:pic>
        <p:nvPicPr>
          <p:cNvPr id="267" name="Picture 11"/>
          <p:cNvPicPr/>
          <p:nvPr/>
        </p:nvPicPr>
        <p:blipFill>
          <a:blip r:embed="rId3"/>
          <a:stretch/>
        </p:blipFill>
        <p:spPr>
          <a:xfrm>
            <a:off x="4788000" y="2478240"/>
            <a:ext cx="4030200" cy="2352240"/>
          </a:xfrm>
          <a:prstGeom prst="rect">
            <a:avLst/>
          </a:prstGeom>
          <a:ln w="9360">
            <a:noFill/>
          </a:ln>
        </p:spPr>
      </p:pic>
      <p:sp>
        <p:nvSpPr>
          <p:cNvPr id="268" name="CustomShape 2"/>
          <p:cNvSpPr/>
          <p:nvPr/>
        </p:nvSpPr>
        <p:spPr>
          <a:xfrm>
            <a:off x="468360" y="4998960"/>
            <a:ext cx="3884040" cy="514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000000"/>
                </a:solidFill>
                <a:latin typeface="Arial"/>
                <a:ea typeface="DejaVu Sans"/>
              </a:rPr>
              <a:t>Four basic components of a human biological neuron </a:t>
            </a:r>
            <a:endParaRPr lang="en-US" sz="1400" b="0" strike="noStrike" spc="-1">
              <a:latin typeface="Arial"/>
            </a:endParaRPr>
          </a:p>
        </p:txBody>
      </p:sp>
      <p:sp>
        <p:nvSpPr>
          <p:cNvPr id="269" name="CustomShape 3"/>
          <p:cNvSpPr/>
          <p:nvPr/>
        </p:nvSpPr>
        <p:spPr>
          <a:xfrm>
            <a:off x="4799160" y="4941720"/>
            <a:ext cx="3731760" cy="301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000000"/>
                </a:solidFill>
                <a:latin typeface="Arial"/>
                <a:ea typeface="DejaVu Sans"/>
              </a:rPr>
              <a:t>The components of a basic  artificial neuron </a:t>
            </a:r>
            <a:endParaRPr lang="en-US"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1676520" y="30492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i="1" strike="noStrike" spc="-1">
                <a:solidFill>
                  <a:srgbClr val="D93145"/>
                </a:solidFill>
                <a:latin typeface="Times New Roman"/>
                <a:ea typeface="DejaVu Sans"/>
              </a:rPr>
              <a:t>Model Of A Neuron</a:t>
            </a:r>
            <a:endParaRPr lang="en-US" sz="4400" b="0" strike="noStrike" spc="-1">
              <a:latin typeface="Arial"/>
            </a:endParaRPr>
          </a:p>
        </p:txBody>
      </p:sp>
      <p:grpSp>
        <p:nvGrpSpPr>
          <p:cNvPr id="271" name="Group 2"/>
          <p:cNvGrpSpPr/>
          <p:nvPr/>
        </p:nvGrpSpPr>
        <p:grpSpPr>
          <a:xfrm>
            <a:off x="457200" y="1752480"/>
            <a:ext cx="8227440" cy="3620160"/>
            <a:chOff x="457200" y="1752480"/>
            <a:chExt cx="8227440" cy="3620160"/>
          </a:xfrm>
        </p:grpSpPr>
        <p:sp>
          <p:nvSpPr>
            <p:cNvPr id="272" name="CustomShape 3"/>
            <p:cNvSpPr/>
            <p:nvPr/>
          </p:nvSpPr>
          <p:spPr>
            <a:xfrm>
              <a:off x="1447920" y="1916280"/>
              <a:ext cx="607320" cy="683640"/>
            </a:xfrm>
            <a:prstGeom prst="ellipse">
              <a:avLst/>
            </a:prstGeom>
            <a:solidFill>
              <a:srgbClr val="FF99CC"/>
            </a:solidFill>
            <a:ln w="9360">
              <a:solidFill>
                <a:schemeClr val="tx1"/>
              </a:solidFill>
              <a:round/>
            </a:ln>
          </p:spPr>
          <p:style>
            <a:lnRef idx="0">
              <a:scrgbClr r="0" g="0" b="0"/>
            </a:lnRef>
            <a:fillRef idx="0">
              <a:scrgbClr r="0" g="0" b="0"/>
            </a:fillRef>
            <a:effectRef idx="0">
              <a:scrgbClr r="0" g="0" b="0"/>
            </a:effectRef>
            <a:fontRef idx="minor"/>
          </p:style>
        </p:sp>
        <p:sp>
          <p:nvSpPr>
            <p:cNvPr id="273" name="CustomShape 4"/>
            <p:cNvSpPr/>
            <p:nvPr/>
          </p:nvSpPr>
          <p:spPr>
            <a:xfrm>
              <a:off x="1447920" y="2830680"/>
              <a:ext cx="607320" cy="683640"/>
            </a:xfrm>
            <a:prstGeom prst="ellipse">
              <a:avLst/>
            </a:prstGeom>
            <a:solidFill>
              <a:srgbClr val="FF99CC"/>
            </a:solidFill>
            <a:ln w="9360">
              <a:solidFill>
                <a:schemeClr val="tx1"/>
              </a:solidFill>
              <a:round/>
            </a:ln>
          </p:spPr>
          <p:style>
            <a:lnRef idx="0">
              <a:scrgbClr r="0" g="0" b="0"/>
            </a:lnRef>
            <a:fillRef idx="0">
              <a:scrgbClr r="0" g="0" b="0"/>
            </a:fillRef>
            <a:effectRef idx="0">
              <a:scrgbClr r="0" g="0" b="0"/>
            </a:effectRef>
            <a:fontRef idx="minor"/>
          </p:style>
        </p:sp>
        <p:sp>
          <p:nvSpPr>
            <p:cNvPr id="274" name="CustomShape 5"/>
            <p:cNvSpPr/>
            <p:nvPr/>
          </p:nvSpPr>
          <p:spPr>
            <a:xfrm>
              <a:off x="1447920" y="3745080"/>
              <a:ext cx="607320" cy="683640"/>
            </a:xfrm>
            <a:prstGeom prst="ellipse">
              <a:avLst/>
            </a:prstGeom>
            <a:solidFill>
              <a:srgbClr val="FF99CC"/>
            </a:solidFill>
            <a:ln w="9360">
              <a:solidFill>
                <a:schemeClr val="tx1"/>
              </a:solidFill>
              <a:round/>
            </a:ln>
          </p:spPr>
          <p:style>
            <a:lnRef idx="0">
              <a:scrgbClr r="0" g="0" b="0"/>
            </a:lnRef>
            <a:fillRef idx="0">
              <a:scrgbClr r="0" g="0" b="0"/>
            </a:fillRef>
            <a:effectRef idx="0">
              <a:scrgbClr r="0" g="0" b="0"/>
            </a:effectRef>
            <a:fontRef idx="minor"/>
          </p:style>
        </p:sp>
        <p:sp>
          <p:nvSpPr>
            <p:cNvPr id="275" name="CustomShape 6"/>
            <p:cNvSpPr/>
            <p:nvPr/>
          </p:nvSpPr>
          <p:spPr>
            <a:xfrm>
              <a:off x="3886200" y="2449440"/>
              <a:ext cx="1445760" cy="1217160"/>
            </a:xfrm>
            <a:prstGeom prst="ellipse">
              <a:avLst/>
            </a:prstGeom>
            <a:solidFill>
              <a:srgbClr val="FF99CC"/>
            </a:solidFill>
            <a:ln w="936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1800" b="1" strike="noStrike" spc="-1">
                  <a:solidFill>
                    <a:srgbClr val="000000"/>
                  </a:solidFill>
                  <a:latin typeface="Symbol"/>
                  <a:ea typeface="DejaVu Sans"/>
                </a:rPr>
                <a:t></a:t>
              </a:r>
              <a:endParaRPr lang="en-US" sz="1800" b="0" strike="noStrike" spc="-1">
                <a:latin typeface="Arial"/>
              </a:endParaRPr>
            </a:p>
          </p:txBody>
        </p:sp>
        <p:sp>
          <p:nvSpPr>
            <p:cNvPr id="276" name="CustomShape 7"/>
            <p:cNvSpPr/>
            <p:nvPr/>
          </p:nvSpPr>
          <p:spPr>
            <a:xfrm>
              <a:off x="6477120" y="2678040"/>
              <a:ext cx="1064520" cy="759960"/>
            </a:xfrm>
            <a:prstGeom prst="rect">
              <a:avLst/>
            </a:prstGeom>
            <a:solidFill>
              <a:srgbClr val="FF99CC"/>
            </a:solidFill>
            <a:ln w="936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spcBef>
                  <a:spcPts val="241"/>
                </a:spcBef>
              </a:pPr>
              <a:r>
                <a:rPr lang="en-US" sz="1800" b="0" strike="noStrike" spc="-1">
                  <a:solidFill>
                    <a:srgbClr val="000000"/>
                  </a:solidFill>
                  <a:latin typeface="Verdana"/>
                  <a:ea typeface="DejaVu Sans"/>
                </a:rPr>
                <a:t>f(</a:t>
              </a:r>
              <a:r>
                <a:rPr lang="en-US" sz="1800" b="0" strike="noStrike" spc="-1">
                  <a:solidFill>
                    <a:srgbClr val="000000"/>
                  </a:solidFill>
                  <a:latin typeface="Symbol"/>
                  <a:ea typeface="DejaVu Sans"/>
                </a:rPr>
                <a:t></a:t>
              </a:r>
              <a:r>
                <a:rPr lang="en-US" sz="1800" b="0" strike="noStrike" spc="-1">
                  <a:solidFill>
                    <a:srgbClr val="000000"/>
                  </a:solidFill>
                  <a:latin typeface="Verdana"/>
                  <a:ea typeface="DejaVu Sans"/>
                </a:rPr>
                <a:t>)</a:t>
              </a:r>
              <a:endParaRPr lang="en-US" sz="1800" b="0" strike="noStrike" spc="-1">
                <a:latin typeface="Arial"/>
              </a:endParaRPr>
            </a:p>
          </p:txBody>
        </p:sp>
        <p:sp>
          <p:nvSpPr>
            <p:cNvPr id="277" name="CustomShape 8"/>
            <p:cNvSpPr/>
            <p:nvPr/>
          </p:nvSpPr>
          <p:spPr>
            <a:xfrm>
              <a:off x="2819520" y="2297160"/>
              <a:ext cx="5027040" cy="1674360"/>
            </a:xfrm>
            <a:prstGeom prst="rect">
              <a:avLst/>
            </a:prstGeom>
            <a:noFill/>
            <a:ln w="28440" cap="rnd">
              <a:solidFill>
                <a:schemeClr val="hlink"/>
              </a:solidFill>
              <a:custDash>
                <a:ds d="100000" sp="100000"/>
              </a:custDash>
              <a:miter/>
            </a:ln>
          </p:spPr>
          <p:style>
            <a:lnRef idx="0">
              <a:scrgbClr r="0" g="0" b="0"/>
            </a:lnRef>
            <a:fillRef idx="0">
              <a:scrgbClr r="0" g="0" b="0"/>
            </a:fillRef>
            <a:effectRef idx="0">
              <a:scrgbClr r="0" g="0" b="0"/>
            </a:effectRef>
            <a:fontRef idx="minor"/>
          </p:style>
        </p:sp>
        <p:grpSp>
          <p:nvGrpSpPr>
            <p:cNvPr id="278" name="Group 9"/>
            <p:cNvGrpSpPr/>
            <p:nvPr/>
          </p:nvGrpSpPr>
          <p:grpSpPr>
            <a:xfrm>
              <a:off x="2057400" y="2220840"/>
              <a:ext cx="6171840" cy="1905120"/>
              <a:chOff x="2057400" y="2220840"/>
              <a:chExt cx="6171840" cy="1905120"/>
            </a:xfrm>
          </p:grpSpPr>
          <p:sp>
            <p:nvSpPr>
              <p:cNvPr id="279" name="Line 10"/>
              <p:cNvSpPr/>
              <p:nvPr/>
            </p:nvSpPr>
            <p:spPr>
              <a:xfrm>
                <a:off x="2133360" y="3135240"/>
                <a:ext cx="1752840" cy="36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280" name="Line 11"/>
              <p:cNvSpPr/>
              <p:nvPr/>
            </p:nvSpPr>
            <p:spPr>
              <a:xfrm>
                <a:off x="5333400" y="3135240"/>
                <a:ext cx="1143000" cy="36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281" name="Line 12"/>
              <p:cNvSpPr/>
              <p:nvPr/>
            </p:nvSpPr>
            <p:spPr>
              <a:xfrm>
                <a:off x="2057400" y="2220840"/>
                <a:ext cx="106668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82" name="Line 13"/>
              <p:cNvSpPr/>
              <p:nvPr/>
            </p:nvSpPr>
            <p:spPr>
              <a:xfrm>
                <a:off x="2074680" y="4125600"/>
                <a:ext cx="1066680" cy="360"/>
              </a:xfrm>
              <a:prstGeom prst="line">
                <a:avLst/>
              </a:prstGeom>
              <a:ln w="28440">
                <a:solidFill>
                  <a:schemeClr val="tx1"/>
                </a:solidFill>
                <a:round/>
              </a:ln>
            </p:spPr>
            <p:style>
              <a:lnRef idx="0">
                <a:scrgbClr r="0" g="0" b="0"/>
              </a:lnRef>
              <a:fillRef idx="0">
                <a:scrgbClr r="0" g="0" b="0"/>
              </a:fillRef>
              <a:effectRef idx="0">
                <a:scrgbClr r="0" g="0" b="0"/>
              </a:effectRef>
              <a:fontRef idx="minor"/>
            </p:style>
          </p:sp>
          <p:sp>
            <p:nvSpPr>
              <p:cNvPr id="283" name="Line 14"/>
              <p:cNvSpPr/>
              <p:nvPr/>
            </p:nvSpPr>
            <p:spPr>
              <a:xfrm flipV="1">
                <a:off x="3124080" y="3211200"/>
                <a:ext cx="762120" cy="91440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284" name="Line 15"/>
              <p:cNvSpPr/>
              <p:nvPr/>
            </p:nvSpPr>
            <p:spPr>
              <a:xfrm>
                <a:off x="3124080" y="2220840"/>
                <a:ext cx="762120" cy="83808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
            <p:nvSpPr>
              <p:cNvPr id="285" name="Line 16"/>
              <p:cNvSpPr/>
              <p:nvPr/>
            </p:nvSpPr>
            <p:spPr>
              <a:xfrm>
                <a:off x="7543440" y="3135240"/>
                <a:ext cx="685800" cy="36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grpSp>
        <p:sp>
          <p:nvSpPr>
            <p:cNvPr id="286" name="CustomShape 17"/>
            <p:cNvSpPr/>
            <p:nvPr/>
          </p:nvSpPr>
          <p:spPr>
            <a:xfrm>
              <a:off x="7543800" y="2678040"/>
              <a:ext cx="1140840" cy="36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0" strike="noStrike" spc="-1">
                  <a:solidFill>
                    <a:srgbClr val="000000"/>
                  </a:solidFill>
                  <a:latin typeface="Verdana"/>
                  <a:ea typeface="DejaVu Sans"/>
                </a:rPr>
                <a:t>Y</a:t>
              </a:r>
              <a:endParaRPr lang="en-US" sz="1800" b="0" strike="noStrike" spc="-1">
                <a:latin typeface="Arial"/>
              </a:endParaRPr>
            </a:p>
          </p:txBody>
        </p:sp>
        <p:sp>
          <p:nvSpPr>
            <p:cNvPr id="287" name="CustomShape 18"/>
            <p:cNvSpPr/>
            <p:nvPr/>
          </p:nvSpPr>
          <p:spPr>
            <a:xfrm>
              <a:off x="2057400" y="1752480"/>
              <a:ext cx="1140840" cy="399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241"/>
                </a:spcBef>
              </a:pPr>
              <a:r>
                <a:rPr lang="en-US" sz="1800" b="1" strike="noStrike" spc="-1">
                  <a:solidFill>
                    <a:srgbClr val="000000"/>
                  </a:solidFill>
                  <a:latin typeface="Verdana"/>
                  <a:ea typeface="DejaVu Sans"/>
                </a:rPr>
                <a:t>W</a:t>
              </a:r>
              <a:r>
                <a:rPr lang="en-US" sz="1800" b="1" strike="noStrike" spc="-1" baseline="-25000">
                  <a:solidFill>
                    <a:srgbClr val="000000"/>
                  </a:solidFill>
                  <a:latin typeface="Verdana"/>
                  <a:ea typeface="DejaVu Sans"/>
                </a:rPr>
                <a:t>a</a:t>
              </a:r>
              <a:endParaRPr lang="en-US" sz="1800" b="0" strike="noStrike" spc="-1">
                <a:latin typeface="Arial"/>
              </a:endParaRPr>
            </a:p>
          </p:txBody>
        </p:sp>
        <p:sp>
          <p:nvSpPr>
            <p:cNvPr id="288" name="CustomShape 19"/>
            <p:cNvSpPr/>
            <p:nvPr/>
          </p:nvSpPr>
          <p:spPr>
            <a:xfrm>
              <a:off x="2022480" y="2754360"/>
              <a:ext cx="1140840" cy="399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1" strike="noStrike" spc="-1">
                  <a:solidFill>
                    <a:srgbClr val="000000"/>
                  </a:solidFill>
                  <a:latin typeface="Verdana"/>
                  <a:ea typeface="DejaVu Sans"/>
                </a:rPr>
                <a:t>W</a:t>
              </a:r>
              <a:r>
                <a:rPr lang="en-US" sz="1800" b="1" strike="noStrike" spc="-1" baseline="-25000">
                  <a:solidFill>
                    <a:srgbClr val="000000"/>
                  </a:solidFill>
                  <a:latin typeface="Verdana"/>
                  <a:ea typeface="DejaVu Sans"/>
                </a:rPr>
                <a:t>b</a:t>
              </a:r>
              <a:endParaRPr lang="en-US" sz="1800" b="0" strike="noStrike" spc="-1">
                <a:latin typeface="Arial"/>
              </a:endParaRPr>
            </a:p>
          </p:txBody>
        </p:sp>
        <p:sp>
          <p:nvSpPr>
            <p:cNvPr id="289" name="CustomShape 20"/>
            <p:cNvSpPr/>
            <p:nvPr/>
          </p:nvSpPr>
          <p:spPr>
            <a:xfrm>
              <a:off x="1981080" y="3668760"/>
              <a:ext cx="1140840" cy="399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1" strike="noStrike" spc="-1">
                  <a:solidFill>
                    <a:srgbClr val="000000"/>
                  </a:solidFill>
                  <a:latin typeface="Verdana"/>
                  <a:ea typeface="DejaVu Sans"/>
                </a:rPr>
                <a:t>W</a:t>
              </a:r>
              <a:r>
                <a:rPr lang="en-US" sz="1800" b="1" strike="noStrike" spc="-1" baseline="-25000">
                  <a:solidFill>
                    <a:srgbClr val="000000"/>
                  </a:solidFill>
                  <a:latin typeface="Verdana"/>
                  <a:ea typeface="DejaVu Sans"/>
                </a:rPr>
                <a:t>c</a:t>
              </a:r>
              <a:endParaRPr lang="en-US" sz="1800" b="0" strike="noStrike" spc="-1">
                <a:latin typeface="Arial"/>
              </a:endParaRPr>
            </a:p>
          </p:txBody>
        </p:sp>
        <p:sp>
          <p:nvSpPr>
            <p:cNvPr id="290" name="CustomShape 21"/>
            <p:cNvSpPr/>
            <p:nvPr/>
          </p:nvSpPr>
          <p:spPr>
            <a:xfrm>
              <a:off x="2057400" y="4735440"/>
              <a:ext cx="1674360" cy="637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0" strike="noStrike" spc="-1">
                  <a:solidFill>
                    <a:srgbClr val="000000"/>
                  </a:solidFill>
                  <a:latin typeface="Verdana"/>
                  <a:ea typeface="DejaVu Sans"/>
                </a:rPr>
                <a:t>Connection weights</a:t>
              </a:r>
              <a:endParaRPr lang="en-US" sz="1800" b="0" strike="noStrike" spc="-1">
                <a:latin typeface="Arial"/>
              </a:endParaRPr>
            </a:p>
          </p:txBody>
        </p:sp>
        <p:sp>
          <p:nvSpPr>
            <p:cNvPr id="291" name="CustomShape 22"/>
            <p:cNvSpPr/>
            <p:nvPr/>
          </p:nvSpPr>
          <p:spPr>
            <a:xfrm>
              <a:off x="3809880" y="4735440"/>
              <a:ext cx="1674360" cy="637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0" strike="noStrike" spc="-1">
                  <a:solidFill>
                    <a:srgbClr val="000000"/>
                  </a:solidFill>
                  <a:latin typeface="Verdana"/>
                  <a:ea typeface="DejaVu Sans"/>
                </a:rPr>
                <a:t>Summing function</a:t>
              </a:r>
              <a:endParaRPr lang="en-US" sz="1800" b="0" strike="noStrike" spc="-1">
                <a:latin typeface="Arial"/>
              </a:endParaRPr>
            </a:p>
          </p:txBody>
        </p:sp>
        <p:sp>
          <p:nvSpPr>
            <p:cNvPr id="292" name="CustomShape 23"/>
            <p:cNvSpPr/>
            <p:nvPr/>
          </p:nvSpPr>
          <p:spPr>
            <a:xfrm>
              <a:off x="5791320" y="4888080"/>
              <a:ext cx="1826640" cy="36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pPr>
              <a:r>
                <a:rPr lang="en-US" sz="1800" b="0" strike="noStrike" spc="-1">
                  <a:solidFill>
                    <a:srgbClr val="000000"/>
                  </a:solidFill>
                  <a:latin typeface="Verdana"/>
                  <a:ea typeface="DejaVu Sans"/>
                </a:rPr>
                <a:t>computation</a:t>
              </a:r>
              <a:endParaRPr lang="en-US" sz="1800" b="0" strike="noStrike" spc="-1">
                <a:latin typeface="Arial"/>
              </a:endParaRPr>
            </a:p>
          </p:txBody>
        </p:sp>
        <p:sp>
          <p:nvSpPr>
            <p:cNvPr id="293" name="CustomShape 24"/>
            <p:cNvSpPr/>
            <p:nvPr/>
          </p:nvSpPr>
          <p:spPr>
            <a:xfrm>
              <a:off x="457200" y="2068560"/>
              <a:ext cx="1140840" cy="399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1" strike="noStrike" spc="-1">
                  <a:solidFill>
                    <a:srgbClr val="000000"/>
                  </a:solidFill>
                  <a:latin typeface="Verdana"/>
                  <a:ea typeface="DejaVu Sans"/>
                </a:rPr>
                <a:t>X</a:t>
              </a:r>
              <a:r>
                <a:rPr lang="en-US" sz="1800" b="1" strike="noStrike" spc="-1" baseline="-25000">
                  <a:solidFill>
                    <a:srgbClr val="000000"/>
                  </a:solidFill>
                  <a:latin typeface="Verdana"/>
                  <a:ea typeface="DejaVu Sans"/>
                </a:rPr>
                <a:t>1</a:t>
              </a:r>
              <a:endParaRPr lang="en-US" sz="1800" b="0" strike="noStrike" spc="-1">
                <a:latin typeface="Arial"/>
              </a:endParaRPr>
            </a:p>
          </p:txBody>
        </p:sp>
        <p:sp>
          <p:nvSpPr>
            <p:cNvPr id="294" name="CustomShape 25"/>
            <p:cNvSpPr/>
            <p:nvPr/>
          </p:nvSpPr>
          <p:spPr>
            <a:xfrm>
              <a:off x="457200" y="3821040"/>
              <a:ext cx="1140840" cy="399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1" strike="noStrike" spc="-1">
                  <a:solidFill>
                    <a:srgbClr val="000000"/>
                  </a:solidFill>
                  <a:latin typeface="Verdana"/>
                  <a:ea typeface="DejaVu Sans"/>
                </a:rPr>
                <a:t>X</a:t>
              </a:r>
              <a:r>
                <a:rPr lang="en-US" sz="1800" b="1" strike="noStrike" spc="-1" baseline="-25000">
                  <a:solidFill>
                    <a:srgbClr val="000000"/>
                  </a:solidFill>
                  <a:latin typeface="Verdana"/>
                  <a:ea typeface="DejaVu Sans"/>
                </a:rPr>
                <a:t>3</a:t>
              </a:r>
              <a:endParaRPr lang="en-US" sz="1800" b="0" strike="noStrike" spc="-1">
                <a:latin typeface="Arial"/>
              </a:endParaRPr>
            </a:p>
          </p:txBody>
        </p:sp>
        <p:sp>
          <p:nvSpPr>
            <p:cNvPr id="295" name="CustomShape 26"/>
            <p:cNvSpPr/>
            <p:nvPr/>
          </p:nvSpPr>
          <p:spPr>
            <a:xfrm>
              <a:off x="457200" y="2906640"/>
              <a:ext cx="1140840" cy="399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1" strike="noStrike" spc="-1">
                  <a:solidFill>
                    <a:srgbClr val="000000"/>
                  </a:solidFill>
                  <a:latin typeface="Verdana"/>
                  <a:ea typeface="DejaVu Sans"/>
                </a:rPr>
                <a:t>X</a:t>
              </a:r>
              <a:r>
                <a:rPr lang="en-US" sz="1800" b="1" strike="noStrike" spc="-1" baseline="-25000">
                  <a:solidFill>
                    <a:srgbClr val="000000"/>
                  </a:solidFill>
                  <a:latin typeface="Arial"/>
                  <a:ea typeface="DejaVu Sans"/>
                </a:rPr>
                <a:t>2</a:t>
              </a:r>
              <a:endParaRPr lang="en-US" sz="1800" b="0" strike="noStrike" spc="-1">
                <a:latin typeface="Arial"/>
              </a:endParaRPr>
            </a:p>
          </p:txBody>
        </p:sp>
        <p:sp>
          <p:nvSpPr>
            <p:cNvPr id="296" name="CustomShape 27"/>
            <p:cNvSpPr/>
            <p:nvPr/>
          </p:nvSpPr>
          <p:spPr>
            <a:xfrm>
              <a:off x="457200" y="4735440"/>
              <a:ext cx="1674360" cy="36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pPr>
              <a:r>
                <a:rPr lang="en-US" sz="1800" b="0" strike="noStrike" spc="-1">
                  <a:solidFill>
                    <a:srgbClr val="000000"/>
                  </a:solidFill>
                  <a:latin typeface="Verdana"/>
                  <a:ea typeface="DejaVu Sans"/>
                </a:rPr>
                <a:t>Input units</a:t>
              </a:r>
              <a:endParaRPr lang="en-US" sz="1800" b="0" strike="noStrike" spc="-1">
                <a:latin typeface="Arial"/>
              </a:endParaRPr>
            </a:p>
          </p:txBody>
        </p:sp>
      </p:grpSp>
      <p:sp>
        <p:nvSpPr>
          <p:cNvPr id="297" name="CustomShape 28"/>
          <p:cNvSpPr/>
          <p:nvPr/>
        </p:nvSpPr>
        <p:spPr>
          <a:xfrm>
            <a:off x="380880" y="5715000"/>
            <a:ext cx="1445760" cy="36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0" strike="noStrike" spc="-1">
                <a:solidFill>
                  <a:srgbClr val="D93145"/>
                </a:solidFill>
                <a:latin typeface="Arial"/>
                <a:ea typeface="DejaVu Sans"/>
              </a:rPr>
              <a:t>(dendrite)</a:t>
            </a:r>
            <a:endParaRPr lang="en-US" sz="1800" b="0" strike="noStrike" spc="-1">
              <a:latin typeface="Arial"/>
            </a:endParaRPr>
          </a:p>
        </p:txBody>
      </p:sp>
      <p:sp>
        <p:nvSpPr>
          <p:cNvPr id="298" name="CustomShape 29"/>
          <p:cNvSpPr/>
          <p:nvPr/>
        </p:nvSpPr>
        <p:spPr>
          <a:xfrm>
            <a:off x="2057400" y="5715000"/>
            <a:ext cx="1445760" cy="36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0" strike="noStrike" spc="-1">
                <a:solidFill>
                  <a:srgbClr val="D93145"/>
                </a:solidFill>
                <a:latin typeface="Arial"/>
                <a:ea typeface="DejaVu Sans"/>
              </a:rPr>
              <a:t>(synapse)</a:t>
            </a:r>
            <a:endParaRPr lang="en-US" sz="1800" b="0" strike="noStrike" spc="-1">
              <a:latin typeface="Arial"/>
            </a:endParaRPr>
          </a:p>
        </p:txBody>
      </p:sp>
      <p:sp>
        <p:nvSpPr>
          <p:cNvPr id="299" name="CustomShape 30"/>
          <p:cNvSpPr/>
          <p:nvPr/>
        </p:nvSpPr>
        <p:spPr>
          <a:xfrm>
            <a:off x="7696080" y="5638680"/>
            <a:ext cx="1445760" cy="36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0" strike="noStrike" spc="-1">
                <a:solidFill>
                  <a:srgbClr val="D93145"/>
                </a:solidFill>
                <a:latin typeface="Arial"/>
                <a:ea typeface="DejaVu Sans"/>
              </a:rPr>
              <a:t>(axon)</a:t>
            </a:r>
            <a:endParaRPr lang="en-US" sz="1800" b="0" strike="noStrike" spc="-1">
              <a:latin typeface="Arial"/>
            </a:endParaRPr>
          </a:p>
        </p:txBody>
      </p:sp>
      <p:sp>
        <p:nvSpPr>
          <p:cNvPr id="300" name="CustomShape 31"/>
          <p:cNvSpPr/>
          <p:nvPr/>
        </p:nvSpPr>
        <p:spPr>
          <a:xfrm>
            <a:off x="4952880" y="5943600"/>
            <a:ext cx="1445760" cy="36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01"/>
              </a:spcBef>
            </a:pPr>
            <a:r>
              <a:rPr lang="en-US" sz="1800" b="0" strike="noStrike" spc="-1">
                <a:solidFill>
                  <a:srgbClr val="D93145"/>
                </a:solidFill>
                <a:latin typeface="Arial"/>
                <a:ea typeface="DejaVu Sans"/>
              </a:rPr>
              <a:t>(soma)</a:t>
            </a:r>
            <a:endParaRPr lang="en-US" sz="1800" b="0" strike="noStrike" spc="-1">
              <a:latin typeface="Arial"/>
            </a:endParaRPr>
          </a:p>
        </p:txBody>
      </p:sp>
      <p:sp>
        <p:nvSpPr>
          <p:cNvPr id="301" name="CustomShape 32"/>
          <p:cNvSpPr/>
          <p:nvPr/>
        </p:nvSpPr>
        <p:spPr>
          <a:xfrm rot="5400000">
            <a:off x="5602680" y="4381200"/>
            <a:ext cx="150120" cy="2817360"/>
          </a:xfrm>
          <a:prstGeom prst="rightBrace">
            <a:avLst>
              <a:gd name="adj1" fmla="val 154167"/>
              <a:gd name="adj2" fmla="val 50000"/>
            </a:avLst>
          </a:prstGeom>
          <a:noFill/>
          <a:ln w="9360">
            <a:solidFill>
              <a:schemeClr val="tx1"/>
            </a:solidFill>
            <a:round/>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57200" y="1534680"/>
            <a:ext cx="8075160" cy="487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100000"/>
              </a:lnSpc>
              <a:spcBef>
                <a:spcPts val="561"/>
              </a:spcBef>
              <a:buClr>
                <a:srgbClr val="000000"/>
              </a:buClr>
              <a:buFont typeface="Symbol"/>
              <a:buChar char=""/>
            </a:pPr>
            <a:r>
              <a:rPr lang="en-US" sz="2000" b="0" strike="noStrike" spc="-1">
                <a:solidFill>
                  <a:srgbClr val="000000"/>
                </a:solidFill>
                <a:latin typeface="Arial"/>
                <a:ea typeface="DejaVu Sans"/>
              </a:rPr>
              <a:t>A neural net consists of a large number of simple processing elements called </a:t>
            </a:r>
            <a:r>
              <a:rPr lang="en-US" sz="2000" b="1" strike="noStrike" spc="-1">
                <a:solidFill>
                  <a:srgbClr val="C9211E"/>
                </a:solidFill>
                <a:latin typeface="Arial"/>
                <a:ea typeface="DejaVu Sans"/>
              </a:rPr>
              <a:t>neurons</a:t>
            </a:r>
            <a:r>
              <a:rPr lang="en-US" sz="2000" b="0" strike="noStrike" spc="-1">
                <a:solidFill>
                  <a:srgbClr val="000000"/>
                </a:solidFill>
                <a:latin typeface="Arial"/>
                <a:ea typeface="DejaVu Sans"/>
              </a:rPr>
              <a:t>, </a:t>
            </a:r>
            <a:r>
              <a:rPr lang="en-US" sz="2000" b="1" strike="noStrike" spc="-1">
                <a:solidFill>
                  <a:srgbClr val="000000"/>
                </a:solidFill>
                <a:latin typeface="Arial"/>
                <a:ea typeface="DejaVu Sans"/>
              </a:rPr>
              <a:t>units</a:t>
            </a:r>
            <a:r>
              <a:rPr lang="en-US" sz="2000" b="0" strike="noStrike" spc="-1">
                <a:solidFill>
                  <a:srgbClr val="000000"/>
                </a:solidFill>
                <a:latin typeface="Arial"/>
                <a:ea typeface="DejaVu Sans"/>
              </a:rPr>
              <a:t>, </a:t>
            </a:r>
            <a:r>
              <a:rPr lang="en-US" sz="2000" b="1" strike="noStrike" spc="-1">
                <a:solidFill>
                  <a:srgbClr val="000000"/>
                </a:solidFill>
                <a:latin typeface="Arial"/>
                <a:ea typeface="DejaVu Sans"/>
              </a:rPr>
              <a:t>cells</a:t>
            </a:r>
            <a:r>
              <a:rPr lang="en-US" sz="2000" b="0" strike="noStrike" spc="-1">
                <a:solidFill>
                  <a:srgbClr val="000000"/>
                </a:solidFill>
                <a:latin typeface="Arial"/>
                <a:ea typeface="DejaVu Sans"/>
              </a:rPr>
              <a:t> or </a:t>
            </a:r>
            <a:r>
              <a:rPr lang="en-US" sz="2000" b="1" strike="noStrike" spc="-1">
                <a:solidFill>
                  <a:srgbClr val="000000"/>
                </a:solidFill>
                <a:latin typeface="Arial"/>
                <a:ea typeface="DejaVu Sans"/>
              </a:rPr>
              <a:t>nodes</a:t>
            </a:r>
            <a:r>
              <a:rPr lang="en-US" sz="2000" b="0" strike="noStrike" spc="-1">
                <a:solidFill>
                  <a:srgbClr val="000000"/>
                </a:solidFill>
                <a:latin typeface="Arial"/>
                <a:ea typeface="DejaVu Sans"/>
              </a:rPr>
              <a:t>. </a:t>
            </a:r>
            <a:endParaRPr lang="en-US" sz="2000" b="0" strike="noStrike" spc="-1">
              <a:latin typeface="Arial"/>
            </a:endParaRPr>
          </a:p>
          <a:p>
            <a:pPr marL="343080" indent="-340920">
              <a:lnSpc>
                <a:spcPct val="100000"/>
              </a:lnSpc>
              <a:spcBef>
                <a:spcPts val="561"/>
              </a:spcBef>
              <a:buClr>
                <a:srgbClr val="000000"/>
              </a:buClr>
              <a:buFont typeface="Symbol"/>
              <a:buChar char=""/>
            </a:pPr>
            <a:r>
              <a:rPr lang="en-US" sz="2000" b="0" strike="noStrike" spc="-1">
                <a:solidFill>
                  <a:srgbClr val="000000"/>
                </a:solidFill>
                <a:latin typeface="Arial"/>
                <a:ea typeface="DejaVu Sans"/>
              </a:rPr>
              <a:t>Each neuron is </a:t>
            </a:r>
            <a:r>
              <a:rPr lang="en-US" sz="2000" b="1" strike="noStrike" spc="-1">
                <a:solidFill>
                  <a:srgbClr val="000000"/>
                </a:solidFill>
                <a:latin typeface="Arial"/>
                <a:ea typeface="DejaVu Sans"/>
              </a:rPr>
              <a:t>connected</a:t>
            </a:r>
            <a:r>
              <a:rPr lang="en-US" sz="2000" b="0" strike="noStrike" spc="-1">
                <a:solidFill>
                  <a:srgbClr val="000000"/>
                </a:solidFill>
                <a:latin typeface="Arial"/>
                <a:ea typeface="DejaVu Sans"/>
              </a:rPr>
              <a:t> to other neurons by means of </a:t>
            </a:r>
            <a:r>
              <a:rPr lang="en-US" sz="2000" b="1" strike="noStrike" spc="-1">
                <a:solidFill>
                  <a:srgbClr val="000000"/>
                </a:solidFill>
                <a:latin typeface="Arial"/>
                <a:ea typeface="DejaVu Sans"/>
              </a:rPr>
              <a:t>directed communication links</a:t>
            </a:r>
            <a:r>
              <a:rPr lang="en-US" sz="2000" b="0" strike="noStrike" spc="-1">
                <a:solidFill>
                  <a:srgbClr val="000000"/>
                </a:solidFill>
                <a:latin typeface="Arial"/>
                <a:ea typeface="DejaVu Sans"/>
              </a:rPr>
              <a:t>, each with </a:t>
            </a:r>
            <a:r>
              <a:rPr lang="en-US" sz="2000" b="1" strike="noStrike" spc="-1">
                <a:solidFill>
                  <a:srgbClr val="000000"/>
                </a:solidFill>
                <a:latin typeface="Arial"/>
                <a:ea typeface="DejaVu Sans"/>
              </a:rPr>
              <a:t>associated weight</a:t>
            </a:r>
            <a:r>
              <a:rPr lang="en-US" sz="2000" b="0" strike="noStrike" spc="-1">
                <a:solidFill>
                  <a:srgbClr val="000000"/>
                </a:solidFill>
                <a:latin typeface="Arial"/>
                <a:ea typeface="DejaVu Sans"/>
              </a:rPr>
              <a:t>. </a:t>
            </a:r>
            <a:endParaRPr lang="en-US" sz="2000" b="0" strike="noStrike" spc="-1">
              <a:latin typeface="Arial"/>
            </a:endParaRPr>
          </a:p>
          <a:p>
            <a:pPr marL="343080" indent="-340920">
              <a:lnSpc>
                <a:spcPct val="100000"/>
              </a:lnSpc>
              <a:spcBef>
                <a:spcPts val="561"/>
              </a:spcBef>
              <a:buClr>
                <a:srgbClr val="000000"/>
              </a:buClr>
              <a:buFont typeface="Symbol"/>
              <a:buChar char=""/>
            </a:pPr>
            <a:r>
              <a:rPr lang="en-US" sz="2000" b="0" strike="noStrike" spc="-1">
                <a:solidFill>
                  <a:srgbClr val="000000"/>
                </a:solidFill>
                <a:latin typeface="Arial"/>
                <a:ea typeface="DejaVu Sans"/>
              </a:rPr>
              <a:t>The weight represent information being used by the net to solve a problem. </a:t>
            </a:r>
            <a:endParaRPr lang="en-US" sz="2000" b="0" strike="noStrike" spc="-1">
              <a:latin typeface="Arial"/>
            </a:endParaRPr>
          </a:p>
          <a:p>
            <a:pPr marL="343080" indent="-340920">
              <a:lnSpc>
                <a:spcPct val="100000"/>
              </a:lnSpc>
              <a:spcBef>
                <a:spcPts val="561"/>
              </a:spcBef>
              <a:buClr>
                <a:srgbClr val="000000"/>
              </a:buClr>
              <a:buFont typeface="Symbol"/>
              <a:buChar char=""/>
            </a:pPr>
            <a:r>
              <a:rPr lang="en-US" sz="1800" b="0" strike="noStrike" spc="-1">
                <a:solidFill>
                  <a:srgbClr val="000000"/>
                </a:solidFill>
                <a:latin typeface="Arial"/>
                <a:ea typeface="DejaVu Sans"/>
              </a:rPr>
              <a:t>Each neuron has an internal state, called its </a:t>
            </a:r>
            <a:r>
              <a:rPr lang="en-US" sz="1800" b="1" strike="noStrike" spc="-1">
                <a:solidFill>
                  <a:srgbClr val="FF0000"/>
                </a:solidFill>
                <a:latin typeface="Arial"/>
                <a:ea typeface="DejaVu Sans"/>
              </a:rPr>
              <a:t>activation or activity level</a:t>
            </a:r>
            <a:r>
              <a:rPr lang="en-US" sz="1800" b="0" strike="noStrike" spc="-1">
                <a:solidFill>
                  <a:srgbClr val="000000"/>
                </a:solidFill>
                <a:latin typeface="Arial"/>
                <a:ea typeface="DejaVu Sans"/>
              </a:rPr>
              <a:t>, which is a function of the inputs it has received. Typically, a neuron sends its activation as a signal to several other neurons.</a:t>
            </a:r>
            <a:endParaRPr lang="en-US" sz="1800" b="0" strike="noStrike" spc="-1">
              <a:latin typeface="Arial"/>
            </a:endParaRPr>
          </a:p>
          <a:p>
            <a:pPr marL="343080" indent="-340920">
              <a:lnSpc>
                <a:spcPct val="100000"/>
              </a:lnSpc>
              <a:spcBef>
                <a:spcPts val="561"/>
              </a:spcBef>
              <a:buClr>
                <a:srgbClr val="000000"/>
              </a:buClr>
              <a:buFont typeface="Symbol"/>
              <a:buChar char=""/>
            </a:pPr>
            <a:r>
              <a:rPr lang="en-US" sz="1800" b="0" strike="noStrike" spc="-1">
                <a:solidFill>
                  <a:srgbClr val="000000"/>
                </a:solidFill>
                <a:latin typeface="Arial"/>
                <a:ea typeface="DejaVu Sans"/>
              </a:rPr>
              <a:t>It is important to note that a </a:t>
            </a:r>
            <a:r>
              <a:rPr lang="en-US" sz="1800" b="1" strike="noStrike" spc="-1">
                <a:solidFill>
                  <a:srgbClr val="000000"/>
                </a:solidFill>
                <a:latin typeface="Arial"/>
                <a:ea typeface="DejaVu Sans"/>
              </a:rPr>
              <a:t>neuron can send only one signal at a time</a:t>
            </a:r>
            <a:r>
              <a:rPr lang="en-US" sz="1800" b="0" strike="noStrike" spc="-1">
                <a:solidFill>
                  <a:srgbClr val="000000"/>
                </a:solidFill>
                <a:latin typeface="Arial"/>
                <a:ea typeface="DejaVu Sans"/>
              </a:rPr>
              <a:t>, although that </a:t>
            </a:r>
            <a:r>
              <a:rPr lang="en-US" sz="1800" b="1" strike="noStrike" spc="-1">
                <a:solidFill>
                  <a:srgbClr val="000000"/>
                </a:solidFill>
                <a:latin typeface="Arial"/>
                <a:ea typeface="DejaVu Sans"/>
              </a:rPr>
              <a:t>signal is broadcast to several other neurons</a:t>
            </a:r>
            <a:r>
              <a:rPr lang="en-US" sz="1800" b="0" strike="noStrike" spc="-1">
                <a:solidFill>
                  <a:srgbClr val="000000"/>
                </a:solidFill>
                <a:latin typeface="Arial"/>
                <a:ea typeface="DejaVu Sans"/>
              </a:rPr>
              <a:t>.</a:t>
            </a:r>
            <a:endParaRPr lang="en-US" sz="1800" b="0" strike="noStrike" spc="-1">
              <a:latin typeface="Arial"/>
            </a:endParaRPr>
          </a:p>
          <a:p>
            <a:pPr marL="343080" indent="-340920">
              <a:lnSpc>
                <a:spcPct val="100000"/>
              </a:lnSpc>
              <a:spcBef>
                <a:spcPts val="561"/>
              </a:spcBef>
              <a:buClr>
                <a:srgbClr val="000000"/>
              </a:buClr>
              <a:buFont typeface="Symbol"/>
              <a:buChar char=""/>
            </a:pPr>
            <a:r>
              <a:rPr lang="en-US" sz="1800" b="0" strike="noStrike" spc="-1">
                <a:solidFill>
                  <a:srgbClr val="000000"/>
                </a:solidFill>
                <a:latin typeface="Arial"/>
                <a:ea typeface="DejaVu Sans"/>
              </a:rPr>
              <a:t>Neural networks are </a:t>
            </a:r>
            <a:r>
              <a:rPr lang="en-US" sz="1800" b="1" strike="noStrike" spc="-1">
                <a:solidFill>
                  <a:srgbClr val="000000"/>
                </a:solidFill>
                <a:latin typeface="Arial"/>
                <a:ea typeface="DejaVu Sans"/>
              </a:rPr>
              <a:t>configured</a:t>
            </a:r>
            <a:r>
              <a:rPr lang="en-US" sz="1800" b="0" strike="noStrike" spc="-1">
                <a:solidFill>
                  <a:srgbClr val="000000"/>
                </a:solidFill>
                <a:latin typeface="Arial"/>
                <a:ea typeface="DejaVu Sans"/>
              </a:rPr>
              <a:t> for a specific application, such as pattern recognition or data classification, through a</a:t>
            </a:r>
            <a:r>
              <a:rPr lang="en-US" sz="1800" b="0" strike="noStrike" spc="-1">
                <a:solidFill>
                  <a:srgbClr val="C9211E"/>
                </a:solidFill>
                <a:latin typeface="Arial"/>
                <a:ea typeface="DejaVu Sans"/>
              </a:rPr>
              <a:t> </a:t>
            </a:r>
            <a:r>
              <a:rPr lang="en-US" sz="1800" b="1" strike="noStrike" spc="-1">
                <a:solidFill>
                  <a:srgbClr val="C9211E"/>
                </a:solidFill>
                <a:latin typeface="Arial"/>
                <a:ea typeface="DejaVu Sans"/>
              </a:rPr>
              <a:t>learning process </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Activation Functions</a:t>
            </a:r>
            <a:endParaRPr lang="en-US" sz="4400" b="0" strike="noStrike" spc="-1">
              <a:latin typeface="Arial"/>
            </a:endParaRPr>
          </a:p>
        </p:txBody>
      </p:sp>
      <p:pic>
        <p:nvPicPr>
          <p:cNvPr id="304" name="Picture 5"/>
          <p:cNvPicPr/>
          <p:nvPr/>
        </p:nvPicPr>
        <p:blipFill>
          <a:blip r:embed="rId3"/>
          <a:stretch/>
        </p:blipFill>
        <p:spPr>
          <a:xfrm>
            <a:off x="300600" y="1439280"/>
            <a:ext cx="8563680" cy="44640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Neural Networks</a:t>
            </a:r>
            <a:endParaRPr lang="en-US" sz="4400" b="0" strike="noStrike" spc="-1">
              <a:latin typeface="Arial"/>
            </a:endParaRPr>
          </a:p>
        </p:txBody>
      </p:sp>
      <p:sp>
        <p:nvSpPr>
          <p:cNvPr id="306"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100000"/>
              </a:lnSpc>
              <a:spcBef>
                <a:spcPts val="641"/>
              </a:spcBef>
              <a:buClr>
                <a:srgbClr val="000000"/>
              </a:buClr>
              <a:buFont typeface="Symbol"/>
              <a:buChar char=""/>
            </a:pPr>
            <a:r>
              <a:rPr lang="en-US" sz="3200" b="0" strike="noStrike" spc="-1">
                <a:solidFill>
                  <a:srgbClr val="000000"/>
                </a:solidFill>
                <a:latin typeface="Arial"/>
                <a:ea typeface="DejaVu Sans"/>
              </a:rPr>
              <a:t>    Perceptron : two classes model</a:t>
            </a:r>
            <a:endParaRPr lang="en-US" sz="3200" b="0" strike="noStrike" spc="-1">
              <a:latin typeface="Arial"/>
            </a:endParaRPr>
          </a:p>
        </p:txBody>
      </p:sp>
      <p:pic>
        <p:nvPicPr>
          <p:cNvPr id="307" name="Picture 4"/>
          <p:cNvPicPr/>
          <p:nvPr/>
        </p:nvPicPr>
        <p:blipFill>
          <a:blip r:embed="rId2"/>
          <a:stretch/>
        </p:blipFill>
        <p:spPr>
          <a:xfrm>
            <a:off x="1116000" y="2492280"/>
            <a:ext cx="6479640" cy="3241080"/>
          </a:xfrm>
          <a:prstGeom prst="rect">
            <a:avLst/>
          </a:prstGeom>
          <a:ln>
            <a:noFill/>
          </a:ln>
        </p:spPr>
      </p:pic>
      <p:sp>
        <p:nvSpPr>
          <p:cNvPr id="308" name="CustomShape 3"/>
          <p:cNvSpPr/>
          <p:nvPr/>
        </p:nvSpPr>
        <p:spPr>
          <a:xfrm>
            <a:off x="3125520" y="5837400"/>
            <a:ext cx="251388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800" b="0" strike="noStrike" spc="-1">
                <a:solidFill>
                  <a:srgbClr val="000000"/>
                </a:solidFill>
                <a:latin typeface="Arial"/>
                <a:ea typeface="DejaVu Sans"/>
              </a:rPr>
              <a:t>Structure of perceptron</a:t>
            </a:r>
            <a:endParaRPr lang="en-US"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sp>
      <p:sp>
        <p:nvSpPr>
          <p:cNvPr id="310"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sp>
      <p:pic>
        <p:nvPicPr>
          <p:cNvPr id="311" name="Picture 5"/>
          <p:cNvPicPr/>
          <p:nvPr/>
        </p:nvPicPr>
        <p:blipFill>
          <a:blip r:embed="rId2"/>
          <a:stretch/>
        </p:blipFill>
        <p:spPr>
          <a:xfrm>
            <a:off x="2493360" y="1116000"/>
            <a:ext cx="4047120" cy="5210640"/>
          </a:xfrm>
          <a:prstGeom prst="rect">
            <a:avLst/>
          </a:prstGeom>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Arial"/>
                <a:ea typeface="DejaVu Sans"/>
              </a:rPr>
              <a:t>Overview</a:t>
            </a:r>
            <a:endParaRPr lang="en-US" sz="4400" b="0" strike="noStrike" spc="-1">
              <a:latin typeface="Arial"/>
            </a:endParaRPr>
          </a:p>
        </p:txBody>
      </p:sp>
      <p:sp>
        <p:nvSpPr>
          <p:cNvPr id="208"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90000"/>
              </a:lnSpc>
              <a:spcBef>
                <a:spcPts val="479"/>
              </a:spcBef>
              <a:buClr>
                <a:srgbClr val="000000"/>
              </a:buClr>
              <a:buFont typeface="Symbol"/>
              <a:buChar char=""/>
            </a:pPr>
            <a:r>
              <a:rPr lang="en-US" sz="2400" b="0" strike="noStrike" spc="-1" dirty="0">
                <a:solidFill>
                  <a:srgbClr val="000000"/>
                </a:solidFill>
                <a:latin typeface="Arial"/>
                <a:ea typeface="DejaVu Sans"/>
              </a:rPr>
              <a:t>Classical Computer Vision Pipeline</a:t>
            </a:r>
            <a:endParaRPr lang="en-US" sz="2400" b="0" strike="noStrike" spc="-1" dirty="0">
              <a:latin typeface="Arial"/>
            </a:endParaRPr>
          </a:p>
          <a:p>
            <a:pPr marL="343080" indent="-340920">
              <a:lnSpc>
                <a:spcPct val="90000"/>
              </a:lnSpc>
              <a:spcBef>
                <a:spcPts val="479"/>
              </a:spcBef>
              <a:buClr>
                <a:srgbClr val="000000"/>
              </a:buClr>
              <a:buFont typeface="Symbol"/>
              <a:buChar char=""/>
            </a:pPr>
            <a:r>
              <a:rPr lang="en-US" sz="2400" b="0" strike="noStrike" spc="-1" dirty="0">
                <a:solidFill>
                  <a:srgbClr val="000000"/>
                </a:solidFill>
                <a:latin typeface="Arial"/>
                <a:ea typeface="DejaVu Sans"/>
              </a:rPr>
              <a:t>KNN Classifier </a:t>
            </a:r>
            <a:endParaRPr lang="en-US" sz="2400" b="0" strike="noStrike" spc="-1" dirty="0">
              <a:latin typeface="Arial"/>
            </a:endParaRPr>
          </a:p>
          <a:p>
            <a:pPr marL="343080" indent="-340920">
              <a:lnSpc>
                <a:spcPct val="90000"/>
              </a:lnSpc>
              <a:spcBef>
                <a:spcPts val="479"/>
              </a:spcBef>
              <a:buClr>
                <a:srgbClr val="000000"/>
              </a:buClr>
              <a:buFont typeface="Symbol"/>
              <a:buChar char=""/>
            </a:pPr>
            <a:r>
              <a:rPr lang="en-US" sz="2400" b="0" strike="noStrike" spc="-1" dirty="0">
                <a:solidFill>
                  <a:srgbClr val="000000"/>
                </a:solidFill>
                <a:latin typeface="Arial"/>
                <a:ea typeface="DejaVu Sans"/>
              </a:rPr>
              <a:t>Neural Network</a:t>
            </a:r>
            <a:endParaRPr lang="en-US" sz="2400" b="0" strike="noStrike" spc="-1" dirty="0">
              <a:latin typeface="Arial"/>
            </a:endParaRPr>
          </a:p>
          <a:p>
            <a:pPr marL="343080" indent="-340920">
              <a:lnSpc>
                <a:spcPct val="90000"/>
              </a:lnSpc>
              <a:spcBef>
                <a:spcPts val="479"/>
              </a:spcBef>
              <a:buClr>
                <a:srgbClr val="000000"/>
              </a:buClr>
              <a:buFont typeface="Symbol"/>
              <a:buChar char=""/>
            </a:pPr>
            <a:r>
              <a:rPr lang="en-US" sz="2400" b="0" strike="noStrike" spc="-1" dirty="0">
                <a:solidFill>
                  <a:srgbClr val="000000"/>
                </a:solidFill>
                <a:latin typeface="Arial"/>
                <a:ea typeface="DejaVu Sans"/>
              </a:rPr>
              <a:t>Convolutional Neural Networks</a:t>
            </a:r>
            <a:endParaRPr lang="en-US" sz="2400" b="0" strike="noStrike" spc="-1" dirty="0">
              <a:latin typeface="Arial"/>
            </a:endParaRPr>
          </a:p>
          <a:p>
            <a:pPr marL="343080" indent="-340920">
              <a:lnSpc>
                <a:spcPct val="90000"/>
              </a:lnSpc>
              <a:spcBef>
                <a:spcPts val="479"/>
              </a:spcBef>
              <a:buClr>
                <a:srgbClr val="000000"/>
              </a:buClr>
              <a:buFont typeface="Symbol"/>
              <a:buChar char=""/>
            </a:pPr>
            <a:r>
              <a:rPr lang="en-US" sz="2400" b="0" strike="noStrike" spc="-1" dirty="0">
                <a:solidFill>
                  <a:srgbClr val="000000"/>
                </a:solidFill>
                <a:latin typeface="Arial"/>
                <a:ea typeface="DejaVu Sans"/>
              </a:rPr>
              <a:t>CNNs Architectures </a:t>
            </a:r>
            <a:endParaRPr lang="en-US" sz="2400" b="0" strike="noStrike" spc="-1" dirty="0">
              <a:latin typeface="Arial"/>
            </a:endParaRPr>
          </a:p>
          <a:p>
            <a:pPr>
              <a:lnSpc>
                <a:spcPct val="90000"/>
              </a:lnSpc>
              <a:spcBef>
                <a:spcPts val="479"/>
              </a:spcBef>
            </a:pPr>
            <a:endParaRPr lang="en-US" sz="24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000000"/>
                </a:solidFill>
                <a:latin typeface="Arial"/>
                <a:ea typeface="DejaVu Sans"/>
              </a:rPr>
              <a:t>Neural Networks : Multilayer Feedforward Neural Networks</a:t>
            </a:r>
            <a:endParaRPr lang="en-US" sz="3200" b="0" strike="noStrike" spc="-1">
              <a:latin typeface="Arial"/>
            </a:endParaRPr>
          </a:p>
        </p:txBody>
      </p:sp>
      <p:sp>
        <p:nvSpPr>
          <p:cNvPr id="313"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100000"/>
              </a:lnSpc>
              <a:spcBef>
                <a:spcPts val="641"/>
              </a:spcBef>
              <a:buClr>
                <a:srgbClr val="000000"/>
              </a:buClr>
              <a:buFont typeface="Symbol"/>
              <a:buChar char=""/>
            </a:pPr>
            <a:r>
              <a:rPr lang="en-US" sz="2400" b="1" strike="noStrike" spc="-1">
                <a:solidFill>
                  <a:srgbClr val="000000"/>
                </a:solidFill>
                <a:latin typeface="Arial"/>
                <a:ea typeface="DejaVu Sans"/>
              </a:rPr>
              <a:t>   Basic structure</a:t>
            </a:r>
            <a:endParaRPr lang="en-US" sz="2400" b="0" strike="noStrike" spc="-1">
              <a:latin typeface="Arial"/>
            </a:endParaRPr>
          </a:p>
        </p:txBody>
      </p:sp>
      <p:pic>
        <p:nvPicPr>
          <p:cNvPr id="314" name="Picture 4"/>
          <p:cNvPicPr/>
          <p:nvPr/>
        </p:nvPicPr>
        <p:blipFill>
          <a:blip r:embed="rId2"/>
          <a:stretch/>
        </p:blipFill>
        <p:spPr>
          <a:xfrm>
            <a:off x="1258920" y="1989720"/>
            <a:ext cx="6766920" cy="4230000"/>
          </a:xfrm>
          <a:prstGeom prst="rect">
            <a:avLst/>
          </a:prstGeom>
          <a:ln>
            <a:noFill/>
          </a:ln>
        </p:spPr>
      </p:pic>
      <p:sp>
        <p:nvSpPr>
          <p:cNvPr id="315" name="CustomShape 3"/>
          <p:cNvSpPr/>
          <p:nvPr/>
        </p:nvSpPr>
        <p:spPr>
          <a:xfrm>
            <a:off x="3832200" y="6332400"/>
            <a:ext cx="182160" cy="364680"/>
          </a:xfrm>
          <a:prstGeom prst="rect">
            <a:avLst/>
          </a:prstGeom>
          <a:noFill/>
          <a:ln>
            <a:noFill/>
          </a:ln>
        </p:spPr>
        <p:style>
          <a:lnRef idx="0">
            <a:scrgbClr r="0" g="0" b="0"/>
          </a:lnRef>
          <a:fillRef idx="0">
            <a:scrgbClr r="0" g="0" b="0"/>
          </a:fillRef>
          <a:effectRef idx="0">
            <a:scrgbClr r="0" g="0" b="0"/>
          </a:effectRef>
          <a:fontRef idx="minor"/>
        </p:style>
      </p:sp>
      <p:sp>
        <p:nvSpPr>
          <p:cNvPr id="316" name="CustomShape 4"/>
          <p:cNvSpPr/>
          <p:nvPr/>
        </p:nvSpPr>
        <p:spPr>
          <a:xfrm>
            <a:off x="2201040" y="6161400"/>
            <a:ext cx="5340960" cy="362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nSpc>
                <a:spcPct val="100000"/>
              </a:lnSpc>
            </a:pPr>
            <a:r>
              <a:rPr lang="en-US" sz="1800" b="1" strike="noStrike" spc="-1">
                <a:solidFill>
                  <a:srgbClr val="000000"/>
                </a:solidFill>
                <a:latin typeface="Arial"/>
                <a:ea typeface="DejaVu Sans"/>
              </a:rPr>
              <a:t>Structure of multi layer feedforward neural networks</a:t>
            </a:r>
            <a:endParaRPr lang="en-US"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38088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Training Basics</a:t>
            </a:r>
            <a:endParaRPr lang="en-US" sz="4400" b="0" strike="noStrike" spc="-1">
              <a:latin typeface="Arial"/>
            </a:endParaRPr>
          </a:p>
        </p:txBody>
      </p:sp>
      <p:sp>
        <p:nvSpPr>
          <p:cNvPr id="318"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gn="just">
              <a:lnSpc>
                <a:spcPct val="90000"/>
              </a:lnSpc>
              <a:spcBef>
                <a:spcPts val="641"/>
              </a:spcBef>
              <a:buClr>
                <a:srgbClr val="000000"/>
              </a:buClr>
              <a:buFont typeface="Symbol"/>
              <a:buChar char=""/>
            </a:pPr>
            <a:r>
              <a:rPr lang="en-US" sz="2400" b="0" strike="noStrike" spc="-1">
                <a:solidFill>
                  <a:srgbClr val="000000"/>
                </a:solidFill>
                <a:latin typeface="Arial"/>
                <a:ea typeface="DejaVu Sans"/>
              </a:rPr>
              <a:t>The most basic method of training a neural network is </a:t>
            </a:r>
            <a:r>
              <a:rPr lang="en-US" sz="2400" b="1" u="sng" strike="noStrike" spc="-1">
                <a:solidFill>
                  <a:srgbClr val="000000"/>
                </a:solidFill>
                <a:uFillTx/>
                <a:latin typeface="Arial"/>
                <a:ea typeface="DejaVu Sans"/>
              </a:rPr>
              <a:t>trial and error</a:t>
            </a:r>
            <a:r>
              <a:rPr lang="en-US" sz="2400" b="1" strike="noStrike" spc="-1">
                <a:solidFill>
                  <a:srgbClr val="000000"/>
                </a:solidFill>
                <a:latin typeface="Arial"/>
                <a:ea typeface="DejaVu Sans"/>
              </a:rPr>
              <a:t>. </a:t>
            </a:r>
            <a:endParaRPr lang="en-US" sz="2400" b="0" strike="noStrike" spc="-1">
              <a:latin typeface="Arial"/>
            </a:endParaRPr>
          </a:p>
          <a:p>
            <a:pPr marL="343080" indent="-340920" algn="just">
              <a:lnSpc>
                <a:spcPct val="90000"/>
              </a:lnSpc>
              <a:spcBef>
                <a:spcPts val="641"/>
              </a:spcBef>
              <a:buClr>
                <a:srgbClr val="000000"/>
              </a:buClr>
              <a:buFont typeface="Symbol"/>
              <a:buChar char=""/>
            </a:pPr>
            <a:r>
              <a:rPr lang="en-US" sz="2400" b="0" strike="noStrike" spc="-1">
                <a:solidFill>
                  <a:srgbClr val="000000"/>
                </a:solidFill>
                <a:latin typeface="Arial"/>
                <a:ea typeface="DejaVu Sans"/>
              </a:rPr>
              <a:t>If the network isn't behaving the way it should, </a:t>
            </a:r>
            <a:r>
              <a:rPr lang="en-US" sz="2400" b="1" strike="noStrike" spc="-1">
                <a:solidFill>
                  <a:srgbClr val="000000"/>
                </a:solidFill>
                <a:latin typeface="Arial"/>
                <a:ea typeface="DejaVu Sans"/>
              </a:rPr>
              <a:t>change the weighting of a random link by a random amount</a:t>
            </a:r>
            <a:r>
              <a:rPr lang="en-US" sz="2400" b="0" strike="noStrike" spc="-1">
                <a:solidFill>
                  <a:srgbClr val="000000"/>
                </a:solidFill>
                <a:latin typeface="Arial"/>
                <a:ea typeface="DejaVu Sans"/>
              </a:rPr>
              <a:t>. If the accuracy of the network declines, undo the change and make a different one. </a:t>
            </a:r>
            <a:endParaRPr lang="en-US" sz="2400" b="0" strike="noStrike" spc="-1">
              <a:latin typeface="Arial"/>
            </a:endParaRPr>
          </a:p>
          <a:p>
            <a:pPr marL="343080" indent="-340920" algn="just">
              <a:lnSpc>
                <a:spcPct val="90000"/>
              </a:lnSpc>
              <a:spcBef>
                <a:spcPts val="641"/>
              </a:spcBef>
              <a:buClr>
                <a:srgbClr val="000000"/>
              </a:buClr>
              <a:buFont typeface="Symbol"/>
              <a:buChar char=""/>
            </a:pPr>
            <a:r>
              <a:rPr lang="en-US" sz="2400" b="1" strike="noStrike" spc="-1">
                <a:solidFill>
                  <a:srgbClr val="C9211E"/>
                </a:solidFill>
                <a:latin typeface="Arial"/>
                <a:ea typeface="DejaVu Sans"/>
              </a:rPr>
              <a:t>It takes time, but the trial and error method does produce results.</a:t>
            </a:r>
            <a:endParaRPr lang="en-US" sz="24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000000"/>
                </a:solidFill>
                <a:latin typeface="Arial"/>
                <a:ea typeface="DejaVu Sans"/>
              </a:rPr>
              <a:t>Training: Back propagation algorithm</a:t>
            </a:r>
            <a:endParaRPr lang="en-US" sz="3200" b="0" strike="noStrike" spc="-1">
              <a:latin typeface="Arial"/>
            </a:endParaRPr>
          </a:p>
        </p:txBody>
      </p:sp>
      <p:sp>
        <p:nvSpPr>
          <p:cNvPr id="320" name="CustomShape 2"/>
          <p:cNvSpPr/>
          <p:nvPr/>
        </p:nvSpPr>
        <p:spPr>
          <a:xfrm>
            <a:off x="380880" y="1752480"/>
            <a:ext cx="8148240" cy="479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80000"/>
              </a:lnSpc>
              <a:spcBef>
                <a:spcPts val="479"/>
              </a:spcBef>
              <a:buClr>
                <a:srgbClr val="000000"/>
              </a:buClr>
              <a:buFont typeface="Symbol"/>
              <a:buChar char=""/>
            </a:pPr>
            <a:r>
              <a:rPr lang="en-US" sz="2200" b="0" strike="noStrike" spc="-1">
                <a:solidFill>
                  <a:srgbClr val="000000"/>
                </a:solidFill>
                <a:latin typeface="Arial"/>
                <a:ea typeface="DejaVu Sans"/>
              </a:rPr>
              <a:t>The </a:t>
            </a:r>
            <a:r>
              <a:rPr lang="en-US" sz="2200" b="1" u="sng" strike="noStrike" spc="-1">
                <a:solidFill>
                  <a:srgbClr val="C9211E"/>
                </a:solidFill>
                <a:uFillTx/>
                <a:latin typeface="Arial"/>
                <a:ea typeface="DejaVu Sans"/>
              </a:rPr>
              <a:t>Backprop algorithm</a:t>
            </a:r>
            <a:r>
              <a:rPr lang="en-US" sz="2200" b="0" strike="noStrike" spc="-1">
                <a:solidFill>
                  <a:srgbClr val="000000"/>
                </a:solidFill>
                <a:latin typeface="Arial"/>
                <a:ea typeface="DejaVu Sans"/>
              </a:rPr>
              <a:t> searches for weight values that minimize the total error of the network over the set of training examples (training set).</a:t>
            </a:r>
            <a:endParaRPr lang="en-US" sz="2200" b="0" strike="noStrike" spc="-1">
              <a:latin typeface="Arial"/>
            </a:endParaRPr>
          </a:p>
          <a:p>
            <a:pPr marL="343080" indent="-340920">
              <a:lnSpc>
                <a:spcPct val="80000"/>
              </a:lnSpc>
              <a:spcBef>
                <a:spcPts val="479"/>
              </a:spcBef>
              <a:buClr>
                <a:srgbClr val="000000"/>
              </a:buClr>
              <a:buFont typeface="Symbol"/>
              <a:buChar char=""/>
            </a:pPr>
            <a:r>
              <a:rPr lang="en-US" sz="2200" b="0" strike="noStrike" spc="-1">
                <a:solidFill>
                  <a:srgbClr val="000000"/>
                </a:solidFill>
                <a:latin typeface="Arial"/>
                <a:ea typeface="DejaVu Sans"/>
              </a:rPr>
              <a:t>Backprop consists of the repeated application of the following two passes:</a:t>
            </a:r>
            <a:endParaRPr lang="en-US" sz="2200" b="0" strike="noStrike" spc="-1">
              <a:latin typeface="Arial"/>
            </a:endParaRPr>
          </a:p>
          <a:p>
            <a:pPr marL="743040" lvl="1" indent="-283680">
              <a:lnSpc>
                <a:spcPct val="80000"/>
              </a:lnSpc>
              <a:spcBef>
                <a:spcPts val="479"/>
              </a:spcBef>
              <a:buClr>
                <a:srgbClr val="FF0000"/>
              </a:buClr>
              <a:buFont typeface="Symbol"/>
              <a:buChar char=""/>
            </a:pPr>
            <a:r>
              <a:rPr lang="en-US" sz="2200" b="1" strike="noStrike" spc="-1">
                <a:solidFill>
                  <a:srgbClr val="FF0000"/>
                </a:solidFill>
                <a:latin typeface="Arial"/>
                <a:ea typeface="DejaVu Sans"/>
              </a:rPr>
              <a:t>Forward pass</a:t>
            </a:r>
            <a:r>
              <a:rPr lang="en-US" sz="2200" b="0" strike="noStrike" spc="-1">
                <a:solidFill>
                  <a:srgbClr val="000000"/>
                </a:solidFill>
                <a:latin typeface="Arial"/>
                <a:ea typeface="DejaVu Sans"/>
              </a:rPr>
              <a:t>: in this step the network is activated on one example and the error of (each neuron of) the output layer is computed.</a:t>
            </a:r>
            <a:endParaRPr lang="en-US" sz="2200" b="0" strike="noStrike" spc="-1">
              <a:latin typeface="Arial"/>
            </a:endParaRPr>
          </a:p>
          <a:p>
            <a:pPr marL="743040" lvl="1" indent="-283680">
              <a:lnSpc>
                <a:spcPct val="80000"/>
              </a:lnSpc>
              <a:spcBef>
                <a:spcPts val="479"/>
              </a:spcBef>
              <a:buClr>
                <a:srgbClr val="FF0000"/>
              </a:buClr>
              <a:buFont typeface="Symbol"/>
              <a:buChar char=""/>
            </a:pPr>
            <a:r>
              <a:rPr lang="en-US" sz="2200" b="1" strike="noStrike" spc="-1">
                <a:solidFill>
                  <a:srgbClr val="FF0000"/>
                </a:solidFill>
                <a:latin typeface="Arial"/>
                <a:ea typeface="DejaVu Sans"/>
              </a:rPr>
              <a:t>Backward pass</a:t>
            </a:r>
            <a:r>
              <a:rPr lang="en-US" sz="2200" b="0" strike="noStrike" spc="-1">
                <a:solidFill>
                  <a:srgbClr val="000000"/>
                </a:solidFill>
                <a:latin typeface="Arial"/>
                <a:ea typeface="DejaVu Sans"/>
              </a:rPr>
              <a:t>: in this step the network error is used for updating the weights. </a:t>
            </a:r>
            <a:r>
              <a:rPr lang="en-US" sz="2200" b="1" strike="noStrike" spc="-1">
                <a:solidFill>
                  <a:srgbClr val="000000"/>
                </a:solidFill>
                <a:latin typeface="Arial"/>
                <a:ea typeface="DejaVu Sans"/>
              </a:rPr>
              <a:t>Starting at the output layer, the error is propagated backwards through the network, layer by layer</a:t>
            </a:r>
            <a:r>
              <a:rPr lang="en-US" sz="2200" b="0" strike="noStrike" spc="-1">
                <a:solidFill>
                  <a:srgbClr val="000000"/>
                </a:solidFill>
                <a:latin typeface="Arial"/>
                <a:ea typeface="DejaVu Sans"/>
              </a:rPr>
              <a:t>. This is done by recursively computing the local gradient of each neuron.</a:t>
            </a:r>
            <a:endParaRPr lang="en-US" sz="2200" b="0" strike="noStrike" spc="-1">
              <a:latin typeface="Arial"/>
            </a:endParaRPr>
          </a:p>
          <a:p>
            <a:pPr>
              <a:lnSpc>
                <a:spcPct val="80000"/>
              </a:lnSpc>
              <a:spcBef>
                <a:spcPts val="479"/>
              </a:spcBef>
            </a:pPr>
            <a:endParaRPr lang="en-US" sz="2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Back Propagation</a:t>
            </a:r>
            <a:endParaRPr lang="en-US" sz="4400" b="0" strike="noStrike" spc="-1">
              <a:latin typeface="Arial"/>
            </a:endParaRPr>
          </a:p>
        </p:txBody>
      </p:sp>
      <p:sp>
        <p:nvSpPr>
          <p:cNvPr id="322"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sp>
      <p:sp>
        <p:nvSpPr>
          <p:cNvPr id="323" name="CustomShape 3"/>
          <p:cNvSpPr/>
          <p:nvPr/>
        </p:nvSpPr>
        <p:spPr>
          <a:xfrm>
            <a:off x="835200" y="411120"/>
            <a:ext cx="7849440" cy="1183680"/>
          </a:xfrm>
          <a:prstGeom prst="rect">
            <a:avLst/>
          </a:prstGeom>
          <a:noFill/>
          <a:ln w="9360">
            <a:noFill/>
          </a:ln>
        </p:spPr>
        <p:style>
          <a:lnRef idx="0">
            <a:scrgbClr r="0" g="0" b="0"/>
          </a:lnRef>
          <a:fillRef idx="0">
            <a:scrgbClr r="0" g="0" b="0"/>
          </a:fillRef>
          <a:effectRef idx="0">
            <a:scrgbClr r="0" g="0" b="0"/>
          </a:effectRef>
          <a:fontRef idx="minor"/>
        </p:style>
      </p:sp>
      <p:sp>
        <p:nvSpPr>
          <p:cNvPr id="324" name="CustomShape 4"/>
          <p:cNvSpPr/>
          <p:nvPr/>
        </p:nvSpPr>
        <p:spPr>
          <a:xfrm>
            <a:off x="914400" y="2362320"/>
            <a:ext cx="7922520" cy="4188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100000"/>
              </a:lnSpc>
              <a:spcBef>
                <a:spcPts val="479"/>
              </a:spcBef>
              <a:buClr>
                <a:srgbClr val="000000"/>
              </a:buClr>
              <a:buSzPct val="75000"/>
              <a:buFont typeface="Wingdings" charset="2"/>
              <a:buChar char=""/>
            </a:pPr>
            <a:r>
              <a:rPr lang="en-US" sz="2400" b="0" strike="noStrike" spc="-1">
                <a:solidFill>
                  <a:srgbClr val="000000"/>
                </a:solidFill>
                <a:latin typeface="Arial"/>
                <a:ea typeface="DejaVu Sans"/>
              </a:rPr>
              <a:t>Back-propagation training algorithm</a:t>
            </a:r>
            <a:endParaRPr lang="en-US" sz="2400" b="0" strike="noStrike" spc="-1">
              <a:latin typeface="Arial"/>
            </a:endParaRPr>
          </a:p>
          <a:p>
            <a:pPr>
              <a:lnSpc>
                <a:spcPct val="100000"/>
              </a:lnSpc>
              <a:spcBef>
                <a:spcPts val="561"/>
              </a:spcBef>
            </a:pPr>
            <a:endParaRPr lang="en-US" sz="2400" b="0" strike="noStrike" spc="-1">
              <a:latin typeface="Arial"/>
            </a:endParaRPr>
          </a:p>
          <a:p>
            <a:pPr>
              <a:lnSpc>
                <a:spcPct val="100000"/>
              </a:lnSpc>
              <a:spcBef>
                <a:spcPts val="561"/>
              </a:spcBef>
            </a:pPr>
            <a:endParaRPr lang="en-US" sz="2400" b="0" strike="noStrike" spc="-1">
              <a:latin typeface="Arial"/>
            </a:endParaRPr>
          </a:p>
          <a:p>
            <a:pPr>
              <a:lnSpc>
                <a:spcPct val="100000"/>
              </a:lnSpc>
              <a:spcBef>
                <a:spcPts val="561"/>
              </a:spcBef>
            </a:pPr>
            <a:endParaRPr lang="en-US" sz="2400" b="0" strike="noStrike" spc="-1">
              <a:latin typeface="Arial"/>
            </a:endParaRPr>
          </a:p>
          <a:p>
            <a:pPr>
              <a:lnSpc>
                <a:spcPct val="100000"/>
              </a:lnSpc>
              <a:spcBef>
                <a:spcPts val="561"/>
              </a:spcBef>
            </a:pPr>
            <a:endParaRPr lang="en-US" sz="2400" b="0" strike="noStrike" spc="-1">
              <a:latin typeface="Arial"/>
            </a:endParaRPr>
          </a:p>
          <a:p>
            <a:pPr>
              <a:lnSpc>
                <a:spcPct val="100000"/>
              </a:lnSpc>
              <a:spcBef>
                <a:spcPts val="561"/>
              </a:spcBef>
            </a:pPr>
            <a:endParaRPr lang="en-US" sz="2400" b="0" strike="noStrike" spc="-1">
              <a:latin typeface="Arial"/>
            </a:endParaRPr>
          </a:p>
          <a:p>
            <a:pPr>
              <a:lnSpc>
                <a:spcPct val="100000"/>
              </a:lnSpc>
              <a:spcBef>
                <a:spcPts val="479"/>
              </a:spcBef>
            </a:pPr>
            <a:endParaRPr lang="en-US" sz="2400" b="0" strike="noStrike" spc="-1">
              <a:latin typeface="Arial"/>
            </a:endParaRPr>
          </a:p>
          <a:p>
            <a:pPr marL="343080" indent="-340920">
              <a:lnSpc>
                <a:spcPct val="100000"/>
              </a:lnSpc>
              <a:spcBef>
                <a:spcPts val="479"/>
              </a:spcBef>
              <a:buClr>
                <a:srgbClr val="000000"/>
              </a:buClr>
              <a:buSzPct val="75000"/>
              <a:buFont typeface="Wingdings" charset="2"/>
              <a:buChar char=""/>
            </a:pPr>
            <a:r>
              <a:rPr lang="en-US" sz="2400" b="0" strike="noStrike" spc="-1">
                <a:solidFill>
                  <a:srgbClr val="000000"/>
                </a:solidFill>
                <a:latin typeface="Arial"/>
                <a:ea typeface="DejaVu Sans"/>
              </a:rPr>
              <a:t>Backprop adjusts the weights of the NN in order to minimize the network total mean squared error.</a:t>
            </a:r>
            <a:endParaRPr lang="en-US" sz="2400" b="0" strike="noStrike" spc="-1">
              <a:latin typeface="Arial"/>
            </a:endParaRPr>
          </a:p>
        </p:txBody>
      </p:sp>
      <p:sp>
        <p:nvSpPr>
          <p:cNvPr id="325" name="CustomShape 5"/>
          <p:cNvSpPr/>
          <p:nvPr/>
        </p:nvSpPr>
        <p:spPr>
          <a:xfrm>
            <a:off x="4876920" y="2362320"/>
            <a:ext cx="360" cy="360"/>
          </a:xfrm>
          <a:custGeom>
            <a:avLst/>
            <a:gdLst/>
            <a:ahLst/>
            <a:cxnLst/>
            <a:rect l="l" t="t" r="r" b="b"/>
            <a:pathLst>
              <a:path w="21600" h="21600">
                <a:moveTo>
                  <a:pt x="0" y="0"/>
                </a:moveTo>
                <a:lnTo>
                  <a:pt x="21600" y="21600"/>
                </a:lnTo>
              </a:path>
            </a:pathLst>
          </a:custGeom>
          <a:noFill/>
          <a:ln w="9360">
            <a:solidFill>
              <a:schemeClr val="tx1"/>
            </a:solidFill>
            <a:round/>
          </a:ln>
        </p:spPr>
        <p:style>
          <a:lnRef idx="0">
            <a:scrgbClr r="0" g="0" b="0"/>
          </a:lnRef>
          <a:fillRef idx="0">
            <a:scrgbClr r="0" g="0" b="0"/>
          </a:fillRef>
          <a:effectRef idx="0">
            <a:scrgbClr r="0" g="0" b="0"/>
          </a:effectRef>
          <a:fontRef idx="minor"/>
        </p:style>
      </p:sp>
      <p:sp>
        <p:nvSpPr>
          <p:cNvPr id="326" name="CustomShape 6"/>
          <p:cNvSpPr/>
          <p:nvPr/>
        </p:nvSpPr>
        <p:spPr>
          <a:xfrm>
            <a:off x="2209680" y="3276720"/>
            <a:ext cx="361440" cy="47268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27" name="CustomShape 7"/>
          <p:cNvSpPr/>
          <p:nvPr/>
        </p:nvSpPr>
        <p:spPr>
          <a:xfrm>
            <a:off x="2209680" y="4114800"/>
            <a:ext cx="361440" cy="47268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28" name="CustomShape 8"/>
          <p:cNvSpPr/>
          <p:nvPr/>
        </p:nvSpPr>
        <p:spPr>
          <a:xfrm>
            <a:off x="2209680" y="4800600"/>
            <a:ext cx="361440" cy="47268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29" name="CustomShape 9"/>
          <p:cNvSpPr/>
          <p:nvPr/>
        </p:nvSpPr>
        <p:spPr>
          <a:xfrm>
            <a:off x="3962520" y="3962520"/>
            <a:ext cx="361440" cy="472680"/>
          </a:xfrm>
          <a:prstGeom prst="ellipse">
            <a:avLst/>
          </a:prstGeom>
          <a:solidFill>
            <a:schemeClr val="accent1"/>
          </a:solidFill>
          <a:ln w="9360">
            <a:solidFill>
              <a:schemeClr val="tx1"/>
            </a:solidFill>
            <a:round/>
          </a:ln>
        </p:spPr>
        <p:style>
          <a:lnRef idx="0">
            <a:scrgbClr r="0" g="0" b="0"/>
          </a:lnRef>
          <a:fillRef idx="0">
            <a:scrgbClr r="0" g="0" b="0"/>
          </a:fillRef>
          <a:effectRef idx="0">
            <a:scrgbClr r="0" g="0" b="0"/>
          </a:effectRef>
          <a:fontRef idx="minor"/>
        </p:style>
      </p:sp>
      <p:sp>
        <p:nvSpPr>
          <p:cNvPr id="330" name="Line 10"/>
          <p:cNvSpPr/>
          <p:nvPr/>
        </p:nvSpPr>
        <p:spPr>
          <a:xfrm>
            <a:off x="1752480" y="3352680"/>
            <a:ext cx="509400" cy="1440"/>
          </a:xfrm>
          <a:prstGeom prst="line">
            <a:avLst/>
          </a:prstGeom>
          <a:ln w="28440">
            <a:solidFill>
              <a:srgbClr val="009900"/>
            </a:solidFill>
            <a:round/>
            <a:tailEnd type="triangle" w="med" len="med"/>
          </a:ln>
        </p:spPr>
        <p:style>
          <a:lnRef idx="0">
            <a:scrgbClr r="0" g="0" b="0"/>
          </a:lnRef>
          <a:fillRef idx="0">
            <a:scrgbClr r="0" g="0" b="0"/>
          </a:fillRef>
          <a:effectRef idx="0">
            <a:scrgbClr r="0" g="0" b="0"/>
          </a:effectRef>
          <a:fontRef idx="minor"/>
        </p:style>
      </p:sp>
      <p:sp>
        <p:nvSpPr>
          <p:cNvPr id="331" name="Line 11"/>
          <p:cNvSpPr/>
          <p:nvPr/>
        </p:nvSpPr>
        <p:spPr>
          <a:xfrm>
            <a:off x="1752480" y="4190760"/>
            <a:ext cx="509400" cy="1800"/>
          </a:xfrm>
          <a:prstGeom prst="line">
            <a:avLst/>
          </a:prstGeom>
          <a:ln w="28440">
            <a:solidFill>
              <a:srgbClr val="009900"/>
            </a:solidFill>
            <a:round/>
            <a:tailEnd type="triangle" w="med" len="med"/>
          </a:ln>
        </p:spPr>
        <p:style>
          <a:lnRef idx="0">
            <a:scrgbClr r="0" g="0" b="0"/>
          </a:lnRef>
          <a:fillRef idx="0">
            <a:scrgbClr r="0" g="0" b="0"/>
          </a:fillRef>
          <a:effectRef idx="0">
            <a:scrgbClr r="0" g="0" b="0"/>
          </a:effectRef>
          <a:fontRef idx="minor"/>
        </p:style>
      </p:sp>
      <p:sp>
        <p:nvSpPr>
          <p:cNvPr id="332" name="Line 12"/>
          <p:cNvSpPr/>
          <p:nvPr/>
        </p:nvSpPr>
        <p:spPr>
          <a:xfrm>
            <a:off x="1752480" y="4876560"/>
            <a:ext cx="509400" cy="1800"/>
          </a:xfrm>
          <a:prstGeom prst="line">
            <a:avLst/>
          </a:prstGeom>
          <a:ln w="28440">
            <a:solidFill>
              <a:srgbClr val="009900"/>
            </a:solidFill>
            <a:round/>
            <a:tailEnd type="triangle" w="med" len="med"/>
          </a:ln>
        </p:spPr>
        <p:style>
          <a:lnRef idx="0">
            <a:scrgbClr r="0" g="0" b="0"/>
          </a:lnRef>
          <a:fillRef idx="0">
            <a:scrgbClr r="0" g="0" b="0"/>
          </a:fillRef>
          <a:effectRef idx="0">
            <a:scrgbClr r="0" g="0" b="0"/>
          </a:effectRef>
          <a:fontRef idx="minor"/>
        </p:style>
      </p:sp>
      <p:sp>
        <p:nvSpPr>
          <p:cNvPr id="333" name="Line 13"/>
          <p:cNvSpPr/>
          <p:nvPr/>
        </p:nvSpPr>
        <p:spPr>
          <a:xfrm>
            <a:off x="2590560" y="3352680"/>
            <a:ext cx="800280" cy="1440"/>
          </a:xfrm>
          <a:prstGeom prst="line">
            <a:avLst/>
          </a:prstGeom>
          <a:ln w="28440">
            <a:solidFill>
              <a:srgbClr val="009900"/>
            </a:solidFill>
            <a:round/>
          </a:ln>
        </p:spPr>
        <p:style>
          <a:lnRef idx="0">
            <a:scrgbClr r="0" g="0" b="0"/>
          </a:lnRef>
          <a:fillRef idx="0">
            <a:scrgbClr r="0" g="0" b="0"/>
          </a:fillRef>
          <a:effectRef idx="0">
            <a:scrgbClr r="0" g="0" b="0"/>
          </a:effectRef>
          <a:fontRef idx="minor"/>
        </p:style>
      </p:sp>
      <p:sp>
        <p:nvSpPr>
          <p:cNvPr id="334" name="Line 14"/>
          <p:cNvSpPr/>
          <p:nvPr/>
        </p:nvSpPr>
        <p:spPr>
          <a:xfrm>
            <a:off x="2514600" y="4876560"/>
            <a:ext cx="799920" cy="1800"/>
          </a:xfrm>
          <a:prstGeom prst="line">
            <a:avLst/>
          </a:prstGeom>
          <a:ln w="28440">
            <a:solidFill>
              <a:srgbClr val="009900"/>
            </a:solidFill>
            <a:round/>
          </a:ln>
        </p:spPr>
        <p:style>
          <a:lnRef idx="0">
            <a:scrgbClr r="0" g="0" b="0"/>
          </a:lnRef>
          <a:fillRef idx="0">
            <a:scrgbClr r="0" g="0" b="0"/>
          </a:fillRef>
          <a:effectRef idx="0">
            <a:scrgbClr r="0" g="0" b="0"/>
          </a:effectRef>
          <a:fontRef idx="minor"/>
        </p:style>
      </p:sp>
      <p:sp>
        <p:nvSpPr>
          <p:cNvPr id="335" name="CustomShape 15"/>
          <p:cNvSpPr/>
          <p:nvPr/>
        </p:nvSpPr>
        <p:spPr>
          <a:xfrm flipV="1">
            <a:off x="3314880" y="4365000"/>
            <a:ext cx="699480" cy="523440"/>
          </a:xfrm>
          <a:custGeom>
            <a:avLst/>
            <a:gdLst/>
            <a:ahLst/>
            <a:cxnLst/>
            <a:rect l="l" t="t" r="r" b="b"/>
            <a:pathLst>
              <a:path w="21600" h="21600">
                <a:moveTo>
                  <a:pt x="0" y="0"/>
                </a:moveTo>
                <a:lnTo>
                  <a:pt x="21600" y="21600"/>
                </a:lnTo>
              </a:path>
            </a:pathLst>
          </a:custGeom>
          <a:noFill/>
          <a:ln w="28440">
            <a:solidFill>
              <a:srgbClr val="009900"/>
            </a:solidFill>
            <a:round/>
            <a:tailEnd type="triangle" w="med" len="med"/>
          </a:ln>
        </p:spPr>
        <p:style>
          <a:lnRef idx="0">
            <a:scrgbClr r="0" g="0" b="0"/>
          </a:lnRef>
          <a:fillRef idx="0">
            <a:scrgbClr r="0" g="0" b="0"/>
          </a:fillRef>
          <a:effectRef idx="0">
            <a:scrgbClr r="0" g="0" b="0"/>
          </a:effectRef>
          <a:fontRef idx="minor"/>
        </p:style>
      </p:sp>
      <p:sp>
        <p:nvSpPr>
          <p:cNvPr id="336" name="Line 16"/>
          <p:cNvSpPr/>
          <p:nvPr/>
        </p:nvSpPr>
        <p:spPr>
          <a:xfrm flipH="1">
            <a:off x="4343400" y="4190760"/>
            <a:ext cx="509400" cy="1800"/>
          </a:xfrm>
          <a:prstGeom prst="line">
            <a:avLst/>
          </a:prstGeom>
          <a:ln w="28440" cap="rnd">
            <a:solidFill>
              <a:schemeClr val="tx2"/>
            </a:solidFill>
            <a:custDash>
              <a:ds d="100000" sp="100000"/>
            </a:custDash>
            <a:round/>
            <a:tailEnd type="triangle" w="med" len="med"/>
          </a:ln>
        </p:spPr>
        <p:style>
          <a:lnRef idx="0">
            <a:scrgbClr r="0" g="0" b="0"/>
          </a:lnRef>
          <a:fillRef idx="0">
            <a:scrgbClr r="0" g="0" b="0"/>
          </a:fillRef>
          <a:effectRef idx="0">
            <a:scrgbClr r="0" g="0" b="0"/>
          </a:effectRef>
          <a:fontRef idx="minor"/>
        </p:style>
      </p:sp>
      <p:sp>
        <p:nvSpPr>
          <p:cNvPr id="337" name="Line 17"/>
          <p:cNvSpPr/>
          <p:nvPr/>
        </p:nvSpPr>
        <p:spPr>
          <a:xfrm flipH="1">
            <a:off x="1676160" y="3429000"/>
            <a:ext cx="509760" cy="1440"/>
          </a:xfrm>
          <a:prstGeom prst="line">
            <a:avLst/>
          </a:prstGeom>
          <a:ln w="28440" cap="rnd">
            <a:solidFill>
              <a:schemeClr val="tx2"/>
            </a:solidFill>
            <a:custDash>
              <a:ds d="100000" sp="100000"/>
            </a:custDash>
            <a:round/>
            <a:tailEnd type="triangle" w="med" len="med"/>
          </a:ln>
        </p:spPr>
        <p:style>
          <a:lnRef idx="0">
            <a:scrgbClr r="0" g="0" b="0"/>
          </a:lnRef>
          <a:fillRef idx="0">
            <a:scrgbClr r="0" g="0" b="0"/>
          </a:fillRef>
          <a:effectRef idx="0">
            <a:scrgbClr r="0" g="0" b="0"/>
          </a:effectRef>
          <a:fontRef idx="minor"/>
        </p:style>
      </p:sp>
      <p:sp>
        <p:nvSpPr>
          <p:cNvPr id="338" name="Line 18"/>
          <p:cNvSpPr/>
          <p:nvPr/>
        </p:nvSpPr>
        <p:spPr>
          <a:xfrm flipH="1">
            <a:off x="1676160" y="4343400"/>
            <a:ext cx="509760" cy="1440"/>
          </a:xfrm>
          <a:prstGeom prst="line">
            <a:avLst/>
          </a:prstGeom>
          <a:ln w="28440" cap="rnd">
            <a:solidFill>
              <a:schemeClr val="tx2"/>
            </a:solidFill>
            <a:custDash>
              <a:ds d="100000" sp="100000"/>
            </a:custDash>
            <a:round/>
            <a:tailEnd type="triangle" w="med" len="med"/>
          </a:ln>
        </p:spPr>
        <p:style>
          <a:lnRef idx="0">
            <a:scrgbClr r="0" g="0" b="0"/>
          </a:lnRef>
          <a:fillRef idx="0">
            <a:scrgbClr r="0" g="0" b="0"/>
          </a:fillRef>
          <a:effectRef idx="0">
            <a:scrgbClr r="0" g="0" b="0"/>
          </a:effectRef>
          <a:fontRef idx="minor"/>
        </p:style>
      </p:sp>
      <p:sp>
        <p:nvSpPr>
          <p:cNvPr id="339" name="Line 19"/>
          <p:cNvSpPr/>
          <p:nvPr/>
        </p:nvSpPr>
        <p:spPr>
          <a:xfrm flipH="1">
            <a:off x="1676160" y="5029200"/>
            <a:ext cx="509760" cy="1440"/>
          </a:xfrm>
          <a:prstGeom prst="line">
            <a:avLst/>
          </a:prstGeom>
          <a:ln w="28440" cap="rnd">
            <a:solidFill>
              <a:schemeClr val="tx2"/>
            </a:solidFill>
            <a:custDash>
              <a:ds d="100000" sp="100000"/>
            </a:custDash>
            <a:round/>
            <a:tailEnd type="triangle" w="med" len="med"/>
          </a:ln>
        </p:spPr>
        <p:style>
          <a:lnRef idx="0">
            <a:scrgbClr r="0" g="0" b="0"/>
          </a:lnRef>
          <a:fillRef idx="0">
            <a:scrgbClr r="0" g="0" b="0"/>
          </a:fillRef>
          <a:effectRef idx="0">
            <a:scrgbClr r="0" g="0" b="0"/>
          </a:effectRef>
          <a:fontRef idx="minor"/>
        </p:style>
      </p:sp>
      <p:sp>
        <p:nvSpPr>
          <p:cNvPr id="340" name="Line 20"/>
          <p:cNvSpPr/>
          <p:nvPr/>
        </p:nvSpPr>
        <p:spPr>
          <a:xfrm flipH="1">
            <a:off x="3276360" y="4419360"/>
            <a:ext cx="654120" cy="631800"/>
          </a:xfrm>
          <a:prstGeom prst="line">
            <a:avLst/>
          </a:prstGeom>
          <a:ln w="28440" cap="rnd">
            <a:solidFill>
              <a:schemeClr val="tx2"/>
            </a:solidFill>
            <a:custDash>
              <a:ds d="100000" sp="100000"/>
            </a:custDash>
            <a:round/>
          </a:ln>
        </p:spPr>
        <p:style>
          <a:lnRef idx="0">
            <a:scrgbClr r="0" g="0" b="0"/>
          </a:lnRef>
          <a:fillRef idx="0">
            <a:scrgbClr r="0" g="0" b="0"/>
          </a:fillRef>
          <a:effectRef idx="0">
            <a:scrgbClr r="0" g="0" b="0"/>
          </a:effectRef>
          <a:fontRef idx="minor"/>
        </p:style>
      </p:sp>
      <p:sp>
        <p:nvSpPr>
          <p:cNvPr id="341" name="Line 21"/>
          <p:cNvSpPr/>
          <p:nvPr/>
        </p:nvSpPr>
        <p:spPr>
          <a:xfrm flipH="1">
            <a:off x="2514600" y="4267080"/>
            <a:ext cx="1380960" cy="1440"/>
          </a:xfrm>
          <a:prstGeom prst="line">
            <a:avLst/>
          </a:prstGeom>
          <a:ln w="28440" cap="rnd">
            <a:solidFill>
              <a:schemeClr val="tx2"/>
            </a:solidFill>
            <a:custDash>
              <a:ds d="100000" sp="100000"/>
            </a:custDash>
            <a:round/>
            <a:tailEnd type="triangle" w="med" len="med"/>
          </a:ln>
        </p:spPr>
        <p:style>
          <a:lnRef idx="0">
            <a:scrgbClr r="0" g="0" b="0"/>
          </a:lnRef>
          <a:fillRef idx="0">
            <a:scrgbClr r="0" g="0" b="0"/>
          </a:fillRef>
          <a:effectRef idx="0">
            <a:scrgbClr r="0" g="0" b="0"/>
          </a:effectRef>
          <a:fontRef idx="minor"/>
        </p:style>
      </p:sp>
      <p:sp>
        <p:nvSpPr>
          <p:cNvPr id="342" name="Line 22"/>
          <p:cNvSpPr/>
          <p:nvPr/>
        </p:nvSpPr>
        <p:spPr>
          <a:xfrm>
            <a:off x="2590560" y="4114800"/>
            <a:ext cx="1381320" cy="1440"/>
          </a:xfrm>
          <a:prstGeom prst="line">
            <a:avLst/>
          </a:prstGeom>
          <a:ln w="28440">
            <a:solidFill>
              <a:srgbClr val="009900"/>
            </a:solidFill>
            <a:round/>
            <a:tailEnd type="triangle" w="med" len="med"/>
          </a:ln>
        </p:spPr>
        <p:style>
          <a:lnRef idx="0">
            <a:scrgbClr r="0" g="0" b="0"/>
          </a:lnRef>
          <a:fillRef idx="0">
            <a:scrgbClr r="0" g="0" b="0"/>
          </a:fillRef>
          <a:effectRef idx="0">
            <a:scrgbClr r="0" g="0" b="0"/>
          </a:effectRef>
          <a:fontRef idx="minor"/>
        </p:style>
      </p:sp>
      <p:sp>
        <p:nvSpPr>
          <p:cNvPr id="343" name="Line 23"/>
          <p:cNvSpPr/>
          <p:nvPr/>
        </p:nvSpPr>
        <p:spPr>
          <a:xfrm flipH="1">
            <a:off x="2514600" y="5029200"/>
            <a:ext cx="799920" cy="1440"/>
          </a:xfrm>
          <a:prstGeom prst="line">
            <a:avLst/>
          </a:prstGeom>
          <a:ln w="28440" cap="rnd">
            <a:solidFill>
              <a:schemeClr val="tx2"/>
            </a:solidFill>
            <a:custDash>
              <a:ds d="100000" sp="100000"/>
            </a:custDash>
            <a:round/>
            <a:tailEnd type="triangle" w="med" len="med"/>
          </a:ln>
        </p:spPr>
        <p:style>
          <a:lnRef idx="0">
            <a:scrgbClr r="0" g="0" b="0"/>
          </a:lnRef>
          <a:fillRef idx="0">
            <a:scrgbClr r="0" g="0" b="0"/>
          </a:fillRef>
          <a:effectRef idx="0">
            <a:scrgbClr r="0" g="0" b="0"/>
          </a:effectRef>
          <a:fontRef idx="minor"/>
        </p:style>
      </p:sp>
      <p:sp>
        <p:nvSpPr>
          <p:cNvPr id="344" name="Line 24"/>
          <p:cNvSpPr/>
          <p:nvPr/>
        </p:nvSpPr>
        <p:spPr>
          <a:xfrm>
            <a:off x="3429000" y="3352680"/>
            <a:ext cx="726840" cy="631800"/>
          </a:xfrm>
          <a:prstGeom prst="line">
            <a:avLst/>
          </a:prstGeom>
          <a:ln w="28440">
            <a:solidFill>
              <a:srgbClr val="009900"/>
            </a:solidFill>
            <a:round/>
            <a:tailEnd type="triangle" w="med" len="med"/>
          </a:ln>
        </p:spPr>
        <p:style>
          <a:lnRef idx="0">
            <a:scrgbClr r="0" g="0" b="0"/>
          </a:lnRef>
          <a:fillRef idx="0">
            <a:scrgbClr r="0" g="0" b="0"/>
          </a:fillRef>
          <a:effectRef idx="0">
            <a:scrgbClr r="0" g="0" b="0"/>
          </a:effectRef>
          <a:fontRef idx="minor"/>
        </p:style>
      </p:sp>
      <p:sp>
        <p:nvSpPr>
          <p:cNvPr id="345" name="Line 25"/>
          <p:cNvSpPr/>
          <p:nvPr/>
        </p:nvSpPr>
        <p:spPr>
          <a:xfrm flipH="1" flipV="1">
            <a:off x="3352680" y="3429000"/>
            <a:ext cx="654120" cy="553680"/>
          </a:xfrm>
          <a:prstGeom prst="line">
            <a:avLst/>
          </a:prstGeom>
          <a:ln w="28440" cap="rnd">
            <a:solidFill>
              <a:schemeClr val="tx2"/>
            </a:solidFill>
            <a:custDash>
              <a:ds d="100000" sp="100000"/>
            </a:custDash>
            <a:round/>
          </a:ln>
        </p:spPr>
        <p:style>
          <a:lnRef idx="0">
            <a:scrgbClr r="0" g="0" b="0"/>
          </a:lnRef>
          <a:fillRef idx="0">
            <a:scrgbClr r="0" g="0" b="0"/>
          </a:fillRef>
          <a:effectRef idx="0">
            <a:scrgbClr r="0" g="0" b="0"/>
          </a:effectRef>
          <a:fontRef idx="minor"/>
        </p:style>
      </p:sp>
      <p:sp>
        <p:nvSpPr>
          <p:cNvPr id="346" name="Line 26"/>
          <p:cNvSpPr/>
          <p:nvPr/>
        </p:nvSpPr>
        <p:spPr>
          <a:xfrm flipH="1">
            <a:off x="2590560" y="3429000"/>
            <a:ext cx="800280" cy="1440"/>
          </a:xfrm>
          <a:prstGeom prst="line">
            <a:avLst/>
          </a:prstGeom>
          <a:ln w="28440" cap="rnd">
            <a:solidFill>
              <a:schemeClr val="tx2"/>
            </a:solidFill>
            <a:custDash>
              <a:ds d="100000" sp="100000"/>
            </a:custDash>
            <a:round/>
            <a:tailEnd type="triangle" w="med" len="med"/>
          </a:ln>
        </p:spPr>
        <p:style>
          <a:lnRef idx="0">
            <a:scrgbClr r="0" g="0" b="0"/>
          </a:lnRef>
          <a:fillRef idx="0">
            <a:scrgbClr r="0" g="0" b="0"/>
          </a:fillRef>
          <a:effectRef idx="0">
            <a:scrgbClr r="0" g="0" b="0"/>
          </a:effectRef>
          <a:fontRef idx="minor"/>
        </p:style>
      </p:sp>
      <p:sp>
        <p:nvSpPr>
          <p:cNvPr id="347" name="Line 27"/>
          <p:cNvSpPr/>
          <p:nvPr/>
        </p:nvSpPr>
        <p:spPr>
          <a:xfrm>
            <a:off x="4343400" y="4038480"/>
            <a:ext cx="509400" cy="1440"/>
          </a:xfrm>
          <a:prstGeom prst="line">
            <a:avLst/>
          </a:prstGeom>
          <a:ln w="28440">
            <a:solidFill>
              <a:srgbClr val="009900"/>
            </a:solidFill>
            <a:round/>
            <a:tailEnd type="triangle" w="med" len="med"/>
          </a:ln>
        </p:spPr>
        <p:style>
          <a:lnRef idx="0">
            <a:scrgbClr r="0" g="0" b="0"/>
          </a:lnRef>
          <a:fillRef idx="0">
            <a:scrgbClr r="0" g="0" b="0"/>
          </a:fillRef>
          <a:effectRef idx="0">
            <a:scrgbClr r="0" g="0" b="0"/>
          </a:effectRef>
          <a:fontRef idx="minor"/>
        </p:style>
      </p:sp>
      <p:sp>
        <p:nvSpPr>
          <p:cNvPr id="348" name="Line 28"/>
          <p:cNvSpPr/>
          <p:nvPr/>
        </p:nvSpPr>
        <p:spPr>
          <a:xfrm>
            <a:off x="5738760" y="2819160"/>
            <a:ext cx="509400" cy="1800"/>
          </a:xfrm>
          <a:prstGeom prst="line">
            <a:avLst/>
          </a:prstGeom>
          <a:ln w="28440">
            <a:solidFill>
              <a:srgbClr val="009900"/>
            </a:solidFill>
            <a:round/>
            <a:tailEnd type="triangle" w="med" len="med"/>
          </a:ln>
        </p:spPr>
        <p:style>
          <a:lnRef idx="0">
            <a:scrgbClr r="0" g="0" b="0"/>
          </a:lnRef>
          <a:fillRef idx="0">
            <a:scrgbClr r="0" g="0" b="0"/>
          </a:fillRef>
          <a:effectRef idx="0">
            <a:scrgbClr r="0" g="0" b="0"/>
          </a:effectRef>
          <a:fontRef idx="minor"/>
        </p:style>
      </p:sp>
      <p:sp>
        <p:nvSpPr>
          <p:cNvPr id="349" name="CustomShape 29"/>
          <p:cNvSpPr/>
          <p:nvPr/>
        </p:nvSpPr>
        <p:spPr>
          <a:xfrm>
            <a:off x="6273360" y="2549520"/>
            <a:ext cx="2688480" cy="820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400" b="0" i="1" strike="noStrike" spc="-1">
                <a:solidFill>
                  <a:srgbClr val="009900"/>
                </a:solidFill>
                <a:latin typeface="Arial"/>
                <a:ea typeface="DejaVu Sans"/>
              </a:rPr>
              <a:t>Network activation</a:t>
            </a:r>
            <a:endParaRPr lang="en-US" sz="2400" b="0" strike="noStrike" spc="-1">
              <a:latin typeface="Arial"/>
            </a:endParaRPr>
          </a:p>
          <a:p>
            <a:pPr>
              <a:lnSpc>
                <a:spcPct val="100000"/>
              </a:lnSpc>
            </a:pPr>
            <a:r>
              <a:rPr lang="en-US" sz="2400" b="0" i="1" strike="noStrike" spc="-1">
                <a:solidFill>
                  <a:srgbClr val="009900"/>
                </a:solidFill>
                <a:latin typeface="Arial"/>
                <a:ea typeface="DejaVu Sans"/>
              </a:rPr>
              <a:t>Forward Step</a:t>
            </a:r>
            <a:endParaRPr lang="en-US" sz="2400" b="0" strike="noStrike" spc="-1">
              <a:latin typeface="Arial"/>
            </a:endParaRPr>
          </a:p>
        </p:txBody>
      </p:sp>
      <p:sp>
        <p:nvSpPr>
          <p:cNvPr id="350" name="CustomShape 30"/>
          <p:cNvSpPr/>
          <p:nvPr/>
        </p:nvSpPr>
        <p:spPr>
          <a:xfrm>
            <a:off x="6367320" y="3782880"/>
            <a:ext cx="2469600" cy="1550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US" sz="1800" b="0" strike="noStrike" spc="-1">
              <a:latin typeface="Arial"/>
            </a:endParaRPr>
          </a:p>
          <a:p>
            <a:pPr>
              <a:lnSpc>
                <a:spcPct val="100000"/>
              </a:lnSpc>
            </a:pPr>
            <a:r>
              <a:rPr lang="en-US" sz="2400" b="0" i="1" strike="noStrike" spc="-1">
                <a:solidFill>
                  <a:srgbClr val="000000"/>
                </a:solidFill>
                <a:latin typeface="Arial"/>
                <a:ea typeface="DejaVu Sans"/>
              </a:rPr>
              <a:t>Error propagation</a:t>
            </a:r>
            <a:endParaRPr lang="en-US" sz="2400" b="0" strike="noStrike" spc="-1">
              <a:latin typeface="Arial"/>
            </a:endParaRPr>
          </a:p>
          <a:p>
            <a:pPr>
              <a:lnSpc>
                <a:spcPct val="100000"/>
              </a:lnSpc>
            </a:pPr>
            <a:r>
              <a:rPr lang="en-US" sz="2400" b="0" i="1" strike="noStrike" spc="-1">
                <a:solidFill>
                  <a:srgbClr val="000000"/>
                </a:solidFill>
                <a:latin typeface="Arial"/>
                <a:ea typeface="DejaVu Sans"/>
              </a:rPr>
              <a:t>Backward Step</a:t>
            </a:r>
            <a:endParaRPr lang="en-US" sz="2400" b="0" strike="noStrike" spc="-1">
              <a:latin typeface="Arial"/>
            </a:endParaRPr>
          </a:p>
        </p:txBody>
      </p:sp>
      <p:sp>
        <p:nvSpPr>
          <p:cNvPr id="351" name="Line 31"/>
          <p:cNvSpPr/>
          <p:nvPr/>
        </p:nvSpPr>
        <p:spPr>
          <a:xfrm flipH="1">
            <a:off x="5662440" y="4114800"/>
            <a:ext cx="509760" cy="1440"/>
          </a:xfrm>
          <a:prstGeom prst="line">
            <a:avLst/>
          </a:prstGeom>
          <a:ln w="28440" cap="rnd">
            <a:solidFill>
              <a:schemeClr val="tx2"/>
            </a:solidFill>
            <a:custDash>
              <a:ds d="100000" sp="100000"/>
            </a:custDash>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sz="3600" b="1" spc="-1" dirty="0">
                <a:solidFill>
                  <a:srgbClr val="000000"/>
                </a:solidFill>
                <a:latin typeface="Arial"/>
                <a:cs typeface="+mn-cs"/>
              </a:rPr>
              <a:t>Classical Computer Vision Pipeline</a:t>
            </a:r>
            <a:r>
              <a:rPr lang="en-US" dirty="0">
                <a:solidFill>
                  <a:srgbClr val="FFFF00"/>
                </a:solidFill>
              </a:rPr>
              <a:t>.</a:t>
            </a:r>
          </a:p>
        </p:txBody>
      </p:sp>
      <p:sp>
        <p:nvSpPr>
          <p:cNvPr id="224259" name="Rectangle 3"/>
          <p:cNvSpPr>
            <a:spLocks noGrp="1" noChangeArrowheads="1"/>
          </p:cNvSpPr>
          <p:nvPr>
            <p:ph idx="1"/>
          </p:nvPr>
        </p:nvSpPr>
        <p:spPr/>
        <p:txBody>
          <a:bodyPr/>
          <a:lstStyle/>
          <a:p>
            <a:pPr marL="0" indent="0" eaLnBrk="1" hangingPunct="1">
              <a:buFont typeface="Wingdings" pitchFamily="2" charset="2"/>
              <a:buNone/>
              <a:defRPr/>
            </a:pPr>
            <a:r>
              <a:rPr lang="en-US" sz="2600" dirty="0"/>
              <a:t>CV experts </a:t>
            </a:r>
          </a:p>
          <a:p>
            <a:pPr marL="514350" indent="-514350" eaLnBrk="1" hangingPunct="1">
              <a:buFont typeface="+mj-lt"/>
              <a:buAutoNum type="arabicPeriod"/>
              <a:defRPr/>
            </a:pPr>
            <a:r>
              <a:rPr lang="en-US" sz="2600" dirty="0"/>
              <a:t>Select / develop features:  </a:t>
            </a:r>
            <a:r>
              <a:rPr lang="en-US" altLang="ja-JP" sz="2600" dirty="0"/>
              <a:t>SURF, </a:t>
            </a:r>
            <a:r>
              <a:rPr lang="en-US" altLang="ja-JP" sz="2600" dirty="0" err="1"/>
              <a:t>HoG</a:t>
            </a:r>
            <a:r>
              <a:rPr lang="en-US" altLang="ja-JP" sz="2600" dirty="0"/>
              <a:t>, SIFT, RIFT, </a:t>
            </a:r>
          </a:p>
          <a:p>
            <a:pPr marL="514350" indent="-514350" eaLnBrk="1" hangingPunct="1">
              <a:buFont typeface="+mj-lt"/>
              <a:buAutoNum type="arabicPeriod"/>
              <a:defRPr/>
            </a:pPr>
            <a:r>
              <a:rPr lang="en-US" altLang="ja-JP" sz="2600" dirty="0"/>
              <a:t>Add on top of this Machine Learning for </a:t>
            </a:r>
            <a:r>
              <a:rPr lang="en-US" sz="2600" dirty="0"/>
              <a:t>multi-class recognition and train classifier</a:t>
            </a:r>
            <a:endParaRPr lang="en-US" altLang="ja-JP" sz="2600" dirty="0"/>
          </a:p>
          <a:p>
            <a:pPr lvl="1" eaLnBrk="1" hangingPunct="1">
              <a:defRPr/>
            </a:pPr>
            <a:endParaRPr lang="en-US" dirty="0"/>
          </a:p>
          <a:p>
            <a:pPr lvl="1" eaLnBrk="1" hangingPunct="1">
              <a:defRPr/>
            </a:pPr>
            <a:endParaRPr lang="en-US" dirty="0"/>
          </a:p>
        </p:txBody>
      </p:sp>
      <p:pic>
        <p:nvPicPr>
          <p:cNvPr id="4" name="Picture 4" descr="http://us.123rf.com/400wm/400/400/sinnawin/sinnawin1208/sinnawin120800011/14893329-adorable-laughing-little-baby-hugging-a-large-brown-dog-on-a-plastic-lilo-with-a-large-striped-be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12" y="4044801"/>
            <a:ext cx="1671638" cy="1116012"/>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2590800" y="3968601"/>
            <a:ext cx="1600200" cy="1268412"/>
          </a:xfrm>
          <a:prstGeom prst="rect">
            <a:avLst/>
          </a:prstGeom>
          <a:solidFill>
            <a:schemeClr val="accent3">
              <a:lumMod val="75000"/>
            </a:schemeClr>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r>
              <a:rPr lang="en-US" sz="2000" b="1" dirty="0">
                <a:solidFill>
                  <a:schemeClr val="tx1">
                    <a:lumMod val="95000"/>
                  </a:schemeClr>
                </a:solidFill>
                <a:latin typeface="Neo Sans Intel" pitchFamily="34" charset="0"/>
                <a:cs typeface="Arial" pitchFamily="34" charset="0"/>
              </a:rPr>
              <a:t>Feature</a:t>
            </a:r>
          </a:p>
          <a:p>
            <a:pPr algn="ctr" eaLnBrk="0" hangingPunct="0">
              <a:defRPr/>
            </a:pPr>
            <a:r>
              <a:rPr lang="en-US" sz="2000" b="1" dirty="0">
                <a:solidFill>
                  <a:schemeClr val="tx1">
                    <a:lumMod val="95000"/>
                  </a:schemeClr>
                </a:solidFill>
                <a:latin typeface="Neo Sans Intel" pitchFamily="34" charset="0"/>
                <a:cs typeface="Arial" pitchFamily="34" charset="0"/>
              </a:rPr>
              <a:t>Extraction:</a:t>
            </a:r>
          </a:p>
          <a:p>
            <a:pPr algn="ctr" eaLnBrk="0" hangingPunct="0">
              <a:defRPr/>
            </a:pPr>
            <a:r>
              <a:rPr lang="en-US" sz="2000" b="1" dirty="0">
                <a:solidFill>
                  <a:schemeClr val="tx1">
                    <a:lumMod val="95000"/>
                  </a:schemeClr>
                </a:solidFill>
                <a:latin typeface="Neo Sans Intel" pitchFamily="34" charset="0"/>
                <a:cs typeface="Arial" pitchFamily="34" charset="0"/>
              </a:rPr>
              <a:t>SIFT, </a:t>
            </a:r>
            <a:r>
              <a:rPr lang="en-US" sz="2000" b="1" dirty="0" err="1">
                <a:solidFill>
                  <a:schemeClr val="tx1">
                    <a:lumMod val="95000"/>
                  </a:schemeClr>
                </a:solidFill>
                <a:latin typeface="Neo Sans Intel" pitchFamily="34" charset="0"/>
                <a:cs typeface="Arial" pitchFamily="34" charset="0"/>
              </a:rPr>
              <a:t>HoG</a:t>
            </a:r>
            <a:r>
              <a:rPr lang="en-US" sz="2000" b="1" dirty="0">
                <a:solidFill>
                  <a:schemeClr val="tx1">
                    <a:lumMod val="95000"/>
                  </a:schemeClr>
                </a:solidFill>
                <a:latin typeface="Neo Sans Intel" pitchFamily="34" charset="0"/>
                <a:cs typeface="Arial" pitchFamily="34" charset="0"/>
              </a:rPr>
              <a:t>...</a:t>
            </a:r>
          </a:p>
        </p:txBody>
      </p:sp>
      <p:sp>
        <p:nvSpPr>
          <p:cNvPr id="6" name="Rectangle 5"/>
          <p:cNvSpPr/>
          <p:nvPr/>
        </p:nvSpPr>
        <p:spPr bwMode="auto">
          <a:xfrm>
            <a:off x="4876800" y="3995588"/>
            <a:ext cx="1600200" cy="1268413"/>
          </a:xfrm>
          <a:prstGeom prst="rect">
            <a:avLst/>
          </a:prstGeom>
          <a:solidFill>
            <a:srgbClr val="00B05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r>
              <a:rPr lang="en-US" sz="2000" b="1" dirty="0">
                <a:latin typeface="Neo Sans Intel" pitchFamily="34" charset="0"/>
                <a:cs typeface="Arial" pitchFamily="34" charset="0"/>
              </a:rPr>
              <a:t>Detection,</a:t>
            </a:r>
          </a:p>
          <a:p>
            <a:pPr algn="ctr" eaLnBrk="0" hangingPunct="0">
              <a:defRPr/>
            </a:pPr>
            <a:r>
              <a:rPr lang="en-US" sz="2000" b="1" dirty="0">
                <a:latin typeface="Neo Sans Intel" pitchFamily="34" charset="0"/>
                <a:cs typeface="Arial" pitchFamily="34" charset="0"/>
              </a:rPr>
              <a:t>Classification</a:t>
            </a:r>
          </a:p>
          <a:p>
            <a:pPr algn="ctr" eaLnBrk="0" hangingPunct="0">
              <a:defRPr/>
            </a:pPr>
            <a:r>
              <a:rPr lang="en-US" sz="2000" b="1" dirty="0">
                <a:latin typeface="Neo Sans Intel" pitchFamily="34" charset="0"/>
                <a:cs typeface="Arial" pitchFamily="34" charset="0"/>
              </a:rPr>
              <a:t>Recognition</a:t>
            </a:r>
          </a:p>
        </p:txBody>
      </p:sp>
      <p:sp>
        <p:nvSpPr>
          <p:cNvPr id="7" name="Right Arrow 6"/>
          <p:cNvSpPr/>
          <p:nvPr/>
        </p:nvSpPr>
        <p:spPr bwMode="auto">
          <a:xfrm>
            <a:off x="1934744" y="4602013"/>
            <a:ext cx="614362" cy="212725"/>
          </a:xfrm>
          <a:prstGeom prst="rightArrow">
            <a:avLst/>
          </a:prstGeom>
          <a:solidFill>
            <a:schemeClr val="accent3">
              <a:lumMod val="75000"/>
            </a:schemeClr>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8" name="Right Arrow 7"/>
          <p:cNvSpPr/>
          <p:nvPr/>
        </p:nvSpPr>
        <p:spPr bwMode="auto">
          <a:xfrm>
            <a:off x="4262438" y="4602013"/>
            <a:ext cx="614362" cy="212725"/>
          </a:xfrm>
          <a:prstGeom prst="rightArrow">
            <a:avLst/>
          </a:prstGeom>
          <a:solidFill>
            <a:srgbClr val="92D05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9" name="Right Arrow 8"/>
          <p:cNvSpPr/>
          <p:nvPr/>
        </p:nvSpPr>
        <p:spPr bwMode="auto">
          <a:xfrm>
            <a:off x="6553200" y="4597251"/>
            <a:ext cx="614363" cy="212725"/>
          </a:xfrm>
          <a:prstGeom prst="rightArrow">
            <a:avLst/>
          </a:prstGeom>
          <a:solidFill>
            <a:srgbClr val="FFFF0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grpSp>
        <p:nvGrpSpPr>
          <p:cNvPr id="10" name="Group 9"/>
          <p:cNvGrpSpPr>
            <a:grpSpLocks/>
          </p:cNvGrpSpPr>
          <p:nvPr/>
        </p:nvGrpSpPr>
        <p:grpSpPr bwMode="auto">
          <a:xfrm>
            <a:off x="7192004" y="3987651"/>
            <a:ext cx="1677987" cy="1249362"/>
            <a:chOff x="1066800" y="1497522"/>
            <a:chExt cx="6705600" cy="4475986"/>
          </a:xfrm>
        </p:grpSpPr>
        <p:pic>
          <p:nvPicPr>
            <p:cNvPr id="8204" name="Picture 4" descr="http://us.123rf.com/400wm/400/400/sinnawin/sinnawin1208/sinnawin120800011/14893329-adorable-laughing-little-baby-hugging-a-large-brown-dog-on-a-plastic-lilo-with-a-large-striped-be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97522"/>
              <a:ext cx="6705600" cy="4475986"/>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1142928" y="1753453"/>
              <a:ext cx="2892861" cy="2894891"/>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13" name="Rectangle 12"/>
            <p:cNvSpPr/>
            <p:nvPr/>
          </p:nvSpPr>
          <p:spPr bwMode="auto">
            <a:xfrm>
              <a:off x="4111917" y="2589504"/>
              <a:ext cx="919877" cy="1097667"/>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14" name="Rectangle 13"/>
            <p:cNvSpPr/>
            <p:nvPr/>
          </p:nvSpPr>
          <p:spPr bwMode="auto">
            <a:xfrm>
              <a:off x="2589359" y="2817000"/>
              <a:ext cx="1294175" cy="1296728"/>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15" name="Rectangle 14"/>
            <p:cNvSpPr/>
            <p:nvPr/>
          </p:nvSpPr>
          <p:spPr bwMode="auto">
            <a:xfrm>
              <a:off x="2360975" y="4722279"/>
              <a:ext cx="989663" cy="995298"/>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16" name="Rectangle 15"/>
            <p:cNvSpPr/>
            <p:nvPr/>
          </p:nvSpPr>
          <p:spPr bwMode="auto">
            <a:xfrm>
              <a:off x="4188045" y="4420848"/>
              <a:ext cx="1300517" cy="1143167"/>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grpSp>
      <p:sp>
        <p:nvSpPr>
          <p:cNvPr id="17" name="Rectangle 5"/>
          <p:cNvSpPr>
            <a:spLocks noChangeArrowheads="1"/>
          </p:cNvSpPr>
          <p:nvPr/>
        </p:nvSpPr>
        <p:spPr bwMode="auto">
          <a:xfrm>
            <a:off x="938213" y="5630832"/>
            <a:ext cx="7264400" cy="861774"/>
          </a:xfrm>
          <a:prstGeom prst="rect">
            <a:avLst/>
          </a:prstGeom>
          <a:solidFill>
            <a:schemeClr val="accent1"/>
          </a:solidFill>
          <a:ln w="9525">
            <a:solidFill>
              <a:schemeClr val="tx1"/>
            </a:solidFill>
            <a:miter lim="800000"/>
            <a:headEnd/>
            <a:tailEnd/>
          </a:ln>
        </p:spPr>
        <p:txBody>
          <a:bodyPr anchor="ctr">
            <a:spAutoFit/>
          </a:bodyPr>
          <a:lstStyle/>
          <a:p>
            <a:pPr algn="ctr">
              <a:defRPr/>
            </a:pPr>
            <a:r>
              <a:rPr lang="en-US" altLang="ko-KR" sz="2600" dirty="0">
                <a:solidFill>
                  <a:schemeClr val="tx1">
                    <a:lumMod val="95000"/>
                  </a:schemeClr>
                </a:solidFill>
                <a:effectLst/>
              </a:rPr>
              <a:t>  </a:t>
            </a:r>
            <a:r>
              <a:rPr lang="en-US" altLang="ko-KR" sz="2400" dirty="0">
                <a:solidFill>
                  <a:schemeClr val="tx1">
                    <a:lumMod val="95000"/>
                  </a:schemeClr>
                </a:solidFill>
                <a:effectLst/>
              </a:rPr>
              <a:t>Classical CV feature definition is </a:t>
            </a:r>
            <a:r>
              <a:rPr lang="en-US" altLang="ko-KR" sz="2400" dirty="0"/>
              <a:t>domain-specific and time-consuming</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425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81159" y="273600"/>
            <a:ext cx="8686800" cy="1144800"/>
          </a:xfrm>
        </p:spPr>
        <p:txBody>
          <a:bodyPr/>
          <a:lstStyle/>
          <a:p>
            <a:pPr eaLnBrk="1" hangingPunct="1">
              <a:defRPr/>
            </a:pPr>
            <a:r>
              <a:rPr lang="en-US" sz="3600" b="1" spc="-1" dirty="0">
                <a:solidFill>
                  <a:srgbClr val="000000"/>
                </a:solidFill>
                <a:latin typeface="Arial"/>
                <a:cs typeface="+mn-cs"/>
              </a:rPr>
              <a:t>Deep Learning –based Vision Pipeline</a:t>
            </a:r>
          </a:p>
        </p:txBody>
      </p:sp>
      <p:sp>
        <p:nvSpPr>
          <p:cNvPr id="224259" name="Rectangle 3"/>
          <p:cNvSpPr>
            <a:spLocks noGrp="1" noChangeArrowheads="1"/>
          </p:cNvSpPr>
          <p:nvPr>
            <p:ph idx="1"/>
          </p:nvPr>
        </p:nvSpPr>
        <p:spPr>
          <a:xfrm>
            <a:off x="457200" y="1449243"/>
            <a:ext cx="8229240" cy="3977280"/>
          </a:xfrm>
        </p:spPr>
        <p:txBody>
          <a:bodyPr/>
          <a:lstStyle/>
          <a:p>
            <a:pPr marL="0" indent="0" eaLnBrk="1" hangingPunct="1">
              <a:buFont typeface="Wingdings" pitchFamily="2" charset="2"/>
              <a:buNone/>
              <a:defRPr/>
            </a:pPr>
            <a:r>
              <a:rPr lang="en-US" sz="2600" dirty="0"/>
              <a:t>Deep Learning: </a:t>
            </a:r>
          </a:p>
          <a:p>
            <a:pPr eaLnBrk="1" hangingPunct="1">
              <a:defRPr/>
            </a:pPr>
            <a:r>
              <a:rPr lang="en-US" sz="2400" dirty="0"/>
              <a:t>Build</a:t>
            </a:r>
            <a:r>
              <a:rPr lang="en-US" altLang="ja-JP" sz="2400" dirty="0"/>
              <a:t> features automatically based on training data</a:t>
            </a:r>
          </a:p>
          <a:p>
            <a:pPr eaLnBrk="1" hangingPunct="1">
              <a:defRPr/>
            </a:pPr>
            <a:r>
              <a:rPr lang="en-US" altLang="ja-JP" sz="2600" dirty="0"/>
              <a:t>Combine feature extraction and classification </a:t>
            </a:r>
          </a:p>
          <a:p>
            <a:pPr marL="0" indent="0" eaLnBrk="1" hangingPunct="1">
              <a:buFont typeface="Wingdings" pitchFamily="2" charset="2"/>
              <a:buNone/>
              <a:defRPr/>
            </a:pPr>
            <a:r>
              <a:rPr lang="en-US" sz="2600" dirty="0"/>
              <a:t>DL experts: define NN topology and train NN </a:t>
            </a:r>
          </a:p>
          <a:p>
            <a:pPr lvl="1" eaLnBrk="1" hangingPunct="1">
              <a:defRPr/>
            </a:pPr>
            <a:endParaRPr lang="en-US" dirty="0"/>
          </a:p>
        </p:txBody>
      </p:sp>
      <p:pic>
        <p:nvPicPr>
          <p:cNvPr id="4" name="Picture 4" descr="http://us.123rf.com/400wm/400/400/sinnawin/sinnawin1208/sinnawin120800011/14893329-adorable-laughing-little-baby-hugging-a-large-brown-dog-on-a-plastic-lilo-with-a-large-striped-be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509963"/>
            <a:ext cx="1671638" cy="1116012"/>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2590800" y="3433763"/>
            <a:ext cx="1600200" cy="1268412"/>
          </a:xfrm>
          <a:prstGeom prst="rect">
            <a:avLst/>
          </a:prstGeom>
          <a:solidFill>
            <a:srgbClr val="FFFF0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r>
              <a:rPr lang="en-US" sz="2000" b="1" dirty="0">
                <a:solidFill>
                  <a:schemeClr val="bg2"/>
                </a:solidFill>
                <a:effectLst/>
                <a:latin typeface="Neo Sans Intel" pitchFamily="34" charset="0"/>
                <a:cs typeface="Arial" pitchFamily="34" charset="0"/>
              </a:rPr>
              <a:t>Deep NN</a:t>
            </a:r>
            <a:r>
              <a:rPr lang="en-US" b="1" dirty="0">
                <a:solidFill>
                  <a:schemeClr val="tx1">
                    <a:lumMod val="95000"/>
                  </a:schemeClr>
                </a:solidFill>
                <a:latin typeface="Neo Sans Intel" pitchFamily="34" charset="0"/>
                <a:cs typeface="Arial" pitchFamily="34" charset="0"/>
              </a:rPr>
              <a:t>...</a:t>
            </a:r>
          </a:p>
        </p:txBody>
      </p:sp>
      <p:sp>
        <p:nvSpPr>
          <p:cNvPr id="6" name="Rectangle 5"/>
          <p:cNvSpPr/>
          <p:nvPr/>
        </p:nvSpPr>
        <p:spPr bwMode="auto">
          <a:xfrm>
            <a:off x="4876800" y="3460750"/>
            <a:ext cx="1600200" cy="1268413"/>
          </a:xfrm>
          <a:prstGeom prst="rect">
            <a:avLst/>
          </a:prstGeom>
          <a:solidFill>
            <a:srgbClr val="00B05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r>
              <a:rPr lang="en-US" sz="2000" b="1" dirty="0">
                <a:latin typeface="Neo Sans Intel" pitchFamily="34" charset="0"/>
                <a:cs typeface="Arial" pitchFamily="34" charset="0"/>
              </a:rPr>
              <a:t>Detection,</a:t>
            </a:r>
          </a:p>
          <a:p>
            <a:pPr algn="ctr" eaLnBrk="0" hangingPunct="0">
              <a:defRPr/>
            </a:pPr>
            <a:r>
              <a:rPr lang="en-US" sz="2000" b="1" dirty="0">
                <a:latin typeface="Neo Sans Intel" pitchFamily="34" charset="0"/>
                <a:cs typeface="Arial" pitchFamily="34" charset="0"/>
              </a:rPr>
              <a:t>Classification</a:t>
            </a:r>
          </a:p>
          <a:p>
            <a:pPr algn="ctr" eaLnBrk="0" hangingPunct="0">
              <a:defRPr/>
            </a:pPr>
            <a:r>
              <a:rPr lang="en-US" sz="2000" b="1" dirty="0">
                <a:latin typeface="Neo Sans Intel" pitchFamily="34" charset="0"/>
                <a:cs typeface="Arial" pitchFamily="34" charset="0"/>
              </a:rPr>
              <a:t>Recognition</a:t>
            </a:r>
          </a:p>
        </p:txBody>
      </p:sp>
      <p:sp>
        <p:nvSpPr>
          <p:cNvPr id="7" name="Right Arrow 6"/>
          <p:cNvSpPr/>
          <p:nvPr/>
        </p:nvSpPr>
        <p:spPr bwMode="auto">
          <a:xfrm>
            <a:off x="1900238" y="4067175"/>
            <a:ext cx="614362" cy="212725"/>
          </a:xfrm>
          <a:prstGeom prst="rightArrow">
            <a:avLst/>
          </a:prstGeom>
          <a:solidFill>
            <a:srgbClr val="FFFF0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8" name="Right Arrow 7"/>
          <p:cNvSpPr/>
          <p:nvPr/>
        </p:nvSpPr>
        <p:spPr bwMode="auto">
          <a:xfrm>
            <a:off x="4262438" y="4067175"/>
            <a:ext cx="614362" cy="212725"/>
          </a:xfrm>
          <a:prstGeom prst="rightArrow">
            <a:avLst/>
          </a:prstGeom>
          <a:solidFill>
            <a:srgbClr val="92D05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9" name="Right Arrow 8"/>
          <p:cNvSpPr/>
          <p:nvPr/>
        </p:nvSpPr>
        <p:spPr bwMode="auto">
          <a:xfrm>
            <a:off x="6553200" y="4062413"/>
            <a:ext cx="614363" cy="212725"/>
          </a:xfrm>
          <a:prstGeom prst="rightArrow">
            <a:avLst/>
          </a:prstGeom>
          <a:solidFill>
            <a:srgbClr val="FFFF0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grpSp>
        <p:nvGrpSpPr>
          <p:cNvPr id="10" name="Group 9"/>
          <p:cNvGrpSpPr>
            <a:grpSpLocks/>
          </p:cNvGrpSpPr>
          <p:nvPr/>
        </p:nvGrpSpPr>
        <p:grpSpPr bwMode="auto">
          <a:xfrm>
            <a:off x="7243763" y="3452813"/>
            <a:ext cx="1677987" cy="1249362"/>
            <a:chOff x="1066800" y="1497522"/>
            <a:chExt cx="6705600" cy="4475986"/>
          </a:xfrm>
        </p:grpSpPr>
        <p:pic>
          <p:nvPicPr>
            <p:cNvPr id="9230" name="Picture 4" descr="http://us.123rf.com/400wm/400/400/sinnawin/sinnawin1208/sinnawin120800011/14893329-adorable-laughing-little-baby-hugging-a-large-brown-dog-on-a-plastic-lilo-with-a-large-striped-be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97522"/>
              <a:ext cx="6705600" cy="4475986"/>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12" name="Rectangle 11"/>
            <p:cNvSpPr/>
            <p:nvPr/>
          </p:nvSpPr>
          <p:spPr bwMode="auto">
            <a:xfrm>
              <a:off x="1142928" y="1753453"/>
              <a:ext cx="2892861" cy="2894891"/>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13" name="Rectangle 12"/>
            <p:cNvSpPr/>
            <p:nvPr/>
          </p:nvSpPr>
          <p:spPr bwMode="auto">
            <a:xfrm>
              <a:off x="4111917" y="2589504"/>
              <a:ext cx="919877" cy="1097667"/>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14" name="Rectangle 13"/>
            <p:cNvSpPr/>
            <p:nvPr/>
          </p:nvSpPr>
          <p:spPr bwMode="auto">
            <a:xfrm>
              <a:off x="2589359" y="2817000"/>
              <a:ext cx="1294175" cy="1296728"/>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15" name="Rectangle 14"/>
            <p:cNvSpPr/>
            <p:nvPr/>
          </p:nvSpPr>
          <p:spPr bwMode="auto">
            <a:xfrm>
              <a:off x="2360975" y="4722279"/>
              <a:ext cx="989663" cy="995298"/>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
          <p:nvSpPr>
            <p:cNvPr id="16" name="Rectangle 15"/>
            <p:cNvSpPr/>
            <p:nvPr/>
          </p:nvSpPr>
          <p:spPr bwMode="auto">
            <a:xfrm>
              <a:off x="4188045" y="4420848"/>
              <a:ext cx="1300517" cy="1143167"/>
            </a:xfrm>
            <a:prstGeom prst="rect">
              <a:avLst/>
            </a:prstGeom>
            <a:noFill/>
            <a:ln w="53975" cap="flat" cmpd="sng" algn="ctr">
              <a:solidFill>
                <a:srgbClr val="FF0000"/>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grpSp>
      <p:sp>
        <p:nvSpPr>
          <p:cNvPr id="17" name="Rectangle 5"/>
          <p:cNvSpPr>
            <a:spLocks noChangeArrowheads="1"/>
          </p:cNvSpPr>
          <p:nvPr/>
        </p:nvSpPr>
        <p:spPr bwMode="auto">
          <a:xfrm>
            <a:off x="938213" y="4911725"/>
            <a:ext cx="7264400" cy="1230313"/>
          </a:xfrm>
          <a:prstGeom prst="rect">
            <a:avLst/>
          </a:prstGeom>
          <a:solidFill>
            <a:schemeClr val="accent1"/>
          </a:solidFill>
          <a:ln w="9525">
            <a:solidFill>
              <a:schemeClr val="tx1"/>
            </a:solidFill>
            <a:miter lim="800000"/>
            <a:headEnd/>
            <a:tailEnd/>
          </a:ln>
        </p:spPr>
        <p:txBody>
          <a:bodyPr anchor="ctr">
            <a:spAutoFit/>
          </a:bodyPr>
          <a:lstStyle/>
          <a:p>
            <a:pPr algn="ctr">
              <a:defRPr/>
            </a:pPr>
            <a:r>
              <a:rPr lang="en-US" altLang="ko-KR" sz="2600" dirty="0">
                <a:solidFill>
                  <a:schemeClr val="tx1">
                    <a:lumMod val="95000"/>
                  </a:schemeClr>
                </a:solidFill>
                <a:effectLst/>
              </a:rPr>
              <a:t>  </a:t>
            </a:r>
            <a:r>
              <a:rPr lang="en-US" altLang="ko-KR" sz="2400" dirty="0">
                <a:solidFill>
                  <a:schemeClr val="tx1">
                    <a:lumMod val="95000"/>
                  </a:schemeClr>
                </a:solidFill>
                <a:effectLst/>
              </a:rPr>
              <a:t>Deep Learning promise:</a:t>
            </a:r>
          </a:p>
          <a:p>
            <a:pPr algn="ctr">
              <a:defRPr/>
            </a:pPr>
            <a:r>
              <a:rPr lang="en-US" altLang="ko-KR" sz="2400" dirty="0">
                <a:solidFill>
                  <a:schemeClr val="tx1">
                    <a:lumMod val="95000"/>
                  </a:schemeClr>
                </a:solidFill>
                <a:effectLst/>
              </a:rPr>
              <a:t> train good feature automatically,</a:t>
            </a:r>
          </a:p>
          <a:p>
            <a:pPr algn="ctr">
              <a:defRPr/>
            </a:pPr>
            <a:r>
              <a:rPr lang="en-US" altLang="ko-KR" sz="2400" dirty="0">
                <a:solidFill>
                  <a:schemeClr val="tx1">
                    <a:lumMod val="95000"/>
                  </a:schemeClr>
                </a:solidFill>
                <a:effectLst/>
              </a:rPr>
              <a:t>same method for different domain</a:t>
            </a:r>
            <a:endParaRPr lang="en-US" altLang="ko-KR" sz="2400" dirty="0"/>
          </a:p>
        </p:txBody>
      </p:sp>
      <p:sp>
        <p:nvSpPr>
          <p:cNvPr id="24" name="Rectangle 23"/>
          <p:cNvSpPr/>
          <p:nvPr/>
        </p:nvSpPr>
        <p:spPr bwMode="auto">
          <a:xfrm>
            <a:off x="4876800" y="3436938"/>
            <a:ext cx="1652588" cy="1292225"/>
          </a:xfrm>
          <a:prstGeom prst="rect">
            <a:avLst/>
          </a:prstGeom>
          <a:solidFill>
            <a:srgbClr val="FFFF0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r>
              <a:rPr lang="en-US" sz="2000" b="1" dirty="0">
                <a:solidFill>
                  <a:schemeClr val="bg2"/>
                </a:solidFill>
                <a:effectLst/>
                <a:latin typeface="Neo Sans Intel" pitchFamily="34" charset="0"/>
                <a:cs typeface="Arial" pitchFamily="34" charset="0"/>
              </a:rPr>
              <a:t>Deep NN</a:t>
            </a:r>
            <a:r>
              <a:rPr lang="en-US" b="1" dirty="0">
                <a:solidFill>
                  <a:schemeClr val="tx1">
                    <a:lumMod val="95000"/>
                  </a:schemeClr>
                </a:solidFill>
                <a:latin typeface="Neo Sans Intel" pitchFamily="34" charset="0"/>
                <a:cs typeface="Arial" pitchFamily="34" charset="0"/>
              </a:rPr>
              <a:t>...</a:t>
            </a:r>
          </a:p>
        </p:txBody>
      </p:sp>
      <p:sp>
        <p:nvSpPr>
          <p:cNvPr id="25" name="Right Arrow 24"/>
          <p:cNvSpPr/>
          <p:nvPr/>
        </p:nvSpPr>
        <p:spPr bwMode="auto">
          <a:xfrm>
            <a:off x="4219575" y="4070350"/>
            <a:ext cx="633413" cy="215900"/>
          </a:xfrm>
          <a:prstGeom prst="rightArrow">
            <a:avLst/>
          </a:prstGeom>
          <a:solidFill>
            <a:srgbClr val="FFFF00"/>
          </a:solidFill>
          <a:ln w="3175" cap="flat" cmpd="sng" algn="ctr">
            <a:solidFill>
              <a:schemeClr val="tx1"/>
            </a:solidFill>
            <a:prstDash val="solid"/>
            <a:round/>
            <a:headEnd type="none" w="sm" len="sm"/>
            <a:tailEnd type="none" w="sm" len="sm"/>
          </a:ln>
          <a:effectLst/>
        </p:spPr>
        <p:txBody>
          <a:bodyPr wrap="none" anchor="ctr"/>
          <a:lstStyle/>
          <a:p>
            <a:pPr algn="ctr" eaLnBrk="0" hangingPunct="0">
              <a:defRPr/>
            </a:pPr>
            <a:endParaRPr lang="en-US" sz="1600" b="1">
              <a:latin typeface="Neo Sans Intel"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7" grpId="0" animBg="1"/>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Convolutional NN(CNN)</a:t>
            </a:r>
            <a:endParaRPr lang="en-US" sz="4400" b="0" strike="noStrike" spc="-1">
              <a:latin typeface="Arial"/>
            </a:endParaRPr>
          </a:p>
        </p:txBody>
      </p:sp>
      <p:sp>
        <p:nvSpPr>
          <p:cNvPr id="371"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100000"/>
              </a:lnSpc>
              <a:spcBef>
                <a:spcPts val="561"/>
              </a:spcBef>
              <a:buClr>
                <a:srgbClr val="000000"/>
              </a:buClr>
              <a:buFont typeface="Symbol"/>
              <a:buChar char=""/>
            </a:pPr>
            <a:r>
              <a:rPr lang="en-US" sz="2800" b="0" strike="noStrike" spc="-1">
                <a:solidFill>
                  <a:srgbClr val="000000"/>
                </a:solidFill>
                <a:latin typeface="Arial"/>
                <a:ea typeface="DejaVu Sans"/>
              </a:rPr>
              <a:t>CNN is a multilayered neural network with a special architecture to detect complex features in data.</a:t>
            </a:r>
            <a:endParaRPr lang="en-US" sz="2800" b="0" strike="noStrike" spc="-1">
              <a:latin typeface="Arial"/>
            </a:endParaRPr>
          </a:p>
        </p:txBody>
      </p:sp>
      <p:pic>
        <p:nvPicPr>
          <p:cNvPr id="372" name="Picture 5"/>
          <p:cNvPicPr/>
          <p:nvPr/>
        </p:nvPicPr>
        <p:blipFill>
          <a:blip r:embed="rId2"/>
          <a:stretch/>
        </p:blipFill>
        <p:spPr>
          <a:xfrm>
            <a:off x="119160" y="3352680"/>
            <a:ext cx="8908920" cy="2192040"/>
          </a:xfrm>
          <a:prstGeom prst="rect">
            <a:avLst/>
          </a:prstGeom>
          <a:ln>
            <a:noFill/>
          </a:ln>
        </p:spPr>
      </p:pic>
      <p:sp>
        <p:nvSpPr>
          <p:cNvPr id="373" name="CustomShape 3"/>
          <p:cNvSpPr/>
          <p:nvPr/>
        </p:nvSpPr>
        <p:spPr>
          <a:xfrm>
            <a:off x="1640160" y="3406320"/>
            <a:ext cx="5257080" cy="1899000"/>
          </a:xfrm>
          <a:prstGeom prst="rect">
            <a:avLst/>
          </a:prstGeom>
          <a:solidFill>
            <a:schemeClr val="bg1">
              <a:lumMod val="60000"/>
              <a:lumOff val="40000"/>
              <a:alpha val="80000"/>
            </a:schemeClr>
          </a:solidFill>
          <a:ln w="41400">
            <a:solidFill>
              <a:schemeClr val="bg1">
                <a:lumMod val="75000"/>
              </a:schemeClr>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1" strike="noStrike" spc="-1">
                <a:solidFill>
                  <a:srgbClr val="808080"/>
                </a:solidFill>
                <a:latin typeface="Neo Sans Intel"/>
                <a:ea typeface="DejaVu Sans"/>
              </a:rPr>
              <a:t>Feature Extraction</a:t>
            </a:r>
            <a:endParaRPr lang="en-US" sz="2800" b="0" strike="noStrike" spc="-1">
              <a:latin typeface="Arial"/>
            </a:endParaRPr>
          </a:p>
        </p:txBody>
      </p:sp>
      <p:sp>
        <p:nvSpPr>
          <p:cNvPr id="374" name="CustomShape 4"/>
          <p:cNvSpPr/>
          <p:nvPr/>
        </p:nvSpPr>
        <p:spPr>
          <a:xfrm>
            <a:off x="7004520" y="3396960"/>
            <a:ext cx="1911600" cy="1914120"/>
          </a:xfrm>
          <a:prstGeom prst="rect">
            <a:avLst/>
          </a:prstGeom>
          <a:solidFill>
            <a:schemeClr val="accent1">
              <a:lumMod val="60000"/>
              <a:lumOff val="40000"/>
              <a:alpha val="80000"/>
            </a:schemeClr>
          </a:solidFill>
          <a:ln w="41400">
            <a:solidFill>
              <a:srgbClr val="00B050"/>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2800" b="1" strike="noStrike" spc="-1">
                <a:solidFill>
                  <a:srgbClr val="808080"/>
                </a:solidFill>
                <a:latin typeface="Neo Sans Intel"/>
                <a:ea typeface="DejaVu Sans"/>
              </a:rPr>
              <a:t>Classi-</a:t>
            </a:r>
            <a:endParaRPr lang="en-US" sz="2800" b="0" strike="noStrike" spc="-1">
              <a:latin typeface="Arial"/>
            </a:endParaRPr>
          </a:p>
          <a:p>
            <a:pPr algn="ctr">
              <a:lnSpc>
                <a:spcPct val="100000"/>
              </a:lnSpc>
            </a:pPr>
            <a:r>
              <a:rPr lang="en-US" sz="2800" b="1" strike="noStrike" spc="-1">
                <a:solidFill>
                  <a:srgbClr val="808080"/>
                </a:solidFill>
                <a:latin typeface="Neo Sans Intel"/>
                <a:ea typeface="DejaVu Sans"/>
              </a:rPr>
              <a:t>fication</a:t>
            </a:r>
            <a:endParaRPr lang="en-US" sz="2800" b="0" strike="noStrike" spc="-1">
              <a:latin typeface="Arial"/>
            </a:endParaRPr>
          </a:p>
        </p:txBody>
      </p:sp>
      <p:sp>
        <p:nvSpPr>
          <p:cNvPr id="375" name="CustomShape 5"/>
          <p:cNvSpPr/>
          <p:nvPr/>
        </p:nvSpPr>
        <p:spPr>
          <a:xfrm>
            <a:off x="1971360" y="3459600"/>
            <a:ext cx="1743480" cy="1792080"/>
          </a:xfrm>
          <a:prstGeom prst="rect">
            <a:avLst/>
          </a:prstGeom>
          <a:noFill/>
          <a:ln w="25560">
            <a:solidFill>
              <a:schemeClr val="accent2"/>
            </a:solidFill>
            <a:round/>
          </a:ln>
        </p:spPr>
        <p:style>
          <a:lnRef idx="0">
            <a:scrgbClr r="0" g="0" b="0"/>
          </a:lnRef>
          <a:fillRef idx="0">
            <a:scrgbClr r="0" g="0" b="0"/>
          </a:fillRef>
          <a:effectRef idx="0">
            <a:scrgbClr r="0" g="0" b="0"/>
          </a:effectRef>
          <a:fontRef idx="minor"/>
        </p:style>
      </p:sp>
      <p:sp>
        <p:nvSpPr>
          <p:cNvPr id="376" name="CustomShape 6"/>
          <p:cNvSpPr/>
          <p:nvPr/>
        </p:nvSpPr>
        <p:spPr>
          <a:xfrm>
            <a:off x="3717000" y="3459600"/>
            <a:ext cx="1743480" cy="1792080"/>
          </a:xfrm>
          <a:prstGeom prst="rect">
            <a:avLst/>
          </a:prstGeom>
          <a:noFill/>
          <a:ln w="25560">
            <a:solidFill>
              <a:schemeClr val="accent2"/>
            </a:solidFill>
            <a:round/>
          </a:ln>
        </p:spPr>
        <p:style>
          <a:lnRef idx="0">
            <a:scrgbClr r="0" g="0" b="0"/>
          </a:lnRef>
          <a:fillRef idx="0">
            <a:scrgbClr r="0" g="0" b="0"/>
          </a:fillRef>
          <a:effectRef idx="0">
            <a:scrgbClr r="0" g="0" b="0"/>
          </a:effectRef>
          <a:fontRef idx="minor"/>
        </p:style>
      </p:sp>
      <p:sp>
        <p:nvSpPr>
          <p:cNvPr id="377" name="CustomShape 7"/>
          <p:cNvSpPr/>
          <p:nvPr/>
        </p:nvSpPr>
        <p:spPr>
          <a:xfrm>
            <a:off x="5153760" y="3459600"/>
            <a:ext cx="1743480" cy="1792080"/>
          </a:xfrm>
          <a:prstGeom prst="rect">
            <a:avLst/>
          </a:prstGeom>
          <a:noFill/>
          <a:ln w="25560">
            <a:solidFill>
              <a:schemeClr val="accent2"/>
            </a:solidFill>
            <a:round/>
          </a:ln>
        </p:spPr>
        <p:style>
          <a:lnRef idx="0">
            <a:scrgbClr r="0" g="0" b="0"/>
          </a:lnRef>
          <a:fillRef idx="0">
            <a:scrgbClr r="0" g="0" b="0"/>
          </a:fillRef>
          <a:effectRef idx="0">
            <a:scrgbClr r="0" g="0" b="0"/>
          </a:effectRef>
          <a:fontRef idx="minor"/>
        </p:style>
      </p:sp>
      <p:sp>
        <p:nvSpPr>
          <p:cNvPr id="378" name="CustomShape 8"/>
          <p:cNvSpPr/>
          <p:nvPr/>
        </p:nvSpPr>
        <p:spPr>
          <a:xfrm>
            <a:off x="6814440" y="3457800"/>
            <a:ext cx="2101680" cy="1792080"/>
          </a:xfrm>
          <a:prstGeom prst="rect">
            <a:avLst/>
          </a:prstGeom>
          <a:noFill/>
          <a:ln w="25560">
            <a:solidFill>
              <a:schemeClr val="accent2"/>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fill="hold" nodeType="clickEffect">
                                  <p:stCondLst>
                                    <p:cond delay="0"/>
                                  </p:stCondLst>
                                  <p:childTnLst>
                                    <p:animEffect transition="out" filter="fade">
                                      <p:cBhvr additive="repl">
                                        <p:cTn id="12" dur="500"/>
                                        <p:tgtEl>
                                          <p:spTgt spid="375"/>
                                        </p:tgtEl>
                                      </p:cBhvr>
                                    </p:animEffect>
                                    <p:set>
                                      <p:cBhvr>
                                        <p:cTn id="13" dur="1" fill="hold">
                                          <p:stCondLst>
                                            <p:cond delay="499"/>
                                          </p:stCondLst>
                                        </p:cTn>
                                        <p:tgtEl>
                                          <p:spTgt spid="375"/>
                                        </p:tgtEl>
                                        <p:attrNameLst>
                                          <p:attrName>style.visibility</p:attrName>
                                        </p:attrNameLst>
                                      </p:cBhvr>
                                      <p:to>
                                        <p:strVal val="hidden"/>
                                      </p:to>
                                    </p:set>
                                  </p:childTnLst>
                                </p:cTn>
                              </p:par>
                              <p:par>
                                <p:cTn id="14" presetID="1" presetClass="entr" fill="hold" nodeType="withEffect">
                                  <p:stCondLst>
                                    <p:cond delay="0"/>
                                  </p:stCondLst>
                                  <p:childTnLst>
                                    <p:set>
                                      <p:cBhvr>
                                        <p:cTn id="15" dur="1" fill="hold">
                                          <p:stCondLst>
                                            <p:cond delay="0"/>
                                          </p:stCondLst>
                                        </p:cTn>
                                        <p:tgtEl>
                                          <p:spTgt spid="3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fill="hold" nodeType="clickEffect">
                                  <p:stCondLst>
                                    <p:cond delay="0"/>
                                  </p:stCondLst>
                                  <p:childTnLst>
                                    <p:animEffect transition="out" filter="fade">
                                      <p:cBhvr additive="repl">
                                        <p:cTn id="19" dur="500"/>
                                        <p:tgtEl>
                                          <p:spTgt spid="376"/>
                                        </p:tgtEl>
                                      </p:cBhvr>
                                    </p:animEffect>
                                    <p:set>
                                      <p:cBhvr>
                                        <p:cTn id="20" dur="1" fill="hold">
                                          <p:stCondLst>
                                            <p:cond delay="499"/>
                                          </p:stCondLst>
                                        </p:cTn>
                                        <p:tgtEl>
                                          <p:spTgt spid="376"/>
                                        </p:tgtEl>
                                        <p:attrNameLst>
                                          <p:attrName>style.visibility</p:attrName>
                                        </p:attrNameLst>
                                      </p:cBhvr>
                                      <p:to>
                                        <p:strVal val="hidden"/>
                                      </p:to>
                                    </p:set>
                                  </p:childTnLst>
                                </p:cTn>
                              </p:par>
                              <p:par>
                                <p:cTn id="21" presetID="1" presetClass="entr" fill="hold" nodeType="withEffect">
                                  <p:stCondLst>
                                    <p:cond delay="0"/>
                                  </p:stCondLst>
                                  <p:childTnLst>
                                    <p:set>
                                      <p:cBhvr>
                                        <p:cTn id="22" dur="1" fill="hold">
                                          <p:stCondLst>
                                            <p:cond delay="0"/>
                                          </p:stCondLst>
                                        </p:cTn>
                                        <p:tgtEl>
                                          <p:spTgt spid="3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fill="hold" nodeType="clickEffect">
                                  <p:stCondLst>
                                    <p:cond delay="0"/>
                                  </p:stCondLst>
                                  <p:childTnLst>
                                    <p:animEffect transition="out" filter="fade">
                                      <p:cBhvr additive="repl">
                                        <p:cTn id="26" dur="500"/>
                                        <p:tgtEl>
                                          <p:spTgt spid="377"/>
                                        </p:tgtEl>
                                      </p:cBhvr>
                                    </p:animEffect>
                                    <p:set>
                                      <p:cBhvr>
                                        <p:cTn id="27" dur="1" fill="hold">
                                          <p:stCondLst>
                                            <p:cond delay="499"/>
                                          </p:stCondLst>
                                        </p:cTn>
                                        <p:tgtEl>
                                          <p:spTgt spid="377"/>
                                        </p:tgtEl>
                                        <p:attrNameLst>
                                          <p:attrName>style.visibility</p:attrName>
                                        </p:attrNameLst>
                                      </p:cBhvr>
                                      <p:to>
                                        <p:strVal val="hidden"/>
                                      </p:to>
                                    </p:set>
                                  </p:childTnLst>
                                </p:cTn>
                              </p:par>
                              <p:par>
                                <p:cTn id="28" presetID="1" presetClass="entr" fill="hold" nodeType="withEffect">
                                  <p:stCondLst>
                                    <p:cond delay="0"/>
                                  </p:stCondLst>
                                  <p:childTnLst>
                                    <p:set>
                                      <p:cBhvr>
                                        <p:cTn id="29" dur="1" fill="hold">
                                          <p:stCondLst>
                                            <p:cond delay="0"/>
                                          </p:stCondLst>
                                        </p:cTn>
                                        <p:tgtEl>
                                          <p:spTgt spid="37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fill="hold" nodeType="clickEffect">
                                  <p:stCondLst>
                                    <p:cond delay="0"/>
                                  </p:stCondLst>
                                  <p:childTnLst>
                                    <p:animEffect transition="out" filter="fade">
                                      <p:cBhvr additive="repl">
                                        <p:cTn id="33" dur="500"/>
                                        <p:tgtEl>
                                          <p:spTgt spid="378"/>
                                        </p:tgtEl>
                                      </p:cBhvr>
                                    </p:animEffect>
                                    <p:set>
                                      <p:cBhvr>
                                        <p:cTn id="34" dur="1" fill="hold">
                                          <p:stCondLst>
                                            <p:cond delay="499"/>
                                          </p:stCondLst>
                                        </p:cTn>
                                        <p:tgtEl>
                                          <p:spTgt spid="37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3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 name="Picture 5"/>
          <p:cNvPicPr/>
          <p:nvPr/>
        </p:nvPicPr>
        <p:blipFill>
          <a:blip r:embed="rId2"/>
          <a:stretch/>
        </p:blipFill>
        <p:spPr>
          <a:xfrm>
            <a:off x="0" y="0"/>
            <a:ext cx="9144000" cy="685800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Convolution Layers</a:t>
            </a:r>
            <a:endParaRPr lang="en-US" sz="4400" b="0" strike="noStrike" spc="-1">
              <a:latin typeface="Arial"/>
            </a:endParaRPr>
          </a:p>
        </p:txBody>
      </p:sp>
      <p:pic>
        <p:nvPicPr>
          <p:cNvPr id="381" name="Picture 5"/>
          <p:cNvPicPr/>
          <p:nvPr/>
        </p:nvPicPr>
        <p:blipFill>
          <a:blip r:embed="rId2"/>
          <a:stretch/>
        </p:blipFill>
        <p:spPr>
          <a:xfrm>
            <a:off x="182880" y="1276200"/>
            <a:ext cx="8736480" cy="466596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Convolution Layers</a:t>
            </a:r>
            <a:endParaRPr lang="en-US" sz="4400" b="0" strike="noStrike" spc="-1">
              <a:latin typeface="Arial"/>
            </a:endParaRPr>
          </a:p>
        </p:txBody>
      </p:sp>
      <p:pic>
        <p:nvPicPr>
          <p:cNvPr id="383" name="Picture 5"/>
          <p:cNvPicPr/>
          <p:nvPr/>
        </p:nvPicPr>
        <p:blipFill>
          <a:blip r:embed="rId2"/>
          <a:stretch/>
        </p:blipFill>
        <p:spPr>
          <a:xfrm>
            <a:off x="222480" y="1276200"/>
            <a:ext cx="8646120" cy="478008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457200" y="274680"/>
            <a:ext cx="8226360" cy="113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Calibri"/>
                <a:ea typeface="DejaVu Sans"/>
              </a:rPr>
              <a:t>Acknowledge </a:t>
            </a:r>
            <a:endParaRPr lang="en-US" sz="4400" b="0" strike="noStrike" spc="-1">
              <a:latin typeface="Arial"/>
            </a:endParaRPr>
          </a:p>
        </p:txBody>
      </p:sp>
      <p:sp>
        <p:nvSpPr>
          <p:cNvPr id="210" name="CustomShape 2"/>
          <p:cNvSpPr/>
          <p:nvPr/>
        </p:nvSpPr>
        <p:spPr>
          <a:xfrm>
            <a:off x="457200" y="1600200"/>
            <a:ext cx="8226360" cy="45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400" b="1" strike="noStrike" spc="-1">
                <a:solidFill>
                  <a:srgbClr val="000000"/>
                </a:solidFill>
                <a:latin typeface="Calibri"/>
                <a:ea typeface="DejaVu Sans"/>
              </a:rPr>
              <a:t>Most of the slides are taken from </a:t>
            </a:r>
            <a:endParaRPr lang="en-US" sz="2400" b="0" strike="noStrike" spc="-1">
              <a:latin typeface="Arial"/>
            </a:endParaRPr>
          </a:p>
          <a:p>
            <a:pPr>
              <a:lnSpc>
                <a:spcPct val="100000"/>
              </a:lnSpc>
            </a:pPr>
            <a:r>
              <a:rPr lang="en-US" sz="2400" b="1" strike="noStrike" spc="-1">
                <a:solidFill>
                  <a:srgbClr val="000000"/>
                </a:solidFill>
                <a:latin typeface="Calibri"/>
                <a:ea typeface="DejaVu Sans"/>
              </a:rPr>
              <a:t>Computer Vision: Foundations and Applications Course. Stanford Vision and Learning Lab</a:t>
            </a:r>
            <a:endParaRPr lang="en-US"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Convolution Layers</a:t>
            </a:r>
            <a:endParaRPr lang="en-US" sz="4400" b="0" strike="noStrike" spc="-1">
              <a:latin typeface="Arial"/>
            </a:endParaRPr>
          </a:p>
        </p:txBody>
      </p:sp>
      <p:pic>
        <p:nvPicPr>
          <p:cNvPr id="385" name="Picture 5"/>
          <p:cNvPicPr/>
          <p:nvPr/>
        </p:nvPicPr>
        <p:blipFill>
          <a:blip r:embed="rId2"/>
          <a:stretch/>
        </p:blipFill>
        <p:spPr>
          <a:xfrm>
            <a:off x="288000" y="1228680"/>
            <a:ext cx="8587800" cy="471348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Convolution Layers</a:t>
            </a:r>
            <a:endParaRPr lang="en-US" sz="4400" b="0" strike="noStrike" spc="-1">
              <a:latin typeface="Arial"/>
            </a:endParaRPr>
          </a:p>
        </p:txBody>
      </p:sp>
      <p:pic>
        <p:nvPicPr>
          <p:cNvPr id="387" name="Picture 5"/>
          <p:cNvPicPr/>
          <p:nvPr/>
        </p:nvPicPr>
        <p:blipFill>
          <a:blip r:embed="rId2"/>
          <a:stretch/>
        </p:blipFill>
        <p:spPr>
          <a:xfrm>
            <a:off x="241200" y="1372320"/>
            <a:ext cx="8609760" cy="466128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Convolution Layers</a:t>
            </a:r>
            <a:endParaRPr lang="en-US" sz="4400" b="0" strike="noStrike" spc="-1">
              <a:latin typeface="Arial"/>
            </a:endParaRPr>
          </a:p>
        </p:txBody>
      </p:sp>
      <p:pic>
        <p:nvPicPr>
          <p:cNvPr id="389" name="Picture 5"/>
          <p:cNvPicPr/>
          <p:nvPr/>
        </p:nvPicPr>
        <p:blipFill>
          <a:blip r:embed="rId2"/>
          <a:stretch/>
        </p:blipFill>
        <p:spPr>
          <a:xfrm>
            <a:off x="394200" y="1299960"/>
            <a:ext cx="8379720" cy="472356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Convolution Layers</a:t>
            </a:r>
            <a:endParaRPr lang="en-US" sz="4400" b="0" strike="noStrike" spc="-1">
              <a:latin typeface="Arial"/>
            </a:endParaRPr>
          </a:p>
        </p:txBody>
      </p:sp>
      <p:pic>
        <p:nvPicPr>
          <p:cNvPr id="391" name="Picture 5"/>
          <p:cNvPicPr/>
          <p:nvPr/>
        </p:nvPicPr>
        <p:blipFill>
          <a:blip r:embed="rId3"/>
          <a:srcRect b="31069"/>
          <a:stretch/>
        </p:blipFill>
        <p:spPr>
          <a:xfrm>
            <a:off x="322920" y="1485720"/>
            <a:ext cx="7313040" cy="1725480"/>
          </a:xfrm>
          <a:prstGeom prst="rect">
            <a:avLst/>
          </a:prstGeom>
          <a:ln>
            <a:noFill/>
          </a:ln>
        </p:spPr>
      </p:pic>
      <p:pic>
        <p:nvPicPr>
          <p:cNvPr id="392" name="Picture 6"/>
          <p:cNvPicPr/>
          <p:nvPr/>
        </p:nvPicPr>
        <p:blipFill>
          <a:blip r:embed="rId4"/>
          <a:stretch/>
        </p:blipFill>
        <p:spPr>
          <a:xfrm>
            <a:off x="457200" y="4020120"/>
            <a:ext cx="3884040" cy="385560"/>
          </a:xfrm>
          <a:prstGeom prst="rect">
            <a:avLst/>
          </a:prstGeom>
          <a:ln>
            <a:noFill/>
          </a:ln>
        </p:spPr>
      </p:pic>
      <p:pic>
        <p:nvPicPr>
          <p:cNvPr id="393" name="Picture 7"/>
          <p:cNvPicPr/>
          <p:nvPr/>
        </p:nvPicPr>
        <p:blipFill>
          <a:blip r:embed="rId5"/>
          <a:stretch/>
        </p:blipFill>
        <p:spPr>
          <a:xfrm>
            <a:off x="762120" y="4648320"/>
            <a:ext cx="6183720" cy="738360"/>
          </a:xfrm>
          <a:prstGeom prst="rect">
            <a:avLst/>
          </a:prstGeom>
          <a:ln>
            <a:noFill/>
          </a:ln>
        </p:spPr>
      </p:pic>
      <p:pic>
        <p:nvPicPr>
          <p:cNvPr id="394" name="Picture 9"/>
          <p:cNvPicPr/>
          <p:nvPr/>
        </p:nvPicPr>
        <p:blipFill>
          <a:blip r:embed="rId6"/>
          <a:stretch/>
        </p:blipFill>
        <p:spPr>
          <a:xfrm>
            <a:off x="609480" y="3452400"/>
            <a:ext cx="1490040" cy="3970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anim calcmode="lin" valueType="num">
                                      <p:cBhvr additive="repl">
                                        <p:cTn id="7" dur="500" fill="hold"/>
                                        <p:tgtEl>
                                          <p:spTgt spid="394"/>
                                        </p:tgtEl>
                                        <p:attrNameLst>
                                          <p:attrName>ppt_x</p:attrName>
                                        </p:attrNameLst>
                                      </p:cBhvr>
                                      <p:tavLst>
                                        <p:tav tm="0">
                                          <p:val>
                                            <p:strVal val="#ppt_x"/>
                                          </p:val>
                                        </p:tav>
                                        <p:tav tm="100000">
                                          <p:val>
                                            <p:strVal val="#ppt_x"/>
                                          </p:val>
                                        </p:tav>
                                      </p:tavLst>
                                    </p:anim>
                                    <p:anim calcmode="lin" valueType="num">
                                      <p:cBhvr additive="repl">
                                        <p:cTn id="8" dur="500" fill="hold"/>
                                        <p:tgtEl>
                                          <p:spTgt spid="3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2"/>
                                        </p:tgtEl>
                                        <p:attrNameLst>
                                          <p:attrName>style.visibility</p:attrName>
                                        </p:attrNameLst>
                                      </p:cBhvr>
                                      <p:to>
                                        <p:strVal val="visible"/>
                                      </p:to>
                                    </p:set>
                                    <p:anim calcmode="lin" valueType="num">
                                      <p:cBhvr additive="repl">
                                        <p:cTn id="13" dur="500" fill="hold"/>
                                        <p:tgtEl>
                                          <p:spTgt spid="392"/>
                                        </p:tgtEl>
                                        <p:attrNameLst>
                                          <p:attrName>ppt_x</p:attrName>
                                        </p:attrNameLst>
                                      </p:cBhvr>
                                      <p:tavLst>
                                        <p:tav tm="0">
                                          <p:val>
                                            <p:strVal val="#ppt_x"/>
                                          </p:val>
                                        </p:tav>
                                        <p:tav tm="100000">
                                          <p:val>
                                            <p:strVal val="#ppt_x"/>
                                          </p:val>
                                        </p:tav>
                                      </p:tavLst>
                                    </p:anim>
                                    <p:anim calcmode="lin" valueType="num">
                                      <p:cBhvr additive="repl">
                                        <p:cTn id="14" dur="500" fill="hold"/>
                                        <p:tgtEl>
                                          <p:spTgt spid="3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3"/>
                                        </p:tgtEl>
                                        <p:attrNameLst>
                                          <p:attrName>style.visibility</p:attrName>
                                        </p:attrNameLst>
                                      </p:cBhvr>
                                      <p:to>
                                        <p:strVal val="visible"/>
                                      </p:to>
                                    </p:set>
                                    <p:anim calcmode="lin" valueType="num">
                                      <p:cBhvr additive="repl">
                                        <p:cTn id="19" dur="500" fill="hold"/>
                                        <p:tgtEl>
                                          <p:spTgt spid="393"/>
                                        </p:tgtEl>
                                        <p:attrNameLst>
                                          <p:attrName>ppt_x</p:attrName>
                                        </p:attrNameLst>
                                      </p:cBhvr>
                                      <p:tavLst>
                                        <p:tav tm="0">
                                          <p:val>
                                            <p:strVal val="#ppt_x"/>
                                          </p:val>
                                        </p:tav>
                                        <p:tav tm="100000">
                                          <p:val>
                                            <p:strVal val="#ppt_x"/>
                                          </p:val>
                                        </p:tav>
                                      </p:tavLst>
                                    </p:anim>
                                    <p:anim calcmode="lin" valueType="num">
                                      <p:cBhvr additive="repl">
                                        <p:cTn id="20" dur="500" fill="hold"/>
                                        <p:tgtEl>
                                          <p:spTgt spid="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Convolution Layers Summary</a:t>
            </a:r>
            <a:endParaRPr lang="en-US" sz="4400" b="0" strike="noStrike" spc="-1">
              <a:latin typeface="Arial"/>
            </a:endParaRPr>
          </a:p>
        </p:txBody>
      </p:sp>
      <p:pic>
        <p:nvPicPr>
          <p:cNvPr id="396" name="Picture 5"/>
          <p:cNvPicPr/>
          <p:nvPr/>
        </p:nvPicPr>
        <p:blipFill>
          <a:blip r:embed="rId3"/>
          <a:stretch/>
        </p:blipFill>
        <p:spPr>
          <a:xfrm>
            <a:off x="252360" y="1476360"/>
            <a:ext cx="8637120" cy="461736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Pooling Layers</a:t>
            </a:r>
            <a:endParaRPr lang="en-US" sz="4400" b="0" strike="noStrike" spc="-1">
              <a:latin typeface="Arial"/>
            </a:endParaRPr>
          </a:p>
        </p:txBody>
      </p:sp>
      <p:pic>
        <p:nvPicPr>
          <p:cNvPr id="398" name="Picture 5"/>
          <p:cNvPicPr/>
          <p:nvPr/>
        </p:nvPicPr>
        <p:blipFill>
          <a:blip r:embed="rId2"/>
          <a:stretch/>
        </p:blipFill>
        <p:spPr>
          <a:xfrm>
            <a:off x="4648320" y="4559400"/>
            <a:ext cx="3528000" cy="1991520"/>
          </a:xfrm>
          <a:prstGeom prst="rect">
            <a:avLst/>
          </a:prstGeom>
          <a:ln>
            <a:noFill/>
          </a:ln>
        </p:spPr>
      </p:pic>
      <p:pic>
        <p:nvPicPr>
          <p:cNvPr id="399" name="Picture 6"/>
          <p:cNvPicPr/>
          <p:nvPr/>
        </p:nvPicPr>
        <p:blipFill>
          <a:blip r:embed="rId3"/>
          <a:stretch/>
        </p:blipFill>
        <p:spPr>
          <a:xfrm>
            <a:off x="457200" y="1201320"/>
            <a:ext cx="5865120" cy="355176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Pooling Layer</a:t>
            </a:r>
            <a:endParaRPr lang="en-US" sz="4400" b="0" strike="noStrike" spc="-1">
              <a:latin typeface="Arial"/>
            </a:endParaRPr>
          </a:p>
        </p:txBody>
      </p:sp>
      <p:pic>
        <p:nvPicPr>
          <p:cNvPr id="401" name="Picture 5"/>
          <p:cNvPicPr/>
          <p:nvPr/>
        </p:nvPicPr>
        <p:blipFill>
          <a:blip r:embed="rId2"/>
          <a:stretch/>
        </p:blipFill>
        <p:spPr>
          <a:xfrm>
            <a:off x="276120" y="1357200"/>
            <a:ext cx="8589240" cy="414108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Pooling Layers Summary</a:t>
            </a:r>
            <a:endParaRPr lang="en-US" sz="4400" b="0" strike="noStrike" spc="-1">
              <a:latin typeface="Arial"/>
            </a:endParaRPr>
          </a:p>
        </p:txBody>
      </p:sp>
      <p:pic>
        <p:nvPicPr>
          <p:cNvPr id="403" name="Picture 5"/>
          <p:cNvPicPr/>
          <p:nvPr/>
        </p:nvPicPr>
        <p:blipFill>
          <a:blip r:embed="rId2"/>
          <a:stretch/>
        </p:blipFill>
        <p:spPr>
          <a:xfrm>
            <a:off x="1067400" y="1600200"/>
            <a:ext cx="7160040" cy="286956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4" name="Picture 403"/>
          <p:cNvPicPr/>
          <p:nvPr/>
        </p:nvPicPr>
        <p:blipFill>
          <a:blip r:embed="rId2"/>
          <a:stretch/>
        </p:blipFill>
        <p:spPr>
          <a:xfrm>
            <a:off x="337680" y="2084400"/>
            <a:ext cx="8403120" cy="3084840"/>
          </a:xfrm>
          <a:prstGeom prst="rect">
            <a:avLst/>
          </a:prstGeom>
          <a:ln>
            <a:noFill/>
          </a:ln>
        </p:spPr>
      </p:pic>
      <p:sp>
        <p:nvSpPr>
          <p:cNvPr id="405"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sp>
      <p:pic>
        <p:nvPicPr>
          <p:cNvPr id="406" name="Picture 405"/>
          <p:cNvPicPr/>
          <p:nvPr/>
        </p:nvPicPr>
        <p:blipFill>
          <a:blip r:embed="rId3"/>
          <a:stretch/>
        </p:blipFill>
        <p:spPr>
          <a:xfrm>
            <a:off x="1737360" y="1369440"/>
            <a:ext cx="5284800" cy="54972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AlexNet Example </a:t>
            </a:r>
            <a:r>
              <a:rPr lang="en-US" sz="1600" b="1" i="1" strike="noStrike" spc="-1">
                <a:solidFill>
                  <a:srgbClr val="000000"/>
                </a:solidFill>
                <a:latin typeface="Arial"/>
                <a:ea typeface="DejaVu Sans"/>
              </a:rPr>
              <a:t>[Krizhevsky et al. 2012]</a:t>
            </a:r>
            <a:endParaRPr lang="en-US" sz="1600" b="0" strike="noStrike" spc="-1">
              <a:latin typeface="Arial"/>
            </a:endParaRPr>
          </a:p>
        </p:txBody>
      </p:sp>
      <p:sp>
        <p:nvSpPr>
          <p:cNvPr id="408"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100000"/>
              </a:lnSpc>
              <a:spcBef>
                <a:spcPts val="479"/>
              </a:spcBef>
              <a:buClr>
                <a:srgbClr val="000000"/>
              </a:buClr>
              <a:buFont typeface="Symbol"/>
              <a:buChar char=""/>
            </a:pPr>
            <a:r>
              <a:rPr lang="en-US" sz="2400" b="0" strike="noStrike" spc="-1">
                <a:solidFill>
                  <a:srgbClr val="000000"/>
                </a:solidFill>
                <a:latin typeface="Arial"/>
                <a:ea typeface="DejaVu Sans"/>
              </a:rPr>
              <a:t>Input: </a:t>
            </a:r>
            <a:r>
              <a:rPr lang="en-US" sz="2400" b="1" strike="noStrike" spc="-1">
                <a:solidFill>
                  <a:srgbClr val="FF0000"/>
                </a:solidFill>
                <a:latin typeface="Arial"/>
                <a:ea typeface="DejaVu Sans"/>
              </a:rPr>
              <a:t>227x227x3</a:t>
            </a:r>
            <a:r>
              <a:rPr lang="en-US" sz="2400" b="0" strike="noStrike" spc="-1">
                <a:solidFill>
                  <a:srgbClr val="000000"/>
                </a:solidFill>
                <a:latin typeface="Arial"/>
                <a:ea typeface="DejaVu Sans"/>
              </a:rPr>
              <a:t> images</a:t>
            </a:r>
            <a:endParaRPr lang="en-US" sz="2400" b="0" strike="noStrike" spc="-1">
              <a:latin typeface="Arial"/>
            </a:endParaRPr>
          </a:p>
          <a:p>
            <a:pPr marL="343080" indent="-340920">
              <a:lnSpc>
                <a:spcPct val="100000"/>
              </a:lnSpc>
              <a:spcBef>
                <a:spcPts val="479"/>
              </a:spcBef>
              <a:buClr>
                <a:srgbClr val="FF0000"/>
              </a:buClr>
              <a:buFont typeface="Symbol"/>
              <a:buChar char=""/>
            </a:pPr>
            <a:r>
              <a:rPr lang="en-US" sz="2400" b="1" strike="noStrike" spc="-1">
                <a:solidFill>
                  <a:srgbClr val="FF0000"/>
                </a:solidFill>
                <a:latin typeface="Arial"/>
                <a:ea typeface="DejaVu Sans"/>
              </a:rPr>
              <a:t>First layer </a:t>
            </a:r>
            <a:r>
              <a:rPr lang="en-US" sz="2400" b="0" strike="noStrike" spc="-1">
                <a:solidFill>
                  <a:srgbClr val="000000"/>
                </a:solidFill>
                <a:latin typeface="Arial"/>
                <a:ea typeface="DejaVu Sans"/>
              </a:rPr>
              <a:t>(CONV1): 96 11x11 filters applied at stride 4</a:t>
            </a:r>
            <a:endParaRPr lang="en-US" sz="2400" b="0" strike="noStrike" spc="-1">
              <a:latin typeface="Arial"/>
            </a:endParaRPr>
          </a:p>
          <a:p>
            <a:pPr marL="343080" indent="-340920">
              <a:lnSpc>
                <a:spcPct val="100000"/>
              </a:lnSpc>
              <a:spcBef>
                <a:spcPts val="479"/>
              </a:spcBef>
              <a:buClr>
                <a:srgbClr val="0070C0"/>
              </a:buClr>
              <a:buFont typeface="Symbol"/>
              <a:buChar char=""/>
            </a:pPr>
            <a:r>
              <a:rPr lang="en-US" sz="2400" b="1" strike="noStrike" spc="-1">
                <a:solidFill>
                  <a:srgbClr val="0070C0"/>
                </a:solidFill>
                <a:latin typeface="Arial"/>
                <a:ea typeface="DejaVu Sans"/>
              </a:rPr>
              <a:t>What is the output volume size?</a:t>
            </a:r>
            <a:endParaRPr lang="en-US" sz="2400" b="0" strike="noStrike" spc="-1">
              <a:latin typeface="Arial"/>
            </a:endParaRPr>
          </a:p>
          <a:p>
            <a:pPr marL="743040" lvl="1" indent="-283680">
              <a:lnSpc>
                <a:spcPct val="100000"/>
              </a:lnSpc>
              <a:spcBef>
                <a:spcPts val="400"/>
              </a:spcBef>
              <a:buClr>
                <a:srgbClr val="000000"/>
              </a:buClr>
              <a:buFont typeface="Symbol"/>
              <a:buChar char=""/>
            </a:pPr>
            <a:r>
              <a:rPr lang="en-US" sz="2000" b="0" strike="noStrike" spc="-1">
                <a:solidFill>
                  <a:srgbClr val="000000"/>
                </a:solidFill>
                <a:latin typeface="Arial"/>
                <a:ea typeface="DejaVu Sans"/>
              </a:rPr>
              <a:t>Output volume </a:t>
            </a:r>
            <a:r>
              <a:rPr lang="en-US" sz="2000" b="1" strike="noStrike" spc="-1">
                <a:solidFill>
                  <a:srgbClr val="000000"/>
                </a:solidFill>
                <a:latin typeface="Arial"/>
                <a:ea typeface="DejaVu Sans"/>
              </a:rPr>
              <a:t>[55x55x96]</a:t>
            </a:r>
            <a:endParaRPr lang="en-US" sz="2000" b="0" strike="noStrike" spc="-1">
              <a:latin typeface="Arial"/>
            </a:endParaRPr>
          </a:p>
          <a:p>
            <a:pPr marL="343080" indent="-340920">
              <a:lnSpc>
                <a:spcPct val="100000"/>
              </a:lnSpc>
              <a:spcBef>
                <a:spcPts val="479"/>
              </a:spcBef>
              <a:buClr>
                <a:srgbClr val="0070C0"/>
              </a:buClr>
              <a:buFont typeface="Symbol"/>
              <a:buChar char=""/>
            </a:pPr>
            <a:r>
              <a:rPr lang="en-US" sz="2400" b="1" strike="noStrike" spc="-1">
                <a:solidFill>
                  <a:srgbClr val="0070C0"/>
                </a:solidFill>
                <a:latin typeface="Arial"/>
                <a:ea typeface="DejaVu Sans"/>
              </a:rPr>
              <a:t>What is the total number of parameters in this layer?</a:t>
            </a:r>
            <a:endParaRPr lang="en-US" sz="2400" b="0" strike="noStrike" spc="-1">
              <a:latin typeface="Arial"/>
            </a:endParaRPr>
          </a:p>
          <a:p>
            <a:pPr marL="743040" lvl="1" indent="-283680">
              <a:lnSpc>
                <a:spcPct val="100000"/>
              </a:lnSpc>
              <a:spcBef>
                <a:spcPts val="400"/>
              </a:spcBef>
              <a:buClr>
                <a:srgbClr val="000000"/>
              </a:buClr>
              <a:buFont typeface="Symbol"/>
              <a:buChar char=""/>
            </a:pPr>
            <a:r>
              <a:rPr lang="en-US" sz="2000" b="0" strike="noStrike" spc="-1">
                <a:solidFill>
                  <a:srgbClr val="000000"/>
                </a:solidFill>
                <a:latin typeface="Arial"/>
                <a:ea typeface="DejaVu Sans"/>
              </a:rPr>
              <a:t>(11*11*3)*96 = </a:t>
            </a:r>
            <a:r>
              <a:rPr lang="en-US" sz="2000" b="1" strike="noStrike" spc="-1">
                <a:solidFill>
                  <a:srgbClr val="000000"/>
                </a:solidFill>
                <a:latin typeface="Arial"/>
                <a:ea typeface="DejaVu Sans"/>
              </a:rPr>
              <a:t>35K</a:t>
            </a:r>
            <a:endParaRPr lang="en-US" sz="2000" b="0" strike="noStrike" spc="-1">
              <a:latin typeface="Arial"/>
            </a:endParaRPr>
          </a:p>
          <a:p>
            <a:pPr marL="343080" indent="-340920">
              <a:lnSpc>
                <a:spcPct val="100000"/>
              </a:lnSpc>
              <a:spcBef>
                <a:spcPts val="479"/>
              </a:spcBef>
              <a:buClr>
                <a:srgbClr val="FF0000"/>
              </a:buClr>
              <a:buFont typeface="Symbol"/>
              <a:buChar char=""/>
            </a:pPr>
            <a:r>
              <a:rPr lang="en-US" sz="2400" b="1" strike="noStrike" spc="-1">
                <a:solidFill>
                  <a:srgbClr val="FF0000"/>
                </a:solidFill>
                <a:latin typeface="Arial"/>
                <a:ea typeface="DejaVu Sans"/>
              </a:rPr>
              <a:t>Second layer </a:t>
            </a:r>
            <a:r>
              <a:rPr lang="en-US" sz="2400" b="0" strike="noStrike" spc="-1">
                <a:solidFill>
                  <a:srgbClr val="000000"/>
                </a:solidFill>
                <a:latin typeface="Arial"/>
                <a:ea typeface="DejaVu Sans"/>
              </a:rPr>
              <a:t>(POOL1): 3x3 filters applied at stride 2</a:t>
            </a:r>
            <a:endParaRPr lang="en-US" sz="2400" b="0" strike="noStrike" spc="-1">
              <a:latin typeface="Arial"/>
            </a:endParaRPr>
          </a:p>
          <a:p>
            <a:pPr marL="343080" indent="-340920">
              <a:lnSpc>
                <a:spcPct val="100000"/>
              </a:lnSpc>
              <a:spcBef>
                <a:spcPts val="479"/>
              </a:spcBef>
              <a:buClr>
                <a:srgbClr val="0070C0"/>
              </a:buClr>
              <a:buFont typeface="Symbol"/>
              <a:buChar char=""/>
            </a:pPr>
            <a:r>
              <a:rPr lang="en-US" sz="2400" b="1" strike="noStrike" spc="-1">
                <a:solidFill>
                  <a:srgbClr val="0070C0"/>
                </a:solidFill>
                <a:latin typeface="Arial"/>
                <a:ea typeface="DejaVu Sans"/>
              </a:rPr>
              <a:t>What is the output volume size?</a:t>
            </a:r>
            <a:endParaRPr lang="en-US" sz="2400" b="0" strike="noStrike" spc="-1">
              <a:latin typeface="Arial"/>
            </a:endParaRPr>
          </a:p>
          <a:p>
            <a:pPr marL="743040" lvl="1" indent="-283680">
              <a:lnSpc>
                <a:spcPct val="100000"/>
              </a:lnSpc>
              <a:spcBef>
                <a:spcPts val="400"/>
              </a:spcBef>
              <a:buClr>
                <a:srgbClr val="000000"/>
              </a:buClr>
              <a:buFont typeface="Symbol"/>
              <a:buChar char=""/>
            </a:pPr>
            <a:r>
              <a:rPr lang="en-US" sz="2000" b="0" strike="noStrike" spc="-1">
                <a:solidFill>
                  <a:srgbClr val="000000"/>
                </a:solidFill>
                <a:latin typeface="Arial"/>
                <a:ea typeface="DejaVu Sans"/>
              </a:rPr>
              <a:t>27x27x96</a:t>
            </a:r>
            <a:endParaRPr lang="en-US" sz="2000" b="0" strike="noStrike" spc="-1">
              <a:latin typeface="Arial"/>
            </a:endParaRPr>
          </a:p>
          <a:p>
            <a:pPr marL="343080" indent="-340920">
              <a:lnSpc>
                <a:spcPct val="100000"/>
              </a:lnSpc>
              <a:spcBef>
                <a:spcPts val="479"/>
              </a:spcBef>
              <a:buClr>
                <a:srgbClr val="0070C0"/>
              </a:buClr>
              <a:buFont typeface="Symbol"/>
              <a:buChar char=""/>
            </a:pPr>
            <a:r>
              <a:rPr lang="en-US" sz="2400" b="1" strike="noStrike" spc="-1">
                <a:solidFill>
                  <a:srgbClr val="0070C0"/>
                </a:solidFill>
                <a:latin typeface="Arial"/>
                <a:ea typeface="DejaVu Sans"/>
              </a:rPr>
              <a:t>What is the number of parameters in this layer?</a:t>
            </a:r>
            <a:endParaRPr lang="en-US" sz="2400" b="0" strike="noStrike" spc="-1">
              <a:latin typeface="Arial"/>
            </a:endParaRPr>
          </a:p>
          <a:p>
            <a:pPr marL="743040" lvl="1" indent="-283680">
              <a:lnSpc>
                <a:spcPct val="100000"/>
              </a:lnSpc>
              <a:spcBef>
                <a:spcPts val="400"/>
              </a:spcBef>
              <a:buClr>
                <a:srgbClr val="000000"/>
              </a:buClr>
              <a:buFont typeface="Symbol"/>
              <a:buChar char=""/>
            </a:pPr>
            <a:r>
              <a:rPr lang="en-US" sz="2000" b="0" strike="noStrike" spc="-1">
                <a:solidFill>
                  <a:srgbClr val="000000"/>
                </a:solidFill>
                <a:latin typeface="Arial"/>
                <a:ea typeface="DejaVu Sans"/>
              </a:rPr>
              <a:t>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8">
                                            <p:txEl>
                                              <p:pRg st="1" end="1"/>
                                            </p:txEl>
                                          </p:spTgt>
                                        </p:tgtEl>
                                        <p:attrNameLst>
                                          <p:attrName>style.visibility</p:attrName>
                                        </p:attrNameLst>
                                      </p:cBhvr>
                                      <p:to>
                                        <p:strVal val="visible"/>
                                      </p:to>
                                    </p:set>
                                    <p:anim calcmode="lin" valueType="num">
                                      <p:cBhvr additive="repl">
                                        <p:cTn id="7" dur="500" fill="hold"/>
                                        <p:tgtEl>
                                          <p:spTgt spid="408">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8">
                                            <p:txEl>
                                              <p:pRg st="2" end="2"/>
                                            </p:txEl>
                                          </p:spTgt>
                                        </p:tgtEl>
                                        <p:attrNameLst>
                                          <p:attrName>style.visibility</p:attrName>
                                        </p:attrNameLst>
                                      </p:cBhvr>
                                      <p:to>
                                        <p:strVal val="visible"/>
                                      </p:to>
                                    </p:set>
                                    <p:anim calcmode="lin" valueType="num">
                                      <p:cBhvr additive="repl">
                                        <p:cTn id="13" dur="500" fill="hold"/>
                                        <p:tgtEl>
                                          <p:spTgt spid="408">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08">
                                            <p:txEl>
                                              <p:pRg st="4" end="4"/>
                                            </p:txEl>
                                          </p:spTgt>
                                        </p:tgtEl>
                                        <p:attrNameLst>
                                          <p:attrName>style.visibility</p:attrName>
                                        </p:attrNameLst>
                                      </p:cBhvr>
                                      <p:to>
                                        <p:strVal val="visible"/>
                                      </p:to>
                                    </p:set>
                                    <p:anim calcmode="lin" valueType="num">
                                      <p:cBhvr additive="repl">
                                        <p:cTn id="23" dur="500" fill="hold"/>
                                        <p:tgtEl>
                                          <p:spTgt spid="408">
                                            <p:txEl>
                                              <p:pRg st="4" end="4"/>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4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40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08">
                                            <p:txEl>
                                              <p:pRg st="6" end="6"/>
                                            </p:txEl>
                                          </p:spTgt>
                                        </p:tgtEl>
                                        <p:attrNameLst>
                                          <p:attrName>style.visibility</p:attrName>
                                        </p:attrNameLst>
                                      </p:cBhvr>
                                      <p:to>
                                        <p:strVal val="visible"/>
                                      </p:to>
                                    </p:set>
                                    <p:anim calcmode="lin" valueType="num">
                                      <p:cBhvr additive="repl">
                                        <p:cTn id="33" dur="500" fill="hold"/>
                                        <p:tgtEl>
                                          <p:spTgt spid="408">
                                            <p:txEl>
                                              <p:pRg st="6" end="6"/>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40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08">
                                            <p:txEl>
                                              <p:pRg st="7" end="7"/>
                                            </p:txEl>
                                          </p:spTgt>
                                        </p:tgtEl>
                                        <p:attrNameLst>
                                          <p:attrName>style.visibility</p:attrName>
                                        </p:attrNameLst>
                                      </p:cBhvr>
                                      <p:to>
                                        <p:strVal val="visible"/>
                                      </p:to>
                                    </p:set>
                                    <p:anim calcmode="lin" valueType="num">
                                      <p:cBhvr additive="repl">
                                        <p:cTn id="39" dur="500" fill="hold"/>
                                        <p:tgtEl>
                                          <p:spTgt spid="408">
                                            <p:txEl>
                                              <p:pRg st="7" end="7"/>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40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fill="hold" nodeType="clickEffect">
                                  <p:stCondLst>
                                    <p:cond delay="0"/>
                                  </p:stCondLst>
                                  <p:childTnLst>
                                    <p:set>
                                      <p:cBhvr>
                                        <p:cTn id="44" dur="1" fill="hold">
                                          <p:stCondLst>
                                            <p:cond delay="0"/>
                                          </p:stCondLst>
                                        </p:cTn>
                                        <p:tgtEl>
                                          <p:spTgt spid="408">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8">
                                            <p:txEl>
                                              <p:pRg st="9" end="9"/>
                                            </p:txEl>
                                          </p:spTgt>
                                        </p:tgtEl>
                                        <p:attrNameLst>
                                          <p:attrName>style.visibility</p:attrName>
                                        </p:attrNameLst>
                                      </p:cBhvr>
                                      <p:to>
                                        <p:strVal val="visible"/>
                                      </p:to>
                                    </p:set>
                                    <p:anim calcmode="lin" valueType="num">
                                      <p:cBhvr additive="repl">
                                        <p:cTn id="49" dur="500" fill="hold"/>
                                        <p:tgtEl>
                                          <p:spTgt spid="408">
                                            <p:txEl>
                                              <p:pRg st="9" end="9"/>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40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p:cTn id="54" dur="1" fill="hold">
                                          <p:stCondLst>
                                            <p:cond delay="0"/>
                                          </p:stCondLst>
                                        </p:cTn>
                                        <p:tgtEl>
                                          <p:spTgt spid="40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Introduction</a:t>
            </a:r>
            <a:endParaRPr lang="en-US" sz="4400" b="0" strike="noStrike" spc="-1">
              <a:latin typeface="Arial"/>
            </a:endParaRPr>
          </a:p>
        </p:txBody>
      </p:sp>
      <p:sp>
        <p:nvSpPr>
          <p:cNvPr id="212"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920">
              <a:lnSpc>
                <a:spcPct val="100000"/>
              </a:lnSpc>
              <a:spcBef>
                <a:spcPts val="641"/>
              </a:spcBef>
              <a:buClr>
                <a:srgbClr val="000000"/>
              </a:buClr>
              <a:buFont typeface="Symbol"/>
              <a:buChar char=""/>
            </a:pPr>
            <a:r>
              <a:rPr lang="en-US" sz="3200" b="1" strike="noStrike" spc="-1">
                <a:solidFill>
                  <a:srgbClr val="000000"/>
                </a:solidFill>
                <a:latin typeface="Arial"/>
                <a:ea typeface="DejaVu Sans"/>
              </a:rPr>
              <a:t>Classical Computer Vision Pipeline </a:t>
            </a:r>
            <a:endParaRPr lang="en-US" sz="3200" b="0" strike="noStrike" spc="-1">
              <a:latin typeface="Arial"/>
            </a:endParaRPr>
          </a:p>
        </p:txBody>
      </p:sp>
      <p:pic>
        <p:nvPicPr>
          <p:cNvPr id="213" name="Picture 212"/>
          <p:cNvPicPr/>
          <p:nvPr/>
        </p:nvPicPr>
        <p:blipFill>
          <a:blip r:embed="rId3"/>
          <a:stretch/>
        </p:blipFill>
        <p:spPr>
          <a:xfrm>
            <a:off x="457200" y="2211120"/>
            <a:ext cx="8137080" cy="4096800"/>
          </a:xfrm>
          <a:prstGeom prst="rect">
            <a:avLst/>
          </a:prstGeom>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000" b="1" strike="noStrike" spc="-1">
                <a:solidFill>
                  <a:srgbClr val="000000"/>
                </a:solidFill>
                <a:latin typeface="Arial"/>
                <a:ea typeface="DejaVu Sans"/>
              </a:rPr>
              <a:t>AlexNet Archiecture</a:t>
            </a:r>
            <a:r>
              <a:rPr lang="en-US" sz="1800" b="1" i="1" strike="noStrike" spc="-1">
                <a:solidFill>
                  <a:srgbClr val="000000"/>
                </a:solidFill>
                <a:latin typeface="Arial"/>
                <a:ea typeface="DejaVu Sans"/>
              </a:rPr>
              <a:t>[Krizhevsky et al. 2012]</a:t>
            </a:r>
            <a:endParaRPr lang="en-US" sz="1800" b="0" strike="noStrike" spc="-1">
              <a:latin typeface="Arial"/>
            </a:endParaRPr>
          </a:p>
        </p:txBody>
      </p:sp>
      <p:pic>
        <p:nvPicPr>
          <p:cNvPr id="410" name="Picture 5"/>
          <p:cNvPicPr/>
          <p:nvPr/>
        </p:nvPicPr>
        <p:blipFill>
          <a:blip r:embed="rId2"/>
          <a:stretch/>
        </p:blipFill>
        <p:spPr>
          <a:xfrm>
            <a:off x="433440" y="1828800"/>
            <a:ext cx="8403120" cy="3473280"/>
          </a:xfrm>
          <a:prstGeom prst="rect">
            <a:avLst/>
          </a:prstGeom>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CustomShape 1"/>
          <p:cNvSpPr/>
          <p:nvPr/>
        </p:nvSpPr>
        <p:spPr>
          <a:xfrm>
            <a:off x="457200" y="2746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Arial"/>
                <a:ea typeface="DejaVu Sans"/>
              </a:rPr>
              <a:t>AlexNet Example </a:t>
            </a:r>
            <a:r>
              <a:rPr lang="en-US" sz="1600" b="0" i="1" strike="noStrike" spc="-1">
                <a:solidFill>
                  <a:srgbClr val="000000"/>
                </a:solidFill>
                <a:latin typeface="Arial"/>
                <a:ea typeface="DejaVu Sans"/>
              </a:rPr>
              <a:t>[Krizhevsky et al. 2012]</a:t>
            </a:r>
            <a:endParaRPr lang="en-US" sz="1600" b="0" strike="noStrike" spc="-1">
              <a:latin typeface="Arial"/>
            </a:endParaRPr>
          </a:p>
        </p:txBody>
      </p:sp>
      <p:sp>
        <p:nvSpPr>
          <p:cNvPr id="412" name="CustomShape 2"/>
          <p:cNvSpPr/>
          <p:nvPr/>
        </p:nvSpPr>
        <p:spPr>
          <a:xfrm>
            <a:off x="457200" y="1600200"/>
            <a:ext cx="8227440" cy="452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00"/>
              </a:spcBef>
            </a:pPr>
            <a:r>
              <a:rPr lang="en-US" sz="2000" b="1" strike="noStrike" spc="-1">
                <a:solidFill>
                  <a:srgbClr val="000000"/>
                </a:solidFill>
                <a:latin typeface="Arial"/>
                <a:ea typeface="DejaVu Sans"/>
              </a:rPr>
              <a:t>Full (simplified) AlexNet architecture:</a:t>
            </a:r>
            <a:endParaRPr lang="en-US" sz="20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[227x227x3] INPUT</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[55x55x96] </a:t>
            </a:r>
            <a:r>
              <a:rPr lang="en-US" sz="1600" b="1" strike="noStrike" spc="-1">
                <a:solidFill>
                  <a:srgbClr val="FF0000"/>
                </a:solidFill>
                <a:latin typeface="Arial"/>
                <a:ea typeface="DejaVu Sans"/>
              </a:rPr>
              <a:t>CONV1</a:t>
            </a:r>
            <a:r>
              <a:rPr lang="en-US" sz="1600" b="0" strike="noStrike" spc="-1">
                <a:solidFill>
                  <a:srgbClr val="000000"/>
                </a:solidFill>
                <a:latin typeface="Arial"/>
                <a:ea typeface="DejaVu Sans"/>
              </a:rPr>
              <a:t>: 96 11x11 filters at stride 4, pad 0</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[27x27x96] </a:t>
            </a:r>
            <a:r>
              <a:rPr lang="en-US" sz="1600" b="1" strike="noStrike" spc="-1">
                <a:solidFill>
                  <a:srgbClr val="0070C0"/>
                </a:solidFill>
                <a:latin typeface="Arial"/>
                <a:ea typeface="DejaVu Sans"/>
              </a:rPr>
              <a:t>MAX POOL1</a:t>
            </a:r>
            <a:r>
              <a:rPr lang="en-US" sz="1600" b="0" strike="noStrike" spc="-1">
                <a:solidFill>
                  <a:srgbClr val="000000"/>
                </a:solidFill>
                <a:latin typeface="Arial"/>
                <a:ea typeface="DejaVu Sans"/>
              </a:rPr>
              <a:t>: 3x3 filters at stride 2</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[27x27x96] NORM1: Normalization layer</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[27x27x256] </a:t>
            </a:r>
            <a:r>
              <a:rPr lang="en-US" sz="1600" b="1" strike="noStrike" spc="-1">
                <a:solidFill>
                  <a:srgbClr val="FF0000"/>
                </a:solidFill>
                <a:latin typeface="Arial"/>
                <a:ea typeface="DejaVu Sans"/>
              </a:rPr>
              <a:t>CONV2</a:t>
            </a:r>
            <a:r>
              <a:rPr lang="en-US" sz="1600" b="0" strike="noStrike" spc="-1">
                <a:solidFill>
                  <a:srgbClr val="000000"/>
                </a:solidFill>
                <a:latin typeface="Arial"/>
                <a:ea typeface="DejaVu Sans"/>
              </a:rPr>
              <a:t>: 256 5x5 filters at stride 1, pad 2</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[13x13x256] </a:t>
            </a:r>
            <a:r>
              <a:rPr lang="en-US" sz="1600" b="1" strike="noStrike" spc="-1">
                <a:solidFill>
                  <a:srgbClr val="0070C0"/>
                </a:solidFill>
                <a:latin typeface="Arial"/>
                <a:ea typeface="DejaVu Sans"/>
              </a:rPr>
              <a:t>MAX POOL2</a:t>
            </a:r>
            <a:r>
              <a:rPr lang="en-US" sz="1600" b="0" strike="noStrike" spc="-1">
                <a:solidFill>
                  <a:srgbClr val="000000"/>
                </a:solidFill>
                <a:latin typeface="Arial"/>
                <a:ea typeface="DejaVu Sans"/>
              </a:rPr>
              <a:t>: 3x3 filters at stride 2</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[13x13x256] NORM2: Normalization layer</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[13x13x384] </a:t>
            </a:r>
            <a:r>
              <a:rPr lang="en-US" sz="1600" b="1" strike="noStrike" spc="-1">
                <a:solidFill>
                  <a:srgbClr val="FF0000"/>
                </a:solidFill>
                <a:latin typeface="Arial"/>
                <a:ea typeface="DejaVu Sans"/>
              </a:rPr>
              <a:t>CONV3</a:t>
            </a:r>
            <a:r>
              <a:rPr lang="en-US" sz="1600" b="0" strike="noStrike" spc="-1">
                <a:solidFill>
                  <a:srgbClr val="000000"/>
                </a:solidFill>
                <a:latin typeface="Arial"/>
                <a:ea typeface="DejaVu Sans"/>
              </a:rPr>
              <a:t>: 384 3x3 filters at stride 1, pad 1</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[13x13x384] </a:t>
            </a:r>
            <a:r>
              <a:rPr lang="en-US" sz="1600" b="1" strike="noStrike" spc="-1">
                <a:solidFill>
                  <a:srgbClr val="FF0000"/>
                </a:solidFill>
                <a:latin typeface="Arial"/>
                <a:ea typeface="DejaVu Sans"/>
              </a:rPr>
              <a:t>CONV4</a:t>
            </a:r>
            <a:r>
              <a:rPr lang="en-US" sz="1600" b="0" strike="noStrike" spc="-1">
                <a:solidFill>
                  <a:srgbClr val="000000"/>
                </a:solidFill>
                <a:latin typeface="Arial"/>
                <a:ea typeface="DejaVu Sans"/>
              </a:rPr>
              <a:t>: 384 3x3 filters at stride 1, pad 1</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[13x13x256] </a:t>
            </a:r>
            <a:r>
              <a:rPr lang="en-US" sz="1600" b="1" strike="noStrike" spc="-1">
                <a:solidFill>
                  <a:srgbClr val="FF0000"/>
                </a:solidFill>
                <a:latin typeface="Arial"/>
                <a:ea typeface="DejaVu Sans"/>
              </a:rPr>
              <a:t>CONV5</a:t>
            </a:r>
            <a:r>
              <a:rPr lang="en-US" sz="1600" b="0" strike="noStrike" spc="-1">
                <a:solidFill>
                  <a:srgbClr val="000000"/>
                </a:solidFill>
                <a:latin typeface="Arial"/>
                <a:ea typeface="DejaVu Sans"/>
              </a:rPr>
              <a:t>: 256 3x3 filters at stride 1, pad 1</a:t>
            </a:r>
            <a:endParaRPr lang="en-US" sz="1600" b="0" strike="noStrike" spc="-1">
              <a:latin typeface="Arial"/>
            </a:endParaRPr>
          </a:p>
          <a:p>
            <a:pPr marL="343080" indent="-340920">
              <a:lnSpc>
                <a:spcPct val="100000"/>
              </a:lnSpc>
              <a:spcBef>
                <a:spcPts val="320"/>
              </a:spcBef>
              <a:buClr>
                <a:srgbClr val="000000"/>
              </a:buClr>
              <a:buFont typeface="Symbol"/>
              <a:buChar char=""/>
            </a:pPr>
            <a:r>
              <a:rPr lang="en-US" sz="1600" b="0" strike="noStrike" spc="-1">
                <a:solidFill>
                  <a:srgbClr val="000000"/>
                </a:solidFill>
                <a:latin typeface="Arial"/>
                <a:ea typeface="DejaVu Sans"/>
              </a:rPr>
              <a:t>[6x6x256] </a:t>
            </a:r>
            <a:r>
              <a:rPr lang="en-US" sz="1600" b="1" strike="noStrike" spc="-1">
                <a:solidFill>
                  <a:srgbClr val="0070C0"/>
                </a:solidFill>
                <a:latin typeface="Arial"/>
                <a:ea typeface="DejaVu Sans"/>
              </a:rPr>
              <a:t>MAX POOL3: </a:t>
            </a:r>
            <a:r>
              <a:rPr lang="en-US" sz="1600" b="0" strike="noStrike" spc="-1">
                <a:solidFill>
                  <a:srgbClr val="000000"/>
                </a:solidFill>
                <a:latin typeface="Arial"/>
                <a:ea typeface="DejaVu Sans"/>
              </a:rPr>
              <a:t>3x3 filters at stride 2</a:t>
            </a:r>
            <a:endParaRPr lang="en-US" sz="1600" b="0" strike="noStrike" spc="-1">
              <a:latin typeface="Arial"/>
            </a:endParaRPr>
          </a:p>
          <a:p>
            <a:pPr marL="343080" indent="-340920">
              <a:lnSpc>
                <a:spcPct val="100000"/>
              </a:lnSpc>
              <a:spcBef>
                <a:spcPts val="320"/>
              </a:spcBef>
              <a:buClr>
                <a:srgbClr val="00B050"/>
              </a:buClr>
              <a:buFont typeface="Symbol"/>
              <a:buChar char=""/>
            </a:pPr>
            <a:r>
              <a:rPr lang="en-US" sz="1600" b="1" strike="noStrike" spc="-1">
                <a:solidFill>
                  <a:srgbClr val="00B050"/>
                </a:solidFill>
                <a:latin typeface="Arial"/>
                <a:ea typeface="DejaVu Sans"/>
              </a:rPr>
              <a:t>[4096] FC6: 4096 neurons</a:t>
            </a:r>
            <a:endParaRPr lang="en-US" sz="1600" b="0" strike="noStrike" spc="-1">
              <a:latin typeface="Arial"/>
            </a:endParaRPr>
          </a:p>
          <a:p>
            <a:pPr marL="343080" indent="-340920">
              <a:lnSpc>
                <a:spcPct val="100000"/>
              </a:lnSpc>
              <a:spcBef>
                <a:spcPts val="320"/>
              </a:spcBef>
              <a:buClr>
                <a:srgbClr val="00B050"/>
              </a:buClr>
              <a:buFont typeface="Symbol"/>
              <a:buChar char=""/>
            </a:pPr>
            <a:r>
              <a:rPr lang="en-US" sz="1600" b="1" strike="noStrike" spc="-1">
                <a:solidFill>
                  <a:srgbClr val="00B050"/>
                </a:solidFill>
                <a:latin typeface="Arial"/>
                <a:ea typeface="DejaVu Sans"/>
              </a:rPr>
              <a:t>[4096] FC7: 4096 neurons</a:t>
            </a:r>
            <a:endParaRPr lang="en-US" sz="1600" b="0" strike="noStrike" spc="-1">
              <a:latin typeface="Arial"/>
            </a:endParaRPr>
          </a:p>
          <a:p>
            <a:pPr marL="343080" indent="-340920">
              <a:lnSpc>
                <a:spcPct val="100000"/>
              </a:lnSpc>
              <a:spcBef>
                <a:spcPts val="320"/>
              </a:spcBef>
              <a:buClr>
                <a:srgbClr val="00B050"/>
              </a:buClr>
              <a:buFont typeface="Symbol"/>
              <a:buChar char=""/>
            </a:pPr>
            <a:r>
              <a:rPr lang="en-US" sz="1600" b="1" strike="noStrike" spc="-1">
                <a:solidFill>
                  <a:srgbClr val="00B050"/>
                </a:solidFill>
                <a:latin typeface="Arial"/>
                <a:ea typeface="DejaVu Sans"/>
              </a:rPr>
              <a:t>[1000] FC8: 1000 neurons (class scores)</a:t>
            </a:r>
            <a:endParaRPr lang="en-US" sz="16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91440" y="357840"/>
            <a:ext cx="8411760" cy="90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2800" b="1" strike="noStrike" spc="-1">
                <a:solidFill>
                  <a:srgbClr val="000000"/>
                </a:solidFill>
                <a:latin typeface="Arial"/>
                <a:ea typeface="DejaVu Sans"/>
              </a:rPr>
              <a:t>The ImageNet Large Scale Visual Recognition Challenge (ILSVRC)</a:t>
            </a:r>
            <a:endParaRPr lang="en-US" sz="2800" b="0" strike="noStrike" spc="-1">
              <a:latin typeface="Arial"/>
            </a:endParaRPr>
          </a:p>
        </p:txBody>
      </p:sp>
      <p:sp>
        <p:nvSpPr>
          <p:cNvPr id="414" name="CustomShape 2"/>
          <p:cNvSpPr/>
          <p:nvPr/>
        </p:nvSpPr>
        <p:spPr>
          <a:xfrm>
            <a:off x="548640" y="1607040"/>
            <a:ext cx="7440480" cy="36468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16000" indent="-215280" algn="just">
              <a:lnSpc>
                <a:spcPct val="100000"/>
              </a:lnSpc>
              <a:spcBef>
                <a:spcPts val="1191"/>
              </a:spcBef>
              <a:spcAft>
                <a:spcPts val="992"/>
              </a:spcAft>
              <a:buClr>
                <a:srgbClr val="000000"/>
              </a:buClr>
              <a:buSzPct val="45000"/>
              <a:buFont typeface="Wingdings" charset="2"/>
              <a:buChar char=""/>
            </a:pPr>
            <a:r>
              <a:rPr lang="en-US" sz="1800" b="0" strike="noStrike" spc="-1">
                <a:solidFill>
                  <a:srgbClr val="000000"/>
                </a:solidFill>
                <a:latin typeface="Arial"/>
                <a:ea typeface="DejaVu Sans"/>
              </a:rPr>
              <a:t>a benchmark in object category classification and detection on hundreds of object categories and millions of images. The challenge has been run annually from 2010 to present.</a:t>
            </a:r>
            <a:endParaRPr lang="en-US" sz="1800" b="0" strike="noStrike" spc="-1">
              <a:latin typeface="Arial"/>
            </a:endParaRPr>
          </a:p>
          <a:p>
            <a:pPr marL="216000" indent="-215280" algn="just">
              <a:lnSpc>
                <a:spcPct val="100000"/>
              </a:lnSpc>
              <a:spcBef>
                <a:spcPts val="1191"/>
              </a:spcBef>
              <a:spcAft>
                <a:spcPts val="992"/>
              </a:spcAft>
              <a:buClr>
                <a:srgbClr val="000000"/>
              </a:buClr>
              <a:buSzPct val="45000"/>
              <a:buFont typeface="Wingdings" charset="2"/>
              <a:buChar char=""/>
            </a:pPr>
            <a:r>
              <a:rPr lang="en-US" sz="1800" b="0" strike="noStrike" spc="-1">
                <a:solidFill>
                  <a:srgbClr val="000000"/>
                </a:solidFill>
                <a:latin typeface="Arial"/>
                <a:ea typeface="Noto Sans CJK SC"/>
              </a:rPr>
              <a:t>ILSVRC is an annual competition that uses subsets from the ImageNet dataset and is designed to foster the development and bench-marking of state-of-the-art algorithms.</a:t>
            </a:r>
            <a:endParaRPr lang="en-US" sz="1800" b="0" strike="noStrike" spc="-1">
              <a:latin typeface="Arial"/>
            </a:endParaRPr>
          </a:p>
          <a:p>
            <a:pPr marL="216000" indent="-215280" algn="just">
              <a:lnSpc>
                <a:spcPct val="100000"/>
              </a:lnSpc>
              <a:spcBef>
                <a:spcPts val="1191"/>
              </a:spcBef>
              <a:spcAft>
                <a:spcPts val="992"/>
              </a:spcAft>
              <a:buClr>
                <a:srgbClr val="000000"/>
              </a:buClr>
              <a:buSzPct val="45000"/>
              <a:buFont typeface="Wingdings" charset="2"/>
              <a:buChar char=""/>
            </a:pPr>
            <a:r>
              <a:rPr lang="en-US" sz="1800" b="1" strike="noStrike" spc="-1">
                <a:solidFill>
                  <a:srgbClr val="C9211E"/>
                </a:solidFill>
                <a:latin typeface="Arial"/>
                <a:ea typeface="Noto Sans CJK SC"/>
              </a:rPr>
              <a:t>1,461,406</a:t>
            </a:r>
            <a:r>
              <a:rPr lang="en-US" sz="1800" b="0" strike="noStrike" spc="-1">
                <a:solidFill>
                  <a:srgbClr val="000000"/>
                </a:solidFill>
                <a:latin typeface="Arial"/>
                <a:ea typeface="Noto Sans CJK SC"/>
              </a:rPr>
              <a:t> in ILSVRC 2010, </a:t>
            </a:r>
            <a:r>
              <a:rPr lang="en-US" sz="1800" b="1" strike="noStrike" spc="-1">
                <a:solidFill>
                  <a:srgbClr val="C9211E"/>
                </a:solidFill>
                <a:latin typeface="Arial"/>
                <a:ea typeface="Noto Sans CJK SC"/>
              </a:rPr>
              <a:t>1000</a:t>
            </a:r>
            <a:r>
              <a:rPr lang="en-US" sz="1800" b="0" strike="noStrike" spc="-1">
                <a:solidFill>
                  <a:srgbClr val="000000"/>
                </a:solidFill>
                <a:latin typeface="Arial"/>
                <a:ea typeface="Noto Sans CJK SC"/>
              </a:rPr>
              <a:t> Category </a:t>
            </a:r>
            <a:endParaRPr lang="en-US" sz="1800" b="0" strike="noStrike" spc="-1">
              <a:latin typeface="Arial"/>
            </a:endParaRPr>
          </a:p>
          <a:p>
            <a:pPr marL="216000" indent="-215280" algn="just">
              <a:lnSpc>
                <a:spcPct val="100000"/>
              </a:lnSpc>
              <a:spcBef>
                <a:spcPts val="1191"/>
              </a:spcBef>
              <a:spcAft>
                <a:spcPts val="992"/>
              </a:spcAft>
              <a:buClr>
                <a:srgbClr val="000000"/>
              </a:buClr>
              <a:buSzPct val="45000"/>
              <a:buFont typeface="Wingdings" charset="2"/>
              <a:buChar char=""/>
            </a:pPr>
            <a:r>
              <a:rPr lang="en-US" sz="1800" b="0" strike="noStrike" spc="-1">
                <a:solidFill>
                  <a:srgbClr val="000000"/>
                </a:solidFill>
                <a:latin typeface="Arial"/>
                <a:ea typeface="Noto Sans CJK SC"/>
              </a:rPr>
              <a:t>The annual challenge focuses on multiple tasks for “image classification” that includes both assigning a class label to an image based on the main object in the photograph and “object detection” that involves localizing objects within the photograph.</a:t>
            </a:r>
            <a:endParaRPr lang="en-US"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Picture 414"/>
          <p:cNvPicPr/>
          <p:nvPr/>
        </p:nvPicPr>
        <p:blipFill>
          <a:blip r:embed="rId2"/>
          <a:stretch/>
        </p:blipFill>
        <p:spPr>
          <a:xfrm>
            <a:off x="182880" y="274320"/>
            <a:ext cx="8686080" cy="6308640"/>
          </a:xfrm>
          <a:prstGeom prst="rect">
            <a:avLst/>
          </a:prstGeom>
          <a:ln>
            <a:noFill/>
          </a:ln>
        </p:spPr>
      </p:pic>
      <p:sp>
        <p:nvSpPr>
          <p:cNvPr id="416" name="CustomShape 1"/>
          <p:cNvSpPr/>
          <p:nvPr/>
        </p:nvSpPr>
        <p:spPr>
          <a:xfrm>
            <a:off x="5212080" y="5979600"/>
            <a:ext cx="3565440" cy="547920"/>
          </a:xfrm>
          <a:prstGeom prst="rect">
            <a:avLst/>
          </a:prstGeom>
          <a:solidFill>
            <a:srgbClr val="85251C"/>
          </a:solidFill>
          <a:ln>
            <a:solidFill>
              <a:srgbClr val="8D281E"/>
            </a:solidFill>
          </a:ln>
        </p:spPr>
        <p:style>
          <a:lnRef idx="0">
            <a:scrgbClr r="0" g="0" b="0"/>
          </a:lnRef>
          <a:fillRef idx="0">
            <a:scrgbClr r="0" g="0" b="0"/>
          </a:fillRef>
          <a:effectRef idx="0">
            <a:scrgbClr r="0" g="0" b="0"/>
          </a:effectRef>
          <a:fontRef idx="minor"/>
        </p:style>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7" name="Picture 416"/>
          <p:cNvPicPr/>
          <p:nvPr/>
        </p:nvPicPr>
        <p:blipFill>
          <a:blip r:embed="rId2"/>
          <a:stretch/>
        </p:blipFill>
        <p:spPr>
          <a:xfrm>
            <a:off x="182880" y="182880"/>
            <a:ext cx="8686080" cy="6400080"/>
          </a:xfrm>
          <a:prstGeom prst="rect">
            <a:avLst/>
          </a:prstGeom>
          <a:ln>
            <a:noFill/>
          </a:ln>
        </p:spPr>
      </p:pic>
      <p:sp>
        <p:nvSpPr>
          <p:cNvPr id="418" name="CustomShape 1"/>
          <p:cNvSpPr/>
          <p:nvPr/>
        </p:nvSpPr>
        <p:spPr>
          <a:xfrm>
            <a:off x="5212080" y="5979600"/>
            <a:ext cx="3565440" cy="547920"/>
          </a:xfrm>
          <a:prstGeom prst="rect">
            <a:avLst/>
          </a:prstGeom>
          <a:solidFill>
            <a:srgbClr val="85251C"/>
          </a:solidFill>
          <a:ln>
            <a:solidFill>
              <a:srgbClr val="8D281E"/>
            </a:solidFill>
          </a:ln>
        </p:spPr>
        <p:style>
          <a:lnRef idx="0">
            <a:scrgbClr r="0" g="0" b="0"/>
          </a:lnRef>
          <a:fillRef idx="0">
            <a:scrgbClr r="0" g="0" b="0"/>
          </a:fillRef>
          <a:effectRef idx="0">
            <a:scrgbClr r="0" g="0" b="0"/>
          </a:effectRef>
          <a:fontRef idx="minor"/>
        </p:style>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Picture 418"/>
          <p:cNvPicPr/>
          <p:nvPr/>
        </p:nvPicPr>
        <p:blipFill>
          <a:blip r:embed="rId2"/>
          <a:stretch/>
        </p:blipFill>
        <p:spPr>
          <a:xfrm>
            <a:off x="182880" y="274320"/>
            <a:ext cx="8686080" cy="6344640"/>
          </a:xfrm>
          <a:prstGeom prst="rect">
            <a:avLst/>
          </a:prstGeom>
          <a:ln>
            <a:noFill/>
          </a:ln>
        </p:spPr>
      </p:pic>
      <p:sp>
        <p:nvSpPr>
          <p:cNvPr id="420" name="CustomShape 1"/>
          <p:cNvSpPr/>
          <p:nvPr/>
        </p:nvSpPr>
        <p:spPr>
          <a:xfrm>
            <a:off x="5577840" y="2342520"/>
            <a:ext cx="2925360" cy="213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800" b="1" strike="noStrike" spc="-1">
                <a:solidFill>
                  <a:srgbClr val="C9211E"/>
                </a:solidFill>
                <a:latin typeface="Arial"/>
                <a:ea typeface="DejaVu Sans"/>
              </a:rPr>
              <a:t>AlexNet but:</a:t>
            </a:r>
            <a:endParaRPr lang="en-US" sz="1800" b="0" strike="noStrike" spc="-1">
              <a:latin typeface="Arial"/>
            </a:endParaRPr>
          </a:p>
          <a:p>
            <a:pPr>
              <a:lnSpc>
                <a:spcPct val="100000"/>
              </a:lnSpc>
            </a:pPr>
            <a:r>
              <a:rPr lang="en-US" sz="1800" b="1" strike="noStrike" spc="-1">
                <a:solidFill>
                  <a:srgbClr val="C9211E"/>
                </a:solidFill>
                <a:latin typeface="Arial"/>
                <a:ea typeface="DejaVu Sans"/>
              </a:rPr>
              <a:t>CONV1: change from (11x11 stride 4) to (7x7 stride 2)</a:t>
            </a:r>
            <a:endParaRPr lang="en-US" sz="1800" b="0" strike="noStrike" spc="-1">
              <a:latin typeface="Arial"/>
            </a:endParaRPr>
          </a:p>
          <a:p>
            <a:pPr>
              <a:lnSpc>
                <a:spcPct val="100000"/>
              </a:lnSpc>
            </a:pPr>
            <a:r>
              <a:rPr lang="en-US" sz="1800" b="1" strike="noStrike" spc="-1">
                <a:solidFill>
                  <a:srgbClr val="C9211E"/>
                </a:solidFill>
                <a:latin typeface="Arial"/>
                <a:ea typeface="DejaVu Sans"/>
              </a:rPr>
              <a:t>CONV3,4,5: instead of 384, 384, 256 filters use 512, 1024, 512</a:t>
            </a:r>
            <a:endParaRPr lang="en-US" sz="1800" b="0" strike="noStrike" spc="-1">
              <a:latin typeface="Arial"/>
            </a:endParaRPr>
          </a:p>
        </p:txBody>
      </p:sp>
      <p:sp>
        <p:nvSpPr>
          <p:cNvPr id="421" name="CustomShape 2"/>
          <p:cNvSpPr/>
          <p:nvPr/>
        </p:nvSpPr>
        <p:spPr>
          <a:xfrm>
            <a:off x="5212080" y="5979600"/>
            <a:ext cx="3565440" cy="547920"/>
          </a:xfrm>
          <a:prstGeom prst="rect">
            <a:avLst/>
          </a:prstGeom>
          <a:solidFill>
            <a:srgbClr val="85251C"/>
          </a:solidFill>
          <a:ln>
            <a:solidFill>
              <a:srgbClr val="8D281E"/>
            </a:solidFill>
          </a:ln>
        </p:spPr>
        <p:style>
          <a:lnRef idx="0">
            <a:scrgbClr r="0" g="0" b="0"/>
          </a:lnRef>
          <a:fillRef idx="0">
            <a:scrgbClr r="0" g="0" b="0"/>
          </a:fillRef>
          <a:effectRef idx="0">
            <a:scrgbClr r="0" g="0" b="0"/>
          </a:effectRef>
          <a:fontRef idx="minor"/>
        </p:style>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 name="Picture 421"/>
          <p:cNvPicPr/>
          <p:nvPr/>
        </p:nvPicPr>
        <p:blipFill>
          <a:blip r:embed="rId2"/>
          <a:stretch/>
        </p:blipFill>
        <p:spPr>
          <a:xfrm>
            <a:off x="238320" y="274320"/>
            <a:ext cx="8630640" cy="6308640"/>
          </a:xfrm>
          <a:prstGeom prst="rect">
            <a:avLst/>
          </a:prstGeom>
          <a:ln>
            <a:noFill/>
          </a:ln>
        </p:spPr>
      </p:pic>
      <p:sp>
        <p:nvSpPr>
          <p:cNvPr id="423" name="CustomShape 1"/>
          <p:cNvSpPr/>
          <p:nvPr/>
        </p:nvSpPr>
        <p:spPr>
          <a:xfrm>
            <a:off x="5212080" y="5979600"/>
            <a:ext cx="3565440" cy="547920"/>
          </a:xfrm>
          <a:prstGeom prst="rect">
            <a:avLst/>
          </a:prstGeom>
          <a:solidFill>
            <a:srgbClr val="85251C"/>
          </a:solidFill>
          <a:ln>
            <a:solidFill>
              <a:srgbClr val="8D281E"/>
            </a:solidFill>
          </a:ln>
        </p:spPr>
        <p:style>
          <a:lnRef idx="0">
            <a:scrgbClr r="0" g="0" b="0"/>
          </a:lnRef>
          <a:fillRef idx="0">
            <a:scrgbClr r="0" g="0" b="0"/>
          </a:fillRef>
          <a:effectRef idx="0">
            <a:scrgbClr r="0" g="0" b="0"/>
          </a:effectRef>
          <a:fontRef idx="minor"/>
        </p:style>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 name="Picture 423"/>
          <p:cNvPicPr/>
          <p:nvPr/>
        </p:nvPicPr>
        <p:blipFill>
          <a:blip r:embed="rId2"/>
          <a:stretch/>
        </p:blipFill>
        <p:spPr>
          <a:xfrm>
            <a:off x="274320" y="274320"/>
            <a:ext cx="8594640" cy="6308640"/>
          </a:xfrm>
          <a:prstGeom prst="rect">
            <a:avLst/>
          </a:prstGeom>
          <a:ln>
            <a:noFill/>
          </a:ln>
        </p:spPr>
      </p:pic>
      <p:sp>
        <p:nvSpPr>
          <p:cNvPr id="425" name="CustomShape 1"/>
          <p:cNvSpPr/>
          <p:nvPr/>
        </p:nvSpPr>
        <p:spPr>
          <a:xfrm>
            <a:off x="5212080" y="5979600"/>
            <a:ext cx="3565440" cy="547920"/>
          </a:xfrm>
          <a:prstGeom prst="rect">
            <a:avLst/>
          </a:prstGeom>
          <a:solidFill>
            <a:srgbClr val="85251C"/>
          </a:solidFill>
          <a:ln>
            <a:solidFill>
              <a:srgbClr val="8D281E"/>
            </a:solidFill>
          </a:ln>
        </p:spPr>
        <p:style>
          <a:lnRef idx="0">
            <a:scrgbClr r="0" g="0" b="0"/>
          </a:lnRef>
          <a:fillRef idx="0">
            <a:scrgbClr r="0" g="0" b="0"/>
          </a:fillRef>
          <a:effectRef idx="0">
            <a:scrgbClr r="0" g="0" b="0"/>
          </a:effectRef>
          <a:fontRef idx="minor"/>
        </p:style>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6" name="Picture 425"/>
          <p:cNvPicPr/>
          <p:nvPr/>
        </p:nvPicPr>
        <p:blipFill>
          <a:blip r:embed="rId2"/>
          <a:stretch/>
        </p:blipFill>
        <p:spPr>
          <a:xfrm>
            <a:off x="238320" y="182880"/>
            <a:ext cx="8630640" cy="6400080"/>
          </a:xfrm>
          <a:prstGeom prst="rect">
            <a:avLst/>
          </a:prstGeom>
          <a:ln>
            <a:noFill/>
          </a:ln>
        </p:spPr>
      </p:pic>
      <p:pic>
        <p:nvPicPr>
          <p:cNvPr id="427" name="Picture 426"/>
          <p:cNvPicPr/>
          <p:nvPr/>
        </p:nvPicPr>
        <p:blipFill>
          <a:blip r:embed="rId3"/>
          <a:stretch/>
        </p:blipFill>
        <p:spPr>
          <a:xfrm>
            <a:off x="4480560" y="4480560"/>
            <a:ext cx="2673720" cy="1343880"/>
          </a:xfrm>
          <a:prstGeom prst="rect">
            <a:avLst/>
          </a:prstGeom>
          <a:ln>
            <a:noFill/>
          </a:ln>
        </p:spPr>
      </p:pic>
      <p:sp>
        <p:nvSpPr>
          <p:cNvPr id="428" name="CustomShape 1"/>
          <p:cNvSpPr/>
          <p:nvPr/>
        </p:nvSpPr>
        <p:spPr>
          <a:xfrm>
            <a:off x="5212080" y="5979600"/>
            <a:ext cx="3565440" cy="547920"/>
          </a:xfrm>
          <a:prstGeom prst="rect">
            <a:avLst/>
          </a:prstGeom>
          <a:solidFill>
            <a:srgbClr val="85251C"/>
          </a:solidFill>
          <a:ln>
            <a:solidFill>
              <a:srgbClr val="8D281E"/>
            </a:solidFill>
          </a:ln>
        </p:spPr>
        <p:style>
          <a:lnRef idx="0">
            <a:scrgbClr r="0" g="0" b="0"/>
          </a:lnRef>
          <a:fillRef idx="0">
            <a:scrgbClr r="0" g="0" b="0"/>
          </a:fillRef>
          <a:effectRef idx="0">
            <a:scrgbClr r="0" g="0" b="0"/>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9" name="Picture 428"/>
          <p:cNvPicPr/>
          <p:nvPr/>
        </p:nvPicPr>
        <p:blipFill>
          <a:blip r:embed="rId2"/>
          <a:stretch/>
        </p:blipFill>
        <p:spPr>
          <a:xfrm>
            <a:off x="1463040" y="274320"/>
            <a:ext cx="5547960" cy="2602440"/>
          </a:xfrm>
          <a:prstGeom prst="rect">
            <a:avLst/>
          </a:prstGeom>
          <a:ln>
            <a:noFill/>
          </a:ln>
        </p:spPr>
      </p:pic>
      <p:pic>
        <p:nvPicPr>
          <p:cNvPr id="430" name="Picture 429"/>
          <p:cNvPicPr/>
          <p:nvPr/>
        </p:nvPicPr>
        <p:blipFill>
          <a:blip r:embed="rId3"/>
          <a:stretch/>
        </p:blipFill>
        <p:spPr>
          <a:xfrm>
            <a:off x="1097280" y="2976840"/>
            <a:ext cx="6074640" cy="3187800"/>
          </a:xfrm>
          <a:prstGeom prst="rect">
            <a:avLst/>
          </a:prstGeom>
          <a:ln>
            <a:noFill/>
          </a:ln>
        </p:spPr>
      </p:pic>
      <p:pic>
        <p:nvPicPr>
          <p:cNvPr id="431" name="Picture 430"/>
          <p:cNvPicPr/>
          <p:nvPr/>
        </p:nvPicPr>
        <p:blipFill>
          <a:blip r:embed="rId4"/>
          <a:stretch/>
        </p:blipFill>
        <p:spPr>
          <a:xfrm>
            <a:off x="3291840" y="5672880"/>
            <a:ext cx="2010960" cy="49176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395280" y="260280"/>
            <a:ext cx="8227440" cy="11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Arial"/>
                <a:ea typeface="DejaVu Sans"/>
              </a:rPr>
              <a:t>Introduction</a:t>
            </a:r>
            <a:endParaRPr lang="en-US" sz="4400" b="0" strike="noStrike" spc="-1">
              <a:latin typeface="Arial"/>
            </a:endParaRPr>
          </a:p>
        </p:txBody>
      </p:sp>
      <p:sp>
        <p:nvSpPr>
          <p:cNvPr id="215" name="CustomShape 2"/>
          <p:cNvSpPr/>
          <p:nvPr/>
        </p:nvSpPr>
        <p:spPr>
          <a:xfrm>
            <a:off x="535680" y="1628640"/>
            <a:ext cx="8093160" cy="4858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marL="609480" indent="-607320">
              <a:lnSpc>
                <a:spcPct val="100000"/>
              </a:lnSpc>
              <a:spcBef>
                <a:spcPts val="641"/>
              </a:spcBef>
              <a:buClr>
                <a:srgbClr val="000000"/>
              </a:buClr>
              <a:buFont typeface="Symbol"/>
              <a:buChar char=""/>
            </a:pPr>
            <a:r>
              <a:rPr lang="en-US" sz="2000" b="1" strike="noStrike" spc="-1">
                <a:solidFill>
                  <a:srgbClr val="000000"/>
                </a:solidFill>
                <a:latin typeface="Arial"/>
                <a:ea typeface="DejaVu Sans"/>
              </a:rPr>
              <a:t>Data acquisition and sensing</a:t>
            </a:r>
            <a:endParaRPr lang="en-US" sz="2000" b="0" strike="noStrike" spc="-1">
              <a:latin typeface="Arial"/>
            </a:endParaRPr>
          </a:p>
          <a:p>
            <a:pPr marL="609480" indent="-607320">
              <a:lnSpc>
                <a:spcPct val="100000"/>
              </a:lnSpc>
              <a:spcBef>
                <a:spcPts val="641"/>
              </a:spcBef>
              <a:buClr>
                <a:srgbClr val="000000"/>
              </a:buClr>
              <a:buFont typeface="Symbol"/>
              <a:buChar char=""/>
            </a:pPr>
            <a:r>
              <a:rPr lang="en-US" sz="2000" b="1" strike="noStrike" spc="-1">
                <a:solidFill>
                  <a:srgbClr val="000000"/>
                </a:solidFill>
                <a:latin typeface="Arial"/>
                <a:ea typeface="DejaVu Sans"/>
              </a:rPr>
              <a:t>Pre-processing</a:t>
            </a:r>
            <a:endParaRPr lang="en-US" sz="2000" b="0" strike="noStrike" spc="-1">
              <a:latin typeface="Arial"/>
            </a:endParaRPr>
          </a:p>
          <a:p>
            <a:pPr marL="648000" lvl="2" indent="-215280">
              <a:lnSpc>
                <a:spcPct val="100000"/>
              </a:lnSpc>
              <a:spcBef>
                <a:spcPts val="641"/>
              </a:spcBef>
              <a:buClr>
                <a:srgbClr val="000000"/>
              </a:buClr>
              <a:buSzPct val="45000"/>
              <a:buFont typeface="Wingdings" charset="2"/>
              <a:buChar char=""/>
            </a:pPr>
            <a:r>
              <a:rPr lang="en-US" sz="2000" b="0" strike="noStrike" spc="-1">
                <a:solidFill>
                  <a:srgbClr val="000000"/>
                </a:solidFill>
                <a:latin typeface="Arial"/>
                <a:ea typeface="DejaVu Sans"/>
              </a:rPr>
              <a:t>Removal of noise in data</a:t>
            </a:r>
            <a:endParaRPr lang="en-US" sz="2000" b="0" strike="noStrike" spc="-1">
              <a:latin typeface="Arial"/>
            </a:endParaRPr>
          </a:p>
          <a:p>
            <a:pPr marL="648000" lvl="2" indent="-215280">
              <a:lnSpc>
                <a:spcPct val="100000"/>
              </a:lnSpc>
              <a:spcBef>
                <a:spcPts val="641"/>
              </a:spcBef>
              <a:buClr>
                <a:srgbClr val="000000"/>
              </a:buClr>
              <a:buSzPct val="45000"/>
              <a:buFont typeface="Wingdings" charset="2"/>
              <a:buChar char=""/>
            </a:pPr>
            <a:r>
              <a:rPr lang="en-US" sz="2000" b="0" strike="noStrike" spc="-1">
                <a:solidFill>
                  <a:srgbClr val="000000"/>
                </a:solidFill>
                <a:latin typeface="Arial"/>
                <a:ea typeface="DejaVu Sans"/>
              </a:rPr>
              <a:t>Isolation of patterns of interest from the  background.</a:t>
            </a:r>
            <a:endParaRPr lang="en-US" sz="2000" b="0" strike="noStrike" spc="-1">
              <a:latin typeface="Arial"/>
            </a:endParaRPr>
          </a:p>
          <a:p>
            <a:pPr marL="609480" indent="-607320">
              <a:lnSpc>
                <a:spcPct val="100000"/>
              </a:lnSpc>
              <a:spcBef>
                <a:spcPts val="641"/>
              </a:spcBef>
              <a:buClr>
                <a:srgbClr val="000000"/>
              </a:buClr>
              <a:buFont typeface="Symbol"/>
              <a:buChar char=""/>
            </a:pPr>
            <a:r>
              <a:rPr lang="en-US" sz="2000" b="1" strike="noStrike" spc="-1">
                <a:solidFill>
                  <a:srgbClr val="000000"/>
                </a:solidFill>
                <a:latin typeface="Arial"/>
                <a:ea typeface="DejaVu Sans"/>
              </a:rPr>
              <a:t>Feature extraction</a:t>
            </a:r>
            <a:endParaRPr lang="en-US" sz="2000" b="0" strike="noStrike" spc="-1">
              <a:latin typeface="Arial"/>
            </a:endParaRPr>
          </a:p>
          <a:p>
            <a:pPr marL="609480" indent="-607320">
              <a:lnSpc>
                <a:spcPct val="100000"/>
              </a:lnSpc>
              <a:spcBef>
                <a:spcPts val="641"/>
              </a:spcBef>
              <a:buClr>
                <a:srgbClr val="000000"/>
              </a:buClr>
              <a:buFont typeface="Symbol"/>
              <a:buChar char=""/>
            </a:pPr>
            <a:r>
              <a:rPr lang="en-US" sz="2000" b="1" strike="noStrike" spc="-1">
                <a:solidFill>
                  <a:srgbClr val="000000"/>
                </a:solidFill>
                <a:latin typeface="Arial"/>
                <a:ea typeface="DejaVu Sans"/>
              </a:rPr>
              <a:t>Model learning and estimation </a:t>
            </a:r>
            <a:endParaRPr lang="en-US" sz="2000" b="0" strike="noStrike" spc="-1">
              <a:latin typeface="Arial"/>
            </a:endParaRPr>
          </a:p>
          <a:p>
            <a:pPr marL="648000" lvl="2" indent="-215280">
              <a:lnSpc>
                <a:spcPct val="100000"/>
              </a:lnSpc>
              <a:spcBef>
                <a:spcPts val="641"/>
              </a:spcBef>
              <a:buClr>
                <a:srgbClr val="000000"/>
              </a:buClr>
              <a:buSzPct val="45000"/>
              <a:buFont typeface="Wingdings" charset="2"/>
              <a:buChar char=""/>
            </a:pPr>
            <a:r>
              <a:rPr lang="en-US" sz="2000" b="0" strike="noStrike" spc="-1">
                <a:solidFill>
                  <a:srgbClr val="000000"/>
                </a:solidFill>
                <a:latin typeface="Arial"/>
                <a:ea typeface="DejaVu Sans"/>
              </a:rPr>
              <a:t>Learning a mapping between features and pattern groups.</a:t>
            </a:r>
            <a:endParaRPr lang="en-US" sz="2000" b="0" strike="noStrike" spc="-1">
              <a:latin typeface="Arial"/>
            </a:endParaRPr>
          </a:p>
          <a:p>
            <a:pPr marL="609480" indent="-607320">
              <a:lnSpc>
                <a:spcPct val="100000"/>
              </a:lnSpc>
              <a:spcBef>
                <a:spcPts val="641"/>
              </a:spcBef>
              <a:buClr>
                <a:srgbClr val="000000"/>
              </a:buClr>
              <a:buFont typeface="Symbol"/>
              <a:buChar char=""/>
            </a:pPr>
            <a:r>
              <a:rPr lang="en-US" sz="2000" b="1" strike="noStrike" spc="-1">
                <a:solidFill>
                  <a:srgbClr val="000000"/>
                </a:solidFill>
                <a:latin typeface="Arial"/>
                <a:ea typeface="DejaVu Sans"/>
              </a:rPr>
              <a:t>Classification</a:t>
            </a:r>
            <a:endParaRPr lang="en-US" sz="2000" b="0" strike="noStrike" spc="-1">
              <a:latin typeface="Arial"/>
            </a:endParaRPr>
          </a:p>
          <a:p>
            <a:pPr marL="648000" lvl="2" indent="-215280">
              <a:lnSpc>
                <a:spcPct val="100000"/>
              </a:lnSpc>
              <a:spcBef>
                <a:spcPts val="641"/>
              </a:spcBef>
              <a:buClr>
                <a:srgbClr val="000000"/>
              </a:buClr>
              <a:buSzPct val="45000"/>
              <a:buFont typeface="Wingdings" charset="2"/>
              <a:buChar char=""/>
            </a:pPr>
            <a:r>
              <a:rPr lang="en-US" sz="2000" b="0" strike="noStrike" spc="-1">
                <a:solidFill>
                  <a:srgbClr val="000000"/>
                </a:solidFill>
                <a:latin typeface="Arial"/>
                <a:ea typeface="DejaVu Sans"/>
              </a:rPr>
              <a:t>Using learned models to assign a pattern to a predefined category</a:t>
            </a:r>
            <a:endParaRPr lang="en-US" sz="2000" b="0" strike="noStrike" spc="-1">
              <a:latin typeface="Arial"/>
            </a:endParaRPr>
          </a:p>
          <a:p>
            <a:pPr marL="609480" indent="-607320">
              <a:lnSpc>
                <a:spcPct val="100000"/>
              </a:lnSpc>
              <a:spcBef>
                <a:spcPts val="641"/>
              </a:spcBef>
              <a:buClr>
                <a:srgbClr val="000000"/>
              </a:buClr>
              <a:buFont typeface="Symbol"/>
              <a:buChar char=""/>
            </a:pPr>
            <a:r>
              <a:rPr lang="en-US" sz="2000" b="1" strike="noStrike" spc="-1">
                <a:solidFill>
                  <a:srgbClr val="000000"/>
                </a:solidFill>
                <a:latin typeface="Arial"/>
                <a:ea typeface="DejaVu Sans"/>
              </a:rPr>
              <a:t>Post-processing</a:t>
            </a:r>
            <a:endParaRPr lang="en-US" sz="2000" b="0" strike="noStrike" spc="-1">
              <a:latin typeface="Arial"/>
            </a:endParaRPr>
          </a:p>
          <a:p>
            <a:pPr marL="648000" lvl="2" indent="-215280">
              <a:lnSpc>
                <a:spcPct val="100000"/>
              </a:lnSpc>
              <a:spcBef>
                <a:spcPts val="641"/>
              </a:spcBef>
              <a:buClr>
                <a:srgbClr val="000000"/>
              </a:buClr>
              <a:buSzPct val="45000"/>
              <a:buFont typeface="Wingdings" charset="2"/>
              <a:buChar char=""/>
            </a:pPr>
            <a:r>
              <a:rPr lang="en-US" sz="2000" b="0" strike="noStrike" spc="-1">
                <a:solidFill>
                  <a:srgbClr val="000000"/>
                </a:solidFill>
                <a:latin typeface="Arial"/>
                <a:ea typeface="DejaVu Sans"/>
              </a:rPr>
              <a:t>Evaluation of confidence in decisions</a:t>
            </a:r>
            <a:endParaRPr lang="en-US" sz="2000" b="0" strike="noStrike" spc="-1">
              <a:latin typeface="Arial"/>
            </a:endParaRPr>
          </a:p>
          <a:p>
            <a:pPr marL="648000" lvl="2" indent="-215280">
              <a:lnSpc>
                <a:spcPct val="100000"/>
              </a:lnSpc>
              <a:spcBef>
                <a:spcPts val="641"/>
              </a:spcBef>
              <a:buClr>
                <a:srgbClr val="000000"/>
              </a:buClr>
              <a:buSzPct val="45000"/>
              <a:buFont typeface="Wingdings" charset="2"/>
              <a:buChar char=""/>
            </a:pPr>
            <a:r>
              <a:rPr lang="en-US" sz="2000" b="0" strike="noStrike" spc="-1">
                <a:solidFill>
                  <a:srgbClr val="000000"/>
                </a:solidFill>
                <a:latin typeface="Arial"/>
                <a:ea typeface="DejaVu Sans"/>
              </a:rPr>
              <a:t>Exploitation of context to improve performances.</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4" name="Picture 433"/>
          <p:cNvPicPr/>
          <p:nvPr/>
        </p:nvPicPr>
        <p:blipFill>
          <a:blip r:embed="rId2"/>
          <a:stretch/>
        </p:blipFill>
        <p:spPr>
          <a:xfrm>
            <a:off x="238320" y="182880"/>
            <a:ext cx="8630640" cy="6400080"/>
          </a:xfrm>
          <a:prstGeom prst="rect">
            <a:avLst/>
          </a:prstGeom>
          <a:ln>
            <a:noFill/>
          </a:ln>
        </p:spPr>
      </p:pic>
      <p:sp>
        <p:nvSpPr>
          <p:cNvPr id="435" name="CustomShape 1"/>
          <p:cNvSpPr/>
          <p:nvPr/>
        </p:nvSpPr>
        <p:spPr>
          <a:xfrm>
            <a:off x="5212080" y="5979600"/>
            <a:ext cx="3565440" cy="547920"/>
          </a:xfrm>
          <a:prstGeom prst="rect">
            <a:avLst/>
          </a:prstGeom>
          <a:solidFill>
            <a:srgbClr val="85251C"/>
          </a:solidFill>
          <a:ln>
            <a:solidFill>
              <a:srgbClr val="8D281E"/>
            </a:solidFill>
          </a:ln>
        </p:spPr>
        <p:style>
          <a:lnRef idx="0">
            <a:scrgbClr r="0" g="0" b="0"/>
          </a:lnRef>
          <a:fillRef idx="0">
            <a:scrgbClr r="0" g="0" b="0"/>
          </a:fillRef>
          <a:effectRef idx="0">
            <a:scrgbClr r="0" g="0" b="0"/>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 name="Picture 435"/>
          <p:cNvPicPr/>
          <p:nvPr/>
        </p:nvPicPr>
        <p:blipFill>
          <a:blip r:embed="rId2"/>
          <a:stretch/>
        </p:blipFill>
        <p:spPr>
          <a:xfrm>
            <a:off x="218880" y="218880"/>
            <a:ext cx="8686080" cy="6400080"/>
          </a:xfrm>
          <a:prstGeom prst="rect">
            <a:avLst/>
          </a:prstGeom>
          <a:ln>
            <a:noFill/>
          </a:ln>
        </p:spPr>
      </p:pic>
      <p:sp>
        <p:nvSpPr>
          <p:cNvPr id="437" name="CustomShape 1"/>
          <p:cNvSpPr/>
          <p:nvPr/>
        </p:nvSpPr>
        <p:spPr>
          <a:xfrm>
            <a:off x="5212080" y="6015600"/>
            <a:ext cx="3565440" cy="547920"/>
          </a:xfrm>
          <a:prstGeom prst="rect">
            <a:avLst/>
          </a:prstGeom>
          <a:solidFill>
            <a:srgbClr val="85251C"/>
          </a:solidFill>
          <a:ln>
            <a:solidFill>
              <a:srgbClr val="8D281E"/>
            </a:solid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440" y="-206280"/>
            <a:ext cx="9141840" cy="360"/>
          </a:xfrm>
          <a:prstGeom prst="rect">
            <a:avLst/>
          </a:prstGeom>
          <a:noFill/>
          <a:ln>
            <a:noFill/>
          </a:ln>
        </p:spPr>
        <p:style>
          <a:lnRef idx="0">
            <a:scrgbClr r="0" g="0" b="0"/>
          </a:lnRef>
          <a:fillRef idx="0">
            <a:scrgbClr r="0" g="0" b="0"/>
          </a:fillRef>
          <a:effectRef idx="0">
            <a:scrgbClr r="0" g="0" b="0"/>
          </a:effectRef>
          <a:fontRef idx="minor"/>
        </p:style>
      </p:sp>
      <p:sp>
        <p:nvSpPr>
          <p:cNvPr id="217" name="CustomShape 2"/>
          <p:cNvSpPr/>
          <p:nvPr/>
        </p:nvSpPr>
        <p:spPr>
          <a:xfrm>
            <a:off x="714240" y="448920"/>
            <a:ext cx="732744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800"/>
              </a:spcBef>
            </a:pPr>
            <a:r>
              <a:rPr lang="en-US" sz="4000" b="1" strike="noStrike" spc="-1">
                <a:solidFill>
                  <a:srgbClr val="000000"/>
                </a:solidFill>
                <a:latin typeface="Arial"/>
                <a:ea typeface="DejaVu Sans"/>
              </a:rPr>
              <a:t>Introduction </a:t>
            </a:r>
            <a:endParaRPr lang="en-US" sz="4000" b="0" strike="noStrike" spc="-1">
              <a:latin typeface="Arial"/>
            </a:endParaRPr>
          </a:p>
        </p:txBody>
      </p:sp>
      <p:grpSp>
        <p:nvGrpSpPr>
          <p:cNvPr id="218" name="Group 3"/>
          <p:cNvGrpSpPr/>
          <p:nvPr/>
        </p:nvGrpSpPr>
        <p:grpSpPr>
          <a:xfrm>
            <a:off x="414360" y="1321920"/>
            <a:ext cx="3755520" cy="5191200"/>
            <a:chOff x="414360" y="1321920"/>
            <a:chExt cx="3755520" cy="5191200"/>
          </a:xfrm>
        </p:grpSpPr>
        <p:pic>
          <p:nvPicPr>
            <p:cNvPr id="219" name="Picture 6"/>
            <p:cNvPicPr/>
            <p:nvPr/>
          </p:nvPicPr>
          <p:blipFill>
            <a:blip r:embed="rId3"/>
            <a:stretch/>
          </p:blipFill>
          <p:spPr>
            <a:xfrm>
              <a:off x="723960" y="1321920"/>
              <a:ext cx="2702880" cy="2486880"/>
            </a:xfrm>
            <a:prstGeom prst="rect">
              <a:avLst/>
            </a:prstGeom>
            <a:ln w="38160">
              <a:solidFill>
                <a:srgbClr val="000080"/>
              </a:solidFill>
              <a:miter/>
            </a:ln>
          </p:spPr>
        </p:pic>
        <p:sp>
          <p:nvSpPr>
            <p:cNvPr id="220" name="CustomShape 4"/>
            <p:cNvSpPr/>
            <p:nvPr/>
          </p:nvSpPr>
          <p:spPr>
            <a:xfrm>
              <a:off x="414360" y="4077720"/>
              <a:ext cx="3755520" cy="243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9920" indent="-167760">
                <a:lnSpc>
                  <a:spcPct val="100000"/>
                </a:lnSpc>
                <a:spcBef>
                  <a:spcPts val="1199"/>
                </a:spcBef>
                <a:buClr>
                  <a:srgbClr val="004000"/>
                </a:buClr>
                <a:buFont typeface="Symbol"/>
                <a:buChar char=""/>
              </a:pPr>
              <a:r>
                <a:rPr lang="en-US" sz="2400" b="0" strike="noStrike" spc="-1">
                  <a:solidFill>
                    <a:srgbClr val="004000"/>
                  </a:solidFill>
                  <a:latin typeface="Arial"/>
                  <a:ea typeface="DejaVu Sans"/>
                </a:rPr>
                <a:t>Regions of overlap represent classification error</a:t>
              </a:r>
              <a:endParaRPr lang="en-US" sz="2400" b="0" strike="noStrike" spc="-1">
                <a:latin typeface="Arial"/>
              </a:endParaRPr>
            </a:p>
            <a:p>
              <a:pPr marL="169920" indent="-167760">
                <a:lnSpc>
                  <a:spcPct val="100000"/>
                </a:lnSpc>
                <a:spcBef>
                  <a:spcPts val="1199"/>
                </a:spcBef>
                <a:buClr>
                  <a:srgbClr val="004000"/>
                </a:buClr>
                <a:buFont typeface="Symbol"/>
                <a:buChar char=""/>
              </a:pPr>
              <a:r>
                <a:rPr lang="en-US" sz="2400" b="0" strike="noStrike" spc="-1">
                  <a:solidFill>
                    <a:srgbClr val="004000"/>
                  </a:solidFill>
                  <a:latin typeface="Arial"/>
                  <a:ea typeface="DejaVu Sans"/>
                </a:rPr>
                <a:t>Reduce overlap by introducing acoustic and linguistic context</a:t>
              </a:r>
              <a:endParaRPr lang="en-US" sz="2400" b="0" strike="noStrike" spc="-1">
                <a:latin typeface="Arial"/>
              </a:endParaRPr>
            </a:p>
          </p:txBody>
        </p:sp>
      </p:grpSp>
      <p:pic>
        <p:nvPicPr>
          <p:cNvPr id="221" name="Picture 9"/>
          <p:cNvPicPr/>
          <p:nvPr/>
        </p:nvPicPr>
        <p:blipFill>
          <a:blip r:embed="rId4"/>
          <a:stretch/>
        </p:blipFill>
        <p:spPr>
          <a:xfrm>
            <a:off x="4552560" y="1285920"/>
            <a:ext cx="4341240" cy="4188960"/>
          </a:xfrm>
          <a:prstGeom prst="rect">
            <a:avLst/>
          </a:prstGeom>
          <a:ln w="38160">
            <a:solidFill>
              <a:srgbClr val="000080"/>
            </a:solidFill>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
                <a:solidFill>
                  <a:srgbClr val="000000"/>
                </a:solidFill>
                <a:latin typeface="Arial"/>
              </a:rPr>
              <a:t>Nearest Neighbour Classification</a:t>
            </a:r>
            <a:endParaRPr lang="en-US" sz="3600" b="0" strike="noStrike" spc="-1">
              <a:latin typeface="Arial"/>
            </a:endParaRPr>
          </a:p>
        </p:txBody>
      </p:sp>
      <p:sp>
        <p:nvSpPr>
          <p:cNvPr id="223"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Symbol"/>
              <a:buChar char=""/>
            </a:pPr>
            <a:r>
              <a:rPr lang="en-US" sz="3200" b="0" strike="noStrike" spc="-1">
                <a:solidFill>
                  <a:srgbClr val="000000"/>
                </a:solidFill>
                <a:latin typeface="Arial"/>
              </a:rPr>
              <a:t>The idea is to estimate the classification of an unseen instance using the classification of the instance or instances that are closest to it, in some sense that we need to define.</a:t>
            </a:r>
            <a:endParaRPr lang="en-US" sz="3200" b="0" strike="noStrike" spc="-1">
              <a:latin typeface="Arial"/>
            </a:endParaRPr>
          </a:p>
        </p:txBody>
      </p:sp>
      <p:sp>
        <p:nvSpPr>
          <p:cNvPr id="224" name="CustomShape 3"/>
          <p:cNvSpPr/>
          <p:nvPr/>
        </p:nvSpPr>
        <p:spPr>
          <a:xfrm>
            <a:off x="655308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r">
              <a:lnSpc>
                <a:spcPct val="100000"/>
              </a:lnSpc>
            </a:pPr>
            <a:fld id="{E3D5F742-9F66-4EFA-B40B-50F1E37B38F0}" type="slidenum">
              <a:rPr lang="en-US" sz="1400" b="0" strike="noStrike" spc="-1">
                <a:solidFill>
                  <a:srgbClr val="000000"/>
                </a:solidFill>
                <a:latin typeface="Arial"/>
              </a:rPr>
              <a:t>7</a:t>
            </a:fld>
            <a:endParaRPr lang="en-US" sz="1400" b="0" strike="noStrike" spc="-1">
              <a:latin typeface="Arial"/>
            </a:endParaRPr>
          </a:p>
        </p:txBody>
      </p:sp>
      <p:sp>
        <p:nvSpPr>
          <p:cNvPr id="225" name="CustomShape 4"/>
          <p:cNvSpPr/>
          <p:nvPr/>
        </p:nvSpPr>
        <p:spPr>
          <a:xfrm>
            <a:off x="45720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000000"/>
                </a:solidFill>
                <a:latin typeface="Arial"/>
              </a:rPr>
              <a:t>Pattern Classification</a:t>
            </a:r>
            <a:endParaRPr lang="en-US"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
                <a:solidFill>
                  <a:srgbClr val="000000"/>
                </a:solidFill>
                <a:latin typeface="Arial"/>
              </a:rPr>
              <a:t>K-Nearest Neighbour (K-NN)</a:t>
            </a:r>
            <a:endParaRPr lang="en-US" sz="3600" b="0" strike="noStrike" spc="-1">
              <a:latin typeface="Arial"/>
            </a:endParaRPr>
          </a:p>
        </p:txBody>
      </p:sp>
      <p:sp>
        <p:nvSpPr>
          <p:cNvPr id="227" name="CustomShape 2"/>
          <p:cNvSpPr/>
          <p:nvPr/>
        </p:nvSpPr>
        <p:spPr>
          <a:xfrm>
            <a:off x="457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641"/>
              </a:spcBef>
              <a:buClr>
                <a:srgbClr val="000000"/>
              </a:buClr>
              <a:buFont typeface="Symbol"/>
              <a:buChar char=""/>
            </a:pPr>
            <a:r>
              <a:rPr lang="en-US" sz="3200" b="0" strike="noStrike" spc="-1">
                <a:solidFill>
                  <a:srgbClr val="000000"/>
                </a:solidFill>
                <a:latin typeface="Arial"/>
              </a:rPr>
              <a:t>Find the k training instances that are closest to the unseen instance.</a:t>
            </a:r>
            <a:endParaRPr lang="en-US" sz="3200" b="0" strike="noStrike" spc="-1">
              <a:latin typeface="Arial"/>
            </a:endParaRPr>
          </a:p>
          <a:p>
            <a:pPr marL="343080" indent="-342360">
              <a:lnSpc>
                <a:spcPct val="100000"/>
              </a:lnSpc>
              <a:spcBef>
                <a:spcPts val="641"/>
              </a:spcBef>
              <a:buClr>
                <a:srgbClr val="000000"/>
              </a:buClr>
              <a:buFont typeface="Symbol"/>
              <a:buChar char=""/>
            </a:pPr>
            <a:r>
              <a:rPr lang="en-US" sz="3200" b="0" strike="noStrike" spc="-1">
                <a:solidFill>
                  <a:srgbClr val="000000"/>
                </a:solidFill>
                <a:latin typeface="Arial"/>
              </a:rPr>
              <a:t>Take the most commonly occurring classification for these k instances.</a:t>
            </a:r>
            <a:endParaRPr lang="en-US" sz="3200" b="0" strike="noStrike" spc="-1">
              <a:latin typeface="Arial"/>
            </a:endParaRPr>
          </a:p>
          <a:p>
            <a:pPr>
              <a:lnSpc>
                <a:spcPct val="100000"/>
              </a:lnSpc>
              <a:spcBef>
                <a:spcPts val="641"/>
              </a:spcBef>
            </a:pPr>
            <a:endParaRPr lang="en-US" sz="3200" b="0" strike="noStrike" spc="-1">
              <a:latin typeface="Arial"/>
            </a:endParaRPr>
          </a:p>
          <a:p>
            <a:pPr marL="343080" indent="-342360">
              <a:lnSpc>
                <a:spcPct val="100000"/>
              </a:lnSpc>
              <a:spcBef>
                <a:spcPts val="641"/>
              </a:spcBef>
              <a:buClr>
                <a:srgbClr val="000000"/>
              </a:buClr>
              <a:buFont typeface="Symbol"/>
              <a:buChar char=""/>
            </a:pPr>
            <a:r>
              <a:rPr lang="en-US" sz="3200" b="0" strike="noStrike" spc="-1">
                <a:solidFill>
                  <a:srgbClr val="000000"/>
                </a:solidFill>
                <a:latin typeface="Arial"/>
              </a:rPr>
              <a:t>k is a small integer such as 3 or 5</a:t>
            </a:r>
            <a:endParaRPr lang="en-US" sz="3200" b="0" strike="noStrike" spc="-1">
              <a:latin typeface="Arial"/>
            </a:endParaRPr>
          </a:p>
        </p:txBody>
      </p:sp>
      <p:sp>
        <p:nvSpPr>
          <p:cNvPr id="228" name="CustomShape 3"/>
          <p:cNvSpPr/>
          <p:nvPr/>
        </p:nvSpPr>
        <p:spPr>
          <a:xfrm>
            <a:off x="655308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r">
              <a:lnSpc>
                <a:spcPct val="100000"/>
              </a:lnSpc>
            </a:pPr>
            <a:fld id="{86AD671C-7129-4275-BBEE-41A625812F1C}" type="slidenum">
              <a:rPr lang="en-US" sz="1400" b="0" strike="noStrike" spc="-1">
                <a:solidFill>
                  <a:srgbClr val="000000"/>
                </a:solidFill>
                <a:latin typeface="Arial"/>
              </a:rPr>
              <a:t>8</a:t>
            </a:fld>
            <a:endParaRPr lang="en-US" sz="1400" b="0" strike="noStrike" spc="-1">
              <a:latin typeface="Arial"/>
            </a:endParaRPr>
          </a:p>
        </p:txBody>
      </p:sp>
      <p:sp>
        <p:nvSpPr>
          <p:cNvPr id="229" name="CustomShape 4"/>
          <p:cNvSpPr/>
          <p:nvPr/>
        </p:nvSpPr>
        <p:spPr>
          <a:xfrm>
            <a:off x="45720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000000"/>
                </a:solidFill>
                <a:latin typeface="Arial"/>
              </a:rPr>
              <a:t>Pattern Classification</a:t>
            </a:r>
            <a:endParaRPr lang="en-US"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252000" y="252000"/>
            <a:ext cx="482832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1" strike="noStrike" spc="-1">
                <a:solidFill>
                  <a:srgbClr val="000000"/>
                </a:solidFill>
                <a:latin typeface="Arial"/>
              </a:rPr>
              <a:t>Training Data Set</a:t>
            </a:r>
            <a:endParaRPr lang="en-US" sz="4400" b="0" strike="noStrike" spc="-1">
              <a:latin typeface="Arial"/>
            </a:endParaRPr>
          </a:p>
        </p:txBody>
      </p:sp>
      <p:sp>
        <p:nvSpPr>
          <p:cNvPr id="231" name="CustomShape 2"/>
          <p:cNvSpPr/>
          <p:nvPr/>
        </p:nvSpPr>
        <p:spPr>
          <a:xfrm>
            <a:off x="457200" y="1600200"/>
            <a:ext cx="40377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561"/>
              </a:spcBef>
              <a:buClr>
                <a:srgbClr val="000000"/>
              </a:buClr>
              <a:buFont typeface="Symbol"/>
              <a:buChar char=""/>
            </a:pPr>
            <a:r>
              <a:rPr lang="en-US" sz="2800" b="0" strike="noStrike" spc="-1">
                <a:solidFill>
                  <a:srgbClr val="000000"/>
                </a:solidFill>
                <a:latin typeface="Arial"/>
              </a:rPr>
              <a:t>Two classes</a:t>
            </a:r>
            <a:endParaRPr lang="en-US" sz="2800" b="0" strike="noStrike" spc="-1">
              <a:latin typeface="Arial"/>
            </a:endParaRPr>
          </a:p>
          <a:p>
            <a:pPr marL="343080" indent="-342360">
              <a:lnSpc>
                <a:spcPct val="100000"/>
              </a:lnSpc>
              <a:spcBef>
                <a:spcPts val="561"/>
              </a:spcBef>
              <a:buClr>
                <a:srgbClr val="000000"/>
              </a:buClr>
              <a:buFont typeface="Symbol"/>
              <a:buChar char=""/>
            </a:pPr>
            <a:r>
              <a:rPr lang="en-US" sz="2800" b="0" strike="noStrike" spc="-1">
                <a:solidFill>
                  <a:srgbClr val="000000"/>
                </a:solidFill>
                <a:latin typeface="Arial"/>
              </a:rPr>
              <a:t>Two attributes</a:t>
            </a:r>
            <a:endParaRPr lang="en-US" sz="2800" b="0" strike="noStrike" spc="-1">
              <a:latin typeface="Arial"/>
            </a:endParaRPr>
          </a:p>
          <a:p>
            <a:pPr marL="343080" indent="-342360">
              <a:lnSpc>
                <a:spcPct val="100000"/>
              </a:lnSpc>
              <a:spcBef>
                <a:spcPts val="561"/>
              </a:spcBef>
              <a:buClr>
                <a:srgbClr val="000000"/>
              </a:buClr>
              <a:buFont typeface="Symbol"/>
              <a:buChar char=""/>
            </a:pPr>
            <a:r>
              <a:rPr lang="en-US" sz="2800" b="0" strike="noStrike" spc="-1">
                <a:solidFill>
                  <a:srgbClr val="000000"/>
                </a:solidFill>
                <a:latin typeface="Arial"/>
              </a:rPr>
              <a:t>How to classify (9.1,11)</a:t>
            </a:r>
            <a:endParaRPr lang="en-US" sz="2800" b="0" strike="noStrike" spc="-1">
              <a:latin typeface="Arial"/>
            </a:endParaRPr>
          </a:p>
          <a:p>
            <a:pPr>
              <a:lnSpc>
                <a:spcPct val="100000"/>
              </a:lnSpc>
              <a:spcBef>
                <a:spcPts val="561"/>
              </a:spcBef>
            </a:pPr>
            <a:endParaRPr lang="en-US" sz="2800" b="0" strike="noStrike" spc="-1">
              <a:latin typeface="Arial"/>
            </a:endParaRPr>
          </a:p>
          <a:p>
            <a:pPr>
              <a:lnSpc>
                <a:spcPct val="100000"/>
              </a:lnSpc>
              <a:spcBef>
                <a:spcPts val="561"/>
              </a:spcBef>
            </a:pPr>
            <a:endParaRPr lang="en-US" sz="2800" b="0" strike="noStrike" spc="-1">
              <a:latin typeface="Arial"/>
            </a:endParaRPr>
          </a:p>
        </p:txBody>
      </p:sp>
      <p:pic>
        <p:nvPicPr>
          <p:cNvPr id="232" name="Picture 2"/>
          <p:cNvPicPr/>
          <p:nvPr/>
        </p:nvPicPr>
        <p:blipFill>
          <a:blip r:embed="rId2"/>
          <a:stretch/>
        </p:blipFill>
        <p:spPr>
          <a:xfrm>
            <a:off x="5286240" y="291600"/>
            <a:ext cx="3642480" cy="6302160"/>
          </a:xfrm>
          <a:prstGeom prst="rect">
            <a:avLst/>
          </a:prstGeom>
          <a:ln w="9360">
            <a:noFill/>
          </a:ln>
        </p:spPr>
      </p:pic>
      <p:sp>
        <p:nvSpPr>
          <p:cNvPr id="233" name="CustomShape 3"/>
          <p:cNvSpPr/>
          <p:nvPr/>
        </p:nvSpPr>
        <p:spPr>
          <a:xfrm>
            <a:off x="45720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400" b="0" strike="noStrike" spc="-1">
                <a:solidFill>
                  <a:srgbClr val="000000"/>
                </a:solidFill>
                <a:latin typeface="Arial"/>
              </a:rPr>
              <a:t>Pattern Classification</a:t>
            </a:r>
            <a:endParaRPr lang="en-US" sz="1400" b="0" strike="noStrike" spc="-1">
              <a:latin typeface="Arial"/>
            </a:endParaRPr>
          </a:p>
        </p:txBody>
      </p:sp>
      <p:sp>
        <p:nvSpPr>
          <p:cNvPr id="234" name="CustomShape 4"/>
          <p:cNvSpPr/>
          <p:nvPr/>
        </p:nvSpPr>
        <p:spPr>
          <a:xfrm>
            <a:off x="6553080" y="6245280"/>
            <a:ext cx="2133000" cy="47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9A554E59-DB7A-4493-BF0F-C769E3D15445}" type="slidenum">
              <a:rPr lang="en-US" sz="1400" b="0" strike="noStrike" spc="-1">
                <a:solidFill>
                  <a:srgbClr val="000000"/>
                </a:solidFill>
                <a:latin typeface="Arial"/>
              </a:rPr>
              <a:t>9</a:t>
            </a:fld>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5885</TotalTime>
  <Words>1647</Words>
  <Application>Microsoft Office PowerPoint</Application>
  <PresentationFormat>On-screen Show (4:3)</PresentationFormat>
  <Paragraphs>256</Paragraphs>
  <Slides>51</Slides>
  <Notes>10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51</vt:i4>
      </vt:variant>
    </vt:vector>
  </HeadingPairs>
  <TitlesOfParts>
    <vt:vector size="66" baseType="lpstr">
      <vt:lpstr>Arial</vt:lpstr>
      <vt:lpstr>Calibri</vt:lpstr>
      <vt:lpstr>Century Schoolbook</vt:lpstr>
      <vt:lpstr>Neo Sans Intel</vt:lpstr>
      <vt:lpstr>StarSymbol</vt:lpstr>
      <vt:lpstr>Symbol</vt:lpstr>
      <vt:lpstr>Times New Roman</vt:lpstr>
      <vt:lpstr>Verdana</vt:lpstr>
      <vt:lpstr>Wingdings</vt:lpstr>
      <vt:lpstr>Wingdings 2</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Classical Computer Vision Pipeline.</vt:lpstr>
      <vt:lpstr>Deep Learning –based Vision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Sayed</dc:creator>
  <dc:description/>
  <cp:lastModifiedBy>Mayada Mansour Ali Hadhoud</cp:lastModifiedBy>
  <cp:revision>336</cp:revision>
  <cp:lastPrinted>2012-10-31T17:33:08Z</cp:lastPrinted>
  <dcterms:created xsi:type="dcterms:W3CDTF">2009-08-13T08:33:28Z</dcterms:created>
  <dcterms:modified xsi:type="dcterms:W3CDTF">2021-12-23T07:28:36Z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49</vt:i4>
  </property>
  <property fmtid="{D5CDD505-2E9C-101B-9397-08002B2CF9AE}" pid="12" name="Version">
    <vt:i4>1</vt:i4>
  </property>
</Properties>
</file>