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4" r:id="rId5"/>
    <p:sldId id="265" r:id="rId6"/>
    <p:sldId id="258" r:id="rId7"/>
    <p:sldId id="259" r:id="rId8"/>
    <p:sldId id="263" r:id="rId9"/>
    <p:sldId id="267" r:id="rId10"/>
    <p:sldId id="260" r:id="rId11"/>
    <p:sldId id="268" r:id="rId12"/>
    <p:sldId id="26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8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022424-A52D-4872-A55C-4BA1184E7A1C}"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E8697-2E57-4236-B28C-23F38DDE82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935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022424-A52D-4872-A55C-4BA1184E7A1C}"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E8697-2E57-4236-B28C-23F38DDE8290}" type="slidenum">
              <a:rPr lang="en-US" smtClean="0"/>
              <a:t>‹#›</a:t>
            </a:fld>
            <a:endParaRPr lang="en-US"/>
          </a:p>
        </p:txBody>
      </p:sp>
    </p:spTree>
    <p:extLst>
      <p:ext uri="{BB962C8B-B14F-4D97-AF65-F5344CB8AC3E}">
        <p14:creationId xmlns:p14="http://schemas.microsoft.com/office/powerpoint/2010/main" val="1145896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022424-A52D-4872-A55C-4BA1184E7A1C}"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E8697-2E57-4236-B28C-23F38DDE8290}" type="slidenum">
              <a:rPr lang="en-US" smtClean="0"/>
              <a:t>‹#›</a:t>
            </a:fld>
            <a:endParaRPr lang="en-US"/>
          </a:p>
        </p:txBody>
      </p:sp>
    </p:spTree>
    <p:extLst>
      <p:ext uri="{BB962C8B-B14F-4D97-AF65-F5344CB8AC3E}">
        <p14:creationId xmlns:p14="http://schemas.microsoft.com/office/powerpoint/2010/main" val="407090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022424-A52D-4872-A55C-4BA1184E7A1C}"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E8697-2E57-4236-B28C-23F38DDE8290}" type="slidenum">
              <a:rPr lang="en-US" smtClean="0"/>
              <a:t>‹#›</a:t>
            </a:fld>
            <a:endParaRPr lang="en-US"/>
          </a:p>
        </p:txBody>
      </p:sp>
    </p:spTree>
    <p:extLst>
      <p:ext uri="{BB962C8B-B14F-4D97-AF65-F5344CB8AC3E}">
        <p14:creationId xmlns:p14="http://schemas.microsoft.com/office/powerpoint/2010/main" val="189587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022424-A52D-4872-A55C-4BA1184E7A1C}"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E8697-2E57-4236-B28C-23F38DDE82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06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022424-A52D-4872-A55C-4BA1184E7A1C}"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E8697-2E57-4236-B28C-23F38DDE8290}" type="slidenum">
              <a:rPr lang="en-US" smtClean="0"/>
              <a:t>‹#›</a:t>
            </a:fld>
            <a:endParaRPr lang="en-US"/>
          </a:p>
        </p:txBody>
      </p:sp>
    </p:spTree>
    <p:extLst>
      <p:ext uri="{BB962C8B-B14F-4D97-AF65-F5344CB8AC3E}">
        <p14:creationId xmlns:p14="http://schemas.microsoft.com/office/powerpoint/2010/main" val="403912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022424-A52D-4872-A55C-4BA1184E7A1C}" type="datetimeFigureOut">
              <a:rPr lang="en-US" smtClean="0"/>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AE8697-2E57-4236-B28C-23F38DDE8290}" type="slidenum">
              <a:rPr lang="en-US" smtClean="0"/>
              <a:t>‹#›</a:t>
            </a:fld>
            <a:endParaRPr lang="en-US"/>
          </a:p>
        </p:txBody>
      </p:sp>
    </p:spTree>
    <p:extLst>
      <p:ext uri="{BB962C8B-B14F-4D97-AF65-F5344CB8AC3E}">
        <p14:creationId xmlns:p14="http://schemas.microsoft.com/office/powerpoint/2010/main" val="409457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022424-A52D-4872-A55C-4BA1184E7A1C}" type="datetimeFigureOut">
              <a:rPr lang="en-US" smtClean="0"/>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AE8697-2E57-4236-B28C-23F38DDE8290}" type="slidenum">
              <a:rPr lang="en-US" smtClean="0"/>
              <a:t>‹#›</a:t>
            </a:fld>
            <a:endParaRPr lang="en-US"/>
          </a:p>
        </p:txBody>
      </p:sp>
    </p:spTree>
    <p:extLst>
      <p:ext uri="{BB962C8B-B14F-4D97-AF65-F5344CB8AC3E}">
        <p14:creationId xmlns:p14="http://schemas.microsoft.com/office/powerpoint/2010/main" val="279277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022424-A52D-4872-A55C-4BA1184E7A1C}" type="datetimeFigureOut">
              <a:rPr lang="en-US" smtClean="0"/>
              <a:t>10/5/2022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8AE8697-2E57-4236-B28C-23F38DDE8290}" type="slidenum">
              <a:rPr lang="en-US" smtClean="0"/>
              <a:t>‹#›</a:t>
            </a:fld>
            <a:endParaRPr lang="en-US"/>
          </a:p>
        </p:txBody>
      </p:sp>
    </p:spTree>
    <p:extLst>
      <p:ext uri="{BB962C8B-B14F-4D97-AF65-F5344CB8AC3E}">
        <p14:creationId xmlns:p14="http://schemas.microsoft.com/office/powerpoint/2010/main" val="355159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022424-A52D-4872-A55C-4BA1184E7A1C}" type="datetimeFigureOut">
              <a:rPr lang="en-US" smtClean="0"/>
              <a:t>10/5/2022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AE8697-2E57-4236-B28C-23F38DDE8290}" type="slidenum">
              <a:rPr lang="en-US" smtClean="0"/>
              <a:t>‹#›</a:t>
            </a:fld>
            <a:endParaRPr lang="en-US"/>
          </a:p>
        </p:txBody>
      </p:sp>
    </p:spTree>
    <p:extLst>
      <p:ext uri="{BB962C8B-B14F-4D97-AF65-F5344CB8AC3E}">
        <p14:creationId xmlns:p14="http://schemas.microsoft.com/office/powerpoint/2010/main" val="283290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022424-A52D-4872-A55C-4BA1184E7A1C}"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E8697-2E57-4236-B28C-23F38DDE8290}" type="slidenum">
              <a:rPr lang="en-US" smtClean="0"/>
              <a:t>‹#›</a:t>
            </a:fld>
            <a:endParaRPr lang="en-US"/>
          </a:p>
        </p:txBody>
      </p:sp>
    </p:spTree>
    <p:extLst>
      <p:ext uri="{BB962C8B-B14F-4D97-AF65-F5344CB8AC3E}">
        <p14:creationId xmlns:p14="http://schemas.microsoft.com/office/powerpoint/2010/main" val="19761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022424-A52D-4872-A55C-4BA1184E7A1C}" type="datetimeFigureOut">
              <a:rPr lang="en-US" smtClean="0"/>
              <a:t>10/5/2022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AE8697-2E57-4236-B28C-23F38DDE82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7168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inaelreedy@gmail.com" TargetMode="External"/><Relationship Id="rId2" Type="http://schemas.openxmlformats.org/officeDocument/2006/relationships/hyperlink" Target="mailto:dinaelreedy@eng.cu.edu.e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Machine Intelligence </a:t>
            </a:r>
            <a:r>
              <a:rPr lang="en-US" dirty="0" smtClean="0"/>
              <a:t>CMP4010 </a:t>
            </a:r>
            <a:r>
              <a:rPr lang="en-US" dirty="0" smtClean="0"/>
              <a:t>Course Information and Logistics</a:t>
            </a:r>
            <a:endParaRPr lang="en-US" dirty="0"/>
          </a:p>
        </p:txBody>
      </p:sp>
      <p:sp>
        <p:nvSpPr>
          <p:cNvPr id="3" name="Subtitle 2"/>
          <p:cNvSpPr>
            <a:spLocks noGrp="1"/>
          </p:cNvSpPr>
          <p:nvPr>
            <p:ph type="subTitle" idx="1"/>
          </p:nvPr>
        </p:nvSpPr>
        <p:spPr/>
        <p:txBody>
          <a:bodyPr/>
          <a:lstStyle/>
          <a:p>
            <a:r>
              <a:rPr lang="en-US" dirty="0" smtClean="0"/>
              <a:t>Dina Elreedy</a:t>
            </a:r>
            <a:endParaRPr lang="en-US" dirty="0"/>
          </a:p>
        </p:txBody>
      </p:sp>
    </p:spTree>
    <p:extLst>
      <p:ext uri="{BB962C8B-B14F-4D97-AF65-F5344CB8AC3E}">
        <p14:creationId xmlns:p14="http://schemas.microsoft.com/office/powerpoint/2010/main" val="91330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Covid-19 Regulations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You must wear a mask in the lecture.</a:t>
            </a:r>
          </a:p>
          <a:p>
            <a:pPr>
              <a:buFont typeface="Arial" panose="020B0604020202020204" pitchFamily="34" charset="0"/>
              <a:buChar char="•"/>
            </a:pPr>
            <a:endParaRPr lang="en-US" dirty="0"/>
          </a:p>
          <a:p>
            <a:pPr>
              <a:buFont typeface="Arial" panose="020B0604020202020204" pitchFamily="34" charset="0"/>
              <a:buChar char="•"/>
            </a:pPr>
            <a:r>
              <a:rPr lang="en-US" dirty="0" smtClean="0"/>
              <a:t>If you have </a:t>
            </a:r>
            <a:r>
              <a:rPr lang="en-US" dirty="0"/>
              <a:t>any </a:t>
            </a:r>
            <a:r>
              <a:rPr lang="en-US" dirty="0" smtClean="0"/>
              <a:t>symptoms, please isolate yourself, and we can make-up any quizzes, assignments, lectures, your health comes first </a:t>
            </a:r>
            <a:r>
              <a:rPr lang="en-US" dirty="0" smtClean="0">
                <a:sym typeface="Wingdings" panose="05000000000000000000" pitchFamily="2" charset="2"/>
              </a:rPr>
              <a:t></a:t>
            </a:r>
          </a:p>
          <a:p>
            <a:pPr>
              <a:buFont typeface="Arial" panose="020B0604020202020204" pitchFamily="34" charset="0"/>
              <a:buChar char="•"/>
            </a:pPr>
            <a:r>
              <a:rPr lang="en-US" dirty="0" smtClean="0"/>
              <a:t> And please follow the faculty regulations procedure:</a:t>
            </a:r>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406944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Covid-19 </a:t>
            </a:r>
            <a:r>
              <a:rPr lang="en-US" smtClean="0"/>
              <a:t>Faculty Regulations</a:t>
            </a:r>
            <a:endParaRPr lang="en-US" dirty="0"/>
          </a:p>
        </p:txBody>
      </p:sp>
      <p:pic>
        <p:nvPicPr>
          <p:cNvPr id="4" name="Content Placeholder 3"/>
          <p:cNvPicPr>
            <a:picLocks noGrp="1" noChangeAspect="1"/>
          </p:cNvPicPr>
          <p:nvPr>
            <p:ph idx="1"/>
          </p:nvPr>
        </p:nvPicPr>
        <p:blipFill>
          <a:blip r:embed="rId2"/>
          <a:stretch>
            <a:fillRect/>
          </a:stretch>
        </p:blipFill>
        <p:spPr>
          <a:xfrm>
            <a:off x="3676164" y="1846263"/>
            <a:ext cx="4899997" cy="4022725"/>
          </a:xfrm>
          <a:prstGeom prst="rect">
            <a:avLst/>
          </a:prstGeom>
        </p:spPr>
      </p:pic>
    </p:spTree>
    <p:extLst>
      <p:ext uri="{BB962C8B-B14F-4D97-AF65-F5344CB8AC3E}">
        <p14:creationId xmlns:p14="http://schemas.microsoft.com/office/powerpoint/2010/main" val="2795257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course slides are mainly adopted from the course textbook and AI Berkeley course notes.</a:t>
            </a:r>
          </a:p>
        </p:txBody>
      </p:sp>
    </p:spTree>
    <p:extLst>
      <p:ext uri="{BB962C8B-B14F-4D97-AF65-F5344CB8AC3E}">
        <p14:creationId xmlns:p14="http://schemas.microsoft.com/office/powerpoint/2010/main" val="100360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r>
              <a:rPr lang="en-US" dirty="0" smtClean="0"/>
              <a:t>Thank you </a:t>
            </a:r>
          </a:p>
          <a:p>
            <a:pPr algn="ctr"/>
            <a:r>
              <a:rPr lang="en-US" dirty="0" smtClean="0"/>
              <a:t>Wish you a happy semester</a:t>
            </a:r>
          </a:p>
          <a:p>
            <a:pPr algn="ctr"/>
            <a:r>
              <a:rPr lang="en-US" dirty="0" smtClean="0"/>
              <a:t>Enjoy Learning !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359562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Instructors</a:t>
            </a:r>
            <a:endParaRPr lang="en-US" dirty="0"/>
          </a:p>
        </p:txBody>
      </p:sp>
      <p:sp>
        <p:nvSpPr>
          <p:cNvPr id="3" name="Content Placeholder 2"/>
          <p:cNvSpPr>
            <a:spLocks noGrp="1"/>
          </p:cNvSpPr>
          <p:nvPr>
            <p:ph idx="1"/>
          </p:nvPr>
        </p:nvSpPr>
        <p:spPr/>
        <p:txBody>
          <a:bodyPr/>
          <a:lstStyle/>
          <a:p>
            <a:r>
              <a:rPr lang="en-US" dirty="0" smtClean="0"/>
              <a:t>Dr. Dina Elreedy</a:t>
            </a:r>
          </a:p>
          <a:p>
            <a:r>
              <a:rPr lang="en-US" dirty="0" smtClean="0"/>
              <a:t>Email: </a:t>
            </a:r>
            <a:r>
              <a:rPr lang="en-US" dirty="0" smtClean="0">
                <a:hlinkClick r:id="rId2"/>
              </a:rPr>
              <a:t>dinaelreedy@eng.cu.edu.eg</a:t>
            </a:r>
            <a:endParaRPr lang="en-US" dirty="0" smtClean="0"/>
          </a:p>
          <a:p>
            <a:r>
              <a:rPr lang="en-US" dirty="0"/>
              <a:t> </a:t>
            </a:r>
            <a:r>
              <a:rPr lang="en-US" dirty="0" smtClean="0"/>
              <a:t>          </a:t>
            </a:r>
            <a:r>
              <a:rPr lang="en-US" dirty="0" smtClean="0">
                <a:hlinkClick r:id="rId3"/>
              </a:rPr>
              <a:t>dinaelreedy@gmail.com</a:t>
            </a:r>
            <a:endParaRPr lang="en-US" dirty="0" smtClean="0"/>
          </a:p>
          <a:p>
            <a:pPr marL="0" indent="0">
              <a:buNone/>
            </a:pPr>
            <a:r>
              <a:rPr lang="en-US" smtClean="0"/>
              <a:t>TA:</a:t>
            </a:r>
            <a:endParaRPr lang="en-US" dirty="0" smtClean="0"/>
          </a:p>
          <a:p>
            <a:pPr marL="0" indent="0">
              <a:buNone/>
            </a:pPr>
            <a:r>
              <a:rPr lang="en-US" dirty="0" smtClean="0"/>
              <a:t>Eng. </a:t>
            </a:r>
            <a:r>
              <a:rPr lang="en-US" dirty="0" err="1" smtClean="0"/>
              <a:t>Yahia</a:t>
            </a:r>
            <a:r>
              <a:rPr lang="en-US" dirty="0" smtClean="0"/>
              <a:t> </a:t>
            </a:r>
            <a:r>
              <a:rPr lang="en-US" dirty="0" err="1" smtClean="0"/>
              <a:t>Zakaria</a:t>
            </a:r>
            <a:endParaRPr lang="en-US" dirty="0" smtClean="0"/>
          </a:p>
          <a:p>
            <a:pPr marL="0" indent="0">
              <a:buNone/>
            </a:pPr>
            <a:endParaRPr lang="en-US" dirty="0"/>
          </a:p>
        </p:txBody>
      </p:sp>
    </p:spTree>
    <p:extLst>
      <p:ext uri="{BB962C8B-B14F-4D97-AF65-F5344CB8AC3E}">
        <p14:creationId xmlns:p14="http://schemas.microsoft.com/office/powerpoint/2010/main" val="197998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Textbook</a:t>
            </a:r>
            <a:endParaRPr lang="en-US" dirty="0"/>
          </a:p>
        </p:txBody>
      </p:sp>
      <p:sp>
        <p:nvSpPr>
          <p:cNvPr id="3" name="Content Placeholder 2"/>
          <p:cNvSpPr>
            <a:spLocks noGrp="1"/>
          </p:cNvSpPr>
          <p:nvPr>
            <p:ph idx="1"/>
          </p:nvPr>
        </p:nvSpPr>
        <p:spPr/>
        <p:txBody>
          <a:bodyPr/>
          <a:lstStyle/>
          <a:p>
            <a:pPr marL="0" indent="0">
              <a:buNone/>
            </a:pPr>
            <a:r>
              <a:rPr lang="en-US" dirty="0" smtClean="0"/>
              <a:t>Artificial </a:t>
            </a:r>
            <a:r>
              <a:rPr lang="en-US" dirty="0"/>
              <a:t>Intelligence,  A Modern </a:t>
            </a:r>
            <a:r>
              <a:rPr lang="en-US" dirty="0" smtClean="0"/>
              <a:t>Approach S</a:t>
            </a:r>
            <a:r>
              <a:rPr lang="en-US" dirty="0"/>
              <a:t>. Russell and P. </a:t>
            </a:r>
            <a:r>
              <a:rPr lang="en-US" dirty="0" err="1"/>
              <a:t>Norvig</a:t>
            </a:r>
            <a:r>
              <a:rPr lang="en-US" dirty="0"/>
              <a:t> ,  Prentice Hall 2010 Pearson </a:t>
            </a:r>
            <a:r>
              <a:rPr lang="en-US" dirty="0" err="1"/>
              <a:t>Edu</a:t>
            </a:r>
            <a:r>
              <a:rPr lang="en-US" dirty="0"/>
              <a:t> (3rd Ed.) </a:t>
            </a:r>
            <a:endParaRPr lang="en-US" dirty="0" smtClean="0"/>
          </a:p>
          <a:p>
            <a:pPr marL="0" indent="0">
              <a:buNone/>
            </a:pPr>
            <a:endParaRPr lang="en-US" dirty="0"/>
          </a:p>
          <a:p>
            <a:pPr marL="0" indent="0">
              <a:buNone/>
            </a:pPr>
            <a:r>
              <a:rPr lang="en-US" dirty="0" smtClean="0"/>
              <a:t>Please read the textbook chapters! </a:t>
            </a:r>
            <a:r>
              <a:rPr lang="en-US" dirty="0" smtClean="0">
                <a:sym typeface="Wingdings" panose="05000000000000000000" pitchFamily="2" charset="2"/>
              </a:rPr>
              <a:t></a:t>
            </a:r>
          </a:p>
          <a:p>
            <a:pPr marL="0" indent="0">
              <a:buNone/>
            </a:pPr>
            <a:endParaRPr lang="en-US" dirty="0" smtClean="0"/>
          </a:p>
        </p:txBody>
      </p:sp>
    </p:spTree>
    <p:extLst>
      <p:ext uri="{BB962C8B-B14F-4D97-AF65-F5344CB8AC3E}">
        <p14:creationId xmlns:p14="http://schemas.microsoft.com/office/powerpoint/2010/main" val="1200538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Intelligent Agents</a:t>
            </a:r>
          </a:p>
          <a:p>
            <a:pPr>
              <a:buFont typeface="Arial" panose="020B0604020202020204" pitchFamily="34" charset="0"/>
              <a:buChar char="•"/>
            </a:pPr>
            <a:r>
              <a:rPr lang="en-US" dirty="0" smtClean="0"/>
              <a:t>Search</a:t>
            </a:r>
          </a:p>
          <a:p>
            <a:pPr>
              <a:buFont typeface="Arial" panose="020B0604020202020204" pitchFamily="34" charset="0"/>
              <a:buChar char="•"/>
            </a:pPr>
            <a:r>
              <a:rPr lang="en-US" dirty="0" smtClean="0"/>
              <a:t>Constraint satisfaction problems </a:t>
            </a:r>
          </a:p>
          <a:p>
            <a:pPr>
              <a:buFont typeface="Arial" panose="020B0604020202020204" pitchFamily="34" charset="0"/>
              <a:buChar char="•"/>
            </a:pPr>
            <a:r>
              <a:rPr lang="en-US" dirty="0" smtClean="0"/>
              <a:t>Games</a:t>
            </a:r>
          </a:p>
          <a:p>
            <a:pPr>
              <a:buFont typeface="Arial" panose="020B0604020202020204" pitchFamily="34" charset="0"/>
              <a:buChar char="•"/>
            </a:pPr>
            <a:r>
              <a:rPr lang="en-US" dirty="0" smtClean="0"/>
              <a:t>Markov decision process</a:t>
            </a:r>
          </a:p>
          <a:p>
            <a:pPr>
              <a:buFont typeface="Arial" panose="020B0604020202020204" pitchFamily="34" charset="0"/>
              <a:buChar char="•"/>
            </a:pPr>
            <a:r>
              <a:rPr lang="en-US" dirty="0" smtClean="0"/>
              <a:t>Reinforcement Learning</a:t>
            </a:r>
          </a:p>
          <a:p>
            <a:pPr>
              <a:buFont typeface="Arial" panose="020B0604020202020204" pitchFamily="34" charset="0"/>
              <a:buChar char="•"/>
            </a:pPr>
            <a:r>
              <a:rPr lang="en-US" dirty="0" smtClean="0"/>
              <a:t>Bayesian Networks </a:t>
            </a:r>
          </a:p>
          <a:p>
            <a:pPr>
              <a:buFont typeface="Arial" panose="020B0604020202020204" pitchFamily="34" charset="0"/>
              <a:buChar char="•"/>
            </a:pPr>
            <a:r>
              <a:rPr lang="en-US" dirty="0" smtClean="0"/>
              <a:t>Decision Making</a:t>
            </a:r>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330926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Learning Outcomes</a:t>
            </a:r>
            <a:endParaRPr lang="en-US" dirty="0"/>
          </a:p>
        </p:txBody>
      </p:sp>
      <p:sp>
        <p:nvSpPr>
          <p:cNvPr id="3" name="Content Placeholder 2"/>
          <p:cNvSpPr>
            <a:spLocks noGrp="1"/>
          </p:cNvSpPr>
          <p:nvPr>
            <p:ph idx="1"/>
          </p:nvPr>
        </p:nvSpPr>
        <p:spPr/>
        <p:txBody>
          <a:bodyPr/>
          <a:lstStyle/>
          <a:p>
            <a:pPr fontAlgn="t"/>
            <a:r>
              <a:rPr lang="en-US" sz="2800" dirty="0"/>
              <a:t>B.2 Design, model and analyze intelligent agents </a:t>
            </a:r>
          </a:p>
          <a:p>
            <a:pPr fontAlgn="t"/>
            <a:r>
              <a:rPr lang="en-US" sz="2800" dirty="0"/>
              <a:t>B.4 Estimate and measure the performance</a:t>
            </a:r>
          </a:p>
          <a:p>
            <a:pPr fontAlgn="t"/>
            <a:r>
              <a:rPr lang="en-US" sz="2800" dirty="0"/>
              <a:t>C2.1 Analyze, evaluate, select design and develop  hardware and software platforms </a:t>
            </a:r>
            <a:r>
              <a:rPr lang="en-US" sz="2800" dirty="0" smtClean="0"/>
              <a:t> suitable for intelligent applications.</a:t>
            </a:r>
          </a:p>
          <a:p>
            <a:pPr fontAlgn="t"/>
            <a:endParaRPr lang="en-US" dirty="0"/>
          </a:p>
        </p:txBody>
      </p:sp>
    </p:spTree>
    <p:extLst>
      <p:ext uri="{BB962C8B-B14F-4D97-AF65-F5344CB8AC3E}">
        <p14:creationId xmlns:p14="http://schemas.microsoft.com/office/powerpoint/2010/main" val="74431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Blackboard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We will use blackboard for course materials, announcements,…etc.</a:t>
            </a:r>
          </a:p>
          <a:p>
            <a:pPr>
              <a:buFont typeface="Arial" panose="020B0604020202020204" pitchFamily="34" charset="0"/>
              <a:buChar char="•"/>
            </a:pPr>
            <a:r>
              <a:rPr lang="en-US" dirty="0" smtClean="0"/>
              <a:t>Please enroll yourself in the course as a student.</a:t>
            </a:r>
          </a:p>
          <a:p>
            <a:pPr marL="0" indent="0">
              <a:buNone/>
            </a:pPr>
            <a:endParaRPr lang="en-US" dirty="0"/>
          </a:p>
        </p:txBody>
      </p:sp>
    </p:spTree>
    <p:extLst>
      <p:ext uri="{BB962C8B-B14F-4D97-AF65-F5344CB8AC3E}">
        <p14:creationId xmlns:p14="http://schemas.microsoft.com/office/powerpoint/2010/main" val="313072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Marks     </a:t>
            </a:r>
            <a:r>
              <a:rPr lang="en-US" dirty="0"/>
              <a:t>: </a:t>
            </a:r>
            <a:r>
              <a:rPr lang="en-US" dirty="0" smtClean="0"/>
              <a:t>150  </a:t>
            </a:r>
            <a:r>
              <a:rPr lang="en-US" dirty="0"/>
              <a:t>( </a:t>
            </a:r>
            <a:r>
              <a:rPr lang="en-US" dirty="0" smtClean="0"/>
              <a:t>Year-work=60</a:t>
            </a:r>
            <a:r>
              <a:rPr lang="en-US" dirty="0"/>
              <a:t>, </a:t>
            </a:r>
            <a:r>
              <a:rPr lang="en-US" dirty="0" smtClean="0"/>
              <a:t>Final </a:t>
            </a:r>
            <a:r>
              <a:rPr lang="en-US" dirty="0" smtClean="0"/>
              <a:t>exam=90 </a:t>
            </a:r>
            <a:r>
              <a:rPr lang="en-US" dirty="0"/>
              <a:t>)  </a:t>
            </a:r>
          </a:p>
          <a:p>
            <a:pPr>
              <a:buFont typeface="Arial" panose="020B0604020202020204" pitchFamily="34" charset="0"/>
              <a:buChar char="•"/>
            </a:pPr>
            <a:r>
              <a:rPr lang="en-US" dirty="0" smtClean="0"/>
              <a:t>Year-work </a:t>
            </a:r>
            <a:r>
              <a:rPr lang="en-US" dirty="0"/>
              <a:t>( Programming </a:t>
            </a:r>
            <a:r>
              <a:rPr lang="en-US" dirty="0" smtClean="0"/>
              <a:t>Assignments, research assignment and </a:t>
            </a:r>
            <a:r>
              <a:rPr lang="en-US" dirty="0"/>
              <a:t>quizzes </a:t>
            </a:r>
            <a:r>
              <a:rPr lang="en-US" dirty="0" smtClean="0"/>
              <a:t>(40</a:t>
            </a:r>
            <a:r>
              <a:rPr lang="en-US" dirty="0"/>
              <a:t>), Midterm </a:t>
            </a:r>
            <a:r>
              <a:rPr lang="en-US" dirty="0" smtClean="0"/>
              <a:t>20</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344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policy</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No cheating!!</a:t>
            </a:r>
          </a:p>
          <a:p>
            <a:pPr>
              <a:buFont typeface="Arial" panose="020B0604020202020204" pitchFamily="34" charset="0"/>
              <a:buChar char="•"/>
            </a:pPr>
            <a:r>
              <a:rPr lang="en-US" dirty="0" smtClean="0"/>
              <a:t>If you copy from any source or from each other, you will be heavily penalized (You will receive in the assignment, and if it is repeated, you will receive in the year-work grades).</a:t>
            </a:r>
          </a:p>
          <a:p>
            <a:pPr>
              <a:buFont typeface="Arial" panose="020B0604020202020204" pitchFamily="34" charset="0"/>
              <a:buChar char="•"/>
            </a:pPr>
            <a:endParaRPr lang="en-US" dirty="0"/>
          </a:p>
          <a:p>
            <a:pPr>
              <a:buFont typeface="Arial" panose="020B0604020202020204" pitchFamily="34" charset="0"/>
              <a:buChar char="•"/>
            </a:pPr>
            <a:r>
              <a:rPr lang="en-US" dirty="0" smtClean="0"/>
              <a:t>No late delivery!</a:t>
            </a:r>
          </a:p>
          <a:p>
            <a:pPr>
              <a:buFont typeface="Arial" panose="020B0604020202020204" pitchFamily="34" charset="0"/>
              <a:buChar char="•"/>
            </a:pPr>
            <a:endParaRPr lang="en-US" dirty="0" smtClean="0"/>
          </a:p>
        </p:txBody>
      </p:sp>
    </p:spTree>
    <p:extLst>
      <p:ext uri="{BB962C8B-B14F-4D97-AF65-F5344CB8AC3E}">
        <p14:creationId xmlns:p14="http://schemas.microsoft.com/office/powerpoint/2010/main" val="48370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Please do not use a phone or laptop in the lecture.</a:t>
            </a:r>
          </a:p>
          <a:p>
            <a:pPr>
              <a:buFont typeface="Arial" panose="020B0604020202020204" pitchFamily="34" charset="0"/>
              <a:buChar char="•"/>
            </a:pPr>
            <a:r>
              <a:rPr lang="en-US" dirty="0"/>
              <a:t>N</a:t>
            </a:r>
            <a:r>
              <a:rPr lang="en-US" dirty="0" smtClean="0"/>
              <a:t>o side talks </a:t>
            </a:r>
            <a:r>
              <a:rPr lang="en-US" dirty="0" smtClean="0">
                <a:sym typeface="Wingdings" panose="05000000000000000000" pitchFamily="2" charset="2"/>
              </a:rPr>
              <a: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42119151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54</TotalTime>
  <Words>300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Machine Intelligence CMP4010 Course Information and Logistics</vt:lpstr>
      <vt:lpstr>Course Instructors</vt:lpstr>
      <vt:lpstr>Course Textbook</vt:lpstr>
      <vt:lpstr>Course Contents</vt:lpstr>
      <vt:lpstr>Intended Learning Outcomes</vt:lpstr>
      <vt:lpstr>Blackboard</vt:lpstr>
      <vt:lpstr>Grading</vt:lpstr>
      <vt:lpstr>Grading policy</vt:lpstr>
      <vt:lpstr>Lectures</vt:lpstr>
      <vt:lpstr>Covid-19 Regulations</vt:lpstr>
      <vt:lpstr>Covid-19 Faculty Regulations</vt:lpstr>
      <vt:lpstr>Acknowledgment</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Dina Elreedy</dc:creator>
  <cp:lastModifiedBy>Dina Elreedy</cp:lastModifiedBy>
  <cp:revision>59</cp:revision>
  <dcterms:created xsi:type="dcterms:W3CDTF">2021-10-10T03:04:27Z</dcterms:created>
  <dcterms:modified xsi:type="dcterms:W3CDTF">2022-10-05T10:25:22Z</dcterms:modified>
</cp:coreProperties>
</file>