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84" r:id="rId3"/>
    <p:sldId id="262" r:id="rId4"/>
    <p:sldId id="278" r:id="rId5"/>
    <p:sldId id="280" r:id="rId6"/>
    <p:sldId id="285" r:id="rId7"/>
    <p:sldId id="276" r:id="rId8"/>
    <p:sldId id="277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879" autoAdjust="0"/>
  </p:normalViewPr>
  <p:slideViewPr>
    <p:cSldViewPr snapToGrid="0">
      <p:cViewPr varScale="1">
        <p:scale>
          <a:sx n="60" d="100"/>
          <a:sy n="60" d="100"/>
        </p:scale>
        <p:origin x="15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3DF5E-6D07-44AC-8584-3BFBA86F9A4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1319F-0A95-4771-AC08-5F667EA4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6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pass Turing test, the computer should have the following:</a:t>
            </a:r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language processing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enable it to communicate successfully in English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 representation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store what it knows or hears;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reasoning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 the stored information to answer questions and to draw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conclusions;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adapt to new circumstances and to detect and extrapolate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1319F-0A95-4771-AC08-5F667EA44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solidFill>
            <a:srgbClr val="FFFFFF"/>
          </a:solidFill>
          <a:ln/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</p:spPr>
        <p:txBody>
          <a:bodyPr/>
          <a:lstStyle/>
          <a:p>
            <a:r>
              <a:rPr lang="en-US" sz="1700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Example of utilities.  10 for A, 1 for each Friday with friends</a:t>
            </a:r>
          </a:p>
        </p:txBody>
      </p:sp>
    </p:spTree>
    <p:extLst>
      <p:ext uri="{BB962C8B-B14F-4D97-AF65-F5344CB8AC3E}">
        <p14:creationId xmlns:p14="http://schemas.microsoft.com/office/powerpoint/2010/main" val="302434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1319F-0A95-4771-AC08-5F667EA44D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6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0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73245A-D629-46D8-AF6B-06596D3895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6EDA44-040D-419D-8703-9AAF34C47F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5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A (Short) History of AI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44600"/>
            <a:ext cx="10208821" cy="489494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sz="1867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867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867" dirty="0" smtClean="0"/>
              <a:t>1940-1950</a:t>
            </a:r>
            <a:r>
              <a:rPr lang="en-US" sz="1867" dirty="0"/>
              <a:t>: Early days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1943: McCulloch &amp; Pitts: Boolean circuit model of brain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1950: Turing's “Computing Machinery and Intelligence”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1950—70</a:t>
            </a:r>
            <a:r>
              <a:rPr lang="en-US" sz="1867" dirty="0" smtClean="0"/>
              <a:t>:</a:t>
            </a:r>
            <a:endParaRPr lang="en-US" sz="1867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1950s: Early AI programs: chess, checkers (RL), theorem proving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1956: Dartmouth meeting: “Artificial Intelligence” adopted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1965: Robinson's complete algorithm for logical reasoning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1970—90: Knowledge-based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1969—79: Early development of knowledge-based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1980—88: Expert systems industry booms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1988—93: Expert systems industry busts: “AI Winter”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/>
          </a:p>
          <a:p>
            <a:pPr eaLnBrk="1" hangingPunct="1">
              <a:lnSpc>
                <a:spcPct val="80000"/>
              </a:lnSpc>
            </a:pPr>
            <a:r>
              <a:rPr lang="en-US" sz="1867" dirty="0"/>
              <a:t>1990— 2012: Statistical approaches + subfield expertise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Resurgence of probability, focus on uncertainty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General increase in technical depth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Agents and learning systems… “AI Spring</a:t>
            </a:r>
            <a:r>
              <a:rPr lang="en-US" sz="1600" dirty="0" smtClean="0"/>
              <a:t>”?</a:t>
            </a:r>
          </a:p>
          <a:p>
            <a:pPr marL="201168" lvl="1" indent="0" eaLnBrk="1" hangingPunct="1">
              <a:lnSpc>
                <a:spcPct val="80000"/>
              </a:lnSpc>
              <a:buNone/>
            </a:pPr>
            <a:endParaRPr lang="en-US" sz="933" dirty="0" smtClean="0"/>
          </a:p>
          <a:p>
            <a:pPr eaLnBrk="1" hangingPunct="1">
              <a:lnSpc>
                <a:spcPct val="80000"/>
              </a:lnSpc>
            </a:pPr>
            <a:r>
              <a:rPr lang="en-US" sz="1867" dirty="0" smtClean="0"/>
              <a:t>2012</a:t>
            </a:r>
            <a:r>
              <a:rPr lang="en-US" sz="1867" dirty="0"/>
              <a:t>— ___: </a:t>
            </a:r>
            <a:r>
              <a:rPr lang="en-US" sz="1467" dirty="0" smtClean="0">
                <a:sym typeface="Wingdings" pitchFamily="2" charset="2"/>
              </a:rPr>
              <a:t>Big </a:t>
            </a:r>
            <a:r>
              <a:rPr lang="en-US" sz="1467" dirty="0">
                <a:sym typeface="Wingdings" pitchFamily="2" charset="2"/>
              </a:rPr>
              <a:t>data, big compute, deep learning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67" dirty="0">
                <a:sym typeface="Wingdings" pitchFamily="2" charset="2"/>
              </a:rPr>
              <a:t>AI used in many industries</a:t>
            </a:r>
          </a:p>
          <a:p>
            <a:pPr lvl="1" eaLnBrk="1" hangingPunct="1">
              <a:lnSpc>
                <a:spcPct val="80000"/>
              </a:lnSpc>
            </a:pPr>
            <a:endParaRPr lang="en-US" sz="1467" dirty="0"/>
          </a:p>
        </p:txBody>
      </p:sp>
    </p:spTree>
    <p:extLst>
      <p:ext uri="{BB962C8B-B14F-4D97-AF65-F5344CB8AC3E}">
        <p14:creationId xmlns:p14="http://schemas.microsoft.com/office/powerpoint/2010/main" val="238337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Robotics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Spam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Autonomous Driving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/>
              <a:t>Machine Translation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ar-JO" sz="2600" smtClean="0">
                <a:latin typeface="TimesNewRomanPS-BoldMT" charset="0"/>
                <a:sym typeface="Wingdings" panose="05000000000000000000" pitchFamily="2" charset="2"/>
              </a:rPr>
              <a:t>Chatbots</a:t>
            </a:r>
            <a:endParaRPr lang="en-US" altLang="ar-JO" sz="2600" dirty="0" smtClean="0">
              <a:latin typeface="TimesNewRomanPS-BoldMT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NewRomanPS-BoldMT" charset="0"/>
                <a:sym typeface="Wingdings" panose="05000000000000000000" pitchFamily="2" charset="2"/>
              </a:rPr>
              <a:t>Recommender Systems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159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</a:t>
            </a:r>
            <a:r>
              <a:rPr lang="en-US" altLang="en-US" dirty="0" smtClean="0">
                <a:cs typeface="Times New Roman" panose="02020603050405020304" pitchFamily="18" charset="0"/>
              </a:rPr>
              <a:t>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is one of the newest fields in science and engineering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Work started </a:t>
            </a:r>
            <a:r>
              <a:rPr lang="en-US" dirty="0" smtClean="0"/>
              <a:t>in it after </a:t>
            </a:r>
            <a:r>
              <a:rPr lang="en-US" dirty="0"/>
              <a:t>World War II, and the name itself was coined in 1956.</a:t>
            </a:r>
          </a:p>
        </p:txBody>
      </p:sp>
    </p:spTree>
    <p:extLst>
      <p:ext uri="{BB962C8B-B14F-4D97-AF65-F5344CB8AC3E}">
        <p14:creationId xmlns:p14="http://schemas.microsoft.com/office/powerpoint/2010/main" val="16499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800" dirty="0"/>
              <a:t>Definitions  of AI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GB" altLang="en-US" sz="2300" dirty="0"/>
              <a:t>" ... the science of making machines do things that would require intelligence if </a:t>
            </a:r>
            <a:r>
              <a:rPr lang="en-GB" altLang="en-US" sz="2300" b="1" dirty="0"/>
              <a:t>done by humans</a:t>
            </a:r>
            <a:r>
              <a:rPr lang="en-GB" altLang="en-US" sz="2300" dirty="0"/>
              <a:t>"  </a:t>
            </a:r>
            <a:r>
              <a:rPr lang="en-GB" altLang="en-US" sz="1800" dirty="0"/>
              <a:t>- Marvin </a:t>
            </a:r>
            <a:r>
              <a:rPr lang="en-GB" altLang="en-US" sz="1800" dirty="0" err="1"/>
              <a:t>Minsky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Font typeface="Arial" charset="0"/>
              <a:buChar char="•"/>
              <a:defRPr/>
            </a:pPr>
            <a:endParaRPr lang="en-GB" altLang="en-US" sz="2300" dirty="0"/>
          </a:p>
          <a:p>
            <a:pPr eaLnBrk="1" hangingPunct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GB" altLang="en-US" sz="2300" dirty="0"/>
              <a:t>AI is the part of computer science concerned with </a:t>
            </a:r>
            <a:r>
              <a:rPr lang="en-GB" altLang="en-US" sz="2300" b="1" dirty="0"/>
              <a:t>designing</a:t>
            </a:r>
            <a:r>
              <a:rPr lang="en-GB" altLang="en-US" sz="2300" dirty="0">
                <a:solidFill>
                  <a:srgbClr val="FAFD00"/>
                </a:solidFill>
              </a:rPr>
              <a:t> </a:t>
            </a:r>
            <a:r>
              <a:rPr lang="en-GB" altLang="en-US" sz="2300" dirty="0"/>
              <a:t> intelligent computer systems               </a:t>
            </a:r>
            <a:r>
              <a:rPr lang="en-GB" altLang="en-US" sz="1800" dirty="0"/>
              <a:t>        -E. </a:t>
            </a:r>
            <a:r>
              <a:rPr lang="en-GB" altLang="en-US" sz="1800" dirty="0" err="1"/>
              <a:t>Feigenbaum</a:t>
            </a:r>
            <a:endParaRPr lang="en-GB" altLang="en-US" sz="1800" dirty="0"/>
          </a:p>
          <a:p>
            <a:pPr eaLnBrk="1" hangingPunct="1">
              <a:spcBef>
                <a:spcPct val="0"/>
              </a:spcBef>
              <a:buFont typeface="Arial" charset="0"/>
              <a:buChar char="•"/>
              <a:defRPr/>
            </a:pPr>
            <a:endParaRPr lang="en-GB" altLang="en-US" sz="2300" dirty="0"/>
          </a:p>
          <a:p>
            <a:pPr eaLnBrk="1" hangingPunct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GB" altLang="en-US" sz="2300" i="1" dirty="0"/>
              <a:t>Science behind making</a:t>
            </a:r>
            <a:r>
              <a:rPr lang="en-GB" altLang="en-US" sz="2300" dirty="0"/>
              <a:t>  Systems that can demonstrate </a:t>
            </a:r>
            <a:r>
              <a:rPr lang="en-GB" altLang="en-US" sz="2300" b="1" dirty="0"/>
              <a:t>human-like reasoning capability</a:t>
            </a:r>
            <a:r>
              <a:rPr lang="en-GB" altLang="en-US" sz="2300" dirty="0">
                <a:solidFill>
                  <a:srgbClr val="65C511"/>
                </a:solidFill>
              </a:rPr>
              <a:t> </a:t>
            </a:r>
            <a:r>
              <a:rPr lang="en-GB" altLang="en-US" sz="2300" dirty="0"/>
              <a:t>to enhance the quality of life and improve business competitiveness       </a:t>
            </a:r>
            <a:r>
              <a:rPr lang="en-GB" altLang="en-US" sz="1800" dirty="0"/>
              <a:t> - Japan-</a:t>
            </a:r>
            <a:r>
              <a:rPr lang="en-GB" altLang="en-US" sz="1800" dirty="0" err="1"/>
              <a:t>S’pore</a:t>
            </a:r>
            <a:r>
              <a:rPr lang="en-GB" altLang="en-US" sz="1800" dirty="0"/>
              <a:t> AI Centre</a:t>
            </a:r>
          </a:p>
          <a:p>
            <a:pPr eaLnBrk="1" hangingPunct="1">
              <a:spcBef>
                <a:spcPct val="0"/>
              </a:spcBef>
              <a:buFont typeface="Arial" charset="0"/>
              <a:buChar char="•"/>
              <a:defRPr/>
            </a:pPr>
            <a:endParaRPr lang="en-GB" altLang="en-US" sz="1400" dirty="0"/>
          </a:p>
          <a:p>
            <a:pPr eaLnBrk="1" hangingPunct="1">
              <a:spcBef>
                <a:spcPct val="0"/>
              </a:spcBef>
              <a:buFont typeface="Arial" charset="0"/>
              <a:buChar char="•"/>
              <a:defRPr/>
            </a:pPr>
            <a:r>
              <a:rPr lang="en-GB" altLang="en-US" sz="2000" dirty="0"/>
              <a:t>John McCarthy  (science and engineering )--common sense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GB" altLang="en-US" sz="2000" dirty="0"/>
              <a:t>      </a:t>
            </a:r>
            <a:r>
              <a:rPr lang="en-GB" altLang="en-US" sz="2000" i="1" dirty="0"/>
              <a:t> Science behind </a:t>
            </a:r>
            <a:r>
              <a:rPr lang="en-GB" altLang="en-US" sz="2000" dirty="0"/>
              <a:t> Making machines do things that </a:t>
            </a:r>
            <a:r>
              <a:rPr lang="en-GB" altLang="en-US" sz="2000" b="1" dirty="0"/>
              <a:t>humans currently do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GB" altLang="en-US" sz="2000" b="1" dirty="0"/>
              <a:t>         bette</a:t>
            </a:r>
            <a:r>
              <a:rPr lang="en-GB" altLang="en-US" sz="2000" dirty="0"/>
              <a:t>r</a:t>
            </a:r>
            <a:r>
              <a:rPr lang="en-GB" altLang="en-US" sz="1400" dirty="0"/>
              <a:t>  (senses)                                                         AGI – artificial general intelligence Ray </a:t>
            </a:r>
            <a:r>
              <a:rPr lang="en-GB" altLang="en-US" sz="1400" dirty="0" err="1"/>
              <a:t>Solomonof</a:t>
            </a:r>
            <a:endParaRPr lang="en-GB" altLang="en-US" sz="1400" dirty="0"/>
          </a:p>
          <a:p>
            <a:pPr eaLnBrk="1" hangingPunct="1">
              <a:spcBef>
                <a:spcPct val="0"/>
              </a:spcBef>
              <a:buFont typeface="Arial" charset="0"/>
              <a:buChar char="•"/>
              <a:defRPr/>
            </a:pPr>
            <a:endParaRPr lang="en-GB" altLang="en-US" sz="1800" b="1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252B1E28-BF8A-4241-8BB0-D7D0CD0D2FF5}" type="slidenum">
              <a:rPr kumimoji="0" lang="en-US" altLang="en-US" sz="1400" b="0">
                <a:solidFill>
                  <a:schemeClr val="bg2"/>
                </a:solidFill>
              </a:rPr>
              <a:pPr/>
              <a:t>3</a:t>
            </a:fld>
            <a:endParaRPr kumimoji="0" lang="en-US" altLang="en-US" sz="1400" b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800" dirty="0"/>
              <a:t>Turing’s Test</a:t>
            </a:r>
            <a:endParaRPr lang="en-US" altLang="en-US" sz="3800" dirty="0" smtClean="0"/>
          </a:p>
        </p:txBody>
      </p:sp>
      <p:sp>
        <p:nvSpPr>
          <p:cNvPr id="9219" name="Rectangle 16"/>
          <p:cNvSpPr>
            <a:spLocks noGrp="1" noChangeArrowheads="1"/>
          </p:cNvSpPr>
          <p:nvPr>
            <p:ph idx="1"/>
          </p:nvPr>
        </p:nvSpPr>
        <p:spPr>
          <a:xfrm>
            <a:off x="332509" y="1828800"/>
            <a:ext cx="6830291" cy="2137558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GB" altLang="en-US" dirty="0" smtClean="0"/>
              <a:t>In 1950 Alan Turing published his now famous paper "</a:t>
            </a:r>
            <a:r>
              <a:rPr lang="en-GB" altLang="en-US" b="1" dirty="0" smtClean="0"/>
              <a:t>Computing Machinery and Intelligence</a:t>
            </a:r>
            <a:r>
              <a:rPr lang="en-GB" altLang="en-US" dirty="0" smtClean="0"/>
              <a:t>." In that paper he describes </a:t>
            </a:r>
            <a:r>
              <a:rPr lang="en-GB" altLang="en-US" b="1" dirty="0" smtClean="0"/>
              <a:t>a method for humans to test AI programs</a:t>
            </a:r>
            <a:r>
              <a:rPr lang="en-GB" altLang="en-US" dirty="0" smtClean="0"/>
              <a:t>.  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FC75418A-085B-4B59-B66B-A15BD7B3251F}" type="slidenum">
              <a:rPr kumimoji="0" lang="en-US" altLang="en-US" sz="1400" b="0">
                <a:solidFill>
                  <a:schemeClr val="bg2"/>
                </a:solidFill>
              </a:rPr>
              <a:pPr/>
              <a:t>4</a:t>
            </a:fld>
            <a:endParaRPr kumimoji="0" lang="en-US" altLang="en-US" sz="1400" b="0">
              <a:solidFill>
                <a:schemeClr val="bg2"/>
              </a:solidFill>
            </a:endParaRPr>
          </a:p>
        </p:txBody>
      </p:sp>
      <p:pic>
        <p:nvPicPr>
          <p:cNvPr id="922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362201"/>
            <a:ext cx="12954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2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800" dirty="0"/>
              <a:t/>
            </a:r>
            <a:br>
              <a:rPr lang="en-US" altLang="en-US" sz="3800" dirty="0"/>
            </a:br>
            <a:r>
              <a:rPr lang="en-US" altLang="en-US" sz="3800" dirty="0"/>
              <a:t>Turing’s Test </a:t>
            </a:r>
            <a:endParaRPr lang="en-US" altLang="en-US" sz="3800" dirty="0" smtClean="0"/>
          </a:p>
        </p:txBody>
      </p:sp>
      <p:sp>
        <p:nvSpPr>
          <p:cNvPr id="11267" name="Rectangle 17"/>
          <p:cNvSpPr>
            <a:spLocks noGrp="1" noChangeArrowheads="1"/>
          </p:cNvSpPr>
          <p:nvPr>
            <p:ph idx="1"/>
          </p:nvPr>
        </p:nvSpPr>
        <p:spPr>
          <a:xfrm>
            <a:off x="6096000" y="3657600"/>
            <a:ext cx="4114800" cy="2971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sz="1900" dirty="0"/>
              <a:t> </a:t>
            </a:r>
            <a:r>
              <a:rPr lang="en-US" altLang="en-US" sz="1900" dirty="0" smtClean="0"/>
              <a:t>Human, </a:t>
            </a:r>
            <a:r>
              <a:rPr lang="en-US" altLang="en-US" sz="1900" dirty="0"/>
              <a:t>Machine &amp; Judge.</a:t>
            </a:r>
          </a:p>
          <a:p>
            <a:pPr algn="just" eaLnBrk="1" hangingPunct="1"/>
            <a:endParaRPr lang="en-US" altLang="en-US" sz="1900" dirty="0"/>
          </a:p>
          <a:p>
            <a:pPr algn="just" eaLnBrk="1" hangingPunct="1"/>
            <a:r>
              <a:rPr lang="en-US" altLang="en-US" sz="1900" dirty="0"/>
              <a:t>If the computer succeeds in fooling the judge then it has managed to exhibit a human level of intelligence in the task of pretending to be a </a:t>
            </a:r>
            <a:r>
              <a:rPr lang="en-US" altLang="en-US" sz="1900" dirty="0" smtClean="0"/>
              <a:t>human  , </a:t>
            </a:r>
            <a:r>
              <a:rPr lang="en-US" altLang="en-US" sz="1900" dirty="0"/>
              <a:t>by the definition of intelligence the machine has shown itself to be intelligent.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50B059F3-1A32-4D88-87E5-5FF411BD0FBF}" type="slidenum">
              <a:rPr kumimoji="0" lang="en-US" altLang="en-US" sz="1400" b="0">
                <a:solidFill>
                  <a:schemeClr val="bg2"/>
                </a:solidFill>
              </a:rPr>
              <a:pPr/>
              <a:t>5</a:t>
            </a:fld>
            <a:endParaRPr kumimoji="0" lang="en-US" altLang="en-US" sz="1400" b="0">
              <a:solidFill>
                <a:schemeClr val="bg2"/>
              </a:solidFill>
            </a:endParaRPr>
          </a:p>
        </p:txBody>
      </p:sp>
      <p:graphicFrame>
        <p:nvGraphicFramePr>
          <p:cNvPr id="11269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89225" y="4999038"/>
          <a:ext cx="16716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ClipArt" r:id="rId4" imgW="3954463" imgH="3497263" progId="MS_ClipArt_Gallery.2">
                  <p:embed/>
                </p:oleObj>
              </mc:Choice>
              <mc:Fallback>
                <p:oleObj name="ClipArt" r:id="rId4" imgW="3954463" imgH="349726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999038"/>
                        <a:ext cx="1671638" cy="147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94064" y="1831975"/>
          <a:ext cx="19208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ClipArt" r:id="rId6" imgW="6080125" imgH="4716463" progId="MS_ClipArt_Gallery.2">
                  <p:embed/>
                </p:oleObj>
              </mc:Choice>
              <mc:Fallback>
                <p:oleObj name="ClipArt" r:id="rId6" imgW="6080125" imgH="471646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4" y="1831975"/>
                        <a:ext cx="19208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20"/>
          <p:cNvSpPr>
            <a:spLocks noChangeArrowheads="1"/>
          </p:cNvSpPr>
          <p:nvPr/>
        </p:nvSpPr>
        <p:spPr bwMode="auto">
          <a:xfrm>
            <a:off x="2527301" y="4265614"/>
            <a:ext cx="2447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sz="1600" b="0">
                <a:solidFill>
                  <a:schemeClr val="tx1"/>
                </a:solidFill>
              </a:rPr>
              <a:t>Which one’s the computer?</a:t>
            </a:r>
          </a:p>
        </p:txBody>
      </p:sp>
      <p:sp>
        <p:nvSpPr>
          <p:cNvPr id="11272" name="Oval 21"/>
          <p:cNvSpPr>
            <a:spLocks noChangeArrowheads="1"/>
          </p:cNvSpPr>
          <p:nvPr/>
        </p:nvSpPr>
        <p:spPr bwMode="auto">
          <a:xfrm>
            <a:off x="2538413" y="4124325"/>
            <a:ext cx="2425700" cy="596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3" name="Oval 22"/>
          <p:cNvSpPr>
            <a:spLocks noChangeArrowheads="1"/>
          </p:cNvSpPr>
          <p:nvPr/>
        </p:nvSpPr>
        <p:spPr bwMode="auto">
          <a:xfrm>
            <a:off x="2925763" y="4746625"/>
            <a:ext cx="80962" cy="63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4" name="Oval 23"/>
          <p:cNvSpPr>
            <a:spLocks noChangeArrowheads="1"/>
          </p:cNvSpPr>
          <p:nvPr/>
        </p:nvSpPr>
        <p:spPr bwMode="auto">
          <a:xfrm>
            <a:off x="2976564" y="4905375"/>
            <a:ext cx="73025" cy="44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275" name="Object 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84938" y="1714500"/>
          <a:ext cx="2125662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ClipArt" r:id="rId8" imgW="4006850" imgH="3192463" progId="MS_ClipArt_Gallery.2">
                  <p:embed/>
                </p:oleObj>
              </mc:Choice>
              <mc:Fallback>
                <p:oleObj name="ClipArt" r:id="rId8" imgW="4006850" imgH="319246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1714500"/>
                        <a:ext cx="2125662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Freeform 25"/>
          <p:cNvSpPr>
            <a:spLocks/>
          </p:cNvSpPr>
          <p:nvPr/>
        </p:nvSpPr>
        <p:spPr bwMode="auto">
          <a:xfrm>
            <a:off x="4246563" y="2765425"/>
            <a:ext cx="2659062" cy="3430588"/>
          </a:xfrm>
          <a:custGeom>
            <a:avLst/>
            <a:gdLst>
              <a:gd name="T0" fmla="*/ 0 w 1675"/>
              <a:gd name="T1" fmla="*/ 2147483647 h 2161"/>
              <a:gd name="T2" fmla="*/ 2147483647 w 1675"/>
              <a:gd name="T3" fmla="*/ 2147483647 h 2161"/>
              <a:gd name="T4" fmla="*/ 2147483647 w 1675"/>
              <a:gd name="T5" fmla="*/ 2147483647 h 2161"/>
              <a:gd name="T6" fmla="*/ 2147483647 w 1675"/>
              <a:gd name="T7" fmla="*/ 2147483647 h 2161"/>
              <a:gd name="T8" fmla="*/ 2147483647 w 1675"/>
              <a:gd name="T9" fmla="*/ 2147483647 h 2161"/>
              <a:gd name="T10" fmla="*/ 2147483647 w 1675"/>
              <a:gd name="T11" fmla="*/ 2147483647 h 2161"/>
              <a:gd name="T12" fmla="*/ 2147483647 w 1675"/>
              <a:gd name="T13" fmla="*/ 2147483647 h 2161"/>
              <a:gd name="T14" fmla="*/ 2147483647 w 1675"/>
              <a:gd name="T15" fmla="*/ 2147483647 h 2161"/>
              <a:gd name="T16" fmla="*/ 2147483647 w 1675"/>
              <a:gd name="T17" fmla="*/ 2147483647 h 2161"/>
              <a:gd name="T18" fmla="*/ 2147483647 w 1675"/>
              <a:gd name="T19" fmla="*/ 2147483647 h 2161"/>
              <a:gd name="T20" fmla="*/ 2147483647 w 1675"/>
              <a:gd name="T21" fmla="*/ 2147483647 h 2161"/>
              <a:gd name="T22" fmla="*/ 2147483647 w 1675"/>
              <a:gd name="T23" fmla="*/ 2147483647 h 2161"/>
              <a:gd name="T24" fmla="*/ 2147483647 w 1675"/>
              <a:gd name="T25" fmla="*/ 2147483647 h 2161"/>
              <a:gd name="T26" fmla="*/ 2147483647 w 1675"/>
              <a:gd name="T27" fmla="*/ 2147483647 h 2161"/>
              <a:gd name="T28" fmla="*/ 2147483647 w 1675"/>
              <a:gd name="T29" fmla="*/ 2147483647 h 2161"/>
              <a:gd name="T30" fmla="*/ 2147483647 w 1675"/>
              <a:gd name="T31" fmla="*/ 0 h 2161"/>
              <a:gd name="T32" fmla="*/ 2147483647 w 1675"/>
              <a:gd name="T33" fmla="*/ 0 h 2161"/>
              <a:gd name="T34" fmla="*/ 2147483647 w 1675"/>
              <a:gd name="T35" fmla="*/ 0 h 2161"/>
              <a:gd name="T36" fmla="*/ 2147483647 w 1675"/>
              <a:gd name="T37" fmla="*/ 0 h 2161"/>
              <a:gd name="T38" fmla="*/ 2147483647 w 1675"/>
              <a:gd name="T39" fmla="*/ 2147483647 h 216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675"/>
              <a:gd name="T61" fmla="*/ 0 h 2161"/>
              <a:gd name="T62" fmla="*/ 1675 w 1675"/>
              <a:gd name="T63" fmla="*/ 2161 h 216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675" h="2161">
                <a:moveTo>
                  <a:pt x="0" y="2148"/>
                </a:moveTo>
                <a:lnTo>
                  <a:pt x="198" y="2160"/>
                </a:lnTo>
                <a:lnTo>
                  <a:pt x="216" y="2160"/>
                </a:lnTo>
                <a:lnTo>
                  <a:pt x="234" y="2160"/>
                </a:lnTo>
                <a:lnTo>
                  <a:pt x="252" y="2148"/>
                </a:lnTo>
                <a:lnTo>
                  <a:pt x="264" y="2130"/>
                </a:lnTo>
                <a:lnTo>
                  <a:pt x="282" y="2118"/>
                </a:lnTo>
                <a:lnTo>
                  <a:pt x="288" y="2100"/>
                </a:lnTo>
                <a:lnTo>
                  <a:pt x="1254" y="78"/>
                </a:lnTo>
                <a:lnTo>
                  <a:pt x="1266" y="60"/>
                </a:lnTo>
                <a:lnTo>
                  <a:pt x="1284" y="48"/>
                </a:lnTo>
                <a:lnTo>
                  <a:pt x="1302" y="36"/>
                </a:lnTo>
                <a:lnTo>
                  <a:pt x="1320" y="24"/>
                </a:lnTo>
                <a:lnTo>
                  <a:pt x="1338" y="12"/>
                </a:lnTo>
                <a:lnTo>
                  <a:pt x="1356" y="6"/>
                </a:lnTo>
                <a:lnTo>
                  <a:pt x="1374" y="0"/>
                </a:lnTo>
                <a:lnTo>
                  <a:pt x="1392" y="0"/>
                </a:lnTo>
                <a:lnTo>
                  <a:pt x="1410" y="0"/>
                </a:lnTo>
                <a:lnTo>
                  <a:pt x="1428" y="0"/>
                </a:lnTo>
                <a:lnTo>
                  <a:pt x="1674" y="3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Freeform 26"/>
          <p:cNvSpPr>
            <a:spLocks/>
          </p:cNvSpPr>
          <p:nvPr/>
        </p:nvSpPr>
        <p:spPr bwMode="auto">
          <a:xfrm>
            <a:off x="4227514" y="2851151"/>
            <a:ext cx="1506537" cy="2868613"/>
          </a:xfrm>
          <a:custGeom>
            <a:avLst/>
            <a:gdLst>
              <a:gd name="T0" fmla="*/ 0 w 949"/>
              <a:gd name="T1" fmla="*/ 2147483647 h 1807"/>
              <a:gd name="T2" fmla="*/ 2147483647 w 949"/>
              <a:gd name="T3" fmla="*/ 2147483647 h 1807"/>
              <a:gd name="T4" fmla="*/ 2147483647 w 949"/>
              <a:gd name="T5" fmla="*/ 2147483647 h 1807"/>
              <a:gd name="T6" fmla="*/ 2147483647 w 949"/>
              <a:gd name="T7" fmla="*/ 2147483647 h 1807"/>
              <a:gd name="T8" fmla="*/ 2147483647 w 949"/>
              <a:gd name="T9" fmla="*/ 2147483647 h 1807"/>
              <a:gd name="T10" fmla="*/ 2147483647 w 949"/>
              <a:gd name="T11" fmla="*/ 2147483647 h 1807"/>
              <a:gd name="T12" fmla="*/ 2147483647 w 949"/>
              <a:gd name="T13" fmla="*/ 2147483647 h 1807"/>
              <a:gd name="T14" fmla="*/ 2147483647 w 949"/>
              <a:gd name="T15" fmla="*/ 2147483647 h 1807"/>
              <a:gd name="T16" fmla="*/ 2147483647 w 949"/>
              <a:gd name="T17" fmla="*/ 2147483647 h 1807"/>
              <a:gd name="T18" fmla="*/ 2147483647 w 949"/>
              <a:gd name="T19" fmla="*/ 2147483647 h 1807"/>
              <a:gd name="T20" fmla="*/ 2147483647 w 949"/>
              <a:gd name="T21" fmla="*/ 2147483647 h 1807"/>
              <a:gd name="T22" fmla="*/ 2147483647 w 949"/>
              <a:gd name="T23" fmla="*/ 2147483647 h 1807"/>
              <a:gd name="T24" fmla="*/ 2147483647 w 949"/>
              <a:gd name="T25" fmla="*/ 2147483647 h 1807"/>
              <a:gd name="T26" fmla="*/ 2147483647 w 949"/>
              <a:gd name="T27" fmla="*/ 2147483647 h 1807"/>
              <a:gd name="T28" fmla="*/ 2147483647 w 949"/>
              <a:gd name="T29" fmla="*/ 2147483647 h 1807"/>
              <a:gd name="T30" fmla="*/ 2147483647 w 949"/>
              <a:gd name="T31" fmla="*/ 2147483647 h 1807"/>
              <a:gd name="T32" fmla="*/ 2147483647 w 949"/>
              <a:gd name="T33" fmla="*/ 2147483647 h 1807"/>
              <a:gd name="T34" fmla="*/ 2147483647 w 949"/>
              <a:gd name="T35" fmla="*/ 2147483647 h 1807"/>
              <a:gd name="T36" fmla="*/ 2147483647 w 949"/>
              <a:gd name="T37" fmla="*/ 2147483647 h 1807"/>
              <a:gd name="T38" fmla="*/ 2147483647 w 949"/>
              <a:gd name="T39" fmla="*/ 0 h 180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949"/>
              <a:gd name="T61" fmla="*/ 0 h 1807"/>
              <a:gd name="T62" fmla="*/ 949 w 949"/>
              <a:gd name="T63" fmla="*/ 1807 h 180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949" h="1807">
                <a:moveTo>
                  <a:pt x="0" y="1806"/>
                </a:moveTo>
                <a:lnTo>
                  <a:pt x="18" y="1806"/>
                </a:lnTo>
                <a:lnTo>
                  <a:pt x="36" y="1806"/>
                </a:lnTo>
                <a:lnTo>
                  <a:pt x="54" y="1806"/>
                </a:lnTo>
                <a:lnTo>
                  <a:pt x="72" y="1806"/>
                </a:lnTo>
                <a:lnTo>
                  <a:pt x="90" y="1794"/>
                </a:lnTo>
                <a:lnTo>
                  <a:pt x="108" y="1782"/>
                </a:lnTo>
                <a:lnTo>
                  <a:pt x="126" y="1770"/>
                </a:lnTo>
                <a:lnTo>
                  <a:pt x="132" y="1752"/>
                </a:lnTo>
                <a:lnTo>
                  <a:pt x="942" y="192"/>
                </a:lnTo>
                <a:lnTo>
                  <a:pt x="948" y="174"/>
                </a:lnTo>
                <a:lnTo>
                  <a:pt x="948" y="156"/>
                </a:lnTo>
                <a:lnTo>
                  <a:pt x="948" y="138"/>
                </a:lnTo>
                <a:lnTo>
                  <a:pt x="948" y="120"/>
                </a:lnTo>
                <a:lnTo>
                  <a:pt x="930" y="108"/>
                </a:lnTo>
                <a:lnTo>
                  <a:pt x="912" y="90"/>
                </a:lnTo>
                <a:lnTo>
                  <a:pt x="894" y="78"/>
                </a:lnTo>
                <a:lnTo>
                  <a:pt x="876" y="72"/>
                </a:lnTo>
                <a:lnTo>
                  <a:pt x="858" y="72"/>
                </a:lnTo>
                <a:lnTo>
                  <a:pt x="63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Rectangle 27"/>
          <p:cNvSpPr>
            <a:spLocks noChangeArrowheads="1"/>
          </p:cNvSpPr>
          <p:nvPr/>
        </p:nvSpPr>
        <p:spPr bwMode="auto">
          <a:xfrm>
            <a:off x="4346576" y="4827588"/>
            <a:ext cx="3524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sz="2400" b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1279" name="Rectangle 28"/>
          <p:cNvSpPr>
            <a:spLocks noChangeArrowheads="1"/>
          </p:cNvSpPr>
          <p:nvPr/>
        </p:nvSpPr>
        <p:spPr bwMode="auto">
          <a:xfrm>
            <a:off x="5070476" y="5065713"/>
            <a:ext cx="37147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sz="2400" b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1280" name="Freeform 29"/>
          <p:cNvSpPr>
            <a:spLocks/>
          </p:cNvSpPr>
          <p:nvPr/>
        </p:nvSpPr>
        <p:spPr bwMode="auto">
          <a:xfrm>
            <a:off x="4141789" y="5849938"/>
            <a:ext cx="111125" cy="334962"/>
          </a:xfrm>
          <a:custGeom>
            <a:avLst/>
            <a:gdLst>
              <a:gd name="T0" fmla="*/ 0 w 70"/>
              <a:gd name="T1" fmla="*/ 0 h 211"/>
              <a:gd name="T2" fmla="*/ 0 w 70"/>
              <a:gd name="T3" fmla="*/ 2147483647 h 211"/>
              <a:gd name="T4" fmla="*/ 0 w 70"/>
              <a:gd name="T5" fmla="*/ 2147483647 h 211"/>
              <a:gd name="T6" fmla="*/ 0 w 70"/>
              <a:gd name="T7" fmla="*/ 2147483647 h 211"/>
              <a:gd name="T8" fmla="*/ 2147483647 w 70"/>
              <a:gd name="T9" fmla="*/ 2147483647 h 211"/>
              <a:gd name="T10" fmla="*/ 2147483647 w 70"/>
              <a:gd name="T11" fmla="*/ 2147483647 h 211"/>
              <a:gd name="T12" fmla="*/ 2147483647 w 70"/>
              <a:gd name="T13" fmla="*/ 2147483647 h 211"/>
              <a:gd name="T14" fmla="*/ 2147483647 w 70"/>
              <a:gd name="T15" fmla="*/ 2147483647 h 211"/>
              <a:gd name="T16" fmla="*/ 2147483647 w 70"/>
              <a:gd name="T17" fmla="*/ 2147483647 h 211"/>
              <a:gd name="T18" fmla="*/ 2147483647 w 70"/>
              <a:gd name="T19" fmla="*/ 2147483647 h 211"/>
              <a:gd name="T20" fmla="*/ 2147483647 w 70"/>
              <a:gd name="T21" fmla="*/ 2147483647 h 211"/>
              <a:gd name="T22" fmla="*/ 2147483647 w 70"/>
              <a:gd name="T23" fmla="*/ 2147483647 h 211"/>
              <a:gd name="T24" fmla="*/ 2147483647 w 70"/>
              <a:gd name="T25" fmla="*/ 2147483647 h 211"/>
              <a:gd name="T26" fmla="*/ 2147483647 w 70"/>
              <a:gd name="T27" fmla="*/ 2147483647 h 211"/>
              <a:gd name="T28" fmla="*/ 2147483647 w 70"/>
              <a:gd name="T29" fmla="*/ 2147483647 h 211"/>
              <a:gd name="T30" fmla="*/ 2147483647 w 70"/>
              <a:gd name="T31" fmla="*/ 2147483647 h 211"/>
              <a:gd name="T32" fmla="*/ 2147483647 w 70"/>
              <a:gd name="T33" fmla="*/ 2147483647 h 211"/>
              <a:gd name="T34" fmla="*/ 2147483647 w 70"/>
              <a:gd name="T35" fmla="*/ 2147483647 h 211"/>
              <a:gd name="T36" fmla="*/ 2147483647 w 70"/>
              <a:gd name="T37" fmla="*/ 2147483647 h 211"/>
              <a:gd name="T38" fmla="*/ 2147483647 w 70"/>
              <a:gd name="T39" fmla="*/ 2147483647 h 211"/>
              <a:gd name="T40" fmla="*/ 2147483647 w 70"/>
              <a:gd name="T41" fmla="*/ 2147483647 h 211"/>
              <a:gd name="T42" fmla="*/ 2147483647 w 70"/>
              <a:gd name="T43" fmla="*/ 2147483647 h 211"/>
              <a:gd name="T44" fmla="*/ 2147483647 w 70"/>
              <a:gd name="T45" fmla="*/ 2147483647 h 211"/>
              <a:gd name="T46" fmla="*/ 2147483647 w 70"/>
              <a:gd name="T47" fmla="*/ 2147483647 h 211"/>
              <a:gd name="T48" fmla="*/ 2147483647 w 70"/>
              <a:gd name="T49" fmla="*/ 2147483647 h 211"/>
              <a:gd name="T50" fmla="*/ 2147483647 w 70"/>
              <a:gd name="T51" fmla="*/ 2147483647 h 211"/>
              <a:gd name="T52" fmla="*/ 2147483647 w 70"/>
              <a:gd name="T53" fmla="*/ 2147483647 h 211"/>
              <a:gd name="T54" fmla="*/ 2147483647 w 70"/>
              <a:gd name="T55" fmla="*/ 2147483647 h 211"/>
              <a:gd name="T56" fmla="*/ 2147483647 w 70"/>
              <a:gd name="T57" fmla="*/ 2147483647 h 211"/>
              <a:gd name="T58" fmla="*/ 2147483647 w 70"/>
              <a:gd name="T59" fmla="*/ 2147483647 h 211"/>
              <a:gd name="T60" fmla="*/ 2147483647 w 70"/>
              <a:gd name="T61" fmla="*/ 2147483647 h 211"/>
              <a:gd name="T62" fmla="*/ 2147483647 w 70"/>
              <a:gd name="T63" fmla="*/ 2147483647 h 211"/>
              <a:gd name="T64" fmla="*/ 2147483647 w 70"/>
              <a:gd name="T65" fmla="*/ 2147483647 h 211"/>
              <a:gd name="T66" fmla="*/ 2147483647 w 70"/>
              <a:gd name="T67" fmla="*/ 2147483647 h 211"/>
              <a:gd name="T68" fmla="*/ 2147483647 w 70"/>
              <a:gd name="T69" fmla="*/ 2147483647 h 211"/>
              <a:gd name="T70" fmla="*/ 2147483647 w 70"/>
              <a:gd name="T71" fmla="*/ 2147483647 h 211"/>
              <a:gd name="T72" fmla="*/ 2147483647 w 70"/>
              <a:gd name="T73" fmla="*/ 2147483647 h 211"/>
              <a:gd name="T74" fmla="*/ 2147483647 w 70"/>
              <a:gd name="T75" fmla="*/ 2147483647 h 211"/>
              <a:gd name="T76" fmla="*/ 2147483647 w 70"/>
              <a:gd name="T77" fmla="*/ 2147483647 h 211"/>
              <a:gd name="T78" fmla="*/ 2147483647 w 70"/>
              <a:gd name="T79" fmla="*/ 2147483647 h 211"/>
              <a:gd name="T80" fmla="*/ 2147483647 w 70"/>
              <a:gd name="T81" fmla="*/ 2147483647 h 211"/>
              <a:gd name="T82" fmla="*/ 2147483647 w 70"/>
              <a:gd name="T83" fmla="*/ 2147483647 h 21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70"/>
              <a:gd name="T127" fmla="*/ 0 h 211"/>
              <a:gd name="T128" fmla="*/ 70 w 70"/>
              <a:gd name="T129" fmla="*/ 211 h 21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70" h="211">
                <a:moveTo>
                  <a:pt x="0" y="0"/>
                </a:moveTo>
                <a:lnTo>
                  <a:pt x="0" y="6"/>
                </a:lnTo>
                <a:lnTo>
                  <a:pt x="0" y="12"/>
                </a:lnTo>
                <a:lnTo>
                  <a:pt x="0" y="18"/>
                </a:lnTo>
                <a:lnTo>
                  <a:pt x="6" y="22"/>
                </a:lnTo>
                <a:lnTo>
                  <a:pt x="6" y="27"/>
                </a:lnTo>
                <a:lnTo>
                  <a:pt x="10" y="33"/>
                </a:lnTo>
                <a:lnTo>
                  <a:pt x="16" y="37"/>
                </a:lnTo>
                <a:lnTo>
                  <a:pt x="21" y="40"/>
                </a:lnTo>
                <a:lnTo>
                  <a:pt x="24" y="45"/>
                </a:lnTo>
                <a:lnTo>
                  <a:pt x="30" y="46"/>
                </a:lnTo>
                <a:lnTo>
                  <a:pt x="36" y="48"/>
                </a:lnTo>
                <a:lnTo>
                  <a:pt x="42" y="54"/>
                </a:lnTo>
                <a:lnTo>
                  <a:pt x="46" y="60"/>
                </a:lnTo>
                <a:lnTo>
                  <a:pt x="48" y="67"/>
                </a:lnTo>
                <a:lnTo>
                  <a:pt x="54" y="70"/>
                </a:lnTo>
                <a:lnTo>
                  <a:pt x="54" y="75"/>
                </a:lnTo>
                <a:lnTo>
                  <a:pt x="55" y="81"/>
                </a:lnTo>
                <a:lnTo>
                  <a:pt x="57" y="87"/>
                </a:lnTo>
                <a:lnTo>
                  <a:pt x="58" y="93"/>
                </a:lnTo>
                <a:lnTo>
                  <a:pt x="58" y="99"/>
                </a:lnTo>
                <a:lnTo>
                  <a:pt x="58" y="105"/>
                </a:lnTo>
                <a:lnTo>
                  <a:pt x="55" y="111"/>
                </a:lnTo>
                <a:lnTo>
                  <a:pt x="51" y="117"/>
                </a:lnTo>
                <a:lnTo>
                  <a:pt x="46" y="123"/>
                </a:lnTo>
                <a:lnTo>
                  <a:pt x="43" y="129"/>
                </a:lnTo>
                <a:lnTo>
                  <a:pt x="39" y="135"/>
                </a:lnTo>
                <a:lnTo>
                  <a:pt x="37" y="141"/>
                </a:lnTo>
                <a:lnTo>
                  <a:pt x="37" y="147"/>
                </a:lnTo>
                <a:lnTo>
                  <a:pt x="37" y="153"/>
                </a:lnTo>
                <a:lnTo>
                  <a:pt x="34" y="159"/>
                </a:lnTo>
                <a:lnTo>
                  <a:pt x="34" y="165"/>
                </a:lnTo>
                <a:lnTo>
                  <a:pt x="36" y="171"/>
                </a:lnTo>
                <a:lnTo>
                  <a:pt x="37" y="177"/>
                </a:lnTo>
                <a:lnTo>
                  <a:pt x="42" y="183"/>
                </a:lnTo>
                <a:lnTo>
                  <a:pt x="45" y="189"/>
                </a:lnTo>
                <a:lnTo>
                  <a:pt x="48" y="195"/>
                </a:lnTo>
                <a:lnTo>
                  <a:pt x="54" y="196"/>
                </a:lnTo>
                <a:lnTo>
                  <a:pt x="55" y="201"/>
                </a:lnTo>
                <a:lnTo>
                  <a:pt x="60" y="201"/>
                </a:lnTo>
                <a:lnTo>
                  <a:pt x="64" y="207"/>
                </a:lnTo>
                <a:lnTo>
                  <a:pt x="69" y="21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190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AI?(</a:t>
            </a:r>
            <a:r>
              <a:rPr lang="en-US" altLang="en-US" dirty="0" smtClean="0"/>
              <a:t>Definitions –IA-based)</a:t>
            </a:r>
            <a:endParaRPr lang="en-US" dirty="0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152650" y="1047750"/>
            <a:ext cx="5543550" cy="43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The science of making machines that: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11455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Think like people</a:t>
            </a:r>
            <a:endParaRPr lang="en-US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65021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Act like people</a:t>
            </a:r>
            <a:endParaRPr lang="en-US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211455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Think rationally</a:t>
            </a:r>
            <a:endParaRPr lang="en-US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365021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Calibri" pitchFamily="34" charset="0"/>
              </a:rPr>
              <a:t>Act rationally</a:t>
            </a:r>
            <a:endParaRPr lang="en-US" sz="2000" dirty="0">
              <a:solidFill>
                <a:schemeClr val="accent2"/>
              </a:solidFill>
              <a:latin typeface="Calibri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57350"/>
            <a:ext cx="4064000" cy="304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11624" y="1504950"/>
            <a:ext cx="4191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23096" y="1504950"/>
            <a:ext cx="4191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1624" y="3187038"/>
            <a:ext cx="4191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23096" y="3194998"/>
            <a:ext cx="4191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132077" bIns="45720" rtlCol="0" anchor="ctr">
            <a:normAutofit/>
          </a:bodyPr>
          <a:lstStyle/>
          <a:p>
            <a:r>
              <a:rPr lang="en-US" sz="3800" dirty="0" smtClean="0"/>
              <a:t>Rational Decisions</a:t>
            </a:r>
          </a:p>
        </p:txBody>
      </p:sp>
      <p:sp>
        <p:nvSpPr>
          <p:cNvPr id="12292" name="Rectangle 5"/>
          <p:cNvSpPr>
            <a:spLocks/>
          </p:cNvSpPr>
          <p:nvPr/>
        </p:nvSpPr>
        <p:spPr bwMode="auto">
          <a:xfrm>
            <a:off x="2032000" y="1498601"/>
            <a:ext cx="9144000" cy="257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6">
              <a:spcBef>
                <a:spcPts val="1000"/>
              </a:spcBef>
            </a:pPr>
            <a:r>
              <a:rPr lang="en-US" sz="2400" dirty="0">
                <a:latin typeface="Calibri" pitchFamily="34" charset="0"/>
                <a:cs typeface="Arial" charset="0"/>
              </a:rPr>
              <a:t>  </a:t>
            </a:r>
            <a:endParaRPr lang="en-US" sz="2400" dirty="0" smtClean="0">
              <a:latin typeface="Calibri" pitchFamily="34" charset="0"/>
              <a:cs typeface="Arial" charset="0"/>
            </a:endParaRPr>
          </a:p>
          <a:p>
            <a:pPr marL="39686">
              <a:spcBef>
                <a:spcPts val="1000"/>
              </a:spcBef>
            </a:pPr>
            <a:r>
              <a:rPr lang="en-US" sz="2400" dirty="0" smtClean="0">
                <a:latin typeface="Calibri" pitchFamily="34" charset="0"/>
                <a:cs typeface="Arial" charset="0"/>
              </a:rPr>
              <a:t>We’ll </a:t>
            </a:r>
            <a:r>
              <a:rPr lang="en-US" sz="2400" dirty="0">
                <a:latin typeface="Calibri" pitchFamily="34" charset="0"/>
                <a:cs typeface="Arial" charset="0"/>
              </a:rPr>
              <a:t>use the term </a:t>
            </a:r>
            <a:r>
              <a:rPr lang="en-US" sz="2400" b="1" dirty="0">
                <a:latin typeface="Calibri" pitchFamily="34" charset="0"/>
                <a:cs typeface="Arial" charset="0"/>
              </a:rPr>
              <a:t>rational</a:t>
            </a:r>
            <a:r>
              <a:rPr lang="en-US" sz="2400" dirty="0">
                <a:latin typeface="Calibri" pitchFamily="34" charset="0"/>
                <a:cs typeface="Arial" charset="0"/>
              </a:rPr>
              <a:t> in a very specific, technical way:</a:t>
            </a:r>
          </a:p>
          <a:p>
            <a:pPr marL="496864" lvl="1">
              <a:spcBef>
                <a:spcPts val="1000"/>
              </a:spcBef>
              <a:buSzPct val="125000"/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Arial" charset="0"/>
              </a:rPr>
              <a:t> Rational: maximally achieving pre-defined goals</a:t>
            </a:r>
            <a:endParaRPr lang="en-US" sz="2400" i="1" dirty="0">
              <a:latin typeface="Calibri" pitchFamily="34" charset="0"/>
              <a:cs typeface="Arial" charset="0"/>
            </a:endParaRPr>
          </a:p>
          <a:p>
            <a:pPr marL="496864" lvl="1">
              <a:spcBef>
                <a:spcPts val="1000"/>
              </a:spcBef>
              <a:buSzPct val="125000"/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Arial" charset="0"/>
              </a:rPr>
              <a:t> Rationality</a:t>
            </a:r>
            <a:r>
              <a:rPr lang="en-US" sz="2400" b="1" dirty="0">
                <a:latin typeface="Calibri" pitchFamily="34" charset="0"/>
                <a:cs typeface="Arial" charset="0"/>
              </a:rPr>
              <a:t> </a:t>
            </a:r>
            <a:r>
              <a:rPr lang="en-US" sz="2400" dirty="0">
                <a:latin typeface="Calibri" pitchFamily="34" charset="0"/>
                <a:cs typeface="Arial" charset="0"/>
              </a:rPr>
              <a:t>only concerns what decisions are made </a:t>
            </a:r>
          </a:p>
          <a:p>
            <a:pPr marL="496864" lvl="1">
              <a:spcBef>
                <a:spcPts val="1000"/>
              </a:spcBef>
              <a:buSzPct val="125000"/>
            </a:pPr>
            <a:r>
              <a:rPr lang="en-US" sz="2400" dirty="0">
                <a:latin typeface="Calibri" pitchFamily="34" charset="0"/>
                <a:cs typeface="Arial" charset="0"/>
              </a:rPr>
              <a:t>   (not the thought process behind them)</a:t>
            </a:r>
          </a:p>
          <a:p>
            <a:pPr marL="496864" lvl="1">
              <a:spcBef>
                <a:spcPts val="1000"/>
              </a:spcBef>
              <a:buSzPct val="125000"/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Arial" charset="0"/>
              </a:rPr>
              <a:t> Goals are expressed in terms of the </a:t>
            </a:r>
            <a:r>
              <a:rPr lang="en-US" sz="2400" b="1" dirty="0">
                <a:latin typeface="Calibri" pitchFamily="34" charset="0"/>
                <a:cs typeface="Arial" charset="0"/>
              </a:rPr>
              <a:t>utility</a:t>
            </a:r>
            <a:r>
              <a:rPr lang="en-US" sz="2400" dirty="0">
                <a:latin typeface="Calibri" pitchFamily="34" charset="0"/>
                <a:cs typeface="Arial" charset="0"/>
              </a:rPr>
              <a:t> of outcomes</a:t>
            </a:r>
          </a:p>
          <a:p>
            <a:pPr marL="496864" lvl="1">
              <a:spcBef>
                <a:spcPts val="1000"/>
              </a:spcBef>
              <a:buClr>
                <a:srgbClr val="1212D2"/>
              </a:buClr>
              <a:buSzPct val="125000"/>
              <a:buFont typeface="Wingdings" pitchFamily="2" charset="2"/>
              <a:buChar char="§"/>
            </a:pPr>
            <a:r>
              <a:rPr lang="en-US" sz="2400" dirty="0">
                <a:solidFill>
                  <a:srgbClr val="1212D2"/>
                </a:solidFill>
                <a:latin typeface="Calibri" pitchFamily="34" charset="0"/>
                <a:cs typeface="Arial" charset="0"/>
              </a:rPr>
              <a:t> Being rational means </a:t>
            </a:r>
            <a:r>
              <a:rPr lang="en-US" sz="2400" b="1" dirty="0">
                <a:solidFill>
                  <a:srgbClr val="1212D2"/>
                </a:solidFill>
                <a:latin typeface="Calibri" pitchFamily="34" charset="0"/>
                <a:cs typeface="Arial" charset="0"/>
              </a:rPr>
              <a:t>maximizing your expected utility</a:t>
            </a:r>
          </a:p>
        </p:txBody>
      </p:sp>
      <p:sp>
        <p:nvSpPr>
          <p:cNvPr id="24582" name="Rectangle 6"/>
          <p:cNvSpPr>
            <a:spLocks/>
          </p:cNvSpPr>
          <p:nvPr/>
        </p:nvSpPr>
        <p:spPr bwMode="auto">
          <a:xfrm>
            <a:off x="0" y="4953001"/>
            <a:ext cx="1219200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6" algn="ctr">
              <a:spcBef>
                <a:spcPts val="1000"/>
              </a:spcBef>
            </a:pPr>
            <a:endParaRPr lang="en-US" sz="2667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4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685801"/>
            <a:ext cx="12192000" cy="224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/>
            <a:r>
              <a:rPr lang="en-US" sz="7000" dirty="0">
                <a:latin typeface="Calibri" pitchFamily="34" charset="0"/>
              </a:rPr>
              <a:t>Maximize Your</a:t>
            </a:r>
          </a:p>
          <a:p>
            <a:pPr algn="ctr"/>
            <a:r>
              <a:rPr lang="en-US" sz="7000" dirty="0">
                <a:latin typeface="Calibri" pitchFamily="34" charset="0"/>
              </a:rPr>
              <a:t>Expected Utility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249" y="3530601"/>
            <a:ext cx="4411884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359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The foundations of </a:t>
            </a:r>
            <a:r>
              <a:rPr lang="en-US" sz="4000" dirty="0"/>
              <a:t>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4"/>
            <a:ext cx="11379200" cy="436879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Philosophy</a:t>
            </a:r>
            <a:r>
              <a:rPr lang="en-US" dirty="0"/>
              <a:t> (reasoning, planning, learning, science, automation)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Mathematics</a:t>
            </a:r>
            <a:r>
              <a:rPr lang="en-US" dirty="0"/>
              <a:t> (logic, probability, optimization)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Neuroscience</a:t>
            </a:r>
            <a:r>
              <a:rPr lang="en-US" dirty="0"/>
              <a:t> (neurons, adaptation)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Economics</a:t>
            </a:r>
            <a:r>
              <a:rPr lang="en-US" dirty="0"/>
              <a:t> (rationality, game theory)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Control theory </a:t>
            </a:r>
            <a:r>
              <a:rPr lang="en-US" dirty="0"/>
              <a:t>(feedback)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Psychology</a:t>
            </a:r>
            <a:r>
              <a:rPr lang="en-US" dirty="0"/>
              <a:t> (learning, cognitive models)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C0000"/>
                </a:solidFill>
              </a:rPr>
              <a:t>Linguistics</a:t>
            </a:r>
            <a:r>
              <a:rPr lang="en-US" dirty="0"/>
              <a:t> (grammars, formal representation of meaning)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6880" y="4711537"/>
            <a:ext cx="11379200" cy="172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9" rIns="91435" bIns="45719" numCol="1" anchor="t" anchorCtr="0" compatLnSpc="1">
            <a:prstTxWarp prst="textNoShape">
              <a:avLst/>
            </a:prstTxWarp>
          </a:bodyPr>
          <a:lstStyle>
            <a:lvl1pPr marL="257156" indent="-25715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71" indent="-21429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186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060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2935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809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684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558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433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72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2334</TotalTime>
  <Words>606</Words>
  <Application>Microsoft Office PowerPoint</Application>
  <PresentationFormat>Widescreen</PresentationFormat>
  <Paragraphs>94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Lucida Grande</vt:lpstr>
      <vt:lpstr>Times New Roman</vt:lpstr>
      <vt:lpstr>TimesNewRomanPS-BoldMT</vt:lpstr>
      <vt:lpstr>Wingdings</vt:lpstr>
      <vt:lpstr>Retrospect</vt:lpstr>
      <vt:lpstr>ClipArt</vt:lpstr>
      <vt:lpstr>Chapter 1</vt:lpstr>
      <vt:lpstr>Artificial Intelligence</vt:lpstr>
      <vt:lpstr>Definitions  of AI</vt:lpstr>
      <vt:lpstr>Turing’s Test</vt:lpstr>
      <vt:lpstr> Turing’s Test </vt:lpstr>
      <vt:lpstr>PowerPoint Presentation</vt:lpstr>
      <vt:lpstr>Rational Decisions</vt:lpstr>
      <vt:lpstr>PowerPoint Presentation</vt:lpstr>
      <vt:lpstr>The foundations of AI</vt:lpstr>
      <vt:lpstr>A (Short) History of AI</vt:lpstr>
      <vt:lpstr>AI Applications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Elreedy</dc:creator>
  <cp:lastModifiedBy>Dina Elreedy</cp:lastModifiedBy>
  <cp:revision>45</cp:revision>
  <dcterms:created xsi:type="dcterms:W3CDTF">2021-08-21T22:57:49Z</dcterms:created>
  <dcterms:modified xsi:type="dcterms:W3CDTF">2022-10-03T00:54:43Z</dcterms:modified>
</cp:coreProperties>
</file>