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7" r:id="rId2"/>
    <p:sldId id="262" r:id="rId3"/>
    <p:sldId id="344" r:id="rId4"/>
    <p:sldId id="264" r:id="rId5"/>
    <p:sldId id="267" r:id="rId6"/>
    <p:sldId id="315" r:id="rId7"/>
    <p:sldId id="336" r:id="rId8"/>
    <p:sldId id="259" r:id="rId9"/>
    <p:sldId id="258" r:id="rId10"/>
    <p:sldId id="260" r:id="rId11"/>
    <p:sldId id="274" r:id="rId12"/>
    <p:sldId id="272" r:id="rId13"/>
    <p:sldId id="273" r:id="rId14"/>
    <p:sldId id="275" r:id="rId15"/>
    <p:sldId id="279" r:id="rId16"/>
    <p:sldId id="278" r:id="rId17"/>
    <p:sldId id="276" r:id="rId18"/>
    <p:sldId id="277" r:id="rId19"/>
    <p:sldId id="282" r:id="rId20"/>
    <p:sldId id="280" r:id="rId21"/>
    <p:sldId id="290" r:id="rId22"/>
    <p:sldId id="295" r:id="rId23"/>
    <p:sldId id="304" r:id="rId24"/>
    <p:sldId id="305" r:id="rId25"/>
    <p:sldId id="306" r:id="rId26"/>
    <p:sldId id="309" r:id="rId27"/>
    <p:sldId id="342" r:id="rId28"/>
    <p:sldId id="308" r:id="rId29"/>
    <p:sldId id="337" r:id="rId30"/>
    <p:sldId id="311" r:id="rId31"/>
    <p:sldId id="313" r:id="rId32"/>
    <p:sldId id="312" r:id="rId33"/>
    <p:sldId id="318" r:id="rId34"/>
    <p:sldId id="319" r:id="rId35"/>
    <p:sldId id="320" r:id="rId36"/>
    <p:sldId id="322" r:id="rId37"/>
    <p:sldId id="323" r:id="rId38"/>
    <p:sldId id="324" r:id="rId39"/>
    <p:sldId id="341" r:id="rId40"/>
    <p:sldId id="325" r:id="rId41"/>
    <p:sldId id="326" r:id="rId42"/>
    <p:sldId id="31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0B3FA-7539-4CE0-A56E-4AFC8EAB03E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DA248-50CC-4D29-850D-63CD1D96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03162-4A8A-4F85-8845-2232EC4AAD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39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5613" y="719138"/>
            <a:ext cx="6391275" cy="3595687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1B7EDC-D532-E64C-A88A-8EDD91AF94E9}" type="slidenum">
              <a:rPr lang="en-US"/>
              <a:pPr eaLnBrk="1" hangingPunct="1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50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92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40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A248-50CC-4D29-850D-63CD1D9644A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8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7819-4685-4A49-9530-DE27DDDCD74D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6316-F650-467A-A5D7-49CD73E29C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23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7819-4685-4A49-9530-DE27DDDCD74D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6316-F650-467A-A5D7-49CD73E29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7819-4685-4A49-9530-DE27DDDCD74D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6316-F650-467A-A5D7-49CD73E29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1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7819-4685-4A49-9530-DE27DDDCD74D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6316-F650-467A-A5D7-49CD73E29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7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7819-4685-4A49-9530-DE27DDDCD74D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6316-F650-467A-A5D7-49CD73E29C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8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7819-4685-4A49-9530-DE27DDDCD74D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6316-F650-467A-A5D7-49CD73E29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5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7819-4685-4A49-9530-DE27DDDCD74D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6316-F650-467A-A5D7-49CD73E29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2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7819-4685-4A49-9530-DE27DDDCD74D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6316-F650-467A-A5D7-49CD73E29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6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7819-4685-4A49-9530-DE27DDDCD74D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6316-F650-467A-A5D7-49CD73E29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9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887819-4685-4A49-9530-DE27DDDCD74D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9F6316-F650-467A-A5D7-49CD73E29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4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7819-4685-4A49-9530-DE27DDDCD74D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6316-F650-467A-A5D7-49CD73E29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5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887819-4685-4A49-9530-DE27DDDCD74D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9F6316-F650-467A-A5D7-49CD73E29C9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7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30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9.png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22.xml"/><Relationship Id="rId7" Type="http://schemas.openxmlformats.org/officeDocument/2006/relationships/image" Target="../media/image37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1.png"/><Relationship Id="rId5" Type="http://schemas.openxmlformats.org/officeDocument/2006/relationships/tags" Target="../tags/tag24.xml"/><Relationship Id="rId10" Type="http://schemas.openxmlformats.org/officeDocument/2006/relationships/image" Target="../media/image40.png"/><Relationship Id="rId4" Type="http://schemas.openxmlformats.org/officeDocument/2006/relationships/tags" Target="../tags/tag23.xml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27.xml"/><Relationship Id="rId7" Type="http://schemas.openxmlformats.org/officeDocument/2006/relationships/image" Target="../media/image43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42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4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10.png"/><Relationship Id="rId5" Type="http://schemas.openxmlformats.org/officeDocument/2006/relationships/tags" Target="../tags/tag11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10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7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14: </a:t>
            </a:r>
            <a:r>
              <a:rPr lang="en-US" smtClean="0"/>
              <a:t>Bayesian Networks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5431971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slides are adopted from Berkeley course materials and Russell and </a:t>
            </a:r>
            <a:r>
              <a:rPr lang="en-US" dirty="0" err="1"/>
              <a:t>Norvig</a:t>
            </a:r>
            <a:r>
              <a:rPr lang="en-US" dirty="0"/>
              <a:t> </a:t>
            </a:r>
            <a:r>
              <a:rPr lang="en-US" dirty="0" smtClean="0"/>
              <a:t>textbook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3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Bayesian network is a </a:t>
            </a:r>
            <a:r>
              <a:rPr lang="en-US" dirty="0">
                <a:solidFill>
                  <a:srgbClr val="00B0F0"/>
                </a:solidFill>
              </a:rPr>
              <a:t>directed acyclic graph </a:t>
            </a:r>
            <a:r>
              <a:rPr lang="en-US" dirty="0" smtClean="0">
                <a:solidFill>
                  <a:srgbClr val="00B0F0"/>
                </a:solidFill>
              </a:rPr>
              <a:t>(DAG) </a:t>
            </a:r>
            <a:r>
              <a:rPr lang="en-US" dirty="0" smtClean="0"/>
              <a:t>in </a:t>
            </a:r>
            <a:r>
              <a:rPr lang="en-US" dirty="0"/>
              <a:t>which each node is annotated with </a:t>
            </a:r>
            <a:r>
              <a:rPr lang="en-US" dirty="0" smtClean="0"/>
              <a:t>quantitative probability </a:t>
            </a:r>
            <a:r>
              <a:rPr lang="en-US" dirty="0"/>
              <a:t>information.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full specification is as follows:</a:t>
            </a:r>
          </a:p>
          <a:p>
            <a:pPr marL="201168" lvl="1" indent="0">
              <a:buNone/>
            </a:pPr>
            <a:r>
              <a:rPr lang="en-US" dirty="0"/>
              <a:t>1. Each node corresponds to a random variable, which may be discrete or continuous.</a:t>
            </a:r>
          </a:p>
          <a:p>
            <a:pPr marL="201168" lvl="1" indent="0">
              <a:buNone/>
            </a:pPr>
            <a:r>
              <a:rPr lang="en-US" dirty="0"/>
              <a:t>2. A set of directed links or arrows connects pairs of nodes</a:t>
            </a:r>
            <a:r>
              <a:rPr lang="en-US" dirty="0">
                <a:solidFill>
                  <a:srgbClr val="00B0F0"/>
                </a:solidFill>
              </a:rPr>
              <a:t>. If there is an arrow from node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B0F0"/>
                </a:solidFill>
              </a:rPr>
              <a:t>X to node Y , X is said to be a </a:t>
            </a:r>
            <a:r>
              <a:rPr lang="en-US" i="1" dirty="0">
                <a:solidFill>
                  <a:srgbClr val="00B0F0"/>
                </a:solidFill>
              </a:rPr>
              <a:t>parent </a:t>
            </a:r>
            <a:r>
              <a:rPr lang="en-US" dirty="0">
                <a:solidFill>
                  <a:srgbClr val="00B0F0"/>
                </a:solidFill>
              </a:rPr>
              <a:t>of Y</a:t>
            </a:r>
            <a:r>
              <a:rPr lang="en-US" dirty="0"/>
              <a:t>. </a:t>
            </a:r>
          </a:p>
          <a:p>
            <a:pPr marL="201168" lvl="1" indent="0">
              <a:buNone/>
            </a:pPr>
            <a:r>
              <a:rPr lang="en-US" dirty="0"/>
              <a:t>3. Each </a:t>
            </a:r>
            <a:r>
              <a:rPr lang="en-US" dirty="0" smtClean="0"/>
              <a:t>node Xi </a:t>
            </a:r>
            <a:r>
              <a:rPr lang="en-US" dirty="0"/>
              <a:t>has a conditional probability distribution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(Xi |Parents(Xi)) </a:t>
            </a:r>
            <a:r>
              <a:rPr lang="en-US" dirty="0"/>
              <a:t>that quantifies</a:t>
            </a:r>
          </a:p>
          <a:p>
            <a:pPr marL="201168" lvl="1" indent="0">
              <a:buNone/>
            </a:pPr>
            <a:r>
              <a:rPr lang="en-US" dirty="0"/>
              <a:t>the effect of the parents on the node.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694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topology of the network—the set of nodes and links—specifies the conditional </a:t>
            </a:r>
            <a:r>
              <a:rPr lang="en-US" dirty="0" smtClean="0"/>
              <a:t>independence relationships </a:t>
            </a:r>
            <a:r>
              <a:rPr lang="en-US" dirty="0"/>
              <a:t>that hold in the domain, in a way that will be made precise shortly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intuitive </a:t>
            </a:r>
            <a:r>
              <a:rPr lang="en-US" dirty="0"/>
              <a:t>meaning of an arrow is typically that </a:t>
            </a:r>
            <a:r>
              <a:rPr lang="en-US" dirty="0">
                <a:solidFill>
                  <a:srgbClr val="FF0000"/>
                </a:solidFill>
              </a:rPr>
              <a:t>X has a </a:t>
            </a:r>
            <a:r>
              <a:rPr lang="en-US" i="1" dirty="0">
                <a:solidFill>
                  <a:srgbClr val="FF0000"/>
                </a:solidFill>
              </a:rPr>
              <a:t>direct influence </a:t>
            </a:r>
            <a:r>
              <a:rPr lang="en-US" dirty="0">
                <a:solidFill>
                  <a:srgbClr val="FF0000"/>
                </a:solidFill>
              </a:rPr>
              <a:t>on Y</a:t>
            </a:r>
            <a:r>
              <a:rPr lang="en-US" dirty="0"/>
              <a:t>, which suggests</a:t>
            </a:r>
          </a:p>
          <a:p>
            <a:r>
              <a:rPr lang="en-US" dirty="0"/>
              <a:t>that </a:t>
            </a:r>
            <a:r>
              <a:rPr lang="en-US" dirty="0">
                <a:solidFill>
                  <a:srgbClr val="00B050"/>
                </a:solidFill>
              </a:rPr>
              <a:t>causes should be </a:t>
            </a:r>
            <a:r>
              <a:rPr lang="en-US" dirty="0" smtClean="0">
                <a:solidFill>
                  <a:srgbClr val="00B050"/>
                </a:solidFill>
              </a:rPr>
              <a:t>parents </a:t>
            </a:r>
            <a:r>
              <a:rPr lang="en-US" dirty="0">
                <a:solidFill>
                  <a:srgbClr val="00B050"/>
                </a:solidFill>
              </a:rPr>
              <a:t>of effects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Given the Bayesian network topology and the conditional probability tables, the </a:t>
            </a:r>
            <a:r>
              <a:rPr lang="en-US" dirty="0"/>
              <a:t>full joint distribution for all the </a:t>
            </a:r>
            <a:r>
              <a:rPr lang="en-US" dirty="0" smtClean="0"/>
              <a:t>variables can be specified.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</a:t>
            </a:r>
            <a:r>
              <a:rPr lang="en-US" dirty="0" smtClean="0">
                <a:latin typeface="Calibri"/>
                <a:cs typeface="Calibri"/>
              </a:rPr>
              <a:t>Bayesian Network: </a:t>
            </a:r>
            <a:r>
              <a:rPr lang="en-US" dirty="0">
                <a:latin typeface="Calibri"/>
                <a:cs typeface="Calibri"/>
              </a:rPr>
              <a:t>Car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881724"/>
            <a:ext cx="7737066" cy="4349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56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Graphical Model Notation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638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Nodes: variables (with domains)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Can be assigned (observed) or unassigned (unobserved</a:t>
            </a:r>
            <a:r>
              <a:rPr lang="en-US" sz="2000" dirty="0" smtClean="0">
                <a:latin typeface="Calibri"/>
                <a:cs typeface="Calibri"/>
              </a:rPr>
              <a:t>).</a:t>
            </a: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Arcs: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Similar to CSP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Indicate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direct influence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Formally: encode conditional </a:t>
            </a:r>
            <a:r>
              <a:rPr lang="en-US" sz="2000" dirty="0" smtClean="0">
                <a:latin typeface="Calibri"/>
                <a:cs typeface="Calibri"/>
              </a:rPr>
              <a:t>independence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58" b="49960"/>
          <a:stretch>
            <a:fillRect/>
          </a:stretch>
        </p:blipFill>
        <p:spPr bwMode="auto">
          <a:xfrm>
            <a:off x="6553200" y="1676400"/>
            <a:ext cx="144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5715000" y="3125787"/>
            <a:ext cx="2805113" cy="1979613"/>
            <a:chOff x="3600" y="2208"/>
            <a:chExt cx="1767" cy="1247"/>
          </a:xfrm>
        </p:grpSpPr>
        <p:pic>
          <p:nvPicPr>
            <p:cNvPr id="17415" name="Picture 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3276600"/>
            <a:ext cx="3047998" cy="1822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192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5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independent coin flips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No interactions between variables: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absolute independence</a:t>
            </a:r>
          </a:p>
          <a:p>
            <a:pPr eaLnBrk="1" hangingPunct="1"/>
            <a:endParaRPr lang="en-US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4478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X</a:t>
            </a:r>
            <a:r>
              <a:rPr lang="en-US" sz="28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124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6553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1843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052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928" y="1447800"/>
            <a:ext cx="287138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2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  <p:bldP spid="184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Toothache </a:t>
            </a:r>
            <a:r>
              <a:rPr lang="en-US" dirty="0"/>
              <a:t>and Catch are conditionally </a:t>
            </a:r>
            <a:r>
              <a:rPr lang="en-US" dirty="0" smtClean="0"/>
              <a:t>independent given </a:t>
            </a:r>
            <a:r>
              <a:rPr lang="en-US" dirty="0"/>
              <a:t>Cavity.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Weather is independent of the other variables.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711" y="3329518"/>
            <a:ext cx="59817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Example</a:t>
            </a:r>
            <a:r>
              <a:rPr lang="en-US" dirty="0">
                <a:latin typeface="Calibri"/>
                <a:cs typeface="Calibri"/>
              </a:rPr>
              <a:t>: Burglary </a:t>
            </a:r>
            <a:r>
              <a:rPr lang="en-US" dirty="0" smtClean="0">
                <a:latin typeface="Calibri"/>
                <a:cs typeface="Calibri"/>
              </a:rPr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</a:t>
            </a:r>
            <a:r>
              <a:rPr lang="en-US" dirty="0" smtClean="0"/>
              <a:t>have a </a:t>
            </a:r>
            <a:r>
              <a:rPr lang="en-US" dirty="0"/>
              <a:t>new burglar alarm installed at home. It is fairly reliable at detecting a burglary, but </a:t>
            </a:r>
            <a:r>
              <a:rPr lang="en-US" dirty="0" smtClean="0"/>
              <a:t>also responds </a:t>
            </a:r>
            <a:r>
              <a:rPr lang="en-US" dirty="0"/>
              <a:t>on occasion to minor earthquakes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You also have two neighbors, </a:t>
            </a:r>
            <a:r>
              <a:rPr lang="en-US" dirty="0" smtClean="0"/>
              <a:t>John and </a:t>
            </a:r>
            <a:r>
              <a:rPr lang="en-US" dirty="0"/>
              <a:t>Mary, who have promised to call you at work when they hear the alarm.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John nearly always </a:t>
            </a:r>
            <a:r>
              <a:rPr lang="en-US" dirty="0"/>
              <a:t>calls when he hears the alarm, but sometimes confuses the telephone ringing </a:t>
            </a:r>
            <a:r>
              <a:rPr lang="en-US" dirty="0" smtClean="0"/>
              <a:t>with </a:t>
            </a:r>
            <a:r>
              <a:rPr lang="en-US" dirty="0"/>
              <a:t>the alarm and calls then, too.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Mary</a:t>
            </a:r>
            <a:r>
              <a:rPr lang="en-US" dirty="0"/>
              <a:t>, on the other hand, likes rather loud music and </a:t>
            </a:r>
            <a:r>
              <a:rPr lang="en-US" dirty="0" smtClean="0"/>
              <a:t>often misses </a:t>
            </a:r>
            <a:r>
              <a:rPr lang="en-US" dirty="0"/>
              <a:t>the alarm altogether. Given the evidence of who has or has not called, we would </a:t>
            </a:r>
            <a:r>
              <a:rPr lang="en-US" dirty="0" smtClean="0"/>
              <a:t>like to </a:t>
            </a:r>
            <a:r>
              <a:rPr lang="en-US" dirty="0"/>
              <a:t>estimate the probability of a </a:t>
            </a:r>
            <a:r>
              <a:rPr lang="en-US" dirty="0" smtClean="0"/>
              <a:t>burglary.</a:t>
            </a:r>
          </a:p>
          <a:p>
            <a:r>
              <a:rPr lang="en-US" dirty="0" smtClean="0"/>
              <a:t>Draw the corresponding Bayesian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Burglary Network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/>
            <a:endParaRPr lang="en-US" sz="2400" dirty="0" smtClean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Variables</a:t>
            </a:r>
            <a:endParaRPr lang="en-US" sz="24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B: Burglary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A: Alarm goes off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M: Mary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J: John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E: Earthquake!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131" y="2191685"/>
            <a:ext cx="4867746" cy="323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Burglary Network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/>
            <a:endParaRPr lang="en-US" sz="2400" dirty="0" smtClean="0">
              <a:latin typeface="Calibri"/>
              <a:cs typeface="Calibri"/>
            </a:endParaRPr>
          </a:p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Variables</a:t>
            </a:r>
            <a:endParaRPr lang="en-US" sz="24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B: Burglary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A: Alarm goes off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M: Mary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J: John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E: Earthquake!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84" y="1971096"/>
            <a:ext cx="5743944" cy="382010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="" xmlns:a16="http://schemas.microsoft.com/office/drawing/2014/main" id="{227A3E36-8380-714A-99E0-F5091A48321E}"/>
              </a:ext>
            </a:extLst>
          </p:cNvPr>
          <p:cNvSpPr/>
          <p:nvPr/>
        </p:nvSpPr>
        <p:spPr>
          <a:xfrm>
            <a:off x="1739892" y="3733800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D0E967E6-DC39-544F-8323-A392525B84C2}"/>
              </a:ext>
            </a:extLst>
          </p:cNvPr>
          <p:cNvSpPr/>
          <p:nvPr/>
        </p:nvSpPr>
        <p:spPr>
          <a:xfrm>
            <a:off x="3568692" y="3733800"/>
            <a:ext cx="1781906" cy="6810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latin typeface="Calibri"/>
                <a:cs typeface="Calibri"/>
              </a:rPr>
              <a:t>E</a:t>
            </a:r>
            <a:r>
              <a:rPr lang="en-US" dirty="0" smtClean="0">
                <a:latin typeface="Calibri"/>
                <a:cs typeface="Calibri"/>
              </a:rPr>
              <a:t>arthquake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E5DA5F21-C81B-7D40-AF36-9AF921BF665B}"/>
              </a:ext>
            </a:extLst>
          </p:cNvPr>
          <p:cNvSpPr/>
          <p:nvPr/>
        </p:nvSpPr>
        <p:spPr>
          <a:xfrm>
            <a:off x="2730492" y="4724400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5B63E409-F3CE-6B41-9A44-5EB476093336}"/>
              </a:ext>
            </a:extLst>
          </p:cNvPr>
          <p:cNvSpPr/>
          <p:nvPr/>
        </p:nvSpPr>
        <p:spPr>
          <a:xfrm>
            <a:off x="1587492" y="5791200"/>
            <a:ext cx="1066800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3BBCE430-2C4D-6347-8B7F-FE7519235496}"/>
              </a:ext>
            </a:extLst>
          </p:cNvPr>
          <p:cNvSpPr/>
          <p:nvPr/>
        </p:nvSpPr>
        <p:spPr>
          <a:xfrm>
            <a:off x="3873492" y="5791200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3BECC7D8-070C-2A46-A271-61BB46676240}"/>
              </a:ext>
            </a:extLst>
          </p:cNvPr>
          <p:cNvCxnSpPr>
            <a:stCxn id="5" idx="4"/>
            <a:endCxn id="7" idx="1"/>
          </p:cNvCxnSpPr>
          <p:nvPr/>
        </p:nvCxnSpPr>
        <p:spPr>
          <a:xfrm rot="16200000" flipH="1">
            <a:off x="2513004" y="4484688"/>
            <a:ext cx="373063" cy="39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B3128EEE-7C18-DF45-8175-3015A6668E4D}"/>
              </a:ext>
            </a:extLst>
          </p:cNvPr>
          <p:cNvCxnSpPr>
            <a:stCxn id="6" idx="4"/>
            <a:endCxn id="7" idx="7"/>
          </p:cNvCxnSpPr>
          <p:nvPr/>
        </p:nvCxnSpPr>
        <p:spPr>
          <a:xfrm flipH="1">
            <a:off x="3706104" y="4414836"/>
            <a:ext cx="753541" cy="454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84443F5B-6BDC-A947-9108-140D7A7BFBD9}"/>
              </a:ext>
            </a:extLst>
          </p:cNvPr>
          <p:cNvCxnSpPr>
            <a:stCxn id="7" idx="3"/>
            <a:endCxn id="8" idx="0"/>
          </p:cNvCxnSpPr>
          <p:nvPr/>
        </p:nvCxnSpPr>
        <p:spPr>
          <a:xfrm rot="5400000">
            <a:off x="2398705" y="5292725"/>
            <a:ext cx="220662" cy="77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E678EE7E-3FA9-FF49-832D-5523AF9038CD}"/>
              </a:ext>
            </a:extLst>
          </p:cNvPr>
          <p:cNvCxnSpPr>
            <a:stCxn id="7" idx="5"/>
            <a:endCxn id="9" idx="0"/>
          </p:cNvCxnSpPr>
          <p:nvPr/>
        </p:nvCxnSpPr>
        <p:spPr>
          <a:xfrm rot="16200000" flipH="1">
            <a:off x="3946518" y="5330825"/>
            <a:ext cx="220662" cy="700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29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Burglary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network </a:t>
            </a:r>
            <a:r>
              <a:rPr lang="en-US" dirty="0" smtClean="0"/>
              <a:t>structure shows </a:t>
            </a:r>
            <a:r>
              <a:rPr lang="en-US" dirty="0"/>
              <a:t>that burglary and earthquakes directly affect the probability of the alarm’s going </a:t>
            </a:r>
            <a:r>
              <a:rPr lang="en-US" dirty="0" smtClean="0"/>
              <a:t>off, but </a:t>
            </a:r>
            <a:r>
              <a:rPr lang="en-US" dirty="0"/>
              <a:t>whether John and Mary call depends only on the alarm.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network thus </a:t>
            </a:r>
            <a:r>
              <a:rPr lang="en-US" dirty="0" smtClean="0">
                <a:solidFill>
                  <a:srgbClr val="FF0000"/>
                </a:solidFill>
              </a:rPr>
              <a:t>represents our </a:t>
            </a:r>
            <a:r>
              <a:rPr lang="en-US" dirty="0">
                <a:solidFill>
                  <a:srgbClr val="FF0000"/>
                </a:solidFill>
              </a:rPr>
              <a:t>assumptions </a:t>
            </a:r>
            <a:r>
              <a:rPr lang="en-US" dirty="0"/>
              <a:t>that they do not perceive burglaries directly, they do not notice minor </a:t>
            </a:r>
            <a:r>
              <a:rPr lang="en-US" dirty="0" smtClean="0"/>
              <a:t>earthquakes, and </a:t>
            </a:r>
            <a:r>
              <a:rPr lang="en-US" dirty="0"/>
              <a:t>they do not confer before calling.</a:t>
            </a:r>
          </a:p>
        </p:txBody>
      </p:sp>
    </p:spTree>
    <p:extLst>
      <p:ext uri="{BB962C8B-B14F-4D97-AF65-F5344CB8AC3E}">
        <p14:creationId xmlns:p14="http://schemas.microsoft.com/office/powerpoint/2010/main" val="11686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  <a:cs typeface="Calibri"/>
              </a:rPr>
              <a:t>Two </a:t>
            </a:r>
            <a:r>
              <a:rPr lang="en-US" sz="2400" dirty="0">
                <a:latin typeface="Calibri"/>
                <a:cs typeface="Calibri"/>
              </a:rPr>
              <a:t>variables are </a:t>
            </a:r>
            <a:r>
              <a:rPr lang="en-US" sz="2400" i="1" dirty="0">
                <a:latin typeface="Calibri"/>
                <a:cs typeface="Calibri"/>
              </a:rPr>
              <a:t>independent</a:t>
            </a:r>
            <a:r>
              <a:rPr lang="en-US" sz="2400" dirty="0">
                <a:latin typeface="Calibri"/>
                <a:cs typeface="Calibri"/>
              </a:rPr>
              <a:t> if: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This says that their joint distribution </a:t>
            </a:r>
            <a:r>
              <a:rPr lang="en-US" sz="2000" i="1" dirty="0">
                <a:latin typeface="Calibri"/>
                <a:cs typeface="Calibri"/>
              </a:rPr>
              <a:t>factors</a:t>
            </a:r>
            <a:r>
              <a:rPr lang="en-US" sz="2000" dirty="0">
                <a:latin typeface="Calibri"/>
                <a:cs typeface="Calibri"/>
              </a:rPr>
              <a:t> into a product two simpler distributions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Another form:</a:t>
            </a: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		</a:t>
            </a: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write: 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Independence is a simplifying </a:t>
            </a:r>
            <a:r>
              <a:rPr lang="en-US" sz="2400" i="1" dirty="0">
                <a:latin typeface="Calibri"/>
                <a:cs typeface="Calibri"/>
              </a:rPr>
              <a:t>modeling </a:t>
            </a:r>
            <a:r>
              <a:rPr lang="en-US" sz="2400" i="1" dirty="0" smtClean="0">
                <a:latin typeface="Calibri"/>
                <a:cs typeface="Calibri"/>
              </a:rPr>
              <a:t>assumption.</a:t>
            </a:r>
            <a:endParaRPr lang="en-US" sz="2400" i="1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200" i="1" dirty="0">
              <a:latin typeface="Calibri"/>
              <a:cs typeface="Calibri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Calibri"/>
              </a:rPr>
              <a:t>Independence</a:t>
            </a: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2113" y="2523482"/>
            <a:ext cx="3795712" cy="2988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00" y="3886200"/>
            <a:ext cx="3048000" cy="3137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4648200"/>
            <a:ext cx="1016000" cy="2627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85547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670" y="1939706"/>
            <a:ext cx="2666998" cy="177372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Burglary Network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76" y="1939706"/>
            <a:ext cx="8226094" cy="383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2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 Table (CPT)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Each row </a:t>
            </a:r>
            <a:r>
              <a:rPr lang="en-US" dirty="0"/>
              <a:t>in a </a:t>
            </a:r>
            <a:r>
              <a:rPr lang="en-US" dirty="0" smtClean="0"/>
              <a:t>CPT contains </a:t>
            </a:r>
            <a:r>
              <a:rPr lang="en-US" dirty="0"/>
              <a:t>the conditional probability of each node value for a </a:t>
            </a:r>
            <a:r>
              <a:rPr lang="en-US" b="1" dirty="0"/>
              <a:t>conditioning case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conditioning case is just a possible combination of values for the parent </a:t>
            </a:r>
            <a:r>
              <a:rPr lang="en-US" dirty="0" smtClean="0"/>
              <a:t>nodes.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Each row must sum to 1, because the entries represent </a:t>
            </a:r>
            <a:r>
              <a:rPr lang="en-US" dirty="0" smtClean="0"/>
              <a:t>an exhaustive </a:t>
            </a:r>
            <a:r>
              <a:rPr lang="en-US" dirty="0"/>
              <a:t>set of cases for the variable.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Boolean variables, once you know that the </a:t>
            </a:r>
            <a:r>
              <a:rPr lang="en-US" dirty="0" smtClean="0"/>
              <a:t>probability of </a:t>
            </a:r>
            <a:r>
              <a:rPr lang="en-US" dirty="0"/>
              <a:t>a true value is p, the probability of false must be 1 – p, so we </a:t>
            </a:r>
            <a:r>
              <a:rPr lang="en-US" dirty="0" smtClean="0"/>
              <a:t>the second number is often omitted.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table </a:t>
            </a:r>
            <a:r>
              <a:rPr lang="en-US" dirty="0"/>
              <a:t>for a Boolean variable with k Boolean </a:t>
            </a:r>
            <a:r>
              <a:rPr lang="en-US" dirty="0" smtClean="0"/>
              <a:t>parents contains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k </a:t>
            </a:r>
            <a:r>
              <a:rPr lang="en-US" dirty="0"/>
              <a:t>independently specifiable probabilities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 node with no parents has only one </a:t>
            </a:r>
            <a:r>
              <a:rPr lang="en-US" dirty="0" smtClean="0"/>
              <a:t>row, representing </a:t>
            </a:r>
            <a:r>
              <a:rPr lang="en-US" dirty="0"/>
              <a:t>the prior probabilities of each possible value of the variable.</a:t>
            </a:r>
          </a:p>
        </p:txBody>
      </p:sp>
    </p:spTree>
    <p:extLst>
      <p:ext uri="{BB962C8B-B14F-4D97-AF65-F5344CB8AC3E}">
        <p14:creationId xmlns:p14="http://schemas.microsoft.com/office/powerpoint/2010/main" val="59609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97159" y="517331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/>
              <a:t>Bayesian Network Semantics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97000"/>
            <a:ext cx="5943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Bayesian network is a directed acyclic graph</a:t>
            </a:r>
            <a:r>
              <a:rPr lang="en-US" sz="2400" dirty="0" smtClean="0"/>
              <a:t>.</a:t>
            </a: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  <a:cs typeface="Calibri"/>
              </a:rPr>
              <a:t>It consists of a </a:t>
            </a:r>
            <a:r>
              <a:rPr lang="en-US" sz="2400" dirty="0">
                <a:latin typeface="Calibri"/>
                <a:cs typeface="Calibri"/>
              </a:rPr>
              <a:t>set of nodes, one per variable </a:t>
            </a:r>
            <a:r>
              <a:rPr lang="en-US" sz="2400" dirty="0" smtClean="0">
                <a:latin typeface="Calibri"/>
                <a:cs typeface="Calibri"/>
              </a:rPr>
              <a:t>X</a:t>
            </a: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  <a:cs typeface="Calibri"/>
              </a:rPr>
              <a:t>A conditional </a:t>
            </a:r>
            <a:r>
              <a:rPr lang="en-US" sz="2400" dirty="0">
                <a:latin typeface="Calibri"/>
                <a:cs typeface="Calibri"/>
              </a:rPr>
              <a:t>distribution for each node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 collection of distributions over X, one for each combination of parents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 values</a:t>
            </a:r>
          </a:p>
          <a:p>
            <a:pPr marL="201168" lvl="1" indent="0" eaLnBrk="1" hangingPunct="1">
              <a:lnSpc>
                <a:spcPct val="80000"/>
              </a:lnSpc>
              <a:buNone/>
            </a:pPr>
            <a:endParaRPr lang="en-US" sz="1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CPT: conditional probability table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Description of a noisy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causal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process</a:t>
            </a: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8229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Calibri"/>
                <a:cs typeface="Calibri"/>
              </a:rPr>
              <a:t>A</a:t>
            </a:r>
            <a:r>
              <a:rPr lang="en-US" sz="24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8839200" y="3302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23558" name="AutoShape 6"/>
          <p:cNvCxnSpPr>
            <a:cxnSpLocks noChangeShapeType="1"/>
            <a:stCxn id="23556" idx="4"/>
            <a:endCxn id="23557" idx="1"/>
          </p:cNvCxnSpPr>
          <p:nvPr/>
        </p:nvCxnSpPr>
        <p:spPr bwMode="auto">
          <a:xfrm>
            <a:off x="8496300" y="24780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9753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A</a:t>
            </a:r>
            <a:r>
              <a:rPr lang="en-US" sz="2400" i="1" baseline="-25000">
                <a:latin typeface="Calibri"/>
                <a:cs typeface="Calibri"/>
              </a:rPr>
              <a:t>n</a:t>
            </a:r>
          </a:p>
        </p:txBody>
      </p:sp>
      <p:cxnSp>
        <p:nvCxnSpPr>
          <p:cNvPr id="23560" name="AutoShape 8"/>
          <p:cNvCxnSpPr>
            <a:cxnSpLocks noChangeShapeType="1"/>
            <a:stCxn id="23559" idx="4"/>
            <a:endCxn id="23557" idx="7"/>
          </p:cNvCxnSpPr>
          <p:nvPr/>
        </p:nvCxnSpPr>
        <p:spPr bwMode="auto">
          <a:xfrm flipH="1">
            <a:off x="9294813" y="2478088"/>
            <a:ext cx="7254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356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082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62" name="AutoShape 10"/>
          <p:cNvCxnSpPr>
            <a:cxnSpLocks noChangeShapeType="1"/>
            <a:endCxn id="23557" idx="0"/>
          </p:cNvCxnSpPr>
          <p:nvPr/>
        </p:nvCxnSpPr>
        <p:spPr bwMode="auto">
          <a:xfrm flipH="1">
            <a:off x="9105900" y="2540000"/>
            <a:ext cx="152400" cy="7477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5800" y="4368800"/>
            <a:ext cx="2057400" cy="3021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3564" name="AutoShape 12"/>
          <p:cNvSpPr>
            <a:spLocks noChangeArrowheads="1"/>
          </p:cNvSpPr>
          <p:nvPr/>
        </p:nvSpPr>
        <p:spPr bwMode="auto">
          <a:xfrm rot="5400000">
            <a:off x="9563100" y="3492500"/>
            <a:ext cx="6096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100 h 21600"/>
              <a:gd name="T14" fmla="*/ 19055 w 21600"/>
              <a:gd name="T15" fmla="*/ 80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3781" y="0"/>
                </a:lnTo>
                <a:lnTo>
                  <a:pt x="13781" y="4100"/>
                </a:lnTo>
                <a:lnTo>
                  <a:pt x="12427" y="4100"/>
                </a:lnTo>
                <a:cubicBezTo>
                  <a:pt x="5564" y="4100"/>
                  <a:pt x="0" y="7708"/>
                  <a:pt x="0" y="12158"/>
                </a:cubicBezTo>
                <a:lnTo>
                  <a:pt x="0" y="21600"/>
                </a:lnTo>
                <a:lnTo>
                  <a:pt x="4046" y="21600"/>
                </a:lnTo>
                <a:lnTo>
                  <a:pt x="4046" y="12158"/>
                </a:lnTo>
                <a:cubicBezTo>
                  <a:pt x="4046" y="9894"/>
                  <a:pt x="7798" y="8058"/>
                  <a:pt x="12427" y="8058"/>
                </a:cubicBezTo>
                <a:lnTo>
                  <a:pt x="13781" y="8058"/>
                </a:lnTo>
                <a:lnTo>
                  <a:pt x="13781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7575" y="3965341"/>
            <a:ext cx="1927225" cy="3020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97159" y="5420737"/>
            <a:ext cx="1109409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i="1" dirty="0">
                <a:solidFill>
                  <a:srgbClr val="CC0000"/>
                </a:solidFill>
                <a:latin typeface="Calibri"/>
                <a:cs typeface="Calibri"/>
              </a:rPr>
              <a:t>A Bayes </a:t>
            </a:r>
            <a:r>
              <a:rPr lang="en-US" sz="3200" i="1" dirty="0" smtClean="0">
                <a:solidFill>
                  <a:srgbClr val="CC0000"/>
                </a:solidFill>
                <a:latin typeface="Calibri"/>
                <a:cs typeface="Calibri"/>
              </a:rPr>
              <a:t>network </a:t>
            </a:r>
            <a:r>
              <a:rPr lang="en-US" sz="3200" i="1" dirty="0">
                <a:solidFill>
                  <a:srgbClr val="CC0000"/>
                </a:solidFill>
                <a:latin typeface="Calibri"/>
                <a:cs typeface="Calibri"/>
              </a:rPr>
              <a:t>= Topology (graph) + Local Conditional Probabilities</a:t>
            </a:r>
          </a:p>
        </p:txBody>
      </p:sp>
    </p:spTree>
    <p:extLst>
      <p:ext uri="{BB962C8B-B14F-4D97-AF65-F5344CB8AC3E}">
        <p14:creationId xmlns:p14="http://schemas.microsoft.com/office/powerpoint/2010/main" val="3705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Joint Probability Distribution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Calibri"/>
              </a:rPr>
              <a:t>The joint probability distribution for any N variables X</a:t>
            </a:r>
            <a:r>
              <a:rPr lang="en-US" sz="2400" baseline="-25000" dirty="0" smtClean="0">
                <a:cs typeface="Calibri"/>
              </a:rPr>
              <a:t>1</a:t>
            </a:r>
            <a:r>
              <a:rPr lang="en-US" sz="2400" dirty="0" smtClean="0">
                <a:cs typeface="Calibri"/>
              </a:rPr>
              <a:t>,X</a:t>
            </a:r>
            <a:r>
              <a:rPr lang="en-US" sz="2400" baseline="-25000" dirty="0" smtClean="0">
                <a:cs typeface="Calibri"/>
              </a:rPr>
              <a:t>2</a:t>
            </a:r>
            <a:r>
              <a:rPr lang="en-US" sz="2400" dirty="0" smtClean="0">
                <a:cs typeface="Calibri"/>
              </a:rPr>
              <a:t>,….X</a:t>
            </a:r>
            <a:r>
              <a:rPr lang="en-US" sz="2400" baseline="-25000" dirty="0" smtClean="0">
                <a:cs typeface="Calibri"/>
              </a:rPr>
              <a:t>N</a:t>
            </a:r>
            <a:r>
              <a:rPr lang="en-US" sz="2400" dirty="0">
                <a:cs typeface="Calibri"/>
              </a:rPr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can be written as: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rule above is named the </a:t>
            </a:r>
            <a:r>
              <a:rPr lang="en-US" dirty="0" smtClean="0">
                <a:solidFill>
                  <a:srgbClr val="00B050"/>
                </a:solidFill>
              </a:rPr>
              <a:t>chain rule.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chain rule </a:t>
            </a:r>
            <a:r>
              <a:rPr lang="en-US" dirty="0"/>
              <a:t>holds for </a:t>
            </a:r>
            <a:r>
              <a:rPr lang="en-US" dirty="0" smtClean="0">
                <a:solidFill>
                  <a:srgbClr val="FF0000"/>
                </a:solidFill>
              </a:rPr>
              <a:t>any </a:t>
            </a:r>
            <a:r>
              <a:rPr lang="en-US" dirty="0">
                <a:solidFill>
                  <a:srgbClr val="FF0000"/>
                </a:solidFill>
              </a:rPr>
              <a:t>set of random variables.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45" y="3618817"/>
            <a:ext cx="9557035" cy="1228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723" y="2273095"/>
            <a:ext cx="74295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/>
              <a:t>Bayesian Network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What do Bayesian networks mean?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Bayesian networks </a:t>
            </a:r>
            <a:r>
              <a:rPr lang="en-US" dirty="0" smtClean="0">
                <a:solidFill>
                  <a:srgbClr val="CC0000"/>
                </a:solidFill>
                <a:cs typeface="Calibri"/>
              </a:rPr>
              <a:t>is a representation of </a:t>
            </a:r>
            <a:r>
              <a:rPr lang="en-US" dirty="0" smtClean="0">
                <a:cs typeface="Calibri"/>
              </a:rPr>
              <a:t>joint </a:t>
            </a:r>
            <a:r>
              <a:rPr lang="en-US" dirty="0">
                <a:cs typeface="Calibri"/>
              </a:rPr>
              <a:t>distributions</a:t>
            </a:r>
            <a:r>
              <a:rPr lang="en-US" dirty="0" smtClean="0">
                <a:cs typeface="Calibri"/>
              </a:rPr>
              <a:t>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cs typeface="Calibri"/>
              </a:rPr>
              <a:t>The chain rule which hold for any set of variables state that:</a:t>
            </a:r>
          </a:p>
          <a:p>
            <a:pPr>
              <a:lnSpc>
                <a:spcPct val="80000"/>
              </a:lnSpc>
            </a:pPr>
            <a:endParaRPr lang="en-US" dirty="0" smtClean="0">
              <a:cs typeface="Calibri"/>
            </a:endParaRPr>
          </a:p>
          <a:p>
            <a:pPr>
              <a:lnSpc>
                <a:spcPct val="80000"/>
              </a:lnSpc>
            </a:pPr>
            <a:endParaRPr lang="en-US" dirty="0">
              <a:cs typeface="Calibri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dirty="0" smtClean="0">
              <a:cs typeface="Calibri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cs typeface="Calibri"/>
              </a:rPr>
              <a:t>However, for Bayesian networks, using the conditional independence: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40" y="4758268"/>
            <a:ext cx="6238875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45" y="2992420"/>
            <a:ext cx="9557035" cy="12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/>
              <a:t>Bayesian Network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a typeface="ＭＳ Ｐゴシック" pitchFamily="34" charset="-128"/>
                <a:cs typeface="Calibri"/>
              </a:rPr>
              <a:t>Bayesian networks implicitly encode joint distributions.</a:t>
            </a:r>
          </a:p>
          <a:p>
            <a:pPr lvl="2">
              <a:lnSpc>
                <a:spcPct val="80000"/>
              </a:lnSpc>
            </a:pPr>
            <a:endParaRPr lang="en-US" sz="1600" dirty="0" smtClean="0"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  <a:cs typeface="Calibri"/>
              </a:rPr>
              <a:t>As a product of local conditional distributions</a:t>
            </a:r>
          </a:p>
          <a:p>
            <a:pPr lvl="6">
              <a:lnSpc>
                <a:spcPct val="80000"/>
              </a:lnSpc>
            </a:pPr>
            <a:endParaRPr lang="en-US" sz="1200" dirty="0"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  <a:cs typeface="Calibri"/>
              </a:rPr>
              <a:t>To see what probability a BN gives to a full assignment, multiply all the relevant conditionals together</a:t>
            </a:r>
            <a:r>
              <a:rPr lang="en-US" sz="2000" dirty="0" smtClean="0">
                <a:ea typeface="ＭＳ Ｐゴシック" pitchFamily="34" charset="-128"/>
                <a:cs typeface="Calibri"/>
              </a:rPr>
              <a:t>:</a:t>
            </a:r>
          </a:p>
          <a:p>
            <a:pPr lvl="1">
              <a:lnSpc>
                <a:spcPct val="80000"/>
              </a:lnSpc>
            </a:pPr>
            <a:endParaRPr lang="en-US" sz="2000" dirty="0"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ea typeface="ＭＳ Ｐゴシック" pitchFamily="34" charset="-128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 smtClean="0"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cs typeface="Calibri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Not every BN can represent every joint distribution</a:t>
            </a:r>
          </a:p>
          <a:p>
            <a:pPr lvl="7">
              <a:lnSpc>
                <a:spcPct val="80000"/>
              </a:lnSpc>
            </a:pPr>
            <a:endParaRPr lang="en-US" sz="1200" dirty="0"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cs typeface="Calibri"/>
              </a:rPr>
              <a:t>The topology enforces certain conditional independencies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437" y="3609974"/>
            <a:ext cx="2381250" cy="65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315" y="3638338"/>
            <a:ext cx="2829875" cy="6288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237" y="3501600"/>
            <a:ext cx="4572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 and the Chain Rule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idx="1"/>
          </p:nvPr>
        </p:nvSpPr>
        <p:spPr>
          <a:xfrm>
            <a:off x="341313" y="1524000"/>
            <a:ext cx="11469687" cy="50292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Chain </a:t>
            </a:r>
            <a:r>
              <a:rPr lang="en-US" sz="2400" dirty="0">
                <a:latin typeface="Calibri"/>
                <a:cs typeface="Calibri"/>
              </a:rPr>
              <a:t>rule: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Example:</a:t>
            </a:r>
            <a:endParaRPr lang="en-US" sz="24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With assumption of conditional independence: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Bayesian networks </a:t>
            </a:r>
            <a:r>
              <a:rPr lang="en-US" sz="2400" dirty="0">
                <a:latin typeface="Calibri"/>
                <a:cs typeface="Calibri"/>
              </a:rPr>
              <a:t>/ graphical models help us express conditional independence </a:t>
            </a:r>
            <a:r>
              <a:rPr lang="en-US" sz="2400" dirty="0" smtClean="0">
                <a:latin typeface="Calibri"/>
                <a:cs typeface="Calibri"/>
              </a:rPr>
              <a:t>assumptions.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0" name="Picture 9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505200"/>
            <a:ext cx="7094537" cy="3071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304800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465421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2" name="Picture 11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5105400"/>
            <a:ext cx="6035675" cy="3099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955" y="2167590"/>
            <a:ext cx="7162800" cy="3024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438400"/>
            <a:ext cx="3918800" cy="203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06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143000" y="2286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1143000" y="3962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6630" name="AutoShape 6"/>
          <p:cNvCxnSpPr>
            <a:cxnSpLocks noChangeShapeType="1"/>
            <a:stCxn id="26628" idx="4"/>
            <a:endCxn id="26629" idx="0"/>
          </p:cNvCxnSpPr>
          <p:nvPr/>
        </p:nvCxnSpPr>
        <p:spPr bwMode="auto">
          <a:xfrm>
            <a:off x="1524000" y="3062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072135" name="Group 7"/>
          <p:cNvGraphicFramePr>
            <a:graphicFrameLocks noGrp="1"/>
          </p:cNvGraphicFramePr>
          <p:nvPr>
            <p:extLst/>
          </p:nvPr>
        </p:nvGraphicFramePr>
        <p:xfrm>
          <a:off x="2762250" y="2355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8013" y="1981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2181" name="Group 53"/>
          <p:cNvGraphicFramePr>
            <a:graphicFrameLocks noGrp="1"/>
          </p:cNvGraphicFramePr>
          <p:nvPr>
            <p:extLst/>
          </p:nvPr>
        </p:nvGraphicFramePr>
        <p:xfrm>
          <a:off x="2381250" y="3797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 +r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417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2185" name="Group 57"/>
          <p:cNvGraphicFramePr>
            <a:graphicFrameLocks noGrp="1"/>
          </p:cNvGraphicFramePr>
          <p:nvPr>
            <p:extLst/>
          </p:nvPr>
        </p:nvGraphicFramePr>
        <p:xfrm>
          <a:off x="2381250" y="4660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3135" y="2362200"/>
            <a:ext cx="1810181" cy="299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419600"/>
            <a:ext cx="5247974" cy="219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414" y="4572000"/>
            <a:ext cx="2126385" cy="2057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0FFD946-08E6-8545-B519-A83C58BEB772}"/>
              </a:ext>
            </a:extLst>
          </p:cNvPr>
          <p:cNvSpPr txBox="1"/>
          <p:nvPr/>
        </p:nvSpPr>
        <p:spPr>
          <a:xfrm>
            <a:off x="7086600" y="2309630"/>
            <a:ext cx="34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P(+r)P(-t|+r) = ¼*1/4 </a:t>
            </a:r>
          </a:p>
        </p:txBody>
      </p:sp>
    </p:spTree>
    <p:extLst>
      <p:ext uri="{BB962C8B-B14F-4D97-AF65-F5344CB8AC3E}">
        <p14:creationId xmlns:p14="http://schemas.microsoft.com/office/powerpoint/2010/main" val="22615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Example: </a:t>
            </a:r>
            <a:r>
              <a:rPr lang="en-US" dirty="0" smtClean="0">
                <a:cs typeface="Calibri"/>
              </a:rPr>
              <a:t>Burglary </a:t>
            </a:r>
            <a:r>
              <a:rPr lang="en-US" dirty="0">
                <a:cs typeface="Calibri"/>
              </a:rPr>
              <a:t>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</a:t>
                </a:r>
                <a:r>
                  <a:rPr lang="en-US" dirty="0"/>
                  <a:t>this Bayesian network, calculate</a:t>
                </a:r>
                <a:r>
                  <a:rPr lang="en-US" dirty="0">
                    <a:solidFill>
                      <a:srgbClr val="FF0000"/>
                    </a:solidFill>
                  </a:rPr>
                  <a:t> P(</a:t>
                </a:r>
                <a:r>
                  <a:rPr lang="en-US" dirty="0" err="1">
                    <a:solidFill>
                      <a:srgbClr val="FF0000"/>
                    </a:solidFill>
                  </a:rPr>
                  <a:t>j,m,a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￢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>
                    <a:solidFill>
                      <a:srgbClr val="FF0000"/>
                    </a:solidFill>
                  </a:rPr>
                  <a:t>b,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￢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e)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2335587"/>
            <a:ext cx="7581900" cy="414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Example: Burglary Network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250" y="2209800"/>
            <a:ext cx="98774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"/>
              </a:rPr>
              <a:t>Example: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we have two random variables Temperature (hot/cold) and </a:t>
            </a:r>
          </a:p>
          <a:p>
            <a:r>
              <a:rPr lang="en-US" dirty="0" smtClean="0"/>
              <a:t>weather (Sun/Rain). Are T and W independent?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/>
          </p:nvPr>
        </p:nvGraphicFramePr>
        <p:xfrm>
          <a:off x="2278114" y="3277390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2614" y="2848765"/>
            <a:ext cx="1296987" cy="298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76941"/>
              </p:ext>
            </p:extLst>
          </p:nvPr>
        </p:nvGraphicFramePr>
        <p:xfrm>
          <a:off x="5632501" y="3078000"/>
          <a:ext cx="1428750" cy="110871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029525"/>
              </p:ext>
            </p:extLst>
          </p:nvPr>
        </p:nvGraphicFramePr>
        <p:xfrm>
          <a:off x="5283251" y="4893985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Picture 7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2318" y="2699135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5976" y="4371177"/>
            <a:ext cx="850900" cy="298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" name="Group 30"/>
          <p:cNvGraphicFramePr>
            <a:graphicFrameLocks noGrp="1"/>
          </p:cNvGraphicFramePr>
          <p:nvPr>
            <p:extLst/>
          </p:nvPr>
        </p:nvGraphicFramePr>
        <p:xfrm>
          <a:off x="7394626" y="3285327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869289" y="2777591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P(T)P(W)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306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Networks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1. </a:t>
            </a:r>
            <a:r>
              <a:rPr lang="en-US" i="1" dirty="0" smtClean="0">
                <a:solidFill>
                  <a:srgbClr val="00B0F0"/>
                </a:solidFill>
              </a:rPr>
              <a:t>Nodes</a:t>
            </a:r>
            <a:r>
              <a:rPr lang="en-US" i="1" dirty="0">
                <a:solidFill>
                  <a:srgbClr val="00B0F0"/>
                </a:solidFill>
              </a:rPr>
              <a:t>: 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etermine </a:t>
            </a:r>
            <a:r>
              <a:rPr lang="en-US" dirty="0"/>
              <a:t>the set of variables that are required to model the </a:t>
            </a:r>
            <a:r>
              <a:rPr lang="en-US" dirty="0" smtClean="0"/>
              <a:t>domain, and order </a:t>
            </a:r>
            <a:r>
              <a:rPr lang="en-US" dirty="0"/>
              <a:t>them, {X1, . </a:t>
            </a:r>
            <a:r>
              <a:rPr lang="en-US" dirty="0" smtClean="0"/>
              <a:t>.,</a:t>
            </a:r>
            <a:r>
              <a:rPr lang="en-US" dirty="0" err="1"/>
              <a:t>Xn</a:t>
            </a:r>
            <a:r>
              <a:rPr lang="en-US" dirty="0"/>
              <a:t>}.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Any </a:t>
            </a:r>
            <a:r>
              <a:rPr lang="en-US" dirty="0"/>
              <a:t>order will work, but the resulting network will be </a:t>
            </a:r>
            <a:r>
              <a:rPr lang="en-US" dirty="0" smtClean="0"/>
              <a:t>more compact </a:t>
            </a:r>
            <a:r>
              <a:rPr lang="en-US" dirty="0"/>
              <a:t>if the variables are ordered such that </a:t>
            </a:r>
            <a:r>
              <a:rPr lang="en-US" dirty="0">
                <a:solidFill>
                  <a:srgbClr val="FF0000"/>
                </a:solidFill>
              </a:rPr>
              <a:t>causes precede effects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00B0F0"/>
                </a:solidFill>
              </a:rPr>
              <a:t>2. </a:t>
            </a:r>
            <a:r>
              <a:rPr lang="en-US" i="1" dirty="0">
                <a:solidFill>
                  <a:srgbClr val="00B0F0"/>
                </a:solidFill>
              </a:rPr>
              <a:t>Links: </a:t>
            </a:r>
            <a:endParaRPr lang="en-US" i="1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= 1 to n do:</a:t>
            </a:r>
          </a:p>
          <a:p>
            <a:r>
              <a:rPr lang="en-US" dirty="0"/>
              <a:t>• Choose, from X1, . . . ,Xi−1, a minimal set of parents for Xi, such </a:t>
            </a:r>
            <a:r>
              <a:rPr lang="en-US" dirty="0" smtClean="0"/>
              <a:t>that the following </a:t>
            </a:r>
            <a:r>
              <a:rPr lang="en-US" dirty="0"/>
              <a:t>e</a:t>
            </a:r>
            <a:r>
              <a:rPr lang="en-US" dirty="0" smtClean="0"/>
              <a:t>quation is satisfied: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each parent insert a link from the parent to Xi.</a:t>
            </a:r>
          </a:p>
          <a:p>
            <a:r>
              <a:rPr lang="en-US" dirty="0"/>
              <a:t>• CPTs: Write down the conditional probability table,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dirty="0" err="1"/>
              <a:t>Xi|Parents</a:t>
            </a:r>
            <a:r>
              <a:rPr lang="en-US" dirty="0"/>
              <a:t>(Xi</a:t>
            </a:r>
            <a:r>
              <a:rPr lang="en-US" dirty="0" smtClean="0"/>
              <a:t>)).</a:t>
            </a:r>
          </a:p>
          <a:p>
            <a:r>
              <a:rPr lang="en-US" dirty="0" smtClean="0"/>
              <a:t>Intuitively</a:t>
            </a:r>
            <a:r>
              <a:rPr lang="en-US" dirty="0"/>
              <a:t>, the parents of node Xi should contain all those nodes in X1, . . . , Xi−1 </a:t>
            </a:r>
            <a:r>
              <a:rPr lang="en-US" dirty="0" smtClean="0"/>
              <a:t>that </a:t>
            </a:r>
            <a:r>
              <a:rPr lang="en-US" i="1" dirty="0" smtClean="0"/>
              <a:t>directly </a:t>
            </a:r>
            <a:r>
              <a:rPr lang="en-US" i="1" dirty="0"/>
              <a:t>influence </a:t>
            </a:r>
            <a:r>
              <a:rPr lang="en-US" dirty="0"/>
              <a:t>Xi.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963" y="4050554"/>
            <a:ext cx="62388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Because each node is connected only to earlier nodes, this construction method guarantees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hat </a:t>
            </a:r>
            <a:r>
              <a:rPr lang="en-US" dirty="0"/>
              <a:t>the network is acyclic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Bayesian </a:t>
            </a:r>
            <a:r>
              <a:rPr lang="en-US" dirty="0"/>
              <a:t>networks </a:t>
            </a:r>
            <a:r>
              <a:rPr lang="en-US" dirty="0" smtClean="0"/>
              <a:t>contain </a:t>
            </a:r>
            <a:r>
              <a:rPr lang="en-US" dirty="0"/>
              <a:t>no redundant probability </a:t>
            </a:r>
            <a:r>
              <a:rPr lang="en-US" dirty="0" smtClean="0"/>
              <a:t>values, therefore </a:t>
            </a:r>
            <a:r>
              <a:rPr lang="en-US" dirty="0"/>
              <a:t>there is no </a:t>
            </a:r>
            <a:r>
              <a:rPr lang="en-US" dirty="0" smtClean="0"/>
              <a:t>chance for inconsistency between probability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8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Networks Compactness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Bayesian Networks is locally </a:t>
            </a:r>
            <a:r>
              <a:rPr lang="en-US" b="1" dirty="0"/>
              <a:t>structured </a:t>
            </a:r>
            <a:r>
              <a:rPr lang="en-US" dirty="0" smtClean="0"/>
              <a:t> </a:t>
            </a:r>
            <a:r>
              <a:rPr lang="en-US" b="1" dirty="0"/>
              <a:t>sparse</a:t>
            </a:r>
            <a:r>
              <a:rPr lang="en-US" dirty="0"/>
              <a:t>) </a:t>
            </a:r>
            <a:r>
              <a:rPr lang="en-US" dirty="0" smtClean="0"/>
              <a:t>system where each </a:t>
            </a:r>
            <a:r>
              <a:rPr lang="en-US" dirty="0"/>
              <a:t>subcomponent interacts directly with only a </a:t>
            </a:r>
            <a:r>
              <a:rPr lang="en-US" dirty="0" smtClean="0"/>
              <a:t>bounded number </a:t>
            </a:r>
            <a:r>
              <a:rPr lang="en-US" dirty="0"/>
              <a:t>of other components, regardless of the total number of components.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Local structure is </a:t>
            </a:r>
            <a:r>
              <a:rPr lang="en-US" dirty="0"/>
              <a:t>usually associated with linear rather than exponential growth in complexity.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</a:t>
            </a:r>
            <a:r>
              <a:rPr lang="en-US" dirty="0"/>
              <a:t> </a:t>
            </a:r>
            <a:r>
              <a:rPr lang="en-US" dirty="0" smtClean="0"/>
              <a:t>Bayesian </a:t>
            </a:r>
            <a:r>
              <a:rPr lang="en-US" dirty="0"/>
              <a:t>networks, </a:t>
            </a:r>
            <a:r>
              <a:rPr lang="en-US" dirty="0" smtClean="0"/>
              <a:t>assume </a:t>
            </a:r>
            <a:r>
              <a:rPr lang="en-US" dirty="0"/>
              <a:t>each random </a:t>
            </a:r>
            <a:r>
              <a:rPr lang="en-US" dirty="0" smtClean="0"/>
              <a:t>variable is </a:t>
            </a:r>
            <a:r>
              <a:rPr lang="en-US" dirty="0"/>
              <a:t>directly influenced by </a:t>
            </a:r>
            <a:r>
              <a:rPr lang="en-US" dirty="0">
                <a:solidFill>
                  <a:srgbClr val="FF0000"/>
                </a:solidFill>
              </a:rPr>
              <a:t>at most k </a:t>
            </a:r>
            <a:r>
              <a:rPr lang="en-US" dirty="0" smtClean="0">
                <a:solidFill>
                  <a:srgbClr val="FF0000"/>
                </a:solidFill>
              </a:rPr>
              <a:t>others </a:t>
            </a:r>
            <a:r>
              <a:rPr lang="en-US" dirty="0" smtClean="0"/>
              <a:t>(has k parents), </a:t>
            </a:r>
            <a:r>
              <a:rPr lang="en-US" dirty="0"/>
              <a:t>for some constant k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If we assume n </a:t>
            </a:r>
            <a:r>
              <a:rPr lang="en-US" dirty="0" smtClean="0"/>
              <a:t>Boolean variables, </a:t>
            </a:r>
            <a:r>
              <a:rPr lang="en-US" dirty="0"/>
              <a:t>then the amount of information needed to specify each </a:t>
            </a:r>
            <a:r>
              <a:rPr lang="en-US" dirty="0" smtClean="0"/>
              <a:t>conditional probability </a:t>
            </a:r>
            <a:r>
              <a:rPr lang="en-US" dirty="0"/>
              <a:t>table will be at </a:t>
            </a:r>
            <a:r>
              <a:rPr lang="en-US" dirty="0">
                <a:solidFill>
                  <a:schemeClr val="tx1"/>
                </a:solidFill>
              </a:rPr>
              <a:t>most </a:t>
            </a:r>
            <a:r>
              <a:rPr lang="en-US" dirty="0">
                <a:solidFill>
                  <a:srgbClr val="00B0F0"/>
                </a:solidFill>
              </a:rPr>
              <a:t>2</a:t>
            </a:r>
            <a:r>
              <a:rPr lang="en-US" baseline="30000" dirty="0">
                <a:solidFill>
                  <a:srgbClr val="00B0F0"/>
                </a:solidFill>
              </a:rPr>
              <a:t>k</a:t>
            </a:r>
            <a:r>
              <a:rPr lang="en-US" baseline="30000" dirty="0">
                <a:solidFill>
                  <a:schemeClr val="tx1"/>
                </a:solidFill>
              </a:rPr>
              <a:t> </a:t>
            </a:r>
            <a:r>
              <a:rPr lang="en-US" dirty="0"/>
              <a:t>numbers, and the complete network can be specified </a:t>
            </a:r>
            <a:r>
              <a:rPr lang="en-US" dirty="0" smtClean="0"/>
              <a:t>by</a:t>
            </a:r>
            <a:r>
              <a:rPr lang="en-US" dirty="0" smtClean="0">
                <a:solidFill>
                  <a:srgbClr val="00B050"/>
                </a:solidFill>
              </a:rPr>
              <a:t> n2</a:t>
            </a:r>
            <a:r>
              <a:rPr lang="en-US" baseline="30000" dirty="0" smtClean="0">
                <a:solidFill>
                  <a:srgbClr val="00B050"/>
                </a:solidFill>
              </a:rPr>
              <a:t>k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/>
              <a:t>numbers.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contrast, the joint distribution contains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n</a:t>
            </a:r>
            <a:r>
              <a:rPr lang="en-US" dirty="0"/>
              <a:t> numbers.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example,</a:t>
            </a:r>
            <a:r>
              <a:rPr lang="en-US" dirty="0"/>
              <a:t> </a:t>
            </a:r>
            <a:r>
              <a:rPr lang="en-US" dirty="0" smtClean="0"/>
              <a:t>suppose </a:t>
            </a:r>
            <a:r>
              <a:rPr lang="en-US" dirty="0"/>
              <a:t>we have n=30 nodes, each with five parents (k =5).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Then, </a:t>
            </a:r>
            <a:r>
              <a:rPr lang="en-US" dirty="0"/>
              <a:t>the Bayesian </a:t>
            </a:r>
            <a:r>
              <a:rPr lang="en-US" dirty="0" smtClean="0"/>
              <a:t>network requires </a:t>
            </a:r>
            <a:r>
              <a:rPr lang="en-US" dirty="0"/>
              <a:t>960 numbers, but the full joint distribution requires over a billion</a:t>
            </a:r>
          </a:p>
        </p:txBody>
      </p:sp>
    </p:spTree>
    <p:extLst>
      <p:ext uri="{BB962C8B-B14F-4D97-AF65-F5344CB8AC3E}">
        <p14:creationId xmlns:p14="http://schemas.microsoft.com/office/powerpoint/2010/main" val="1536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 Inference in Bayesian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/>
              <a:t>probabilistic inference system </a:t>
            </a:r>
            <a:r>
              <a:rPr lang="en-US" dirty="0" smtClean="0"/>
              <a:t>computes </a:t>
            </a:r>
            <a:r>
              <a:rPr lang="en-US" dirty="0"/>
              <a:t>the posterior </a:t>
            </a:r>
            <a:r>
              <a:rPr lang="en-US" dirty="0" smtClean="0"/>
              <a:t>probability distribution </a:t>
            </a:r>
            <a:r>
              <a:rPr lang="en-US" dirty="0"/>
              <a:t>for a set of </a:t>
            </a:r>
            <a:r>
              <a:rPr lang="en-US" b="1" dirty="0">
                <a:solidFill>
                  <a:srgbClr val="FF0000"/>
                </a:solidFill>
              </a:rPr>
              <a:t>query variables</a:t>
            </a:r>
            <a:r>
              <a:rPr lang="en-US" dirty="0"/>
              <a:t>, given some observed </a:t>
            </a:r>
            <a:r>
              <a:rPr lang="en-US" b="1" dirty="0" smtClean="0">
                <a:solidFill>
                  <a:srgbClr val="00B050"/>
                </a:solidFill>
              </a:rPr>
              <a:t>event</a:t>
            </a:r>
            <a:r>
              <a:rPr lang="en-US" dirty="0" smtClean="0"/>
              <a:t>(some assignment of </a:t>
            </a:r>
            <a:r>
              <a:rPr lang="en-US" dirty="0"/>
              <a:t>values to a set of </a:t>
            </a:r>
            <a:r>
              <a:rPr lang="en-US" b="1" dirty="0">
                <a:solidFill>
                  <a:srgbClr val="00B050"/>
                </a:solidFill>
              </a:rPr>
              <a:t>evidence </a:t>
            </a:r>
            <a:r>
              <a:rPr lang="en-US" b="1" dirty="0" smtClean="0">
                <a:solidFill>
                  <a:srgbClr val="00B050"/>
                </a:solidFill>
              </a:rPr>
              <a:t>variables).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X </a:t>
            </a:r>
            <a:r>
              <a:rPr lang="en-US" dirty="0" smtClean="0"/>
              <a:t>denotes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query </a:t>
            </a:r>
            <a:r>
              <a:rPr lang="en-US" dirty="0" smtClean="0">
                <a:solidFill>
                  <a:srgbClr val="FF0000"/>
                </a:solidFill>
              </a:rPr>
              <a:t>variable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E </a:t>
            </a:r>
            <a:r>
              <a:rPr lang="en-US" dirty="0" smtClean="0"/>
              <a:t>denotes </a:t>
            </a:r>
            <a:r>
              <a:rPr lang="en-US" dirty="0"/>
              <a:t>the set of </a:t>
            </a:r>
            <a:r>
              <a:rPr lang="en-US" dirty="0">
                <a:solidFill>
                  <a:srgbClr val="00B050"/>
                </a:solidFill>
              </a:rPr>
              <a:t>evidence variables </a:t>
            </a:r>
            <a:r>
              <a:rPr lang="en-US" dirty="0"/>
              <a:t>E1, . . . ,</a:t>
            </a:r>
            <a:r>
              <a:rPr lang="en-US" dirty="0" err="1" smtClean="0"/>
              <a:t>Em</a:t>
            </a:r>
            <a:r>
              <a:rPr lang="en-US" dirty="0" smtClean="0"/>
              <a:t>, and </a:t>
            </a:r>
            <a:r>
              <a:rPr lang="en-US" b="1" dirty="0" smtClean="0"/>
              <a:t>e </a:t>
            </a:r>
            <a:r>
              <a:rPr lang="en-US" dirty="0" smtClean="0"/>
              <a:t>is a particular observed event.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/>
              <a:t>Y </a:t>
            </a:r>
            <a:r>
              <a:rPr lang="en-US" dirty="0" smtClean="0"/>
              <a:t>denotes the </a:t>
            </a:r>
            <a:r>
              <a:rPr lang="en-US" dirty="0" smtClean="0">
                <a:solidFill>
                  <a:srgbClr val="0070C0"/>
                </a:solidFill>
              </a:rPr>
              <a:t>hidden variables </a:t>
            </a:r>
            <a:r>
              <a:rPr lang="en-US" dirty="0" smtClean="0"/>
              <a:t>which are </a:t>
            </a:r>
            <a:r>
              <a:rPr lang="en-US" dirty="0" err="1"/>
              <a:t>nonevidence</a:t>
            </a:r>
            <a:r>
              <a:rPr lang="en-US" dirty="0"/>
              <a:t>, </a:t>
            </a:r>
            <a:r>
              <a:rPr lang="en-US" dirty="0" err="1"/>
              <a:t>nonquery</a:t>
            </a:r>
            <a:r>
              <a:rPr lang="en-US" dirty="0"/>
              <a:t> variables Y1, . . . , </a:t>
            </a:r>
            <a:r>
              <a:rPr lang="en-US" dirty="0" err="1" smtClean="0"/>
              <a:t>Yl</a:t>
            </a:r>
            <a:r>
              <a:rPr lang="en-US" dirty="0"/>
              <a:t>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Thus, the </a:t>
            </a:r>
            <a:r>
              <a:rPr lang="en-US" dirty="0"/>
              <a:t>complete set of variables is </a:t>
            </a:r>
            <a:r>
              <a:rPr lang="en-US" b="1" dirty="0" smtClean="0"/>
              <a:t>X </a:t>
            </a:r>
            <a:r>
              <a:rPr lang="en-US" dirty="0" smtClean="0"/>
              <a:t>∪</a:t>
            </a:r>
            <a:r>
              <a:rPr lang="en-US" b="1" dirty="0"/>
              <a:t>E </a:t>
            </a:r>
            <a:r>
              <a:rPr lang="en-US" dirty="0"/>
              <a:t>∪</a:t>
            </a:r>
            <a:r>
              <a:rPr lang="en-US" b="1" dirty="0"/>
              <a:t>Y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 typical query asks for the </a:t>
            </a:r>
            <a:r>
              <a:rPr lang="en-US" dirty="0" smtClean="0"/>
              <a:t>posterior probability </a:t>
            </a:r>
            <a:r>
              <a:rPr lang="en-US" dirty="0"/>
              <a:t>distribution </a:t>
            </a:r>
            <a:r>
              <a:rPr lang="en-US" b="1" dirty="0"/>
              <a:t>P</a:t>
            </a:r>
            <a:r>
              <a:rPr lang="en-US" dirty="0"/>
              <a:t>(X | </a:t>
            </a:r>
            <a:r>
              <a:rPr lang="en-US" b="1" dirty="0"/>
              <a:t>e</a:t>
            </a:r>
            <a:r>
              <a:rPr lang="en-US" dirty="0"/>
              <a:t>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Inference in Bayesian </a:t>
            </a:r>
            <a:r>
              <a:rPr lang="en-US" dirty="0" smtClean="0"/>
              <a:t>Networks-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the </a:t>
            </a:r>
            <a:r>
              <a:rPr lang="en-US" dirty="0"/>
              <a:t>burglary network, we might observe the event in which </a:t>
            </a:r>
            <a:r>
              <a:rPr lang="en-US" dirty="0" err="1"/>
              <a:t>JohnCalls</a:t>
            </a:r>
            <a:r>
              <a:rPr lang="en-US" dirty="0"/>
              <a:t> =true and</a:t>
            </a:r>
          </a:p>
          <a:p>
            <a:pPr marL="0" indent="0">
              <a:buNone/>
            </a:pPr>
            <a:r>
              <a:rPr lang="en-US" dirty="0" err="1" smtClean="0"/>
              <a:t>MaryCalls</a:t>
            </a:r>
            <a:r>
              <a:rPr lang="en-US" dirty="0" smtClean="0"/>
              <a:t> </a:t>
            </a:r>
            <a:r>
              <a:rPr lang="en-US" dirty="0"/>
              <a:t>=true.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Calculate </a:t>
            </a:r>
            <a:r>
              <a:rPr lang="en-US" dirty="0"/>
              <a:t>the probability that a burglary has </a:t>
            </a:r>
            <a:r>
              <a:rPr lang="en-US" dirty="0" smtClean="0"/>
              <a:t>occurred </a:t>
            </a:r>
          </a:p>
          <a:p>
            <a:pPr marL="0" indent="0">
              <a:buNone/>
            </a:pPr>
            <a:r>
              <a:rPr lang="en-US" dirty="0" smtClean="0"/>
              <a:t>given than Mary calls and John calls.</a:t>
            </a:r>
          </a:p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 err="1"/>
              <a:t>b</a:t>
            </a:r>
            <a:r>
              <a:rPr lang="en-US" dirty="0" err="1" smtClean="0"/>
              <a:t>|j,m</a:t>
            </a:r>
            <a:r>
              <a:rPr lang="en-US" dirty="0" smtClean="0"/>
              <a:t>)=?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68" y="2474310"/>
            <a:ext cx="5195174" cy="283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by enumeration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/>
              <a:t>conditional probability can be computed by summing </a:t>
            </a:r>
            <a:r>
              <a:rPr lang="en-US" dirty="0" smtClean="0"/>
              <a:t>terms from </a:t>
            </a:r>
            <a:r>
              <a:rPr lang="en-US" dirty="0"/>
              <a:t>the full joint </a:t>
            </a:r>
            <a:r>
              <a:rPr lang="en-US" dirty="0" smtClean="0"/>
              <a:t>distribution as follows: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/>
              <a:t>P</a:t>
            </a:r>
            <a:r>
              <a:rPr lang="en-US" dirty="0"/>
              <a:t>(Burglary | </a:t>
            </a:r>
            <a:r>
              <a:rPr lang="en-US" dirty="0" err="1"/>
              <a:t>JohnCalls</a:t>
            </a:r>
            <a:r>
              <a:rPr lang="en-US" dirty="0"/>
              <a:t> =true</a:t>
            </a:r>
            <a:r>
              <a:rPr lang="en-US" dirty="0" smtClean="0"/>
              <a:t>, </a:t>
            </a:r>
            <a:r>
              <a:rPr lang="en-US" dirty="0" err="1" smtClean="0"/>
              <a:t>MaryCalls</a:t>
            </a:r>
            <a:r>
              <a:rPr lang="en-US" dirty="0" smtClean="0"/>
              <a:t> </a:t>
            </a:r>
            <a:r>
              <a:rPr lang="en-US" dirty="0"/>
              <a:t>=true</a:t>
            </a:r>
            <a:r>
              <a:rPr lang="en-US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hidden variables </a:t>
            </a:r>
            <a:r>
              <a:rPr lang="en-US" dirty="0"/>
              <a:t>for this query are Earthquake and </a:t>
            </a:r>
            <a:r>
              <a:rPr lang="en-US" dirty="0" smtClean="0"/>
              <a:t>Alarm:</a:t>
            </a:r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99" y="2627297"/>
            <a:ext cx="5724525" cy="933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87216" y="2824681"/>
            <a:ext cx="3539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(Using Bayes rule and Marginalization)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318" y="5044018"/>
            <a:ext cx="76104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by enumeration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Burglary=True: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compute this expression, we have </a:t>
            </a:r>
            <a:r>
              <a:rPr lang="en-US" dirty="0"/>
              <a:t>to add four terms, each computed by multiplying </a:t>
            </a:r>
            <a:r>
              <a:rPr lang="en-US" dirty="0" smtClean="0"/>
              <a:t>five numbers.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the worst case, where we have to sum out almost all the variables, the complexity</a:t>
            </a:r>
          </a:p>
          <a:p>
            <a:pPr marL="0" indent="0">
              <a:buNone/>
            </a:pPr>
            <a:r>
              <a:rPr lang="en-US" dirty="0"/>
              <a:t>of the algorithm for a network with n Boolean variables is O(n2</a:t>
            </a:r>
            <a:r>
              <a:rPr lang="en-US" baseline="30000" dirty="0"/>
              <a:t>n</a:t>
            </a:r>
            <a:r>
              <a:rPr lang="en-US" dirty="0"/>
              <a:t>).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017" y="3331501"/>
            <a:ext cx="8162925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334" y="1766969"/>
            <a:ext cx="76104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by enumeration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simple improvement can de done by taking out P(b) and P(e) out of the summations: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30" y="3428789"/>
            <a:ext cx="8115300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092" y="1845734"/>
            <a:ext cx="81629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1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by enumeration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structure of computations done by inference by enumeration: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005" y="3017868"/>
            <a:ext cx="6617497" cy="3553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22453"/>
            <a:ext cx="8115300" cy="857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33725" y="4832762"/>
            <a:ext cx="2286000" cy="20726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2113" y="4841360"/>
            <a:ext cx="2286000" cy="20726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68547" y="4305300"/>
            <a:ext cx="2265178" cy="878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97280" y="3695700"/>
            <a:ext cx="4914833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27" y="3524246"/>
            <a:ext cx="192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Repeated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Computations!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28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by </a:t>
            </a:r>
            <a:r>
              <a:rPr lang="en-US" dirty="0" smtClean="0"/>
              <a:t>enumeration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∗0.001∗[0.002×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0.95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0.7+0.05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05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+0.998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×0.9×0.7+0.0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×0.05×0.01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x0.00059224259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∗0.999∗[0.002×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×0.9×0.7+0.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×0.05×0.01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+0.998×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×0.9×0.7+0.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999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×0.05×0.01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x0.001491857649</a:t>
                </a:r>
              </a:p>
              <a:p>
                <a:r>
                  <a:rPr lang="en-US" dirty="0" smtClean="0"/>
                  <a:t>After normalization: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.2841718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0.7158282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70053"/>
            <a:ext cx="81153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Example: Independence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fair, independent coin flips:</a:t>
            </a:r>
          </a:p>
        </p:txBody>
      </p:sp>
      <p:graphicFrame>
        <p:nvGraphicFramePr>
          <p:cNvPr id="1043475" name="Group 19"/>
          <p:cNvGraphicFramePr>
            <a:graphicFrameLocks noGrp="1"/>
          </p:cNvGraphicFramePr>
          <p:nvPr>
            <p:extLst/>
          </p:nvPr>
        </p:nvGraphicFramePr>
        <p:xfrm>
          <a:off x="699676" y="289242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63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64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43477" name="Group 21"/>
          <p:cNvGraphicFramePr>
            <a:graphicFrameLocks noGrp="1"/>
          </p:cNvGraphicFramePr>
          <p:nvPr>
            <p:extLst/>
          </p:nvPr>
        </p:nvGraphicFramePr>
        <p:xfrm>
          <a:off x="24713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3489" name="Group 33"/>
          <p:cNvGraphicFramePr>
            <a:graphicFrameLocks noGrp="1"/>
          </p:cNvGraphicFramePr>
          <p:nvPr>
            <p:extLst/>
          </p:nvPr>
        </p:nvGraphicFramePr>
        <p:xfrm>
          <a:off x="57479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86" name="Picture 4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51" y="2514600"/>
            <a:ext cx="925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7" name="Picture 4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601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8" name="Picture 4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76" y="3170238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89" name="AutoShape 49"/>
          <p:cNvSpPr>
            <a:spLocks/>
          </p:cNvSpPr>
          <p:nvPr/>
        </p:nvSpPr>
        <p:spPr bwMode="auto">
          <a:xfrm rot="-5400000">
            <a:off x="3804826" y="590550"/>
            <a:ext cx="381000" cy="7124700"/>
          </a:xfrm>
          <a:prstGeom prst="leftBrace">
            <a:avLst>
              <a:gd name="adj1" fmla="val 15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0" name="Rectangle 52"/>
          <p:cNvSpPr>
            <a:spLocks noChangeArrowheads="1"/>
          </p:cNvSpPr>
          <p:nvPr/>
        </p:nvSpPr>
        <p:spPr bwMode="auto">
          <a:xfrm>
            <a:off x="2680876" y="5181600"/>
            <a:ext cx="2895600" cy="129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1" name="AutoShape 57"/>
          <p:cNvSpPr>
            <a:spLocks/>
          </p:cNvSpPr>
          <p:nvPr/>
        </p:nvSpPr>
        <p:spPr bwMode="auto">
          <a:xfrm>
            <a:off x="2299876" y="51054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7692" name="Picture 5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76" y="4800600"/>
            <a:ext cx="24653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93" name="Picture 5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76" y="5588000"/>
            <a:ext cx="3286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94" name="Freeform 60"/>
          <p:cNvSpPr>
            <a:spLocks/>
          </p:cNvSpPr>
          <p:nvPr/>
        </p:nvSpPr>
        <p:spPr bwMode="auto">
          <a:xfrm>
            <a:off x="2604676" y="5791200"/>
            <a:ext cx="2971800" cy="457200"/>
          </a:xfrm>
          <a:custGeom>
            <a:avLst/>
            <a:gdLst>
              <a:gd name="T0" fmla="*/ 0 w 1872"/>
              <a:gd name="T1" fmla="*/ 2147483647 h 288"/>
              <a:gd name="T2" fmla="*/ 2147483647 w 1872"/>
              <a:gd name="T3" fmla="*/ 0 h 288"/>
              <a:gd name="T4" fmla="*/ 2147483647 w 1872"/>
              <a:gd name="T5" fmla="*/ 2147483647 h 288"/>
              <a:gd name="T6" fmla="*/ 2147483647 w 1872"/>
              <a:gd name="T7" fmla="*/ 0 h 288"/>
              <a:gd name="T8" fmla="*/ 2147483647 w 1872"/>
              <a:gd name="T9" fmla="*/ 2147483647 h 288"/>
              <a:gd name="T10" fmla="*/ 2147483647 w 1872"/>
              <a:gd name="T11" fmla="*/ 0 h 288"/>
              <a:gd name="T12" fmla="*/ 2147483647 w 1872"/>
              <a:gd name="T13" fmla="*/ 2147483647 h 288"/>
              <a:gd name="T14" fmla="*/ 2147483647 w 1872"/>
              <a:gd name="T15" fmla="*/ 2147483647 h 288"/>
              <a:gd name="T16" fmla="*/ 2147483647 w 1872"/>
              <a:gd name="T17" fmla="*/ 2147483647 h 288"/>
              <a:gd name="T18" fmla="*/ 2147483647 w 1872"/>
              <a:gd name="T19" fmla="*/ 2147483647 h 288"/>
              <a:gd name="T20" fmla="*/ 2147483647 w 1872"/>
              <a:gd name="T21" fmla="*/ 2147483647 h 288"/>
              <a:gd name="T22" fmla="*/ 2147483647 w 1872"/>
              <a:gd name="T23" fmla="*/ 2147483647 h 288"/>
              <a:gd name="T24" fmla="*/ 2147483647 w 1872"/>
              <a:gd name="T25" fmla="*/ 2147483647 h 288"/>
              <a:gd name="T26" fmla="*/ 0 w 1872"/>
              <a:gd name="T27" fmla="*/ 2147483647 h 288"/>
              <a:gd name="T28" fmla="*/ 0 w 1872"/>
              <a:gd name="T29" fmla="*/ 2147483647 h 2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2"/>
              <a:gd name="T46" fmla="*/ 0 h 288"/>
              <a:gd name="T47" fmla="*/ 1872 w 1872"/>
              <a:gd name="T48" fmla="*/ 288 h 2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2" h="288">
                <a:moveTo>
                  <a:pt x="0" y="115"/>
                </a:moveTo>
                <a:lnTo>
                  <a:pt x="197" y="0"/>
                </a:lnTo>
                <a:lnTo>
                  <a:pt x="493" y="58"/>
                </a:lnTo>
                <a:lnTo>
                  <a:pt x="837" y="0"/>
                </a:lnTo>
                <a:lnTo>
                  <a:pt x="1182" y="115"/>
                </a:lnTo>
                <a:lnTo>
                  <a:pt x="1576" y="0"/>
                </a:lnTo>
                <a:lnTo>
                  <a:pt x="1872" y="115"/>
                </a:lnTo>
                <a:lnTo>
                  <a:pt x="1872" y="230"/>
                </a:lnTo>
                <a:lnTo>
                  <a:pt x="1576" y="173"/>
                </a:lnTo>
                <a:lnTo>
                  <a:pt x="1182" y="288"/>
                </a:lnTo>
                <a:lnTo>
                  <a:pt x="841" y="136"/>
                </a:lnTo>
                <a:lnTo>
                  <a:pt x="502" y="201"/>
                </a:lnTo>
                <a:lnTo>
                  <a:pt x="197" y="173"/>
                </a:lnTo>
                <a:lnTo>
                  <a:pt x="0" y="230"/>
                </a:lnTo>
                <a:lnTo>
                  <a:pt x="0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24" y="1150853"/>
            <a:ext cx="3229661" cy="3085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09" y="4749346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9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by enumeration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360" y="1846263"/>
            <a:ext cx="646960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by enumeration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ENUMERATION-ASK algorithm </a:t>
            </a:r>
            <a:r>
              <a:rPr lang="en-US" dirty="0"/>
              <a:t>evaluates </a:t>
            </a:r>
            <a:r>
              <a:rPr lang="en-US" dirty="0" smtClean="0"/>
              <a:t>the computation trees using </a:t>
            </a:r>
            <a:r>
              <a:rPr lang="en-US" dirty="0"/>
              <a:t>depth-first recursion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algorithm is very similar to the backtracking algorithm for solving CSPs.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space complexity of ENUMERATION-ASK </a:t>
            </a:r>
            <a:r>
              <a:rPr lang="en-US" dirty="0" smtClean="0"/>
              <a:t>is </a:t>
            </a:r>
            <a:r>
              <a:rPr lang="en-US" dirty="0"/>
              <a:t>linear in the number of </a:t>
            </a:r>
            <a:r>
              <a:rPr lang="en-US" dirty="0" smtClean="0"/>
              <a:t>variables.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However, its </a:t>
            </a:r>
            <a:r>
              <a:rPr lang="en-US" dirty="0"/>
              <a:t>time complexity for a network with n Boolean variables is always O(2</a:t>
            </a:r>
            <a:r>
              <a:rPr lang="en-US" baseline="30000" dirty="0"/>
              <a:t>n</a:t>
            </a:r>
            <a:r>
              <a:rPr lang="en-US" dirty="0"/>
              <a:t>)—</a:t>
            </a:r>
          </a:p>
          <a:p>
            <a:pPr marL="0" indent="0">
              <a:buNone/>
            </a:pPr>
            <a:r>
              <a:rPr lang="en-US" dirty="0"/>
              <a:t>better than the O(n 2</a:t>
            </a:r>
            <a:r>
              <a:rPr lang="en-US" baseline="30000" dirty="0"/>
              <a:t>n</a:t>
            </a:r>
            <a:r>
              <a:rPr lang="en-US" dirty="0"/>
              <a:t>) for the simple approach described </a:t>
            </a:r>
            <a:r>
              <a:rPr lang="en-US" dirty="0" smtClean="0"/>
              <a:t>earlier.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Inference by enumeration </a:t>
            </a:r>
            <a:r>
              <a:rPr lang="en-US" dirty="0" smtClean="0">
                <a:solidFill>
                  <a:srgbClr val="FF0000"/>
                </a:solidFill>
              </a:rPr>
              <a:t>repeats evaluating some expressions </a:t>
            </a:r>
            <a:r>
              <a:rPr lang="en-US" dirty="0" smtClean="0"/>
              <a:t>such as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products P(j | a)P(m| a) and P(j | ￢a)P(m| ￢a) are </a:t>
            </a:r>
            <a:r>
              <a:rPr lang="en-US" dirty="0" smtClean="0"/>
              <a:t>computed twice</a:t>
            </a:r>
            <a:r>
              <a:rPr lang="en-US" dirty="0"/>
              <a:t>, once for each value of e.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2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Sections 14.1., 14.2, and 14.4.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1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843482" y="1737360"/>
            <a:ext cx="82296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  <a:cs typeface="Calibri"/>
              </a:rPr>
              <a:t>Unconditional </a:t>
            </a:r>
            <a:r>
              <a:rPr lang="en-US" sz="2400" dirty="0">
                <a:latin typeface="Calibri"/>
                <a:cs typeface="Calibri"/>
              </a:rPr>
              <a:t>(absolute) independence very rare (why?)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latin typeface="Calibri"/>
                <a:cs typeface="Calibri"/>
              </a:rPr>
              <a:t>Conditional independence</a:t>
            </a:r>
            <a:r>
              <a:rPr lang="en-US" sz="2400" dirty="0">
                <a:latin typeface="Calibri"/>
                <a:cs typeface="Calibri"/>
              </a:rPr>
              <a:t> is our most basic and robust form of knowledge about uncertain environments.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X is conditionally independent of Y given Z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if and only if</a:t>
            </a:r>
            <a:r>
              <a:rPr lang="en-US" sz="2400" dirty="0" smtClean="0">
                <a:latin typeface="Calibri"/>
                <a:cs typeface="Calibri"/>
              </a:rPr>
              <a:t>: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      or, equivalently, if and only if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7903" y="5211708"/>
            <a:ext cx="4841875" cy="313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0632" y="4000434"/>
            <a:ext cx="1401762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8469" y="5794189"/>
            <a:ext cx="3884613" cy="313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85607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828800"/>
            <a:ext cx="5041097" cy="3014588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97001"/>
            <a:ext cx="68580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P(Toothache</a:t>
            </a:r>
            <a:r>
              <a:rPr lang="en-US" sz="2000" dirty="0">
                <a:latin typeface="Calibri"/>
                <a:cs typeface="Calibri"/>
              </a:rPr>
              <a:t>, Cavity, Catch)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If I have a cavity, the probability that the probe catches in it doesn't depend on whether I have a toothache: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+cavity) = P(+catch | +cavity</a:t>
            </a:r>
            <a:r>
              <a:rPr lang="en-US" sz="1800" dirty="0" smtClean="0">
                <a:latin typeface="Calibri"/>
                <a:cs typeface="Calibri"/>
              </a:rPr>
              <a:t>)</a:t>
            </a: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The same independence holds if I don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t have a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 = P(+catch|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</a:t>
            </a:r>
            <a:r>
              <a:rPr lang="en-US" sz="1800" dirty="0" smtClean="0">
                <a:latin typeface="Calibri"/>
                <a:cs typeface="Calibri"/>
              </a:rPr>
              <a:t>)</a:t>
            </a: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Catch is </a:t>
            </a:r>
            <a:r>
              <a:rPr lang="en-US" sz="2000" i="1" dirty="0">
                <a:solidFill>
                  <a:srgbClr val="FF0000"/>
                </a:solidFill>
                <a:latin typeface="Calibri"/>
                <a:cs typeface="Calibri"/>
              </a:rPr>
              <a:t>conditionally independent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of Toothache given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P(Catch | Toothache, Cavity) = P(Catch | </a:t>
            </a:r>
            <a:r>
              <a:rPr lang="en-US" sz="1800" dirty="0" smtClean="0">
                <a:latin typeface="Calibri"/>
                <a:cs typeface="Calibri"/>
              </a:rPr>
              <a:t>Cavity)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8708" y="5175465"/>
            <a:ext cx="7772400" cy="84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Equivalent </a:t>
            </a:r>
            <a:r>
              <a:rPr lang="en-US" sz="2000" dirty="0">
                <a:latin typeface="Calibri"/>
                <a:cs typeface="Calibri"/>
              </a:rPr>
              <a:t>statements</a:t>
            </a:r>
            <a:r>
              <a:rPr lang="en-US" sz="2000" dirty="0" smtClean="0">
                <a:latin typeface="Calibri"/>
                <a:cs typeface="Calibri"/>
              </a:rPr>
              <a:t>:</a:t>
            </a: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P(Toothache | Catch , Cavity) = P(Toothache | Cavity)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P(Toothache, Catch | Cavity) = P(Toothache | Cavity) P(Catch | Cavity)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One can be derived from the other easily</a:t>
            </a:r>
          </a:p>
        </p:txBody>
      </p:sp>
    </p:spTree>
    <p:extLst>
      <p:ext uri="{BB962C8B-B14F-4D97-AF65-F5344CB8AC3E}">
        <p14:creationId xmlns:p14="http://schemas.microsoft.com/office/powerpoint/2010/main" val="380019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What </a:t>
            </a:r>
            <a:r>
              <a:rPr lang="en-US" sz="2400" dirty="0">
                <a:latin typeface="Calibri"/>
                <a:cs typeface="Calibri"/>
              </a:rPr>
              <a:t>about this domain: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Traffic (T)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Umbrella (U)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Raining (R)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T       U | R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2898557"/>
            <a:ext cx="5714999" cy="29631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3726180"/>
            <a:ext cx="3619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2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Probabilistic Models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70104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Models </a:t>
            </a:r>
            <a:r>
              <a:rPr lang="en-US" sz="2400" dirty="0">
                <a:latin typeface="Calibri"/>
                <a:cs typeface="Calibri"/>
              </a:rPr>
              <a:t>describe how (a portion of) the world works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Models are always simplifications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May not account for every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May not account for all interactions between variables</a:t>
            </a:r>
          </a:p>
          <a:p>
            <a:pPr marL="1071400" lvl="6" indent="0">
              <a:lnSpc>
                <a:spcPct val="80000"/>
              </a:lnSpc>
              <a:buNone/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do we do with probabilistic models?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(or our agents) need to reason about unknown variables, given evidence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explanation (diagnostic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prediction (causal reasoning)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265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full joint probability distribution can answer any question </a:t>
            </a:r>
            <a:r>
              <a:rPr lang="en-US" dirty="0" smtClean="0"/>
              <a:t>about the </a:t>
            </a:r>
            <a:r>
              <a:rPr lang="en-US" dirty="0"/>
              <a:t>domain, but </a:t>
            </a:r>
            <a:r>
              <a:rPr lang="en-US" dirty="0" smtClean="0"/>
              <a:t>this  can </a:t>
            </a:r>
            <a:r>
              <a:rPr lang="en-US" dirty="0"/>
              <a:t>become intractably large as the number of variables grows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/>
              <a:t>Bayesian </a:t>
            </a:r>
            <a:r>
              <a:rPr lang="en-US" b="1" dirty="0" smtClean="0"/>
              <a:t>networks</a:t>
            </a:r>
            <a:r>
              <a:rPr lang="en-US" dirty="0" smtClean="0"/>
              <a:t> </a:t>
            </a:r>
            <a:r>
              <a:rPr lang="en-US" dirty="0"/>
              <a:t>represent the dependencies among variables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Bayesian networks can represent </a:t>
            </a:r>
            <a:r>
              <a:rPr lang="en-US" dirty="0" smtClean="0"/>
              <a:t>essentially </a:t>
            </a:r>
            <a:r>
              <a:rPr lang="en-US" i="1" dirty="0" smtClean="0"/>
              <a:t>any </a:t>
            </a:r>
            <a:r>
              <a:rPr lang="en-US" dirty="0"/>
              <a:t>full joint probability </a:t>
            </a:r>
            <a:r>
              <a:rPr lang="en-US" dirty="0" smtClean="0"/>
              <a:t>distribution.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5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2^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 | z, y) = P(x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09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70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673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 | y) = 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102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, \mbox{Traffic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5"/>
  <p:tag name="PICTUREFILESIZE" val="2128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1969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\ldots X_n) = P(X_1) P(X_2 | X_1) P(X_3|X_1,X_2) \ldots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1"/>
  <p:tag name="PICTUREFILESIZE" val="2589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+r, - t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453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24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1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48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8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6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404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976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10703</TotalTime>
  <Words>2184</Words>
  <Application>Microsoft Office PowerPoint</Application>
  <PresentationFormat>Widescreen</PresentationFormat>
  <Paragraphs>402</Paragraphs>
  <Slides>42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ＭＳ Ｐゴシック</vt:lpstr>
      <vt:lpstr>Arial</vt:lpstr>
      <vt:lpstr>Calibri</vt:lpstr>
      <vt:lpstr>Calibri Light</vt:lpstr>
      <vt:lpstr>Cambria Math</vt:lpstr>
      <vt:lpstr>Symbol</vt:lpstr>
      <vt:lpstr>Wingdings</vt:lpstr>
      <vt:lpstr>Retrospect</vt:lpstr>
      <vt:lpstr>Chapter 14: Bayesian Networks</vt:lpstr>
      <vt:lpstr>Independence</vt:lpstr>
      <vt:lpstr>Example: Independence</vt:lpstr>
      <vt:lpstr>Example: Independence</vt:lpstr>
      <vt:lpstr>Conditional Independence</vt:lpstr>
      <vt:lpstr>Conditional Independence</vt:lpstr>
      <vt:lpstr>Conditional Independence</vt:lpstr>
      <vt:lpstr>Probabilistic Models</vt:lpstr>
      <vt:lpstr>Bayesian Networks</vt:lpstr>
      <vt:lpstr>Bayesian Networks</vt:lpstr>
      <vt:lpstr>Bayesian Networks</vt:lpstr>
      <vt:lpstr>Example Bayesian Network: Car</vt:lpstr>
      <vt:lpstr>Graphical Model Notation</vt:lpstr>
      <vt:lpstr>Example: Coin Flips</vt:lpstr>
      <vt:lpstr>Bayesian Network Example</vt:lpstr>
      <vt:lpstr>Example: Burglary Network</vt:lpstr>
      <vt:lpstr>Example: Burglary Network</vt:lpstr>
      <vt:lpstr>Example: Burglary Network</vt:lpstr>
      <vt:lpstr>Example: Burglary Network</vt:lpstr>
      <vt:lpstr>Example: Burglary Network</vt:lpstr>
      <vt:lpstr>Conditional Probability Table (CPT)</vt:lpstr>
      <vt:lpstr> Bayesian Network Semantics</vt:lpstr>
      <vt:lpstr>Joint Probability Distribution </vt:lpstr>
      <vt:lpstr> Bayesian Network Semantics</vt:lpstr>
      <vt:lpstr> Bayesian Network Semantics</vt:lpstr>
      <vt:lpstr>Conditional Independence and the Chain Rule</vt:lpstr>
      <vt:lpstr>Example: Traffic</vt:lpstr>
      <vt:lpstr>Example: Burglary Network</vt:lpstr>
      <vt:lpstr>Example: Burglary Network</vt:lpstr>
      <vt:lpstr>Bayesian Networks Construction</vt:lpstr>
      <vt:lpstr>Bayesian Networks Construction</vt:lpstr>
      <vt:lpstr>Bayesian Networks Compactness</vt:lpstr>
      <vt:lpstr>Exact Inference in Bayesian Networks</vt:lpstr>
      <vt:lpstr>Exact Inference in Bayesian Networks- Example</vt:lpstr>
      <vt:lpstr>Inference by enumeration</vt:lpstr>
      <vt:lpstr>Inference by enumeration</vt:lpstr>
      <vt:lpstr>Inference by enumeration</vt:lpstr>
      <vt:lpstr>Inference by enumeration</vt:lpstr>
      <vt:lpstr>Inference by enumeration Example</vt:lpstr>
      <vt:lpstr>Inference by enumeration</vt:lpstr>
      <vt:lpstr>Inference by enumeration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17: Making Complex decisions</dc:title>
  <dc:creator>Dina Elreedy</dc:creator>
  <cp:lastModifiedBy>Dina Elreedy</cp:lastModifiedBy>
  <cp:revision>520</cp:revision>
  <dcterms:created xsi:type="dcterms:W3CDTF">2021-11-14T11:20:38Z</dcterms:created>
  <dcterms:modified xsi:type="dcterms:W3CDTF">2022-05-28T07:33:00Z</dcterms:modified>
</cp:coreProperties>
</file>