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256" r:id="rId2"/>
    <p:sldId id="259" r:id="rId3"/>
    <p:sldId id="257" r:id="rId4"/>
    <p:sldId id="260" r:id="rId5"/>
    <p:sldId id="262" r:id="rId6"/>
    <p:sldId id="261" r:id="rId7"/>
    <p:sldId id="265" r:id="rId8"/>
    <p:sldId id="343" r:id="rId9"/>
    <p:sldId id="267" r:id="rId10"/>
    <p:sldId id="268" r:id="rId11"/>
    <p:sldId id="339" r:id="rId12"/>
    <p:sldId id="276" r:id="rId13"/>
    <p:sldId id="270" r:id="rId14"/>
    <p:sldId id="274" r:id="rId15"/>
    <p:sldId id="280" r:id="rId16"/>
    <p:sldId id="281" r:id="rId17"/>
    <p:sldId id="282" r:id="rId18"/>
    <p:sldId id="283" r:id="rId19"/>
    <p:sldId id="284" r:id="rId20"/>
    <p:sldId id="286" r:id="rId21"/>
    <p:sldId id="287" r:id="rId22"/>
    <p:sldId id="341" r:id="rId23"/>
    <p:sldId id="288" r:id="rId24"/>
    <p:sldId id="289" r:id="rId25"/>
    <p:sldId id="291" r:id="rId26"/>
    <p:sldId id="342" r:id="rId27"/>
    <p:sldId id="278" r:id="rId28"/>
    <p:sldId id="294" r:id="rId29"/>
    <p:sldId id="297" r:id="rId30"/>
    <p:sldId id="298" r:id="rId31"/>
    <p:sldId id="299" r:id="rId32"/>
    <p:sldId id="308" r:id="rId33"/>
    <p:sldId id="309" r:id="rId34"/>
    <p:sldId id="333" r:id="rId35"/>
    <p:sldId id="302" r:id="rId36"/>
    <p:sldId id="310" r:id="rId37"/>
    <p:sldId id="314" r:id="rId38"/>
    <p:sldId id="316" r:id="rId39"/>
    <p:sldId id="322" r:id="rId40"/>
    <p:sldId id="318" r:id="rId41"/>
    <p:sldId id="317" r:id="rId42"/>
    <p:sldId id="326" r:id="rId43"/>
    <p:sldId id="327" r:id="rId44"/>
    <p:sldId id="319" r:id="rId45"/>
    <p:sldId id="328" r:id="rId46"/>
    <p:sldId id="320" r:id="rId47"/>
    <p:sldId id="340" r:id="rId48"/>
    <p:sldId id="32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na Elreedy" initials="DE" lastIdx="1" clrIdx="0">
    <p:extLst>
      <p:ext uri="{19B8F6BF-5375-455C-9EA6-DF929625EA0E}">
        <p15:presenceInfo xmlns:p15="http://schemas.microsoft.com/office/powerpoint/2012/main" userId="43443d00969744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36" autoAdjust="0"/>
  </p:normalViewPr>
  <p:slideViewPr>
    <p:cSldViewPr snapToGrid="0">
      <p:cViewPr varScale="1">
        <p:scale>
          <a:sx n="63" d="100"/>
          <a:sy n="63" d="100"/>
        </p:scale>
        <p:origin x="1397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1T01:37:14.51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2D47-3216-45CD-9A4B-89174E8823F8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95AC5-0079-4B23-868B-4500844D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9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5AC5-0079-4B23-868B-4500844DE1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85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formulated problems, but how to solve them?</a:t>
            </a:r>
          </a:p>
          <a:p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/>
              <a:t>solution</a:t>
            </a:r>
            <a:r>
              <a:rPr lang="en-US" baseline="0" dirty="0"/>
              <a:t> without writing most of the graph down.</a:t>
            </a:r>
          </a:p>
          <a:p>
            <a:r>
              <a:rPr lang="en-US" baseline="0" dirty="0"/>
              <a:t>really care about the start and what you can do from the start -&gt; search tree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6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plans that achieve the same state, will be different nodes in the tree.</a:t>
            </a:r>
          </a:p>
          <a:p>
            <a:r>
              <a:rPr lang="en-US" dirty="0"/>
              <a:t>Every</a:t>
            </a:r>
            <a:r>
              <a:rPr lang="en-US" baseline="0" dirty="0"/>
              <a:t> plan in the tree.</a:t>
            </a:r>
          </a:p>
          <a:p>
            <a:r>
              <a:rPr lang="en-US" baseline="0" dirty="0"/>
              <a:t>Search ignores most of the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5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0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 is only 4, tree is infinite!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6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Haven’t constructed green stuff yet. It</a:t>
            </a:r>
            <a:r>
              <a:rPr lang="en-US" baseline="0" dirty="0"/>
              <a:t> exists and is mathematically defined, but we haven’t actually constructed it / explored it yet.</a:t>
            </a:r>
            <a:endParaRPr lang="en-US" dirty="0"/>
          </a:p>
          <a:p>
            <a:r>
              <a:rPr lang="en-US" dirty="0"/>
              <a:t>Build downward.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57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4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Exponential unrolling. Generally what</a:t>
            </a:r>
            <a:r>
              <a:rPr lang="en-US" baseline="0" dirty="0"/>
              <a:t> happens.</a:t>
            </a:r>
          </a:p>
          <a:p>
            <a:r>
              <a:rPr lang="en-US" baseline="0" dirty="0"/>
              <a:t>May need to consider both paths to B, but what’s underneath B is the same.</a:t>
            </a:r>
          </a:p>
          <a:p>
            <a:r>
              <a:rPr lang="en-US" baseline="0" dirty="0"/>
              <a:t>Should be able to save the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54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5AC5-0079-4B23-868B-4500844DE1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91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UNINFORMED term means that the strategies have no additional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 information about states beyond that provided in the problem definition. All they can do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 successors and distinguish a goal state from a non-goal state. All search strategies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distinguished by the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which nodes are expanded.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5AC5-0079-4B23-868B-4500844DE10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44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general</a:t>
            </a:r>
            <a:r>
              <a:rPr lang="en-US" baseline="0" dirty="0"/>
              <a:t> algorithm. Shallowest node.</a:t>
            </a:r>
          </a:p>
          <a:p>
            <a:r>
              <a:rPr lang="en-US" baseline="0" dirty="0"/>
              <a:t>S D E P B C E H R 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9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199EF-97FF-4879-88FD-726147EF156C}" type="slidenum">
              <a:rPr lang="en-US"/>
              <a:pPr/>
              <a:t>2</a:t>
            </a:fld>
            <a:endParaRPr lang="en-US"/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78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Child node must have a pointer to the parent node to construct the solution</a:t>
            </a:r>
            <a:r>
              <a:rPr lang="en-US" baseline="0" dirty="0" smtClean="0"/>
              <a:t> when reaching the goal.</a:t>
            </a:r>
          </a:p>
          <a:p>
            <a:r>
              <a:rPr lang="en-US" baseline="0" dirty="0" smtClean="0"/>
              <a:t>Child node has state, parent pointer, and path cost.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5AC5-0079-4B23-868B-4500844DE10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86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31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guarantee</a:t>
            </a:r>
            <a:r>
              <a:rPr lang="en-US" baseline="0" dirty="0" smtClean="0"/>
              <a:t> optimality</a:t>
            </a:r>
          </a:p>
          <a:p>
            <a:r>
              <a:rPr lang="en-US" baseline="0" dirty="0" smtClean="0"/>
              <a:t>There may be a goal node on a sub-optimal path,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5AC5-0079-4B23-868B-4500844DE10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07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charset="0"/>
              </a:rPr>
              <a:t>Section 3.4.2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5200">
              <a:defRPr/>
            </a:pPr>
            <a:fld id="{FD549D34-9FA6-44AF-8862-E060EE74E80B}" type="slidenum">
              <a:rPr lang="en-US" smtClean="0"/>
              <a:pPr defTabSz="965200">
                <a:defRPr/>
              </a:pPr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8808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5AC5-0079-4B23-868B-4500844DE10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36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5200">
              <a:defRPr/>
            </a:pPr>
            <a:fld id="{FD549D34-9FA6-44AF-8862-E060EE74E80B}" type="slidenum">
              <a:rPr lang="en-US" smtClean="0"/>
              <a:pPr defTabSz="965200">
                <a:defRPr/>
              </a:pPr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8044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It is common to implement a </a:t>
            </a:r>
            <a:r>
              <a:rPr lang="en-US" altLang="en-US" b="1" dirty="0" smtClean="0"/>
              <a:t>DFS</a:t>
            </a:r>
            <a:r>
              <a:rPr lang="en-US" altLang="en-US" dirty="0" smtClean="0"/>
              <a:t> with a </a:t>
            </a:r>
            <a:r>
              <a:rPr lang="en-US" altLang="en-US" b="1" dirty="0" smtClean="0"/>
              <a:t>recursive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function</a:t>
            </a:r>
            <a:r>
              <a:rPr lang="en-US" altLang="en-US" dirty="0" smtClean="0"/>
              <a:t> that calls itself on each of its children in turn.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5AC5-0079-4B23-868B-4500844DE10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96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chapter addresses a single category of problems: observable, deterministic, known environments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the solution is a sequence of actions.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5AC5-0079-4B23-868B-4500844DE1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5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Open-loop</a:t>
            </a:r>
            <a:r>
              <a:rPr lang="en-US" baseline="0" dirty="0" smtClean="0"/>
              <a:t> systems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5AC5-0079-4B23-868B-4500844DE1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53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315F4F-FDE0-4FBB-8909-FF71DF7691F5}" type="slidenum">
              <a:rPr lang="en-US"/>
              <a:pPr/>
              <a:t>5</a:t>
            </a:fld>
            <a:endParaRPr lang="en-US"/>
          </a:p>
        </p:txBody>
      </p:sp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agent is executing the solution sequence it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ignores its percepts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choosing an action because it knows in advance what they will</a:t>
            </a:r>
            <a:endParaRPr lang="en-US" dirty="0" smtClean="0"/>
          </a:p>
          <a:p>
            <a:r>
              <a:rPr lang="en-US" dirty="0" smtClean="0"/>
              <a:t>Open loop system (ignoring percepts opens</a:t>
            </a:r>
            <a:r>
              <a:rPr lang="en-US" baseline="0" dirty="0" smtClean="0"/>
              <a:t> the loop between the agent and environment)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36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5AC5-0079-4B23-868B-4500844DE1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11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 the simple state description we have chosen,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In(Arad)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 an actual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crosscountry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trip, where the state of the world includes so many things: the traveling companions,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radio program, the scenery out of the window, the proximity of law enforcement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officers, the distance to the next rest stop, the condition of the road, the weather, and so 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these considerations are left out of our state descriptions because they are irrelevant to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 of finding a route to Bucharest. The process of removing detail from a representation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ABSTRACTION is called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5AC5-0079-4B23-868B-4500844DE1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14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Wrong example for “eat-all-dots”: (x, y, dot count)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52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90 * (2^30-1) + 30 * 2^29 = 145 billion</a:t>
            </a:r>
          </a:p>
          <a:p>
            <a:r>
              <a:rPr lang="en-US" smtClean="0">
                <a:latin typeface="Arial" charset="0"/>
              </a:rPr>
              <a:t>2^29 = 536 870 912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5200">
              <a:defRPr/>
            </a:pPr>
            <a:fld id="{041C6AE4-F625-4A1A-A100-707641139ACC}" type="slidenum">
              <a:rPr lang="en-US" smtClean="0"/>
              <a:pPr defTabSz="965200">
                <a:defRPr/>
              </a:pPr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956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ABF-FE77-4AF3-87EB-476C61B198F6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1207-22A8-4C39-9D5D-8FB0E5B82B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47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D5F2-E47E-46EE-9218-3770BE4296CF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1207-22A8-4C39-9D5D-8FB0E5B8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9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170A-F43D-4C0F-BE22-8A29CDB433BC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1207-22A8-4C39-9D5D-8FB0E5B8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8B00-B878-4FCB-A79C-A4103AFA64C2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1207-22A8-4C39-9D5D-8FB0E5B8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1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019F-A16C-41AB-B023-56D4A2DEEB7C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1207-22A8-4C39-9D5D-8FB0E5B82B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29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D2C6-CA43-42D3-9507-A841A8323E5B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1207-22A8-4C39-9D5D-8FB0E5B8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1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B386-2B6A-40CE-B41F-93AF71DF229E}" type="datetime1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1207-22A8-4C39-9D5D-8FB0E5B8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9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FE3B-696C-4E19-A557-B67519963270}" type="datetime1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1207-22A8-4C39-9D5D-8FB0E5B8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6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A090-20CC-42D8-A595-048BEB9B36CC}" type="datetime1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1207-22A8-4C39-9D5D-8FB0E5B8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3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51E1A1-552C-467C-B1F2-D2380F44A7F4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9A1207-22A8-4C39-9D5D-8FB0E5B8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925D-37C8-4863-ACDB-3AF8AFE32F62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1207-22A8-4C39-9D5D-8FB0E5B8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2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1899D0-8AB7-451A-9FAC-FFC79DA5334C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9A1207-22A8-4C39-9D5D-8FB0E5B82B1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60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3: Solving Problems by Searching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Uniformed 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1282" y="5233496"/>
            <a:ext cx="7904132" cy="585413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These slides are adopted from Berkeley course materials and Russell and </a:t>
            </a:r>
            <a:r>
              <a:rPr lang="en-US" sz="2000" dirty="0" err="1" smtClean="0">
                <a:solidFill>
                  <a:schemeClr val="tx1"/>
                </a:solidFill>
              </a:rPr>
              <a:t>Norvig</a:t>
            </a:r>
            <a:r>
              <a:rPr lang="en-US" sz="2000" dirty="0" smtClean="0">
                <a:solidFill>
                  <a:schemeClr val="tx1"/>
                </a:solidFill>
              </a:rPr>
              <a:t> textbook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06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 Sizes?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600200" y="1558925"/>
            <a:ext cx="5943600" cy="4525963"/>
          </a:xfrm>
        </p:spPr>
        <p:txBody>
          <a:bodyPr>
            <a:normAutofit fontScale="92500" lnSpcReduction="200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World state:</a:t>
            </a:r>
          </a:p>
          <a:p>
            <a:pPr lvl="1"/>
            <a:r>
              <a:rPr lang="en-US" sz="2000" dirty="0" smtClean="0"/>
              <a:t>Agent positions: 120</a:t>
            </a:r>
          </a:p>
          <a:p>
            <a:pPr lvl="1"/>
            <a:r>
              <a:rPr lang="en-US" sz="2000" dirty="0" smtClean="0"/>
              <a:t>Food count: 30</a:t>
            </a:r>
          </a:p>
          <a:p>
            <a:pPr lvl="1"/>
            <a:r>
              <a:rPr lang="en-US" sz="2000" dirty="0" smtClean="0"/>
              <a:t>Ghost positions: 12</a:t>
            </a:r>
          </a:p>
          <a:p>
            <a:pPr lvl="1"/>
            <a:r>
              <a:rPr lang="en-US" sz="2000" dirty="0" smtClean="0"/>
              <a:t>Agent facing: NSEW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How many</a:t>
            </a:r>
          </a:p>
          <a:p>
            <a:pPr lvl="1"/>
            <a:r>
              <a:rPr lang="en-US" sz="2000" dirty="0" smtClean="0"/>
              <a:t>World states?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	120x(2</a:t>
            </a:r>
            <a:r>
              <a:rPr lang="en-US" sz="2000" baseline="30000" dirty="0" smtClean="0"/>
              <a:t>30</a:t>
            </a:r>
            <a:r>
              <a:rPr lang="en-US" sz="2000" dirty="0" smtClean="0"/>
              <a:t>)x(12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)x4</a:t>
            </a:r>
          </a:p>
          <a:p>
            <a:pPr lvl="1"/>
            <a:r>
              <a:rPr lang="en-US" sz="2000" dirty="0" smtClean="0"/>
              <a:t>States for </a:t>
            </a:r>
            <a:r>
              <a:rPr lang="en-US" sz="2000" dirty="0" err="1" smtClean="0"/>
              <a:t>pathing</a:t>
            </a:r>
            <a:r>
              <a:rPr lang="en-US" sz="2000" dirty="0" smtClean="0"/>
              <a:t>?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	120</a:t>
            </a:r>
          </a:p>
          <a:p>
            <a:pPr lvl="1"/>
            <a:r>
              <a:rPr lang="en-US" sz="2000" dirty="0" smtClean="0"/>
              <a:t>States for eat-all-dots?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	120x(2</a:t>
            </a:r>
            <a:r>
              <a:rPr lang="en-US" sz="2000" baseline="30000" dirty="0" smtClean="0"/>
              <a:t>30</a:t>
            </a:r>
            <a:r>
              <a:rPr lang="en-US" sz="2000" dirty="0" smtClean="0"/>
              <a:t>)</a:t>
            </a:r>
          </a:p>
          <a:p>
            <a:pPr lvl="1">
              <a:buFont typeface="Wingdings" pitchFamily="2" charset="2"/>
              <a:buNone/>
            </a:pPr>
            <a:endParaRPr lang="en-US" sz="2000" dirty="0" smtClean="0"/>
          </a:p>
        </p:txBody>
      </p:sp>
      <p:pic>
        <p:nvPicPr>
          <p:cNvPr id="11268" name="Picture 3" descr="Z:\Shared with PC\boxSe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3" y="1905001"/>
            <a:ext cx="4030663" cy="409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2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Toy Problems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Vaccum</a:t>
            </a:r>
            <a:r>
              <a:rPr lang="en-US" altLang="en-US" dirty="0" smtClean="0"/>
              <a:t> Cleaner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States</a:t>
            </a:r>
            <a:r>
              <a:rPr lang="en-US" dirty="0"/>
              <a:t>: The state is determined by both the agent location and the dirt locations. </a:t>
            </a:r>
            <a:endParaRPr lang="en-US" dirty="0" smtClean="0"/>
          </a:p>
          <a:p>
            <a:r>
              <a:rPr lang="en-US" dirty="0" smtClean="0"/>
              <a:t>The agent </a:t>
            </a:r>
            <a:r>
              <a:rPr lang="en-US" dirty="0"/>
              <a:t>is in one of two locations, each of which might or might not contain dirt. </a:t>
            </a:r>
            <a:endParaRPr lang="en-US" dirty="0" smtClean="0"/>
          </a:p>
          <a:p>
            <a:r>
              <a:rPr lang="en-US" dirty="0" smtClean="0"/>
              <a:t>Thus, there </a:t>
            </a:r>
            <a:r>
              <a:rPr lang="en-US" dirty="0"/>
              <a:t>are 2 × 2</a:t>
            </a:r>
            <a:r>
              <a:rPr lang="en-US" baseline="30000" dirty="0"/>
              <a:t>2</a:t>
            </a:r>
            <a:r>
              <a:rPr lang="en-US" dirty="0"/>
              <a:t> = 8 possible world states.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larger environment with n locations </a:t>
            </a:r>
            <a:r>
              <a:rPr lang="en-US" dirty="0" smtClean="0"/>
              <a:t>has n </a:t>
            </a:r>
            <a:r>
              <a:rPr lang="en-US" dirty="0"/>
              <a:t>・ 2</a:t>
            </a:r>
            <a:r>
              <a:rPr lang="en-US" baseline="30000" dirty="0"/>
              <a:t>n</a:t>
            </a:r>
            <a:r>
              <a:rPr lang="en-US" dirty="0"/>
              <a:t> states.</a:t>
            </a:r>
          </a:p>
          <a:p>
            <a:r>
              <a:rPr lang="en-US" dirty="0"/>
              <a:t>• </a:t>
            </a:r>
            <a:r>
              <a:rPr lang="en-US" b="1" dirty="0"/>
              <a:t>Initial state</a:t>
            </a:r>
            <a:r>
              <a:rPr lang="en-US" dirty="0"/>
              <a:t>: Any state can be designated as the initial state.</a:t>
            </a:r>
          </a:p>
          <a:p>
            <a:r>
              <a:rPr lang="en-US" dirty="0"/>
              <a:t>• </a:t>
            </a:r>
            <a:r>
              <a:rPr lang="en-US" b="1" dirty="0"/>
              <a:t>Actions</a:t>
            </a:r>
            <a:r>
              <a:rPr lang="en-US" dirty="0"/>
              <a:t>: In this simple environment, each state has just three actions: </a:t>
            </a:r>
            <a:r>
              <a:rPr lang="en-US" i="1" dirty="0"/>
              <a:t>Left</a:t>
            </a:r>
            <a:r>
              <a:rPr lang="en-US" dirty="0"/>
              <a:t>, </a:t>
            </a:r>
            <a:r>
              <a:rPr lang="en-US" i="1" dirty="0"/>
              <a:t>Right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Suck</a:t>
            </a:r>
            <a:r>
              <a:rPr lang="en-US" dirty="0"/>
              <a:t>. </a:t>
            </a:r>
          </a:p>
          <a:p>
            <a:r>
              <a:rPr lang="en-US" dirty="0"/>
              <a:t>• </a:t>
            </a:r>
            <a:r>
              <a:rPr lang="en-US" b="1" dirty="0"/>
              <a:t>Transition model</a:t>
            </a:r>
            <a:r>
              <a:rPr lang="en-US" dirty="0"/>
              <a:t>: The actions have their expected effects, except that moving </a:t>
            </a:r>
            <a:r>
              <a:rPr lang="en-US" i="1" dirty="0"/>
              <a:t>Left </a:t>
            </a:r>
            <a:r>
              <a:rPr lang="en-US" dirty="0"/>
              <a:t>in</a:t>
            </a:r>
          </a:p>
          <a:p>
            <a:r>
              <a:rPr lang="en-US" dirty="0"/>
              <a:t>the leftmost square, moving </a:t>
            </a:r>
            <a:r>
              <a:rPr lang="en-US" i="1" dirty="0"/>
              <a:t>Right </a:t>
            </a:r>
            <a:r>
              <a:rPr lang="en-US" dirty="0"/>
              <a:t>in the rightmost square, and </a:t>
            </a:r>
            <a:r>
              <a:rPr lang="en-US" i="1" dirty="0"/>
              <a:t>Suck</a:t>
            </a:r>
            <a:r>
              <a:rPr lang="en-US" dirty="0"/>
              <a:t>ing in a clean square</a:t>
            </a:r>
          </a:p>
          <a:p>
            <a:r>
              <a:rPr lang="en-US" dirty="0"/>
              <a:t>have no effect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• </a:t>
            </a:r>
            <a:r>
              <a:rPr lang="en-US" b="1" dirty="0"/>
              <a:t>Goal test</a:t>
            </a:r>
            <a:r>
              <a:rPr lang="en-US" dirty="0"/>
              <a:t>: This checks whether all the squares are clean.</a:t>
            </a:r>
          </a:p>
          <a:p>
            <a:r>
              <a:rPr lang="en-US" dirty="0"/>
              <a:t>• </a:t>
            </a:r>
            <a:r>
              <a:rPr lang="en-US" b="1" dirty="0"/>
              <a:t>Path cost</a:t>
            </a:r>
            <a:r>
              <a:rPr lang="en-US" dirty="0"/>
              <a:t>: Each step costs 1, so the path cost is the number of steps in the path.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01" y="2037167"/>
            <a:ext cx="3238500" cy="14097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96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Toy Problems: 8-puzzle problem</a:t>
            </a:r>
            <a:endParaRPr lang="en-US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3962400"/>
            <a:ext cx="7772400" cy="2133600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sz="2200" b="1">
                <a:sym typeface="Wingdings" pitchFamily="2" charset="2"/>
              </a:rPr>
              <a:t>Initial State</a:t>
            </a:r>
            <a:r>
              <a:rPr lang="en-US" altLang="en-US" sz="2200">
                <a:sym typeface="Wingdings" pitchFamily="2" charset="2"/>
              </a:rPr>
              <a:t>: The location of each of the 8 tiles in one of the</a:t>
            </a:r>
            <a:br>
              <a:rPr lang="en-US" altLang="en-US" sz="2200">
                <a:sym typeface="Wingdings" pitchFamily="2" charset="2"/>
              </a:rPr>
            </a:br>
            <a:r>
              <a:rPr lang="en-US" altLang="en-US" sz="2200">
                <a:sym typeface="Wingdings" pitchFamily="2" charset="2"/>
              </a:rPr>
              <a:t>                       nine squares</a:t>
            </a: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sz="2200" b="1">
                <a:sym typeface="Wingdings" pitchFamily="2" charset="2"/>
              </a:rPr>
              <a:t>Operators</a:t>
            </a:r>
            <a:r>
              <a:rPr lang="en-US" altLang="en-US" sz="2200">
                <a:sym typeface="Wingdings" pitchFamily="2" charset="2"/>
              </a:rPr>
              <a:t>: blank moves (1) Left (2) Right (3) Up (4) Down</a:t>
            </a: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sz="2200" b="1">
                <a:sym typeface="Wingdings" pitchFamily="2" charset="2"/>
              </a:rPr>
              <a:t>Goal Test</a:t>
            </a:r>
            <a:r>
              <a:rPr lang="en-US" altLang="en-US" sz="2200">
                <a:sym typeface="Wingdings" pitchFamily="2" charset="2"/>
              </a:rPr>
              <a:t>: state matches the goal configuration</a:t>
            </a: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sz="2200" b="1">
                <a:sym typeface="Wingdings" pitchFamily="2" charset="2"/>
              </a:rPr>
              <a:t>Path cost</a:t>
            </a:r>
            <a:r>
              <a:rPr lang="en-US" altLang="en-US" sz="2200">
                <a:sym typeface="Wingdings" pitchFamily="2" charset="2"/>
              </a:rPr>
              <a:t>: each step costs 1, total path cost = no. of steps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79600"/>
            <a:ext cx="390525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5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Toy </a:t>
            </a:r>
            <a:r>
              <a:rPr lang="en-US" altLang="en-US" dirty="0" smtClean="0"/>
              <a:t>Problems: 8-queens </a:t>
            </a:r>
            <a:r>
              <a:rPr lang="en-US" altLang="en-US" dirty="0"/>
              <a:t>problem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4191000"/>
            <a:ext cx="7772400" cy="2133600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sz="2200" b="1">
                <a:sym typeface="Wingdings" pitchFamily="2" charset="2"/>
              </a:rPr>
              <a:t>Initial State</a:t>
            </a:r>
            <a:r>
              <a:rPr lang="en-US" altLang="en-US" sz="2200">
                <a:sym typeface="Wingdings" pitchFamily="2" charset="2"/>
              </a:rPr>
              <a:t>: Any arrangement of 0 to 8 queens on board.</a:t>
            </a: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sz="2200" b="1">
                <a:sym typeface="Wingdings" pitchFamily="2" charset="2"/>
              </a:rPr>
              <a:t>Operators</a:t>
            </a:r>
            <a:r>
              <a:rPr lang="en-US" altLang="en-US" sz="2200">
                <a:sym typeface="Wingdings" pitchFamily="2" charset="2"/>
              </a:rPr>
              <a:t>: add a queen to any square.</a:t>
            </a: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sz="2200" b="1">
                <a:sym typeface="Wingdings" pitchFamily="2" charset="2"/>
              </a:rPr>
              <a:t>Goal Test</a:t>
            </a:r>
            <a:r>
              <a:rPr lang="en-US" altLang="en-US" sz="2200">
                <a:sym typeface="Wingdings" pitchFamily="2" charset="2"/>
              </a:rPr>
              <a:t>: 8 queens on board, none attacked.</a:t>
            </a: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sz="2200" b="1">
                <a:sym typeface="Wingdings" pitchFamily="2" charset="2"/>
              </a:rPr>
              <a:t>Path cost</a:t>
            </a:r>
            <a:r>
              <a:rPr lang="en-US" altLang="en-US" sz="2200">
                <a:sym typeface="Wingdings" pitchFamily="2" charset="2"/>
              </a:rPr>
              <a:t>: not applicable or Zero (because only the final state</a:t>
            </a:r>
            <a:br>
              <a:rPr lang="en-US" altLang="en-US" sz="2200">
                <a:sym typeface="Wingdings" pitchFamily="2" charset="2"/>
              </a:rPr>
            </a:br>
            <a:r>
              <a:rPr lang="en-US" altLang="en-US" sz="2200">
                <a:sym typeface="Wingdings" pitchFamily="2" charset="2"/>
              </a:rPr>
              <a:t>                  counts, search cost might be of interest).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1752600"/>
            <a:ext cx="23145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239001" y="3810001"/>
            <a:ext cx="65246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300"/>
              <a:t>Fig 4.7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1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Real-world Problems</a:t>
            </a:r>
            <a:endParaRPr lang="en-US" altLang="en-US" smtClean="0"/>
          </a:p>
        </p:txBody>
      </p:sp>
      <p:sp>
        <p:nvSpPr>
          <p:cNvPr id="12291" name="Rectangle 7"/>
          <p:cNvSpPr>
            <a:spLocks noGrp="1" noChangeArrowheads="1"/>
          </p:cNvSpPr>
          <p:nvPr>
            <p:ph idx="1"/>
          </p:nvPr>
        </p:nvSpPr>
        <p:spPr>
          <a:xfrm>
            <a:off x="2514600" y="1828800"/>
            <a:ext cx="76962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 dirty="0">
                <a:sym typeface="Wingdings" panose="05000000000000000000" pitchFamily="2" charset="2"/>
              </a:rPr>
              <a:t>Route Finding</a:t>
            </a:r>
            <a:r>
              <a:rPr lang="en-US" altLang="en-US" dirty="0">
                <a:sym typeface="Wingdings" panose="05000000000000000000" pitchFamily="2" charset="2"/>
              </a:rPr>
              <a:t> - computer networks, automated travel advisory systems, airline travel planning.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1000" b="1" dirty="0">
              <a:sym typeface="Wingdings" panose="05000000000000000000" pitchFamily="2" charset="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 dirty="0">
                <a:sym typeface="Wingdings" panose="05000000000000000000" pitchFamily="2" charset="2"/>
              </a:rPr>
              <a:t>VLSI Layout</a:t>
            </a:r>
            <a:r>
              <a:rPr lang="en-US" altLang="en-US" dirty="0">
                <a:sym typeface="Wingdings" panose="05000000000000000000" pitchFamily="2" charset="2"/>
              </a:rPr>
              <a:t> - A typical VLSI chip can have as many as a million gates, and the positioning and connections of every gate are crucial to the successful operation of the chip.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1000" b="1" dirty="0">
              <a:sym typeface="Wingdings" panose="05000000000000000000" pitchFamily="2" charset="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 dirty="0">
                <a:sym typeface="Wingdings" panose="05000000000000000000" pitchFamily="2" charset="2"/>
              </a:rPr>
              <a:t>Robot Navigation - </a:t>
            </a:r>
            <a:r>
              <a:rPr lang="en-US" altLang="en-US" dirty="0">
                <a:sym typeface="Wingdings" panose="05000000000000000000" pitchFamily="2" charset="2"/>
              </a:rPr>
              <a:t>rescue operations</a:t>
            </a:r>
            <a:endParaRPr lang="en-US" altLang="en-US" b="1" dirty="0">
              <a:sym typeface="Wingdings" panose="05000000000000000000" pitchFamily="2" charset="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1000" b="1" dirty="0">
              <a:sym typeface="Wingdings" panose="05000000000000000000" pitchFamily="2" charset="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 dirty="0">
                <a:sym typeface="Wingdings" panose="05000000000000000000" pitchFamily="2" charset="2"/>
              </a:rPr>
              <a:t>Mars Pathfinder </a:t>
            </a:r>
            <a:r>
              <a:rPr lang="en-US" altLang="en-US" dirty="0">
                <a:sym typeface="Wingdings" panose="05000000000000000000" pitchFamily="2" charset="2"/>
              </a:rPr>
              <a:t>- search for Martians or signs of intelligent</a:t>
            </a:r>
            <a:br>
              <a:rPr lang="en-US" altLang="en-US" dirty="0">
                <a:sym typeface="Wingdings" panose="05000000000000000000" pitchFamily="2" charset="2"/>
              </a:rPr>
            </a:br>
            <a:r>
              <a:rPr lang="en-US" altLang="en-US" dirty="0">
                <a:sym typeface="Wingdings" panose="05000000000000000000" pitchFamily="2" charset="2"/>
              </a:rPr>
              <a:t>                               </a:t>
            </a:r>
            <a:r>
              <a:rPr lang="en-US" altLang="en-US" dirty="0" err="1">
                <a:sym typeface="Wingdings" panose="05000000000000000000" pitchFamily="2" charset="2"/>
              </a:rPr>
              <a:t>lifeforms</a:t>
            </a:r>
            <a:endParaRPr lang="en-US" altLang="en-US" dirty="0">
              <a:sym typeface="Wingdings" panose="05000000000000000000" pitchFamily="2" charset="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1000" b="1" dirty="0">
              <a:sym typeface="Wingdings" panose="05000000000000000000" pitchFamily="2" charset="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 dirty="0">
                <a:sym typeface="Wingdings" panose="05000000000000000000" pitchFamily="2" charset="2"/>
              </a:rPr>
              <a:t>Time/Exam Tables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State Space Graphs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7353"/>
            <a:ext cx="6324600" cy="4525963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State </a:t>
            </a:r>
            <a:r>
              <a:rPr lang="en-US" sz="2400" dirty="0"/>
              <a:t>space graph: A mathematical representation of a search problem</a:t>
            </a:r>
          </a:p>
          <a:p>
            <a:pPr lvl="1" eaLnBrk="1" hangingPunct="1"/>
            <a:r>
              <a:rPr lang="en-US" sz="1900" dirty="0"/>
              <a:t>Nodes are (abstracted) world configurations</a:t>
            </a:r>
          </a:p>
          <a:p>
            <a:pPr lvl="1" eaLnBrk="1" hangingPunct="1"/>
            <a:r>
              <a:rPr lang="en-US" sz="1900" dirty="0"/>
              <a:t>Arcs represent successors (action results)</a:t>
            </a:r>
          </a:p>
          <a:p>
            <a:pPr lvl="1" eaLnBrk="1" hangingPunct="1"/>
            <a:r>
              <a:rPr lang="en-US" sz="1900" dirty="0"/>
              <a:t>The goal test is a set of goal nodes (maybe only one)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/>
              <a:t>In a search graph, each state occurs only once!</a:t>
            </a:r>
          </a:p>
          <a:p>
            <a:pPr lvl="1" eaLnBrk="1" hangingPunct="1"/>
            <a:endParaRPr lang="en-US" sz="2000" dirty="0"/>
          </a:p>
          <a:p>
            <a:r>
              <a:rPr lang="en-US" sz="2400" dirty="0"/>
              <a:t>We can rarely build this full graph in memory (it’s too big), but it’s a useful idea</a:t>
            </a:r>
          </a:p>
          <a:p>
            <a:pPr eaLnBrk="1" hangingPunct="1"/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7010400" y="1905001"/>
            <a:ext cx="4419600" cy="2573339"/>
            <a:chOff x="336" y="576"/>
            <a:chExt cx="4848" cy="2784"/>
          </a:xfrm>
        </p:grpSpPr>
        <p:sp>
          <p:nvSpPr>
            <p:cNvPr id="12294" name="AutoShape 5"/>
            <p:cNvSpPr>
              <a:spLocks noChangeArrowheads="1"/>
            </p:cNvSpPr>
            <p:nvPr/>
          </p:nvSpPr>
          <p:spPr bwMode="auto">
            <a:xfrm>
              <a:off x="336" y="2208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S</a:t>
              </a:r>
            </a:p>
          </p:txBody>
        </p:sp>
        <p:sp>
          <p:nvSpPr>
            <p:cNvPr id="12295" name="AutoShape 6"/>
            <p:cNvSpPr>
              <a:spLocks noChangeArrowheads="1"/>
            </p:cNvSpPr>
            <p:nvPr/>
          </p:nvSpPr>
          <p:spPr bwMode="auto">
            <a:xfrm>
              <a:off x="4704" y="57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G</a:t>
              </a:r>
            </a:p>
          </p:txBody>
        </p:sp>
        <p:sp>
          <p:nvSpPr>
            <p:cNvPr id="12296" name="AutoShape 7"/>
            <p:cNvSpPr>
              <a:spLocks noChangeArrowheads="1"/>
            </p:cNvSpPr>
            <p:nvPr/>
          </p:nvSpPr>
          <p:spPr bwMode="auto">
            <a:xfrm>
              <a:off x="1728" y="177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12297" name="AutoShape 8"/>
            <p:cNvSpPr>
              <a:spLocks noChangeArrowheads="1"/>
            </p:cNvSpPr>
            <p:nvPr/>
          </p:nvSpPr>
          <p:spPr bwMode="auto">
            <a:xfrm>
              <a:off x="720" y="105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12298" name="AutoShape 9"/>
            <p:cNvSpPr>
              <a:spLocks noChangeArrowheads="1"/>
            </p:cNvSpPr>
            <p:nvPr/>
          </p:nvSpPr>
          <p:spPr bwMode="auto">
            <a:xfrm>
              <a:off x="1200" y="273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12299" name="AutoShape 10"/>
            <p:cNvSpPr>
              <a:spLocks noChangeArrowheads="1"/>
            </p:cNvSpPr>
            <p:nvPr/>
          </p:nvSpPr>
          <p:spPr bwMode="auto">
            <a:xfrm>
              <a:off x="2352" y="2880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12300" name="AutoShape 11"/>
            <p:cNvSpPr>
              <a:spLocks noChangeArrowheads="1"/>
            </p:cNvSpPr>
            <p:nvPr/>
          </p:nvSpPr>
          <p:spPr bwMode="auto">
            <a:xfrm>
              <a:off x="2880" y="1008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12301" name="AutoShape 12"/>
            <p:cNvSpPr>
              <a:spLocks noChangeArrowheads="1"/>
            </p:cNvSpPr>
            <p:nvPr/>
          </p:nvSpPr>
          <p:spPr bwMode="auto">
            <a:xfrm>
              <a:off x="3552" y="1584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12302" name="AutoShape 13"/>
            <p:cNvSpPr>
              <a:spLocks noChangeArrowheads="1"/>
            </p:cNvSpPr>
            <p:nvPr/>
          </p:nvSpPr>
          <p:spPr bwMode="auto">
            <a:xfrm>
              <a:off x="3168" y="225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h</a:t>
              </a:r>
            </a:p>
          </p:txBody>
        </p:sp>
        <p:sp>
          <p:nvSpPr>
            <p:cNvPr id="12303" name="AutoShape 14"/>
            <p:cNvSpPr>
              <a:spLocks noChangeArrowheads="1"/>
            </p:cNvSpPr>
            <p:nvPr/>
          </p:nvSpPr>
          <p:spPr bwMode="auto">
            <a:xfrm>
              <a:off x="1584" y="624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12304" name="AutoShape 15"/>
            <p:cNvSpPr>
              <a:spLocks noChangeArrowheads="1"/>
            </p:cNvSpPr>
            <p:nvPr/>
          </p:nvSpPr>
          <p:spPr bwMode="auto">
            <a:xfrm>
              <a:off x="4560" y="1872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12305" name="AutoShape 16"/>
            <p:cNvSpPr>
              <a:spLocks noChangeArrowheads="1"/>
            </p:cNvSpPr>
            <p:nvPr/>
          </p:nvSpPr>
          <p:spPr bwMode="auto">
            <a:xfrm>
              <a:off x="4368" y="273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12306" name="AutoShape 17"/>
            <p:cNvCxnSpPr>
              <a:cxnSpLocks noChangeShapeType="1"/>
              <a:stCxn id="12294" idx="5"/>
              <a:endCxn id="12298" idx="2"/>
            </p:cNvCxnSpPr>
            <p:nvPr/>
          </p:nvCxnSpPr>
          <p:spPr bwMode="auto">
            <a:xfrm>
              <a:off x="746" y="2618"/>
              <a:ext cx="454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7" name="AutoShape 18"/>
            <p:cNvCxnSpPr>
              <a:cxnSpLocks noChangeShapeType="1"/>
              <a:stCxn id="12298" idx="5"/>
              <a:endCxn id="12299" idx="2"/>
            </p:cNvCxnSpPr>
            <p:nvPr/>
          </p:nvCxnSpPr>
          <p:spPr bwMode="auto">
            <a:xfrm flipV="1">
              <a:off x="1610" y="3120"/>
              <a:ext cx="742" cy="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8" name="AutoShape 19"/>
            <p:cNvCxnSpPr>
              <a:cxnSpLocks noChangeShapeType="1"/>
              <a:stCxn id="12302" idx="3"/>
              <a:endCxn id="12299" idx="7"/>
            </p:cNvCxnSpPr>
            <p:nvPr/>
          </p:nvCxnSpPr>
          <p:spPr bwMode="auto">
            <a:xfrm flipH="1">
              <a:off x="2762" y="2666"/>
              <a:ext cx="476" cy="2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9" name="AutoShape 20"/>
            <p:cNvCxnSpPr>
              <a:cxnSpLocks noChangeShapeType="1"/>
              <a:stCxn id="12302" idx="2"/>
              <a:endCxn id="12298" idx="6"/>
            </p:cNvCxnSpPr>
            <p:nvPr/>
          </p:nvCxnSpPr>
          <p:spPr bwMode="auto">
            <a:xfrm flipH="1">
              <a:off x="1680" y="2496"/>
              <a:ext cx="1488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0" name="AutoShape 21"/>
            <p:cNvCxnSpPr>
              <a:cxnSpLocks noChangeShapeType="1"/>
              <a:stCxn id="12301" idx="4"/>
              <a:endCxn id="12302" idx="7"/>
            </p:cNvCxnSpPr>
            <p:nvPr/>
          </p:nvCxnSpPr>
          <p:spPr bwMode="auto">
            <a:xfrm flipH="1">
              <a:off x="3578" y="2064"/>
              <a:ext cx="21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1" name="AutoShape 22"/>
            <p:cNvCxnSpPr>
              <a:cxnSpLocks noChangeShapeType="1"/>
              <a:stCxn id="12301" idx="5"/>
              <a:endCxn id="12305" idx="1"/>
            </p:cNvCxnSpPr>
            <p:nvPr/>
          </p:nvCxnSpPr>
          <p:spPr bwMode="auto">
            <a:xfrm>
              <a:off x="3962" y="1994"/>
              <a:ext cx="476" cy="8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2" name="AutoShape 23"/>
            <p:cNvCxnSpPr>
              <a:cxnSpLocks noChangeShapeType="1"/>
              <a:stCxn id="12305" idx="0"/>
              <a:endCxn id="12304" idx="4"/>
            </p:cNvCxnSpPr>
            <p:nvPr/>
          </p:nvCxnSpPr>
          <p:spPr bwMode="auto">
            <a:xfrm flipV="1">
              <a:off x="4608" y="2352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3" name="AutoShape 24"/>
            <p:cNvCxnSpPr>
              <a:cxnSpLocks noChangeShapeType="1"/>
              <a:stCxn id="12304" idx="0"/>
              <a:endCxn id="12295" idx="4"/>
            </p:cNvCxnSpPr>
            <p:nvPr/>
          </p:nvCxnSpPr>
          <p:spPr bwMode="auto">
            <a:xfrm flipV="1">
              <a:off x="4800" y="1056"/>
              <a:ext cx="144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4" name="AutoShape 25"/>
            <p:cNvCxnSpPr>
              <a:cxnSpLocks noChangeShapeType="1"/>
              <a:stCxn id="12294" idx="7"/>
            </p:cNvCxnSpPr>
            <p:nvPr/>
          </p:nvCxnSpPr>
          <p:spPr bwMode="auto">
            <a:xfrm flipV="1">
              <a:off x="746" y="2016"/>
              <a:ext cx="982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5" name="AutoShape 26"/>
            <p:cNvCxnSpPr>
              <a:cxnSpLocks noChangeShapeType="1"/>
              <a:stCxn id="12296" idx="1"/>
              <a:endCxn id="12297" idx="5"/>
            </p:cNvCxnSpPr>
            <p:nvPr/>
          </p:nvCxnSpPr>
          <p:spPr bwMode="auto">
            <a:xfrm flipH="1" flipV="1">
              <a:off x="1130" y="1466"/>
              <a:ext cx="668" cy="3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6" name="AutoShape 27"/>
            <p:cNvCxnSpPr>
              <a:cxnSpLocks noChangeShapeType="1"/>
              <a:endCxn id="12303" idx="2"/>
            </p:cNvCxnSpPr>
            <p:nvPr/>
          </p:nvCxnSpPr>
          <p:spPr bwMode="auto">
            <a:xfrm flipV="1">
              <a:off x="1152" y="864"/>
              <a:ext cx="432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7" name="AutoShape 28"/>
            <p:cNvCxnSpPr>
              <a:cxnSpLocks noChangeShapeType="1"/>
              <a:stCxn id="12300" idx="2"/>
              <a:endCxn id="12303" idx="6"/>
            </p:cNvCxnSpPr>
            <p:nvPr/>
          </p:nvCxnSpPr>
          <p:spPr bwMode="auto">
            <a:xfrm flipH="1" flipV="1">
              <a:off x="2064" y="864"/>
              <a:ext cx="81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8" name="AutoShape 29"/>
            <p:cNvCxnSpPr>
              <a:cxnSpLocks noChangeShapeType="1"/>
              <a:stCxn id="12296" idx="7"/>
              <a:endCxn id="12300" idx="3"/>
            </p:cNvCxnSpPr>
            <p:nvPr/>
          </p:nvCxnSpPr>
          <p:spPr bwMode="auto">
            <a:xfrm flipV="1">
              <a:off x="2138" y="1418"/>
              <a:ext cx="812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9" name="AutoShape 30"/>
            <p:cNvCxnSpPr>
              <a:cxnSpLocks noChangeShapeType="1"/>
              <a:stCxn id="12296" idx="6"/>
              <a:endCxn id="12301" idx="2"/>
            </p:cNvCxnSpPr>
            <p:nvPr/>
          </p:nvCxnSpPr>
          <p:spPr bwMode="auto">
            <a:xfrm flipV="1">
              <a:off x="2208" y="1824"/>
              <a:ext cx="134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20" name="AutoShape 31"/>
            <p:cNvCxnSpPr>
              <a:cxnSpLocks noChangeShapeType="1"/>
              <a:stCxn id="12304" idx="1"/>
              <a:endCxn id="12300" idx="6"/>
            </p:cNvCxnSpPr>
            <p:nvPr/>
          </p:nvCxnSpPr>
          <p:spPr bwMode="auto">
            <a:xfrm rot="5400000" flipH="1">
              <a:off x="3648" y="960"/>
              <a:ext cx="694" cy="127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21" name="AutoShape 32"/>
            <p:cNvCxnSpPr>
              <a:cxnSpLocks noChangeShapeType="1"/>
              <a:stCxn id="12294" idx="6"/>
              <a:endCxn id="12301" idx="3"/>
            </p:cNvCxnSpPr>
            <p:nvPr/>
          </p:nvCxnSpPr>
          <p:spPr bwMode="auto">
            <a:xfrm flipV="1">
              <a:off x="816" y="1994"/>
              <a:ext cx="2806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sp>
        <p:nvSpPr>
          <p:cNvPr id="12293" name="Text Box 33"/>
          <p:cNvSpPr txBox="1">
            <a:spLocks noChangeArrowheads="1"/>
          </p:cNvSpPr>
          <p:nvPr/>
        </p:nvSpPr>
        <p:spPr bwMode="auto">
          <a:xfrm>
            <a:off x="7696200" y="4845049"/>
            <a:ext cx="3352800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Tiny search graph for a tiny search problem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6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Search Trees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4114800"/>
            <a:ext cx="9525000" cy="2362200"/>
          </a:xfrm>
        </p:spPr>
        <p:txBody>
          <a:bodyPr/>
          <a:lstStyle/>
          <a:p>
            <a:pPr eaLnBrk="1" hangingPunct="1"/>
            <a:r>
              <a:rPr lang="en-US" sz="2400" dirty="0"/>
              <a:t>A search tree:</a:t>
            </a:r>
          </a:p>
          <a:p>
            <a:pPr lvl="1" eaLnBrk="1" hangingPunct="1"/>
            <a:r>
              <a:rPr lang="en-US" sz="2000" dirty="0"/>
              <a:t>A “what if” tree of plans and their outcomes</a:t>
            </a:r>
          </a:p>
          <a:p>
            <a:pPr lvl="1" eaLnBrk="1" hangingPunct="1"/>
            <a:r>
              <a:rPr lang="en-US" sz="2000" dirty="0"/>
              <a:t>The </a:t>
            </a:r>
            <a:r>
              <a:rPr lang="en-US" sz="2000" dirty="0" smtClean="0"/>
              <a:t>initial sate </a:t>
            </a:r>
            <a:r>
              <a:rPr lang="en-US" sz="2000" dirty="0"/>
              <a:t>is the root node</a:t>
            </a:r>
          </a:p>
          <a:p>
            <a:pPr lvl="1" eaLnBrk="1" hangingPunct="1"/>
            <a:r>
              <a:rPr lang="en-US" sz="2000" dirty="0"/>
              <a:t>Children correspond to successors</a:t>
            </a:r>
          </a:p>
          <a:p>
            <a:pPr lvl="1" eaLnBrk="1" hangingPunct="1"/>
            <a:r>
              <a:rPr lang="en-US" sz="2000" dirty="0"/>
              <a:t>Nodes show states, but correspond to PLANS that achieve those states</a:t>
            </a:r>
          </a:p>
          <a:p>
            <a:pPr lvl="1" eaLnBrk="1" hangingPunct="1"/>
            <a:r>
              <a:rPr lang="en-US" sz="2000" dirty="0">
                <a:solidFill>
                  <a:srgbClr val="CC0000"/>
                </a:solidFill>
              </a:rPr>
              <a:t>For most problems, we can never actually build the whole tree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6852" y="1766888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1" y="2590803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1" y="2590803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4591052" y="2318192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3124200" y="22098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105400" y="2086096"/>
            <a:ext cx="990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"/>
                <a:cs typeface="Palatino"/>
              </a:rPr>
              <a:t>“E”, 1.0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590800" y="2166497"/>
            <a:ext cx="11430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"/>
                <a:cs typeface="Palatino"/>
              </a:rPr>
              <a:t>“N”, 1.0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1242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H="1">
            <a:off x="23622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30480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54864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H="1">
            <a:off x="47244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54102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5924548" y="1804195"/>
            <a:ext cx="13716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96954" y="1724659"/>
            <a:ext cx="3048000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>
                <a:latin typeface="Palatino"/>
                <a:cs typeface="Palatino"/>
              </a:rPr>
              <a:t>This is now / start</a:t>
            </a:r>
          </a:p>
        </p:txBody>
      </p:sp>
      <p:sp>
        <p:nvSpPr>
          <p:cNvPr id="19" name="Right Arrow 18"/>
          <p:cNvSpPr/>
          <p:nvPr/>
        </p:nvSpPr>
        <p:spPr>
          <a:xfrm rot="10800000">
            <a:off x="6400800" y="2666999"/>
            <a:ext cx="13716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77200" y="2602472"/>
            <a:ext cx="3048000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>
                <a:latin typeface="Palatino"/>
                <a:cs typeface="Palatino"/>
              </a:rPr>
              <a:t>Possible futures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  <p:bldP spid="13319" grpId="1" animBg="1"/>
      <p:bldP spid="13320" grpId="0" animBg="1"/>
      <p:bldP spid="13320" grpId="1" animBg="1"/>
      <p:bldP spid="13321" grpId="0"/>
      <p:bldP spid="13321" grpId="1"/>
      <p:bldP spid="13322" grpId="0"/>
      <p:bldP spid="13322" grpId="1"/>
      <p:bldP spid="13323" grpId="0" animBg="1"/>
      <p:bldP spid="13324" grpId="0" animBg="1"/>
      <p:bldP spid="13325" grpId="0" animBg="1"/>
      <p:bldP spid="13326" grpId="0" animBg="1"/>
      <p:bldP spid="13327" grpId="0" animBg="1"/>
      <p:bldP spid="13328" grpId="0" animBg="1"/>
      <p:bldP spid="17" grpId="0" animBg="1"/>
      <p:bldP spid="18" grpId="0"/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>
            <a:off x="6858002" y="1758699"/>
            <a:ext cx="4889500" cy="3880103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381000" y="1752600"/>
            <a:ext cx="3886200" cy="3886200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State Space Graphs vs. Search Trees</a:t>
            </a:r>
          </a:p>
        </p:txBody>
      </p:sp>
      <p:sp>
        <p:nvSpPr>
          <p:cNvPr id="17446" name="Text Box 4"/>
          <p:cNvSpPr txBox="1">
            <a:spLocks noChangeArrowheads="1"/>
          </p:cNvSpPr>
          <p:nvPr/>
        </p:nvSpPr>
        <p:spPr bwMode="auto">
          <a:xfrm>
            <a:off x="9232902" y="2692717"/>
            <a:ext cx="825500" cy="32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/>
              <a:t>S</a:t>
            </a:r>
          </a:p>
        </p:txBody>
      </p:sp>
      <p:sp>
        <p:nvSpPr>
          <p:cNvPr id="17447" name="Text Box 5"/>
          <p:cNvSpPr txBox="1">
            <a:spLocks noChangeArrowheads="1"/>
          </p:cNvSpPr>
          <p:nvPr/>
        </p:nvSpPr>
        <p:spPr bwMode="auto">
          <a:xfrm>
            <a:off x="7010402" y="397618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sp>
        <p:nvSpPr>
          <p:cNvPr id="17448" name="Text Box 6"/>
          <p:cNvSpPr txBox="1">
            <a:spLocks noChangeArrowheads="1"/>
          </p:cNvSpPr>
          <p:nvPr/>
        </p:nvSpPr>
        <p:spPr bwMode="auto">
          <a:xfrm>
            <a:off x="7010402" y="355008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b</a:t>
            </a:r>
          </a:p>
        </p:txBody>
      </p:sp>
      <p:sp>
        <p:nvSpPr>
          <p:cNvPr id="17449" name="Text Box 7"/>
          <p:cNvSpPr txBox="1">
            <a:spLocks noChangeArrowheads="1"/>
          </p:cNvSpPr>
          <p:nvPr/>
        </p:nvSpPr>
        <p:spPr bwMode="auto">
          <a:xfrm>
            <a:off x="7454902" y="316725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d</a:t>
            </a:r>
          </a:p>
        </p:txBody>
      </p:sp>
      <p:sp>
        <p:nvSpPr>
          <p:cNvPr id="17450" name="Text Box 8"/>
          <p:cNvSpPr txBox="1">
            <a:spLocks noChangeArrowheads="1"/>
          </p:cNvSpPr>
          <p:nvPr/>
        </p:nvSpPr>
        <p:spPr bwMode="auto">
          <a:xfrm>
            <a:off x="11264902" y="3113992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51" name="Text Box 9"/>
          <p:cNvSpPr txBox="1">
            <a:spLocks noChangeArrowheads="1"/>
          </p:cNvSpPr>
          <p:nvPr/>
        </p:nvSpPr>
        <p:spPr bwMode="auto">
          <a:xfrm>
            <a:off x="7581902" y="397618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sp>
        <p:nvSpPr>
          <p:cNvPr id="17452" name="Text Box 10"/>
          <p:cNvSpPr txBox="1">
            <a:spLocks noChangeArrowheads="1"/>
          </p:cNvSpPr>
          <p:nvPr/>
        </p:nvSpPr>
        <p:spPr bwMode="auto">
          <a:xfrm>
            <a:off x="7581902" y="355008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cxnSp>
        <p:nvCxnSpPr>
          <p:cNvPr id="17453" name="AutoShape 11"/>
          <p:cNvCxnSpPr>
            <a:cxnSpLocks noChangeShapeType="1"/>
            <a:stCxn id="17449" idx="2"/>
            <a:endCxn id="17448" idx="0"/>
          </p:cNvCxnSpPr>
          <p:nvPr/>
        </p:nvCxnSpPr>
        <p:spPr bwMode="auto">
          <a:xfrm flipH="1">
            <a:off x="7169151" y="3505693"/>
            <a:ext cx="444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12"/>
          <p:cNvCxnSpPr>
            <a:cxnSpLocks noChangeShapeType="1"/>
            <a:stCxn id="17449" idx="2"/>
            <a:endCxn id="17452" idx="0"/>
          </p:cNvCxnSpPr>
          <p:nvPr/>
        </p:nvCxnSpPr>
        <p:spPr bwMode="auto">
          <a:xfrm>
            <a:off x="7613651" y="3505693"/>
            <a:ext cx="1270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13"/>
          <p:cNvCxnSpPr>
            <a:cxnSpLocks noChangeShapeType="1"/>
            <a:stCxn id="17448" idx="2"/>
            <a:endCxn id="17447" idx="0"/>
          </p:cNvCxnSpPr>
          <p:nvPr/>
        </p:nvCxnSpPr>
        <p:spPr bwMode="auto">
          <a:xfrm>
            <a:off x="7169151" y="3888520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14"/>
          <p:cNvCxnSpPr>
            <a:cxnSpLocks noChangeShapeType="1"/>
            <a:stCxn id="17452" idx="2"/>
            <a:endCxn id="17451" idx="0"/>
          </p:cNvCxnSpPr>
          <p:nvPr/>
        </p:nvCxnSpPr>
        <p:spPr bwMode="auto">
          <a:xfrm>
            <a:off x="7740651" y="3888520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84" name="Text Box 16"/>
          <p:cNvSpPr txBox="1">
            <a:spLocks noChangeArrowheads="1"/>
          </p:cNvSpPr>
          <p:nvPr/>
        </p:nvSpPr>
        <p:spPr bwMode="auto">
          <a:xfrm>
            <a:off x="9753602" y="3113992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e</a:t>
            </a:r>
          </a:p>
        </p:txBody>
      </p:sp>
      <p:sp>
        <p:nvSpPr>
          <p:cNvPr id="17485" name="Text Box 17"/>
          <p:cNvSpPr txBox="1">
            <a:spLocks noChangeArrowheads="1"/>
          </p:cNvSpPr>
          <p:nvPr/>
        </p:nvSpPr>
        <p:spPr bwMode="auto">
          <a:xfrm>
            <a:off x="9296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86" name="Text Box 18"/>
          <p:cNvSpPr txBox="1">
            <a:spLocks noChangeArrowheads="1"/>
          </p:cNvSpPr>
          <p:nvPr/>
        </p:nvSpPr>
        <p:spPr bwMode="auto">
          <a:xfrm>
            <a:off x="94869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h</a:t>
            </a:r>
          </a:p>
        </p:txBody>
      </p:sp>
      <p:sp>
        <p:nvSpPr>
          <p:cNvPr id="17487" name="Text Box 19"/>
          <p:cNvSpPr txBox="1">
            <a:spLocks noChangeArrowheads="1"/>
          </p:cNvSpPr>
          <p:nvPr/>
        </p:nvSpPr>
        <p:spPr bwMode="auto">
          <a:xfrm>
            <a:off x="10058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f</a:t>
            </a:r>
          </a:p>
        </p:txBody>
      </p:sp>
      <p:sp>
        <p:nvSpPr>
          <p:cNvPr id="17488" name="Text Box 20"/>
          <p:cNvSpPr txBox="1">
            <a:spLocks noChangeArrowheads="1"/>
          </p:cNvSpPr>
          <p:nvPr/>
        </p:nvSpPr>
        <p:spPr bwMode="auto">
          <a:xfrm>
            <a:off x="100584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r</a:t>
            </a:r>
          </a:p>
        </p:txBody>
      </p:sp>
      <p:sp>
        <p:nvSpPr>
          <p:cNvPr id="17489" name="Text Box 21"/>
          <p:cNvSpPr txBox="1">
            <a:spLocks noChangeArrowheads="1"/>
          </p:cNvSpPr>
          <p:nvPr/>
        </p:nvSpPr>
        <p:spPr bwMode="auto">
          <a:xfrm>
            <a:off x="9677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90" name="Text Box 22"/>
          <p:cNvSpPr txBox="1">
            <a:spLocks noChangeArrowheads="1"/>
          </p:cNvSpPr>
          <p:nvPr/>
        </p:nvSpPr>
        <p:spPr bwMode="auto">
          <a:xfrm>
            <a:off x="9296402" y="434902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91" name="Text Box 23"/>
          <p:cNvSpPr txBox="1">
            <a:spLocks noChangeArrowheads="1"/>
          </p:cNvSpPr>
          <p:nvPr/>
        </p:nvSpPr>
        <p:spPr bwMode="auto">
          <a:xfrm>
            <a:off x="9867902" y="434902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sp>
        <p:nvSpPr>
          <p:cNvPr id="17492" name="Text Box 24"/>
          <p:cNvSpPr txBox="1">
            <a:spLocks noChangeArrowheads="1"/>
          </p:cNvSpPr>
          <p:nvPr/>
        </p:nvSpPr>
        <p:spPr bwMode="auto">
          <a:xfrm>
            <a:off x="10121900" y="4392297"/>
            <a:ext cx="635000" cy="32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/>
              <a:t>G</a:t>
            </a:r>
          </a:p>
        </p:txBody>
      </p:sp>
      <p:sp>
        <p:nvSpPr>
          <p:cNvPr id="17493" name="Text Box 25"/>
          <p:cNvSpPr txBox="1">
            <a:spLocks noChangeArrowheads="1"/>
          </p:cNvSpPr>
          <p:nvPr/>
        </p:nvSpPr>
        <p:spPr bwMode="auto">
          <a:xfrm>
            <a:off x="9867902" y="4721859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cxnSp>
        <p:nvCxnSpPr>
          <p:cNvPr id="17494" name="AutoShape 26"/>
          <p:cNvCxnSpPr>
            <a:cxnSpLocks noChangeShapeType="1"/>
            <a:stCxn id="17484" idx="2"/>
            <a:endCxn id="17486" idx="0"/>
          </p:cNvCxnSpPr>
          <p:nvPr/>
        </p:nvCxnSpPr>
        <p:spPr bwMode="auto">
          <a:xfrm flipH="1">
            <a:off x="9645651" y="3452432"/>
            <a:ext cx="2667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5" name="AutoShape 27"/>
          <p:cNvCxnSpPr>
            <a:cxnSpLocks noChangeShapeType="1"/>
            <a:stCxn id="17484" idx="2"/>
            <a:endCxn id="17488" idx="0"/>
          </p:cNvCxnSpPr>
          <p:nvPr/>
        </p:nvCxnSpPr>
        <p:spPr bwMode="auto">
          <a:xfrm>
            <a:off x="9912351" y="3452432"/>
            <a:ext cx="3048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6" name="AutoShape 28"/>
          <p:cNvCxnSpPr>
            <a:cxnSpLocks noChangeShapeType="1"/>
            <a:stCxn id="17486" idx="2"/>
            <a:endCxn id="17485" idx="0"/>
          </p:cNvCxnSpPr>
          <p:nvPr/>
        </p:nvCxnSpPr>
        <p:spPr bwMode="auto">
          <a:xfrm flipH="1">
            <a:off x="9455151" y="3878535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7" name="AutoShape 29"/>
          <p:cNvCxnSpPr>
            <a:cxnSpLocks noChangeShapeType="1"/>
            <a:stCxn id="17486" idx="2"/>
            <a:endCxn id="17489" idx="0"/>
          </p:cNvCxnSpPr>
          <p:nvPr/>
        </p:nvCxnSpPr>
        <p:spPr bwMode="auto">
          <a:xfrm>
            <a:off x="9645651" y="3878535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8" name="AutoShape 30"/>
          <p:cNvCxnSpPr>
            <a:cxnSpLocks noChangeShapeType="1"/>
            <a:stCxn id="17488" idx="2"/>
            <a:endCxn id="17487" idx="0"/>
          </p:cNvCxnSpPr>
          <p:nvPr/>
        </p:nvCxnSpPr>
        <p:spPr bwMode="auto">
          <a:xfrm>
            <a:off x="10217151" y="3878535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9" name="AutoShape 31"/>
          <p:cNvCxnSpPr>
            <a:cxnSpLocks noChangeShapeType="1"/>
            <a:stCxn id="17485" idx="2"/>
            <a:endCxn id="17490" idx="0"/>
          </p:cNvCxnSpPr>
          <p:nvPr/>
        </p:nvCxnSpPr>
        <p:spPr bwMode="auto">
          <a:xfrm>
            <a:off x="9455151" y="4304636"/>
            <a:ext cx="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0" name="AutoShape 32"/>
          <p:cNvCxnSpPr>
            <a:cxnSpLocks noChangeShapeType="1"/>
            <a:stCxn id="17487" idx="2"/>
            <a:endCxn id="17491" idx="0"/>
          </p:cNvCxnSpPr>
          <p:nvPr/>
        </p:nvCxnSpPr>
        <p:spPr bwMode="auto">
          <a:xfrm flipH="1">
            <a:off x="10026651" y="4304636"/>
            <a:ext cx="190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1" name="AutoShape 33"/>
          <p:cNvCxnSpPr>
            <a:cxnSpLocks noChangeShapeType="1"/>
            <a:stCxn id="17487" idx="2"/>
            <a:endCxn id="17492" idx="0"/>
          </p:cNvCxnSpPr>
          <p:nvPr/>
        </p:nvCxnSpPr>
        <p:spPr bwMode="auto">
          <a:xfrm>
            <a:off x="10217153" y="4304635"/>
            <a:ext cx="222249" cy="876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2" name="AutoShape 34"/>
          <p:cNvCxnSpPr>
            <a:cxnSpLocks noChangeShapeType="1"/>
            <a:stCxn id="17491" idx="2"/>
            <a:endCxn id="17493" idx="0"/>
          </p:cNvCxnSpPr>
          <p:nvPr/>
        </p:nvCxnSpPr>
        <p:spPr bwMode="auto">
          <a:xfrm>
            <a:off x="10026651" y="4687463"/>
            <a:ext cx="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58" name="Text Box 35"/>
          <p:cNvSpPr txBox="1">
            <a:spLocks noChangeArrowheads="1"/>
          </p:cNvSpPr>
          <p:nvPr/>
        </p:nvSpPr>
        <p:spPr bwMode="auto">
          <a:xfrm>
            <a:off x="11264902" y="3506804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cxnSp>
        <p:nvCxnSpPr>
          <p:cNvPr id="17459" name="AutoShape 36"/>
          <p:cNvCxnSpPr>
            <a:cxnSpLocks noChangeShapeType="1"/>
            <a:stCxn id="17450" idx="2"/>
            <a:endCxn id="17458" idx="0"/>
          </p:cNvCxnSpPr>
          <p:nvPr/>
        </p:nvCxnSpPr>
        <p:spPr bwMode="auto">
          <a:xfrm>
            <a:off x="11423651" y="3452434"/>
            <a:ext cx="0" cy="5437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5" name="Text Box 38"/>
          <p:cNvSpPr txBox="1">
            <a:spLocks noChangeArrowheads="1"/>
          </p:cNvSpPr>
          <p:nvPr/>
        </p:nvSpPr>
        <p:spPr bwMode="auto">
          <a:xfrm>
            <a:off x="82804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e</a:t>
            </a:r>
          </a:p>
        </p:txBody>
      </p:sp>
      <p:sp>
        <p:nvSpPr>
          <p:cNvPr id="17466" name="Text Box 39"/>
          <p:cNvSpPr txBox="1">
            <a:spLocks noChangeArrowheads="1"/>
          </p:cNvSpPr>
          <p:nvPr/>
        </p:nvSpPr>
        <p:spPr bwMode="auto">
          <a:xfrm>
            <a:off x="7772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67" name="Text Box 40"/>
          <p:cNvSpPr txBox="1">
            <a:spLocks noChangeArrowheads="1"/>
          </p:cNvSpPr>
          <p:nvPr/>
        </p:nvSpPr>
        <p:spPr bwMode="auto">
          <a:xfrm>
            <a:off x="79629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h</a:t>
            </a:r>
          </a:p>
        </p:txBody>
      </p:sp>
      <p:sp>
        <p:nvSpPr>
          <p:cNvPr id="17468" name="Text Box 41"/>
          <p:cNvSpPr txBox="1">
            <a:spLocks noChangeArrowheads="1"/>
          </p:cNvSpPr>
          <p:nvPr/>
        </p:nvSpPr>
        <p:spPr bwMode="auto">
          <a:xfrm>
            <a:off x="8534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f</a:t>
            </a:r>
          </a:p>
        </p:txBody>
      </p:sp>
      <p:sp>
        <p:nvSpPr>
          <p:cNvPr id="17469" name="Text Box 42"/>
          <p:cNvSpPr txBox="1">
            <a:spLocks noChangeArrowheads="1"/>
          </p:cNvSpPr>
          <p:nvPr/>
        </p:nvSpPr>
        <p:spPr bwMode="auto">
          <a:xfrm>
            <a:off x="8534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r</a:t>
            </a:r>
          </a:p>
        </p:txBody>
      </p:sp>
      <p:sp>
        <p:nvSpPr>
          <p:cNvPr id="17470" name="Text Box 43"/>
          <p:cNvSpPr txBox="1">
            <a:spLocks noChangeArrowheads="1"/>
          </p:cNvSpPr>
          <p:nvPr/>
        </p:nvSpPr>
        <p:spPr bwMode="auto">
          <a:xfrm>
            <a:off x="8153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71" name="Text Box 44"/>
          <p:cNvSpPr txBox="1">
            <a:spLocks noChangeArrowheads="1"/>
          </p:cNvSpPr>
          <p:nvPr/>
        </p:nvSpPr>
        <p:spPr bwMode="auto">
          <a:xfrm>
            <a:off x="7772402" y="477512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72" name="Text Box 45"/>
          <p:cNvSpPr txBox="1">
            <a:spLocks noChangeArrowheads="1"/>
          </p:cNvSpPr>
          <p:nvPr/>
        </p:nvSpPr>
        <p:spPr bwMode="auto">
          <a:xfrm>
            <a:off x="8343902" y="477512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sp>
        <p:nvSpPr>
          <p:cNvPr id="17473" name="Text Box 46"/>
          <p:cNvSpPr txBox="1">
            <a:spLocks noChangeArrowheads="1"/>
          </p:cNvSpPr>
          <p:nvPr/>
        </p:nvSpPr>
        <p:spPr bwMode="auto">
          <a:xfrm>
            <a:off x="8597900" y="4818397"/>
            <a:ext cx="6350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CC0000"/>
                </a:solidFill>
              </a:rPr>
              <a:t>G</a:t>
            </a:r>
          </a:p>
        </p:txBody>
      </p:sp>
      <p:sp>
        <p:nvSpPr>
          <p:cNvPr id="17474" name="Text Box 47"/>
          <p:cNvSpPr txBox="1">
            <a:spLocks noChangeArrowheads="1"/>
          </p:cNvSpPr>
          <p:nvPr/>
        </p:nvSpPr>
        <p:spPr bwMode="auto">
          <a:xfrm>
            <a:off x="8343902" y="514796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cxnSp>
        <p:nvCxnSpPr>
          <p:cNvPr id="17475" name="AutoShape 48"/>
          <p:cNvCxnSpPr>
            <a:cxnSpLocks noChangeShapeType="1"/>
            <a:stCxn id="17465" idx="2"/>
            <a:endCxn id="17467" idx="0"/>
          </p:cNvCxnSpPr>
          <p:nvPr/>
        </p:nvCxnSpPr>
        <p:spPr bwMode="auto">
          <a:xfrm flipH="1">
            <a:off x="8121651" y="3878535"/>
            <a:ext cx="317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6" name="AutoShape 49"/>
          <p:cNvCxnSpPr>
            <a:cxnSpLocks noChangeShapeType="1"/>
            <a:stCxn id="17465" idx="2"/>
            <a:endCxn id="17469" idx="0"/>
          </p:cNvCxnSpPr>
          <p:nvPr/>
        </p:nvCxnSpPr>
        <p:spPr bwMode="auto">
          <a:xfrm>
            <a:off x="8439151" y="3878535"/>
            <a:ext cx="2540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7" name="AutoShape 50"/>
          <p:cNvCxnSpPr>
            <a:cxnSpLocks noChangeShapeType="1"/>
            <a:stCxn id="17467" idx="2"/>
            <a:endCxn id="17466" idx="0"/>
          </p:cNvCxnSpPr>
          <p:nvPr/>
        </p:nvCxnSpPr>
        <p:spPr bwMode="auto">
          <a:xfrm flipH="1">
            <a:off x="7931151" y="4304636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8" name="AutoShape 51"/>
          <p:cNvCxnSpPr>
            <a:cxnSpLocks noChangeShapeType="1"/>
            <a:stCxn id="17467" idx="2"/>
            <a:endCxn id="17470" idx="0"/>
          </p:cNvCxnSpPr>
          <p:nvPr/>
        </p:nvCxnSpPr>
        <p:spPr bwMode="auto">
          <a:xfrm>
            <a:off x="8121651" y="4304636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9" name="AutoShape 52"/>
          <p:cNvCxnSpPr>
            <a:cxnSpLocks noChangeShapeType="1"/>
            <a:stCxn id="17469" idx="2"/>
            <a:endCxn id="17468" idx="0"/>
          </p:cNvCxnSpPr>
          <p:nvPr/>
        </p:nvCxnSpPr>
        <p:spPr bwMode="auto">
          <a:xfrm>
            <a:off x="8693151" y="4304636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0" name="AutoShape 53"/>
          <p:cNvCxnSpPr>
            <a:cxnSpLocks noChangeShapeType="1"/>
            <a:stCxn id="17466" idx="2"/>
            <a:endCxn id="17471" idx="0"/>
          </p:cNvCxnSpPr>
          <p:nvPr/>
        </p:nvCxnSpPr>
        <p:spPr bwMode="auto">
          <a:xfrm>
            <a:off x="7931151" y="4730737"/>
            <a:ext cx="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1" name="AutoShape 54"/>
          <p:cNvCxnSpPr>
            <a:cxnSpLocks noChangeShapeType="1"/>
            <a:stCxn id="17468" idx="2"/>
            <a:endCxn id="17472" idx="0"/>
          </p:cNvCxnSpPr>
          <p:nvPr/>
        </p:nvCxnSpPr>
        <p:spPr bwMode="auto">
          <a:xfrm flipH="1">
            <a:off x="8502651" y="4730737"/>
            <a:ext cx="190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2" name="AutoShape 55"/>
          <p:cNvCxnSpPr>
            <a:cxnSpLocks noChangeShapeType="1"/>
            <a:stCxn id="17468" idx="2"/>
            <a:endCxn id="17473" idx="0"/>
          </p:cNvCxnSpPr>
          <p:nvPr/>
        </p:nvCxnSpPr>
        <p:spPr bwMode="auto">
          <a:xfrm>
            <a:off x="8693149" y="4730736"/>
            <a:ext cx="222251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3" name="AutoShape 56"/>
          <p:cNvCxnSpPr>
            <a:cxnSpLocks noChangeShapeType="1"/>
            <a:stCxn id="17472" idx="2"/>
            <a:endCxn id="17474" idx="0"/>
          </p:cNvCxnSpPr>
          <p:nvPr/>
        </p:nvCxnSpPr>
        <p:spPr bwMode="auto">
          <a:xfrm>
            <a:off x="8502651" y="5113563"/>
            <a:ext cx="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7"/>
          <p:cNvCxnSpPr>
            <a:cxnSpLocks noChangeShapeType="1"/>
            <a:stCxn id="17449" idx="2"/>
            <a:endCxn id="17465" idx="0"/>
          </p:cNvCxnSpPr>
          <p:nvPr/>
        </p:nvCxnSpPr>
        <p:spPr bwMode="auto">
          <a:xfrm>
            <a:off x="7613651" y="3505697"/>
            <a:ext cx="82550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8"/>
          <p:cNvCxnSpPr>
            <a:cxnSpLocks noChangeShapeType="1"/>
            <a:stCxn id="17446" idx="2"/>
            <a:endCxn id="17449" idx="0"/>
          </p:cNvCxnSpPr>
          <p:nvPr/>
        </p:nvCxnSpPr>
        <p:spPr bwMode="auto">
          <a:xfrm flipH="1">
            <a:off x="7613651" y="3015882"/>
            <a:ext cx="2032000" cy="151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9"/>
          <p:cNvCxnSpPr>
            <a:cxnSpLocks noChangeShapeType="1"/>
            <a:stCxn id="17446" idx="2"/>
            <a:endCxn id="17484" idx="0"/>
          </p:cNvCxnSpPr>
          <p:nvPr/>
        </p:nvCxnSpPr>
        <p:spPr bwMode="auto">
          <a:xfrm>
            <a:off x="9645651" y="3015880"/>
            <a:ext cx="266700" cy="9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60"/>
          <p:cNvCxnSpPr>
            <a:cxnSpLocks noChangeShapeType="1"/>
            <a:stCxn id="17446" idx="2"/>
            <a:endCxn id="17450" idx="0"/>
          </p:cNvCxnSpPr>
          <p:nvPr/>
        </p:nvCxnSpPr>
        <p:spPr bwMode="auto">
          <a:xfrm>
            <a:off x="9645651" y="3015880"/>
            <a:ext cx="1778000" cy="9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7416" name="Group 62"/>
          <p:cNvGrpSpPr>
            <a:grpSpLocks/>
          </p:cNvGrpSpPr>
          <p:nvPr/>
        </p:nvGrpSpPr>
        <p:grpSpPr bwMode="auto">
          <a:xfrm>
            <a:off x="681037" y="3124200"/>
            <a:ext cx="3205163" cy="1768475"/>
            <a:chOff x="336" y="576"/>
            <a:chExt cx="4848" cy="2784"/>
          </a:xfrm>
        </p:grpSpPr>
        <p:sp>
          <p:nvSpPr>
            <p:cNvPr id="17418" name="AutoShape 63"/>
            <p:cNvSpPr>
              <a:spLocks noChangeArrowheads="1"/>
            </p:cNvSpPr>
            <p:nvPr/>
          </p:nvSpPr>
          <p:spPr bwMode="auto">
            <a:xfrm>
              <a:off x="336" y="2208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19" name="AutoShape 64"/>
            <p:cNvSpPr>
              <a:spLocks noChangeArrowheads="1"/>
            </p:cNvSpPr>
            <p:nvPr/>
          </p:nvSpPr>
          <p:spPr bwMode="auto">
            <a:xfrm>
              <a:off x="4704" y="57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7420" name="AutoShape 65"/>
            <p:cNvSpPr>
              <a:spLocks noChangeArrowheads="1"/>
            </p:cNvSpPr>
            <p:nvPr/>
          </p:nvSpPr>
          <p:spPr bwMode="auto">
            <a:xfrm>
              <a:off x="1728" y="177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sp>
          <p:nvSpPr>
            <p:cNvPr id="17421" name="AutoShape 66"/>
            <p:cNvSpPr>
              <a:spLocks noChangeArrowheads="1"/>
            </p:cNvSpPr>
            <p:nvPr/>
          </p:nvSpPr>
          <p:spPr bwMode="auto">
            <a:xfrm>
              <a:off x="720" y="105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b</a:t>
              </a:r>
            </a:p>
          </p:txBody>
        </p:sp>
        <p:sp>
          <p:nvSpPr>
            <p:cNvPr id="17422" name="AutoShape 67"/>
            <p:cNvSpPr>
              <a:spLocks noChangeArrowheads="1"/>
            </p:cNvSpPr>
            <p:nvPr/>
          </p:nvSpPr>
          <p:spPr bwMode="auto">
            <a:xfrm>
              <a:off x="1200" y="273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p</a:t>
              </a:r>
            </a:p>
          </p:txBody>
        </p:sp>
        <p:sp>
          <p:nvSpPr>
            <p:cNvPr id="17423" name="AutoShape 68"/>
            <p:cNvSpPr>
              <a:spLocks noChangeArrowheads="1"/>
            </p:cNvSpPr>
            <p:nvPr/>
          </p:nvSpPr>
          <p:spPr bwMode="auto">
            <a:xfrm>
              <a:off x="2352" y="2880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q</a:t>
              </a:r>
            </a:p>
          </p:txBody>
        </p:sp>
        <p:sp>
          <p:nvSpPr>
            <p:cNvPr id="17424" name="AutoShape 69"/>
            <p:cNvSpPr>
              <a:spLocks noChangeArrowheads="1"/>
            </p:cNvSpPr>
            <p:nvPr/>
          </p:nvSpPr>
          <p:spPr bwMode="auto">
            <a:xfrm>
              <a:off x="2880" y="1008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c</a:t>
              </a:r>
            </a:p>
          </p:txBody>
        </p:sp>
        <p:sp>
          <p:nvSpPr>
            <p:cNvPr id="17425" name="AutoShape 70"/>
            <p:cNvSpPr>
              <a:spLocks noChangeArrowheads="1"/>
            </p:cNvSpPr>
            <p:nvPr/>
          </p:nvSpPr>
          <p:spPr bwMode="auto">
            <a:xfrm>
              <a:off x="3552" y="1584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sp>
          <p:nvSpPr>
            <p:cNvPr id="17426" name="AutoShape 71"/>
            <p:cNvSpPr>
              <a:spLocks noChangeArrowheads="1"/>
            </p:cNvSpPr>
            <p:nvPr/>
          </p:nvSpPr>
          <p:spPr bwMode="auto">
            <a:xfrm>
              <a:off x="3168" y="225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h</a:t>
              </a:r>
            </a:p>
          </p:txBody>
        </p:sp>
        <p:sp>
          <p:nvSpPr>
            <p:cNvPr id="17427" name="AutoShape 72"/>
            <p:cNvSpPr>
              <a:spLocks noChangeArrowheads="1"/>
            </p:cNvSpPr>
            <p:nvPr/>
          </p:nvSpPr>
          <p:spPr bwMode="auto">
            <a:xfrm>
              <a:off x="1584" y="624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a</a:t>
              </a:r>
            </a:p>
          </p:txBody>
        </p:sp>
        <p:sp>
          <p:nvSpPr>
            <p:cNvPr id="17428" name="AutoShape 73"/>
            <p:cNvSpPr>
              <a:spLocks noChangeArrowheads="1"/>
            </p:cNvSpPr>
            <p:nvPr/>
          </p:nvSpPr>
          <p:spPr bwMode="auto">
            <a:xfrm>
              <a:off x="4560" y="1872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sp>
          <p:nvSpPr>
            <p:cNvPr id="17429" name="AutoShape 74"/>
            <p:cNvSpPr>
              <a:spLocks noChangeArrowheads="1"/>
            </p:cNvSpPr>
            <p:nvPr/>
          </p:nvSpPr>
          <p:spPr bwMode="auto">
            <a:xfrm>
              <a:off x="4368" y="273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r</a:t>
              </a:r>
            </a:p>
          </p:txBody>
        </p:sp>
        <p:cxnSp>
          <p:nvCxnSpPr>
            <p:cNvPr id="17430" name="AutoShape 75"/>
            <p:cNvCxnSpPr>
              <a:cxnSpLocks noChangeShapeType="1"/>
              <a:stCxn id="17418" idx="5"/>
              <a:endCxn id="17422" idx="2"/>
            </p:cNvCxnSpPr>
            <p:nvPr/>
          </p:nvCxnSpPr>
          <p:spPr bwMode="auto">
            <a:xfrm>
              <a:off x="746" y="2618"/>
              <a:ext cx="454" cy="3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1" name="AutoShape 76"/>
            <p:cNvCxnSpPr>
              <a:cxnSpLocks noChangeShapeType="1"/>
              <a:stCxn id="17422" idx="5"/>
              <a:endCxn id="17423" idx="2"/>
            </p:cNvCxnSpPr>
            <p:nvPr/>
          </p:nvCxnSpPr>
          <p:spPr bwMode="auto">
            <a:xfrm flipV="1">
              <a:off x="1610" y="3120"/>
              <a:ext cx="742" cy="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2" name="AutoShape 77"/>
            <p:cNvCxnSpPr>
              <a:cxnSpLocks noChangeShapeType="1"/>
              <a:stCxn id="17426" idx="3"/>
              <a:endCxn id="17423" idx="7"/>
            </p:cNvCxnSpPr>
            <p:nvPr/>
          </p:nvCxnSpPr>
          <p:spPr bwMode="auto">
            <a:xfrm flipH="1">
              <a:off x="2762" y="2666"/>
              <a:ext cx="476" cy="2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3" name="AutoShape 78"/>
            <p:cNvCxnSpPr>
              <a:cxnSpLocks noChangeShapeType="1"/>
              <a:stCxn id="17426" idx="2"/>
              <a:endCxn id="17422" idx="6"/>
            </p:cNvCxnSpPr>
            <p:nvPr/>
          </p:nvCxnSpPr>
          <p:spPr bwMode="auto">
            <a:xfrm flipH="1">
              <a:off x="1680" y="2496"/>
              <a:ext cx="1488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4" name="AutoShape 79"/>
            <p:cNvCxnSpPr>
              <a:cxnSpLocks noChangeShapeType="1"/>
              <a:stCxn id="17425" idx="4"/>
              <a:endCxn id="17426" idx="7"/>
            </p:cNvCxnSpPr>
            <p:nvPr/>
          </p:nvCxnSpPr>
          <p:spPr bwMode="auto">
            <a:xfrm flipH="1">
              <a:off x="3578" y="2064"/>
              <a:ext cx="214" cy="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5" name="AutoShape 80"/>
            <p:cNvCxnSpPr>
              <a:cxnSpLocks noChangeShapeType="1"/>
              <a:stCxn id="17425" idx="5"/>
              <a:endCxn id="17429" idx="1"/>
            </p:cNvCxnSpPr>
            <p:nvPr/>
          </p:nvCxnSpPr>
          <p:spPr bwMode="auto">
            <a:xfrm>
              <a:off x="3962" y="1994"/>
              <a:ext cx="476" cy="81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6" name="AutoShape 81"/>
            <p:cNvCxnSpPr>
              <a:cxnSpLocks noChangeShapeType="1"/>
              <a:stCxn id="17429" idx="0"/>
              <a:endCxn id="17428" idx="4"/>
            </p:cNvCxnSpPr>
            <p:nvPr/>
          </p:nvCxnSpPr>
          <p:spPr bwMode="auto">
            <a:xfrm flipV="1">
              <a:off x="4608" y="2352"/>
              <a:ext cx="192" cy="384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7" name="AutoShape 82"/>
            <p:cNvCxnSpPr>
              <a:cxnSpLocks noChangeShapeType="1"/>
              <a:stCxn id="17428" idx="0"/>
              <a:endCxn id="17419" idx="4"/>
            </p:cNvCxnSpPr>
            <p:nvPr/>
          </p:nvCxnSpPr>
          <p:spPr bwMode="auto">
            <a:xfrm flipV="1">
              <a:off x="4800" y="1056"/>
              <a:ext cx="144" cy="816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8" name="AutoShape 83"/>
            <p:cNvCxnSpPr>
              <a:cxnSpLocks noChangeShapeType="1"/>
              <a:stCxn id="17418" idx="7"/>
            </p:cNvCxnSpPr>
            <p:nvPr/>
          </p:nvCxnSpPr>
          <p:spPr bwMode="auto">
            <a:xfrm flipV="1">
              <a:off x="746" y="2016"/>
              <a:ext cx="982" cy="26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9" name="AutoShape 84"/>
            <p:cNvCxnSpPr>
              <a:cxnSpLocks noChangeShapeType="1"/>
              <a:stCxn id="17420" idx="1"/>
              <a:endCxn id="17421" idx="5"/>
            </p:cNvCxnSpPr>
            <p:nvPr/>
          </p:nvCxnSpPr>
          <p:spPr bwMode="auto">
            <a:xfrm flipH="1" flipV="1">
              <a:off x="1130" y="1466"/>
              <a:ext cx="668" cy="3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0" name="AutoShape 85"/>
            <p:cNvCxnSpPr>
              <a:cxnSpLocks noChangeShapeType="1"/>
              <a:endCxn id="17427" idx="2"/>
            </p:cNvCxnSpPr>
            <p:nvPr/>
          </p:nvCxnSpPr>
          <p:spPr bwMode="auto">
            <a:xfrm flipV="1">
              <a:off x="1152" y="864"/>
              <a:ext cx="432" cy="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1" name="AutoShape 86"/>
            <p:cNvCxnSpPr>
              <a:cxnSpLocks noChangeShapeType="1"/>
              <a:stCxn id="17424" idx="2"/>
              <a:endCxn id="17427" idx="6"/>
            </p:cNvCxnSpPr>
            <p:nvPr/>
          </p:nvCxnSpPr>
          <p:spPr bwMode="auto">
            <a:xfrm flipH="1" flipV="1">
              <a:off x="2064" y="864"/>
              <a:ext cx="816" cy="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2" name="AutoShape 87"/>
            <p:cNvCxnSpPr>
              <a:cxnSpLocks noChangeShapeType="1"/>
              <a:stCxn id="17420" idx="7"/>
              <a:endCxn id="17424" idx="3"/>
            </p:cNvCxnSpPr>
            <p:nvPr/>
          </p:nvCxnSpPr>
          <p:spPr bwMode="auto">
            <a:xfrm flipV="1">
              <a:off x="2138" y="1418"/>
              <a:ext cx="812" cy="4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3" name="AutoShape 88"/>
            <p:cNvCxnSpPr>
              <a:cxnSpLocks noChangeShapeType="1"/>
              <a:stCxn id="17420" idx="6"/>
              <a:endCxn id="17425" idx="2"/>
            </p:cNvCxnSpPr>
            <p:nvPr/>
          </p:nvCxnSpPr>
          <p:spPr bwMode="auto">
            <a:xfrm flipV="1">
              <a:off x="2208" y="1824"/>
              <a:ext cx="1344" cy="19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44" name="AutoShape 89"/>
            <p:cNvCxnSpPr>
              <a:cxnSpLocks noChangeShapeType="1"/>
              <a:stCxn id="17428" idx="1"/>
              <a:endCxn id="17424" idx="6"/>
            </p:cNvCxnSpPr>
            <p:nvPr/>
          </p:nvCxnSpPr>
          <p:spPr bwMode="auto">
            <a:xfrm rot="5400000" flipH="1">
              <a:off x="3648" y="960"/>
              <a:ext cx="694" cy="127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5" name="AutoShape 90"/>
            <p:cNvCxnSpPr>
              <a:cxnSpLocks noChangeShapeType="1"/>
              <a:stCxn id="17418" idx="6"/>
              <a:endCxn id="17425" idx="3"/>
            </p:cNvCxnSpPr>
            <p:nvPr/>
          </p:nvCxnSpPr>
          <p:spPr bwMode="auto">
            <a:xfrm flipV="1">
              <a:off x="816" y="1994"/>
              <a:ext cx="2806" cy="454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7413" name="Text Box 92"/>
          <p:cNvSpPr txBox="1">
            <a:spLocks noChangeArrowheads="1"/>
          </p:cNvSpPr>
          <p:nvPr/>
        </p:nvSpPr>
        <p:spPr bwMode="auto">
          <a:xfrm>
            <a:off x="4495800" y="4133678"/>
            <a:ext cx="2068512" cy="12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We construct both on demand – and we construct as little as possible.</a:t>
            </a:r>
          </a:p>
        </p:txBody>
      </p:sp>
      <p:sp>
        <p:nvSpPr>
          <p:cNvPr id="17415" name="Text Box 94"/>
          <p:cNvSpPr txBox="1">
            <a:spLocks noChangeArrowheads="1"/>
          </p:cNvSpPr>
          <p:nvPr/>
        </p:nvSpPr>
        <p:spPr bwMode="auto">
          <a:xfrm>
            <a:off x="4572000" y="1905002"/>
            <a:ext cx="1981200" cy="12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Each NODE </a:t>
            </a:r>
            <a:r>
              <a:rPr lang="en-US" i="1" dirty="0" smtClean="0">
                <a:latin typeface="Calibri" pitchFamily="34" charset="0"/>
              </a:rPr>
              <a:t>in </a:t>
            </a:r>
            <a:r>
              <a:rPr lang="en-US" i="1" dirty="0">
                <a:latin typeface="Calibri" pitchFamily="34" charset="0"/>
              </a:rPr>
              <a:t>the search tree is an entire PATH in the state space graph.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870700" y="2086107"/>
            <a:ext cx="48768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Search Tree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09600" y="1981202"/>
            <a:ext cx="34290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State Space Graph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Palatino" charset="0"/>
                <a:ea typeface="Palatino" charset="0"/>
                <a:cs typeface="Palatino" charset="0"/>
              </a:rPr>
              <a:t>State Space Graphs vs. Search Trees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002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sz="1600" b="1" dirty="0">
                <a:latin typeface="Palatino" charset="0"/>
                <a:ea typeface="Palatino" charset="0"/>
                <a:cs typeface="Palatino" charset="0"/>
              </a:rPr>
              <a:t>S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576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b="1">
                <a:latin typeface="Palatino" charset="0"/>
                <a:ea typeface="Palatino" charset="0"/>
                <a:cs typeface="Palatino" charset="0"/>
              </a:rPr>
              <a:t>G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590800" y="43569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>
                <a:latin typeface="Palatino" charset="0"/>
                <a:ea typeface="Palatino" charset="0"/>
                <a:cs typeface="Palatino" charset="0"/>
              </a:rPr>
              <a:t>b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590800" y="26805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>
                <a:latin typeface="Palatino" charset="0"/>
                <a:ea typeface="Palatino" charset="0"/>
                <a:cs typeface="Palatino" charset="0"/>
              </a:rPr>
              <a:t>a</a:t>
            </a:r>
          </a:p>
        </p:txBody>
      </p:sp>
      <p:cxnSp>
        <p:nvCxnSpPr>
          <p:cNvPr id="17" name="AutoShape 17"/>
          <p:cNvCxnSpPr>
            <a:cxnSpLocks noChangeShapeType="1"/>
            <a:stCxn id="5" idx="5"/>
            <a:endCxn id="8" idx="2"/>
          </p:cNvCxnSpPr>
          <p:nvPr/>
        </p:nvCxnSpPr>
        <p:spPr bwMode="auto">
          <a:xfrm>
            <a:off x="1973701" y="3897425"/>
            <a:ext cx="6170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1" name="AutoShape 21"/>
          <p:cNvCxnSpPr>
            <a:cxnSpLocks noChangeShapeType="1"/>
            <a:stCxn id="14" idx="3"/>
            <a:endCxn id="8" idx="1"/>
          </p:cNvCxnSpPr>
          <p:nvPr/>
        </p:nvCxnSpPr>
        <p:spPr bwMode="auto">
          <a:xfrm>
            <a:off x="2654883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3" name="AutoShape 23"/>
          <p:cNvCxnSpPr>
            <a:cxnSpLocks noChangeShapeType="1"/>
            <a:stCxn id="8" idx="7"/>
            <a:endCxn id="14" idx="5"/>
          </p:cNvCxnSpPr>
          <p:nvPr/>
        </p:nvCxnSpPr>
        <p:spPr bwMode="auto">
          <a:xfrm flipV="1">
            <a:off x="2964301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4" name="AutoShape 24"/>
          <p:cNvCxnSpPr>
            <a:cxnSpLocks noChangeShapeType="1"/>
            <a:stCxn id="14" idx="6"/>
            <a:endCxn id="6" idx="1"/>
          </p:cNvCxnSpPr>
          <p:nvPr/>
        </p:nvCxnSpPr>
        <p:spPr bwMode="auto">
          <a:xfrm>
            <a:off x="3028385" y="2902363"/>
            <a:ext cx="6932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6" name="AutoShape 26"/>
          <p:cNvCxnSpPr>
            <a:cxnSpLocks noChangeShapeType="1"/>
            <a:stCxn id="8" idx="6"/>
            <a:endCxn id="6" idx="3"/>
          </p:cNvCxnSpPr>
          <p:nvPr/>
        </p:nvCxnSpPr>
        <p:spPr bwMode="auto">
          <a:xfrm flipV="1">
            <a:off x="3028385" y="3897425"/>
            <a:ext cx="6932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7" name="AutoShape 27"/>
          <p:cNvCxnSpPr>
            <a:cxnSpLocks noChangeShapeType="1"/>
            <a:stCxn id="5" idx="7"/>
            <a:endCxn id="14" idx="2"/>
          </p:cNvCxnSpPr>
          <p:nvPr/>
        </p:nvCxnSpPr>
        <p:spPr bwMode="auto">
          <a:xfrm flipV="1">
            <a:off x="1973701" y="2902363"/>
            <a:ext cx="6170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4" name="TextBox 53"/>
          <p:cNvSpPr txBox="1"/>
          <p:nvPr/>
        </p:nvSpPr>
        <p:spPr>
          <a:xfrm>
            <a:off x="1219200" y="1671939"/>
            <a:ext cx="41910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>
                <a:latin typeface="Palatino" charset="0"/>
                <a:ea typeface="Palatino" charset="0"/>
                <a:cs typeface="Palatino" charset="0"/>
              </a:rPr>
              <a:t>Consider this 4-state graph: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77000" y="1676400"/>
            <a:ext cx="51054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Palatino" charset="0"/>
                <a:ea typeface="Palatino" charset="0"/>
                <a:cs typeface="Palatino" charset="0"/>
              </a:rPr>
              <a:t>How big is its search tree (from S)?</a:t>
            </a:r>
          </a:p>
        </p:txBody>
      </p:sp>
      <p:pic>
        <p:nvPicPr>
          <p:cNvPr id="59" name="Picture 5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848600" y="3124200"/>
            <a:ext cx="1879854" cy="93429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Palatino" charset="0"/>
                <a:ea typeface="Palatino" charset="0"/>
                <a:cs typeface="Palatino" charset="0"/>
              </a:rPr>
              <a:t>State Space Graphs vs. Search Trees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002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sz="1600" b="1" dirty="0">
                <a:latin typeface="Palatino" charset="0"/>
                <a:ea typeface="Palatino" charset="0"/>
                <a:cs typeface="Palatino" charset="0"/>
              </a:rPr>
              <a:t>S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576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b="1">
                <a:latin typeface="Palatino" charset="0"/>
                <a:ea typeface="Palatino" charset="0"/>
                <a:cs typeface="Palatino" charset="0"/>
              </a:rPr>
              <a:t>G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590800" y="43569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>
                <a:latin typeface="Palatino" charset="0"/>
                <a:ea typeface="Palatino" charset="0"/>
                <a:cs typeface="Palatino" charset="0"/>
              </a:rPr>
              <a:t>b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590800" y="26805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>
                <a:latin typeface="Palatino" charset="0"/>
                <a:ea typeface="Palatino" charset="0"/>
                <a:cs typeface="Palatino" charset="0"/>
              </a:rPr>
              <a:t>a</a:t>
            </a:r>
          </a:p>
        </p:txBody>
      </p:sp>
      <p:cxnSp>
        <p:nvCxnSpPr>
          <p:cNvPr id="17" name="AutoShape 17"/>
          <p:cNvCxnSpPr>
            <a:cxnSpLocks noChangeShapeType="1"/>
            <a:stCxn id="5" idx="5"/>
            <a:endCxn id="8" idx="2"/>
          </p:cNvCxnSpPr>
          <p:nvPr/>
        </p:nvCxnSpPr>
        <p:spPr bwMode="auto">
          <a:xfrm>
            <a:off x="1973701" y="3897425"/>
            <a:ext cx="6170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1" name="AutoShape 21"/>
          <p:cNvCxnSpPr>
            <a:cxnSpLocks noChangeShapeType="1"/>
            <a:stCxn id="14" idx="3"/>
            <a:endCxn id="8" idx="1"/>
          </p:cNvCxnSpPr>
          <p:nvPr/>
        </p:nvCxnSpPr>
        <p:spPr bwMode="auto">
          <a:xfrm>
            <a:off x="2654883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3" name="AutoShape 23"/>
          <p:cNvCxnSpPr>
            <a:cxnSpLocks noChangeShapeType="1"/>
            <a:stCxn id="8" idx="7"/>
            <a:endCxn id="14" idx="5"/>
          </p:cNvCxnSpPr>
          <p:nvPr/>
        </p:nvCxnSpPr>
        <p:spPr bwMode="auto">
          <a:xfrm flipV="1">
            <a:off x="2964301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4" name="AutoShape 24"/>
          <p:cNvCxnSpPr>
            <a:cxnSpLocks noChangeShapeType="1"/>
            <a:stCxn id="14" idx="6"/>
            <a:endCxn id="6" idx="1"/>
          </p:cNvCxnSpPr>
          <p:nvPr/>
        </p:nvCxnSpPr>
        <p:spPr bwMode="auto">
          <a:xfrm>
            <a:off x="3028385" y="2902363"/>
            <a:ext cx="6932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6" name="AutoShape 26"/>
          <p:cNvCxnSpPr>
            <a:cxnSpLocks noChangeShapeType="1"/>
            <a:stCxn id="8" idx="6"/>
            <a:endCxn id="6" idx="3"/>
          </p:cNvCxnSpPr>
          <p:nvPr/>
        </p:nvCxnSpPr>
        <p:spPr bwMode="auto">
          <a:xfrm flipV="1">
            <a:off x="3028385" y="3897425"/>
            <a:ext cx="6932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7" name="AutoShape 27"/>
          <p:cNvCxnSpPr>
            <a:cxnSpLocks noChangeShapeType="1"/>
            <a:stCxn id="5" idx="7"/>
            <a:endCxn id="14" idx="2"/>
          </p:cNvCxnSpPr>
          <p:nvPr/>
        </p:nvCxnSpPr>
        <p:spPr bwMode="auto">
          <a:xfrm flipV="1">
            <a:off x="1973701" y="2902363"/>
            <a:ext cx="6170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4" name="TextBox 53"/>
          <p:cNvSpPr txBox="1"/>
          <p:nvPr/>
        </p:nvSpPr>
        <p:spPr>
          <a:xfrm>
            <a:off x="1219199" y="1671939"/>
            <a:ext cx="4679427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>
                <a:latin typeface="Palatino" charset="0"/>
                <a:ea typeface="Palatino" charset="0"/>
                <a:cs typeface="Palatino" charset="0"/>
              </a:rPr>
              <a:t>Consider this 4-state graph: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308" y="5572394"/>
            <a:ext cx="121920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latin typeface="Palatino" charset="0"/>
                <a:ea typeface="Palatino" charset="0"/>
                <a:cs typeface="Palatino" charset="0"/>
              </a:rPr>
              <a:t>Important: Lots of repeated structure in the search tree!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77000" y="1676400"/>
            <a:ext cx="51054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Palatino" charset="0"/>
                <a:ea typeface="Palatino" charset="0"/>
                <a:cs typeface="Palatino" charset="0"/>
              </a:rPr>
              <a:t>How big is its search tree (from S)?</a:t>
            </a:r>
          </a:p>
        </p:txBody>
      </p:sp>
      <p:pic>
        <p:nvPicPr>
          <p:cNvPr id="59" name="Picture 5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848600" y="3124200"/>
            <a:ext cx="1879854" cy="9342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7400" y="26670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" charset="0"/>
                <a:ea typeface="Palatino" charset="0"/>
                <a:cs typeface="Palatino" charset="0"/>
              </a:rPr>
              <a:t>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48400" y="31242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" charset="0"/>
                <a:ea typeface="Palatino" charset="0"/>
                <a:cs typeface="Palatino" charset="0"/>
              </a:rPr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05400" y="3733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" charset="0"/>
                <a:ea typeface="Palatino" charset="0"/>
                <a:cs typeface="Palatino" charset="0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15000" y="373380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" charset="0"/>
                <a:ea typeface="Palatino" charset="0"/>
                <a:cs typeface="Palatino" charset="0"/>
              </a:rPr>
              <a:t>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72200" y="37338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" charset="0"/>
                <a:ea typeface="Palatino" charset="0"/>
                <a:cs typeface="Palatino" charset="0"/>
              </a:rPr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6400" y="31242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" charset="0"/>
                <a:ea typeface="Palatino" charset="0"/>
                <a:cs typeface="Palatino" charset="0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81800" y="373380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" charset="0"/>
                <a:ea typeface="Palatino" charset="0"/>
                <a:cs typeface="Palatino" charset="0"/>
              </a:rPr>
              <a:t>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49508" y="43434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" charset="0"/>
                <a:ea typeface="Palatino" charset="0"/>
                <a:cs typeface="Palatino" charset="0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10200" y="434340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" charset="0"/>
                <a:ea typeface="Palatino" charset="0"/>
                <a:cs typeface="Palatino" charset="0"/>
              </a:rPr>
              <a:t>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8170" y="43434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" charset="0"/>
                <a:ea typeface="Palatino" charset="0"/>
                <a:cs typeface="Palatino" charset="0"/>
              </a:rPr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31570" y="434340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" charset="0"/>
                <a:ea typeface="Palatino" charset="0"/>
                <a:cs typeface="Palatino" charset="0"/>
              </a:rPr>
              <a:t>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30480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563609" y="3550167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90746" y="41910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34000" y="41910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638800" y="35814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746227" y="3037589"/>
            <a:ext cx="1524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324600" y="3539756"/>
            <a:ext cx="76200" cy="30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334000" y="35814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248400" y="4191000"/>
            <a:ext cx="76200" cy="30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029200" y="4191000"/>
            <a:ext cx="152400" cy="30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105400" y="48768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800600" y="4876800"/>
            <a:ext cx="152400" cy="30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324600" y="48768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019800" y="4876800"/>
            <a:ext cx="152400" cy="30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76800" y="51771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" charset="0"/>
                <a:ea typeface="Palatino" charset="0"/>
                <a:cs typeface="Palatino" charset="0"/>
              </a:rPr>
              <a:t>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172200" y="518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" charset="0"/>
                <a:ea typeface="Palatino" charset="0"/>
                <a:cs typeface="Palatino" charset="0"/>
              </a:rPr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2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" grpId="0"/>
      <p:bldP spid="18" grpId="0"/>
      <p:bldP spid="19" grpId="0"/>
      <p:bldP spid="20" grpId="0"/>
      <p:bldP spid="22" grpId="0"/>
      <p:bldP spid="25" grpId="0"/>
      <p:bldP spid="28" grpId="0"/>
      <p:bldP spid="29" grpId="0"/>
      <p:bldP spid="30" grpId="0"/>
      <p:bldP spid="31" grpId="0"/>
      <p:bldP spid="32" grpId="0"/>
      <p:bldP spid="52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 Summary</a:t>
            </a:r>
            <a:endParaRPr lang="en-US" dirty="0"/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432" y="1600200"/>
            <a:ext cx="8952368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Agents </a:t>
            </a:r>
            <a:r>
              <a:rPr lang="en-US" dirty="0"/>
              <a:t>interact with environments through actuators and sensors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agent function describes what the agent does in all circumstances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agent program calculates the agent function</a:t>
            </a:r>
          </a:p>
          <a:p>
            <a:pPr marL="201168" lvl="1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A perfectly rational agent maximizes expected performance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PEAS descriptions define task environments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Environments are categorized along several dimensions: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Observable?  Deterministic?  Episodic?  Static?  Discrete? Single-agent?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Searching with a Search Tree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4267200"/>
            <a:ext cx="90678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Search: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Expand out potential plans (tree nodes)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Maintain a </a:t>
            </a:r>
            <a:r>
              <a:rPr lang="en-US" dirty="0" smtClean="0">
                <a:solidFill>
                  <a:srgbClr val="CC0000"/>
                </a:solidFill>
              </a:rPr>
              <a:t>frontier </a:t>
            </a:r>
            <a:r>
              <a:rPr lang="en-US" dirty="0" smtClean="0"/>
              <a:t>of </a:t>
            </a:r>
            <a:r>
              <a:rPr lang="en-US" dirty="0"/>
              <a:t>partial plans under consideration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Try to expand as few tree nodes as possible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1869" y="2065735"/>
            <a:ext cx="8072437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258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6725" y="1989932"/>
            <a:ext cx="8072437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258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0386" y="1999457"/>
            <a:ext cx="8072439" cy="2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58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Tree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4114799"/>
            <a:ext cx="86106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Important ideas: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Frontier: the set of leaf nodes available for expansion at any given point.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Expansion</a:t>
            </a: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Main </a:t>
            </a:r>
            <a:r>
              <a:rPr lang="en-US" sz="2800" dirty="0"/>
              <a:t>question: </a:t>
            </a:r>
            <a:r>
              <a:rPr lang="en-US" sz="2800" dirty="0" smtClean="0"/>
              <a:t>which frontier nodes </a:t>
            </a:r>
            <a:r>
              <a:rPr lang="en-US" sz="2800" dirty="0"/>
              <a:t>to </a:t>
            </a:r>
            <a:r>
              <a:rPr lang="en-US" sz="2800" dirty="0" smtClean="0"/>
              <a:t>expand?</a:t>
            </a:r>
            <a:endParaRPr lang="en-US" sz="28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484" y="1932868"/>
            <a:ext cx="7313950" cy="173378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Tree Search: Extra Work!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Failure </a:t>
            </a:r>
            <a:r>
              <a:rPr lang="en-US" sz="2800" dirty="0"/>
              <a:t>to detect repeated states can cause exponentially more work. 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266180" y="2530972"/>
            <a:ext cx="4889500" cy="3880103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1165547" y="2530972"/>
            <a:ext cx="3886200" cy="3886200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78880" y="2520078"/>
            <a:ext cx="48768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Search Tree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5547" y="2158628"/>
            <a:ext cx="3429000" cy="95410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endParaRPr lang="en-US" sz="2800" dirty="0" smtClean="0">
              <a:latin typeface="Calibri" pitchFamily="34" charset="0"/>
            </a:endParaRPr>
          </a:p>
          <a:p>
            <a:pPr algn="ctr"/>
            <a:r>
              <a:rPr lang="en-US" sz="2800" dirty="0" smtClean="0">
                <a:latin typeface="Calibri" pitchFamily="34" charset="0"/>
              </a:rPr>
              <a:t>State </a:t>
            </a:r>
            <a:r>
              <a:rPr lang="en-US" sz="2800" dirty="0">
                <a:latin typeface="Calibri" pitchFamily="34" charset="0"/>
              </a:rPr>
              <a:t>Graph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10" t="2840" r="64740" b="2208"/>
          <a:stretch>
            <a:fillRect/>
          </a:stretch>
        </p:blipFill>
        <p:spPr bwMode="auto">
          <a:xfrm>
            <a:off x="1546547" y="2832723"/>
            <a:ext cx="3048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16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8026" t="5048" r="2599" b="15457"/>
          <a:stretch>
            <a:fillRect/>
          </a:stretch>
        </p:blipFill>
        <p:spPr bwMode="auto">
          <a:xfrm>
            <a:off x="6477000" y="2819400"/>
            <a:ext cx="4343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4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lgorithms </a:t>
            </a:r>
            <a:r>
              <a:rPr lang="en-US" dirty="0"/>
              <a:t>that forget their history are doomed to repeat </a:t>
            </a:r>
            <a:r>
              <a:rPr lang="en-US" dirty="0" smtClean="0"/>
              <a:t>it.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 to avoid exploring </a:t>
            </a:r>
            <a:r>
              <a:rPr lang="en-US" dirty="0"/>
              <a:t>redundant </a:t>
            </a:r>
            <a:r>
              <a:rPr lang="en-US" dirty="0" smtClean="0"/>
              <a:t>paths in Tree Search?</a:t>
            </a:r>
          </a:p>
          <a:p>
            <a:r>
              <a:rPr lang="en-US" dirty="0" smtClean="0"/>
              <a:t>Add a </a:t>
            </a:r>
            <a:r>
              <a:rPr lang="en-US" dirty="0"/>
              <a:t>data structure called the </a:t>
            </a:r>
            <a:r>
              <a:rPr lang="en-US" b="1" dirty="0"/>
              <a:t>explored set </a:t>
            </a:r>
            <a:r>
              <a:rPr lang="en-US" dirty="0" smtClean="0"/>
              <a:t>to save every </a:t>
            </a:r>
            <a:r>
              <a:rPr lang="en-US" dirty="0"/>
              <a:t>expanded node. Newly generated </a:t>
            </a:r>
            <a:r>
              <a:rPr lang="en-US" dirty="0" smtClean="0"/>
              <a:t>nodes that </a:t>
            </a:r>
            <a:r>
              <a:rPr lang="en-US" dirty="0"/>
              <a:t>match previously generated nodes</a:t>
            </a:r>
            <a:r>
              <a:rPr lang="en-US" b="1" dirty="0"/>
              <a:t>—ones in the explored set or the frontier—</a:t>
            </a:r>
            <a:r>
              <a:rPr lang="en-US" dirty="0"/>
              <a:t>can</a:t>
            </a:r>
            <a:r>
              <a:rPr lang="en-US" b="1" dirty="0"/>
              <a:t> </a:t>
            </a:r>
            <a:r>
              <a:rPr lang="en-US" dirty="0"/>
              <a:t>be </a:t>
            </a:r>
            <a:r>
              <a:rPr lang="en-US" dirty="0" smtClean="0"/>
              <a:t>discarded instead </a:t>
            </a:r>
            <a:r>
              <a:rPr lang="en-US" dirty="0"/>
              <a:t>of being added to the </a:t>
            </a:r>
            <a:r>
              <a:rPr lang="en-US" dirty="0" smtClean="0"/>
              <a:t>frontier.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7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Search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379" y="2027835"/>
            <a:ext cx="7980378" cy="276424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 </a:t>
            </a:r>
            <a:r>
              <a:rPr lang="en-US" altLang="en-US" sz="3200" dirty="0"/>
              <a:t>Evaluating </a:t>
            </a:r>
            <a:r>
              <a:rPr lang="en-US" altLang="en-US" sz="3200" dirty="0" smtClean="0"/>
              <a:t>Search Algorithms</a:t>
            </a:r>
            <a:endParaRPr lang="en-US" altLang="en-US" sz="3800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742384" y="2514600"/>
            <a:ext cx="9087416" cy="3152869"/>
          </a:xfrm>
        </p:spPr>
        <p:txBody>
          <a:bodyPr rtlCol="0">
            <a:normAutofit fontScale="92500" lnSpcReduction="20000"/>
          </a:bodyPr>
          <a:lstStyle/>
          <a:p>
            <a:pPr algn="just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200" b="1" dirty="0"/>
              <a:t>Completeness</a:t>
            </a:r>
            <a:r>
              <a:rPr lang="en-US" altLang="en-US" sz="2200" dirty="0"/>
              <a:t>: is the strategy </a:t>
            </a:r>
            <a:r>
              <a:rPr lang="en-US" altLang="en-US" sz="2200" b="1" dirty="0"/>
              <a:t>guaranteed</a:t>
            </a:r>
            <a:r>
              <a:rPr lang="en-US" altLang="en-US" sz="2200" dirty="0"/>
              <a:t> to find a </a:t>
            </a:r>
            <a:r>
              <a:rPr lang="en-US" altLang="en-US" sz="2200" b="1" dirty="0"/>
              <a:t>solution</a:t>
            </a:r>
            <a:r>
              <a:rPr lang="en-US" altLang="en-US" sz="2200" dirty="0"/>
              <a:t> when there is one?</a:t>
            </a:r>
          </a:p>
          <a:p>
            <a:pPr algn="just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1200" b="1" dirty="0"/>
          </a:p>
          <a:p>
            <a:pPr algn="just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200" b="1" dirty="0"/>
              <a:t>Time complexity</a:t>
            </a:r>
            <a:r>
              <a:rPr lang="en-US" altLang="en-US" sz="2200" dirty="0"/>
              <a:t>: how </a:t>
            </a:r>
            <a:r>
              <a:rPr lang="en-US" altLang="en-US" sz="2200" b="1" dirty="0"/>
              <a:t>long</a:t>
            </a:r>
            <a:r>
              <a:rPr lang="en-US" altLang="en-US" sz="2200" dirty="0"/>
              <a:t> does it take to find a </a:t>
            </a:r>
            <a:r>
              <a:rPr lang="en-US" altLang="en-US" sz="2200" dirty="0" smtClean="0"/>
              <a:t>solution?</a:t>
            </a:r>
          </a:p>
          <a:p>
            <a:pPr marL="292608" lvl="1" indent="0" algn="just">
              <a:spcAft>
                <a:spcPts val="0"/>
              </a:spcAft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 (Measured in terms of number </a:t>
            </a:r>
            <a:r>
              <a:rPr lang="en-US" sz="2200" dirty="0">
                <a:solidFill>
                  <a:schemeClr val="tx1"/>
                </a:solidFill>
              </a:rPr>
              <a:t>of nodes generated during the search</a:t>
            </a:r>
            <a:r>
              <a:rPr lang="en-US" sz="2200" dirty="0" smtClean="0">
                <a:solidFill>
                  <a:schemeClr val="tx1"/>
                </a:solidFill>
              </a:rPr>
              <a:t>.)</a:t>
            </a:r>
            <a:endParaRPr lang="en-US" altLang="en-US" dirty="0"/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1200" b="1" dirty="0"/>
          </a:p>
          <a:p>
            <a:pPr algn="just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200" b="1" dirty="0"/>
              <a:t>Space complexity</a:t>
            </a:r>
            <a:r>
              <a:rPr lang="en-US" altLang="en-US" sz="2200" dirty="0"/>
              <a:t>: how much </a:t>
            </a:r>
            <a:r>
              <a:rPr lang="en-US" altLang="en-US" sz="2200" b="1" dirty="0"/>
              <a:t>memory</a:t>
            </a:r>
            <a:r>
              <a:rPr lang="en-US" altLang="en-US" sz="2200" dirty="0"/>
              <a:t> does it need to perform the search</a:t>
            </a:r>
            <a:r>
              <a:rPr lang="en-US" altLang="en-US" sz="2200" dirty="0" smtClean="0"/>
              <a:t>? </a:t>
            </a:r>
            <a:endParaRPr lang="en-US" altLang="en-US" sz="2200" dirty="0"/>
          </a:p>
          <a:p>
            <a:pPr marL="201168" lvl="1" indent="0">
              <a:spcAft>
                <a:spcPts val="0"/>
              </a:spcAft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(Measured </a:t>
            </a:r>
            <a:r>
              <a:rPr lang="en-US" sz="2200" dirty="0">
                <a:solidFill>
                  <a:schemeClr val="tx1"/>
                </a:solidFill>
              </a:rPr>
              <a:t>in terms of the maximum number of nodes stored in </a:t>
            </a:r>
            <a:r>
              <a:rPr lang="en-US" sz="2200" dirty="0" smtClean="0">
                <a:solidFill>
                  <a:schemeClr val="tx1"/>
                </a:solidFill>
              </a:rPr>
              <a:t>memory.)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1200" b="1" dirty="0"/>
          </a:p>
          <a:p>
            <a:pPr algn="just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200" b="1" dirty="0"/>
              <a:t>Optimality</a:t>
            </a:r>
            <a:r>
              <a:rPr lang="en-US" altLang="en-US" sz="2200" dirty="0"/>
              <a:t>: does the strategy find </a:t>
            </a:r>
            <a:r>
              <a:rPr lang="en-US" altLang="en-US" sz="2200" dirty="0" smtClean="0"/>
              <a:t>the </a:t>
            </a:r>
            <a:r>
              <a:rPr lang="en-US" altLang="en-US" sz="2200" b="1" dirty="0" smtClean="0"/>
              <a:t>lowest path cost solution</a:t>
            </a:r>
            <a:r>
              <a:rPr lang="en-US" altLang="en-US" sz="2200" dirty="0" smtClean="0"/>
              <a:t> </a:t>
            </a:r>
            <a:r>
              <a:rPr lang="en-US" altLang="en-US" sz="2200" dirty="0"/>
              <a:t>when there are </a:t>
            </a:r>
            <a:r>
              <a:rPr lang="en-US" altLang="en-US" sz="2200" b="1" dirty="0"/>
              <a:t>several solutions</a:t>
            </a:r>
            <a:r>
              <a:rPr lang="en-US" altLang="en-US" sz="2200" dirty="0"/>
              <a:t>?</a:t>
            </a:r>
          </a:p>
          <a:p>
            <a:pPr algn="just">
              <a:spcAft>
                <a:spcPts val="0"/>
              </a:spcAft>
              <a:defRPr/>
            </a:pPr>
            <a:endParaRPr lang="en-US" altLang="en-US" sz="2200" dirty="0">
              <a:solidFill>
                <a:srgbClr val="FF0000"/>
              </a:solidFill>
            </a:endParaRPr>
          </a:p>
          <a:p>
            <a:pPr algn="just">
              <a:spcAft>
                <a:spcPts val="0"/>
              </a:spcAft>
              <a:defRPr/>
            </a:pPr>
            <a:endParaRPr lang="en-US" altLang="en-US" sz="2200" dirty="0">
              <a:solidFill>
                <a:srgbClr val="FF0000"/>
              </a:solidFill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260287" y="189738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Font typeface="Monotype Sorts" pitchFamily="2" charset="2"/>
              <a:buNone/>
            </a:pPr>
            <a:r>
              <a:rPr lang="en-US" altLang="en-US" sz="2400" dirty="0"/>
              <a:t>Each of the search strategies are evaluated based on: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4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The complexity is expressed in terms of three quantities: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chemeClr val="tx1"/>
                </a:solidFill>
              </a:rPr>
              <a:t> b: the branching factor or maximum number of successors of any node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chemeClr val="tx1"/>
                </a:solidFill>
              </a:rPr>
              <a:t> d: the depth of the shallowest goal node (i.e., the number of steps along the path from the root)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chemeClr val="tx1"/>
                </a:solidFill>
              </a:rPr>
              <a:t>m: the maximum length of any path in the state space.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Uninformed Search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uninformed search </a:t>
            </a:r>
            <a:r>
              <a:rPr lang="en-US" dirty="0" smtClean="0">
                <a:solidFill>
                  <a:srgbClr val="FF0000"/>
                </a:solidFill>
              </a:rPr>
              <a:t>strategies </a:t>
            </a:r>
            <a:r>
              <a:rPr lang="en-US" dirty="0">
                <a:solidFill>
                  <a:srgbClr val="FF0000"/>
                </a:solidFill>
              </a:rPr>
              <a:t>have no </a:t>
            </a:r>
            <a:r>
              <a:rPr lang="en-US" dirty="0" smtClean="0">
                <a:solidFill>
                  <a:srgbClr val="FF0000"/>
                </a:solidFill>
              </a:rPr>
              <a:t>additional </a:t>
            </a:r>
            <a:r>
              <a:rPr lang="en-US" dirty="0">
                <a:solidFill>
                  <a:srgbClr val="FF0000"/>
                </a:solidFill>
              </a:rPr>
              <a:t>information</a:t>
            </a:r>
            <a:r>
              <a:rPr lang="en-US" dirty="0">
                <a:solidFill>
                  <a:schemeClr val="tx1"/>
                </a:solidFill>
              </a:rPr>
              <a:t> about states beyond </a:t>
            </a:r>
            <a:r>
              <a:rPr lang="en-US" dirty="0" smtClean="0">
                <a:solidFill>
                  <a:schemeClr val="tx1"/>
                </a:solidFill>
              </a:rPr>
              <a:t>that provided </a:t>
            </a:r>
            <a:r>
              <a:rPr lang="en-US" dirty="0">
                <a:solidFill>
                  <a:schemeClr val="tx1"/>
                </a:solidFill>
              </a:rPr>
              <a:t>in the problem definition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Thus, they can only distinguish </a:t>
            </a:r>
            <a:r>
              <a:rPr lang="en-US" dirty="0">
                <a:solidFill>
                  <a:schemeClr val="tx1"/>
                </a:solidFill>
              </a:rPr>
              <a:t>a goal state from a non-goal </a:t>
            </a:r>
            <a:r>
              <a:rPr lang="en-US" dirty="0" smtClean="0">
                <a:solidFill>
                  <a:schemeClr val="tx1"/>
                </a:solidFill>
              </a:rPr>
              <a:t>state, and they </a:t>
            </a:r>
            <a:r>
              <a:rPr lang="en-US" dirty="0" smtClean="0">
                <a:solidFill>
                  <a:srgbClr val="FF0000"/>
                </a:solidFill>
              </a:rPr>
              <a:t>cannot</a:t>
            </a:r>
            <a:r>
              <a:rPr lang="en-US" dirty="0" smtClean="0">
                <a:solidFill>
                  <a:schemeClr val="tx1"/>
                </a:solidFill>
              </a:rPr>
              <a:t> tell </a:t>
            </a:r>
            <a:r>
              <a:rPr lang="en-US" dirty="0" smtClean="0">
                <a:solidFill>
                  <a:srgbClr val="FF0000"/>
                </a:solidFill>
              </a:rPr>
              <a:t>how far a state from the goal.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Examples: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Breadth-first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Uniform Cost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Depth-first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Depth-limited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Iterative deepening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Bi-directional 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Breadth-First Search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3219447" y="3498853"/>
            <a:ext cx="5486400" cy="3355591"/>
            <a:chOff x="48" y="2332"/>
            <a:chExt cx="3456" cy="2406"/>
          </a:xfrm>
        </p:grpSpPr>
        <p:sp>
          <p:nvSpPr>
            <p:cNvPr id="20539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0540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1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0542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0543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0544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5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0546" name="AutoShape 11"/>
            <p:cNvCxnSpPr>
              <a:cxnSpLocks noChangeShapeType="1"/>
              <a:stCxn id="20542" idx="2"/>
              <a:endCxn id="20541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7" name="AutoShape 12"/>
            <p:cNvCxnSpPr>
              <a:cxnSpLocks noChangeShapeType="1"/>
              <a:stCxn id="20542" idx="2"/>
              <a:endCxn id="20545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8" name="AutoShape 13"/>
            <p:cNvCxnSpPr>
              <a:cxnSpLocks noChangeShapeType="1"/>
              <a:stCxn id="20541" idx="2"/>
              <a:endCxn id="20540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9" name="AutoShape 14"/>
            <p:cNvCxnSpPr>
              <a:cxnSpLocks noChangeShapeType="1"/>
              <a:stCxn id="20545" idx="2"/>
              <a:endCxn id="20544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0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0577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78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79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80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81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82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3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85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0586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87" name="AutoShape 26"/>
              <p:cNvCxnSpPr>
                <a:cxnSpLocks noChangeShapeType="1"/>
                <a:stCxn id="20577" idx="2"/>
                <a:endCxn id="20579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8" name="AutoShape 27"/>
              <p:cNvCxnSpPr>
                <a:cxnSpLocks noChangeShapeType="1"/>
                <a:stCxn id="20577" idx="2"/>
                <a:endCxn id="20581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9" name="AutoShape 28"/>
              <p:cNvCxnSpPr>
                <a:cxnSpLocks noChangeShapeType="1"/>
                <a:stCxn id="20579" idx="2"/>
                <a:endCxn id="20578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0" name="AutoShape 29"/>
              <p:cNvCxnSpPr>
                <a:cxnSpLocks noChangeShapeType="1"/>
                <a:stCxn id="20579" idx="2"/>
                <a:endCxn id="20582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1" name="AutoShape 30"/>
              <p:cNvCxnSpPr>
                <a:cxnSpLocks noChangeShapeType="1"/>
                <a:stCxn id="20581" idx="2"/>
                <a:endCxn id="20580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2" name="AutoShape 31"/>
              <p:cNvCxnSpPr>
                <a:cxnSpLocks noChangeShapeType="1"/>
                <a:stCxn id="20578" idx="2"/>
                <a:endCxn id="20583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3" name="AutoShape 32"/>
              <p:cNvCxnSpPr>
                <a:cxnSpLocks noChangeShapeType="1"/>
                <a:stCxn id="20580" idx="2"/>
                <a:endCxn id="20584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4" name="AutoShape 33"/>
              <p:cNvCxnSpPr>
                <a:cxnSpLocks noChangeShapeType="1"/>
                <a:stCxn id="20580" idx="2"/>
                <a:endCxn id="20585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5" name="AutoShape 34"/>
              <p:cNvCxnSpPr>
                <a:cxnSpLocks noChangeShapeType="1"/>
                <a:stCxn id="20584" idx="2"/>
                <a:endCxn id="20586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0551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0552" name="AutoShape 36"/>
            <p:cNvCxnSpPr>
              <a:cxnSpLocks noChangeShapeType="1"/>
              <a:stCxn id="20543" idx="2"/>
              <a:endCxn id="20551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3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20558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59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60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61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62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63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4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5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66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 dirty="0"/>
                  <a:t>G</a:t>
                </a:r>
              </a:p>
            </p:txBody>
          </p:sp>
          <p:sp>
            <p:nvSpPr>
              <p:cNvPr id="20567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68" name="AutoShape 48"/>
              <p:cNvCxnSpPr>
                <a:cxnSpLocks noChangeShapeType="1"/>
                <a:stCxn id="20558" idx="2"/>
                <a:endCxn id="20560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69" name="AutoShape 49"/>
              <p:cNvCxnSpPr>
                <a:cxnSpLocks noChangeShapeType="1"/>
                <a:stCxn id="20558" idx="2"/>
                <a:endCxn id="20562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0" name="AutoShape 50"/>
              <p:cNvCxnSpPr>
                <a:cxnSpLocks noChangeShapeType="1"/>
                <a:stCxn id="20560" idx="2"/>
                <a:endCxn id="20559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1" name="AutoShape 51"/>
              <p:cNvCxnSpPr>
                <a:cxnSpLocks noChangeShapeType="1"/>
                <a:stCxn id="20560" idx="2"/>
                <a:endCxn id="20563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2" name="AutoShape 52"/>
              <p:cNvCxnSpPr>
                <a:cxnSpLocks noChangeShapeType="1"/>
                <a:stCxn id="20562" idx="2"/>
                <a:endCxn id="20561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3" name="AutoShape 53"/>
              <p:cNvCxnSpPr>
                <a:cxnSpLocks noChangeShapeType="1"/>
                <a:stCxn id="20559" idx="2"/>
                <a:endCxn id="20564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4" name="AutoShape 54"/>
              <p:cNvCxnSpPr>
                <a:cxnSpLocks noChangeShapeType="1"/>
                <a:stCxn id="20561" idx="2"/>
                <a:endCxn id="20565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5" name="AutoShape 55"/>
              <p:cNvCxnSpPr>
                <a:cxnSpLocks noChangeShapeType="1"/>
                <a:stCxn id="20561" idx="2"/>
                <a:endCxn id="20566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6" name="AutoShape 56"/>
              <p:cNvCxnSpPr>
                <a:cxnSpLocks noChangeShapeType="1"/>
                <a:stCxn id="20565" idx="2"/>
                <a:endCxn id="20567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0554" name="AutoShape 57"/>
            <p:cNvCxnSpPr>
              <a:cxnSpLocks noChangeShapeType="1"/>
              <a:stCxn id="20542" idx="2"/>
              <a:endCxn id="20558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5" name="AutoShape 58"/>
            <p:cNvCxnSpPr>
              <a:cxnSpLocks noChangeShapeType="1"/>
              <a:stCxn id="20539" idx="2"/>
              <a:endCxn id="20542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6" name="AutoShape 59"/>
            <p:cNvCxnSpPr>
              <a:cxnSpLocks noChangeShapeType="1"/>
              <a:stCxn id="20539" idx="2"/>
              <a:endCxn id="20577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7" name="AutoShape 60"/>
            <p:cNvCxnSpPr>
              <a:cxnSpLocks noChangeShapeType="1"/>
              <a:stCxn id="20539" idx="2"/>
              <a:endCxn id="20543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0484" name="Group 61"/>
          <p:cNvGrpSpPr>
            <a:grpSpLocks/>
          </p:cNvGrpSpPr>
          <p:nvPr/>
        </p:nvGrpSpPr>
        <p:grpSpPr bwMode="auto">
          <a:xfrm>
            <a:off x="4526727" y="1704326"/>
            <a:ext cx="3030539" cy="1765300"/>
            <a:chOff x="624" y="1134"/>
            <a:chExt cx="4368" cy="2544"/>
          </a:xfrm>
        </p:grpSpPr>
        <p:sp>
          <p:nvSpPr>
            <p:cNvPr id="20511" name="AutoShape 62"/>
            <p:cNvSpPr>
              <a:spLocks noChangeArrowheads="1"/>
            </p:cNvSpPr>
            <p:nvPr/>
          </p:nvSpPr>
          <p:spPr bwMode="auto">
            <a:xfrm>
              <a:off x="624" y="262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20512" name="AutoShape 63"/>
            <p:cNvSpPr>
              <a:spLocks noChangeArrowheads="1"/>
            </p:cNvSpPr>
            <p:nvPr/>
          </p:nvSpPr>
          <p:spPr bwMode="auto">
            <a:xfrm>
              <a:off x="4560" y="1134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20513" name="AutoShape 64"/>
            <p:cNvSpPr>
              <a:spLocks noChangeArrowheads="1"/>
            </p:cNvSpPr>
            <p:nvPr/>
          </p:nvSpPr>
          <p:spPr bwMode="auto">
            <a:xfrm>
              <a:off x="1878" y="2231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20514" name="AutoShape 65"/>
            <p:cNvSpPr>
              <a:spLocks noChangeArrowheads="1"/>
            </p:cNvSpPr>
            <p:nvPr/>
          </p:nvSpPr>
          <p:spPr bwMode="auto">
            <a:xfrm>
              <a:off x="970" y="1573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20515" name="AutoShape 66"/>
            <p:cNvSpPr>
              <a:spLocks noChangeArrowheads="1"/>
            </p:cNvSpPr>
            <p:nvPr/>
          </p:nvSpPr>
          <p:spPr bwMode="auto">
            <a:xfrm>
              <a:off x="1402" y="310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20516" name="AutoShape 67"/>
            <p:cNvSpPr>
              <a:spLocks noChangeArrowheads="1"/>
            </p:cNvSpPr>
            <p:nvPr/>
          </p:nvSpPr>
          <p:spPr bwMode="auto">
            <a:xfrm>
              <a:off x="2440" y="3239"/>
              <a:ext cx="433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20517" name="AutoShape 68"/>
            <p:cNvSpPr>
              <a:spLocks noChangeArrowheads="1"/>
            </p:cNvSpPr>
            <p:nvPr/>
          </p:nvSpPr>
          <p:spPr bwMode="auto">
            <a:xfrm>
              <a:off x="2916" y="1529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20518" name="AutoShape 69"/>
            <p:cNvSpPr>
              <a:spLocks noChangeArrowheads="1"/>
            </p:cNvSpPr>
            <p:nvPr/>
          </p:nvSpPr>
          <p:spPr bwMode="auto">
            <a:xfrm>
              <a:off x="3522" y="205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20519" name="AutoShape 70"/>
            <p:cNvSpPr>
              <a:spLocks noChangeArrowheads="1"/>
            </p:cNvSpPr>
            <p:nvPr/>
          </p:nvSpPr>
          <p:spPr bwMode="auto">
            <a:xfrm>
              <a:off x="3176" y="2669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20520" name="AutoShape 71"/>
            <p:cNvSpPr>
              <a:spLocks noChangeArrowheads="1"/>
            </p:cNvSpPr>
            <p:nvPr/>
          </p:nvSpPr>
          <p:spPr bwMode="auto">
            <a:xfrm>
              <a:off x="1748" y="117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20521" name="AutoShape 72"/>
            <p:cNvSpPr>
              <a:spLocks noChangeArrowheads="1"/>
            </p:cNvSpPr>
            <p:nvPr/>
          </p:nvSpPr>
          <p:spPr bwMode="auto">
            <a:xfrm>
              <a:off x="4430" y="2318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20522" name="AutoShape 73"/>
            <p:cNvSpPr>
              <a:spLocks noChangeArrowheads="1"/>
            </p:cNvSpPr>
            <p:nvPr/>
          </p:nvSpPr>
          <p:spPr bwMode="auto">
            <a:xfrm>
              <a:off x="4257" y="3108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20523" name="AutoShape 74"/>
            <p:cNvCxnSpPr>
              <a:cxnSpLocks noChangeShapeType="1"/>
              <a:stCxn id="20511" idx="5"/>
              <a:endCxn id="20515" idx="2"/>
            </p:cNvCxnSpPr>
            <p:nvPr/>
          </p:nvCxnSpPr>
          <p:spPr bwMode="auto">
            <a:xfrm>
              <a:off x="993" y="3012"/>
              <a:ext cx="397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4" name="AutoShape 75"/>
            <p:cNvCxnSpPr>
              <a:cxnSpLocks noChangeShapeType="1"/>
              <a:stCxn id="20515" idx="5"/>
              <a:endCxn id="20516" idx="2"/>
            </p:cNvCxnSpPr>
            <p:nvPr/>
          </p:nvCxnSpPr>
          <p:spPr bwMode="auto">
            <a:xfrm flipV="1">
              <a:off x="1772" y="3459"/>
              <a:ext cx="656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5" name="AutoShape 76"/>
            <p:cNvCxnSpPr>
              <a:cxnSpLocks noChangeShapeType="1"/>
              <a:stCxn id="20519" idx="3"/>
              <a:endCxn id="20516" idx="7"/>
            </p:cNvCxnSpPr>
            <p:nvPr/>
          </p:nvCxnSpPr>
          <p:spPr bwMode="auto">
            <a:xfrm flipH="1">
              <a:off x="2810" y="3056"/>
              <a:ext cx="429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6" name="AutoShape 77"/>
            <p:cNvCxnSpPr>
              <a:cxnSpLocks noChangeShapeType="1"/>
              <a:stCxn id="20519" idx="2"/>
              <a:endCxn id="20515" idx="6"/>
            </p:cNvCxnSpPr>
            <p:nvPr/>
          </p:nvCxnSpPr>
          <p:spPr bwMode="auto">
            <a:xfrm flipH="1">
              <a:off x="1847" y="2889"/>
              <a:ext cx="1317" cy="4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7" name="AutoShape 78"/>
            <p:cNvCxnSpPr>
              <a:cxnSpLocks noChangeShapeType="1"/>
              <a:stCxn id="20518" idx="4"/>
              <a:endCxn id="20519" idx="7"/>
            </p:cNvCxnSpPr>
            <p:nvPr/>
          </p:nvCxnSpPr>
          <p:spPr bwMode="auto">
            <a:xfrm flipH="1">
              <a:off x="3545" y="2506"/>
              <a:ext cx="193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8" name="AutoShape 79"/>
            <p:cNvCxnSpPr>
              <a:cxnSpLocks noChangeShapeType="1"/>
              <a:stCxn id="20518" idx="5"/>
              <a:endCxn id="20522" idx="1"/>
            </p:cNvCxnSpPr>
            <p:nvPr/>
          </p:nvCxnSpPr>
          <p:spPr bwMode="auto">
            <a:xfrm>
              <a:off x="3891" y="2442"/>
              <a:ext cx="429" cy="7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9" name="AutoShape 80"/>
            <p:cNvCxnSpPr>
              <a:cxnSpLocks noChangeShapeType="1"/>
              <a:stCxn id="20522" idx="0"/>
              <a:endCxn id="20521" idx="4"/>
            </p:cNvCxnSpPr>
            <p:nvPr/>
          </p:nvCxnSpPr>
          <p:spPr bwMode="auto">
            <a:xfrm flipV="1">
              <a:off x="4473" y="2769"/>
              <a:ext cx="173" cy="32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0" name="AutoShape 81"/>
            <p:cNvCxnSpPr>
              <a:cxnSpLocks noChangeShapeType="1"/>
              <a:stCxn id="20521" idx="0"/>
              <a:endCxn id="20512" idx="4"/>
            </p:cNvCxnSpPr>
            <p:nvPr/>
          </p:nvCxnSpPr>
          <p:spPr bwMode="auto">
            <a:xfrm flipV="1">
              <a:off x="4646" y="1585"/>
              <a:ext cx="130" cy="7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1" name="AutoShape 82"/>
            <p:cNvCxnSpPr>
              <a:cxnSpLocks noChangeShapeType="1"/>
              <a:stCxn id="20511" idx="7"/>
            </p:cNvCxnSpPr>
            <p:nvPr/>
          </p:nvCxnSpPr>
          <p:spPr bwMode="auto">
            <a:xfrm flipV="1">
              <a:off x="993" y="2438"/>
              <a:ext cx="885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2" name="AutoShape 83"/>
            <p:cNvCxnSpPr>
              <a:cxnSpLocks noChangeShapeType="1"/>
              <a:stCxn id="20513" idx="1"/>
              <a:endCxn id="20514" idx="5"/>
            </p:cNvCxnSpPr>
            <p:nvPr/>
          </p:nvCxnSpPr>
          <p:spPr bwMode="auto">
            <a:xfrm flipH="1" flipV="1">
              <a:off x="1339" y="1959"/>
              <a:ext cx="602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3" name="AutoShape 84"/>
            <p:cNvCxnSpPr>
              <a:cxnSpLocks noChangeShapeType="1"/>
              <a:endCxn id="20520" idx="2"/>
            </p:cNvCxnSpPr>
            <p:nvPr/>
          </p:nvCxnSpPr>
          <p:spPr bwMode="auto">
            <a:xfrm flipV="1">
              <a:off x="1347" y="1397"/>
              <a:ext cx="389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4" name="AutoShape 85"/>
            <p:cNvCxnSpPr>
              <a:cxnSpLocks noChangeShapeType="1"/>
              <a:stCxn id="20517" idx="2"/>
              <a:endCxn id="20520" idx="6"/>
            </p:cNvCxnSpPr>
            <p:nvPr/>
          </p:nvCxnSpPr>
          <p:spPr bwMode="auto">
            <a:xfrm flipH="1" flipV="1">
              <a:off x="2193" y="1397"/>
              <a:ext cx="711" cy="3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5" name="AutoShape 86"/>
            <p:cNvCxnSpPr>
              <a:cxnSpLocks noChangeShapeType="1"/>
              <a:stCxn id="20513" idx="7"/>
              <a:endCxn id="20517" idx="3"/>
            </p:cNvCxnSpPr>
            <p:nvPr/>
          </p:nvCxnSpPr>
          <p:spPr bwMode="auto">
            <a:xfrm flipV="1">
              <a:off x="2248" y="1915"/>
              <a:ext cx="731" cy="3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6" name="AutoShape 87"/>
            <p:cNvCxnSpPr>
              <a:cxnSpLocks noChangeShapeType="1"/>
              <a:stCxn id="20513" idx="6"/>
              <a:endCxn id="20518" idx="2"/>
            </p:cNvCxnSpPr>
            <p:nvPr/>
          </p:nvCxnSpPr>
          <p:spPr bwMode="auto">
            <a:xfrm flipV="1">
              <a:off x="2323" y="2275"/>
              <a:ext cx="1187" cy="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7" name="AutoShape 88"/>
            <p:cNvCxnSpPr>
              <a:cxnSpLocks noChangeShapeType="1"/>
              <a:stCxn id="20521" idx="1"/>
              <a:endCxn id="20517" idx="6"/>
            </p:cNvCxnSpPr>
            <p:nvPr/>
          </p:nvCxnSpPr>
          <p:spPr bwMode="auto">
            <a:xfrm rot="5400000" flipH="1">
              <a:off x="3616" y="1493"/>
              <a:ext cx="622" cy="11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8" name="AutoShape 89"/>
            <p:cNvCxnSpPr>
              <a:cxnSpLocks noChangeShapeType="1"/>
              <a:stCxn id="20511" idx="6"/>
              <a:endCxn id="20518" idx="3"/>
            </p:cNvCxnSpPr>
            <p:nvPr/>
          </p:nvCxnSpPr>
          <p:spPr bwMode="auto">
            <a:xfrm flipV="1">
              <a:off x="1068" y="2442"/>
              <a:ext cx="2517" cy="40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1447802" y="3532194"/>
            <a:ext cx="7337425" cy="2325687"/>
            <a:chOff x="132" y="2225"/>
            <a:chExt cx="4622" cy="1465"/>
          </a:xfrm>
        </p:grpSpPr>
        <p:sp>
          <p:nvSpPr>
            <p:cNvPr id="20504" name="Rectangle 91"/>
            <p:cNvSpPr>
              <a:spLocks noChangeArrowheads="1"/>
            </p:cNvSpPr>
            <p:nvPr/>
          </p:nvSpPr>
          <p:spPr bwMode="auto">
            <a:xfrm>
              <a:off x="1142" y="2225"/>
              <a:ext cx="3611" cy="1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Rectangle 92"/>
            <p:cNvSpPr>
              <a:spLocks noChangeArrowheads="1"/>
            </p:cNvSpPr>
            <p:nvPr/>
          </p:nvSpPr>
          <p:spPr bwMode="auto">
            <a:xfrm>
              <a:off x="1138" y="2516"/>
              <a:ext cx="3611" cy="172"/>
            </a:xfrm>
            <a:prstGeom prst="rect">
              <a:avLst/>
            </a:prstGeom>
            <a:solidFill>
              <a:srgbClr val="FF66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Rectangle 93"/>
            <p:cNvSpPr>
              <a:spLocks noChangeArrowheads="1"/>
            </p:cNvSpPr>
            <p:nvPr/>
          </p:nvSpPr>
          <p:spPr bwMode="auto">
            <a:xfrm>
              <a:off x="1143" y="2844"/>
              <a:ext cx="3611" cy="172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Rectangle 94"/>
            <p:cNvSpPr>
              <a:spLocks noChangeArrowheads="1"/>
            </p:cNvSpPr>
            <p:nvPr/>
          </p:nvSpPr>
          <p:spPr bwMode="auto">
            <a:xfrm>
              <a:off x="1139" y="3188"/>
              <a:ext cx="3607" cy="172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AutoShape 95"/>
            <p:cNvSpPr>
              <a:spLocks/>
            </p:cNvSpPr>
            <p:nvPr/>
          </p:nvSpPr>
          <p:spPr bwMode="auto">
            <a:xfrm>
              <a:off x="807" y="2236"/>
              <a:ext cx="178" cy="1450"/>
            </a:xfrm>
            <a:prstGeom prst="leftBrace">
              <a:avLst>
                <a:gd name="adj1" fmla="val 6788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Text Box 96"/>
            <p:cNvSpPr txBox="1">
              <a:spLocks noChangeArrowheads="1"/>
            </p:cNvSpPr>
            <p:nvPr/>
          </p:nvSpPr>
          <p:spPr bwMode="auto">
            <a:xfrm>
              <a:off x="132" y="2693"/>
              <a:ext cx="602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Search</a:t>
              </a:r>
            </a:p>
            <a:p>
              <a:pPr algn="ctr">
                <a:spcBef>
                  <a:spcPct val="50000"/>
                </a:spcBef>
              </a:pPr>
              <a:r>
                <a:rPr lang="en-US" dirty="0"/>
                <a:t>Tiers</a:t>
              </a:r>
            </a:p>
          </p:txBody>
        </p:sp>
        <p:sp>
          <p:nvSpPr>
            <p:cNvPr id="20510" name="Rectangle 97"/>
            <p:cNvSpPr>
              <a:spLocks noChangeArrowheads="1"/>
            </p:cNvSpPr>
            <p:nvPr/>
          </p:nvSpPr>
          <p:spPr bwMode="auto">
            <a:xfrm>
              <a:off x="1143" y="3518"/>
              <a:ext cx="3607" cy="172"/>
            </a:xfrm>
            <a:prstGeom prst="rect">
              <a:avLst/>
            </a:prstGeom>
            <a:solidFill>
              <a:srgbClr val="CC00CC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18" name="Oval 98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487" name="Oval 99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0" name="Oval 100"/>
          <p:cNvSpPr>
            <a:spLocks noChangeArrowheads="1"/>
          </p:cNvSpPr>
          <p:nvPr/>
        </p:nvSpPr>
        <p:spPr bwMode="auto">
          <a:xfrm>
            <a:off x="3808411" y="40211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1" name="Oval 101"/>
          <p:cNvSpPr>
            <a:spLocks noChangeArrowheads="1"/>
          </p:cNvSpPr>
          <p:nvPr/>
        </p:nvSpPr>
        <p:spPr bwMode="auto">
          <a:xfrm>
            <a:off x="6629402" y="3976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2" name="Oval 102"/>
          <p:cNvSpPr>
            <a:spLocks noChangeArrowheads="1"/>
          </p:cNvSpPr>
          <p:nvPr/>
        </p:nvSpPr>
        <p:spPr bwMode="auto">
          <a:xfrm>
            <a:off x="8380411" y="39909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3" name="Oval 103"/>
          <p:cNvSpPr>
            <a:spLocks noChangeArrowheads="1"/>
          </p:cNvSpPr>
          <p:nvPr/>
        </p:nvSpPr>
        <p:spPr bwMode="auto">
          <a:xfrm>
            <a:off x="3278184" y="4521205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4" name="Oval 104"/>
          <p:cNvSpPr>
            <a:spLocks noChangeArrowheads="1"/>
          </p:cNvSpPr>
          <p:nvPr/>
        </p:nvSpPr>
        <p:spPr bwMode="auto">
          <a:xfrm>
            <a:off x="3952878" y="45132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5" name="Oval 105"/>
          <p:cNvSpPr>
            <a:spLocks noChangeArrowheads="1"/>
          </p:cNvSpPr>
          <p:nvPr/>
        </p:nvSpPr>
        <p:spPr bwMode="auto">
          <a:xfrm>
            <a:off x="4799011" y="451326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6" name="Oval 106"/>
          <p:cNvSpPr>
            <a:spLocks noChangeArrowheads="1"/>
          </p:cNvSpPr>
          <p:nvPr/>
        </p:nvSpPr>
        <p:spPr bwMode="auto">
          <a:xfrm>
            <a:off x="6243635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7" name="Oval 107"/>
          <p:cNvSpPr>
            <a:spLocks noChangeArrowheads="1"/>
          </p:cNvSpPr>
          <p:nvPr/>
        </p:nvSpPr>
        <p:spPr bwMode="auto">
          <a:xfrm>
            <a:off x="6945311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8" name="Oval 108"/>
          <p:cNvSpPr>
            <a:spLocks noChangeArrowheads="1"/>
          </p:cNvSpPr>
          <p:nvPr/>
        </p:nvSpPr>
        <p:spPr bwMode="auto">
          <a:xfrm>
            <a:off x="8378828" y="45053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9" name="Oval 109"/>
          <p:cNvSpPr>
            <a:spLocks noChangeArrowheads="1"/>
          </p:cNvSpPr>
          <p:nvPr/>
        </p:nvSpPr>
        <p:spPr bwMode="auto">
          <a:xfrm>
            <a:off x="3268660" y="50514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0" name="Oval 110"/>
          <p:cNvSpPr>
            <a:spLocks noChangeArrowheads="1"/>
          </p:cNvSpPr>
          <p:nvPr/>
        </p:nvSpPr>
        <p:spPr bwMode="auto">
          <a:xfrm>
            <a:off x="3808411" y="4019556"/>
            <a:ext cx="290512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1" name="Oval 111"/>
          <p:cNvSpPr>
            <a:spLocks noChangeArrowheads="1"/>
          </p:cNvSpPr>
          <p:nvPr/>
        </p:nvSpPr>
        <p:spPr bwMode="auto">
          <a:xfrm>
            <a:off x="6632578" y="3978281"/>
            <a:ext cx="290513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2" name="Oval 112"/>
          <p:cNvSpPr>
            <a:spLocks noChangeArrowheads="1"/>
          </p:cNvSpPr>
          <p:nvPr/>
        </p:nvSpPr>
        <p:spPr bwMode="auto">
          <a:xfrm>
            <a:off x="8382002" y="3995739"/>
            <a:ext cx="290513" cy="265112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3" name="Oval 113"/>
          <p:cNvSpPr>
            <a:spLocks noChangeArrowheads="1"/>
          </p:cNvSpPr>
          <p:nvPr/>
        </p:nvSpPr>
        <p:spPr bwMode="auto">
          <a:xfrm>
            <a:off x="3281360" y="4516439"/>
            <a:ext cx="290512" cy="265112"/>
          </a:xfrm>
          <a:prstGeom prst="ellipse">
            <a:avLst/>
          </a:prstGeom>
          <a:solidFill>
            <a:srgbClr val="008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502" name="Line 114"/>
          <p:cNvSpPr>
            <a:spLocks noChangeShapeType="1"/>
          </p:cNvSpPr>
          <p:nvPr/>
        </p:nvSpPr>
        <p:spPr bwMode="auto">
          <a:xfrm>
            <a:off x="2" y="3371851"/>
            <a:ext cx="12192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0503" name="Text Box 115"/>
          <p:cNvSpPr txBox="1">
            <a:spLocks noChangeArrowheads="1"/>
          </p:cNvSpPr>
          <p:nvPr/>
        </p:nvSpPr>
        <p:spPr bwMode="auto">
          <a:xfrm>
            <a:off x="67306" y="1355251"/>
            <a:ext cx="3436305" cy="28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 i="1" dirty="0" smtClean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i="1" dirty="0" smtClean="0">
                <a:latin typeface="Calibri" pitchFamily="34" charset="0"/>
              </a:rPr>
              <a:t>Strategy</a:t>
            </a:r>
            <a:r>
              <a:rPr lang="en-US" i="1" dirty="0">
                <a:latin typeface="Calibri" pitchFamily="34" charset="0"/>
              </a:rPr>
              <a:t>: expand </a:t>
            </a:r>
            <a:r>
              <a:rPr lang="en-US" i="1" dirty="0" smtClean="0">
                <a:latin typeface="Calibri" pitchFamily="34" charset="0"/>
              </a:rPr>
              <a:t>the </a:t>
            </a:r>
            <a:r>
              <a:rPr lang="en-US" i="1" dirty="0">
                <a:latin typeface="Calibri" pitchFamily="34" charset="0"/>
              </a:rPr>
              <a:t>shallowest node </a:t>
            </a:r>
            <a:r>
              <a:rPr lang="en-US" i="1" dirty="0" smtClean="0">
                <a:latin typeface="Calibri" pitchFamily="34" charset="0"/>
              </a:rPr>
              <a:t>first</a:t>
            </a:r>
          </a:p>
          <a:p>
            <a:pPr>
              <a:spcBef>
                <a:spcPct val="50000"/>
              </a:spcBef>
            </a:pPr>
            <a:r>
              <a:rPr lang="en-US" i="1" dirty="0" smtClean="0">
                <a:latin typeface="Calibri" pitchFamily="34" charset="0"/>
              </a:rPr>
              <a:t>All nodes at a certain level are expanded before the next level nodes.</a:t>
            </a:r>
            <a:endParaRPr lang="en-US" i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i="1" dirty="0" smtClean="0"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Frontier Data structure?</a:t>
            </a:r>
          </a:p>
          <a:p>
            <a:pPr>
              <a:spcBef>
                <a:spcPct val="50000"/>
              </a:spcBef>
            </a:pPr>
            <a:r>
              <a:rPr lang="en-US" i="1" dirty="0" smtClean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FIFO queue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7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18" grpId="0" animBg="1"/>
      <p:bldP spid="798820" grpId="0" animBg="1"/>
      <p:bldP spid="798821" grpId="0" animBg="1"/>
      <p:bldP spid="798822" grpId="0" animBg="1"/>
      <p:bldP spid="798823" grpId="0" animBg="1"/>
      <p:bldP spid="798824" grpId="0" animBg="1"/>
      <p:bldP spid="798825" grpId="0" animBg="1"/>
      <p:bldP spid="798826" grpId="0" animBg="1"/>
      <p:bldP spid="798827" grpId="0" animBg="1"/>
      <p:bldP spid="798828" grpId="0" animBg="1"/>
      <p:bldP spid="798829" grpId="0" animBg="1"/>
      <p:bldP spid="798830" grpId="0" animBg="1"/>
      <p:bldP spid="798831" grpId="0" animBg="1"/>
      <p:bldP spid="798832" grpId="0" animBg="1"/>
      <p:bldP spid="7988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4977" y="1737360"/>
            <a:ext cx="7314012" cy="400714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7" idx="1"/>
          </p:cNvCxnSpPr>
          <p:nvPr/>
        </p:nvCxnSpPr>
        <p:spPr>
          <a:xfrm>
            <a:off x="6434208" y="4870641"/>
            <a:ext cx="2355359" cy="24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789567" y="4653420"/>
            <a:ext cx="2994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 do we add goal test here not when the node is chosen for expansion?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15078" y="6471580"/>
            <a:ext cx="4822804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3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Problem-Solving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Goal-based agents versus reflex agents</a:t>
            </a:r>
          </a:p>
          <a:p>
            <a:pPr lvl="1"/>
            <a:r>
              <a:rPr lang="en-US" dirty="0" smtClean="0"/>
              <a:t>Reflex agents base their actions on a direct mapping from states to actions.</a:t>
            </a:r>
          </a:p>
          <a:p>
            <a:pPr lvl="1"/>
            <a:r>
              <a:rPr lang="en-US" dirty="0" smtClean="0"/>
              <a:t>Goal-based agents consider the </a:t>
            </a:r>
            <a:r>
              <a:rPr lang="en-US" dirty="0" smtClean="0">
                <a:solidFill>
                  <a:srgbClr val="FF0000"/>
                </a:solidFill>
              </a:rPr>
              <a:t>future actions </a:t>
            </a:r>
            <a:r>
              <a:rPr lang="en-US" dirty="0" smtClean="0"/>
              <a:t>and their outcomes to achieve a certain </a:t>
            </a:r>
            <a:r>
              <a:rPr lang="en-US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Problem-solving agent is a goal-based agent that consider </a:t>
            </a:r>
            <a:r>
              <a:rPr lang="en-US" dirty="0" smtClean="0">
                <a:solidFill>
                  <a:srgbClr val="FF0000"/>
                </a:solidFill>
              </a:rPr>
              <a:t>atomic</a:t>
            </a:r>
            <a:r>
              <a:rPr lang="en-US" dirty="0" smtClean="0"/>
              <a:t> representation for the world states.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101" y="3521512"/>
            <a:ext cx="4777541" cy="256029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4"/>
          <p:cNvSpPr>
            <a:spLocks/>
          </p:cNvSpPr>
          <p:nvPr/>
        </p:nvSpPr>
        <p:spPr bwMode="auto">
          <a:xfrm>
            <a:off x="8526461" y="2038351"/>
            <a:ext cx="541339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02818" name="Freeform 2"/>
          <p:cNvSpPr>
            <a:spLocks/>
          </p:cNvSpPr>
          <p:nvPr/>
        </p:nvSpPr>
        <p:spPr bwMode="auto">
          <a:xfrm>
            <a:off x="7939088" y="2020890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5" name="Freeform 4"/>
          <p:cNvSpPr>
            <a:spLocks/>
          </p:cNvSpPr>
          <p:nvPr/>
        </p:nvSpPr>
        <p:spPr bwMode="auto">
          <a:xfrm>
            <a:off x="8077200" y="2038349"/>
            <a:ext cx="1447800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7" name="Freeform 4"/>
          <p:cNvSpPr>
            <a:spLocks/>
          </p:cNvSpPr>
          <p:nvPr/>
        </p:nvSpPr>
        <p:spPr bwMode="auto">
          <a:xfrm>
            <a:off x="8305803" y="2038349"/>
            <a:ext cx="990599" cy="781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Breadth-First Search (BFS) Properties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406400" y="1397003"/>
            <a:ext cx="5689600" cy="4729164"/>
          </a:xfrm>
        </p:spPr>
        <p:txBody>
          <a:bodyPr>
            <a:normAutofit fontScale="70000" lnSpcReduction="20000"/>
          </a:bodyPr>
          <a:lstStyle/>
          <a:p>
            <a:endParaRPr lang="en-US" sz="2400" dirty="0" smtClean="0">
              <a:solidFill>
                <a:srgbClr val="008000"/>
              </a:solidFill>
            </a:endParaRPr>
          </a:p>
          <a:p>
            <a:endParaRPr lang="en-US" sz="2400" dirty="0" smtClean="0">
              <a:solidFill>
                <a:srgbClr val="008000"/>
              </a:solidFill>
            </a:endParaRPr>
          </a:p>
          <a:p>
            <a:r>
              <a:rPr lang="en-US" sz="2400" dirty="0" smtClean="0">
                <a:solidFill>
                  <a:srgbClr val="008000"/>
                </a:solidFill>
              </a:rPr>
              <a:t>What </a:t>
            </a:r>
            <a:r>
              <a:rPr lang="en-US" sz="2400" dirty="0">
                <a:solidFill>
                  <a:srgbClr val="008000"/>
                </a:solidFill>
              </a:rPr>
              <a:t>nodes does BFS expand?</a:t>
            </a:r>
          </a:p>
          <a:p>
            <a:pPr lvl="1"/>
            <a:r>
              <a:rPr lang="en-US" sz="2000" dirty="0"/>
              <a:t>Processes all nodes above shallowest solution</a:t>
            </a:r>
          </a:p>
          <a:p>
            <a:pPr lvl="1"/>
            <a:r>
              <a:rPr lang="en-US" sz="2000" dirty="0"/>
              <a:t>Let depth of shallowest solution be </a:t>
            </a:r>
            <a:r>
              <a:rPr lang="en-US" sz="2000" dirty="0" smtClean="0"/>
              <a:t>d</a:t>
            </a:r>
            <a:endParaRPr lang="en-US" sz="2000" dirty="0"/>
          </a:p>
          <a:p>
            <a:pPr lvl="1"/>
            <a:r>
              <a:rPr lang="en-US" sz="2000" dirty="0"/>
              <a:t>Search takes time </a:t>
            </a:r>
            <a:r>
              <a:rPr lang="en-US" sz="2000" dirty="0" smtClean="0">
                <a:solidFill>
                  <a:srgbClr val="FF0000"/>
                </a:solidFill>
              </a:rPr>
              <a:t>O(</a:t>
            </a:r>
            <a:r>
              <a:rPr lang="en-US" sz="2000" dirty="0" err="1" smtClean="0">
                <a:solidFill>
                  <a:srgbClr val="FF0000"/>
                </a:solidFill>
              </a:rPr>
              <a:t>b</a:t>
            </a:r>
            <a:r>
              <a:rPr lang="en-US" sz="2000" baseline="30000" dirty="0" err="1">
                <a:solidFill>
                  <a:srgbClr val="FF0000"/>
                </a:solidFill>
              </a:rPr>
              <a:t>d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The complexity would be O(b</a:t>
            </a:r>
            <a:r>
              <a:rPr lang="en-US" sz="2000" baseline="30000" dirty="0" smtClean="0">
                <a:solidFill>
                  <a:srgbClr val="FF0000"/>
                </a:solidFill>
              </a:rPr>
              <a:t>d+1</a:t>
            </a:r>
            <a:r>
              <a:rPr lang="en-US" sz="2000" dirty="0" smtClean="0">
                <a:solidFill>
                  <a:srgbClr val="FF0000"/>
                </a:solidFill>
              </a:rPr>
              <a:t>) if the goal test is applied when the node is chosen for expansion.</a:t>
            </a:r>
            <a:endParaRPr lang="en-US" sz="2000" dirty="0">
              <a:solidFill>
                <a:srgbClr val="FF0000"/>
              </a:solidFill>
            </a:endParaRPr>
          </a:p>
          <a:p>
            <a:pPr lvl="3"/>
            <a:endParaRPr lang="en-US" sz="1200" dirty="0"/>
          </a:p>
          <a:p>
            <a:r>
              <a:rPr lang="en-US" sz="2400" dirty="0">
                <a:solidFill>
                  <a:srgbClr val="008000"/>
                </a:solidFill>
              </a:rPr>
              <a:t>How much space does the </a:t>
            </a:r>
            <a:r>
              <a:rPr lang="en-US" sz="2400" dirty="0" smtClean="0">
                <a:solidFill>
                  <a:srgbClr val="008000"/>
                </a:solidFill>
              </a:rPr>
              <a:t>frontier </a:t>
            </a:r>
            <a:r>
              <a:rPr lang="en-US" sz="2400" dirty="0">
                <a:solidFill>
                  <a:srgbClr val="008000"/>
                </a:solidFill>
              </a:rPr>
              <a:t>take?</a:t>
            </a:r>
          </a:p>
          <a:p>
            <a:pPr lvl="1"/>
            <a:r>
              <a:rPr lang="en-US" sz="2000" dirty="0"/>
              <a:t>Has roughly the last tier, so </a:t>
            </a:r>
            <a:r>
              <a:rPr lang="en-US" sz="2000" dirty="0" smtClean="0"/>
              <a:t>O(</a:t>
            </a:r>
            <a:r>
              <a:rPr lang="en-US" sz="2000" dirty="0" err="1" smtClean="0"/>
              <a:t>b</a:t>
            </a:r>
            <a:r>
              <a:rPr lang="en-US" sz="2000" baseline="30000" dirty="0" err="1"/>
              <a:t>d</a:t>
            </a:r>
            <a:r>
              <a:rPr lang="en-US" sz="2000" dirty="0" smtClean="0"/>
              <a:t>)</a:t>
            </a:r>
            <a:endParaRPr lang="en-US" sz="2000" dirty="0"/>
          </a:p>
          <a:p>
            <a:pPr lvl="3"/>
            <a:endParaRPr lang="en-US" sz="1200" dirty="0"/>
          </a:p>
          <a:p>
            <a:r>
              <a:rPr lang="en-US" sz="2400" dirty="0">
                <a:solidFill>
                  <a:srgbClr val="008000"/>
                </a:solidFill>
              </a:rPr>
              <a:t>Is it complete?</a:t>
            </a:r>
          </a:p>
          <a:p>
            <a:pPr lvl="1"/>
            <a:r>
              <a:rPr lang="en-US" sz="2000" dirty="0"/>
              <a:t>d</a:t>
            </a:r>
            <a:r>
              <a:rPr lang="en-US" sz="2000" dirty="0" smtClean="0"/>
              <a:t> </a:t>
            </a:r>
            <a:r>
              <a:rPr lang="en-US" sz="2000" dirty="0"/>
              <a:t>must be finite if a solution exists, so yes!</a:t>
            </a:r>
          </a:p>
          <a:p>
            <a:pPr lvl="2"/>
            <a:endParaRPr lang="en-US" sz="800" dirty="0"/>
          </a:p>
          <a:p>
            <a:r>
              <a:rPr lang="en-US" sz="2400" dirty="0">
                <a:solidFill>
                  <a:srgbClr val="008000"/>
                </a:solidFill>
              </a:rPr>
              <a:t>Is it optimal?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 path cost is a </a:t>
            </a:r>
            <a:r>
              <a:rPr lang="en-US" dirty="0" err="1"/>
              <a:t>nondecreasing</a:t>
            </a:r>
            <a:r>
              <a:rPr lang="en-US" dirty="0"/>
              <a:t> function of the depth of the </a:t>
            </a:r>
            <a:r>
              <a:rPr lang="en-US" dirty="0" smtClean="0"/>
              <a:t>node </a:t>
            </a:r>
            <a:r>
              <a:rPr lang="en-US" dirty="0" smtClean="0"/>
              <a:t>(for example if all </a:t>
            </a:r>
            <a:r>
              <a:rPr lang="en-US" dirty="0"/>
              <a:t>actions have the </a:t>
            </a:r>
            <a:r>
              <a:rPr lang="en-US" dirty="0" smtClean="0"/>
              <a:t>same </a:t>
            </a:r>
            <a:r>
              <a:rPr lang="en-US" dirty="0" smtClean="0"/>
              <a:t>cost).</a:t>
            </a: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7346954" y="2001835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8701090" y="1931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8469314" y="2357438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8945563" y="234791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8599491" y="2208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8582026" y="2162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8983664" y="1960562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10410828" y="1812926"/>
            <a:ext cx="111918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node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10412414" y="2166935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 nodes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10412414" y="2578097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2</a:t>
            </a:r>
            <a:r>
              <a:rPr lang="en-US"/>
              <a:t> nodes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10426702" y="4203699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m</a:t>
            </a:r>
            <a:r>
              <a:rPr lang="en-US"/>
              <a:t> nodes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8140701" y="447357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9193214" y="3397249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8713787" y="3952876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6915149" y="1752602"/>
            <a:ext cx="265112" cy="1684337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5905503" y="2392362"/>
            <a:ext cx="126523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d</a:t>
            </a:r>
            <a:r>
              <a:rPr lang="en-US" dirty="0" smtClean="0"/>
              <a:t> </a:t>
            </a:r>
            <a:r>
              <a:rPr lang="en-US" dirty="0"/>
              <a:t>tiers</a:t>
            </a:r>
          </a:p>
        </p:txBody>
      </p:sp>
      <p:sp>
        <p:nvSpPr>
          <p:cNvPr id="24637" name="Text Box 61"/>
          <p:cNvSpPr txBox="1">
            <a:spLocks noChangeArrowheads="1"/>
          </p:cNvSpPr>
          <p:nvPr/>
        </p:nvSpPr>
        <p:spPr bwMode="auto">
          <a:xfrm>
            <a:off x="10401302" y="3179762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902345" y="504579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000" dirty="0" smtClean="0"/>
              <a:t>b is the branching factor</a:t>
            </a:r>
          </a:p>
          <a:p>
            <a:pPr lvl="1"/>
            <a:r>
              <a:rPr lang="en-US" sz="2000" dirty="0" smtClean="0"/>
              <a:t>m is the maximum depth</a:t>
            </a:r>
          </a:p>
          <a:p>
            <a:pPr lvl="1"/>
            <a:r>
              <a:rPr lang="en-US" sz="2000" dirty="0" smtClean="0"/>
              <a:t>solutions at various depths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4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802818" grpId="0" animBg="1"/>
      <p:bldP spid="35" grpId="0" animBg="1"/>
      <p:bldP spid="35" grpId="1" animBg="1"/>
      <p:bldP spid="37" grpId="0" animBg="1"/>
      <p:bldP spid="37" grpId="1" animBg="1"/>
      <p:bldP spid="24631" grpId="0" animBg="1"/>
      <p:bldP spid="24632" grpId="0"/>
      <p:bldP spid="246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(BFS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Memory requirements are a major problem for BFS.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Time requirement is also a big problem. (check depth 14,16).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776" y="1947279"/>
            <a:ext cx="5524500" cy="22764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25719" y="3379522"/>
            <a:ext cx="6716713" cy="3349625"/>
            <a:chOff x="657" y="2180"/>
            <a:chExt cx="4231" cy="2110"/>
          </a:xfrm>
        </p:grpSpPr>
        <p:sp>
          <p:nvSpPr>
            <p:cNvPr id="28823" name="Freeform 3"/>
            <p:cNvSpPr>
              <a:spLocks/>
            </p:cNvSpPr>
            <p:nvPr/>
          </p:nvSpPr>
          <p:spPr bwMode="auto">
            <a:xfrm>
              <a:off x="2261" y="2180"/>
              <a:ext cx="1938" cy="221"/>
            </a:xfrm>
            <a:custGeom>
              <a:avLst/>
              <a:gdLst>
                <a:gd name="T0" fmla="*/ 1938 w 1938"/>
                <a:gd name="T1" fmla="*/ 0 h 221"/>
                <a:gd name="T2" fmla="*/ 1066 w 1938"/>
                <a:gd name="T3" fmla="*/ 210 h 221"/>
                <a:gd name="T4" fmla="*/ 662 w 1938"/>
                <a:gd name="T5" fmla="*/ 221 h 221"/>
                <a:gd name="T6" fmla="*/ 0 w 1938"/>
                <a:gd name="T7" fmla="*/ 32 h 2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8"/>
                <a:gd name="T13" fmla="*/ 0 h 221"/>
                <a:gd name="T14" fmla="*/ 1938 w 1938"/>
                <a:gd name="T15" fmla="*/ 221 h 2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8" h="221">
                  <a:moveTo>
                    <a:pt x="1938" y="0"/>
                  </a:moveTo>
                  <a:lnTo>
                    <a:pt x="1066" y="210"/>
                  </a:lnTo>
                  <a:lnTo>
                    <a:pt x="662" y="221"/>
                  </a:lnTo>
                  <a:lnTo>
                    <a:pt x="0" y="32"/>
                  </a:lnTo>
                </a:path>
              </a:pathLst>
            </a:custGeom>
            <a:solidFill>
              <a:srgbClr val="FF33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4" name="Freeform 4"/>
            <p:cNvSpPr>
              <a:spLocks/>
            </p:cNvSpPr>
            <p:nvPr/>
          </p:nvSpPr>
          <p:spPr bwMode="auto">
            <a:xfrm>
              <a:off x="657" y="2180"/>
              <a:ext cx="4231" cy="1271"/>
            </a:xfrm>
            <a:custGeom>
              <a:avLst/>
              <a:gdLst>
                <a:gd name="T0" fmla="*/ 4231 w 4231"/>
                <a:gd name="T1" fmla="*/ 32 h 1271"/>
                <a:gd name="T2" fmla="*/ 4150 w 4231"/>
                <a:gd name="T3" fmla="*/ 479 h 1271"/>
                <a:gd name="T4" fmla="*/ 3510 w 4231"/>
                <a:gd name="T5" fmla="*/ 544 h 1271"/>
                <a:gd name="T6" fmla="*/ 2853 w 4231"/>
                <a:gd name="T7" fmla="*/ 232 h 1271"/>
                <a:gd name="T8" fmla="*/ 2212 w 4231"/>
                <a:gd name="T9" fmla="*/ 285 h 1271"/>
                <a:gd name="T10" fmla="*/ 1846 w 4231"/>
                <a:gd name="T11" fmla="*/ 818 h 1271"/>
                <a:gd name="T12" fmla="*/ 1405 w 4231"/>
                <a:gd name="T13" fmla="*/ 824 h 1271"/>
                <a:gd name="T14" fmla="*/ 1259 w 4231"/>
                <a:gd name="T15" fmla="*/ 608 h 1271"/>
                <a:gd name="T16" fmla="*/ 942 w 4231"/>
                <a:gd name="T17" fmla="*/ 598 h 1271"/>
                <a:gd name="T18" fmla="*/ 845 w 4231"/>
                <a:gd name="T19" fmla="*/ 1179 h 1271"/>
                <a:gd name="T20" fmla="*/ 350 w 4231"/>
                <a:gd name="T21" fmla="*/ 1271 h 1271"/>
                <a:gd name="T22" fmla="*/ 0 w 4231"/>
                <a:gd name="T23" fmla="*/ 189 h 1271"/>
                <a:gd name="T24" fmla="*/ 1604 w 4231"/>
                <a:gd name="T25" fmla="*/ 27 h 1271"/>
                <a:gd name="T26" fmla="*/ 2234 w 4231"/>
                <a:gd name="T27" fmla="*/ 210 h 1271"/>
                <a:gd name="T28" fmla="*/ 2654 w 4231"/>
                <a:gd name="T29" fmla="*/ 216 h 1271"/>
                <a:gd name="T30" fmla="*/ 3526 w 4231"/>
                <a:gd name="T31" fmla="*/ 0 h 1271"/>
                <a:gd name="T32" fmla="*/ 4226 w 4231"/>
                <a:gd name="T33" fmla="*/ 27 h 127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31"/>
                <a:gd name="T52" fmla="*/ 0 h 1271"/>
                <a:gd name="T53" fmla="*/ 4231 w 4231"/>
                <a:gd name="T54" fmla="*/ 1271 h 127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31" h="1271">
                  <a:moveTo>
                    <a:pt x="4231" y="32"/>
                  </a:moveTo>
                  <a:lnTo>
                    <a:pt x="4150" y="479"/>
                  </a:lnTo>
                  <a:lnTo>
                    <a:pt x="3510" y="544"/>
                  </a:lnTo>
                  <a:lnTo>
                    <a:pt x="2853" y="232"/>
                  </a:lnTo>
                  <a:lnTo>
                    <a:pt x="2212" y="285"/>
                  </a:lnTo>
                  <a:lnTo>
                    <a:pt x="1846" y="818"/>
                  </a:lnTo>
                  <a:lnTo>
                    <a:pt x="1405" y="824"/>
                  </a:lnTo>
                  <a:lnTo>
                    <a:pt x="1259" y="608"/>
                  </a:lnTo>
                  <a:lnTo>
                    <a:pt x="942" y="598"/>
                  </a:lnTo>
                  <a:lnTo>
                    <a:pt x="845" y="1179"/>
                  </a:lnTo>
                  <a:lnTo>
                    <a:pt x="350" y="1271"/>
                  </a:lnTo>
                  <a:lnTo>
                    <a:pt x="0" y="189"/>
                  </a:lnTo>
                  <a:lnTo>
                    <a:pt x="1604" y="27"/>
                  </a:lnTo>
                  <a:lnTo>
                    <a:pt x="2234" y="210"/>
                  </a:lnTo>
                  <a:lnTo>
                    <a:pt x="2654" y="216"/>
                  </a:lnTo>
                  <a:lnTo>
                    <a:pt x="3526" y="0"/>
                  </a:lnTo>
                  <a:lnTo>
                    <a:pt x="4226" y="27"/>
                  </a:lnTo>
                </a:path>
              </a:pathLst>
            </a:custGeom>
            <a:solidFill>
              <a:srgbClr val="FF99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5" name="Freeform 5"/>
            <p:cNvSpPr>
              <a:spLocks/>
            </p:cNvSpPr>
            <p:nvPr/>
          </p:nvSpPr>
          <p:spPr bwMode="auto">
            <a:xfrm>
              <a:off x="1007" y="2396"/>
              <a:ext cx="3789" cy="1313"/>
            </a:xfrm>
            <a:custGeom>
              <a:avLst/>
              <a:gdLst>
                <a:gd name="T0" fmla="*/ 3789 w 3789"/>
                <a:gd name="T1" fmla="*/ 269 h 1313"/>
                <a:gd name="T2" fmla="*/ 3784 w 3789"/>
                <a:gd name="T3" fmla="*/ 323 h 1313"/>
                <a:gd name="T4" fmla="*/ 3160 w 3789"/>
                <a:gd name="T5" fmla="*/ 387 h 1313"/>
                <a:gd name="T6" fmla="*/ 2072 w 3789"/>
                <a:gd name="T7" fmla="*/ 312 h 1313"/>
                <a:gd name="T8" fmla="*/ 1733 w 3789"/>
                <a:gd name="T9" fmla="*/ 635 h 1313"/>
                <a:gd name="T10" fmla="*/ 1668 w 3789"/>
                <a:gd name="T11" fmla="*/ 1302 h 1313"/>
                <a:gd name="T12" fmla="*/ 1270 w 3789"/>
                <a:gd name="T13" fmla="*/ 1313 h 1313"/>
                <a:gd name="T14" fmla="*/ 1152 w 3789"/>
                <a:gd name="T15" fmla="*/ 683 h 1313"/>
                <a:gd name="T16" fmla="*/ 920 w 3789"/>
                <a:gd name="T17" fmla="*/ 602 h 1313"/>
                <a:gd name="T18" fmla="*/ 818 w 3789"/>
                <a:gd name="T19" fmla="*/ 403 h 1313"/>
                <a:gd name="T20" fmla="*/ 608 w 3789"/>
                <a:gd name="T21" fmla="*/ 398 h 1313"/>
                <a:gd name="T22" fmla="*/ 516 w 3789"/>
                <a:gd name="T23" fmla="*/ 1012 h 1313"/>
                <a:gd name="T24" fmla="*/ 0 w 3789"/>
                <a:gd name="T25" fmla="*/ 1125 h 1313"/>
                <a:gd name="T26" fmla="*/ 0 w 3789"/>
                <a:gd name="T27" fmla="*/ 1049 h 1313"/>
                <a:gd name="T28" fmla="*/ 490 w 3789"/>
                <a:gd name="T29" fmla="*/ 958 h 1313"/>
                <a:gd name="T30" fmla="*/ 592 w 3789"/>
                <a:gd name="T31" fmla="*/ 376 h 1313"/>
                <a:gd name="T32" fmla="*/ 920 w 3789"/>
                <a:gd name="T33" fmla="*/ 387 h 1313"/>
                <a:gd name="T34" fmla="*/ 1049 w 3789"/>
                <a:gd name="T35" fmla="*/ 608 h 1313"/>
                <a:gd name="T36" fmla="*/ 1496 w 3789"/>
                <a:gd name="T37" fmla="*/ 597 h 1313"/>
                <a:gd name="T38" fmla="*/ 1857 w 3789"/>
                <a:gd name="T39" fmla="*/ 69 h 1313"/>
                <a:gd name="T40" fmla="*/ 2497 w 3789"/>
                <a:gd name="T41" fmla="*/ 0 h 1313"/>
                <a:gd name="T42" fmla="*/ 3170 w 3789"/>
                <a:gd name="T43" fmla="*/ 328 h 1313"/>
                <a:gd name="T44" fmla="*/ 3789 w 3789"/>
                <a:gd name="T45" fmla="*/ 269 h 13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789"/>
                <a:gd name="T70" fmla="*/ 0 h 1313"/>
                <a:gd name="T71" fmla="*/ 3789 w 3789"/>
                <a:gd name="T72" fmla="*/ 1313 h 13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789" h="1313">
                  <a:moveTo>
                    <a:pt x="3789" y="269"/>
                  </a:moveTo>
                  <a:lnTo>
                    <a:pt x="3784" y="323"/>
                  </a:lnTo>
                  <a:lnTo>
                    <a:pt x="3160" y="387"/>
                  </a:lnTo>
                  <a:lnTo>
                    <a:pt x="2072" y="312"/>
                  </a:lnTo>
                  <a:lnTo>
                    <a:pt x="1733" y="635"/>
                  </a:lnTo>
                  <a:lnTo>
                    <a:pt x="1668" y="1302"/>
                  </a:lnTo>
                  <a:lnTo>
                    <a:pt x="1270" y="1313"/>
                  </a:lnTo>
                  <a:lnTo>
                    <a:pt x="1152" y="683"/>
                  </a:lnTo>
                  <a:lnTo>
                    <a:pt x="920" y="602"/>
                  </a:lnTo>
                  <a:lnTo>
                    <a:pt x="818" y="403"/>
                  </a:lnTo>
                  <a:lnTo>
                    <a:pt x="608" y="398"/>
                  </a:lnTo>
                  <a:lnTo>
                    <a:pt x="516" y="1012"/>
                  </a:lnTo>
                  <a:lnTo>
                    <a:pt x="0" y="1125"/>
                  </a:lnTo>
                  <a:lnTo>
                    <a:pt x="0" y="1049"/>
                  </a:lnTo>
                  <a:lnTo>
                    <a:pt x="490" y="958"/>
                  </a:lnTo>
                  <a:lnTo>
                    <a:pt x="592" y="376"/>
                  </a:lnTo>
                  <a:lnTo>
                    <a:pt x="920" y="387"/>
                  </a:lnTo>
                  <a:lnTo>
                    <a:pt x="1049" y="608"/>
                  </a:lnTo>
                  <a:lnTo>
                    <a:pt x="1496" y="597"/>
                  </a:lnTo>
                  <a:lnTo>
                    <a:pt x="1857" y="69"/>
                  </a:lnTo>
                  <a:lnTo>
                    <a:pt x="2497" y="0"/>
                  </a:lnTo>
                  <a:lnTo>
                    <a:pt x="3170" y="328"/>
                  </a:lnTo>
                  <a:lnTo>
                    <a:pt x="3789" y="269"/>
                  </a:lnTo>
                  <a:close/>
                </a:path>
              </a:pathLst>
            </a:custGeom>
            <a:solidFill>
              <a:srgbClr val="0080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6" name="Freeform 6"/>
            <p:cNvSpPr>
              <a:spLocks/>
            </p:cNvSpPr>
            <p:nvPr/>
          </p:nvSpPr>
          <p:spPr bwMode="auto">
            <a:xfrm>
              <a:off x="996" y="2697"/>
              <a:ext cx="3784" cy="1330"/>
            </a:xfrm>
            <a:custGeom>
              <a:avLst/>
              <a:gdLst>
                <a:gd name="T0" fmla="*/ 3784 w 3784"/>
                <a:gd name="T1" fmla="*/ 27 h 1330"/>
                <a:gd name="T2" fmla="*/ 3768 w 3784"/>
                <a:gd name="T3" fmla="*/ 75 h 1330"/>
                <a:gd name="T4" fmla="*/ 3208 w 3784"/>
                <a:gd name="T5" fmla="*/ 113 h 1330"/>
                <a:gd name="T6" fmla="*/ 2094 w 3784"/>
                <a:gd name="T7" fmla="*/ 43 h 1330"/>
                <a:gd name="T8" fmla="*/ 1787 w 3784"/>
                <a:gd name="T9" fmla="*/ 350 h 1330"/>
                <a:gd name="T10" fmla="*/ 1723 w 3784"/>
                <a:gd name="T11" fmla="*/ 1287 h 1330"/>
                <a:gd name="T12" fmla="*/ 1400 w 3784"/>
                <a:gd name="T13" fmla="*/ 1330 h 1330"/>
                <a:gd name="T14" fmla="*/ 1378 w 3784"/>
                <a:gd name="T15" fmla="*/ 1055 h 1330"/>
                <a:gd name="T16" fmla="*/ 1216 w 3784"/>
                <a:gd name="T17" fmla="*/ 1039 h 1330"/>
                <a:gd name="T18" fmla="*/ 1120 w 3784"/>
                <a:gd name="T19" fmla="*/ 393 h 1330"/>
                <a:gd name="T20" fmla="*/ 899 w 3784"/>
                <a:gd name="T21" fmla="*/ 323 h 1330"/>
                <a:gd name="T22" fmla="*/ 791 w 3784"/>
                <a:gd name="T23" fmla="*/ 102 h 1330"/>
                <a:gd name="T24" fmla="*/ 630 w 3784"/>
                <a:gd name="T25" fmla="*/ 118 h 1330"/>
                <a:gd name="T26" fmla="*/ 549 w 3784"/>
                <a:gd name="T27" fmla="*/ 770 h 1330"/>
                <a:gd name="T28" fmla="*/ 21 w 3784"/>
                <a:gd name="T29" fmla="*/ 883 h 1330"/>
                <a:gd name="T30" fmla="*/ 0 w 3784"/>
                <a:gd name="T31" fmla="*/ 813 h 1330"/>
                <a:gd name="T32" fmla="*/ 517 w 3784"/>
                <a:gd name="T33" fmla="*/ 711 h 1330"/>
                <a:gd name="T34" fmla="*/ 619 w 3784"/>
                <a:gd name="T35" fmla="*/ 75 h 1330"/>
                <a:gd name="T36" fmla="*/ 840 w 3784"/>
                <a:gd name="T37" fmla="*/ 102 h 1330"/>
                <a:gd name="T38" fmla="*/ 931 w 3784"/>
                <a:gd name="T39" fmla="*/ 307 h 1330"/>
                <a:gd name="T40" fmla="*/ 1157 w 3784"/>
                <a:gd name="T41" fmla="*/ 377 h 1330"/>
                <a:gd name="T42" fmla="*/ 1276 w 3784"/>
                <a:gd name="T43" fmla="*/ 1001 h 1330"/>
                <a:gd name="T44" fmla="*/ 1674 w 3784"/>
                <a:gd name="T45" fmla="*/ 996 h 1330"/>
                <a:gd name="T46" fmla="*/ 1749 w 3784"/>
                <a:gd name="T47" fmla="*/ 328 h 1330"/>
                <a:gd name="T48" fmla="*/ 2089 w 3784"/>
                <a:gd name="T49" fmla="*/ 0 h 1330"/>
                <a:gd name="T50" fmla="*/ 3181 w 3784"/>
                <a:gd name="T51" fmla="*/ 81 h 1330"/>
                <a:gd name="T52" fmla="*/ 3784 w 3784"/>
                <a:gd name="T53" fmla="*/ 27 h 133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784"/>
                <a:gd name="T82" fmla="*/ 0 h 1330"/>
                <a:gd name="T83" fmla="*/ 3784 w 3784"/>
                <a:gd name="T84" fmla="*/ 1330 h 133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784" h="1330">
                  <a:moveTo>
                    <a:pt x="3784" y="27"/>
                  </a:moveTo>
                  <a:lnTo>
                    <a:pt x="3768" y="75"/>
                  </a:lnTo>
                  <a:lnTo>
                    <a:pt x="3208" y="113"/>
                  </a:lnTo>
                  <a:lnTo>
                    <a:pt x="2094" y="43"/>
                  </a:lnTo>
                  <a:lnTo>
                    <a:pt x="1787" y="350"/>
                  </a:lnTo>
                  <a:lnTo>
                    <a:pt x="1723" y="1287"/>
                  </a:lnTo>
                  <a:lnTo>
                    <a:pt x="1400" y="1330"/>
                  </a:lnTo>
                  <a:lnTo>
                    <a:pt x="1378" y="1055"/>
                  </a:lnTo>
                  <a:lnTo>
                    <a:pt x="1216" y="1039"/>
                  </a:lnTo>
                  <a:lnTo>
                    <a:pt x="1120" y="393"/>
                  </a:lnTo>
                  <a:lnTo>
                    <a:pt x="899" y="323"/>
                  </a:lnTo>
                  <a:lnTo>
                    <a:pt x="791" y="102"/>
                  </a:lnTo>
                  <a:lnTo>
                    <a:pt x="630" y="118"/>
                  </a:lnTo>
                  <a:lnTo>
                    <a:pt x="549" y="770"/>
                  </a:lnTo>
                  <a:lnTo>
                    <a:pt x="21" y="883"/>
                  </a:lnTo>
                  <a:lnTo>
                    <a:pt x="0" y="813"/>
                  </a:lnTo>
                  <a:lnTo>
                    <a:pt x="517" y="711"/>
                  </a:lnTo>
                  <a:lnTo>
                    <a:pt x="619" y="75"/>
                  </a:lnTo>
                  <a:lnTo>
                    <a:pt x="840" y="102"/>
                  </a:lnTo>
                  <a:lnTo>
                    <a:pt x="931" y="307"/>
                  </a:lnTo>
                  <a:lnTo>
                    <a:pt x="1157" y="377"/>
                  </a:lnTo>
                  <a:lnTo>
                    <a:pt x="1276" y="1001"/>
                  </a:lnTo>
                  <a:lnTo>
                    <a:pt x="1674" y="996"/>
                  </a:lnTo>
                  <a:lnTo>
                    <a:pt x="1749" y="328"/>
                  </a:lnTo>
                  <a:lnTo>
                    <a:pt x="2089" y="0"/>
                  </a:lnTo>
                  <a:lnTo>
                    <a:pt x="3181" y="81"/>
                  </a:lnTo>
                  <a:lnTo>
                    <a:pt x="3784" y="27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7" name="Freeform 7"/>
            <p:cNvSpPr>
              <a:spLocks/>
            </p:cNvSpPr>
            <p:nvPr/>
          </p:nvSpPr>
          <p:spPr bwMode="auto">
            <a:xfrm>
              <a:off x="1012" y="2735"/>
              <a:ext cx="3736" cy="1555"/>
            </a:xfrm>
            <a:custGeom>
              <a:avLst/>
              <a:gdLst>
                <a:gd name="T0" fmla="*/ 3736 w 3736"/>
                <a:gd name="T1" fmla="*/ 43 h 1555"/>
                <a:gd name="T2" fmla="*/ 3709 w 3736"/>
                <a:gd name="T3" fmla="*/ 350 h 1555"/>
                <a:gd name="T4" fmla="*/ 2460 w 3736"/>
                <a:gd name="T5" fmla="*/ 1410 h 1555"/>
                <a:gd name="T6" fmla="*/ 942 w 3736"/>
                <a:gd name="T7" fmla="*/ 1555 h 1555"/>
                <a:gd name="T8" fmla="*/ 70 w 3736"/>
                <a:gd name="T9" fmla="*/ 1405 h 1555"/>
                <a:gd name="T10" fmla="*/ 0 w 3736"/>
                <a:gd name="T11" fmla="*/ 845 h 1555"/>
                <a:gd name="T12" fmla="*/ 538 w 3736"/>
                <a:gd name="T13" fmla="*/ 732 h 1555"/>
                <a:gd name="T14" fmla="*/ 619 w 3736"/>
                <a:gd name="T15" fmla="*/ 59 h 1555"/>
                <a:gd name="T16" fmla="*/ 791 w 3736"/>
                <a:gd name="T17" fmla="*/ 70 h 1555"/>
                <a:gd name="T18" fmla="*/ 872 w 3736"/>
                <a:gd name="T19" fmla="*/ 290 h 1555"/>
                <a:gd name="T20" fmla="*/ 1109 w 3736"/>
                <a:gd name="T21" fmla="*/ 360 h 1555"/>
                <a:gd name="T22" fmla="*/ 1195 w 3736"/>
                <a:gd name="T23" fmla="*/ 990 h 1555"/>
                <a:gd name="T24" fmla="*/ 1362 w 3736"/>
                <a:gd name="T25" fmla="*/ 1017 h 1555"/>
                <a:gd name="T26" fmla="*/ 1389 w 3736"/>
                <a:gd name="T27" fmla="*/ 1275 h 1555"/>
                <a:gd name="T28" fmla="*/ 1696 w 3736"/>
                <a:gd name="T29" fmla="*/ 1259 h 1555"/>
                <a:gd name="T30" fmla="*/ 1776 w 3736"/>
                <a:gd name="T31" fmla="*/ 306 h 1555"/>
                <a:gd name="T32" fmla="*/ 2089 w 3736"/>
                <a:gd name="T33" fmla="*/ 0 h 1555"/>
                <a:gd name="T34" fmla="*/ 3208 w 3736"/>
                <a:gd name="T35" fmla="*/ 75 h 1555"/>
                <a:gd name="T36" fmla="*/ 3736 w 3736"/>
                <a:gd name="T37" fmla="*/ 43 h 155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736"/>
                <a:gd name="T58" fmla="*/ 0 h 1555"/>
                <a:gd name="T59" fmla="*/ 3736 w 3736"/>
                <a:gd name="T60" fmla="*/ 1555 h 155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736" h="1555">
                  <a:moveTo>
                    <a:pt x="3736" y="43"/>
                  </a:moveTo>
                  <a:lnTo>
                    <a:pt x="3709" y="350"/>
                  </a:lnTo>
                  <a:lnTo>
                    <a:pt x="2460" y="1410"/>
                  </a:lnTo>
                  <a:lnTo>
                    <a:pt x="942" y="1555"/>
                  </a:lnTo>
                  <a:lnTo>
                    <a:pt x="70" y="1405"/>
                  </a:lnTo>
                  <a:lnTo>
                    <a:pt x="0" y="845"/>
                  </a:lnTo>
                  <a:lnTo>
                    <a:pt x="538" y="732"/>
                  </a:lnTo>
                  <a:lnTo>
                    <a:pt x="619" y="59"/>
                  </a:lnTo>
                  <a:lnTo>
                    <a:pt x="791" y="70"/>
                  </a:lnTo>
                  <a:lnTo>
                    <a:pt x="872" y="290"/>
                  </a:lnTo>
                  <a:lnTo>
                    <a:pt x="1109" y="360"/>
                  </a:lnTo>
                  <a:lnTo>
                    <a:pt x="1195" y="990"/>
                  </a:lnTo>
                  <a:lnTo>
                    <a:pt x="1362" y="1017"/>
                  </a:lnTo>
                  <a:lnTo>
                    <a:pt x="1389" y="1275"/>
                  </a:lnTo>
                  <a:lnTo>
                    <a:pt x="1696" y="1259"/>
                  </a:lnTo>
                  <a:lnTo>
                    <a:pt x="1776" y="306"/>
                  </a:lnTo>
                  <a:lnTo>
                    <a:pt x="2089" y="0"/>
                  </a:lnTo>
                  <a:lnTo>
                    <a:pt x="3208" y="75"/>
                  </a:lnTo>
                  <a:lnTo>
                    <a:pt x="3736" y="43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>
          <a:xfrm>
            <a:off x="1066802" y="151982"/>
            <a:ext cx="10058400" cy="1450757"/>
          </a:xfrm>
        </p:spPr>
        <p:txBody>
          <a:bodyPr/>
          <a:lstStyle/>
          <a:p>
            <a:pPr eaLnBrk="1" hangingPunct="1"/>
            <a:r>
              <a:rPr lang="en-US" dirty="0" smtClean="0"/>
              <a:t>Uniform-Cost Search</a:t>
            </a:r>
          </a:p>
        </p:txBody>
      </p:sp>
      <p:grpSp>
        <p:nvGrpSpPr>
          <p:cNvPr id="28676" name="Group 9"/>
          <p:cNvGrpSpPr>
            <a:grpSpLocks/>
          </p:cNvGrpSpPr>
          <p:nvPr/>
        </p:nvGrpSpPr>
        <p:grpSpPr bwMode="auto">
          <a:xfrm>
            <a:off x="3227388" y="3381373"/>
            <a:ext cx="5486400" cy="3355591"/>
            <a:chOff x="48" y="2332"/>
            <a:chExt cx="3456" cy="2406"/>
          </a:xfrm>
        </p:grpSpPr>
        <p:sp>
          <p:nvSpPr>
            <p:cNvPr id="28766" name="Text Box 10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8767" name="Text Box 11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8768" name="Text Box 12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8769" name="Text Box 13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8770" name="Text Box 14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8771" name="Text Box 15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8772" name="Text Box 16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8773" name="AutoShape 17"/>
            <p:cNvCxnSpPr>
              <a:cxnSpLocks noChangeShapeType="1"/>
              <a:stCxn id="28769" idx="2"/>
              <a:endCxn id="28768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4" name="AutoShape 18"/>
            <p:cNvCxnSpPr>
              <a:cxnSpLocks noChangeShapeType="1"/>
              <a:stCxn id="28769" idx="2"/>
              <a:endCxn id="28772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5" name="AutoShape 19"/>
            <p:cNvCxnSpPr>
              <a:cxnSpLocks noChangeShapeType="1"/>
              <a:stCxn id="28768" idx="2"/>
              <a:endCxn id="28767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6" name="AutoShape 20"/>
            <p:cNvCxnSpPr>
              <a:cxnSpLocks noChangeShapeType="1"/>
              <a:stCxn id="28772" idx="2"/>
              <a:endCxn id="28771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77" name="Group 21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8804" name="Text Box 22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8805" name="Text Box 23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8806" name="Text Box 24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8807" name="Text Box 25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8808" name="Text Box 26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8809" name="Text Box 27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810" name="Text Box 28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811" name="Text Box 29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8812" name="Text Box 30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8813" name="Text Box 31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8814" name="AutoShape 32"/>
              <p:cNvCxnSpPr>
                <a:cxnSpLocks noChangeShapeType="1"/>
                <a:stCxn id="28804" idx="2"/>
                <a:endCxn id="28806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5" name="AutoShape 33"/>
              <p:cNvCxnSpPr>
                <a:cxnSpLocks noChangeShapeType="1"/>
                <a:stCxn id="28804" idx="2"/>
                <a:endCxn id="28808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6" name="AutoShape 34"/>
              <p:cNvCxnSpPr>
                <a:cxnSpLocks noChangeShapeType="1"/>
                <a:stCxn id="28806" idx="2"/>
                <a:endCxn id="28805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7" name="AutoShape 35"/>
              <p:cNvCxnSpPr>
                <a:cxnSpLocks noChangeShapeType="1"/>
                <a:stCxn id="28806" idx="2"/>
                <a:endCxn id="28809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8" name="AutoShape 36"/>
              <p:cNvCxnSpPr>
                <a:cxnSpLocks noChangeShapeType="1"/>
                <a:stCxn id="28808" idx="2"/>
                <a:endCxn id="28807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9" name="AutoShape 37"/>
              <p:cNvCxnSpPr>
                <a:cxnSpLocks noChangeShapeType="1"/>
                <a:stCxn id="28805" idx="2"/>
                <a:endCxn id="28810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0" name="AutoShape 38"/>
              <p:cNvCxnSpPr>
                <a:cxnSpLocks noChangeShapeType="1"/>
                <a:stCxn id="28807" idx="2"/>
                <a:endCxn id="28811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1" name="AutoShape 39"/>
              <p:cNvCxnSpPr>
                <a:cxnSpLocks noChangeShapeType="1"/>
                <a:stCxn id="28807" idx="2"/>
                <a:endCxn id="28812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2" name="AutoShape 40"/>
              <p:cNvCxnSpPr>
                <a:cxnSpLocks noChangeShapeType="1"/>
                <a:stCxn id="28811" idx="2"/>
                <a:endCxn id="28813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8778" name="Text Box 41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8779" name="AutoShape 42"/>
            <p:cNvCxnSpPr>
              <a:cxnSpLocks noChangeShapeType="1"/>
              <a:stCxn id="28770" idx="2"/>
              <a:endCxn id="28778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80" name="Group 43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28785" name="Text Box 44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8786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8787" name="Text Box 46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8788" name="Text Box 47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8789" name="Text Box 48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8790" name="Text Box 49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791" name="Text Box 50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792" name="Text Box 51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8793" name="Text Box 52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8794" name="Text Box 53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8795" name="AutoShape 54"/>
              <p:cNvCxnSpPr>
                <a:cxnSpLocks noChangeShapeType="1"/>
                <a:stCxn id="28785" idx="2"/>
                <a:endCxn id="28787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6" name="AutoShape 55"/>
              <p:cNvCxnSpPr>
                <a:cxnSpLocks noChangeShapeType="1"/>
                <a:stCxn id="28785" idx="2"/>
                <a:endCxn id="28789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7" name="AutoShape 56"/>
              <p:cNvCxnSpPr>
                <a:cxnSpLocks noChangeShapeType="1"/>
                <a:stCxn id="28787" idx="2"/>
                <a:endCxn id="28786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8" name="AutoShape 57"/>
              <p:cNvCxnSpPr>
                <a:cxnSpLocks noChangeShapeType="1"/>
                <a:stCxn id="28787" idx="2"/>
                <a:endCxn id="28790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9" name="AutoShape 58"/>
              <p:cNvCxnSpPr>
                <a:cxnSpLocks noChangeShapeType="1"/>
                <a:stCxn id="28789" idx="2"/>
                <a:endCxn id="28788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0" name="AutoShape 59"/>
              <p:cNvCxnSpPr>
                <a:cxnSpLocks noChangeShapeType="1"/>
                <a:stCxn id="28786" idx="2"/>
                <a:endCxn id="28791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1" name="AutoShape 60"/>
              <p:cNvCxnSpPr>
                <a:cxnSpLocks noChangeShapeType="1"/>
                <a:stCxn id="28788" idx="2"/>
                <a:endCxn id="28792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2" name="AutoShape 61"/>
              <p:cNvCxnSpPr>
                <a:cxnSpLocks noChangeShapeType="1"/>
                <a:stCxn id="28788" idx="2"/>
                <a:endCxn id="28793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3" name="AutoShape 62"/>
              <p:cNvCxnSpPr>
                <a:cxnSpLocks noChangeShapeType="1"/>
                <a:stCxn id="28792" idx="2"/>
                <a:endCxn id="28794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8781" name="AutoShape 63"/>
            <p:cNvCxnSpPr>
              <a:cxnSpLocks noChangeShapeType="1"/>
              <a:stCxn id="28769" idx="2"/>
              <a:endCxn id="28785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2" name="AutoShape 64"/>
            <p:cNvCxnSpPr>
              <a:cxnSpLocks noChangeShapeType="1"/>
              <a:stCxn id="28766" idx="2"/>
              <a:endCxn id="28769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3" name="AutoShape 65"/>
            <p:cNvCxnSpPr>
              <a:cxnSpLocks noChangeShapeType="1"/>
              <a:stCxn id="28766" idx="2"/>
              <a:endCxn id="28804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4" name="AutoShape 66"/>
            <p:cNvCxnSpPr>
              <a:cxnSpLocks noChangeShapeType="1"/>
              <a:stCxn id="28766" idx="2"/>
              <a:endCxn id="28770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8677" name="Line 67"/>
          <p:cNvSpPr>
            <a:spLocks noChangeShapeType="1"/>
          </p:cNvSpPr>
          <p:nvPr/>
        </p:nvSpPr>
        <p:spPr bwMode="auto">
          <a:xfrm>
            <a:off x="3" y="3276600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05956" name="Oval 68"/>
          <p:cNvSpPr>
            <a:spLocks noChangeArrowheads="1"/>
          </p:cNvSpPr>
          <p:nvPr/>
        </p:nvSpPr>
        <p:spPr bwMode="auto">
          <a:xfrm>
            <a:off x="6243639" y="342582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679" name="Oval 69"/>
          <p:cNvSpPr>
            <a:spLocks noChangeArrowheads="1"/>
          </p:cNvSpPr>
          <p:nvPr/>
        </p:nvSpPr>
        <p:spPr bwMode="auto">
          <a:xfrm>
            <a:off x="6245230" y="342741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58" name="Oval 70"/>
          <p:cNvSpPr>
            <a:spLocks noChangeArrowheads="1"/>
          </p:cNvSpPr>
          <p:nvPr/>
        </p:nvSpPr>
        <p:spPr bwMode="auto">
          <a:xfrm>
            <a:off x="3833815" y="3921126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59" name="Oval 71"/>
          <p:cNvSpPr>
            <a:spLocks noChangeArrowheads="1"/>
          </p:cNvSpPr>
          <p:nvPr/>
        </p:nvSpPr>
        <p:spPr bwMode="auto">
          <a:xfrm>
            <a:off x="6627815" y="385445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60" name="Oval 72"/>
          <p:cNvSpPr>
            <a:spLocks noChangeArrowheads="1"/>
          </p:cNvSpPr>
          <p:nvPr/>
        </p:nvSpPr>
        <p:spPr bwMode="auto">
          <a:xfrm>
            <a:off x="8372480" y="3870326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683" name="Text Box 73"/>
          <p:cNvSpPr txBox="1">
            <a:spLocks noChangeArrowheads="1"/>
          </p:cNvSpPr>
          <p:nvPr/>
        </p:nvSpPr>
        <p:spPr bwMode="auto">
          <a:xfrm>
            <a:off x="381002" y="1447801"/>
            <a:ext cx="2598741" cy="369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 i="1" dirty="0" smtClean="0"/>
          </a:p>
          <a:p>
            <a:pPr>
              <a:spcBef>
                <a:spcPct val="50000"/>
              </a:spcBef>
            </a:pPr>
            <a:r>
              <a:rPr lang="en-US" i="1" dirty="0" smtClean="0"/>
              <a:t>Strategy: expand the cheapest node first.</a:t>
            </a:r>
          </a:p>
          <a:p>
            <a:pPr>
              <a:spcBef>
                <a:spcPct val="50000"/>
              </a:spcBef>
            </a:pPr>
            <a:r>
              <a:rPr lang="en-US" i="1" dirty="0" smtClean="0"/>
              <a:t>(The lowest path cost)</a:t>
            </a:r>
          </a:p>
          <a:p>
            <a:pPr>
              <a:spcBef>
                <a:spcPct val="50000"/>
              </a:spcBef>
            </a:pPr>
            <a:endParaRPr lang="en-US" i="1" dirty="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rgbClr val="FF0000"/>
                </a:solidFill>
              </a:rPr>
              <a:t>Frontier Data structure?</a:t>
            </a:r>
          </a:p>
          <a:p>
            <a:pPr>
              <a:spcBef>
                <a:spcPct val="50000"/>
              </a:spcBef>
            </a:pPr>
            <a:r>
              <a:rPr lang="en-US" i="1" dirty="0" smtClean="0"/>
              <a:t>A priority queue (priority: cumulative cost (path cost))</a:t>
            </a:r>
          </a:p>
          <a:p>
            <a:pPr>
              <a:spcBef>
                <a:spcPct val="50000"/>
              </a:spcBef>
            </a:pPr>
            <a:endParaRPr lang="en-US" i="1" dirty="0"/>
          </a:p>
        </p:txBody>
      </p:sp>
      <p:sp>
        <p:nvSpPr>
          <p:cNvPr id="805993" name="Text Box 105"/>
          <p:cNvSpPr txBox="1">
            <a:spLocks noChangeArrowheads="1"/>
          </p:cNvSpPr>
          <p:nvPr/>
        </p:nvSpPr>
        <p:spPr bwMode="auto">
          <a:xfrm>
            <a:off x="4267201" y="3868738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805994" name="Text Box 106"/>
          <p:cNvSpPr txBox="1">
            <a:spLocks noChangeArrowheads="1"/>
          </p:cNvSpPr>
          <p:nvPr/>
        </p:nvSpPr>
        <p:spPr bwMode="auto">
          <a:xfrm>
            <a:off x="7024689" y="379888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805995" name="Text Box 107"/>
          <p:cNvSpPr txBox="1">
            <a:spLocks noChangeArrowheads="1"/>
          </p:cNvSpPr>
          <p:nvPr/>
        </p:nvSpPr>
        <p:spPr bwMode="auto">
          <a:xfrm>
            <a:off x="8734429" y="37957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805996" name="Oval 108"/>
          <p:cNvSpPr>
            <a:spLocks noChangeArrowheads="1"/>
          </p:cNvSpPr>
          <p:nvPr/>
        </p:nvSpPr>
        <p:spPr bwMode="auto">
          <a:xfrm>
            <a:off x="8370888" y="3868735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97" name="Oval 109"/>
          <p:cNvSpPr>
            <a:spLocks noChangeArrowheads="1"/>
          </p:cNvSpPr>
          <p:nvPr/>
        </p:nvSpPr>
        <p:spPr bwMode="auto">
          <a:xfrm>
            <a:off x="8388356" y="4381502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98" name="Text Box 110"/>
          <p:cNvSpPr txBox="1">
            <a:spLocks noChangeArrowheads="1"/>
          </p:cNvSpPr>
          <p:nvPr/>
        </p:nvSpPr>
        <p:spPr bwMode="auto">
          <a:xfrm>
            <a:off x="8759829" y="43037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16</a:t>
            </a:r>
          </a:p>
        </p:txBody>
      </p:sp>
      <p:sp>
        <p:nvSpPr>
          <p:cNvPr id="805999" name="Oval 111"/>
          <p:cNvSpPr>
            <a:spLocks noChangeArrowheads="1"/>
          </p:cNvSpPr>
          <p:nvPr/>
        </p:nvSpPr>
        <p:spPr bwMode="auto">
          <a:xfrm>
            <a:off x="3276606" y="43989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0" name="Oval 112"/>
          <p:cNvSpPr>
            <a:spLocks noChangeArrowheads="1"/>
          </p:cNvSpPr>
          <p:nvPr/>
        </p:nvSpPr>
        <p:spPr bwMode="auto">
          <a:xfrm>
            <a:off x="3960815" y="43973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1" name="Oval 113"/>
          <p:cNvSpPr>
            <a:spLocks noChangeArrowheads="1"/>
          </p:cNvSpPr>
          <p:nvPr/>
        </p:nvSpPr>
        <p:spPr bwMode="auto">
          <a:xfrm>
            <a:off x="4789488" y="4389435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2" name="Text Box 114"/>
          <p:cNvSpPr txBox="1">
            <a:spLocks noChangeArrowheads="1"/>
          </p:cNvSpPr>
          <p:nvPr/>
        </p:nvSpPr>
        <p:spPr bwMode="auto">
          <a:xfrm>
            <a:off x="3565529" y="43545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806003" name="Text Box 115"/>
          <p:cNvSpPr txBox="1">
            <a:spLocks noChangeArrowheads="1"/>
          </p:cNvSpPr>
          <p:nvPr/>
        </p:nvSpPr>
        <p:spPr bwMode="auto">
          <a:xfrm>
            <a:off x="4154489" y="45069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04" name="Text Box 116"/>
          <p:cNvSpPr txBox="1">
            <a:spLocks noChangeArrowheads="1"/>
          </p:cNvSpPr>
          <p:nvPr/>
        </p:nvSpPr>
        <p:spPr bwMode="auto">
          <a:xfrm>
            <a:off x="5084765" y="432752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806005" name="Oval 117"/>
          <p:cNvSpPr>
            <a:spLocks noChangeArrowheads="1"/>
          </p:cNvSpPr>
          <p:nvPr/>
        </p:nvSpPr>
        <p:spPr bwMode="auto">
          <a:xfrm>
            <a:off x="3833815" y="392112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6" name="Oval 118"/>
          <p:cNvSpPr>
            <a:spLocks noChangeArrowheads="1"/>
          </p:cNvSpPr>
          <p:nvPr/>
        </p:nvSpPr>
        <p:spPr bwMode="auto">
          <a:xfrm>
            <a:off x="3276606" y="4398961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7" name="Oval 119"/>
          <p:cNvSpPr>
            <a:spLocks noChangeArrowheads="1"/>
          </p:cNvSpPr>
          <p:nvPr/>
        </p:nvSpPr>
        <p:spPr bwMode="auto">
          <a:xfrm>
            <a:off x="3257556" y="49450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8" name="Oval 120"/>
          <p:cNvSpPr>
            <a:spLocks noChangeArrowheads="1"/>
          </p:cNvSpPr>
          <p:nvPr/>
        </p:nvSpPr>
        <p:spPr bwMode="auto">
          <a:xfrm>
            <a:off x="3259139" y="4945061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9" name="Oval 121"/>
          <p:cNvSpPr>
            <a:spLocks noChangeArrowheads="1"/>
          </p:cNvSpPr>
          <p:nvPr/>
        </p:nvSpPr>
        <p:spPr bwMode="auto">
          <a:xfrm>
            <a:off x="4787906" y="4391026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0" name="Oval 122"/>
          <p:cNvSpPr>
            <a:spLocks noChangeArrowheads="1"/>
          </p:cNvSpPr>
          <p:nvPr/>
        </p:nvSpPr>
        <p:spPr bwMode="auto">
          <a:xfrm>
            <a:off x="4437063" y="49180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1" name="Oval 123"/>
          <p:cNvSpPr>
            <a:spLocks noChangeArrowheads="1"/>
          </p:cNvSpPr>
          <p:nvPr/>
        </p:nvSpPr>
        <p:spPr bwMode="auto">
          <a:xfrm>
            <a:off x="5113339" y="4926011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2" name="Text Box 124"/>
          <p:cNvSpPr txBox="1">
            <a:spLocks noChangeArrowheads="1"/>
          </p:cNvSpPr>
          <p:nvPr/>
        </p:nvSpPr>
        <p:spPr bwMode="auto">
          <a:xfrm>
            <a:off x="5387977" y="48625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806013" name="Text Box 125"/>
          <p:cNvSpPr txBox="1">
            <a:spLocks noChangeArrowheads="1"/>
          </p:cNvSpPr>
          <p:nvPr/>
        </p:nvSpPr>
        <p:spPr bwMode="auto">
          <a:xfrm>
            <a:off x="4686301" y="4868863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13</a:t>
            </a:r>
          </a:p>
        </p:txBody>
      </p:sp>
      <p:sp>
        <p:nvSpPr>
          <p:cNvPr id="806014" name="Oval 126"/>
          <p:cNvSpPr>
            <a:spLocks noChangeArrowheads="1"/>
          </p:cNvSpPr>
          <p:nvPr/>
        </p:nvSpPr>
        <p:spPr bwMode="auto">
          <a:xfrm>
            <a:off x="5114930" y="4927602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5" name="Oval 127"/>
          <p:cNvSpPr>
            <a:spLocks noChangeArrowheads="1"/>
          </p:cNvSpPr>
          <p:nvPr/>
        </p:nvSpPr>
        <p:spPr bwMode="auto">
          <a:xfrm>
            <a:off x="5111756" y="54530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6" name="Text Box 128"/>
          <p:cNvSpPr txBox="1">
            <a:spLocks noChangeArrowheads="1"/>
          </p:cNvSpPr>
          <p:nvPr/>
        </p:nvSpPr>
        <p:spPr bwMode="auto">
          <a:xfrm>
            <a:off x="5376865" y="53975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806017" name="Oval 129"/>
          <p:cNvSpPr>
            <a:spLocks noChangeArrowheads="1"/>
          </p:cNvSpPr>
          <p:nvPr/>
        </p:nvSpPr>
        <p:spPr bwMode="auto">
          <a:xfrm>
            <a:off x="5113339" y="5454653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8" name="Oval 130"/>
          <p:cNvSpPr>
            <a:spLocks noChangeArrowheads="1"/>
          </p:cNvSpPr>
          <p:nvPr/>
        </p:nvSpPr>
        <p:spPr bwMode="auto">
          <a:xfrm>
            <a:off x="5375280" y="5981702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9" name="Text Box 131"/>
          <p:cNvSpPr txBox="1">
            <a:spLocks noChangeArrowheads="1"/>
          </p:cNvSpPr>
          <p:nvPr/>
        </p:nvSpPr>
        <p:spPr bwMode="auto">
          <a:xfrm>
            <a:off x="5641977" y="592455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806020" name="Text Box 132"/>
          <p:cNvSpPr txBox="1">
            <a:spLocks noChangeArrowheads="1"/>
          </p:cNvSpPr>
          <p:nvPr/>
        </p:nvSpPr>
        <p:spPr bwMode="auto">
          <a:xfrm>
            <a:off x="4481513" y="592455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21" name="Oval 133"/>
          <p:cNvSpPr>
            <a:spLocks noChangeArrowheads="1"/>
          </p:cNvSpPr>
          <p:nvPr/>
        </p:nvSpPr>
        <p:spPr bwMode="auto">
          <a:xfrm>
            <a:off x="4860930" y="5962653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2" name="Oval 134"/>
          <p:cNvSpPr>
            <a:spLocks noChangeArrowheads="1"/>
          </p:cNvSpPr>
          <p:nvPr/>
        </p:nvSpPr>
        <p:spPr bwMode="auto">
          <a:xfrm>
            <a:off x="6623056" y="3856035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3" name="Oval 135"/>
          <p:cNvSpPr>
            <a:spLocks noChangeArrowheads="1"/>
          </p:cNvSpPr>
          <p:nvPr/>
        </p:nvSpPr>
        <p:spPr bwMode="auto">
          <a:xfrm>
            <a:off x="6954839" y="43846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4" name="Oval 136"/>
          <p:cNvSpPr>
            <a:spLocks noChangeArrowheads="1"/>
          </p:cNvSpPr>
          <p:nvPr/>
        </p:nvSpPr>
        <p:spPr bwMode="auto">
          <a:xfrm>
            <a:off x="6253163" y="4383085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5" name="Text Box 137"/>
          <p:cNvSpPr txBox="1">
            <a:spLocks noChangeArrowheads="1"/>
          </p:cNvSpPr>
          <p:nvPr/>
        </p:nvSpPr>
        <p:spPr bwMode="auto">
          <a:xfrm>
            <a:off x="6488113" y="432752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17</a:t>
            </a:r>
          </a:p>
        </p:txBody>
      </p:sp>
      <p:sp>
        <p:nvSpPr>
          <p:cNvPr id="806026" name="Text Box 138"/>
          <p:cNvSpPr txBox="1">
            <a:spLocks noChangeArrowheads="1"/>
          </p:cNvSpPr>
          <p:nvPr/>
        </p:nvSpPr>
        <p:spPr bwMode="auto">
          <a:xfrm>
            <a:off x="7204077" y="43164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27" name="Oval 139"/>
          <p:cNvSpPr>
            <a:spLocks noChangeArrowheads="1"/>
          </p:cNvSpPr>
          <p:nvPr/>
        </p:nvSpPr>
        <p:spPr bwMode="auto">
          <a:xfrm>
            <a:off x="5375280" y="5983285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720" name="Text Box 140"/>
          <p:cNvSpPr txBox="1">
            <a:spLocks noChangeArrowheads="1"/>
          </p:cNvSpPr>
          <p:nvPr/>
        </p:nvSpPr>
        <p:spPr bwMode="auto">
          <a:xfrm>
            <a:off x="6550029" y="33528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0</a:t>
            </a:r>
          </a:p>
        </p:txBody>
      </p:sp>
      <p:sp>
        <p:nvSpPr>
          <p:cNvPr id="806029" name="Text Box 141"/>
          <p:cNvSpPr txBox="1">
            <a:spLocks noChangeArrowheads="1"/>
          </p:cNvSpPr>
          <p:nvPr/>
        </p:nvSpPr>
        <p:spPr bwMode="auto">
          <a:xfrm>
            <a:off x="3554413" y="486727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806041" name="AutoShape 153"/>
          <p:cNvSpPr>
            <a:spLocks/>
          </p:cNvSpPr>
          <p:nvPr/>
        </p:nvSpPr>
        <p:spPr bwMode="auto">
          <a:xfrm>
            <a:off x="2128844" y="3803652"/>
            <a:ext cx="396875" cy="2986088"/>
          </a:xfrm>
          <a:prstGeom prst="leftBrace">
            <a:avLst>
              <a:gd name="adj1" fmla="val 627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42" name="Text Box 154"/>
          <p:cNvSpPr txBox="1">
            <a:spLocks noChangeArrowheads="1"/>
          </p:cNvSpPr>
          <p:nvPr/>
        </p:nvSpPr>
        <p:spPr bwMode="auto">
          <a:xfrm>
            <a:off x="914401" y="4827588"/>
            <a:ext cx="1158875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Cost contours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1" y="1740447"/>
            <a:ext cx="3352800" cy="15148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4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956" grpId="0" animBg="1"/>
      <p:bldP spid="805958" grpId="0" animBg="1"/>
      <p:bldP spid="805959" grpId="0" animBg="1"/>
      <p:bldP spid="805960" grpId="0" animBg="1"/>
      <p:bldP spid="805993" grpId="0"/>
      <p:bldP spid="805994" grpId="0"/>
      <p:bldP spid="805995" grpId="0"/>
      <p:bldP spid="805996" grpId="0" animBg="1"/>
      <p:bldP spid="805997" grpId="0" animBg="1"/>
      <p:bldP spid="805998" grpId="0"/>
      <p:bldP spid="805999" grpId="0" animBg="1"/>
      <p:bldP spid="806000" grpId="0" animBg="1"/>
      <p:bldP spid="806001" grpId="0" animBg="1"/>
      <p:bldP spid="806002" grpId="0"/>
      <p:bldP spid="806003" grpId="0"/>
      <p:bldP spid="806004" grpId="0"/>
      <p:bldP spid="806005" grpId="0" animBg="1"/>
      <p:bldP spid="806006" grpId="0" animBg="1"/>
      <p:bldP spid="806007" grpId="0" animBg="1"/>
      <p:bldP spid="806008" grpId="0" animBg="1"/>
      <p:bldP spid="806009" grpId="0" animBg="1"/>
      <p:bldP spid="806010" grpId="0" animBg="1"/>
      <p:bldP spid="806011" grpId="0" animBg="1"/>
      <p:bldP spid="806012" grpId="0"/>
      <p:bldP spid="806013" grpId="0"/>
      <p:bldP spid="806014" grpId="0" animBg="1"/>
      <p:bldP spid="806015" grpId="0" animBg="1"/>
      <p:bldP spid="806016" grpId="0"/>
      <p:bldP spid="806017" grpId="0" animBg="1"/>
      <p:bldP spid="806018" grpId="0" animBg="1"/>
      <p:bldP spid="806019" grpId="0"/>
      <p:bldP spid="806020" grpId="0"/>
      <p:bldP spid="806021" grpId="0" animBg="1"/>
      <p:bldP spid="806022" grpId="0" animBg="1"/>
      <p:bldP spid="806023" grpId="0" animBg="1"/>
      <p:bldP spid="806024" grpId="0" animBg="1"/>
      <p:bldP spid="806025" grpId="0"/>
      <p:bldP spid="806026" grpId="0"/>
      <p:bldP spid="806027" grpId="0" animBg="1"/>
      <p:bldP spid="806029" grpId="0"/>
      <p:bldP spid="806041" grpId="0" animBg="1"/>
      <p:bldP spid="80604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Uniform-Cost Search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37" y="1469226"/>
            <a:ext cx="8293417" cy="574834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7362825" y="3362325"/>
            <a:ext cx="2257425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58350" y="3552825"/>
            <a:ext cx="2219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 goal test is done when the node is expanded?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21116" y="4810125"/>
            <a:ext cx="2870534" cy="18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91650" y="4625935"/>
            <a:ext cx="2219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 case a better path is found to a node in the frontier.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48750" y="2286000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 the differences from BFS algorithm!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4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 </a:t>
            </a:r>
            <a:r>
              <a:rPr lang="en-US" dirty="0" smtClean="0"/>
              <a:t>Example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>
          <a:xfrm>
            <a:off x="457203" y="1447801"/>
            <a:ext cx="6476999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800" dirty="0" smtClean="0"/>
              <a:t>Apply UCS algorithm to the search problem 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From </a:t>
            </a:r>
            <a:r>
              <a:rPr lang="en-US" sz="2800" b="1" dirty="0" smtClean="0"/>
              <a:t>Sibiu </a:t>
            </a:r>
            <a:r>
              <a:rPr lang="en-US" sz="2800" dirty="0" smtClean="0"/>
              <a:t>to</a:t>
            </a:r>
            <a:r>
              <a:rPr lang="en-US" sz="2800" b="1" dirty="0" smtClean="0"/>
              <a:t> Bucharest.</a:t>
            </a:r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39" y="2089106"/>
            <a:ext cx="6467571" cy="3675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1330" y="3422999"/>
            <a:ext cx="74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89148" y="459789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99+211=310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374460" y="4159902"/>
            <a:ext cx="142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97+80=177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780822" y="3181966"/>
            <a:ext cx="95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4588087" y="4794133"/>
            <a:ext cx="653989" cy="616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235350" y="4980456"/>
            <a:ext cx="177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177+101=278</a:t>
            </a:r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3837502" y="2998758"/>
            <a:ext cx="1273528" cy="407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Sibiu</a:t>
            </a:r>
            <a:endParaRPr lang="en-US" b="1" dirty="0"/>
          </a:p>
        </p:txBody>
      </p:sp>
      <p:sp>
        <p:nvSpPr>
          <p:cNvPr id="113" name="Oval 112"/>
          <p:cNvSpPr/>
          <p:nvPr/>
        </p:nvSpPr>
        <p:spPr>
          <a:xfrm>
            <a:off x="2068893" y="3786941"/>
            <a:ext cx="1774873" cy="7282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b="1" i="1" dirty="0" err="1" smtClean="0"/>
              <a:t>Fagaras</a:t>
            </a:r>
            <a:endParaRPr lang="en-US" b="1" i="1" dirty="0" smtClean="0"/>
          </a:p>
          <a:p>
            <a:pPr algn="ctr">
              <a:spcBef>
                <a:spcPct val="50000"/>
              </a:spcBef>
            </a:pPr>
            <a:endParaRPr lang="en-US" b="1" dirty="0"/>
          </a:p>
        </p:txBody>
      </p:sp>
      <p:sp>
        <p:nvSpPr>
          <p:cNvPr id="114" name="Oval 113"/>
          <p:cNvSpPr/>
          <p:nvPr/>
        </p:nvSpPr>
        <p:spPr>
          <a:xfrm>
            <a:off x="920032" y="5125821"/>
            <a:ext cx="1774873" cy="7282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en-US" b="1" i="1" dirty="0"/>
          </a:p>
          <a:p>
            <a:pPr algn="ctr">
              <a:spcBef>
                <a:spcPct val="50000"/>
              </a:spcBef>
            </a:pPr>
            <a:endParaRPr lang="en-US" b="1" i="1" dirty="0" smtClean="0"/>
          </a:p>
          <a:p>
            <a:pPr algn="ctr">
              <a:spcBef>
                <a:spcPct val="50000"/>
              </a:spcBef>
            </a:pPr>
            <a:r>
              <a:rPr lang="en-US" b="1" i="1" dirty="0" smtClean="0"/>
              <a:t>Bucharest</a:t>
            </a:r>
          </a:p>
          <a:p>
            <a:pPr algn="ctr">
              <a:spcBef>
                <a:spcPct val="50000"/>
              </a:spcBef>
            </a:pPr>
            <a:endParaRPr lang="en-US" b="1" i="1" dirty="0" smtClean="0"/>
          </a:p>
          <a:p>
            <a:pPr algn="ctr">
              <a:spcBef>
                <a:spcPct val="50000"/>
              </a:spcBef>
            </a:pPr>
            <a:endParaRPr lang="en-US" b="1" dirty="0"/>
          </a:p>
        </p:txBody>
      </p:sp>
      <p:sp>
        <p:nvSpPr>
          <p:cNvPr id="115" name="Oval 114"/>
          <p:cNvSpPr/>
          <p:nvPr/>
        </p:nvSpPr>
        <p:spPr>
          <a:xfrm>
            <a:off x="3794228" y="5441761"/>
            <a:ext cx="1774873" cy="7282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en-US" b="1" i="1" dirty="0"/>
          </a:p>
          <a:p>
            <a:pPr algn="ctr">
              <a:spcBef>
                <a:spcPct val="50000"/>
              </a:spcBef>
            </a:pPr>
            <a:endParaRPr lang="en-US" b="1" i="1" dirty="0" smtClean="0"/>
          </a:p>
          <a:p>
            <a:pPr algn="ctr">
              <a:spcBef>
                <a:spcPct val="50000"/>
              </a:spcBef>
            </a:pPr>
            <a:r>
              <a:rPr lang="en-US" b="1" i="1" dirty="0" smtClean="0"/>
              <a:t>Bucharest</a:t>
            </a:r>
          </a:p>
          <a:p>
            <a:pPr algn="ctr">
              <a:spcBef>
                <a:spcPct val="50000"/>
              </a:spcBef>
            </a:pPr>
            <a:endParaRPr lang="en-US" b="1" i="1" dirty="0" smtClean="0"/>
          </a:p>
          <a:p>
            <a:pPr algn="ctr">
              <a:spcBef>
                <a:spcPct val="50000"/>
              </a:spcBef>
            </a:pPr>
            <a:endParaRPr lang="en-US" b="1" dirty="0"/>
          </a:p>
        </p:txBody>
      </p:sp>
      <p:sp>
        <p:nvSpPr>
          <p:cNvPr id="116" name="Oval 115"/>
          <p:cNvSpPr/>
          <p:nvPr/>
        </p:nvSpPr>
        <p:spPr>
          <a:xfrm>
            <a:off x="4798740" y="4597897"/>
            <a:ext cx="1577041" cy="535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b="1" i="1" dirty="0" smtClean="0"/>
              <a:t>Pitesti</a:t>
            </a:r>
          </a:p>
        </p:txBody>
      </p:sp>
      <p:sp>
        <p:nvSpPr>
          <p:cNvPr id="117" name="Oval 116"/>
          <p:cNvSpPr/>
          <p:nvPr/>
        </p:nvSpPr>
        <p:spPr>
          <a:xfrm>
            <a:off x="5639081" y="3770295"/>
            <a:ext cx="2082893" cy="5552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en-US" b="1" dirty="0" smtClean="0"/>
          </a:p>
          <a:p>
            <a:pPr algn="ctr">
              <a:spcBef>
                <a:spcPct val="50000"/>
              </a:spcBef>
            </a:pPr>
            <a:r>
              <a:rPr lang="en-US" b="1" dirty="0" err="1" smtClean="0"/>
              <a:t>Rimnicu</a:t>
            </a:r>
            <a:r>
              <a:rPr lang="en-US" b="1" dirty="0" smtClean="0"/>
              <a:t> </a:t>
            </a:r>
            <a:r>
              <a:rPr lang="en-US" b="1" dirty="0" err="1" smtClean="0"/>
              <a:t>Vilcea</a:t>
            </a:r>
            <a:endParaRPr lang="en-US" i="1" dirty="0" smtClean="0"/>
          </a:p>
          <a:p>
            <a:pPr algn="ctr">
              <a:spcBef>
                <a:spcPct val="50000"/>
              </a:spcBef>
            </a:pPr>
            <a:endParaRPr lang="en-US" b="1" i="1" dirty="0" smtClean="0"/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2151230" y="4462036"/>
            <a:ext cx="703483" cy="703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17" idx="4"/>
          </p:cNvCxnSpPr>
          <p:nvPr/>
        </p:nvCxnSpPr>
        <p:spPr>
          <a:xfrm flipH="1">
            <a:off x="5966788" y="4325549"/>
            <a:ext cx="713740" cy="272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3"/>
            <a:endCxn id="7" idx="2"/>
          </p:cNvCxnSpPr>
          <p:nvPr/>
        </p:nvCxnSpPr>
        <p:spPr>
          <a:xfrm flipH="1">
            <a:off x="3323516" y="3346948"/>
            <a:ext cx="700490" cy="445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99" idx="6"/>
          </p:cNvCxnSpPr>
          <p:nvPr/>
        </p:nvCxnSpPr>
        <p:spPr>
          <a:xfrm>
            <a:off x="5111030" y="3202723"/>
            <a:ext cx="1453543" cy="584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86" grpId="0"/>
      <p:bldP spid="88" grpId="0"/>
      <p:bldP spid="96" grpId="0"/>
      <p:bldP spid="99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7"/>
          <p:cNvSpPr>
            <a:spLocks/>
          </p:cNvSpPr>
          <p:nvPr/>
        </p:nvSpPr>
        <p:spPr bwMode="auto">
          <a:xfrm>
            <a:off x="9144001" y="1828801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" name="Freeform 67"/>
          <p:cNvSpPr>
            <a:spLocks/>
          </p:cNvSpPr>
          <p:nvPr/>
        </p:nvSpPr>
        <p:spPr bwMode="auto">
          <a:xfrm>
            <a:off x="9296401" y="1828802"/>
            <a:ext cx="1371600" cy="19048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9907589" y="2208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Uniform Cost Search (UCS) Properties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406400" y="1366838"/>
            <a:ext cx="7366000" cy="4729164"/>
          </a:xfrm>
        </p:spPr>
        <p:txBody>
          <a:bodyPr>
            <a:normAutofit fontScale="77500" lnSpcReduction="20000"/>
          </a:bodyPr>
          <a:lstStyle/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Uniform-cost search is guided by path costs rather than depths, so its complexity is not easily characterized in terms of b and </a:t>
            </a:r>
            <a:r>
              <a:rPr lang="en-US" sz="2400" dirty="0" smtClean="0">
                <a:solidFill>
                  <a:schemeClr val="tx1"/>
                </a:solidFill>
              </a:rPr>
              <a:t>d.</a:t>
            </a:r>
            <a:endParaRPr lang="en-US" sz="2400" dirty="0" smtClean="0"/>
          </a:p>
          <a:p>
            <a:r>
              <a:rPr lang="en-US" sz="2400" dirty="0" smtClean="0"/>
              <a:t>What nodes does UCS expand?</a:t>
            </a:r>
          </a:p>
          <a:p>
            <a:pPr lvl="1"/>
            <a:r>
              <a:rPr lang="en-US" sz="2000" dirty="0" smtClean="0"/>
              <a:t>Processes all nodes with cost less than cheapest solution!</a:t>
            </a:r>
          </a:p>
          <a:p>
            <a:pPr lvl="1"/>
            <a:r>
              <a:rPr lang="en-US" sz="2000" dirty="0" smtClean="0"/>
              <a:t>If that solution costs </a:t>
            </a:r>
            <a:r>
              <a:rPr lang="en-US" sz="2000" i="1" dirty="0" smtClean="0">
                <a:latin typeface="Times New Roman" pitchFamily="18" charset="0"/>
              </a:rPr>
              <a:t>C* </a:t>
            </a:r>
            <a:r>
              <a:rPr lang="en-US" sz="2000" dirty="0" smtClean="0"/>
              <a:t>and arcs cost at least </a:t>
            </a:r>
            <a:r>
              <a:rPr lang="en-US" sz="2000" i="1" dirty="0" smtClean="0">
                <a:latin typeface="Times New Roman" pitchFamily="18" charset="0"/>
                <a:sym typeface="Symbol" pitchFamily="18" charset="2"/>
              </a:rPr>
              <a:t> </a:t>
            </a:r>
            <a:r>
              <a:rPr lang="en-US" sz="2000" i="1" dirty="0" smtClean="0">
                <a:sym typeface="Symbol" pitchFamily="18" charset="2"/>
              </a:rPr>
              <a:t>,</a:t>
            </a:r>
            <a:r>
              <a:rPr lang="en-US" sz="2000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then the “effective depth” is roughly </a:t>
            </a:r>
            <a:r>
              <a:rPr lang="en-US" sz="2000" i="1" dirty="0" smtClean="0">
                <a:latin typeface="Times New Roman" pitchFamily="18" charset="0"/>
              </a:rPr>
              <a:t>C*/</a:t>
            </a:r>
            <a:r>
              <a:rPr lang="en-US" sz="2000" i="1" dirty="0" smtClean="0">
                <a:latin typeface="Times New Roman" pitchFamily="18" charset="0"/>
                <a:sym typeface="Symbol" pitchFamily="18" charset="2"/>
              </a:rPr>
              <a:t></a:t>
            </a:r>
            <a:endParaRPr lang="en-US" sz="2000" dirty="0" smtClean="0"/>
          </a:p>
          <a:p>
            <a:pPr lvl="1"/>
            <a:r>
              <a:rPr lang="en-US" sz="2000" dirty="0" smtClean="0"/>
              <a:t>Takes time O(</a:t>
            </a:r>
            <a:r>
              <a:rPr lang="en-US" sz="2000" dirty="0" err="1" smtClean="0"/>
              <a:t>b</a:t>
            </a:r>
            <a:r>
              <a:rPr lang="en-US" sz="2000" i="1" baseline="30000" dirty="0" err="1" smtClean="0">
                <a:latin typeface="Times New Roman" pitchFamily="18" charset="0"/>
              </a:rPr>
              <a:t>C</a:t>
            </a:r>
            <a:r>
              <a:rPr lang="en-US" sz="2000" i="1" baseline="30000" dirty="0" smtClean="0">
                <a:latin typeface="Times New Roman" pitchFamily="18" charset="0"/>
              </a:rPr>
              <a:t>*/</a:t>
            </a:r>
            <a:r>
              <a:rPr lang="en-US" sz="2000" i="1" baseline="30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 smtClean="0"/>
              <a:t>) (exponential in effective depth)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How much space does the frontier take?</a:t>
            </a:r>
          </a:p>
          <a:p>
            <a:pPr lvl="1"/>
            <a:r>
              <a:rPr lang="en-US" sz="2000" dirty="0" smtClean="0"/>
              <a:t>Has roughly the last tier, so O(</a:t>
            </a:r>
            <a:r>
              <a:rPr lang="en-US" sz="2000" dirty="0" err="1" smtClean="0"/>
              <a:t>b</a:t>
            </a:r>
            <a:r>
              <a:rPr lang="en-US" sz="2000" i="1" baseline="30000" dirty="0" err="1" smtClean="0">
                <a:latin typeface="Times New Roman" pitchFamily="18" charset="0"/>
              </a:rPr>
              <a:t>C</a:t>
            </a:r>
            <a:r>
              <a:rPr lang="en-US" sz="2000" i="1" baseline="30000" dirty="0" smtClean="0">
                <a:latin typeface="Times New Roman" pitchFamily="18" charset="0"/>
              </a:rPr>
              <a:t>*/</a:t>
            </a:r>
            <a:r>
              <a:rPr lang="en-US" sz="2000" i="1" baseline="30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 smtClean="0"/>
              <a:t>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Is it complete?</a:t>
            </a:r>
          </a:p>
          <a:p>
            <a:pPr lvl="1"/>
            <a:r>
              <a:rPr lang="en-US" sz="2000" dirty="0" smtClean="0"/>
              <a:t>Assuming best solution has a finite cost and minimum arc cost is positive, yes!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Is it optimal?</a:t>
            </a:r>
          </a:p>
          <a:p>
            <a:pPr lvl="1"/>
            <a:r>
              <a:rPr lang="en-US" sz="2000" dirty="0" smtClean="0"/>
              <a:t>Yes!  </a:t>
            </a:r>
          </a:p>
          <a:p>
            <a:endParaRPr lang="en-US" dirty="0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8655051" y="2001835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10009187" y="1931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9777411" y="2357438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10253663" y="234791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9890123" y="2162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9601201" y="1981202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b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9448801" y="447357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10501311" y="3397249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10021887" y="3952876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8534400" y="1828800"/>
            <a:ext cx="265112" cy="1981200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7239000" y="2602472"/>
            <a:ext cx="14478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latin typeface="Times New Roman" pitchFamily="18" charset="0"/>
              </a:rPr>
              <a:t>C*/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dirty="0" smtClean="0"/>
              <a:t>  “tiers”</a:t>
            </a:r>
          </a:p>
        </p:txBody>
      </p:sp>
      <p:sp>
        <p:nvSpPr>
          <p:cNvPr id="27" name="Freeform 67"/>
          <p:cNvSpPr>
            <a:spLocks/>
          </p:cNvSpPr>
          <p:nvPr/>
        </p:nvSpPr>
        <p:spPr bwMode="auto">
          <a:xfrm>
            <a:off x="9601200" y="1905162"/>
            <a:ext cx="838200" cy="12190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10995027" y="2865436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 </a:t>
            </a:r>
            <a:r>
              <a:rPr lang="en-US">
                <a:sym typeface="Symbol" pitchFamily="18" charset="2"/>
              </a:rPr>
              <a:t> 3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820402" y="2470148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 </a:t>
            </a:r>
            <a:r>
              <a:rPr lang="en-US" dirty="0">
                <a:sym typeface="Symbol" pitchFamily="18" charset="2"/>
              </a:rPr>
              <a:t> 2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0604502" y="2092324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 </a:t>
            </a:r>
            <a:r>
              <a:rPr lang="en-US" dirty="0">
                <a:sym typeface="Symbol" pitchFamily="18" charset="2"/>
              </a:rPr>
              <a:t> 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1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"/>
          <p:cNvSpPr>
            <a:spLocks noChangeArrowheads="1"/>
          </p:cNvSpPr>
          <p:nvPr/>
        </p:nvSpPr>
        <p:spPr bwMode="auto">
          <a:xfrm>
            <a:off x="8472494" y="4114800"/>
            <a:ext cx="1912937" cy="1771651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 Issues</a:t>
            </a:r>
            <a:endParaRPr lang="en-US" dirty="0" smtClean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>
          <a:xfrm>
            <a:off x="457203" y="1447801"/>
            <a:ext cx="6476999" cy="4525963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UCS is complete and optimal!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 UCS Issues 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Explores options in every “direction”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No information about goal location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marL="0" indent="0">
              <a:lnSpc>
                <a:spcPct val="80000"/>
              </a:lnSpc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9375780" y="4891091"/>
            <a:ext cx="163513" cy="1539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9113839" y="5006979"/>
            <a:ext cx="914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10302880" y="4913315"/>
            <a:ext cx="163513" cy="1539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0363200" y="5030791"/>
            <a:ext cx="914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Goal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007479" y="4549779"/>
            <a:ext cx="869951" cy="8699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31750" grpId="0" animBg="1"/>
      <p:bldP spid="31751" grpId="0"/>
      <p:bldP spid="31752" grpId="0" animBg="1"/>
      <p:bldP spid="31753" grpId="0"/>
      <p:bldP spid="3176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-55434"/>
            <a:ext cx="10058400" cy="1450757"/>
          </a:xfrm>
        </p:spPr>
        <p:txBody>
          <a:bodyPr/>
          <a:lstStyle/>
          <a:p>
            <a:pPr eaLnBrk="1" hangingPunct="1"/>
            <a:r>
              <a:rPr lang="en-US" dirty="0" smtClean="0"/>
              <a:t>Depth-First 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5910" y="1408117"/>
            <a:ext cx="10609770" cy="4460977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124200" y="3433765"/>
            <a:ext cx="5486400" cy="3355591"/>
            <a:chOff x="48" y="2332"/>
            <a:chExt cx="3456" cy="2406"/>
          </a:xfrm>
        </p:grpSpPr>
        <p:sp>
          <p:nvSpPr>
            <p:cNvPr id="19594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19595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000000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19596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000000"/>
                  </a:solidFill>
                  <a:cs typeface="Arial" charset="0"/>
                </a:rPr>
                <a:t>b</a:t>
              </a:r>
            </a:p>
          </p:txBody>
        </p:sp>
        <p:sp>
          <p:nvSpPr>
            <p:cNvPr id="19597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000000"/>
                  </a:solidFill>
                  <a:cs typeface="Arial" charset="0"/>
                </a:rPr>
                <a:t>d</a:t>
              </a:r>
            </a:p>
          </p:txBody>
        </p:sp>
        <p:sp>
          <p:nvSpPr>
            <p:cNvPr id="19598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000000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19599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000000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19600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000000"/>
                  </a:solidFill>
                  <a:cs typeface="Arial" charset="0"/>
                </a:rPr>
                <a:t>c</a:t>
              </a:r>
            </a:p>
          </p:txBody>
        </p:sp>
        <p:cxnSp>
          <p:nvCxnSpPr>
            <p:cNvPr id="19601" name="AutoShape 11"/>
            <p:cNvCxnSpPr>
              <a:cxnSpLocks noChangeShapeType="1"/>
              <a:stCxn id="19597" idx="2"/>
              <a:endCxn id="19596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2" name="AutoShape 12"/>
            <p:cNvCxnSpPr>
              <a:cxnSpLocks noChangeShapeType="1"/>
              <a:stCxn id="19597" idx="2"/>
              <a:endCxn id="19600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3" name="AutoShape 13"/>
            <p:cNvCxnSpPr>
              <a:cxnSpLocks noChangeShapeType="1"/>
              <a:stCxn id="19596" idx="2"/>
              <a:endCxn id="19595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4" name="AutoShape 14"/>
            <p:cNvCxnSpPr>
              <a:cxnSpLocks noChangeShapeType="1"/>
              <a:stCxn id="19600" idx="2"/>
              <a:endCxn id="19599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5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19632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srgbClr val="000000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19633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srgbClr val="000000"/>
                    </a:solidFill>
                    <a:cs typeface="Arial" charset="0"/>
                  </a:rPr>
                  <a:t>p</a:t>
                </a:r>
              </a:p>
            </p:txBody>
          </p:sp>
          <p:sp>
            <p:nvSpPr>
              <p:cNvPr id="19634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srgbClr val="000000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19635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srgbClr val="000000"/>
                    </a:solidFill>
                    <a:cs typeface="Arial" charset="0"/>
                  </a:rPr>
                  <a:t>f</a:t>
                </a:r>
              </a:p>
            </p:txBody>
          </p:sp>
          <p:sp>
            <p:nvSpPr>
              <p:cNvPr id="19636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srgbClr val="000000"/>
                    </a:solidFill>
                    <a:cs typeface="Arial" charset="0"/>
                  </a:rPr>
                  <a:t>r</a:t>
                </a:r>
              </a:p>
            </p:txBody>
          </p:sp>
          <p:sp>
            <p:nvSpPr>
              <p:cNvPr id="19637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srgbClr val="000000"/>
                    </a:solidFill>
                    <a:cs typeface="Arial" charset="0"/>
                  </a:rPr>
                  <a:t>q</a:t>
                </a:r>
              </a:p>
            </p:txBody>
          </p:sp>
          <p:sp>
            <p:nvSpPr>
              <p:cNvPr id="19638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srgbClr val="000000"/>
                    </a:solidFill>
                    <a:cs typeface="Arial" charset="0"/>
                  </a:rPr>
                  <a:t>q</a:t>
                </a:r>
              </a:p>
            </p:txBody>
          </p:sp>
          <p:sp>
            <p:nvSpPr>
              <p:cNvPr id="1963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srgbClr val="000000"/>
                    </a:solidFill>
                    <a:cs typeface="Arial" charset="0"/>
                  </a:rPr>
                  <a:t>c</a:t>
                </a:r>
              </a:p>
            </p:txBody>
          </p:sp>
          <p:sp>
            <p:nvSpPr>
              <p:cNvPr id="19640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cs typeface="Arial" charset="0"/>
                  </a:rPr>
                  <a:t>G</a:t>
                </a:r>
              </a:p>
            </p:txBody>
          </p:sp>
          <p:sp>
            <p:nvSpPr>
              <p:cNvPr id="19641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srgbClr val="000000"/>
                    </a:solidFill>
                    <a:cs typeface="Arial" charset="0"/>
                  </a:rPr>
                  <a:t>a</a:t>
                </a:r>
              </a:p>
            </p:txBody>
          </p:sp>
          <p:cxnSp>
            <p:nvCxnSpPr>
              <p:cNvPr id="19642" name="AutoShape 26"/>
              <p:cNvCxnSpPr>
                <a:cxnSpLocks noChangeShapeType="1"/>
                <a:stCxn id="19632" idx="2"/>
                <a:endCxn id="19634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3" name="AutoShape 27"/>
              <p:cNvCxnSpPr>
                <a:cxnSpLocks noChangeShapeType="1"/>
                <a:stCxn id="19632" idx="2"/>
                <a:endCxn id="19636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4" name="AutoShape 28"/>
              <p:cNvCxnSpPr>
                <a:cxnSpLocks noChangeShapeType="1"/>
                <a:stCxn id="19634" idx="2"/>
                <a:endCxn id="19633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5" name="AutoShape 29"/>
              <p:cNvCxnSpPr>
                <a:cxnSpLocks noChangeShapeType="1"/>
                <a:stCxn id="19634" idx="2"/>
                <a:endCxn id="19637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6" name="AutoShape 30"/>
              <p:cNvCxnSpPr>
                <a:cxnSpLocks noChangeShapeType="1"/>
                <a:stCxn id="19636" idx="2"/>
                <a:endCxn id="19635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7" name="AutoShape 31"/>
              <p:cNvCxnSpPr>
                <a:cxnSpLocks noChangeShapeType="1"/>
                <a:stCxn id="19633" idx="2"/>
                <a:endCxn id="19638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8" name="AutoShape 32"/>
              <p:cNvCxnSpPr>
                <a:cxnSpLocks noChangeShapeType="1"/>
                <a:stCxn id="19635" idx="2"/>
                <a:endCxn id="19639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9" name="AutoShape 33"/>
              <p:cNvCxnSpPr>
                <a:cxnSpLocks noChangeShapeType="1"/>
                <a:stCxn id="19635" idx="2"/>
                <a:endCxn id="19640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50" name="AutoShape 34"/>
              <p:cNvCxnSpPr>
                <a:cxnSpLocks noChangeShapeType="1"/>
                <a:stCxn id="19639" idx="2"/>
                <a:endCxn id="19641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9606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000000"/>
                  </a:solidFill>
                  <a:cs typeface="Arial" charset="0"/>
                </a:rPr>
                <a:t>q</a:t>
              </a:r>
            </a:p>
          </p:txBody>
        </p:sp>
        <p:cxnSp>
          <p:nvCxnSpPr>
            <p:cNvPr id="19607" name="AutoShape 36"/>
            <p:cNvCxnSpPr>
              <a:cxnSpLocks noChangeShapeType="1"/>
              <a:stCxn id="19598" idx="2"/>
              <a:endCxn id="19606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8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19613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srgbClr val="000000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19614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srgbClr val="000000"/>
                    </a:solidFill>
                    <a:cs typeface="Arial" charset="0"/>
                  </a:rPr>
                  <a:t>p</a:t>
                </a:r>
              </a:p>
            </p:txBody>
          </p:sp>
          <p:sp>
            <p:nvSpPr>
              <p:cNvPr id="19615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srgbClr val="000000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19616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srgbClr val="000000"/>
                    </a:solidFill>
                    <a:cs typeface="Arial" charset="0"/>
                  </a:rPr>
                  <a:t>f</a:t>
                </a:r>
              </a:p>
            </p:txBody>
          </p:sp>
          <p:sp>
            <p:nvSpPr>
              <p:cNvPr id="19617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srgbClr val="000000"/>
                    </a:solidFill>
                    <a:cs typeface="Arial" charset="0"/>
                  </a:rPr>
                  <a:t>r</a:t>
                </a:r>
              </a:p>
            </p:txBody>
          </p:sp>
          <p:sp>
            <p:nvSpPr>
              <p:cNvPr id="19618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srgbClr val="000000"/>
                    </a:solidFill>
                    <a:cs typeface="Arial" charset="0"/>
                  </a:rPr>
                  <a:t>q</a:t>
                </a:r>
              </a:p>
            </p:txBody>
          </p:sp>
          <p:sp>
            <p:nvSpPr>
              <p:cNvPr id="19619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srgbClr val="000000"/>
                    </a:solidFill>
                    <a:cs typeface="Arial" charset="0"/>
                  </a:rPr>
                  <a:t>q</a:t>
                </a:r>
              </a:p>
            </p:txBody>
          </p:sp>
          <p:sp>
            <p:nvSpPr>
              <p:cNvPr id="19620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srgbClr val="000000"/>
                    </a:solidFill>
                    <a:cs typeface="Arial" charset="0"/>
                  </a:rPr>
                  <a:t>c</a:t>
                </a:r>
              </a:p>
            </p:txBody>
          </p:sp>
          <p:sp>
            <p:nvSpPr>
              <p:cNvPr id="19621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cs typeface="Arial" charset="0"/>
                  </a:rPr>
                  <a:t>G</a:t>
                </a:r>
              </a:p>
            </p:txBody>
          </p:sp>
          <p:sp>
            <p:nvSpPr>
              <p:cNvPr id="19622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srgbClr val="000000"/>
                    </a:solidFill>
                    <a:cs typeface="Arial" charset="0"/>
                  </a:rPr>
                  <a:t>a</a:t>
                </a:r>
              </a:p>
            </p:txBody>
          </p:sp>
          <p:cxnSp>
            <p:nvCxnSpPr>
              <p:cNvPr id="19623" name="AutoShape 48"/>
              <p:cNvCxnSpPr>
                <a:cxnSpLocks noChangeShapeType="1"/>
                <a:stCxn id="19613" idx="2"/>
                <a:endCxn id="19615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4" name="AutoShape 49"/>
              <p:cNvCxnSpPr>
                <a:cxnSpLocks noChangeShapeType="1"/>
                <a:stCxn id="19613" idx="2"/>
                <a:endCxn id="19617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5" name="AutoShape 50"/>
              <p:cNvCxnSpPr>
                <a:cxnSpLocks noChangeShapeType="1"/>
                <a:stCxn id="19615" idx="2"/>
                <a:endCxn id="19614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6" name="AutoShape 51"/>
              <p:cNvCxnSpPr>
                <a:cxnSpLocks noChangeShapeType="1"/>
                <a:stCxn id="19615" idx="2"/>
                <a:endCxn id="19618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7" name="AutoShape 52"/>
              <p:cNvCxnSpPr>
                <a:cxnSpLocks noChangeShapeType="1"/>
                <a:stCxn id="19617" idx="2"/>
                <a:endCxn id="19616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8" name="AutoShape 53"/>
              <p:cNvCxnSpPr>
                <a:cxnSpLocks noChangeShapeType="1"/>
                <a:stCxn id="19614" idx="2"/>
                <a:endCxn id="19619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9" name="AutoShape 54"/>
              <p:cNvCxnSpPr>
                <a:cxnSpLocks noChangeShapeType="1"/>
                <a:stCxn id="19616" idx="2"/>
                <a:endCxn id="19620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0" name="AutoShape 55"/>
              <p:cNvCxnSpPr>
                <a:cxnSpLocks noChangeShapeType="1"/>
                <a:stCxn id="19616" idx="2"/>
                <a:endCxn id="19621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1" name="AutoShape 56"/>
              <p:cNvCxnSpPr>
                <a:cxnSpLocks noChangeShapeType="1"/>
                <a:stCxn id="19620" idx="2"/>
                <a:endCxn id="19622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9609" name="AutoShape 57"/>
            <p:cNvCxnSpPr>
              <a:cxnSpLocks noChangeShapeType="1"/>
              <a:stCxn id="19597" idx="2"/>
              <a:endCxn id="19613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0" name="AutoShape 58"/>
            <p:cNvCxnSpPr>
              <a:cxnSpLocks noChangeShapeType="1"/>
              <a:stCxn id="19594" idx="2"/>
              <a:endCxn id="19597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1" name="AutoShape 59"/>
            <p:cNvCxnSpPr>
              <a:cxnSpLocks noChangeShapeType="1"/>
              <a:stCxn id="19594" idx="2"/>
              <a:endCxn id="19632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2" name="AutoShape 60"/>
            <p:cNvCxnSpPr>
              <a:cxnSpLocks noChangeShapeType="1"/>
              <a:stCxn id="19594" idx="2"/>
              <a:endCxn id="19598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97757" name="Line 61"/>
          <p:cNvSpPr>
            <a:spLocks noChangeShapeType="1"/>
          </p:cNvSpPr>
          <p:nvPr/>
        </p:nvSpPr>
        <p:spPr bwMode="auto">
          <a:xfrm flipH="1">
            <a:off x="3835400" y="3738563"/>
            <a:ext cx="2489200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758" name="Line 62"/>
          <p:cNvSpPr>
            <a:spLocks noChangeShapeType="1"/>
          </p:cNvSpPr>
          <p:nvPr/>
        </p:nvSpPr>
        <p:spPr bwMode="auto">
          <a:xfrm flipH="1">
            <a:off x="3305176" y="4241801"/>
            <a:ext cx="557213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759" name="Line 63"/>
          <p:cNvSpPr>
            <a:spLocks noChangeShapeType="1"/>
          </p:cNvSpPr>
          <p:nvPr/>
        </p:nvSpPr>
        <p:spPr bwMode="auto">
          <a:xfrm>
            <a:off x="3835401" y="4232277"/>
            <a:ext cx="160339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760" name="Line 64"/>
          <p:cNvSpPr>
            <a:spLocks noChangeShapeType="1"/>
          </p:cNvSpPr>
          <p:nvPr/>
        </p:nvSpPr>
        <p:spPr bwMode="auto">
          <a:xfrm flipH="1">
            <a:off x="3309943" y="4725988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761" name="Line 65"/>
          <p:cNvSpPr>
            <a:spLocks noChangeShapeType="1"/>
          </p:cNvSpPr>
          <p:nvPr/>
        </p:nvSpPr>
        <p:spPr bwMode="auto">
          <a:xfrm flipH="1">
            <a:off x="4000506" y="4743451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762" name="Line 66"/>
          <p:cNvSpPr>
            <a:spLocks noChangeShapeType="1"/>
          </p:cNvSpPr>
          <p:nvPr/>
        </p:nvSpPr>
        <p:spPr bwMode="auto">
          <a:xfrm>
            <a:off x="3832225" y="4256089"/>
            <a:ext cx="995363" cy="142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763" name="Line 67"/>
          <p:cNvSpPr>
            <a:spLocks noChangeShapeType="1"/>
          </p:cNvSpPr>
          <p:nvPr/>
        </p:nvSpPr>
        <p:spPr bwMode="auto">
          <a:xfrm flipH="1">
            <a:off x="4432306" y="4732339"/>
            <a:ext cx="398463" cy="203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764" name="Line 68"/>
          <p:cNvSpPr>
            <a:spLocks noChangeShapeType="1"/>
          </p:cNvSpPr>
          <p:nvPr/>
        </p:nvSpPr>
        <p:spPr bwMode="auto">
          <a:xfrm flipH="1">
            <a:off x="4233865" y="5253044"/>
            <a:ext cx="219075" cy="2111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765" name="Line 69"/>
          <p:cNvSpPr>
            <a:spLocks noChangeShapeType="1"/>
          </p:cNvSpPr>
          <p:nvPr/>
        </p:nvSpPr>
        <p:spPr bwMode="auto">
          <a:xfrm>
            <a:off x="4238630" y="5797551"/>
            <a:ext cx="3175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19469" name="Group 70"/>
          <p:cNvGrpSpPr>
            <a:grpSpLocks/>
          </p:cNvGrpSpPr>
          <p:nvPr/>
        </p:nvGrpSpPr>
        <p:grpSpPr bwMode="auto">
          <a:xfrm>
            <a:off x="4491037" y="1371604"/>
            <a:ext cx="3205163" cy="1768475"/>
            <a:chOff x="816" y="1056"/>
            <a:chExt cx="4176" cy="2304"/>
          </a:xfrm>
        </p:grpSpPr>
        <p:grpSp>
          <p:nvGrpSpPr>
            <p:cNvPr id="19564" name="Group 71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9566" name="AutoShape 72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cs typeface="Arial" charset="0"/>
                  </a:rPr>
                  <a:t>S</a:t>
                </a:r>
              </a:p>
            </p:txBody>
          </p:sp>
          <p:sp>
            <p:nvSpPr>
              <p:cNvPr id="19567" name="AutoShape 73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cs typeface="Arial" charset="0"/>
                  </a:rPr>
                  <a:t>G</a:t>
                </a:r>
              </a:p>
            </p:txBody>
          </p:sp>
          <p:sp>
            <p:nvSpPr>
              <p:cNvPr id="19568" name="AutoShape 74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i="1" dirty="0">
                    <a:solidFill>
                      <a:srgbClr val="000000"/>
                    </a:solidFill>
                    <a:cs typeface="Arial" charset="0"/>
                  </a:rPr>
                  <a:t>d</a:t>
                </a:r>
              </a:p>
            </p:txBody>
          </p:sp>
          <p:sp>
            <p:nvSpPr>
              <p:cNvPr id="19569" name="AutoShape 75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i="1" dirty="0">
                    <a:solidFill>
                      <a:srgbClr val="000000"/>
                    </a:solidFill>
                    <a:cs typeface="Arial" charset="0"/>
                  </a:rPr>
                  <a:t>b</a:t>
                </a:r>
              </a:p>
            </p:txBody>
          </p:sp>
          <p:sp>
            <p:nvSpPr>
              <p:cNvPr id="19570" name="AutoShape 76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i="1" dirty="0">
                    <a:solidFill>
                      <a:srgbClr val="000000"/>
                    </a:solidFill>
                    <a:cs typeface="Arial" charset="0"/>
                  </a:rPr>
                  <a:t>p</a:t>
                </a:r>
              </a:p>
            </p:txBody>
          </p:sp>
          <p:sp>
            <p:nvSpPr>
              <p:cNvPr id="19571" name="AutoShape 77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i="1" dirty="0">
                    <a:solidFill>
                      <a:srgbClr val="000000"/>
                    </a:solidFill>
                    <a:cs typeface="Arial" charset="0"/>
                  </a:rPr>
                  <a:t>q</a:t>
                </a:r>
              </a:p>
            </p:txBody>
          </p:sp>
          <p:sp>
            <p:nvSpPr>
              <p:cNvPr id="19572" name="AutoShape 78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i="1" dirty="0">
                    <a:solidFill>
                      <a:srgbClr val="000000"/>
                    </a:solidFill>
                    <a:cs typeface="Arial" charset="0"/>
                  </a:rPr>
                  <a:t>c</a:t>
                </a:r>
              </a:p>
            </p:txBody>
          </p:sp>
          <p:sp>
            <p:nvSpPr>
              <p:cNvPr id="19573" name="AutoShape 79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i="1" dirty="0">
                    <a:solidFill>
                      <a:srgbClr val="000000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19574" name="AutoShape 80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i="1" dirty="0">
                    <a:solidFill>
                      <a:srgbClr val="000000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19575" name="AutoShape 81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i="1" dirty="0">
                    <a:solidFill>
                      <a:srgbClr val="000000"/>
                    </a:solidFill>
                    <a:cs typeface="Arial" charset="0"/>
                  </a:rPr>
                  <a:t>a</a:t>
                </a:r>
              </a:p>
            </p:txBody>
          </p:sp>
          <p:sp>
            <p:nvSpPr>
              <p:cNvPr id="19576" name="AutoShape 82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i="1" dirty="0">
                    <a:solidFill>
                      <a:srgbClr val="000000"/>
                    </a:solidFill>
                    <a:cs typeface="Arial" charset="0"/>
                  </a:rPr>
                  <a:t>f</a:t>
                </a:r>
              </a:p>
            </p:txBody>
          </p:sp>
          <p:sp>
            <p:nvSpPr>
              <p:cNvPr id="19577" name="AutoShape 8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i="1" dirty="0">
                    <a:solidFill>
                      <a:srgbClr val="000000"/>
                    </a:solidFill>
                    <a:cs typeface="Arial" charset="0"/>
                  </a:rPr>
                  <a:t>r</a:t>
                </a:r>
              </a:p>
            </p:txBody>
          </p:sp>
          <p:cxnSp>
            <p:nvCxnSpPr>
              <p:cNvPr id="19578" name="AutoShape 84"/>
              <p:cNvCxnSpPr>
                <a:cxnSpLocks noChangeShapeType="1"/>
                <a:stCxn id="19566" idx="5"/>
                <a:endCxn id="19570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79" name="AutoShape 85"/>
              <p:cNvCxnSpPr>
                <a:cxnSpLocks noChangeShapeType="1"/>
                <a:stCxn id="19570" idx="5"/>
                <a:endCxn id="19571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0" name="AutoShape 86"/>
              <p:cNvCxnSpPr>
                <a:cxnSpLocks noChangeShapeType="1"/>
                <a:stCxn id="19574" idx="3"/>
                <a:endCxn id="19571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1" name="AutoShape 87"/>
              <p:cNvCxnSpPr>
                <a:cxnSpLocks noChangeShapeType="1"/>
                <a:stCxn id="19574" idx="2"/>
                <a:endCxn id="19570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2" name="AutoShape 88"/>
              <p:cNvCxnSpPr>
                <a:cxnSpLocks noChangeShapeType="1"/>
                <a:stCxn id="19573" idx="4"/>
                <a:endCxn id="19574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3" name="AutoShape 89"/>
              <p:cNvCxnSpPr>
                <a:cxnSpLocks noChangeShapeType="1"/>
                <a:stCxn id="19573" idx="5"/>
                <a:endCxn id="19577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4" name="AutoShape 90"/>
              <p:cNvCxnSpPr>
                <a:cxnSpLocks noChangeShapeType="1"/>
                <a:stCxn id="19577" idx="0"/>
                <a:endCxn id="19576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5" name="AutoShape 91"/>
              <p:cNvCxnSpPr>
                <a:cxnSpLocks noChangeShapeType="1"/>
                <a:stCxn id="19576" idx="0"/>
                <a:endCxn id="19567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6" name="AutoShape 92"/>
              <p:cNvCxnSpPr>
                <a:cxnSpLocks noChangeShapeType="1"/>
                <a:stCxn id="19566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7" name="AutoShape 93"/>
              <p:cNvCxnSpPr>
                <a:cxnSpLocks noChangeShapeType="1"/>
                <a:stCxn id="19568" idx="1"/>
                <a:endCxn id="19569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8" name="AutoShape 94"/>
              <p:cNvCxnSpPr>
                <a:cxnSpLocks noChangeShapeType="1"/>
                <a:endCxn id="19575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9" name="AutoShape 95"/>
              <p:cNvCxnSpPr>
                <a:cxnSpLocks noChangeShapeType="1"/>
                <a:stCxn id="19572" idx="2"/>
                <a:endCxn id="19575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0" name="AutoShape 96"/>
              <p:cNvCxnSpPr>
                <a:cxnSpLocks noChangeShapeType="1"/>
                <a:stCxn id="19568" idx="7"/>
                <a:endCxn id="19572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1" name="AutoShape 97"/>
              <p:cNvCxnSpPr>
                <a:cxnSpLocks noChangeShapeType="1"/>
                <a:stCxn id="19568" idx="6"/>
                <a:endCxn id="19573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2" name="AutoShape 98"/>
              <p:cNvCxnSpPr>
                <a:cxnSpLocks noChangeShapeType="1"/>
                <a:stCxn id="19576" idx="1"/>
                <a:endCxn id="19572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3" name="AutoShape 99"/>
              <p:cNvCxnSpPr>
                <a:cxnSpLocks noChangeShapeType="1"/>
                <a:stCxn id="19566" idx="6"/>
                <a:endCxn id="19573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9565" name="AutoShape 100"/>
            <p:cNvCxnSpPr>
              <a:cxnSpLocks noChangeShapeType="1"/>
              <a:stCxn id="19571" idx="6"/>
              <a:endCxn id="19577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19470" name="AutoShape 101"/>
          <p:cNvSpPr>
            <a:spLocks noChangeArrowheads="1"/>
          </p:cNvSpPr>
          <p:nvPr/>
        </p:nvSpPr>
        <p:spPr bwMode="auto">
          <a:xfrm>
            <a:off x="4491038" y="2408237"/>
            <a:ext cx="317500" cy="304800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5333180" y="2835275"/>
            <a:ext cx="807272" cy="304800"/>
            <a:chOff x="1914" y="2963"/>
            <a:chExt cx="1052" cy="397"/>
          </a:xfrm>
        </p:grpSpPr>
        <p:sp>
          <p:nvSpPr>
            <p:cNvPr id="19562" name="AutoShape 103"/>
            <p:cNvSpPr>
              <a:spLocks noChangeArrowheads="1"/>
            </p:cNvSpPr>
            <p:nvPr/>
          </p:nvSpPr>
          <p:spPr bwMode="auto">
            <a:xfrm>
              <a:off x="2553" y="296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i="1" dirty="0">
                  <a:solidFill>
                    <a:srgbClr val="000000"/>
                  </a:solidFill>
                  <a:cs typeface="Arial" charset="0"/>
                </a:rPr>
                <a:t>q</a:t>
              </a:r>
            </a:p>
          </p:txBody>
        </p:sp>
        <p:cxnSp>
          <p:nvCxnSpPr>
            <p:cNvPr id="19563" name="AutoShape 104"/>
            <p:cNvCxnSpPr>
              <a:cxnSpLocks noChangeShapeType="1"/>
              <a:stCxn id="19560" idx="5"/>
              <a:endCxn id="19562" idx="2"/>
            </p:cNvCxnSpPr>
            <p:nvPr/>
          </p:nvCxnSpPr>
          <p:spPr bwMode="auto">
            <a:xfrm flipV="1">
              <a:off x="1914" y="3162"/>
              <a:ext cx="639" cy="2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5062538" y="2591572"/>
            <a:ext cx="1299841" cy="456433"/>
            <a:chOff x="1560" y="2646"/>
            <a:chExt cx="1695" cy="595"/>
          </a:xfrm>
        </p:grpSpPr>
        <p:sp>
          <p:nvSpPr>
            <p:cNvPr id="19560" name="AutoShape 106"/>
            <p:cNvSpPr>
              <a:spLocks noChangeArrowheads="1"/>
            </p:cNvSpPr>
            <p:nvPr/>
          </p:nvSpPr>
          <p:spPr bwMode="auto">
            <a:xfrm>
              <a:off x="1560" y="284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i="1" dirty="0">
                  <a:solidFill>
                    <a:srgbClr val="000000"/>
                  </a:solidFill>
                  <a:cs typeface="Arial" charset="0"/>
                </a:rPr>
                <a:t>p</a:t>
              </a:r>
            </a:p>
          </p:txBody>
        </p:sp>
        <p:cxnSp>
          <p:nvCxnSpPr>
            <p:cNvPr id="19561" name="AutoShape 107"/>
            <p:cNvCxnSpPr>
              <a:cxnSpLocks noChangeShapeType="1"/>
              <a:stCxn id="19558" idx="2"/>
              <a:endCxn id="19560" idx="6"/>
            </p:cNvCxnSpPr>
            <p:nvPr/>
          </p:nvCxnSpPr>
          <p:spPr bwMode="auto">
            <a:xfrm flipH="1">
              <a:off x="1974" y="2646"/>
              <a:ext cx="1281" cy="39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6362702" y="2316463"/>
            <a:ext cx="412751" cy="428328"/>
            <a:chOff x="3255" y="2287"/>
            <a:chExt cx="538" cy="557"/>
          </a:xfrm>
        </p:grpSpPr>
        <p:sp>
          <p:nvSpPr>
            <p:cNvPr id="19558" name="AutoShape 109"/>
            <p:cNvSpPr>
              <a:spLocks noChangeArrowheads="1"/>
            </p:cNvSpPr>
            <p:nvPr/>
          </p:nvSpPr>
          <p:spPr bwMode="auto">
            <a:xfrm>
              <a:off x="3255" y="2446"/>
              <a:ext cx="414" cy="398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i="1" dirty="0">
                  <a:solidFill>
                    <a:srgbClr val="000000"/>
                  </a:solidFill>
                  <a:cs typeface="Arial" charset="0"/>
                </a:rPr>
                <a:t>h</a:t>
              </a:r>
            </a:p>
          </p:txBody>
        </p:sp>
        <p:cxnSp>
          <p:nvCxnSpPr>
            <p:cNvPr id="19559" name="AutoShape 110"/>
            <p:cNvCxnSpPr>
              <a:cxnSpLocks noChangeShapeType="1"/>
              <a:stCxn id="19544" idx="4"/>
              <a:endCxn id="19558" idx="7"/>
            </p:cNvCxnSpPr>
            <p:nvPr/>
          </p:nvCxnSpPr>
          <p:spPr bwMode="auto">
            <a:xfrm flipH="1">
              <a:off x="3608" y="2287"/>
              <a:ext cx="185" cy="2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111"/>
          <p:cNvGrpSpPr>
            <a:grpSpLocks/>
          </p:cNvGrpSpPr>
          <p:nvPr/>
        </p:nvGrpSpPr>
        <p:grpSpPr bwMode="auto">
          <a:xfrm>
            <a:off x="7283450" y="2195514"/>
            <a:ext cx="317500" cy="548964"/>
            <a:chOff x="4454" y="2129"/>
            <a:chExt cx="414" cy="715"/>
          </a:xfrm>
        </p:grpSpPr>
        <p:sp>
          <p:nvSpPr>
            <p:cNvPr id="19556" name="AutoShape 112"/>
            <p:cNvSpPr>
              <a:spLocks noChangeArrowheads="1"/>
            </p:cNvSpPr>
            <p:nvPr/>
          </p:nvSpPr>
          <p:spPr bwMode="auto">
            <a:xfrm>
              <a:off x="4454" y="212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i="1" dirty="0">
                  <a:solidFill>
                    <a:srgbClr val="000000"/>
                  </a:solidFill>
                  <a:cs typeface="Arial" charset="0"/>
                </a:rPr>
                <a:t>f</a:t>
              </a:r>
            </a:p>
          </p:txBody>
        </p:sp>
        <p:cxnSp>
          <p:nvCxnSpPr>
            <p:cNvPr id="19557" name="AutoShape 113"/>
            <p:cNvCxnSpPr>
              <a:cxnSpLocks noChangeShapeType="1"/>
              <a:stCxn id="797828" idx="0"/>
              <a:endCxn id="19556" idx="4"/>
            </p:cNvCxnSpPr>
            <p:nvPr/>
          </p:nvCxnSpPr>
          <p:spPr bwMode="auto">
            <a:xfrm flipV="1">
              <a:off x="4495" y="2526"/>
              <a:ext cx="166" cy="3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7378702" y="1371602"/>
            <a:ext cx="317500" cy="824137"/>
            <a:chOff x="4579" y="1056"/>
            <a:chExt cx="413" cy="1055"/>
          </a:xfrm>
        </p:grpSpPr>
        <p:sp>
          <p:nvSpPr>
            <p:cNvPr id="19554" name="AutoShape 115"/>
            <p:cNvSpPr>
              <a:spLocks noChangeArrowheads="1"/>
            </p:cNvSpPr>
            <p:nvPr/>
          </p:nvSpPr>
          <p:spPr bwMode="auto">
            <a:xfrm>
              <a:off x="4579" y="105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charset="0"/>
              </a:endParaRPr>
            </a:p>
          </p:txBody>
        </p:sp>
        <p:cxnSp>
          <p:nvCxnSpPr>
            <p:cNvPr id="19555" name="AutoShape 116"/>
            <p:cNvCxnSpPr>
              <a:cxnSpLocks noChangeShapeType="1"/>
              <a:stCxn id="19556" idx="0"/>
              <a:endCxn id="19554" idx="4"/>
            </p:cNvCxnSpPr>
            <p:nvPr/>
          </p:nvCxnSpPr>
          <p:spPr bwMode="auto">
            <a:xfrm flipV="1">
              <a:off x="4662" y="1453"/>
              <a:ext cx="124" cy="65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117"/>
          <p:cNvGrpSpPr>
            <a:grpSpLocks/>
          </p:cNvGrpSpPr>
          <p:nvPr/>
        </p:nvGrpSpPr>
        <p:grpSpPr bwMode="auto">
          <a:xfrm>
            <a:off x="4800862" y="2133603"/>
            <a:ext cx="928424" cy="318758"/>
            <a:chOff x="1219" y="2049"/>
            <a:chExt cx="1210" cy="416"/>
          </a:xfrm>
        </p:grpSpPr>
        <p:sp>
          <p:nvSpPr>
            <p:cNvPr id="19552" name="AutoShape 118"/>
            <p:cNvSpPr>
              <a:spLocks noChangeArrowheads="1"/>
            </p:cNvSpPr>
            <p:nvPr/>
          </p:nvSpPr>
          <p:spPr bwMode="auto">
            <a:xfrm>
              <a:off x="2015" y="204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i="1" dirty="0">
                  <a:solidFill>
                    <a:srgbClr val="000000"/>
                  </a:solidFill>
                  <a:cs typeface="Arial" charset="0"/>
                </a:rPr>
                <a:t>d</a:t>
              </a:r>
            </a:p>
          </p:txBody>
        </p:sp>
        <p:cxnSp>
          <p:nvCxnSpPr>
            <p:cNvPr id="19553" name="AutoShape 119"/>
            <p:cNvCxnSpPr>
              <a:cxnSpLocks noChangeShapeType="1"/>
            </p:cNvCxnSpPr>
            <p:nvPr/>
          </p:nvCxnSpPr>
          <p:spPr bwMode="auto">
            <a:xfrm flipV="1">
              <a:off x="1219" y="2248"/>
              <a:ext cx="846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120"/>
          <p:cNvGrpSpPr>
            <a:grpSpLocks/>
          </p:cNvGrpSpPr>
          <p:nvPr/>
        </p:nvGrpSpPr>
        <p:grpSpPr bwMode="auto">
          <a:xfrm>
            <a:off x="4745037" y="1676401"/>
            <a:ext cx="712789" cy="502091"/>
            <a:chOff x="1147" y="1453"/>
            <a:chExt cx="929" cy="655"/>
          </a:xfrm>
        </p:grpSpPr>
        <p:sp>
          <p:nvSpPr>
            <p:cNvPr id="19550" name="AutoShape 121"/>
            <p:cNvSpPr>
              <a:spLocks noChangeArrowheads="1"/>
            </p:cNvSpPr>
            <p:nvPr/>
          </p:nvSpPr>
          <p:spPr bwMode="auto">
            <a:xfrm>
              <a:off x="1147" y="145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i="1" dirty="0">
                  <a:solidFill>
                    <a:srgbClr val="000000"/>
                  </a:solidFill>
                  <a:cs typeface="Arial" charset="0"/>
                </a:rPr>
                <a:t>b</a:t>
              </a:r>
            </a:p>
          </p:txBody>
        </p:sp>
        <p:cxnSp>
          <p:nvCxnSpPr>
            <p:cNvPr id="19551" name="AutoShape 122"/>
            <p:cNvCxnSpPr>
              <a:cxnSpLocks noChangeShapeType="1"/>
              <a:stCxn id="19568" idx="1"/>
              <a:endCxn id="19550" idx="5"/>
            </p:cNvCxnSpPr>
            <p:nvPr/>
          </p:nvCxnSpPr>
          <p:spPr bwMode="auto">
            <a:xfrm flipH="1" flipV="1">
              <a:off x="1500" y="1792"/>
              <a:ext cx="576" cy="31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" name="Group 123"/>
          <p:cNvGrpSpPr>
            <a:grpSpLocks/>
          </p:cNvGrpSpPr>
          <p:nvPr/>
        </p:nvGrpSpPr>
        <p:grpSpPr bwMode="auto">
          <a:xfrm>
            <a:off x="5021262" y="1401763"/>
            <a:ext cx="611188" cy="319088"/>
            <a:chOff x="1507" y="1096"/>
            <a:chExt cx="797" cy="416"/>
          </a:xfrm>
        </p:grpSpPr>
        <p:sp>
          <p:nvSpPr>
            <p:cNvPr id="19548" name="AutoShape 124"/>
            <p:cNvSpPr>
              <a:spLocks noChangeArrowheads="1"/>
            </p:cNvSpPr>
            <p:nvPr/>
          </p:nvSpPr>
          <p:spPr bwMode="auto">
            <a:xfrm>
              <a:off x="1891" y="109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i="1" dirty="0">
                  <a:solidFill>
                    <a:srgbClr val="000000"/>
                  </a:solidFill>
                  <a:cs typeface="Arial" charset="0"/>
                </a:rPr>
                <a:t>a</a:t>
              </a:r>
            </a:p>
          </p:txBody>
        </p:sp>
        <p:cxnSp>
          <p:nvCxnSpPr>
            <p:cNvPr id="19549" name="AutoShape 125"/>
            <p:cNvCxnSpPr>
              <a:cxnSpLocks noChangeShapeType="1"/>
              <a:endCxn id="19548" idx="2"/>
            </p:cNvCxnSpPr>
            <p:nvPr/>
          </p:nvCxnSpPr>
          <p:spPr bwMode="auto">
            <a:xfrm flipV="1">
              <a:off x="1507" y="1295"/>
              <a:ext cx="372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126"/>
          <p:cNvGrpSpPr>
            <a:grpSpLocks/>
          </p:cNvGrpSpPr>
          <p:nvPr/>
        </p:nvGrpSpPr>
        <p:grpSpPr bwMode="auto">
          <a:xfrm>
            <a:off x="5682429" y="1646237"/>
            <a:ext cx="807272" cy="532259"/>
            <a:chOff x="2369" y="1414"/>
            <a:chExt cx="1052" cy="694"/>
          </a:xfrm>
        </p:grpSpPr>
        <p:sp>
          <p:nvSpPr>
            <p:cNvPr id="19546" name="AutoShape 127"/>
            <p:cNvSpPr>
              <a:spLocks noChangeArrowheads="1"/>
            </p:cNvSpPr>
            <p:nvPr/>
          </p:nvSpPr>
          <p:spPr bwMode="auto">
            <a:xfrm>
              <a:off x="3007" y="141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i="1" dirty="0">
                  <a:solidFill>
                    <a:srgbClr val="000000"/>
                  </a:solidFill>
                  <a:cs typeface="Arial" charset="0"/>
                </a:rPr>
                <a:t>c</a:t>
              </a:r>
            </a:p>
          </p:txBody>
        </p:sp>
        <p:cxnSp>
          <p:nvCxnSpPr>
            <p:cNvPr id="19547" name="AutoShape 128"/>
            <p:cNvCxnSpPr>
              <a:cxnSpLocks noChangeShapeType="1"/>
              <a:stCxn id="19552" idx="7"/>
              <a:endCxn id="19546" idx="3"/>
            </p:cNvCxnSpPr>
            <p:nvPr/>
          </p:nvCxnSpPr>
          <p:spPr bwMode="auto">
            <a:xfrm flipV="1">
              <a:off x="2369" y="1753"/>
              <a:ext cx="698" cy="355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129"/>
          <p:cNvGrpSpPr>
            <a:grpSpLocks/>
          </p:cNvGrpSpPr>
          <p:nvPr/>
        </p:nvGrpSpPr>
        <p:grpSpPr bwMode="auto">
          <a:xfrm>
            <a:off x="5729611" y="2011363"/>
            <a:ext cx="1204590" cy="304800"/>
            <a:chOff x="2429" y="1890"/>
            <a:chExt cx="1571" cy="397"/>
          </a:xfrm>
        </p:grpSpPr>
        <p:sp>
          <p:nvSpPr>
            <p:cNvPr id="19544" name="AutoShape 130"/>
            <p:cNvSpPr>
              <a:spLocks noChangeArrowheads="1"/>
            </p:cNvSpPr>
            <p:nvPr/>
          </p:nvSpPr>
          <p:spPr bwMode="auto">
            <a:xfrm>
              <a:off x="3586" y="1890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i="1" dirty="0">
                  <a:solidFill>
                    <a:srgbClr val="000000"/>
                  </a:solidFill>
                  <a:cs typeface="Arial" charset="0"/>
                </a:rPr>
                <a:t>e</a:t>
              </a:r>
            </a:p>
          </p:txBody>
        </p:sp>
        <p:cxnSp>
          <p:nvCxnSpPr>
            <p:cNvPr id="19545" name="AutoShape 131"/>
            <p:cNvCxnSpPr>
              <a:cxnSpLocks noChangeShapeType="1"/>
              <a:stCxn id="19552" idx="6"/>
              <a:endCxn id="19544" idx="2"/>
            </p:cNvCxnSpPr>
            <p:nvPr/>
          </p:nvCxnSpPr>
          <p:spPr bwMode="auto">
            <a:xfrm flipV="1">
              <a:off x="2429" y="2089"/>
              <a:ext cx="1157" cy="159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797828" name="AutoShape 132"/>
          <p:cNvSpPr>
            <a:spLocks noChangeArrowheads="1"/>
          </p:cNvSpPr>
          <p:nvPr/>
        </p:nvSpPr>
        <p:spPr bwMode="auto">
          <a:xfrm>
            <a:off x="7156450" y="2744791"/>
            <a:ext cx="317500" cy="303213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500" i="1" dirty="0">
                <a:solidFill>
                  <a:srgbClr val="000000"/>
                </a:solidFill>
                <a:cs typeface="Arial" charset="0"/>
              </a:rPr>
              <a:t>r</a:t>
            </a:r>
          </a:p>
        </p:txBody>
      </p:sp>
      <p:cxnSp>
        <p:nvCxnSpPr>
          <p:cNvPr id="797829" name="AutoShape 133"/>
          <p:cNvCxnSpPr>
            <a:cxnSpLocks noChangeShapeType="1"/>
            <a:stCxn id="19544" idx="5"/>
            <a:endCxn id="797828" idx="1"/>
          </p:cNvCxnSpPr>
          <p:nvPr/>
        </p:nvCxnSpPr>
        <p:spPr bwMode="auto">
          <a:xfrm>
            <a:off x="6888161" y="2290766"/>
            <a:ext cx="314325" cy="479425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</p:cxnSp>
      <p:grpSp>
        <p:nvGrpSpPr>
          <p:cNvPr id="17" name="Group 134"/>
          <p:cNvGrpSpPr>
            <a:grpSpLocks/>
          </p:cNvGrpSpPr>
          <p:nvPr/>
        </p:nvGrpSpPr>
        <p:grpSpPr bwMode="auto">
          <a:xfrm>
            <a:off x="5316538" y="1408117"/>
            <a:ext cx="855337" cy="389758"/>
            <a:chOff x="1891" y="1104"/>
            <a:chExt cx="1116" cy="508"/>
          </a:xfrm>
        </p:grpSpPr>
        <p:cxnSp>
          <p:nvCxnSpPr>
            <p:cNvPr id="19542" name="AutoShape 135"/>
            <p:cNvCxnSpPr>
              <a:cxnSpLocks noChangeShapeType="1"/>
              <a:stCxn id="19546" idx="2"/>
              <a:endCxn id="19543" idx="6"/>
            </p:cNvCxnSpPr>
            <p:nvPr/>
          </p:nvCxnSpPr>
          <p:spPr bwMode="auto">
            <a:xfrm flipH="1" flipV="1">
              <a:off x="2304" y="1302"/>
              <a:ext cx="703" cy="31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3" name="AutoShape 136"/>
            <p:cNvSpPr>
              <a:spLocks noChangeArrowheads="1"/>
            </p:cNvSpPr>
            <p:nvPr/>
          </p:nvSpPr>
          <p:spPr bwMode="auto">
            <a:xfrm>
              <a:off x="1891" y="1104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500" i="1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18" name="Group 137"/>
          <p:cNvGrpSpPr>
            <a:grpSpLocks/>
          </p:cNvGrpSpPr>
          <p:nvPr/>
        </p:nvGrpSpPr>
        <p:grpSpPr bwMode="auto">
          <a:xfrm>
            <a:off x="6186488" y="1655767"/>
            <a:ext cx="1143767" cy="583895"/>
            <a:chOff x="3024" y="1427"/>
            <a:chExt cx="1492" cy="760"/>
          </a:xfrm>
        </p:grpSpPr>
        <p:cxnSp>
          <p:nvCxnSpPr>
            <p:cNvPr id="19540" name="AutoShape 138"/>
            <p:cNvCxnSpPr>
              <a:cxnSpLocks noChangeShapeType="1"/>
              <a:stCxn id="19556" idx="1"/>
              <a:endCxn id="19546" idx="6"/>
            </p:cNvCxnSpPr>
            <p:nvPr/>
          </p:nvCxnSpPr>
          <p:spPr bwMode="auto">
            <a:xfrm rot="16200000" flipV="1">
              <a:off x="3680" y="1352"/>
              <a:ext cx="575" cy="1096"/>
            </a:xfrm>
            <a:prstGeom prst="curvedConnector2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1" name="AutoShape 139"/>
            <p:cNvSpPr>
              <a:spLocks noChangeArrowheads="1"/>
            </p:cNvSpPr>
            <p:nvPr/>
          </p:nvSpPr>
          <p:spPr bwMode="auto">
            <a:xfrm>
              <a:off x="3024" y="1427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500" i="1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19485" name="Line 140"/>
          <p:cNvSpPr>
            <a:spLocks noChangeShapeType="1"/>
          </p:cNvSpPr>
          <p:nvPr/>
        </p:nvSpPr>
        <p:spPr bwMode="auto">
          <a:xfrm>
            <a:off x="3" y="3371851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37" name="Oval 141"/>
          <p:cNvSpPr>
            <a:spLocks noChangeArrowheads="1"/>
          </p:cNvSpPr>
          <p:nvPr/>
        </p:nvSpPr>
        <p:spPr bwMode="auto">
          <a:xfrm>
            <a:off x="6140455" y="3478213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38" name="Oval 142"/>
          <p:cNvSpPr>
            <a:spLocks noChangeArrowheads="1"/>
          </p:cNvSpPr>
          <p:nvPr/>
        </p:nvSpPr>
        <p:spPr bwMode="auto">
          <a:xfrm>
            <a:off x="3729039" y="3971930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39" name="Oval 143"/>
          <p:cNvSpPr>
            <a:spLocks noChangeArrowheads="1"/>
          </p:cNvSpPr>
          <p:nvPr/>
        </p:nvSpPr>
        <p:spPr bwMode="auto">
          <a:xfrm>
            <a:off x="3165481" y="4451356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40" name="Oval 144"/>
          <p:cNvSpPr>
            <a:spLocks noChangeArrowheads="1"/>
          </p:cNvSpPr>
          <p:nvPr/>
        </p:nvSpPr>
        <p:spPr bwMode="auto">
          <a:xfrm>
            <a:off x="3865563" y="44513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41" name="Oval 145"/>
          <p:cNvSpPr>
            <a:spLocks noChangeArrowheads="1"/>
          </p:cNvSpPr>
          <p:nvPr/>
        </p:nvSpPr>
        <p:spPr bwMode="auto">
          <a:xfrm>
            <a:off x="4686305" y="44338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42" name="Oval 146"/>
          <p:cNvSpPr>
            <a:spLocks noChangeArrowheads="1"/>
          </p:cNvSpPr>
          <p:nvPr/>
        </p:nvSpPr>
        <p:spPr bwMode="auto">
          <a:xfrm>
            <a:off x="3163888" y="50069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43" name="Oval 147"/>
          <p:cNvSpPr>
            <a:spLocks noChangeArrowheads="1"/>
          </p:cNvSpPr>
          <p:nvPr/>
        </p:nvSpPr>
        <p:spPr bwMode="auto">
          <a:xfrm>
            <a:off x="3856039" y="49990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44" name="Oval 148"/>
          <p:cNvSpPr>
            <a:spLocks noChangeArrowheads="1"/>
          </p:cNvSpPr>
          <p:nvPr/>
        </p:nvSpPr>
        <p:spPr bwMode="auto">
          <a:xfrm>
            <a:off x="4325939" y="49815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45" name="Oval 149"/>
          <p:cNvSpPr>
            <a:spLocks noChangeArrowheads="1"/>
          </p:cNvSpPr>
          <p:nvPr/>
        </p:nvSpPr>
        <p:spPr bwMode="auto">
          <a:xfrm>
            <a:off x="5002213" y="49720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46" name="Oval 150"/>
          <p:cNvSpPr>
            <a:spLocks noChangeArrowheads="1"/>
          </p:cNvSpPr>
          <p:nvPr/>
        </p:nvSpPr>
        <p:spPr bwMode="auto">
          <a:xfrm>
            <a:off x="4087813" y="5510213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47" name="Oval 151"/>
          <p:cNvSpPr>
            <a:spLocks noChangeArrowheads="1"/>
          </p:cNvSpPr>
          <p:nvPr/>
        </p:nvSpPr>
        <p:spPr bwMode="auto">
          <a:xfrm>
            <a:off x="4532313" y="55181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48" name="Oval 152"/>
          <p:cNvSpPr>
            <a:spLocks noChangeArrowheads="1"/>
          </p:cNvSpPr>
          <p:nvPr/>
        </p:nvSpPr>
        <p:spPr bwMode="auto">
          <a:xfrm>
            <a:off x="4105281" y="6015039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49" name="Oval 153"/>
          <p:cNvSpPr>
            <a:spLocks noChangeArrowheads="1"/>
          </p:cNvSpPr>
          <p:nvPr/>
        </p:nvSpPr>
        <p:spPr bwMode="auto">
          <a:xfrm>
            <a:off x="4992688" y="55197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50" name="Oval 154"/>
          <p:cNvSpPr>
            <a:spLocks noChangeArrowheads="1"/>
          </p:cNvSpPr>
          <p:nvPr/>
        </p:nvSpPr>
        <p:spPr bwMode="auto">
          <a:xfrm>
            <a:off x="4772030" y="60071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51" name="Oval 155"/>
          <p:cNvSpPr>
            <a:spLocks noChangeArrowheads="1"/>
          </p:cNvSpPr>
          <p:nvPr/>
        </p:nvSpPr>
        <p:spPr bwMode="auto">
          <a:xfrm>
            <a:off x="5254630" y="60340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52" name="Oval 156"/>
          <p:cNvSpPr>
            <a:spLocks noChangeArrowheads="1"/>
          </p:cNvSpPr>
          <p:nvPr/>
        </p:nvSpPr>
        <p:spPr bwMode="auto">
          <a:xfrm>
            <a:off x="4787905" y="64770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53" name="Line 157"/>
          <p:cNvSpPr>
            <a:spLocks noChangeShapeType="1"/>
          </p:cNvSpPr>
          <p:nvPr/>
        </p:nvSpPr>
        <p:spPr bwMode="auto">
          <a:xfrm flipH="1" flipV="1">
            <a:off x="4824413" y="4733930"/>
            <a:ext cx="30956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54" name="Line 158"/>
          <p:cNvSpPr>
            <a:spLocks noChangeShapeType="1"/>
          </p:cNvSpPr>
          <p:nvPr/>
        </p:nvSpPr>
        <p:spPr bwMode="auto">
          <a:xfrm flipH="1" flipV="1">
            <a:off x="4438653" y="5254630"/>
            <a:ext cx="258763" cy="2143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55" name="Line 159"/>
          <p:cNvSpPr>
            <a:spLocks noChangeShapeType="1"/>
          </p:cNvSpPr>
          <p:nvPr/>
        </p:nvSpPr>
        <p:spPr bwMode="auto">
          <a:xfrm flipH="1" flipV="1">
            <a:off x="5138743" y="5253040"/>
            <a:ext cx="3175" cy="2238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56" name="Line 160"/>
          <p:cNvSpPr>
            <a:spLocks noChangeShapeType="1"/>
          </p:cNvSpPr>
          <p:nvPr/>
        </p:nvSpPr>
        <p:spPr bwMode="auto">
          <a:xfrm flipH="1" flipV="1">
            <a:off x="5129213" y="5791201"/>
            <a:ext cx="258763" cy="19685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57" name="Line 161"/>
          <p:cNvSpPr>
            <a:spLocks noChangeShapeType="1"/>
          </p:cNvSpPr>
          <p:nvPr/>
        </p:nvSpPr>
        <p:spPr bwMode="auto">
          <a:xfrm flipV="1">
            <a:off x="4918076" y="5792788"/>
            <a:ext cx="212725" cy="1635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58" name="Line 162"/>
          <p:cNvSpPr>
            <a:spLocks noChangeShapeType="1"/>
          </p:cNvSpPr>
          <p:nvPr/>
        </p:nvSpPr>
        <p:spPr bwMode="auto">
          <a:xfrm flipV="1">
            <a:off x="4900618" y="6280154"/>
            <a:ext cx="7937" cy="1730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508" name="Oval 163"/>
          <p:cNvSpPr>
            <a:spLocks noChangeArrowheads="1"/>
          </p:cNvSpPr>
          <p:nvPr/>
        </p:nvSpPr>
        <p:spPr bwMode="auto">
          <a:xfrm>
            <a:off x="6142037" y="3479805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60" name="Oval 164"/>
          <p:cNvSpPr>
            <a:spLocks noChangeArrowheads="1"/>
          </p:cNvSpPr>
          <p:nvPr/>
        </p:nvSpPr>
        <p:spPr bwMode="auto">
          <a:xfrm>
            <a:off x="3730630" y="397351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61" name="Oval 165"/>
          <p:cNvSpPr>
            <a:spLocks noChangeArrowheads="1"/>
          </p:cNvSpPr>
          <p:nvPr/>
        </p:nvSpPr>
        <p:spPr bwMode="auto">
          <a:xfrm>
            <a:off x="6524630" y="39068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62" name="Oval 166"/>
          <p:cNvSpPr>
            <a:spLocks noChangeArrowheads="1"/>
          </p:cNvSpPr>
          <p:nvPr/>
        </p:nvSpPr>
        <p:spPr bwMode="auto">
          <a:xfrm>
            <a:off x="8269288" y="392271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63" name="Oval 167"/>
          <p:cNvSpPr>
            <a:spLocks noChangeArrowheads="1"/>
          </p:cNvSpPr>
          <p:nvPr/>
        </p:nvSpPr>
        <p:spPr bwMode="auto">
          <a:xfrm>
            <a:off x="3167063" y="44529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64" name="Oval 168"/>
          <p:cNvSpPr>
            <a:spLocks noChangeArrowheads="1"/>
          </p:cNvSpPr>
          <p:nvPr/>
        </p:nvSpPr>
        <p:spPr bwMode="auto">
          <a:xfrm>
            <a:off x="3867156" y="44529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65" name="Oval 169"/>
          <p:cNvSpPr>
            <a:spLocks noChangeArrowheads="1"/>
          </p:cNvSpPr>
          <p:nvPr/>
        </p:nvSpPr>
        <p:spPr bwMode="auto">
          <a:xfrm>
            <a:off x="4687888" y="44354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66" name="Oval 170"/>
          <p:cNvSpPr>
            <a:spLocks noChangeArrowheads="1"/>
          </p:cNvSpPr>
          <p:nvPr/>
        </p:nvSpPr>
        <p:spPr bwMode="auto">
          <a:xfrm>
            <a:off x="3165481" y="50085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67" name="Oval 171"/>
          <p:cNvSpPr>
            <a:spLocks noChangeArrowheads="1"/>
          </p:cNvSpPr>
          <p:nvPr/>
        </p:nvSpPr>
        <p:spPr bwMode="auto">
          <a:xfrm>
            <a:off x="3857630" y="4992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68" name="Oval 172"/>
          <p:cNvSpPr>
            <a:spLocks noChangeArrowheads="1"/>
          </p:cNvSpPr>
          <p:nvPr/>
        </p:nvSpPr>
        <p:spPr bwMode="auto">
          <a:xfrm>
            <a:off x="4327530" y="49831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69" name="Oval 173"/>
          <p:cNvSpPr>
            <a:spLocks noChangeArrowheads="1"/>
          </p:cNvSpPr>
          <p:nvPr/>
        </p:nvSpPr>
        <p:spPr bwMode="auto">
          <a:xfrm>
            <a:off x="5003805" y="49736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70" name="Oval 174"/>
          <p:cNvSpPr>
            <a:spLocks noChangeArrowheads="1"/>
          </p:cNvSpPr>
          <p:nvPr/>
        </p:nvSpPr>
        <p:spPr bwMode="auto">
          <a:xfrm>
            <a:off x="4089405" y="5511805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71" name="Oval 175"/>
          <p:cNvSpPr>
            <a:spLocks noChangeArrowheads="1"/>
          </p:cNvSpPr>
          <p:nvPr/>
        </p:nvSpPr>
        <p:spPr bwMode="auto">
          <a:xfrm>
            <a:off x="4533905" y="55197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72" name="Oval 176"/>
          <p:cNvSpPr>
            <a:spLocks noChangeArrowheads="1"/>
          </p:cNvSpPr>
          <p:nvPr/>
        </p:nvSpPr>
        <p:spPr bwMode="auto">
          <a:xfrm>
            <a:off x="4114805" y="60166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73" name="Oval 177"/>
          <p:cNvSpPr>
            <a:spLocks noChangeArrowheads="1"/>
          </p:cNvSpPr>
          <p:nvPr/>
        </p:nvSpPr>
        <p:spPr bwMode="auto">
          <a:xfrm>
            <a:off x="4994281" y="55213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74" name="Oval 178"/>
          <p:cNvSpPr>
            <a:spLocks noChangeArrowheads="1"/>
          </p:cNvSpPr>
          <p:nvPr/>
        </p:nvSpPr>
        <p:spPr bwMode="auto">
          <a:xfrm>
            <a:off x="4773613" y="60086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75" name="Oval 179"/>
          <p:cNvSpPr>
            <a:spLocks noChangeArrowheads="1"/>
          </p:cNvSpPr>
          <p:nvPr/>
        </p:nvSpPr>
        <p:spPr bwMode="auto">
          <a:xfrm>
            <a:off x="5256213" y="60356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76" name="Oval 180"/>
          <p:cNvSpPr>
            <a:spLocks noChangeArrowheads="1"/>
          </p:cNvSpPr>
          <p:nvPr/>
        </p:nvSpPr>
        <p:spPr bwMode="auto">
          <a:xfrm>
            <a:off x="4789488" y="64785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77" name="Oval 181"/>
          <p:cNvSpPr>
            <a:spLocks noChangeArrowheads="1"/>
          </p:cNvSpPr>
          <p:nvPr/>
        </p:nvSpPr>
        <p:spPr bwMode="auto">
          <a:xfrm>
            <a:off x="3165481" y="5000630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78" name="Oval 182"/>
          <p:cNvSpPr>
            <a:spLocks noChangeArrowheads="1"/>
          </p:cNvSpPr>
          <p:nvPr/>
        </p:nvSpPr>
        <p:spPr bwMode="auto">
          <a:xfrm>
            <a:off x="3167063" y="4445005"/>
            <a:ext cx="290512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79" name="Oval 183"/>
          <p:cNvSpPr>
            <a:spLocks noChangeArrowheads="1"/>
          </p:cNvSpPr>
          <p:nvPr/>
        </p:nvSpPr>
        <p:spPr bwMode="auto">
          <a:xfrm>
            <a:off x="3857630" y="4992688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80" name="Oval 184"/>
          <p:cNvSpPr>
            <a:spLocks noChangeArrowheads="1"/>
          </p:cNvSpPr>
          <p:nvPr/>
        </p:nvSpPr>
        <p:spPr bwMode="auto">
          <a:xfrm>
            <a:off x="3867156" y="4445005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81" name="Oval 185"/>
          <p:cNvSpPr>
            <a:spLocks noChangeArrowheads="1"/>
          </p:cNvSpPr>
          <p:nvPr/>
        </p:nvSpPr>
        <p:spPr bwMode="auto">
          <a:xfrm>
            <a:off x="4089405" y="55038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82" name="Oval 186"/>
          <p:cNvSpPr>
            <a:spLocks noChangeArrowheads="1"/>
          </p:cNvSpPr>
          <p:nvPr/>
        </p:nvSpPr>
        <p:spPr bwMode="auto">
          <a:xfrm>
            <a:off x="410686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19" name="Group 187"/>
          <p:cNvGrpSpPr>
            <a:grpSpLocks/>
          </p:cNvGrpSpPr>
          <p:nvPr/>
        </p:nvGrpSpPr>
        <p:grpSpPr bwMode="auto">
          <a:xfrm>
            <a:off x="5821364" y="2698751"/>
            <a:ext cx="588963" cy="431800"/>
            <a:chOff x="2762" y="1745"/>
            <a:chExt cx="371" cy="272"/>
          </a:xfrm>
        </p:grpSpPr>
        <p:cxnSp>
          <p:nvCxnSpPr>
            <p:cNvPr id="19538" name="AutoShape 188"/>
            <p:cNvCxnSpPr>
              <a:cxnSpLocks noChangeShapeType="1"/>
            </p:cNvCxnSpPr>
            <p:nvPr/>
          </p:nvCxnSpPr>
          <p:spPr bwMode="auto">
            <a:xfrm flipH="1">
              <a:off x="2934" y="1745"/>
              <a:ext cx="199" cy="114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39" name="AutoShape 189"/>
            <p:cNvSpPr>
              <a:spLocks noChangeArrowheads="1"/>
            </p:cNvSpPr>
            <p:nvPr/>
          </p:nvSpPr>
          <p:spPr bwMode="auto">
            <a:xfrm>
              <a:off x="2762" y="1825"/>
              <a:ext cx="200" cy="192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500" i="1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797886" name="Oval 190"/>
          <p:cNvSpPr>
            <a:spLocks noChangeArrowheads="1"/>
          </p:cNvSpPr>
          <p:nvPr/>
        </p:nvSpPr>
        <p:spPr bwMode="auto">
          <a:xfrm>
            <a:off x="4327530" y="49831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87" name="Oval 191"/>
          <p:cNvSpPr>
            <a:spLocks noChangeArrowheads="1"/>
          </p:cNvSpPr>
          <p:nvPr/>
        </p:nvSpPr>
        <p:spPr bwMode="auto">
          <a:xfrm>
            <a:off x="4533905" y="5519739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88" name="Oval 192"/>
          <p:cNvSpPr>
            <a:spLocks noChangeArrowheads="1"/>
          </p:cNvSpPr>
          <p:nvPr/>
        </p:nvSpPr>
        <p:spPr bwMode="auto">
          <a:xfrm>
            <a:off x="477361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7889" name="Oval 193"/>
          <p:cNvSpPr>
            <a:spLocks noChangeArrowheads="1"/>
          </p:cNvSpPr>
          <p:nvPr/>
        </p:nvSpPr>
        <p:spPr bwMode="auto">
          <a:xfrm>
            <a:off x="4789488" y="64785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537" name="Text Box 194"/>
          <p:cNvSpPr txBox="1">
            <a:spLocks noChangeArrowheads="1"/>
          </p:cNvSpPr>
          <p:nvPr/>
        </p:nvSpPr>
        <p:spPr bwMode="auto">
          <a:xfrm>
            <a:off x="381000" y="1371602"/>
            <a:ext cx="2281237" cy="383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i="1" dirty="0" smtClean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i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i="1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Strategy</a:t>
            </a:r>
            <a:r>
              <a:rPr lang="en-US" i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: expand </a:t>
            </a:r>
            <a:r>
              <a:rPr lang="en-US" i="1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the deepest </a:t>
            </a:r>
            <a:r>
              <a:rPr lang="en-US" i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node </a:t>
            </a:r>
            <a:r>
              <a:rPr lang="en-US" i="1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first.</a:t>
            </a:r>
            <a:endParaRPr lang="en-US" i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i="1" dirty="0" smtClean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i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i="1" dirty="0" smtClean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i="1" dirty="0" smtClean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Frontier Data structure?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A</a:t>
            </a:r>
            <a:r>
              <a:rPr lang="en-US" i="1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LIFO stack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57" grpId="0" animBg="1"/>
      <p:bldP spid="797758" grpId="0" animBg="1"/>
      <p:bldP spid="797758" grpId="1" animBg="1"/>
      <p:bldP spid="797759" grpId="0" animBg="1"/>
      <p:bldP spid="797759" grpId="1" animBg="1"/>
      <p:bldP spid="797760" grpId="0" animBg="1"/>
      <p:bldP spid="797760" grpId="1" animBg="1"/>
      <p:bldP spid="797761" grpId="0" animBg="1"/>
      <p:bldP spid="797761" grpId="1" animBg="1"/>
      <p:bldP spid="797762" grpId="0" animBg="1"/>
      <p:bldP spid="797763" grpId="0" animBg="1"/>
      <p:bldP spid="797763" grpId="1" animBg="1"/>
      <p:bldP spid="797764" grpId="0" animBg="1"/>
      <p:bldP spid="797764" grpId="1" animBg="1"/>
      <p:bldP spid="797765" grpId="0" animBg="1"/>
      <p:bldP spid="797765" grpId="1" animBg="1"/>
      <p:bldP spid="797765" grpId="2" animBg="1"/>
      <p:bldP spid="797828" grpId="0" animBg="1"/>
      <p:bldP spid="797837" grpId="0" animBg="1"/>
      <p:bldP spid="797838" grpId="0" animBg="1"/>
      <p:bldP spid="797839" grpId="0" animBg="1"/>
      <p:bldP spid="797839" grpId="1" animBg="1"/>
      <p:bldP spid="797840" grpId="0" animBg="1"/>
      <p:bldP spid="797840" grpId="1" animBg="1"/>
      <p:bldP spid="797841" grpId="0" animBg="1"/>
      <p:bldP spid="797842" grpId="0" animBg="1"/>
      <p:bldP spid="797842" grpId="1" animBg="1"/>
      <p:bldP spid="797843" grpId="0" animBg="1"/>
      <p:bldP spid="797843" grpId="1" animBg="1"/>
      <p:bldP spid="797844" grpId="0" animBg="1"/>
      <p:bldP spid="797844" grpId="1" animBg="1"/>
      <p:bldP spid="797845" grpId="0" animBg="1"/>
      <p:bldP spid="797846" grpId="0" animBg="1"/>
      <p:bldP spid="797846" grpId="1" animBg="1"/>
      <p:bldP spid="797847" grpId="0" animBg="1"/>
      <p:bldP spid="797847" grpId="1" animBg="1"/>
      <p:bldP spid="797848" grpId="0" animBg="1"/>
      <p:bldP spid="797848" grpId="1" animBg="1"/>
      <p:bldP spid="797849" grpId="0" animBg="1"/>
      <p:bldP spid="797850" grpId="0" animBg="1"/>
      <p:bldP spid="797850" grpId="1" animBg="1"/>
      <p:bldP spid="797851" grpId="0" animBg="1"/>
      <p:bldP spid="797852" grpId="0" animBg="1"/>
      <p:bldP spid="797852" grpId="1" animBg="1"/>
      <p:bldP spid="797853" grpId="0" animBg="1"/>
      <p:bldP spid="797854" grpId="0" animBg="1"/>
      <p:bldP spid="797854" grpId="1" animBg="1"/>
      <p:bldP spid="797855" grpId="0" animBg="1"/>
      <p:bldP spid="797856" grpId="0" animBg="1"/>
      <p:bldP spid="797857" grpId="0" animBg="1"/>
      <p:bldP spid="797857" grpId="1" animBg="1"/>
      <p:bldP spid="797858" grpId="0" animBg="1"/>
      <p:bldP spid="797858" grpId="1" animBg="1"/>
      <p:bldP spid="797860" grpId="0" animBg="1"/>
      <p:bldP spid="797861" grpId="0" animBg="1"/>
      <p:bldP spid="797862" grpId="0" animBg="1"/>
      <p:bldP spid="797863" grpId="0" animBg="1"/>
      <p:bldP spid="797864" grpId="0" animBg="1"/>
      <p:bldP spid="797865" grpId="0" animBg="1"/>
      <p:bldP spid="797866" grpId="0" animBg="1"/>
      <p:bldP spid="797867" grpId="0" animBg="1"/>
      <p:bldP spid="797868" grpId="0" animBg="1"/>
      <p:bldP spid="797869" grpId="0" animBg="1"/>
      <p:bldP spid="797870" grpId="0" animBg="1"/>
      <p:bldP spid="797871" grpId="0" animBg="1"/>
      <p:bldP spid="797872" grpId="0" animBg="1"/>
      <p:bldP spid="797873" grpId="0" animBg="1"/>
      <p:bldP spid="797874" grpId="0" animBg="1"/>
      <p:bldP spid="797875" grpId="0" animBg="1"/>
      <p:bldP spid="797876" grpId="0" animBg="1"/>
      <p:bldP spid="797877" grpId="0" animBg="1"/>
      <p:bldP spid="797878" grpId="0" animBg="1"/>
      <p:bldP spid="797879" grpId="0" animBg="1"/>
      <p:bldP spid="797880" grpId="0" animBg="1"/>
      <p:bldP spid="797881" grpId="0" animBg="1"/>
      <p:bldP spid="797882" grpId="0" animBg="1"/>
      <p:bldP spid="797886" grpId="0" animBg="1"/>
      <p:bldP spid="797887" grpId="0" animBg="1"/>
      <p:bldP spid="797888" grpId="0" animBg="1"/>
      <p:bldP spid="79788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47"/>
          <p:cNvSpPr>
            <a:spLocks/>
          </p:cNvSpPr>
          <p:nvPr/>
        </p:nvSpPr>
        <p:spPr bwMode="auto">
          <a:xfrm>
            <a:off x="7348535" y="2003423"/>
            <a:ext cx="1906588" cy="2554288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0000"/>
              <a:gd name="connsiteY0" fmla="*/ 10000 h 10000"/>
              <a:gd name="connsiteX1" fmla="*/ 10000 w 10000"/>
              <a:gd name="connsiteY1" fmla="*/ 9975 h 10000"/>
              <a:gd name="connsiteX2" fmla="*/ 9018 w 10000"/>
              <a:gd name="connsiteY2" fmla="*/ 4388 h 10000"/>
              <a:gd name="connsiteX3" fmla="*/ 7619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10000" y="9975"/>
                </a:lnTo>
                <a:cubicBezTo>
                  <a:pt x="9806" y="8135"/>
                  <a:pt x="9212" y="6228"/>
                  <a:pt x="9018" y="4388"/>
                </a:cubicBezTo>
                <a:lnTo>
                  <a:pt x="7619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Depth-First Search (DFS) Properties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254000" y="1366836"/>
            <a:ext cx="5461000" cy="4729164"/>
          </a:xfrm>
        </p:spPr>
        <p:txBody>
          <a:bodyPr>
            <a:normAutofit fontScale="85000" lnSpcReduction="100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What nodes DFS expand?</a:t>
            </a:r>
          </a:p>
          <a:p>
            <a:pPr lvl="1"/>
            <a:r>
              <a:rPr lang="en-US" sz="2000" dirty="0" smtClean="0"/>
              <a:t>Some left prefix of the tree.</a:t>
            </a:r>
          </a:p>
          <a:p>
            <a:pPr lvl="1"/>
            <a:r>
              <a:rPr lang="en-US" sz="2000" dirty="0" smtClean="0"/>
              <a:t>Could process the whole tree!</a:t>
            </a:r>
          </a:p>
          <a:p>
            <a:pPr lvl="1"/>
            <a:r>
              <a:rPr lang="en-US" sz="2000" dirty="0" smtClean="0"/>
              <a:t>If m is finite, takes time 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m</a:t>
            </a:r>
            <a:r>
              <a:rPr lang="en-US" sz="2000" dirty="0" smtClean="0"/>
              <a:t>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How much space does the frontier take?</a:t>
            </a:r>
          </a:p>
          <a:p>
            <a:pPr lvl="1"/>
            <a:r>
              <a:rPr lang="en-US" sz="2000" b="1" dirty="0" smtClean="0"/>
              <a:t>Only has siblings on path to root, so O(</a:t>
            </a:r>
            <a:r>
              <a:rPr lang="en-US" sz="2000" b="1" dirty="0" err="1" smtClean="0"/>
              <a:t>bm</a:t>
            </a:r>
            <a:r>
              <a:rPr lang="en-US" sz="2000" b="1" dirty="0" smtClean="0"/>
              <a:t>) 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Is it complete?</a:t>
            </a:r>
          </a:p>
          <a:p>
            <a:pPr lvl="1"/>
            <a:r>
              <a:rPr lang="en-US" sz="2000" dirty="0" smtClean="0"/>
              <a:t>The graph search version (no repeated states) is complete in </a:t>
            </a:r>
            <a:r>
              <a:rPr lang="en-US" sz="2000" b="1" dirty="0" smtClean="0"/>
              <a:t>finite</a:t>
            </a:r>
            <a:r>
              <a:rPr lang="en-US" sz="2000" dirty="0" smtClean="0"/>
              <a:t> spaces, but </a:t>
            </a:r>
            <a:r>
              <a:rPr lang="en-US" sz="2000" dirty="0" smtClean="0">
                <a:solidFill>
                  <a:srgbClr val="FF0000"/>
                </a:solidFill>
              </a:rPr>
              <a:t>tree search is not complete.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Is it optimal?</a:t>
            </a:r>
          </a:p>
          <a:p>
            <a:pPr lvl="1"/>
            <a:r>
              <a:rPr lang="en-US" sz="2000" dirty="0" smtClean="0"/>
              <a:t>No, it finds the “leftmost” solution, regardless of the cost</a:t>
            </a:r>
          </a:p>
          <a:p>
            <a:pPr lvl="1"/>
            <a:endParaRPr lang="en-US" sz="2000" dirty="0" smtClean="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019800" y="1752601"/>
            <a:ext cx="5867400" cy="2900363"/>
            <a:chOff x="1328738" y="2012950"/>
            <a:chExt cx="5867400" cy="2900363"/>
          </a:xfrm>
        </p:grpSpPr>
        <p:sp>
          <p:nvSpPr>
            <p:cNvPr id="23585" name="Freeform 30"/>
            <p:cNvSpPr>
              <a:spLocks/>
            </p:cNvSpPr>
            <p:nvPr/>
          </p:nvSpPr>
          <p:spPr bwMode="auto">
            <a:xfrm>
              <a:off x="2655888" y="2262188"/>
              <a:ext cx="2927350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586" name="Oval 31"/>
            <p:cNvSpPr>
              <a:spLocks noChangeArrowheads="1"/>
            </p:cNvSpPr>
            <p:nvPr/>
          </p:nvSpPr>
          <p:spPr bwMode="auto">
            <a:xfrm>
              <a:off x="4010025" y="219233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587" name="Oval 32"/>
            <p:cNvSpPr>
              <a:spLocks noChangeArrowheads="1"/>
            </p:cNvSpPr>
            <p:nvPr/>
          </p:nvSpPr>
          <p:spPr bwMode="auto">
            <a:xfrm>
              <a:off x="3778250" y="261778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588" name="Oval 33"/>
            <p:cNvSpPr>
              <a:spLocks noChangeArrowheads="1"/>
            </p:cNvSpPr>
            <p:nvPr/>
          </p:nvSpPr>
          <p:spPr bwMode="auto">
            <a:xfrm>
              <a:off x="4254500" y="260826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589" name="Text Box 34"/>
            <p:cNvSpPr txBox="1">
              <a:spLocks noChangeArrowheads="1"/>
            </p:cNvSpPr>
            <p:nvPr/>
          </p:nvSpPr>
          <p:spPr bwMode="auto">
            <a:xfrm>
              <a:off x="3908425" y="2468563"/>
              <a:ext cx="2746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cs typeface="Arial" charset="0"/>
                </a:rPr>
                <a:t>…</a:t>
              </a:r>
            </a:p>
          </p:txBody>
        </p:sp>
        <p:sp>
          <p:nvSpPr>
            <p:cNvPr id="23590" name="Freeform 35"/>
            <p:cNvSpPr>
              <a:spLocks/>
            </p:cNvSpPr>
            <p:nvPr/>
          </p:nvSpPr>
          <p:spPr bwMode="auto">
            <a:xfrm>
              <a:off x="3890963" y="2422525"/>
              <a:ext cx="444500" cy="88900"/>
            </a:xfrm>
            <a:custGeom>
              <a:avLst/>
              <a:gdLst>
                <a:gd name="T0" fmla="*/ 0 w 280"/>
                <a:gd name="T1" fmla="*/ 2147483647 h 56"/>
                <a:gd name="T2" fmla="*/ 2147483647 w 280"/>
                <a:gd name="T3" fmla="*/ 2147483647 h 56"/>
                <a:gd name="T4" fmla="*/ 2147483647 w 280"/>
                <a:gd name="T5" fmla="*/ 0 h 56"/>
                <a:gd name="T6" fmla="*/ 0 60000 65536"/>
                <a:gd name="T7" fmla="*/ 0 60000 65536"/>
                <a:gd name="T8" fmla="*/ 0 60000 65536"/>
                <a:gd name="T9" fmla="*/ 0 w 280"/>
                <a:gd name="T10" fmla="*/ 0 h 56"/>
                <a:gd name="T11" fmla="*/ 280 w 280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56">
                  <a:moveTo>
                    <a:pt x="0" y="11"/>
                  </a:moveTo>
                  <a:cubicBezTo>
                    <a:pt x="52" y="33"/>
                    <a:pt x="104" y="56"/>
                    <a:pt x="151" y="54"/>
                  </a:cubicBezTo>
                  <a:cubicBezTo>
                    <a:pt x="198" y="52"/>
                    <a:pt x="239" y="26"/>
                    <a:pt x="28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591" name="Text Box 36"/>
            <p:cNvSpPr txBox="1">
              <a:spLocks noChangeArrowheads="1"/>
            </p:cNvSpPr>
            <p:nvPr/>
          </p:nvSpPr>
          <p:spPr bwMode="auto">
            <a:xfrm>
              <a:off x="4292599" y="2220913"/>
              <a:ext cx="2984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cs typeface="Arial" charset="0"/>
                </a:rPr>
                <a:t>b</a:t>
              </a:r>
            </a:p>
          </p:txBody>
        </p:sp>
        <p:sp>
          <p:nvSpPr>
            <p:cNvPr id="23592" name="Text Box 37"/>
            <p:cNvSpPr txBox="1">
              <a:spLocks noChangeArrowheads="1"/>
            </p:cNvSpPr>
            <p:nvPr/>
          </p:nvSpPr>
          <p:spPr bwMode="auto">
            <a:xfrm>
              <a:off x="5719763" y="2073275"/>
              <a:ext cx="11191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cs typeface="Arial" charset="0"/>
                </a:rPr>
                <a:t>1 node</a:t>
              </a:r>
            </a:p>
          </p:txBody>
        </p:sp>
        <p:sp>
          <p:nvSpPr>
            <p:cNvPr id="23593" name="Text Box 38"/>
            <p:cNvSpPr txBox="1">
              <a:spLocks noChangeArrowheads="1"/>
            </p:cNvSpPr>
            <p:nvPr/>
          </p:nvSpPr>
          <p:spPr bwMode="auto">
            <a:xfrm>
              <a:off x="5721350" y="2427287"/>
              <a:ext cx="11191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cs typeface="Arial" charset="0"/>
                </a:rPr>
                <a:t>b nodes</a:t>
              </a:r>
            </a:p>
          </p:txBody>
        </p:sp>
        <p:sp>
          <p:nvSpPr>
            <p:cNvPr id="23594" name="Text Box 39"/>
            <p:cNvSpPr txBox="1">
              <a:spLocks noChangeArrowheads="1"/>
            </p:cNvSpPr>
            <p:nvPr/>
          </p:nvSpPr>
          <p:spPr bwMode="auto">
            <a:xfrm>
              <a:off x="5721350" y="2838450"/>
              <a:ext cx="11191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cs typeface="Arial" charset="0"/>
                </a:rPr>
                <a:t>b</a:t>
              </a:r>
              <a:r>
                <a:rPr lang="en-US" baseline="30000">
                  <a:solidFill>
                    <a:srgbClr val="000000"/>
                  </a:solidFill>
                  <a:cs typeface="Arial" charset="0"/>
                </a:rPr>
                <a:t>2</a:t>
              </a:r>
              <a:r>
                <a:rPr lang="en-US">
                  <a:solidFill>
                    <a:srgbClr val="000000"/>
                  </a:solidFill>
                  <a:cs typeface="Arial" charset="0"/>
                </a:rPr>
                <a:t> nodes</a:t>
              </a:r>
            </a:p>
          </p:txBody>
        </p:sp>
        <p:sp>
          <p:nvSpPr>
            <p:cNvPr id="23595" name="Text Box 40"/>
            <p:cNvSpPr txBox="1">
              <a:spLocks noChangeArrowheads="1"/>
            </p:cNvSpPr>
            <p:nvPr/>
          </p:nvSpPr>
          <p:spPr bwMode="auto">
            <a:xfrm>
              <a:off x="5735638" y="4464050"/>
              <a:ext cx="1460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cs typeface="Arial" charset="0"/>
                </a:rPr>
                <a:t>b</a:t>
              </a:r>
              <a:r>
                <a:rPr lang="en-US" baseline="30000">
                  <a:solidFill>
                    <a:srgbClr val="000000"/>
                  </a:solidFill>
                  <a:cs typeface="Arial" charset="0"/>
                </a:rPr>
                <a:t>m</a:t>
              </a:r>
              <a:r>
                <a:rPr lang="en-US">
                  <a:solidFill>
                    <a:srgbClr val="000000"/>
                  </a:solidFill>
                  <a:cs typeface="Arial" charset="0"/>
                </a:rPr>
                <a:t> nodes</a:t>
              </a:r>
            </a:p>
          </p:txBody>
        </p:sp>
        <p:sp>
          <p:nvSpPr>
            <p:cNvPr id="23596" name="Oval 41"/>
            <p:cNvSpPr>
              <a:spLocks noChangeArrowheads="1"/>
            </p:cNvSpPr>
            <p:nvPr/>
          </p:nvSpPr>
          <p:spPr bwMode="auto">
            <a:xfrm>
              <a:off x="4502151" y="4733925"/>
              <a:ext cx="179387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600" name="AutoShape 45"/>
            <p:cNvSpPr>
              <a:spLocks/>
            </p:cNvSpPr>
            <p:nvPr/>
          </p:nvSpPr>
          <p:spPr bwMode="auto">
            <a:xfrm>
              <a:off x="2224088" y="2012950"/>
              <a:ext cx="265112" cy="2811463"/>
            </a:xfrm>
            <a:prstGeom prst="leftBrace">
              <a:avLst>
                <a:gd name="adj1" fmla="val 8837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601" name="Text Box 46"/>
            <p:cNvSpPr txBox="1">
              <a:spLocks noChangeArrowheads="1"/>
            </p:cNvSpPr>
            <p:nvPr/>
          </p:nvSpPr>
          <p:spPr bwMode="auto">
            <a:xfrm>
              <a:off x="1328738" y="3224213"/>
              <a:ext cx="12652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cs typeface="Arial" charset="0"/>
                </a:rPr>
                <a:t>m tiers</a:t>
              </a:r>
            </a:p>
          </p:txBody>
        </p:sp>
      </p:grpSp>
      <p:sp>
        <p:nvSpPr>
          <p:cNvPr id="31" name="Freeform 47"/>
          <p:cNvSpPr>
            <a:spLocks/>
          </p:cNvSpPr>
          <p:nvPr/>
        </p:nvSpPr>
        <p:spPr bwMode="auto">
          <a:xfrm>
            <a:off x="7389813" y="2057317"/>
            <a:ext cx="1373163" cy="2478171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8335" y="9974"/>
                </a:lnTo>
                <a:cubicBezTo>
                  <a:pt x="8174" y="8078"/>
                  <a:pt x="9052" y="6201"/>
                  <a:pt x="8890" y="4305"/>
                </a:cubicBezTo>
                <a:lnTo>
                  <a:pt x="10000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>
            <a:off x="7389840" y="2057403"/>
            <a:ext cx="1373179" cy="2514599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8890 w 16352"/>
              <a:gd name="connsiteY2" fmla="*/ 4305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2" h="10147">
                <a:moveTo>
                  <a:pt x="0" y="10000"/>
                </a:moveTo>
                <a:lnTo>
                  <a:pt x="6370" y="10147"/>
                </a:lnTo>
                <a:cubicBezTo>
                  <a:pt x="6209" y="8251"/>
                  <a:pt x="8940" y="7679"/>
                  <a:pt x="10907" y="4612"/>
                </a:cubicBezTo>
                <a:lnTo>
                  <a:pt x="16352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3" name="Oval 41"/>
          <p:cNvSpPr>
            <a:spLocks noChangeArrowheads="1"/>
          </p:cNvSpPr>
          <p:nvPr/>
        </p:nvSpPr>
        <p:spPr bwMode="auto">
          <a:xfrm>
            <a:off x="9421813" y="3429002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5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Depth-first search main advantage is its space complexity O(</a:t>
            </a:r>
            <a:r>
              <a:rPr lang="en-US" altLang="en-US" dirty="0" err="1" smtClean="0"/>
              <a:t>bm</a:t>
            </a:r>
            <a:r>
              <a:rPr lang="en-US" altLang="en-US" dirty="0" smtClean="0"/>
              <a:t>) for a maximum depth 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DFS issues:</a:t>
            </a:r>
            <a:endParaRPr lang="en-US" alt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 smtClean="0"/>
              <a:t>It can </a:t>
            </a:r>
            <a:r>
              <a:rPr lang="en-US" altLang="en-US" dirty="0"/>
              <a:t>get </a:t>
            </a:r>
            <a:r>
              <a:rPr lang="en-US" altLang="en-US" b="1" dirty="0"/>
              <a:t>stuck</a:t>
            </a:r>
            <a:r>
              <a:rPr lang="en-US" altLang="en-US" dirty="0"/>
              <a:t> going down the wrong path.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Many problems have </a:t>
            </a:r>
            <a:r>
              <a:rPr lang="en-US" altLang="en-US" b="1" dirty="0"/>
              <a:t>very deep</a:t>
            </a:r>
            <a:r>
              <a:rPr lang="en-US" altLang="en-US" dirty="0"/>
              <a:t> or even </a:t>
            </a:r>
            <a:r>
              <a:rPr lang="en-US" altLang="en-US" b="1" dirty="0"/>
              <a:t>infinite</a:t>
            </a:r>
            <a:r>
              <a:rPr lang="en-US" altLang="en-US" dirty="0"/>
              <a:t> search trees.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DFS should be </a:t>
            </a:r>
            <a:r>
              <a:rPr lang="en-US" altLang="en-US" b="1" dirty="0"/>
              <a:t>avoided</a:t>
            </a:r>
            <a:r>
              <a:rPr lang="en-US" altLang="en-US" dirty="0"/>
              <a:t> for search trees with </a:t>
            </a:r>
            <a:r>
              <a:rPr lang="en-US" altLang="en-US" b="1" dirty="0"/>
              <a:t>large</a:t>
            </a:r>
            <a:r>
              <a:rPr lang="en-US" altLang="en-US" dirty="0"/>
              <a:t> or </a:t>
            </a:r>
            <a:r>
              <a:rPr lang="en-US" altLang="en-US" b="1" dirty="0"/>
              <a:t>infinite</a:t>
            </a:r>
            <a:r>
              <a:rPr lang="en-US" altLang="en-US" dirty="0"/>
              <a:t> </a:t>
            </a:r>
            <a:r>
              <a:rPr lang="en-US" altLang="en-US" b="1" dirty="0"/>
              <a:t>maximum depths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Problem-Solving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Goal formulation.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Problem formulation.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assume observable, deterministic, discrete, and known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solution to a search problem would be a sequence of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Then, the agent can execute the 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“Formulate- Search- Execute” agent.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Depth-limited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Depth limited search avoids </a:t>
            </a:r>
            <a:r>
              <a:rPr lang="en-US" altLang="en-US" dirty="0"/>
              <a:t>the pitfalls of DFS </a:t>
            </a:r>
            <a:r>
              <a:rPr lang="en-US" altLang="en-US" dirty="0" smtClean="0"/>
              <a:t>by </a:t>
            </a:r>
            <a:r>
              <a:rPr lang="en-US" altLang="en-US" dirty="0"/>
              <a:t>imposing a cutoff on the </a:t>
            </a:r>
            <a:r>
              <a:rPr lang="en-US" altLang="en-US" b="1" dirty="0"/>
              <a:t>maximum </a:t>
            </a:r>
            <a:r>
              <a:rPr lang="en-US" altLang="en-US" b="1" dirty="0" smtClean="0"/>
              <a:t>depth l.</a:t>
            </a: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However, if we choose a depth limit that is too </a:t>
            </a:r>
            <a:r>
              <a:rPr lang="en-US" altLang="en-US" dirty="0" smtClean="0"/>
              <a:t>small (l&lt;d), </a:t>
            </a:r>
            <a:r>
              <a:rPr lang="en-US" altLang="en-US" dirty="0"/>
              <a:t>then DLS is not even complete.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The time and space complexity of DLS is similar to DFS.</a:t>
            </a:r>
          </a:p>
          <a:p>
            <a:endParaRPr lang="en-US" altLang="en-US" dirty="0"/>
          </a:p>
          <a:p>
            <a:r>
              <a:rPr lang="en-US" altLang="en-US" sz="1800" b="1" dirty="0"/>
              <a:t>Completeness</a:t>
            </a:r>
            <a:r>
              <a:rPr lang="en-US" altLang="en-US" sz="1800" dirty="0"/>
              <a:t>: Yes, if </a:t>
            </a:r>
            <a:r>
              <a:rPr lang="en-US" altLang="en-US" sz="1800" i="1" dirty="0"/>
              <a:t>l &gt;= d</a:t>
            </a:r>
            <a:endParaRPr lang="en-US" altLang="en-US" sz="1800" dirty="0"/>
          </a:p>
          <a:p>
            <a:r>
              <a:rPr lang="en-US" altLang="en-US" sz="1800" b="1" dirty="0"/>
              <a:t>Time complexity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b</a:t>
            </a:r>
            <a:r>
              <a:rPr lang="en-US" altLang="en-US" sz="1800" baseline="30000" dirty="0" err="1"/>
              <a:t>l</a:t>
            </a:r>
            <a:endParaRPr lang="en-US" altLang="en-US" sz="1800" dirty="0"/>
          </a:p>
          <a:p>
            <a:r>
              <a:rPr lang="en-US" altLang="en-US" sz="1800" b="1" dirty="0"/>
              <a:t>Space complexity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bl</a:t>
            </a:r>
            <a:endParaRPr lang="en-US" altLang="en-US" sz="1800" dirty="0"/>
          </a:p>
          <a:p>
            <a:r>
              <a:rPr lang="en-US" altLang="en-US" sz="1800" b="1" dirty="0"/>
              <a:t>Optimality</a:t>
            </a:r>
            <a:r>
              <a:rPr lang="en-US" altLang="en-US" sz="1800" dirty="0"/>
              <a:t>: No            </a:t>
            </a:r>
            <a:r>
              <a:rPr lang="en-US" altLang="en-US" sz="1200" dirty="0"/>
              <a:t>   </a:t>
            </a:r>
            <a:r>
              <a:rPr lang="en-US" altLang="en-US" sz="1200" i="1" dirty="0"/>
              <a:t>(b-branching factor, l-depth limit)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Freeform 2"/>
          <p:cNvSpPr>
            <a:spLocks/>
          </p:cNvSpPr>
          <p:nvPr/>
        </p:nvSpPr>
        <p:spPr bwMode="auto">
          <a:xfrm>
            <a:off x="9250359" y="2112965"/>
            <a:ext cx="965200" cy="82867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21251" name="Freeform 3"/>
          <p:cNvSpPr>
            <a:spLocks/>
          </p:cNvSpPr>
          <p:nvPr/>
        </p:nvSpPr>
        <p:spPr bwMode="auto">
          <a:xfrm>
            <a:off x="8866184" y="2112968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21252" name="Freeform 4"/>
          <p:cNvSpPr>
            <a:spLocks/>
          </p:cNvSpPr>
          <p:nvPr/>
        </p:nvSpPr>
        <p:spPr bwMode="auto">
          <a:xfrm>
            <a:off x="9070978" y="2119313"/>
            <a:ext cx="1323975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Iterative Deepening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406400" y="1397003"/>
            <a:ext cx="6908800" cy="472916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Idea: get DFS’s space advantage with BFS’s time / shallow-solution advantages</a:t>
            </a:r>
          </a:p>
          <a:p>
            <a:pPr lvl="1"/>
            <a:r>
              <a:rPr lang="en-US" sz="2000" dirty="0" smtClean="0"/>
              <a:t>Run a DFS with depth limit 1.  If no solution…</a:t>
            </a:r>
          </a:p>
          <a:p>
            <a:pPr lvl="1"/>
            <a:r>
              <a:rPr lang="en-US" sz="2000" dirty="0" smtClean="0"/>
              <a:t>Run a DFS with depth limit 2.  If no solution…</a:t>
            </a:r>
          </a:p>
          <a:p>
            <a:pPr lvl="1"/>
            <a:r>
              <a:rPr lang="en-US" sz="2000" dirty="0" smtClean="0"/>
              <a:t>Run a DFS with depth limit 3.  …..</a:t>
            </a:r>
          </a:p>
          <a:p>
            <a:pPr lvl="1"/>
            <a:endParaRPr lang="en-US" sz="2000" dirty="0" smtClean="0"/>
          </a:p>
          <a:p>
            <a:r>
              <a:rPr lang="en-US" dirty="0" smtClean="0"/>
              <a:t>Isn’t that wastefully redundant?</a:t>
            </a:r>
          </a:p>
          <a:p>
            <a:pPr lvl="1"/>
            <a:r>
              <a:rPr lang="en-US" sz="2000" dirty="0" smtClean="0"/>
              <a:t>Generally most work happens in the deepest level searched</a:t>
            </a:r>
            <a:r>
              <a:rPr lang="en-US" sz="2000" dirty="0"/>
              <a:t>.</a:t>
            </a:r>
          </a:p>
        </p:txBody>
      </p:sp>
      <p:sp>
        <p:nvSpPr>
          <p:cNvPr id="26679" name="Freeform 55"/>
          <p:cNvSpPr>
            <a:spLocks/>
          </p:cNvSpPr>
          <p:nvPr/>
        </p:nvSpPr>
        <p:spPr bwMode="auto">
          <a:xfrm>
            <a:off x="8274051" y="2093912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80" name="Oval 56"/>
          <p:cNvSpPr>
            <a:spLocks noChangeArrowheads="1"/>
          </p:cNvSpPr>
          <p:nvPr/>
        </p:nvSpPr>
        <p:spPr bwMode="auto">
          <a:xfrm>
            <a:off x="9628187" y="2024063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1" name="Oval 57"/>
          <p:cNvSpPr>
            <a:spLocks noChangeArrowheads="1"/>
          </p:cNvSpPr>
          <p:nvPr/>
        </p:nvSpPr>
        <p:spPr bwMode="auto">
          <a:xfrm>
            <a:off x="9396411" y="244951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2" name="Oval 58"/>
          <p:cNvSpPr>
            <a:spLocks noChangeArrowheads="1"/>
          </p:cNvSpPr>
          <p:nvPr/>
        </p:nvSpPr>
        <p:spPr bwMode="auto">
          <a:xfrm>
            <a:off x="9872659" y="2439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3" name="Text Box 59"/>
          <p:cNvSpPr txBox="1">
            <a:spLocks noChangeArrowheads="1"/>
          </p:cNvSpPr>
          <p:nvPr/>
        </p:nvSpPr>
        <p:spPr bwMode="auto">
          <a:xfrm>
            <a:off x="9526589" y="2300291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26684" name="Freeform 60"/>
          <p:cNvSpPr>
            <a:spLocks/>
          </p:cNvSpPr>
          <p:nvPr/>
        </p:nvSpPr>
        <p:spPr bwMode="auto">
          <a:xfrm>
            <a:off x="9509123" y="2254251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85" name="Text Box 61"/>
          <p:cNvSpPr txBox="1">
            <a:spLocks noChangeArrowheads="1"/>
          </p:cNvSpPr>
          <p:nvPr/>
        </p:nvSpPr>
        <p:spPr bwMode="auto">
          <a:xfrm>
            <a:off x="9910761" y="2052639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6686" name="Oval 62"/>
          <p:cNvSpPr>
            <a:spLocks noChangeArrowheads="1"/>
          </p:cNvSpPr>
          <p:nvPr/>
        </p:nvSpPr>
        <p:spPr bwMode="auto">
          <a:xfrm>
            <a:off x="10120311" y="3489325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21312" name="Freeform 64"/>
          <p:cNvSpPr>
            <a:spLocks/>
          </p:cNvSpPr>
          <p:nvPr/>
        </p:nvSpPr>
        <p:spPr bwMode="auto">
          <a:xfrm>
            <a:off x="9472614" y="2119315"/>
            <a:ext cx="511175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46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0" grpId="0" animBg="1"/>
      <p:bldP spid="821251" grpId="0" animBg="1"/>
      <p:bldP spid="821252" grpId="0" animBg="1"/>
      <p:bldP spid="8213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Deepening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b="1" dirty="0"/>
              <a:t>hard</a:t>
            </a:r>
            <a:r>
              <a:rPr lang="en-US" altLang="en-US" dirty="0"/>
              <a:t> </a:t>
            </a:r>
            <a:r>
              <a:rPr lang="en-US" altLang="en-US" b="1" dirty="0"/>
              <a:t>part</a:t>
            </a:r>
            <a:r>
              <a:rPr lang="en-US" altLang="en-US" dirty="0"/>
              <a:t> about </a:t>
            </a:r>
            <a:r>
              <a:rPr lang="en-US" altLang="en-US" dirty="0" smtClean="0"/>
              <a:t>depth-limited search is </a:t>
            </a:r>
            <a:r>
              <a:rPr lang="en-US" altLang="en-US" b="1" dirty="0"/>
              <a:t>picking </a:t>
            </a:r>
            <a:r>
              <a:rPr lang="en-US" altLang="en-US" b="1" dirty="0" smtClean="0"/>
              <a:t>an appropriate depth limit</a:t>
            </a:r>
            <a:r>
              <a:rPr lang="en-US" altLang="en-US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dirty="0" smtClean="0"/>
              <a:t>Iterative deepening </a:t>
            </a:r>
            <a:r>
              <a:rPr lang="en-US" altLang="en-US" dirty="0"/>
              <a:t>is a strategy that </a:t>
            </a:r>
            <a:r>
              <a:rPr lang="en-US" altLang="en-US" dirty="0" smtClean="0"/>
              <a:t>resolves </a:t>
            </a:r>
            <a:r>
              <a:rPr lang="en-US" altLang="en-US" dirty="0"/>
              <a:t>the issue of choosing the best depth limit by </a:t>
            </a:r>
            <a:r>
              <a:rPr lang="en-US" altLang="en-US" b="1" dirty="0"/>
              <a:t>trying all possible depth limits</a:t>
            </a:r>
            <a:r>
              <a:rPr lang="en-US" altLang="en-US" dirty="0"/>
              <a:t>: first depth 0, then depth 1, the depth 2, and so </a:t>
            </a:r>
            <a:r>
              <a:rPr lang="en-US" altLang="en-US" dirty="0" smtClean="0"/>
              <a:t>on until a goal is found.</a:t>
            </a:r>
            <a:endParaRPr lang="en-US" alt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dirty="0"/>
              <a:t>In effect, it combines the </a:t>
            </a:r>
            <a:r>
              <a:rPr lang="en-US" altLang="en-US" b="1" dirty="0"/>
              <a:t>benefits of </a:t>
            </a:r>
            <a:r>
              <a:rPr lang="en-US" altLang="en-US" b="1" dirty="0" smtClean="0"/>
              <a:t>DFS and </a:t>
            </a:r>
            <a:r>
              <a:rPr lang="en-US" altLang="en-US" b="1" dirty="0"/>
              <a:t>BFS</a:t>
            </a:r>
            <a:r>
              <a:rPr lang="en-US" altLang="en-US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dirty="0"/>
              <a:t>It </a:t>
            </a:r>
            <a:r>
              <a:rPr lang="en-US" altLang="en-US" dirty="0" smtClean="0"/>
              <a:t>is </a:t>
            </a:r>
            <a:r>
              <a:rPr lang="en-US" altLang="en-US" b="1" dirty="0" smtClean="0"/>
              <a:t>complete</a:t>
            </a:r>
            <a:r>
              <a:rPr lang="en-US" altLang="en-US" dirty="0"/>
              <a:t> </a:t>
            </a:r>
            <a:r>
              <a:rPr lang="en-US" altLang="en-US" dirty="0" smtClean="0"/>
              <a:t>like </a:t>
            </a:r>
            <a:r>
              <a:rPr lang="en-US" altLang="en-US" dirty="0"/>
              <a:t>BFS and has </a:t>
            </a:r>
            <a:r>
              <a:rPr lang="en-US" altLang="en-US" b="1" dirty="0"/>
              <a:t>modest memory</a:t>
            </a:r>
            <a:r>
              <a:rPr lang="en-US" altLang="en-US" dirty="0"/>
              <a:t> </a:t>
            </a:r>
            <a:r>
              <a:rPr lang="en-US" altLang="en-US" b="1" dirty="0"/>
              <a:t>requirements</a:t>
            </a:r>
            <a:r>
              <a:rPr lang="en-US" altLang="en-US" dirty="0"/>
              <a:t> of DFS.</a:t>
            </a:r>
            <a:endParaRPr lang="en-US" alt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0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Deepening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654" y="1846263"/>
            <a:ext cx="5806607" cy="557187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Bi-directional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/>
              <a:t>Search forward</a:t>
            </a:r>
            <a:r>
              <a:rPr lang="en-US" altLang="en-US" dirty="0"/>
              <a:t> from the Initial state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dirty="0"/>
              <a:t>And </a:t>
            </a:r>
            <a:r>
              <a:rPr lang="en-US" altLang="en-US" b="1" dirty="0"/>
              <a:t>search backwards</a:t>
            </a:r>
            <a:r>
              <a:rPr lang="en-US" altLang="en-US" dirty="0"/>
              <a:t> from the Goal state..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dirty="0"/>
              <a:t>Stop when two meet in the </a:t>
            </a:r>
            <a:r>
              <a:rPr lang="en-US" altLang="en-US" b="1" dirty="0"/>
              <a:t>middle</a:t>
            </a:r>
            <a:r>
              <a:rPr lang="en-US" altLang="en-US" dirty="0" smtClean="0"/>
              <a:t>.</a:t>
            </a:r>
          </a:p>
          <a:p>
            <a:pPr algn="just"/>
            <a:r>
              <a:rPr lang="en-US" altLang="en-US" dirty="0"/>
              <a:t>(The frontiers of the two searches intersect; means a solution is found.)</a:t>
            </a:r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r>
              <a:rPr lang="en-US" altLang="en-US" b="1" dirty="0"/>
              <a:t>Completeness</a:t>
            </a:r>
            <a:r>
              <a:rPr lang="en-US" altLang="en-US" dirty="0"/>
              <a:t>: Yes</a:t>
            </a:r>
          </a:p>
          <a:p>
            <a:r>
              <a:rPr lang="en-US" altLang="en-US" b="1" dirty="0"/>
              <a:t>Time complexity</a:t>
            </a:r>
            <a:r>
              <a:rPr lang="en-US" altLang="en-US" dirty="0"/>
              <a:t>: </a:t>
            </a:r>
            <a:r>
              <a:rPr lang="en-US" altLang="en-US" dirty="0" err="1"/>
              <a:t>b</a:t>
            </a:r>
            <a:r>
              <a:rPr lang="en-US" altLang="en-US" baseline="30000" dirty="0" err="1"/>
              <a:t>d</a:t>
            </a:r>
            <a:r>
              <a:rPr lang="en-US" altLang="en-US" baseline="30000" dirty="0"/>
              <a:t>/2</a:t>
            </a:r>
            <a:endParaRPr lang="en-US" altLang="en-US" dirty="0"/>
          </a:p>
          <a:p>
            <a:r>
              <a:rPr lang="en-US" altLang="en-US" b="1" dirty="0"/>
              <a:t>Space complexity</a:t>
            </a:r>
            <a:r>
              <a:rPr lang="en-US" altLang="en-US" dirty="0"/>
              <a:t>: </a:t>
            </a:r>
            <a:r>
              <a:rPr lang="en-US" altLang="en-US" dirty="0" err="1"/>
              <a:t>b</a:t>
            </a:r>
            <a:r>
              <a:rPr lang="en-US" altLang="en-US" baseline="30000" dirty="0" err="1"/>
              <a:t>d</a:t>
            </a:r>
            <a:r>
              <a:rPr lang="en-US" altLang="en-US" baseline="30000" dirty="0"/>
              <a:t>/2</a:t>
            </a:r>
            <a:endParaRPr lang="en-US" altLang="en-US" dirty="0"/>
          </a:p>
          <a:p>
            <a:r>
              <a:rPr lang="en-US" altLang="en-US" b="1" dirty="0"/>
              <a:t>Optimality</a:t>
            </a:r>
            <a:r>
              <a:rPr lang="en-US" altLang="en-US" dirty="0"/>
              <a:t>: Yes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Bi-directional </a:t>
            </a:r>
            <a:r>
              <a:rPr lang="en-US" dirty="0" smtClean="0"/>
              <a:t>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How do we search backward?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Not all actions are reversible.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There could be multiple goal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Then construct</a:t>
            </a:r>
            <a:r>
              <a:rPr lang="en-US" dirty="0"/>
              <a:t> </a:t>
            </a:r>
            <a:r>
              <a:rPr lang="en-US" dirty="0" smtClean="0"/>
              <a:t>a new </a:t>
            </a:r>
            <a:r>
              <a:rPr lang="en-US" dirty="0"/>
              <a:t>dummy goal state whose immediate predecessors are all the actual goal </a:t>
            </a:r>
            <a:r>
              <a:rPr lang="en-US" dirty="0" smtClean="0"/>
              <a:t>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goal can be  </a:t>
            </a:r>
            <a:r>
              <a:rPr lang="en-US" dirty="0"/>
              <a:t>an abstract </a:t>
            </a:r>
            <a:r>
              <a:rPr lang="en-US" dirty="0" smtClean="0"/>
              <a:t>description like n-queens search problem (“</a:t>
            </a:r>
            <a:r>
              <a:rPr lang="en-US" dirty="0"/>
              <a:t>no queen attacks another queen</a:t>
            </a:r>
            <a:r>
              <a:rPr lang="en-US" dirty="0" smtClean="0"/>
              <a:t>”, </a:t>
            </a:r>
            <a:r>
              <a:rPr lang="en-US" dirty="0"/>
              <a:t>then bidirectional search is difficult to use.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Uninformed Search Strategies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288" y="2119313"/>
            <a:ext cx="9429750" cy="34766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Apply BFS, DFS, and UCS to the following problem: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188" y="2524125"/>
            <a:ext cx="7219950" cy="2667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Problem-Solving </a:t>
            </a:r>
            <a:r>
              <a:rPr lang="en-US" dirty="0" smtClean="0"/>
              <a:t>Agents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Search Problem Formulation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Graph Search vs. Tree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Evaluating Search algorithms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Uninformed Search Strategies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Problem-Solving Agents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This </a:t>
            </a:r>
            <a:r>
              <a:rPr lang="en-US" sz="2400" dirty="0"/>
              <a:t>offline problem solving!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Solution is executed “eyes closed.</a:t>
            </a:r>
          </a:p>
        </p:txBody>
      </p:sp>
      <p:pic>
        <p:nvPicPr>
          <p:cNvPr id="825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709" y="1908017"/>
            <a:ext cx="7119937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5349" name="Group 5"/>
          <p:cNvGrpSpPr>
            <a:grpSpLocks/>
          </p:cNvGrpSpPr>
          <p:nvPr/>
        </p:nvGrpSpPr>
        <p:grpSpPr bwMode="auto">
          <a:xfrm>
            <a:off x="3705131" y="4346418"/>
            <a:ext cx="5562600" cy="519113"/>
            <a:chOff x="1488" y="2544"/>
            <a:chExt cx="3504" cy="327"/>
          </a:xfrm>
        </p:grpSpPr>
        <p:sp>
          <p:nvSpPr>
            <p:cNvPr id="825350" name="Rectangle 6"/>
            <p:cNvSpPr>
              <a:spLocks noChangeArrowheads="1"/>
            </p:cNvSpPr>
            <p:nvPr/>
          </p:nvSpPr>
          <p:spPr bwMode="auto">
            <a:xfrm>
              <a:off x="1488" y="2544"/>
              <a:ext cx="1056" cy="192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351" name="Line 7"/>
            <p:cNvSpPr>
              <a:spLocks noChangeShapeType="1"/>
            </p:cNvSpPr>
            <p:nvPr/>
          </p:nvSpPr>
          <p:spPr bwMode="auto">
            <a:xfrm flipH="1" flipV="1">
              <a:off x="2544" y="2640"/>
              <a:ext cx="1008" cy="9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52" name="Text Box 8"/>
            <p:cNvSpPr txBox="1">
              <a:spLocks noChangeArrowheads="1"/>
            </p:cNvSpPr>
            <p:nvPr/>
          </p:nvSpPr>
          <p:spPr bwMode="auto">
            <a:xfrm>
              <a:off x="3552" y="2640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solidFill>
                    <a:srgbClr val="008000"/>
                  </a:solidFill>
                </a:rPr>
                <a:t>This is the hard part!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10" y="1737360"/>
            <a:ext cx="10882265" cy="474401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tx1"/>
                </a:solidFill>
              </a:rPr>
              <a:t>The goal of this agent is to travel from Arad to Bucharest.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 smtClean="0"/>
              <a:t>Initial state</a:t>
            </a:r>
          </a:p>
          <a:p>
            <a:pPr marL="0" indent="0">
              <a:buNone/>
            </a:pPr>
            <a:r>
              <a:rPr lang="en-US" sz="1500" dirty="0" smtClean="0"/>
              <a:t>The state where the agent starts.   </a:t>
            </a:r>
            <a:r>
              <a:rPr lang="en-US" sz="1500" dirty="0" smtClean="0">
                <a:solidFill>
                  <a:schemeClr val="accent1"/>
                </a:solidFill>
              </a:rPr>
              <a:t>In(Arad)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 smtClean="0"/>
              <a:t>Actions(s)</a:t>
            </a:r>
          </a:p>
          <a:p>
            <a:r>
              <a:rPr lang="en-US" sz="1500" dirty="0" smtClean="0"/>
              <a:t>Possible actions available to the agent at state s. </a:t>
            </a:r>
            <a:r>
              <a:rPr lang="en-US" sz="1500" dirty="0" smtClean="0">
                <a:solidFill>
                  <a:schemeClr val="tx1"/>
                </a:solidFill>
              </a:rPr>
              <a:t>From Arad: </a:t>
            </a:r>
            <a:r>
              <a:rPr lang="en-US" sz="1500" dirty="0" smtClean="0">
                <a:solidFill>
                  <a:schemeClr val="accent1"/>
                </a:solidFill>
              </a:rPr>
              <a:t>Go(Sibiu), Go(</a:t>
            </a:r>
            <a:r>
              <a:rPr lang="en-US" sz="1500" dirty="0" err="1" smtClean="0">
                <a:solidFill>
                  <a:schemeClr val="accent1"/>
                </a:solidFill>
              </a:rPr>
              <a:t>Zerind</a:t>
            </a:r>
            <a:r>
              <a:rPr lang="en-US" sz="1500" dirty="0" smtClean="0">
                <a:solidFill>
                  <a:schemeClr val="accent1"/>
                </a:solidFill>
              </a:rPr>
              <a:t>), </a:t>
            </a:r>
          </a:p>
          <a:p>
            <a:r>
              <a:rPr lang="en-US" sz="1500" dirty="0" smtClean="0">
                <a:solidFill>
                  <a:schemeClr val="accent1"/>
                </a:solidFill>
              </a:rPr>
              <a:t>Go(Timisoara)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 smtClean="0"/>
              <a:t>Transition model (successor function): </a:t>
            </a:r>
            <a:r>
              <a:rPr lang="en-US" sz="1500" dirty="0" smtClean="0"/>
              <a:t>A description of what each action does.</a:t>
            </a:r>
          </a:p>
          <a:p>
            <a:r>
              <a:rPr lang="en-US" sz="1500" dirty="0" smtClean="0"/>
              <a:t>Results(</a:t>
            </a:r>
            <a:r>
              <a:rPr lang="en-US" sz="1500" dirty="0" err="1" smtClean="0"/>
              <a:t>s,a</a:t>
            </a:r>
            <a:r>
              <a:rPr lang="en-US" sz="1500" dirty="0" smtClean="0"/>
              <a:t>) returns the state resulting from applying  action a at state s.</a:t>
            </a:r>
          </a:p>
          <a:p>
            <a:r>
              <a:rPr lang="en-US" sz="1500" dirty="0" smtClean="0">
                <a:solidFill>
                  <a:schemeClr val="accent1"/>
                </a:solidFill>
              </a:rPr>
              <a:t>Result(In(Arad),Go(</a:t>
            </a:r>
            <a:r>
              <a:rPr lang="en-US" sz="1500" dirty="0" err="1" smtClean="0">
                <a:solidFill>
                  <a:schemeClr val="accent1"/>
                </a:solidFill>
              </a:rPr>
              <a:t>Zerind</a:t>
            </a:r>
            <a:r>
              <a:rPr lang="en-US" sz="1500" dirty="0" smtClean="0">
                <a:solidFill>
                  <a:schemeClr val="accent1"/>
                </a:solidFill>
              </a:rPr>
              <a:t>))=In(</a:t>
            </a:r>
            <a:r>
              <a:rPr lang="en-US" sz="1500" dirty="0" err="1" smtClean="0">
                <a:solidFill>
                  <a:schemeClr val="accent1"/>
                </a:solidFill>
              </a:rPr>
              <a:t>Zerind</a:t>
            </a:r>
            <a:r>
              <a:rPr lang="en-US" sz="1500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sz="1500" b="1" dirty="0" smtClean="0"/>
              <a:t>Goal test: </a:t>
            </a:r>
            <a:r>
              <a:rPr lang="en-US" sz="1500" dirty="0" smtClean="0"/>
              <a:t>Determines if a certain state is a goal state. </a:t>
            </a:r>
            <a:r>
              <a:rPr lang="en-US" sz="1500" dirty="0" smtClean="0">
                <a:solidFill>
                  <a:schemeClr val="accent1"/>
                </a:solidFill>
              </a:rPr>
              <a:t>In(Bucharest)</a:t>
            </a:r>
          </a:p>
          <a:p>
            <a:r>
              <a:rPr lang="en-US" sz="1500" b="1" dirty="0" smtClean="0"/>
              <a:t>Path cost function: </a:t>
            </a:r>
            <a:r>
              <a:rPr lang="en-US" sz="1500" dirty="0" smtClean="0"/>
              <a:t>Assigns a cost to a path. Summation of step costs of actions along the path. </a:t>
            </a:r>
          </a:p>
          <a:p>
            <a:r>
              <a:rPr lang="en-US" sz="1500" dirty="0" smtClean="0"/>
              <a:t>Step cost: c(</a:t>
            </a:r>
            <a:r>
              <a:rPr lang="en-US" sz="1500" dirty="0" err="1" smtClean="0"/>
              <a:t>s,a,s</a:t>
            </a:r>
            <a:r>
              <a:rPr lang="en-US" sz="1500" dirty="0" smtClean="0"/>
              <a:t>’)</a:t>
            </a:r>
          </a:p>
          <a:p>
            <a:endParaRPr lang="en-US" sz="1500" dirty="0" smtClean="0"/>
          </a:p>
          <a:p>
            <a:endParaRPr lang="en-US" sz="1500" dirty="0" smtClean="0">
              <a:solidFill>
                <a:schemeClr val="accent1"/>
              </a:solidFill>
            </a:endParaRPr>
          </a:p>
          <a:p>
            <a:r>
              <a:rPr lang="en-US" sz="1500" b="1" dirty="0" smtClean="0"/>
              <a:t> </a:t>
            </a: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272" y="2195505"/>
            <a:ext cx="4415583" cy="300385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520933" y="2825393"/>
            <a:ext cx="606175" cy="4212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098035" y="4188002"/>
            <a:ext cx="606175" cy="42124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formulation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Solution</a:t>
            </a:r>
          </a:p>
          <a:p>
            <a:r>
              <a:rPr lang="en-US" dirty="0"/>
              <a:t>A </a:t>
            </a:r>
            <a:r>
              <a:rPr lang="en-US" b="1" dirty="0"/>
              <a:t>solution </a:t>
            </a:r>
            <a:r>
              <a:rPr lang="en-US" dirty="0"/>
              <a:t>to a problem is an </a:t>
            </a:r>
            <a:r>
              <a:rPr lang="en-US" dirty="0" smtClean="0">
                <a:solidFill>
                  <a:schemeClr val="accent1"/>
                </a:solidFill>
              </a:rPr>
              <a:t>action sequence </a:t>
            </a:r>
            <a:r>
              <a:rPr lang="en-US" dirty="0">
                <a:solidFill>
                  <a:schemeClr val="accent1"/>
                </a:solidFill>
              </a:rPr>
              <a:t>that leads from the initial state to a goal state</a:t>
            </a:r>
            <a:r>
              <a:rPr lang="en-US" dirty="0"/>
              <a:t>. Solution quality is measured by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path cost function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Optimal </a:t>
            </a:r>
            <a:r>
              <a:rPr lang="en-US" b="1" dirty="0" smtClean="0"/>
              <a:t>Solution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smtClean="0"/>
              <a:t>optimal </a:t>
            </a:r>
            <a:r>
              <a:rPr lang="en-US" b="1" dirty="0"/>
              <a:t>solution </a:t>
            </a:r>
            <a:r>
              <a:rPr lang="en-US" dirty="0"/>
              <a:t>has the lowest path cost among all solutions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Abstraction is removing details from a representation.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the trip from Arad to Bucharest, compare the previous problem formulation to the real world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real world state includes </a:t>
            </a:r>
            <a:r>
              <a:rPr lang="en-US" dirty="0"/>
              <a:t>so many things: the traveling </a:t>
            </a:r>
            <a:r>
              <a:rPr lang="en-US" dirty="0" smtClean="0"/>
              <a:t>companions, the </a:t>
            </a:r>
            <a:r>
              <a:rPr lang="en-US" dirty="0"/>
              <a:t>current radio program, the scenery out of the </a:t>
            </a:r>
            <a:r>
              <a:rPr lang="en-US" dirty="0" smtClean="0"/>
              <a:t>window, </a:t>
            </a:r>
            <a:r>
              <a:rPr lang="en-US" dirty="0"/>
              <a:t>the distance to the next rest stop, the condition of the road, the weather, and so on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bstract </a:t>
            </a:r>
            <a:r>
              <a:rPr lang="en-US" dirty="0"/>
              <a:t>the actions </a:t>
            </a:r>
            <a:r>
              <a:rPr lang="en-US" dirty="0" smtClean="0"/>
              <a:t>also!</a:t>
            </a:r>
          </a:p>
          <a:p>
            <a:r>
              <a:rPr lang="en-US" dirty="0" smtClean="0"/>
              <a:t>Omit all irrelevant actions: turning </a:t>
            </a:r>
            <a:r>
              <a:rPr lang="en-US" dirty="0"/>
              <a:t>on the radio, looking out </a:t>
            </a:r>
            <a:r>
              <a:rPr lang="en-US" dirty="0" smtClean="0"/>
              <a:t>of the window, </a:t>
            </a:r>
            <a:r>
              <a:rPr lang="en-US" dirty="0"/>
              <a:t>and so on. </a:t>
            </a:r>
            <a:endParaRPr lang="en-US" dirty="0" smtClean="0"/>
          </a:p>
          <a:p>
            <a:r>
              <a:rPr lang="en-US" dirty="0" smtClean="0"/>
              <a:t>And do not specify </a:t>
            </a:r>
            <a:r>
              <a:rPr lang="en-US" dirty="0"/>
              <a:t>actions at the level of “turn steering wheel to the left by one </a:t>
            </a:r>
            <a:r>
              <a:rPr lang="en-US" dirty="0" smtClean="0"/>
              <a:t>degree”.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257300" y="3883938"/>
            <a:ext cx="9791700" cy="2444434"/>
          </a:xfrm>
          <a:prstGeom prst="roundRect">
            <a:avLst/>
          </a:prstGeom>
          <a:solidFill>
            <a:srgbClr val="D5DFFF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58020" y="1881153"/>
            <a:ext cx="9729081" cy="1848875"/>
          </a:xfrm>
          <a:prstGeom prst="roundRect">
            <a:avLst/>
          </a:prstGeom>
          <a:solidFill>
            <a:srgbClr val="D5DFFF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609600" y="-87771"/>
            <a:ext cx="10058400" cy="1450757"/>
          </a:xfrm>
        </p:spPr>
        <p:txBody>
          <a:bodyPr/>
          <a:lstStyle/>
          <a:p>
            <a:r>
              <a:rPr lang="en-US" dirty="0" smtClean="0"/>
              <a:t>Abstraction-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600200" y="4086225"/>
            <a:ext cx="4038600" cy="241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Problem</a:t>
            </a:r>
            <a:r>
              <a:rPr lang="en-US" sz="1800" dirty="0" smtClean="0"/>
              <a:t>: </a:t>
            </a:r>
            <a:r>
              <a:rPr lang="en-US" sz="1800" dirty="0" err="1" smtClean="0"/>
              <a:t>Pathing</a:t>
            </a:r>
            <a:endParaRPr lang="en-US" sz="1800" dirty="0" smtClean="0"/>
          </a:p>
          <a:p>
            <a:pPr lvl="1"/>
            <a:r>
              <a:rPr lang="en-US" dirty="0" smtClean="0"/>
              <a:t>States</a:t>
            </a:r>
            <a:r>
              <a:rPr lang="en-US" dirty="0" smtClean="0"/>
              <a:t>: (</a:t>
            </a:r>
            <a:r>
              <a:rPr lang="en-US" dirty="0" err="1" smtClean="0"/>
              <a:t>x,y</a:t>
            </a:r>
            <a:r>
              <a:rPr lang="en-US" dirty="0" smtClean="0"/>
              <a:t>) location</a:t>
            </a:r>
          </a:p>
          <a:p>
            <a:pPr lvl="1"/>
            <a:r>
              <a:rPr lang="en-US" dirty="0" smtClean="0"/>
              <a:t>Actions: NSEW</a:t>
            </a:r>
          </a:p>
          <a:p>
            <a:pPr lvl="1"/>
            <a:r>
              <a:rPr lang="en-US" dirty="0" smtClean="0"/>
              <a:t>Successor: update location only</a:t>
            </a:r>
          </a:p>
          <a:p>
            <a:pPr lvl="1"/>
            <a:r>
              <a:rPr lang="en-US" dirty="0" smtClean="0"/>
              <a:t>Goal test: is (</a:t>
            </a:r>
            <a:r>
              <a:rPr lang="en-US" dirty="0" err="1" smtClean="0"/>
              <a:t>x,y</a:t>
            </a:r>
            <a:r>
              <a:rPr lang="en-US" dirty="0" smtClean="0"/>
              <a:t>)=END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477000" y="4094167"/>
            <a:ext cx="3962400" cy="2405063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Problem: Eat-All-Dots</a:t>
            </a:r>
          </a:p>
          <a:p>
            <a:pPr lvl="1"/>
            <a:r>
              <a:rPr lang="en-US" dirty="0" smtClean="0"/>
              <a:t>States: {(</a:t>
            </a:r>
            <a:r>
              <a:rPr lang="en-US" dirty="0" err="1" smtClean="0"/>
              <a:t>x,y</a:t>
            </a:r>
            <a:r>
              <a:rPr lang="en-US" dirty="0" smtClean="0"/>
              <a:t>), dot </a:t>
            </a:r>
            <a:r>
              <a:rPr lang="en-US" dirty="0" err="1" smtClean="0"/>
              <a:t>booleans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Actions: NSEW</a:t>
            </a:r>
          </a:p>
          <a:p>
            <a:pPr lvl="1"/>
            <a:r>
              <a:rPr lang="en-US" dirty="0" smtClean="0"/>
              <a:t>Successor: update location and possibly a dot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 smtClean="0"/>
              <a:t>Goal test: dots all false</a:t>
            </a:r>
          </a:p>
        </p:txBody>
      </p:sp>
      <p:sp>
        <p:nvSpPr>
          <p:cNvPr id="10247" name="TextBox 4"/>
          <p:cNvSpPr txBox="1">
            <a:spLocks noChangeArrowheads="1"/>
          </p:cNvSpPr>
          <p:nvPr/>
        </p:nvSpPr>
        <p:spPr bwMode="auto">
          <a:xfrm>
            <a:off x="1257300" y="1885240"/>
            <a:ext cx="9753600" cy="40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world state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includes every </a:t>
            </a:r>
            <a:r>
              <a:rPr lang="en-US" sz="2000" dirty="0">
                <a:latin typeface="Calibri" pitchFamily="34" charset="0"/>
              </a:rPr>
              <a:t>last detail of the environment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" y="3579814"/>
            <a:ext cx="12192000" cy="1015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/>
            <a:endParaRPr lang="en-US" sz="2000" dirty="0" smtClean="0">
              <a:latin typeface="Calibri" pitchFamily="34" charset="0"/>
            </a:endParaRPr>
          </a:p>
          <a:p>
            <a:pPr algn="ctr"/>
            <a:r>
              <a:rPr lang="en-US" sz="2000" dirty="0" smtClean="0">
                <a:latin typeface="Calibri" pitchFamily="34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search state</a:t>
            </a:r>
            <a:r>
              <a:rPr lang="en-US" sz="2000" dirty="0">
                <a:latin typeface="Calibri" pitchFamily="34" charset="0"/>
              </a:rPr>
              <a:t> keeps only the details needed </a:t>
            </a:r>
            <a:r>
              <a:rPr lang="en-US" sz="2000" dirty="0" smtClean="0">
                <a:latin typeface="Calibri" pitchFamily="34" charset="0"/>
              </a:rPr>
              <a:t>for planning (abstraction</a:t>
            </a:r>
            <a:r>
              <a:rPr lang="en-US" sz="2000" dirty="0" smtClean="0">
                <a:latin typeface="Calibri" pitchFamily="34" charset="0"/>
              </a:rPr>
              <a:t>)</a:t>
            </a:r>
          </a:p>
          <a:p>
            <a:pPr algn="ctr"/>
            <a:r>
              <a:rPr lang="en-US" sz="2000" dirty="0" smtClean="0">
                <a:latin typeface="Calibri" pitchFamily="34" charset="0"/>
              </a:rPr>
              <a:t>Assume no ghosts for the two problems.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2283083"/>
            <a:ext cx="4201529" cy="13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9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build="p"/>
      <p:bldP spid="9" grpId="0" build="p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infty  template TPT1  env TPENV1  fore 0  back 16777215  eqnno 1"/>
  <p:tag name="FILENAME" val="TP_tmp"/>
  <p:tag name="ORIGWIDTH" val="10"/>
  <p:tag name="PICTUREFILESIZE" val="10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infty  template TPT1  env TPENV1  fore 0  back 16777215  eqnno 1"/>
  <p:tag name="FILENAME" val="TP_tmp"/>
  <p:tag name="ORIGWIDTH" val="10"/>
  <p:tag name="PICTUREFILESIZE" val="1058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13741</TotalTime>
  <Words>3301</Words>
  <Application>Microsoft Office PowerPoint</Application>
  <PresentationFormat>Widescreen</PresentationFormat>
  <Paragraphs>700</Paragraphs>
  <Slides>48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Monotype Sorts</vt:lpstr>
      <vt:lpstr>Palatino</vt:lpstr>
      <vt:lpstr>Symbol</vt:lpstr>
      <vt:lpstr>Times New Roman</vt:lpstr>
      <vt:lpstr>Wingdings</vt:lpstr>
      <vt:lpstr>Retrospect</vt:lpstr>
      <vt:lpstr>Chapter 3: Solving Problems by Searching</vt:lpstr>
      <vt:lpstr>Chapter 2 Summary</vt:lpstr>
      <vt:lpstr>Problem-Solving Agents</vt:lpstr>
      <vt:lpstr>Problem-Solving Agents</vt:lpstr>
      <vt:lpstr>Problem-Solving Agents</vt:lpstr>
      <vt:lpstr>Problem formulation</vt:lpstr>
      <vt:lpstr>Problem formulation (cont.)</vt:lpstr>
      <vt:lpstr>Abstraction</vt:lpstr>
      <vt:lpstr>Abstraction- example</vt:lpstr>
      <vt:lpstr>State Space Sizes?</vt:lpstr>
      <vt:lpstr>Toy Problems: Vaccum Cleaner</vt:lpstr>
      <vt:lpstr>Toy Problems: 8-puzzle problem</vt:lpstr>
      <vt:lpstr>Toy Problems: 8-queens problem</vt:lpstr>
      <vt:lpstr>Real-world Problems</vt:lpstr>
      <vt:lpstr>State Space Graphs</vt:lpstr>
      <vt:lpstr>Search Trees</vt:lpstr>
      <vt:lpstr>State Space Graphs vs. Search Trees</vt:lpstr>
      <vt:lpstr>State Space Graphs vs. Search Trees</vt:lpstr>
      <vt:lpstr>State Space Graphs vs. Search Trees</vt:lpstr>
      <vt:lpstr>Searching with a Search Tree</vt:lpstr>
      <vt:lpstr>General Tree Search</vt:lpstr>
      <vt:lpstr>Tree Search: Extra Work!</vt:lpstr>
      <vt:lpstr>Graph Search</vt:lpstr>
      <vt:lpstr>Graph Search (cont.)</vt:lpstr>
      <vt:lpstr> Evaluating Search Algorithms</vt:lpstr>
      <vt:lpstr>Complexity Notation</vt:lpstr>
      <vt:lpstr>Uninformed Search Strategies</vt:lpstr>
      <vt:lpstr>Breadth-First Search</vt:lpstr>
      <vt:lpstr>Breadth-First Search</vt:lpstr>
      <vt:lpstr>Breadth-First Search (BFS) Properties</vt:lpstr>
      <vt:lpstr>Breadth-First Search (BFS)</vt:lpstr>
      <vt:lpstr>Uniform-Cost Search</vt:lpstr>
      <vt:lpstr>Uniform-Cost Search</vt:lpstr>
      <vt:lpstr>Uniform Cost Search Example</vt:lpstr>
      <vt:lpstr>Uniform Cost Search (UCS) Properties</vt:lpstr>
      <vt:lpstr>Uniform Cost Search Issues</vt:lpstr>
      <vt:lpstr>Depth-First Search</vt:lpstr>
      <vt:lpstr>Depth-First Search (DFS) Properties</vt:lpstr>
      <vt:lpstr>Depth-first Search</vt:lpstr>
      <vt:lpstr>Depth-limited Search</vt:lpstr>
      <vt:lpstr>Iterative Deepening</vt:lpstr>
      <vt:lpstr>Iterative Deepening</vt:lpstr>
      <vt:lpstr>Iterative Deepening</vt:lpstr>
      <vt:lpstr>Bi-directional Search</vt:lpstr>
      <vt:lpstr>Bi-directional Search Issues</vt:lpstr>
      <vt:lpstr>Comparing Uninformed Search Strategies</vt:lpstr>
      <vt:lpstr>Example</vt:lpstr>
      <vt:lpstr>Summary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Solving Problems by Searching</dc:title>
  <dc:creator>Dina Elreedy</dc:creator>
  <cp:lastModifiedBy>Dina Elreedy</cp:lastModifiedBy>
  <cp:revision>575</cp:revision>
  <dcterms:created xsi:type="dcterms:W3CDTF">2021-08-29T00:15:19Z</dcterms:created>
  <dcterms:modified xsi:type="dcterms:W3CDTF">2022-10-10T21:47:19Z</dcterms:modified>
</cp:coreProperties>
</file>