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8" r:id="rId10"/>
    <p:sldId id="281" r:id="rId11"/>
    <p:sldId id="270" r:id="rId12"/>
    <p:sldId id="275" r:id="rId13"/>
    <p:sldId id="276" r:id="rId14"/>
    <p:sldId id="274" r:id="rId15"/>
    <p:sldId id="272" r:id="rId16"/>
    <p:sldId id="273" r:id="rId17"/>
    <p:sldId id="286" r:id="rId18"/>
    <p:sldId id="287" r:id="rId19"/>
    <p:sldId id="282" r:id="rId20"/>
    <p:sldId id="314" r:id="rId21"/>
    <p:sldId id="278" r:id="rId22"/>
    <p:sldId id="325" r:id="rId23"/>
    <p:sldId id="294" r:id="rId24"/>
    <p:sldId id="295" r:id="rId25"/>
    <p:sldId id="296" r:id="rId26"/>
    <p:sldId id="321" r:id="rId27"/>
    <p:sldId id="322" r:id="rId28"/>
    <p:sldId id="283" r:id="rId29"/>
    <p:sldId id="279" r:id="rId30"/>
    <p:sldId id="280" r:id="rId31"/>
    <p:sldId id="288" r:id="rId32"/>
    <p:sldId id="324" r:id="rId33"/>
    <p:sldId id="290" r:id="rId34"/>
    <p:sldId id="291" r:id="rId35"/>
    <p:sldId id="292" r:id="rId36"/>
    <p:sldId id="293" r:id="rId37"/>
    <p:sldId id="298" r:id="rId38"/>
    <p:sldId id="299" r:id="rId39"/>
    <p:sldId id="300" r:id="rId40"/>
    <p:sldId id="301" r:id="rId41"/>
    <p:sldId id="302" r:id="rId42"/>
    <p:sldId id="304" r:id="rId43"/>
    <p:sldId id="316" r:id="rId44"/>
    <p:sldId id="308" r:id="rId45"/>
    <p:sldId id="309" r:id="rId46"/>
    <p:sldId id="315" r:id="rId47"/>
    <p:sldId id="311" r:id="rId48"/>
    <p:sldId id="317" r:id="rId49"/>
    <p:sldId id="312" r:id="rId50"/>
    <p:sldId id="310" r:id="rId51"/>
    <p:sldId id="319" r:id="rId52"/>
    <p:sldId id="318" r:id="rId53"/>
    <p:sldId id="313" r:id="rId54"/>
    <p:sldId id="297" r:id="rId55"/>
    <p:sldId id="32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817" autoAdjust="0"/>
  </p:normalViewPr>
  <p:slideViewPr>
    <p:cSldViewPr snapToGrid="0">
      <p:cViewPr varScale="1">
        <p:scale>
          <a:sx n="66" d="100"/>
          <a:sy n="66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8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523C4-5882-4A6F-BAD9-69236A3DF0E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8630E-9081-416E-BC66-C2BB71AB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3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3AD4-7A7E-488D-BFA2-FFEA83B0B09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1B5B4-032D-44CE-A8D1-FDCEEF9C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takes a state, returns a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everyday term. Not</a:t>
            </a:r>
            <a:r>
              <a:rPr lang="en-US" baseline="0" dirty="0" smtClean="0"/>
              <a:t> “Look both ways before you cross the street”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far I am? Could run search, but that defeats the purpose!</a:t>
            </a:r>
          </a:p>
          <a:p>
            <a:r>
              <a:rPr lang="en-US" baseline="0" dirty="0" smtClean="0"/>
              <a:t>Not perfect, but something!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1998. Tralvex Yeap. All Rights Reserved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17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17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17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17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17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901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524C6C-B38F-417D-A757-329D600E9BF5}" type="slidenum">
              <a:rPr kumimoji="0" lang="en-US" altLang="en-US" sz="1200"/>
              <a:pPr/>
              <a:t>20</a:t>
            </a:fld>
            <a:endParaRPr kumimoji="0" lang="en-US" alt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69301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UCS. Cumulative cost of arcs back to root. backward cost</a:t>
            </a:r>
            <a:r>
              <a:rPr lang="en-US" baseline="0" dirty="0">
                <a:latin typeface="Arial" charset="0"/>
              </a:rPr>
              <a:t> g(n). Computed as you go as part of the fringe.</a:t>
            </a:r>
          </a:p>
          <a:p>
            <a:pPr eaLnBrk="1" hangingPunct="1"/>
            <a:r>
              <a:rPr lang="en-US" dirty="0">
                <a:latin typeface="Arial" charset="0"/>
              </a:rPr>
              <a:t>Greedy. Heuristic forward cost h(n). NOT cumulative.</a:t>
            </a:r>
            <a:r>
              <a:rPr lang="en-US" baseline="0" dirty="0">
                <a:latin typeface="Arial" charset="0"/>
              </a:rPr>
              <a:t> Just a function of the state.</a:t>
            </a:r>
          </a:p>
          <a:p>
            <a:pPr eaLnBrk="1" hangingPunct="1"/>
            <a:r>
              <a:rPr lang="en-US" dirty="0">
                <a:latin typeface="Arial" charset="0"/>
              </a:rPr>
              <a:t>What is A*. Sum of the two! Doesn’t go</a:t>
            </a:r>
            <a:r>
              <a:rPr lang="en-US" baseline="0" dirty="0">
                <a:latin typeface="Arial" charset="0"/>
              </a:rPr>
              <a:t> to c early </a:t>
            </a:r>
            <a:r>
              <a:rPr lang="en-US" baseline="0" dirty="0" err="1">
                <a:latin typeface="Arial" charset="0"/>
              </a:rPr>
              <a:t>cuz</a:t>
            </a:r>
            <a:r>
              <a:rPr lang="en-US" baseline="0" dirty="0">
                <a:latin typeface="Arial" charset="0"/>
              </a:rPr>
              <a:t> h is high (far from goal).</a:t>
            </a:r>
          </a:p>
          <a:p>
            <a:pPr eaLnBrk="1" hangingPunct="1"/>
            <a:r>
              <a:rPr lang="en-US" baseline="0" dirty="0">
                <a:latin typeface="Arial" charset="0"/>
              </a:rPr>
              <a:t>Doesn’t do a-&gt;e branch g is high (expensive). 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2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</a:t>
            </a:r>
            <a:r>
              <a:rPr lang="en-US" baseline="0" dirty="0"/>
              <a:t> ignores where goal is until you hit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right there!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Splits the diff.</a:t>
            </a:r>
          </a:p>
          <a:p>
            <a:r>
              <a:rPr lang="en-US" dirty="0"/>
              <a:t>Heuristic</a:t>
            </a:r>
            <a:r>
              <a:rPr lang="en-US" baseline="0" dirty="0"/>
              <a:t> leave open possibility that you’ve gone in the wrong direction.</a:t>
            </a:r>
          </a:p>
          <a:p>
            <a:r>
              <a:rPr lang="en-US" baseline="0" dirty="0"/>
              <a:t>Maybe going to left has a really, really low cost. Wormhole.</a:t>
            </a:r>
          </a:p>
          <a:p>
            <a:r>
              <a:rPr lang="en-US" baseline="0" dirty="0"/>
              <a:t>How much trade off is a function of the heuristic. If 0, UCS.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2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thing, more complex</a:t>
            </a:r>
            <a:r>
              <a:rPr lang="en-US" baseline="0" dirty="0"/>
              <a:t> problem.</a:t>
            </a:r>
          </a:p>
          <a:p>
            <a:r>
              <a:rPr lang="en-US" baseline="0" dirty="0"/>
              <a:t>Search in ”wrong” direction because heuristic wants to go towards goal.</a:t>
            </a:r>
          </a:p>
          <a:p>
            <a:r>
              <a:rPr lang="en-US" baseline="0" dirty="0"/>
              <a:t>But find the shortest eventually.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37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</a:t>
            </a:r>
            <a:r>
              <a:rPr lang="en-US" baseline="0" dirty="0"/>
              <a:t> heuristic. Straight line distance (as the crow flies; not as the snail crawls). Better close to Bucharest.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 always distances, but that’s easiest to understand.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 you do with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92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r>
              <a:rPr lang="en-US" dirty="0"/>
              <a:t> a goal state, got the wrong answer.</a:t>
            </a:r>
          </a:p>
          <a:p>
            <a:r>
              <a:rPr lang="en-US" dirty="0"/>
              <a:t>Abandon all hope!</a:t>
            </a:r>
            <a:r>
              <a:rPr lang="en-US" baseline="0" dirty="0"/>
              <a:t> Heuristic is too high. Overestimated actual cost 3.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4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5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problem – same or easier. And cheaper.</a:t>
            </a:r>
          </a:p>
          <a:p>
            <a:r>
              <a:rPr lang="en-US" dirty="0"/>
              <a:t>Imagine a new direct</a:t>
            </a:r>
            <a:r>
              <a:rPr lang="en-US" baseline="0" dirty="0"/>
              <a:t> road.</a:t>
            </a:r>
          </a:p>
          <a:p>
            <a:r>
              <a:rPr lang="en-US" baseline="0" dirty="0"/>
              <a:t>Walk through walls spell.</a:t>
            </a:r>
          </a:p>
          <a:p>
            <a:r>
              <a:rPr lang="en-US" baseline="0" dirty="0"/>
              <a:t>Inadmissible – a little bit suboptimal is okay.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6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Like the </a:t>
            </a:r>
            <a:r>
              <a:rPr lang="en-US" dirty="0" err="1"/>
              <a:t>xbox</a:t>
            </a:r>
            <a:r>
              <a:rPr lang="en-US" dirty="0"/>
              <a:t> of my time.</a:t>
            </a:r>
          </a:p>
          <a:p>
            <a:r>
              <a:rPr lang="is-IS" dirty="0"/>
              <a:t>Branching factor.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0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are out of position</a:t>
            </a:r>
            <a:r>
              <a:rPr lang="en-US" baseline="0" dirty="0"/>
              <a:t>. 8</a:t>
            </a:r>
          </a:p>
          <a:p>
            <a:r>
              <a:rPr lang="en-US" baseline="0" dirty="0"/>
              <a:t>Each tile either goes into it’s right position or not. Fix one mistake, never more than 1.</a:t>
            </a:r>
          </a:p>
          <a:p>
            <a:r>
              <a:rPr lang="en-US" dirty="0"/>
              <a:t>Cheating</a:t>
            </a:r>
            <a:r>
              <a:rPr lang="en-US" baseline="0" dirty="0"/>
              <a:t> is easier.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relaxation, but “harder” than previous.</a:t>
            </a:r>
          </a:p>
          <a:p>
            <a:r>
              <a:rPr lang="en-US" dirty="0"/>
              <a:t>Lower bound.</a:t>
            </a:r>
          </a:p>
          <a:p>
            <a:r>
              <a:rPr lang="en-US" dirty="0"/>
              <a:t>Show it’s relaxed</a:t>
            </a:r>
            <a:r>
              <a:rPr lang="en-US" baseline="0" dirty="0"/>
              <a:t> or prove.</a:t>
            </a:r>
            <a:endParaRPr lang="en-US" dirty="0"/>
          </a:p>
          <a:p>
            <a:r>
              <a:rPr lang="en-US" dirty="0"/>
              <a:t>At</a:t>
            </a:r>
            <a:r>
              <a:rPr lang="en-US" baseline="0" dirty="0"/>
              <a:t> LEAST 18 away.</a:t>
            </a:r>
          </a:p>
          <a:p>
            <a:r>
              <a:rPr lang="en-US" dirty="0"/>
              <a:t>As heuristic gets close to the true cost, you do less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1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40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heuristic. This is specification</a:t>
            </a:r>
            <a:r>
              <a:rPr lang="en-US" baseline="0" dirty="0"/>
              <a:t> of our abstract problem.</a:t>
            </a:r>
          </a:p>
          <a:p>
            <a:r>
              <a:rPr lang="en-US" dirty="0"/>
              <a:t>Refuse</a:t>
            </a:r>
            <a:r>
              <a:rPr lang="en-US" baseline="0" dirty="0"/>
              <a:t> to expand. Only thing left on fringe is bad G.</a:t>
            </a:r>
          </a:p>
          <a:p>
            <a:r>
              <a:rPr lang="en-US" baseline="0" dirty="0"/>
              <a:t>Admissible, but not optimal.</a:t>
            </a:r>
          </a:p>
          <a:p>
            <a:r>
              <a:rPr lang="en-US" baseline="0" dirty="0"/>
              <a:t>If we weren’t doing graph, good G would have appeared, won over bad G.</a:t>
            </a:r>
          </a:p>
          <a:p>
            <a:r>
              <a:rPr lang="en-US" baseline="0" dirty="0"/>
              <a:t>C used up at the wrong time,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of heuristic,</a:t>
            </a:r>
            <a:r>
              <a:rPr lang="en-US" baseline="0" dirty="0"/>
              <a:t> since that’s what greedy cares about.</a:t>
            </a:r>
          </a:p>
          <a:p>
            <a:r>
              <a:rPr lang="en-US" baseline="0" dirty="0"/>
              <a:t>Got to Bucharest, but not by shortest path.</a:t>
            </a:r>
            <a:endParaRPr lang="en-US" dirty="0"/>
          </a:p>
          <a:p>
            <a:r>
              <a:rPr lang="en-US" dirty="0"/>
              <a:t>End</a:t>
            </a:r>
            <a:r>
              <a:rPr lang="en-US" baseline="0" dirty="0"/>
              <a:t> up with some kind of goal, but not what you want. You get a smelly shoe instead of to the airport on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8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stronger</a:t>
            </a:r>
            <a:r>
              <a:rPr lang="en-US" baseline="0" dirty="0"/>
              <a:t> condition than </a:t>
            </a:r>
            <a:r>
              <a:rPr lang="en-US" baseline="0" dirty="0" err="1"/>
              <a:t>admisibility</a:t>
            </a:r>
            <a:r>
              <a:rPr lang="en-US" baseline="0" dirty="0"/>
              <a:t>.</a:t>
            </a:r>
          </a:p>
          <a:p>
            <a:r>
              <a:rPr lang="en-US" baseline="0" dirty="0"/>
              <a:t>Single arc. Heuristic don’t score arcs, so take difference.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1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node n and every successor n’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n generated by any action a,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6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A∗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selects a node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expansion, the optimal path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that node has been found.</a:t>
            </a: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f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nondecreasing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along any path, 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would have lower f-cost than 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would have been selected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4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01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0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7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of heuristic,</a:t>
            </a:r>
            <a:r>
              <a:rPr lang="en-US" baseline="0" dirty="0"/>
              <a:t> since that’s what greedy cares about.</a:t>
            </a:r>
          </a:p>
          <a:p>
            <a:r>
              <a:rPr lang="en-US" baseline="0" dirty="0"/>
              <a:t>Got to Bucharest, but not by shortest path.</a:t>
            </a:r>
            <a:endParaRPr lang="en-US" dirty="0"/>
          </a:p>
          <a:p>
            <a:r>
              <a:rPr lang="en-US" dirty="0"/>
              <a:t>End</a:t>
            </a:r>
            <a:r>
              <a:rPr lang="en-US" baseline="0" dirty="0"/>
              <a:t> up with some kind of goal, but not what you want.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sibiui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Rimnicu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Vilcea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Pitesti Bucharest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Fagaras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more past cost than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Rimnicu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Vilcea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greedy search does not consider the actual cost of the path, it just considers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heuristic.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9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Heuristic is straight line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heuristic</a:t>
            </a:r>
            <a:r>
              <a:rPr lang="en-US" baseline="0" dirty="0" smtClean="0"/>
              <a:t> function is used?</a:t>
            </a:r>
          </a:p>
          <a:p>
            <a:r>
              <a:rPr lang="en-US" baseline="0" dirty="0" smtClean="0"/>
              <a:t>Manhattan 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1B5B4-032D-44CE-A8D1-FDCEEF9CE8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</a:rPr>
              <a:t>Notes: these images licensed from </a:t>
            </a:r>
            <a:r>
              <a:rPr lang="en-US" dirty="0" err="1" smtClean="0">
                <a:latin typeface="Arial" charset="0"/>
              </a:rPr>
              <a:t>iStockphoto</a:t>
            </a:r>
            <a:r>
              <a:rPr lang="en-US" dirty="0" smtClean="0">
                <a:latin typeface="Arial" charset="0"/>
              </a:rPr>
              <a:t> for UC Berkeley use.</a:t>
            </a:r>
          </a:p>
          <a:p>
            <a:r>
              <a:rPr lang="en-US" dirty="0" smtClean="0">
                <a:latin typeface="Arial" charset="0"/>
              </a:rPr>
              <a:t>UCS / Greedy</a:t>
            </a:r>
          </a:p>
          <a:p>
            <a:r>
              <a:rPr lang="en-US" dirty="0" smtClean="0">
                <a:latin typeface="Arial" charset="0"/>
              </a:rPr>
              <a:t>Goal: The thing that should not be! Hedge</a:t>
            </a:r>
            <a:r>
              <a:rPr lang="en-US" baseline="0" dirty="0" smtClean="0">
                <a:latin typeface="Arial" charset="0"/>
              </a:rPr>
              <a:t> bets, be directed.</a:t>
            </a:r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8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E597D-B0CE-467E-9B14-C7C10A29FA07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7B33B3-72AA-4A93-A5DF-C61B38B72D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29.png"/><Relationship Id="rId5" Type="http://schemas.openxmlformats.org/officeDocument/2006/relationships/tags" Target="../tags/tag9.xml"/><Relationship Id="rId10" Type="http://schemas.openxmlformats.org/officeDocument/2006/relationships/image" Target="../media/image33.png"/><Relationship Id="rId4" Type="http://schemas.openxmlformats.org/officeDocument/2006/relationships/tags" Target="../tags/tag8.xml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3.xml"/><Relationship Id="rId7" Type="http://schemas.openxmlformats.org/officeDocument/2006/relationships/image" Target="../media/image3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15.xml"/><Relationship Id="rId10" Type="http://schemas.openxmlformats.org/officeDocument/2006/relationships/image" Target="../media/image29.png"/><Relationship Id="rId4" Type="http://schemas.openxmlformats.org/officeDocument/2006/relationships/tags" Target="../tags/tag14.xml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8.xml"/><Relationship Id="rId7" Type="http://schemas.openxmlformats.org/officeDocument/2006/relationships/image" Target="../media/image3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21.xml"/><Relationship Id="rId16" Type="http://schemas.openxmlformats.org/officeDocument/2006/relationships/image" Target="../media/image49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4.png"/><Relationship Id="rId5" Type="http://schemas.openxmlformats.org/officeDocument/2006/relationships/tags" Target="../tags/tag24.xml"/><Relationship Id="rId15" Type="http://schemas.openxmlformats.org/officeDocument/2006/relationships/image" Target="../media/image48.png"/><Relationship Id="rId10" Type="http://schemas.openxmlformats.org/officeDocument/2006/relationships/notesSlide" Target="../notesSlides/notesSlide27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0.xml"/><Relationship Id="rId7" Type="http://schemas.openxmlformats.org/officeDocument/2006/relationships/notesSlide" Target="../notesSlides/notesSlide33.xml"/><Relationship Id="rId12" Type="http://schemas.openxmlformats.org/officeDocument/2006/relationships/image" Target="../media/image5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32.xml"/><Relationship Id="rId10" Type="http://schemas.openxmlformats.org/officeDocument/2006/relationships/image" Target="../media/image54.png"/><Relationship Id="rId4" Type="http://schemas.openxmlformats.org/officeDocument/2006/relationships/tags" Target="../tags/tag31.xml"/><Relationship Id="rId9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Informed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852" y="5233496"/>
            <a:ext cx="7904132" cy="585413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These slides are adopted from Berkeley course materials and Russell and </a:t>
            </a:r>
            <a:r>
              <a:rPr lang="en-US" sz="2000" dirty="0" err="1" smtClean="0">
                <a:solidFill>
                  <a:schemeClr val="tx1"/>
                </a:solidFill>
              </a:rPr>
              <a:t>Norvig</a:t>
            </a:r>
            <a:r>
              <a:rPr lang="en-US" sz="2000" dirty="0" smtClean="0">
                <a:solidFill>
                  <a:schemeClr val="tx1"/>
                </a:solidFill>
              </a:rPr>
              <a:t> textbook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43" y="331044"/>
            <a:ext cx="9448800" cy="1143000"/>
          </a:xfrm>
        </p:spPr>
        <p:txBody>
          <a:bodyPr/>
          <a:lstStyle/>
          <a:p>
            <a:r>
              <a:rPr lang="en-US" dirty="0"/>
              <a:t>Greedy best first </a:t>
            </a:r>
            <a:r>
              <a:rPr lang="en-US" dirty="0" smtClean="0"/>
              <a:t>tree search: Example</a:t>
            </a:r>
            <a:endParaRPr lang="en-US" dirty="0"/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8229600" cy="4884739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8000"/>
                </a:solidFill>
              </a:rPr>
              <a:t>Is it optimal?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No. </a:t>
            </a:r>
            <a:r>
              <a:rPr lang="en-US" sz="2400" dirty="0" smtClean="0"/>
              <a:t>Resulting </a:t>
            </a:r>
            <a:r>
              <a:rPr lang="en-US" sz="2400" dirty="0"/>
              <a:t>path to Bucharest is not the shortest!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207832" y="3663953"/>
            <a:ext cx="5091535" cy="27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5177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675914" y="3374571"/>
            <a:ext cx="642257" cy="62048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548257" y="2884714"/>
            <a:ext cx="370115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best-first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Greedy </a:t>
            </a:r>
            <a:r>
              <a:rPr lang="en-US" sz="1900" dirty="0"/>
              <a:t>best-first </a:t>
            </a:r>
            <a:r>
              <a:rPr lang="en-US" sz="1900" dirty="0">
                <a:solidFill>
                  <a:srgbClr val="FF0000"/>
                </a:solidFill>
              </a:rPr>
              <a:t>tree</a:t>
            </a:r>
            <a:r>
              <a:rPr lang="en-US" sz="1900" dirty="0"/>
              <a:t> search is also incomplete even in a finite state space, much like</a:t>
            </a:r>
          </a:p>
          <a:p>
            <a:pPr marL="0" indent="0">
              <a:buNone/>
            </a:pPr>
            <a:r>
              <a:rPr lang="en-US" sz="1900" dirty="0"/>
              <a:t>depth-first search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r>
              <a:rPr lang="en-US" sz="1900" b="1" dirty="0" smtClean="0"/>
              <a:t>Example</a:t>
            </a:r>
            <a:r>
              <a:rPr lang="en-US" sz="1900" dirty="0" smtClean="0"/>
              <a:t>: Go from </a:t>
            </a:r>
            <a:r>
              <a:rPr lang="en-US" sz="1900" dirty="0" smtClean="0">
                <a:solidFill>
                  <a:schemeClr val="accent1"/>
                </a:solidFill>
              </a:rPr>
              <a:t>Iasi</a:t>
            </a:r>
            <a:r>
              <a:rPr lang="en-US" sz="1900" dirty="0" smtClean="0"/>
              <a:t> to </a:t>
            </a:r>
            <a:r>
              <a:rPr lang="en-US" sz="1900" dirty="0" err="1" smtClean="0">
                <a:solidFill>
                  <a:schemeClr val="accent5">
                    <a:lumMod val="75000"/>
                  </a:schemeClr>
                </a:solidFill>
              </a:rPr>
              <a:t>Fagaras</a:t>
            </a:r>
            <a:r>
              <a:rPr lang="en-US" sz="19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The heuristic </a:t>
            </a:r>
            <a:r>
              <a:rPr lang="en-US" sz="1900" dirty="0"/>
              <a:t>function</a:t>
            </a:r>
            <a:r>
              <a:rPr lang="en-US" sz="1900" dirty="0" smtClean="0"/>
              <a:t> (straight line distance) </a:t>
            </a:r>
          </a:p>
          <a:p>
            <a:pPr marL="0" indent="0">
              <a:buNone/>
            </a:pPr>
            <a:r>
              <a:rPr lang="en-US" sz="1900" dirty="0" smtClean="0"/>
              <a:t>suggests that </a:t>
            </a:r>
            <a:r>
              <a:rPr lang="en-US" sz="1900" dirty="0" err="1" smtClean="0"/>
              <a:t>Neamt</a:t>
            </a:r>
            <a:r>
              <a:rPr lang="en-US" sz="1900" dirty="0" smtClean="0"/>
              <a:t>  is closer to the goal, </a:t>
            </a:r>
          </a:p>
          <a:p>
            <a:pPr marL="0" indent="0">
              <a:buNone/>
            </a:pPr>
            <a:r>
              <a:rPr lang="en-US" sz="1900" dirty="0"/>
              <a:t>b</a:t>
            </a:r>
            <a:r>
              <a:rPr lang="en-US" sz="1900" dirty="0" smtClean="0"/>
              <a:t>ut it is a dead end.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/>
              <a:t>Greedy </a:t>
            </a:r>
            <a:r>
              <a:rPr lang="en-US" sz="1900" dirty="0"/>
              <a:t>best-first </a:t>
            </a:r>
            <a:r>
              <a:rPr lang="en-US" sz="1900" dirty="0" smtClean="0">
                <a:solidFill>
                  <a:srgbClr val="00B050"/>
                </a:solidFill>
              </a:rPr>
              <a:t>graph</a:t>
            </a:r>
            <a:r>
              <a:rPr lang="en-US" sz="1900" dirty="0" smtClean="0"/>
              <a:t> </a:t>
            </a:r>
            <a:r>
              <a:rPr lang="en-US" sz="1900" dirty="0"/>
              <a:t>search is </a:t>
            </a:r>
            <a:r>
              <a:rPr lang="en-US" sz="1900" dirty="0" smtClean="0"/>
              <a:t>complete in </a:t>
            </a:r>
            <a:r>
              <a:rPr lang="en-US" sz="1900" dirty="0"/>
              <a:t>finite state </a:t>
            </a:r>
            <a:r>
              <a:rPr lang="en-US" sz="1900" dirty="0" smtClean="0"/>
              <a:t>spaces, but not in infinite ones.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6101442" y="2176396"/>
            <a:ext cx="5791200" cy="363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9133114" y="2612571"/>
            <a:ext cx="729343" cy="18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83385" y="2248493"/>
            <a:ext cx="146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Dead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worst-case time and space complexity for the tree version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), where m is the maximum depth of the search space.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 good heuristic function can substantially reduce the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amount of the reduction depends on the particular problem and on the quality of the heuristic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 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Strategy: expand a node that seems to be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Heuristic: estimate of distance to nearest goal for each state</a:t>
            </a:r>
          </a:p>
          <a:p>
            <a:pPr marL="201168" lvl="1" indent="0" eaLnBrk="1" hangingPunct="1">
              <a:lnSpc>
                <a:spcPct val="80000"/>
              </a:lnSpc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Worst-case: like a badly-guided DFS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6" y="2060412"/>
            <a:ext cx="2880180" cy="1822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257" y="3775982"/>
            <a:ext cx="3190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Contours Greedy- straight line distance heuristic</a:t>
            </a:r>
            <a:endParaRPr lang="en-US" dirty="0"/>
          </a:p>
        </p:txBody>
      </p:sp>
      <p:pic>
        <p:nvPicPr>
          <p:cNvPr id="3" name="Empty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14739" y="1143001"/>
            <a:ext cx="6362523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Video of Demo Contours Greedy (</a:t>
            </a:r>
            <a:r>
              <a:rPr lang="en-US" sz="4000" dirty="0" err="1" smtClean="0"/>
              <a:t>Pacman</a:t>
            </a:r>
            <a:r>
              <a:rPr lang="en-US" sz="4000" dirty="0" smtClean="0"/>
              <a:t> Small Maze)-</a:t>
            </a:r>
            <a:r>
              <a:rPr lang="en-US" sz="4000" dirty="0"/>
              <a:t>Manhattan </a:t>
            </a:r>
            <a:r>
              <a:rPr lang="en-US" sz="4000" dirty="0" smtClean="0"/>
              <a:t>distance heuristic</a:t>
            </a:r>
            <a:endParaRPr lang="en-US" sz="4000" dirty="0"/>
          </a:p>
        </p:txBody>
      </p:sp>
      <p:pic>
        <p:nvPicPr>
          <p:cNvPr id="3" name="ContoursPacmanSmallMaze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28361" y="1143000"/>
            <a:ext cx="933527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Search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287178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1447800"/>
            <a:ext cx="16002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3744914"/>
            <a:ext cx="3557588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33787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UCS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62800" y="3276601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Greedy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562599" y="5954714"/>
            <a:ext cx="1524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A*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1524000"/>
            <a:ext cx="5791200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74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A* search </a:t>
            </a:r>
            <a:r>
              <a:rPr lang="en-US" b="1" dirty="0" smtClean="0"/>
              <a:t>minimizes </a:t>
            </a:r>
            <a:r>
              <a:rPr lang="en-US" b="1" dirty="0"/>
              <a:t>the total estimated solution </a:t>
            </a:r>
            <a:r>
              <a:rPr lang="en-US" b="1" dirty="0" smtClean="0"/>
              <a:t>cost f(n).</a:t>
            </a:r>
            <a:endParaRPr lang="en-US" b="1" dirty="0"/>
          </a:p>
          <a:p>
            <a:r>
              <a:rPr lang="en-US" dirty="0" smtClean="0">
                <a:solidFill>
                  <a:schemeClr val="accent1"/>
                </a:solidFill>
              </a:rPr>
              <a:t>f(n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g(n)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h(n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(n): the actual path cost from the initial state to state n. (backward cost)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(n): the estimated heuristic function from the node n to the goal. (forward estimated cost)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Thus, f(n</a:t>
            </a:r>
            <a:r>
              <a:rPr lang="en-US" dirty="0">
                <a:solidFill>
                  <a:schemeClr val="tx1"/>
                </a:solidFill>
              </a:rPr>
              <a:t>) = estimated cost of the cheapest solution through n .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A*search- Romanian Map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0" y="1839255"/>
            <a:ext cx="226695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30" y="1973283"/>
            <a:ext cx="8188099" cy="2290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52" y="2141413"/>
            <a:ext cx="8777833" cy="2345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52" y="2184366"/>
            <a:ext cx="8709250" cy="34475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2286843"/>
            <a:ext cx="8880567" cy="3690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68" y="2158328"/>
            <a:ext cx="7955962" cy="38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Search problem:</a:t>
            </a:r>
          </a:p>
          <a:p>
            <a:pPr lvl="1"/>
            <a:r>
              <a:rPr lang="en-US" sz="2000" dirty="0"/>
              <a:t>States (configurations of the world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Initial state </a:t>
            </a:r>
          </a:p>
          <a:p>
            <a:pPr lvl="1"/>
            <a:r>
              <a:rPr lang="en-US" sz="2000" dirty="0"/>
              <a:t>Actions and costs</a:t>
            </a:r>
          </a:p>
          <a:p>
            <a:pPr lvl="1"/>
            <a:r>
              <a:rPr lang="en-US" sz="2000" dirty="0" smtClean="0"/>
              <a:t>Transition model (Successor </a:t>
            </a:r>
            <a:r>
              <a:rPr lang="en-US" sz="2000" dirty="0"/>
              <a:t>function </a:t>
            </a:r>
            <a:r>
              <a:rPr lang="en-US" sz="2000" dirty="0" smtClean="0"/>
              <a:t>describing world </a:t>
            </a:r>
            <a:r>
              <a:rPr lang="en-US" sz="2000" dirty="0"/>
              <a:t>dynamics)</a:t>
            </a:r>
          </a:p>
          <a:p>
            <a:pPr lvl="1"/>
            <a:r>
              <a:rPr lang="en-US" sz="2000" dirty="0" smtClean="0"/>
              <a:t>Goal test</a:t>
            </a:r>
            <a:endParaRPr lang="en-US" sz="2000" dirty="0"/>
          </a:p>
          <a:p>
            <a:endParaRPr lang="en-US" sz="1500" dirty="0"/>
          </a:p>
          <a:p>
            <a:r>
              <a:rPr lang="en-US" sz="2400" dirty="0"/>
              <a:t>Search </a:t>
            </a:r>
            <a:r>
              <a:rPr lang="en-US" sz="2400" dirty="0" smtClean="0"/>
              <a:t>algorithms:</a:t>
            </a:r>
            <a:endParaRPr lang="en-US" sz="2400" dirty="0"/>
          </a:p>
          <a:p>
            <a:pPr lvl="1"/>
            <a:r>
              <a:rPr lang="en-US" sz="2000" dirty="0"/>
              <a:t>Systematically builds a search tree</a:t>
            </a:r>
          </a:p>
          <a:p>
            <a:pPr lvl="1"/>
            <a:r>
              <a:rPr lang="en-US" sz="2000" dirty="0"/>
              <a:t>Chooses an ordering of the </a:t>
            </a:r>
            <a:r>
              <a:rPr lang="en-US" sz="2000" dirty="0" smtClean="0"/>
              <a:t>frontier</a:t>
            </a:r>
            <a:endParaRPr lang="en-US" sz="2000" dirty="0"/>
          </a:p>
          <a:p>
            <a:pPr lvl="1"/>
            <a:r>
              <a:rPr lang="en-US" sz="2000" dirty="0"/>
              <a:t>Optimal: finds </a:t>
            </a:r>
            <a:r>
              <a:rPr lang="en-US" sz="2000" dirty="0" smtClean="0"/>
              <a:t>least path cost solution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 </a:t>
            </a:r>
            <a:r>
              <a:rPr lang="en-US" altLang="en-US" sz="3200" dirty="0"/>
              <a:t>A* </a:t>
            </a:r>
            <a:r>
              <a:rPr lang="en-US" altLang="en-US" sz="3200" dirty="0" smtClean="0"/>
              <a:t>Search Contours </a:t>
            </a:r>
            <a:endParaRPr lang="en-US" altLang="en-US" sz="1500" dirty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189E8B9-4B46-47A3-86DC-5E727D4F6E94}" type="slidenum">
              <a:rPr kumimoji="0" lang="en-US" altLang="en-US" sz="1400">
                <a:solidFill>
                  <a:schemeClr val="bg2"/>
                </a:solidFill>
              </a:rPr>
              <a:pPr/>
              <a:t>20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206625" y="1577976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GB" altLang="en-US" sz="1800"/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022600" y="5565933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 pitchFamily="2" charset="2"/>
              <a:buChar char="4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/>
              <a:t>Figure </a:t>
            </a:r>
            <a:r>
              <a:rPr lang="en-US" altLang="en-US" sz="1200" dirty="0" smtClean="0"/>
              <a:t>3.25 </a:t>
            </a:r>
            <a:r>
              <a:rPr lang="en-US" altLang="en-US" sz="1200" dirty="0" err="1" smtClean="0"/>
              <a:t>ap</a:t>
            </a:r>
            <a:r>
              <a:rPr lang="en-US" altLang="en-US" sz="1200" dirty="0" smtClean="0"/>
              <a:t> of Romania showing contours at </a:t>
            </a:r>
            <a:r>
              <a:rPr lang="en-US" altLang="en-US" sz="1200" i="1" dirty="0" smtClean="0"/>
              <a:t>f</a:t>
            </a:r>
            <a:r>
              <a:rPr lang="en-US" altLang="en-US" sz="1200" dirty="0" smtClean="0"/>
              <a:t>=380, </a:t>
            </a:r>
            <a:r>
              <a:rPr lang="en-US" altLang="en-US" sz="1200" i="1" dirty="0" smtClean="0"/>
              <a:t>f</a:t>
            </a:r>
            <a:r>
              <a:rPr lang="en-US" altLang="en-US" sz="1200" dirty="0" smtClean="0"/>
              <a:t>=400 and </a:t>
            </a:r>
            <a:r>
              <a:rPr lang="en-US" altLang="en-US" sz="1200" i="1" dirty="0" smtClean="0"/>
              <a:t>f</a:t>
            </a:r>
            <a:r>
              <a:rPr lang="en-US" altLang="en-US" sz="1200" dirty="0" smtClean="0"/>
              <a:t>=420, with Arad as the start state.</a:t>
            </a:r>
            <a:br>
              <a:rPr lang="en-US" altLang="en-US" sz="1200" dirty="0" smtClean="0"/>
            </a:br>
            <a:r>
              <a:rPr lang="en-US" altLang="en-US" sz="1200" dirty="0" smtClean="0"/>
              <a:t>  Nodes </a:t>
            </a:r>
            <a:r>
              <a:rPr lang="en-US" altLang="en-US" sz="1200" dirty="0"/>
              <a:t>inside a given contour have </a:t>
            </a:r>
            <a:r>
              <a:rPr lang="en-US" altLang="en-US" sz="1200" i="1" dirty="0"/>
              <a:t>f</a:t>
            </a:r>
            <a:r>
              <a:rPr lang="en-US" altLang="en-US" sz="1200" dirty="0"/>
              <a:t>-costs lower than the contour value.</a:t>
            </a:r>
            <a:endParaRPr kumimoji="0"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23" y="2115026"/>
            <a:ext cx="5671858" cy="34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A* Search- Example 2</a:t>
            </a:r>
            <a:endParaRPr lang="en-US" dirty="0"/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>
            <a:normAutofit fontScale="4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sz="2300" dirty="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 smtClean="0">
                <a:solidFill>
                  <a:srgbClr val="3333FF"/>
                </a:solidFill>
              </a:rPr>
              <a:t>Uniform-cost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chemeClr val="tx2"/>
                </a:solidFill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</a:rPr>
              <a:t>backward cost  </a:t>
            </a:r>
            <a:r>
              <a:rPr lang="en-US" sz="2300" dirty="0">
                <a:solidFill>
                  <a:schemeClr val="tx2"/>
                </a:solidFill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</a:rPr>
              <a:t>Greedy</a:t>
            </a:r>
            <a:r>
              <a:rPr lang="en-US" sz="2300" dirty="0"/>
              <a:t> </a:t>
            </a:r>
            <a:r>
              <a:rPr lang="en-US" sz="2300" dirty="0">
                <a:solidFill>
                  <a:schemeClr val="tx2"/>
                </a:solidFill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</a:rPr>
              <a:t>forward cost  </a:t>
            </a:r>
            <a:r>
              <a:rPr lang="en-US" sz="2300" dirty="0">
                <a:solidFill>
                  <a:schemeClr val="tx2"/>
                </a:solidFill>
              </a:rPr>
              <a:t>h(n</a:t>
            </a:r>
            <a:r>
              <a:rPr lang="en-US" sz="2300" dirty="0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3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300" i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3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endParaRPr lang="en-US" sz="2300" dirty="0"/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</a:rPr>
              <a:t>A* Search</a:t>
            </a:r>
            <a:r>
              <a:rPr lang="en-US" sz="2300" dirty="0">
                <a:solidFill>
                  <a:schemeClr val="tx1"/>
                </a:solidFill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Palatino"/>
                <a:cs typeface="Palatino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52500" y="4067807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Palatino"/>
                <a:cs typeface="Palatino"/>
              </a:rPr>
              <a:t>Example: </a:t>
            </a:r>
            <a:r>
              <a:rPr lang="en-US" sz="2000" dirty="0" err="1">
                <a:latin typeface="Palatino"/>
                <a:cs typeface="Palatino"/>
              </a:rPr>
              <a:t>Teg</a:t>
            </a:r>
            <a:r>
              <a:rPr lang="en-US" sz="2000" dirty="0">
                <a:latin typeface="Palatino"/>
                <a:cs typeface="Palatino"/>
              </a:rPr>
              <a:t> </a:t>
            </a:r>
            <a:r>
              <a:rPr lang="en-US" sz="2000" dirty="0" err="1">
                <a:latin typeface="Palatino"/>
                <a:cs typeface="Palatino"/>
              </a:rPr>
              <a:t>Grenager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Palatino"/>
                <a:cs typeface="Palatino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g = 12 h=0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0" y="4042796"/>
            <a:ext cx="4152900" cy="22862"/>
            <a:chOff x="2286000" y="4042796"/>
            <a:chExt cx="4152900" cy="22862"/>
          </a:xfrm>
        </p:grpSpPr>
        <p:cxnSp>
          <p:nvCxnSpPr>
            <p:cNvPr id="74" name="AutoShape 44"/>
            <p:cNvCxnSpPr>
              <a:cxnSpLocks noChangeShapeType="1"/>
            </p:cNvCxnSpPr>
            <p:nvPr/>
          </p:nvCxnSpPr>
          <p:spPr bwMode="auto">
            <a:xfrm>
              <a:off x="5067300" y="4042796"/>
              <a:ext cx="1371600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AutoShape 46"/>
            <p:cNvCxnSpPr>
              <a:cxnSpLocks noChangeShapeType="1"/>
            </p:cNvCxnSpPr>
            <p:nvPr/>
          </p:nvCxnSpPr>
          <p:spPr bwMode="auto">
            <a:xfrm>
              <a:off x="2286000" y="4065658"/>
              <a:ext cx="2362200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543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14"/>
          <p:cNvSpPr>
            <a:spLocks noChangeArrowheads="1"/>
          </p:cNvSpPr>
          <p:nvPr/>
        </p:nvSpPr>
        <p:spPr bwMode="auto">
          <a:xfrm>
            <a:off x="9005887" y="5029202"/>
            <a:ext cx="1284288" cy="627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07" name="Oval 8"/>
          <p:cNvSpPr>
            <a:spLocks noChangeArrowheads="1"/>
          </p:cNvSpPr>
          <p:nvPr/>
        </p:nvSpPr>
        <p:spPr bwMode="auto">
          <a:xfrm>
            <a:off x="8396287" y="1828800"/>
            <a:ext cx="1912939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UCS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6237"/>
            <a:ext cx="6705600" cy="4525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ar-EG" sz="2200" dirty="0" smtClean="0">
              <a:latin typeface="Calibri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bri"/>
                <a:cs typeface="Calibri"/>
              </a:rPr>
              <a:t>Uniform-cost </a:t>
            </a:r>
            <a:r>
              <a:rPr lang="en-US" sz="2200" dirty="0">
                <a:latin typeface="Calibri"/>
                <a:cs typeface="Calibri"/>
              </a:rPr>
              <a:t>expands equally in all “directions”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cs typeface="Calibri"/>
              </a:rPr>
              <a:t>A* expands mainly toward the goal, but does hedge its bets to ensure optimality</a:t>
            </a: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9299575" y="2605089"/>
            <a:ext cx="163512" cy="153987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8534400" y="2720977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Start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10226675" y="2627313"/>
            <a:ext cx="163512" cy="1539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0287000" y="2744789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Goal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8931276" y="2263775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9234488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8382000" y="5410200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Start</a:t>
            </a:r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10213975" y="5257801"/>
            <a:ext cx="163512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10221912" y="5405737"/>
            <a:ext cx="914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Goal</a:t>
            </a:r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9126537" y="5105400"/>
            <a:ext cx="869951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3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(Empty) -- UCS</a:t>
            </a:r>
          </a:p>
        </p:txBody>
      </p:sp>
      <p:pic>
        <p:nvPicPr>
          <p:cNvPr id="3" name="Empty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0186" y="1143001"/>
            <a:ext cx="627162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(Empty) -- Greedy</a:t>
            </a:r>
          </a:p>
        </p:txBody>
      </p:sp>
      <p:pic>
        <p:nvPicPr>
          <p:cNvPr id="3" name="Empty-greedy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0185" y="1143000"/>
            <a:ext cx="627163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(Empty) – A*</a:t>
            </a:r>
          </a:p>
        </p:txBody>
      </p:sp>
      <p:pic>
        <p:nvPicPr>
          <p:cNvPr id="3" name="Empty-asta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0186" y="1143001"/>
            <a:ext cx="6271628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of Demo Contours (</a:t>
            </a:r>
            <a:r>
              <a:rPr lang="en-US" dirty="0" err="1"/>
              <a:t>Pacman</a:t>
            </a:r>
            <a:r>
              <a:rPr lang="en-US" dirty="0"/>
              <a:t> Small Maze) – A*</a:t>
            </a:r>
          </a:p>
        </p:txBody>
      </p:sp>
      <p:pic>
        <p:nvPicPr>
          <p:cNvPr id="3" name="ContoursPacmanSmallMaze-astar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9700" y="1143000"/>
            <a:ext cx="9372600" cy="52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greedy_pacm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2380"/>
            <a:ext cx="3657600" cy="205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7" descr="uniform_pacm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72380"/>
            <a:ext cx="362188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 descr="astar_pacman.jpg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695" y="2372380"/>
            <a:ext cx="3516505" cy="2057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039380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Greedy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039380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Uniform Cost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00" y="5039380"/>
            <a:ext cx="571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52947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A* search is complete.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A* </a:t>
            </a:r>
            <a:r>
              <a:rPr lang="en-US" i="1" dirty="0"/>
              <a:t>tree-search </a:t>
            </a:r>
            <a:r>
              <a:rPr lang="en-US" i="1" dirty="0" smtClean="0"/>
              <a:t>version</a:t>
            </a:r>
            <a:r>
              <a:rPr lang="en-US" dirty="0" smtClean="0"/>
              <a:t> </a:t>
            </a:r>
            <a:r>
              <a:rPr lang="en-US" i="1" dirty="0" smtClean="0"/>
              <a:t>is optimal </a:t>
            </a:r>
            <a:r>
              <a:rPr lang="en-US" i="1" dirty="0"/>
              <a:t>if </a:t>
            </a:r>
            <a:r>
              <a:rPr lang="en-US" dirty="0"/>
              <a:t>h(n) </a:t>
            </a:r>
            <a:r>
              <a:rPr lang="en-US" i="1" dirty="0"/>
              <a:t>is admissible, while the graph-search version is optimal if </a:t>
            </a:r>
            <a:r>
              <a:rPr lang="en-US" dirty="0"/>
              <a:t>h(n) </a:t>
            </a:r>
            <a:r>
              <a:rPr lang="en-US" i="1" dirty="0"/>
              <a:t>is consistent</a:t>
            </a:r>
            <a:r>
              <a:rPr lang="en-US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should A* terminate?</a:t>
            </a:r>
          </a:p>
        </p:txBody>
      </p:sp>
      <p:sp>
        <p:nvSpPr>
          <p:cNvPr id="798748" name="Rectangle 28"/>
          <p:cNvSpPr>
            <a:spLocks noGrp="1" noChangeArrowheads="1"/>
          </p:cNvSpPr>
          <p:nvPr>
            <p:ph idx="1"/>
          </p:nvPr>
        </p:nvSpPr>
        <p:spPr>
          <a:xfrm>
            <a:off x="854438" y="1605013"/>
            <a:ext cx="8382000" cy="4105174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Should </a:t>
            </a:r>
            <a:r>
              <a:rPr lang="en-US" dirty="0">
                <a:solidFill>
                  <a:srgbClr val="008000"/>
                </a:solidFill>
              </a:rPr>
              <a:t>we stop when we  </a:t>
            </a:r>
            <a:r>
              <a:rPr lang="en-US" dirty="0" smtClean="0">
                <a:solidFill>
                  <a:srgbClr val="008000"/>
                </a:solidFill>
              </a:rPr>
              <a:t>insert </a:t>
            </a:r>
            <a:r>
              <a:rPr lang="en-US" dirty="0">
                <a:solidFill>
                  <a:srgbClr val="008000"/>
                </a:solidFill>
              </a:rPr>
              <a:t>a </a:t>
            </a:r>
            <a:r>
              <a:rPr lang="en-US" dirty="0" smtClean="0">
                <a:solidFill>
                  <a:srgbClr val="008000"/>
                </a:solidFill>
              </a:rPr>
              <a:t>goal to the frontier?</a:t>
            </a:r>
            <a:endParaRPr lang="en-US" dirty="0">
              <a:solidFill>
                <a:srgbClr val="008000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mtClean="0"/>
              <a:t>Note           : </a:t>
            </a:r>
            <a:r>
              <a:rPr lang="en-US" dirty="0"/>
              <a:t>only stop when we </a:t>
            </a:r>
            <a:r>
              <a:rPr lang="en-US" dirty="0" err="1" smtClean="0"/>
              <a:t>dequeue</a:t>
            </a:r>
            <a:r>
              <a:rPr lang="en-US" dirty="0" smtClean="0"/>
              <a:t> (pick the node for expansion) </a:t>
            </a:r>
            <a:r>
              <a:rPr lang="en-US" dirty="0"/>
              <a:t>a </a:t>
            </a:r>
            <a:r>
              <a:rPr lang="en-US" dirty="0" smtClean="0"/>
              <a:t>goal.</a:t>
            </a:r>
            <a:endParaRPr lang="en-US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828800" y="35052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S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4419600" y="44196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B</a:t>
            </a: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4419600" y="25288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A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6934200" y="35194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G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5029200" y="28194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2438400" y="28194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2438400" y="39624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 flipH="1">
            <a:off x="5029200" y="3962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3124200" y="26670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2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5867400" y="4433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3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5867400" y="2681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3124200" y="44196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2</a:t>
            </a:r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4419600" y="50408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Palatino"/>
                <a:cs typeface="Palatino"/>
              </a:rPr>
              <a:t>h = 1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4419600" y="21452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Palatino"/>
                <a:cs typeface="Palatino"/>
              </a:rPr>
              <a:t>h = 2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61722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Palatino"/>
                <a:cs typeface="Palatino"/>
              </a:rPr>
              <a:t>h = 0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25146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Palatino"/>
                <a:cs typeface="Palatino"/>
              </a:rPr>
              <a:t>h = 3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9236439" y="2952990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       0 3 3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9236439" y="2357737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        g h +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9236439" y="3548243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S-&gt;A    2 2 4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9236439" y="4143496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S-&gt;B    2 1 3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9236439" y="4738749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S-&gt;B-&gt;G 5 0 5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9236438" y="5334000"/>
            <a:ext cx="2650761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S-&gt;A-&gt;G 4 0 4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236439" y="3200400"/>
            <a:ext cx="2650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36438" y="3810000"/>
            <a:ext cx="2650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236438" y="4419600"/>
            <a:ext cx="2650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rame 4"/>
          <p:cNvSpPr/>
          <p:nvPr/>
        </p:nvSpPr>
        <p:spPr>
          <a:xfrm>
            <a:off x="9236438" y="5334000"/>
            <a:ext cx="2650760" cy="4616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03835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7" grpId="0"/>
      <p:bldP spid="38" grpId="0"/>
      <p:bldP spid="39" grpId="0"/>
      <p:bldP spid="40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Strategy: expand </a:t>
            </a:r>
            <a:r>
              <a:rPr lang="en-US" sz="2800" dirty="0" smtClean="0"/>
              <a:t>the lowest </a:t>
            </a:r>
            <a:r>
              <a:rPr lang="en-US" sz="2800" dirty="0"/>
              <a:t>path cost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Advantages: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Problems:</a:t>
            </a: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66" y="1899921"/>
            <a:ext cx="2476099" cy="2170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31" y="4124935"/>
            <a:ext cx="38957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309880" y="4760488"/>
            <a:ext cx="9575800" cy="144579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Actual goal </a:t>
            </a:r>
            <a:r>
              <a:rPr lang="en-US" sz="2800" dirty="0"/>
              <a:t>cost &lt; </a:t>
            </a:r>
            <a:r>
              <a:rPr lang="en-US" sz="2800" dirty="0" smtClean="0"/>
              <a:t>estimated goal </a:t>
            </a:r>
            <a:r>
              <a:rPr lang="en-US" sz="2800" dirty="0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need estimates to be less than actual costs</a:t>
            </a:r>
            <a:r>
              <a:rPr lang="en-US" sz="2800" dirty="0" smtClean="0"/>
              <a:t>! </a:t>
            </a:r>
            <a:endParaRPr lang="en-US" sz="2800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3962400" y="177164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934200" y="3257550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990600" y="314324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Palatino"/>
                <a:cs typeface="Palatino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057400" y="177165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019800" y="177165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381500" y="1017730"/>
            <a:ext cx="914400" cy="178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000" i="1" dirty="0" smtClean="0">
              <a:latin typeface="Palatino"/>
              <a:cs typeface="Palatino"/>
            </a:endParaRPr>
          </a:p>
          <a:p>
            <a:pPr>
              <a:spcBef>
                <a:spcPct val="50000"/>
              </a:spcBef>
            </a:pPr>
            <a:endParaRPr lang="en-US" sz="2000" i="1" dirty="0">
              <a:latin typeface="Palatino"/>
              <a:cs typeface="Palatino"/>
            </a:endParaRPr>
          </a:p>
          <a:p>
            <a:pPr>
              <a:spcBef>
                <a:spcPct val="50000"/>
              </a:spcBef>
            </a:pPr>
            <a:endParaRPr lang="en-US" sz="2000" i="1" dirty="0">
              <a:latin typeface="Palatino"/>
              <a:cs typeface="Palatino"/>
            </a:endParaRPr>
          </a:p>
          <a:p>
            <a:pPr>
              <a:spcBef>
                <a:spcPct val="50000"/>
              </a:spcBef>
            </a:pPr>
            <a:r>
              <a:rPr lang="en-US" sz="2000" i="1" dirty="0" smtClean="0">
                <a:latin typeface="Palatino"/>
                <a:cs typeface="Palatino"/>
              </a:rPr>
              <a:t>h </a:t>
            </a:r>
            <a:r>
              <a:rPr lang="en-US" sz="2000" i="1" dirty="0">
                <a:latin typeface="Palatino"/>
                <a:cs typeface="Palatino"/>
              </a:rPr>
              <a:t>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620000" y="3307320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39624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Palatino"/>
                <a:cs typeface="Palatino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676400" y="3219450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Palatino"/>
                <a:cs typeface="Palatino"/>
              </a:rPr>
              <a:t>h</a:t>
            </a:r>
            <a:r>
              <a:rPr lang="en-US" sz="2000" dirty="0">
                <a:latin typeface="Palatino"/>
                <a:cs typeface="Palatino"/>
              </a:rPr>
              <a:t> = </a:t>
            </a:r>
            <a:r>
              <a:rPr lang="en-US" sz="2000" i="1" dirty="0">
                <a:latin typeface="Palatino"/>
                <a:cs typeface="Palatino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4210050" y="800100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2085977" y="1266825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4572000" y="2057400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9236439" y="2357737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        g h +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144000" y="3109570"/>
            <a:ext cx="26507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9236439" y="2891137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       0 7 7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36439" y="3339977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S-&gt;A    1 6 7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36439" y="3838413"/>
            <a:ext cx="265076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Palatino"/>
                <a:ea typeface="Courier" charset="0"/>
                <a:cs typeface="Palatino"/>
              </a:rPr>
              <a:t>S-&gt;G    5 0 5</a:t>
            </a:r>
          </a:p>
        </p:txBody>
      </p:sp>
      <p:sp>
        <p:nvSpPr>
          <p:cNvPr id="22" name="Frame 21"/>
          <p:cNvSpPr/>
          <p:nvPr/>
        </p:nvSpPr>
        <p:spPr>
          <a:xfrm>
            <a:off x="9144000" y="3832970"/>
            <a:ext cx="2650760" cy="46166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751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56" grpId="0" build="p"/>
      <p:bldP spid="18" grpId="0"/>
      <p:bldP spid="19" grpId="0"/>
      <p:bldP spid="20" grpId="0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optimality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A* tree-search version</a:t>
            </a:r>
            <a:r>
              <a:rPr lang="en-US" dirty="0"/>
              <a:t> </a:t>
            </a:r>
            <a:r>
              <a:rPr lang="en-US" i="1" dirty="0"/>
              <a:t>is optimal if </a:t>
            </a:r>
            <a:r>
              <a:rPr lang="en-US" dirty="0"/>
              <a:t>h(n) </a:t>
            </a:r>
            <a:r>
              <a:rPr lang="en-US" i="1" dirty="0"/>
              <a:t>is admissible, while the graph-search version is optimal if </a:t>
            </a:r>
            <a:r>
              <a:rPr lang="en-US" dirty="0"/>
              <a:t>h(n) </a:t>
            </a:r>
            <a:r>
              <a:rPr lang="en-US" i="1" dirty="0"/>
              <a:t>is consistent</a:t>
            </a:r>
            <a:r>
              <a:rPr lang="en-US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admissible heuristic </a:t>
            </a:r>
            <a:r>
              <a:rPr lang="en-US" i="1" dirty="0"/>
              <a:t>never overestimates </a:t>
            </a:r>
            <a:r>
              <a:rPr lang="en-US" dirty="0"/>
              <a:t>the cost to reach the goal.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 g(n): the </a:t>
            </a:r>
            <a:r>
              <a:rPr lang="en-US" dirty="0">
                <a:solidFill>
                  <a:srgbClr val="00B050"/>
                </a:solidFill>
              </a:rPr>
              <a:t>actual cost to reach n along the current </a:t>
            </a:r>
            <a:r>
              <a:rPr lang="en-US" dirty="0" smtClean="0">
                <a:solidFill>
                  <a:srgbClr val="00B050"/>
                </a:solidFill>
              </a:rPr>
              <a:t>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f(n</a:t>
            </a:r>
            <a:r>
              <a:rPr lang="en-US" dirty="0">
                <a:solidFill>
                  <a:srgbClr val="00B0F0"/>
                </a:solidFill>
              </a:rPr>
              <a:t>)=g(n) + </a:t>
            </a:r>
            <a:r>
              <a:rPr lang="en-US" dirty="0" smtClean="0">
                <a:solidFill>
                  <a:srgbClr val="00B0F0"/>
                </a:solidFill>
              </a:rPr>
              <a:t>h(n)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admissible heuristics, </a:t>
            </a:r>
            <a:r>
              <a:rPr lang="en-US" dirty="0" smtClean="0">
                <a:solidFill>
                  <a:srgbClr val="FF0000"/>
                </a:solidFill>
              </a:rPr>
              <a:t>f(n</a:t>
            </a:r>
            <a:r>
              <a:rPr lang="en-US" dirty="0">
                <a:solidFill>
                  <a:srgbClr val="FF0000"/>
                </a:solidFill>
              </a:rPr>
              <a:t>) never overestimates the true cost of a solution </a:t>
            </a:r>
            <a:r>
              <a:rPr lang="en-US" dirty="0"/>
              <a:t>along </a:t>
            </a:r>
            <a:r>
              <a:rPr lang="en-US" dirty="0" smtClean="0"/>
              <a:t>the current </a:t>
            </a:r>
            <a:r>
              <a:rPr lang="en-US" dirty="0"/>
              <a:t>path through 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Admissible heuristics </a:t>
            </a:r>
            <a:r>
              <a:rPr lang="en-US" dirty="0" smtClean="0"/>
              <a:t>are </a:t>
            </a:r>
            <a:r>
              <a:rPr lang="en-US" dirty="0"/>
              <a:t>optimistic because they think the cost of </a:t>
            </a:r>
            <a:r>
              <a:rPr lang="en-US" dirty="0" smtClean="0"/>
              <a:t>solving the </a:t>
            </a:r>
            <a:r>
              <a:rPr lang="en-US" dirty="0"/>
              <a:t>problem is less than it actually is.</a:t>
            </a:r>
          </a:p>
        </p:txBody>
      </p:sp>
    </p:spTree>
    <p:extLst>
      <p:ext uri="{BB962C8B-B14F-4D97-AF65-F5344CB8AC3E}">
        <p14:creationId xmlns:p14="http://schemas.microsoft.com/office/powerpoint/2010/main" val="4211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48768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 </a:t>
            </a:r>
            <a:r>
              <a:rPr lang="en-US" dirty="0"/>
              <a:t>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    where                    is </a:t>
            </a:r>
            <a:r>
              <a:rPr lang="en-US" dirty="0"/>
              <a:t>the true cost to a nearest </a:t>
            </a:r>
            <a:r>
              <a:rPr lang="en-US" dirty="0" smtClean="0"/>
              <a:t>goal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Example: Euclidean distance </a:t>
            </a: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endParaRPr lang="en-US" dirty="0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530607" y="2648228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3216048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2191293" y="4706302"/>
            <a:ext cx="3538901" cy="1196975"/>
            <a:chOff x="6210299" y="3960828"/>
            <a:chExt cx="3538901" cy="1196975"/>
          </a:xfrm>
        </p:grpSpPr>
        <p:grpSp>
          <p:nvGrpSpPr>
            <p:cNvPr id="21" name="Group 20"/>
            <p:cNvGrpSpPr/>
            <p:nvPr/>
          </p:nvGrpSpPr>
          <p:grpSpPr>
            <a:xfrm>
              <a:off x="6210299" y="3960828"/>
              <a:ext cx="2663825" cy="1196975"/>
              <a:chOff x="6553200" y="3960828"/>
              <a:chExt cx="2663825" cy="1196975"/>
            </a:xfrm>
          </p:grpSpPr>
          <p:pic>
            <p:nvPicPr>
              <p:cNvPr id="23" name="Picture 22" descr="Z:\Shared with PC\smallMaz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553200" y="3960828"/>
                <a:ext cx="2663825" cy="1196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Box 17"/>
              <p:cNvSpPr txBox="1">
                <a:spLocks noChangeArrowheads="1"/>
              </p:cNvSpPr>
              <p:nvPr/>
            </p:nvSpPr>
            <p:spPr bwMode="auto">
              <a:xfrm>
                <a:off x="7315200" y="4582180"/>
                <a:ext cx="82907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Calibri"/>
                    <a:cs typeface="Calibri"/>
                  </a:rPr>
                  <a:t>11.5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 bwMode="auto">
              <a:xfrm flipH="1">
                <a:off x="6730520" y="4400550"/>
                <a:ext cx="1095657" cy="590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7"/>
            <p:cNvSpPr txBox="1">
              <a:spLocks noChangeArrowheads="1"/>
            </p:cNvSpPr>
            <p:nvPr/>
          </p:nvSpPr>
          <p:spPr bwMode="auto">
            <a:xfrm>
              <a:off x="9564469" y="4297705"/>
              <a:ext cx="18473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800" b="1" dirty="0">
                <a:solidFill>
                  <a:srgbClr val="C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2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Tree Search</a:t>
            </a:r>
          </a:p>
        </p:txBody>
      </p:sp>
      <p:sp>
        <p:nvSpPr>
          <p:cNvPr id="18447" name="Content Placeholder 19"/>
          <p:cNvSpPr>
            <a:spLocks noGrp="1"/>
          </p:cNvSpPr>
          <p:nvPr>
            <p:ph idx="1"/>
          </p:nvPr>
        </p:nvSpPr>
        <p:spPr>
          <a:xfrm>
            <a:off x="1371440" y="1447800"/>
            <a:ext cx="50292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Assume</a:t>
            </a:r>
            <a:r>
              <a:rPr lang="en-US" sz="2400" dirty="0"/>
              <a:t>:</a:t>
            </a:r>
          </a:p>
          <a:p>
            <a:r>
              <a:rPr lang="en-US" sz="2400" dirty="0"/>
              <a:t>A is an optimal goal node</a:t>
            </a:r>
          </a:p>
          <a:p>
            <a:r>
              <a:rPr lang="en-US" sz="2400" dirty="0"/>
              <a:t>B is a suboptimal goal node</a:t>
            </a:r>
          </a:p>
          <a:p>
            <a:r>
              <a:rPr lang="en-US" sz="2400" dirty="0"/>
              <a:t>h is admissible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Claim:</a:t>
            </a:r>
          </a:p>
          <a:p>
            <a:r>
              <a:rPr lang="en-US" sz="2400" dirty="0"/>
              <a:t>A will exit the </a:t>
            </a:r>
            <a:r>
              <a:rPr lang="en-US" sz="2400" dirty="0" smtClean="0"/>
              <a:t>frontier </a:t>
            </a:r>
            <a:r>
              <a:rPr lang="en-US" sz="2400" dirty="0"/>
              <a:t>before B</a:t>
            </a: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7384889" y="1789113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8507250" y="214471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8983501" y="2135187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37425" y="1995486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…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9989976" y="38322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7703976" y="35274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739026" y="171926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334304" y="3819722"/>
            <a:ext cx="257496" cy="24110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285983" y="3514921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7515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ular Callout 44"/>
          <p:cNvSpPr/>
          <p:nvPr/>
        </p:nvSpPr>
        <p:spPr>
          <a:xfrm>
            <a:off x="5410200" y="4572000"/>
            <a:ext cx="6553200" cy="1905000"/>
          </a:xfrm>
          <a:prstGeom prst="wedgeRoundRectCallout">
            <a:avLst>
              <a:gd name="adj1" fmla="val -60117"/>
              <a:gd name="adj2" fmla="val -90421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A* Tree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7"/>
            <a:ext cx="5533863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Proof:</a:t>
            </a:r>
          </a:p>
          <a:p>
            <a:pPr eaLnBrk="1" hangingPunct="1"/>
            <a:r>
              <a:rPr lang="en-US" sz="2400" dirty="0"/>
              <a:t>Imagine B is on the </a:t>
            </a:r>
            <a:r>
              <a:rPr lang="en-US" sz="2400" dirty="0" smtClean="0"/>
              <a:t>frontier</a:t>
            </a:r>
            <a:endParaRPr lang="en-US" sz="2400" dirty="0"/>
          </a:p>
          <a:p>
            <a:pPr eaLnBrk="1" hangingPunct="1"/>
            <a:r>
              <a:rPr lang="en-US" sz="2400" dirty="0"/>
              <a:t>Some ancestor </a:t>
            </a:r>
            <a:r>
              <a:rPr lang="en-US" sz="2400" i="1" dirty="0"/>
              <a:t>n</a:t>
            </a:r>
            <a:r>
              <a:rPr lang="en-US" sz="2400" dirty="0"/>
              <a:t> of A is on the </a:t>
            </a:r>
            <a:r>
              <a:rPr lang="en-US" sz="2400" dirty="0" smtClean="0"/>
              <a:t>frontier, too (maybe A!)</a:t>
            </a:r>
            <a:endParaRPr lang="en-US" sz="2400" dirty="0"/>
          </a:p>
          <a:p>
            <a:pPr eaLnBrk="1" hangingPunct="1"/>
            <a:r>
              <a:rPr lang="en-US" sz="2400" dirty="0"/>
              <a:t>Claim: </a:t>
            </a:r>
            <a:r>
              <a:rPr lang="en-US" sz="2400" i="1" dirty="0"/>
              <a:t>n</a:t>
            </a:r>
            <a:r>
              <a:rPr lang="en-US" sz="2400" dirty="0"/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f(n) is less or equal to f(A)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5000" y="4903471"/>
            <a:ext cx="30130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9144000" y="4822578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"/>
                <a:cs typeface="Palatino"/>
              </a:rPr>
              <a:t>Definition of f-cost</a:t>
            </a:r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714998" y="5374957"/>
            <a:ext cx="1864893" cy="31846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9144000" y="5284243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"/>
                <a:cs typeface="Palatino"/>
              </a:rPr>
              <a:t>Admissibility of h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pic>
        <p:nvPicPr>
          <p:cNvPr id="4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46" name="Oval 45"/>
          <p:cNvSpPr/>
          <p:nvPr/>
        </p:nvSpPr>
        <p:spPr>
          <a:xfrm rot="1800000">
            <a:off x="7335252" y="2272604"/>
            <a:ext cx="954869" cy="15552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31099" y="5867401"/>
            <a:ext cx="1944584" cy="318518"/>
          </a:xfrm>
          <a:prstGeom prst="rect">
            <a:avLst/>
          </a:prstGeom>
          <a:noFill/>
          <a:ln/>
          <a:effectLst/>
        </p:spPr>
      </p:pic>
      <p:sp>
        <p:nvSpPr>
          <p:cNvPr id="48" name="TextBox 47"/>
          <p:cNvSpPr txBox="1"/>
          <p:nvPr/>
        </p:nvSpPr>
        <p:spPr>
          <a:xfrm>
            <a:off x="9144000" y="5741443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"/>
                <a:cs typeface="Palatino"/>
              </a:rPr>
              <a:t>h = 0 at a goal</a:t>
            </a: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85511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1" grpId="0"/>
      <p:bldP spid="24" grpId="0"/>
      <p:bldP spid="27" grpId="0" animBg="1"/>
      <p:bldP spid="40" grpId="0" animBg="1"/>
      <p:bldP spid="46" grpId="0" animBg="1"/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ular Callout 53"/>
          <p:cNvSpPr/>
          <p:nvPr/>
        </p:nvSpPr>
        <p:spPr>
          <a:xfrm>
            <a:off x="5562600" y="4572000"/>
            <a:ext cx="6400800" cy="1371600"/>
          </a:xfrm>
          <a:prstGeom prst="wedgeRoundRectCallout">
            <a:avLst>
              <a:gd name="adj1" fmla="val -75813"/>
              <a:gd name="adj2" fmla="val -7744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A* Tree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7"/>
            <a:ext cx="5378289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Proof:</a:t>
            </a:r>
          </a:p>
          <a:p>
            <a:pPr eaLnBrk="1" hangingPunct="1"/>
            <a:r>
              <a:rPr lang="en-US" sz="2400" dirty="0"/>
              <a:t>Imagine B is on the </a:t>
            </a:r>
            <a:r>
              <a:rPr lang="en-US" sz="2400" dirty="0" smtClean="0"/>
              <a:t>frontier</a:t>
            </a:r>
            <a:endParaRPr lang="en-US" sz="2400" dirty="0"/>
          </a:p>
          <a:p>
            <a:r>
              <a:rPr lang="en-US" sz="2400" dirty="0"/>
              <a:t>Some ancestor </a:t>
            </a:r>
            <a:r>
              <a:rPr lang="en-US" sz="2400" i="1" dirty="0"/>
              <a:t>n</a:t>
            </a:r>
            <a:r>
              <a:rPr lang="en-US" sz="2400" dirty="0"/>
              <a:t> of A is on the </a:t>
            </a:r>
            <a:r>
              <a:rPr lang="en-US" sz="2400" dirty="0" smtClean="0"/>
              <a:t>frontier, </a:t>
            </a:r>
            <a:r>
              <a:rPr lang="en-US" sz="2400" dirty="0"/>
              <a:t>too (maybe A!)</a:t>
            </a:r>
          </a:p>
          <a:p>
            <a:pPr eaLnBrk="1" hangingPunct="1"/>
            <a:r>
              <a:rPr lang="en-US" sz="2400" dirty="0"/>
              <a:t>Claim: </a:t>
            </a:r>
            <a:r>
              <a:rPr lang="en-US" sz="2400" i="1" dirty="0"/>
              <a:t>n</a:t>
            </a:r>
            <a:r>
              <a:rPr lang="en-US" sz="2400" dirty="0"/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f(n) is less or equal to f(A)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f(A) is less than f(B)</a:t>
            </a:r>
          </a:p>
        </p:txBody>
      </p:sp>
      <p:pic>
        <p:nvPicPr>
          <p:cNvPr id="27" name="Picture 2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512222" y="5354956"/>
            <a:ext cx="1930189" cy="318668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497464" y="4881879"/>
            <a:ext cx="1914135" cy="318704"/>
          </a:xfrm>
          <a:prstGeom prst="rect">
            <a:avLst/>
          </a:prstGeom>
          <a:noFill/>
          <a:ln/>
          <a:effectLst/>
        </p:spPr>
      </p:pic>
      <p:sp>
        <p:nvSpPr>
          <p:cNvPr id="25" name="TextBox 24"/>
          <p:cNvSpPr txBox="1"/>
          <p:nvPr/>
        </p:nvSpPr>
        <p:spPr>
          <a:xfrm>
            <a:off x="9296400" y="4785610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"/>
                <a:cs typeface="Palatino"/>
              </a:rPr>
              <a:t>B is suboptimal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96400" y="5242810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"/>
                <a:cs typeface="Palatino"/>
              </a:rPr>
              <a:t>h = 0 at a goal</a:t>
            </a:r>
          </a:p>
        </p:txBody>
      </p:sp>
      <p:sp>
        <p:nvSpPr>
          <p:cNvPr id="29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…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pic>
        <p:nvPicPr>
          <p:cNvPr id="51" name="Picture 2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56" name="Oval 55"/>
          <p:cNvSpPr/>
          <p:nvPr/>
        </p:nvSpPr>
        <p:spPr>
          <a:xfrm rot="359986">
            <a:off x="7040951" y="3019060"/>
            <a:ext cx="3870153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158592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5" grpId="0"/>
      <p:bldP spid="26" grpId="0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ular Callout 53"/>
          <p:cNvSpPr/>
          <p:nvPr/>
        </p:nvSpPr>
        <p:spPr>
          <a:xfrm>
            <a:off x="7391400" y="4800600"/>
            <a:ext cx="3733800" cy="914400"/>
          </a:xfrm>
          <a:prstGeom prst="wedgeRoundRectCallout">
            <a:avLst>
              <a:gd name="adj1" fmla="val -141787"/>
              <a:gd name="adj2" fmla="val -6425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A* Tree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5486400" cy="44497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Proof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Imagine B is on the </a:t>
            </a:r>
            <a:r>
              <a:rPr lang="en-US" sz="2400" dirty="0" smtClean="0"/>
              <a:t>frontier</a:t>
            </a:r>
            <a:endParaRPr lang="en-US" sz="2400" dirty="0"/>
          </a:p>
          <a:p>
            <a:r>
              <a:rPr lang="en-US" sz="2400" dirty="0"/>
              <a:t>Some ancestor </a:t>
            </a:r>
            <a:r>
              <a:rPr lang="en-US" sz="2400" i="1" dirty="0"/>
              <a:t>n</a:t>
            </a:r>
            <a:r>
              <a:rPr lang="en-US" sz="2400" dirty="0"/>
              <a:t> of A is on the </a:t>
            </a:r>
            <a:r>
              <a:rPr lang="en-US" sz="2400" dirty="0" smtClean="0"/>
              <a:t>frontier, </a:t>
            </a:r>
            <a:r>
              <a:rPr lang="en-US" sz="2400" dirty="0"/>
              <a:t>too (maybe A!)</a:t>
            </a:r>
          </a:p>
          <a:p>
            <a:pPr eaLnBrk="1" hangingPunct="1"/>
            <a:r>
              <a:rPr lang="en-US" sz="2400" dirty="0"/>
              <a:t>Claim: </a:t>
            </a:r>
            <a:r>
              <a:rPr lang="en-US" sz="2400" i="1" dirty="0"/>
              <a:t>n</a:t>
            </a:r>
            <a:r>
              <a:rPr lang="en-US" sz="2400" dirty="0"/>
              <a:t> will be expanded before 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f(n) is less or equal to f(A)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f(A) is less than f(B)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expands before B</a:t>
            </a:r>
          </a:p>
          <a:p>
            <a:pPr eaLnBrk="1" hangingPunct="1"/>
            <a:r>
              <a:rPr lang="en-US" sz="2400" dirty="0"/>
              <a:t>All ancestors of A expand before B</a:t>
            </a:r>
          </a:p>
          <a:p>
            <a:pPr eaLnBrk="1" hangingPunct="1"/>
            <a:r>
              <a:rPr lang="en-US" sz="2400" dirty="0"/>
              <a:t>A expands before B</a:t>
            </a:r>
          </a:p>
          <a:p>
            <a:pPr eaLnBrk="1" hangingPunct="1"/>
            <a:r>
              <a:rPr lang="en-US" sz="2400" dirty="0"/>
              <a:t>A* search is optimal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709669" y="5105400"/>
            <a:ext cx="3110735" cy="318731"/>
          </a:xfrm>
          <a:prstGeom prst="rect">
            <a:avLst/>
          </a:prstGeom>
          <a:noFill/>
          <a:ln/>
          <a:effectLst/>
        </p:spPr>
      </p:pic>
      <p:sp>
        <p:nvSpPr>
          <p:cNvPr id="29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4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Palatino"/>
                <a:cs typeface="Palatino"/>
              </a:rPr>
              <a:t>…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8084976" y="25701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Palatino"/>
              <a:cs typeface="Palatino"/>
            </a:endParaRPr>
          </a:p>
        </p:txBody>
      </p:sp>
      <p:pic>
        <p:nvPicPr>
          <p:cNvPr id="51" name="Picture 2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80175" y="2493961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334304" y="3548260"/>
            <a:ext cx="257496" cy="241101"/>
          </a:xfrm>
          <a:prstGeom prst="rect">
            <a:avLst/>
          </a:prstGeom>
          <a:noFill/>
          <a:ln/>
          <a:effectLst/>
        </p:spPr>
      </p:pic>
      <p:sp>
        <p:nvSpPr>
          <p:cNvPr id="23" name="Oval 22"/>
          <p:cNvSpPr/>
          <p:nvPr/>
        </p:nvSpPr>
        <p:spPr>
          <a:xfrm rot="1372885">
            <a:off x="7307550" y="2652452"/>
            <a:ext cx="3645108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"/>
              <a:cs typeface="Palatino"/>
            </a:endParaRP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15200" y="3200400"/>
            <a:ext cx="257817" cy="257817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091149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23" grpId="0" animBg="1"/>
      <p:bldP spid="2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4191000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23153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How many successors from the start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8000"/>
                </a:solidFill>
              </a:rPr>
              <a:t>What should the costs be?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272" y="1479134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63000" y="49530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Admissible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heuristics</a:t>
            </a:r>
            <a:r>
              <a:rPr lang="en-US" sz="2800" dirty="0">
                <a:solidFill>
                  <a:srgbClr val="008000"/>
                </a:solidFill>
                <a:latin typeface="Palatino" charset="0"/>
                <a:ea typeface="Palatino" charset="0"/>
                <a:cs typeface="Palatino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Heuristic</a:t>
            </a:r>
            <a:r>
              <a:rPr lang="en-US" sz="2800" dirty="0"/>
              <a:t>: Number of </a:t>
            </a:r>
            <a:r>
              <a:rPr lang="en-US" sz="2800" dirty="0" smtClean="0"/>
              <a:t>misplaced tiles</a:t>
            </a:r>
            <a:endParaRPr lang="en-US" sz="2800" dirty="0"/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/>
              <a:t>relaxed-problem</a:t>
            </a:r>
            <a:r>
              <a:rPr lang="en-US" sz="2800" dirty="0"/>
              <a:t> heuristic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1752600" y="2855072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accent2"/>
                </a:solidFill>
                <a:latin typeface="Calibri" pitchFamily="34" charset="0"/>
              </a:rPr>
              <a:t>8</a:t>
            </a:r>
            <a:endParaRPr lang="en-US" sz="3200" dirty="0">
              <a:solidFill>
                <a:schemeClr val="accent2"/>
              </a:solidFill>
              <a:latin typeface="Calibri" pitchFamily="34" charset="0"/>
            </a:endParaRP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>
            <p:extLst/>
          </p:nvPr>
        </p:nvGraphicFramePr>
        <p:xfrm>
          <a:off x="6400800" y="4112577"/>
          <a:ext cx="5029200" cy="22120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4417543"/>
            <a:ext cx="3880564" cy="221012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  <p:extLst>
      <p:ext uri="{BB962C8B-B14F-4D97-AF65-F5344CB8AC3E}">
        <p14:creationId xmlns:p14="http://schemas.microsoft.com/office/powerpoint/2010/main" val="220558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of Demo Contours UCS</a:t>
            </a:r>
            <a:endParaRPr lang="en-US" dirty="0"/>
          </a:p>
        </p:txBody>
      </p:sp>
      <p:pic>
        <p:nvPicPr>
          <p:cNvPr id="3" name="Empty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05920" y="1128214"/>
            <a:ext cx="6380161" cy="534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r>
              <a:rPr lang="en-US" sz="2400" dirty="0" smtClean="0"/>
              <a:t>Heuristic 2: The </a:t>
            </a:r>
            <a:r>
              <a:rPr lang="en-US" sz="2400" dirty="0"/>
              <a:t>sum of the distances of the tiles from their goal positions. Because </a:t>
            </a:r>
            <a:r>
              <a:rPr lang="en-US" sz="2400" dirty="0" smtClean="0"/>
              <a:t>tiles cannot </a:t>
            </a:r>
            <a:r>
              <a:rPr lang="en-US" sz="2400" dirty="0"/>
              <a:t>move along diagonals, the distance we will count is the sum of the </a:t>
            </a:r>
            <a:r>
              <a:rPr lang="en-US" sz="2400" dirty="0" smtClean="0"/>
              <a:t>horizontal and </a:t>
            </a:r>
            <a:r>
              <a:rPr lang="en-US" sz="2400" dirty="0"/>
              <a:t>vertical distances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is sometimes called the </a:t>
            </a:r>
            <a:r>
              <a:rPr lang="en-US" sz="2400" b="1" dirty="0"/>
              <a:t>city block distance </a:t>
            </a:r>
            <a:r>
              <a:rPr lang="en-US" sz="2400" dirty="0"/>
              <a:t>or </a:t>
            </a:r>
            <a:r>
              <a:rPr lang="en-US" sz="2400" b="1" dirty="0" smtClean="0"/>
              <a:t>Manhattan distance</a:t>
            </a:r>
            <a:r>
              <a:rPr lang="en-US" sz="24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I</a:t>
            </a:r>
            <a:r>
              <a:rPr lang="en-US" sz="2400" dirty="0" smtClean="0"/>
              <a:t>s it admissible?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1937658" y="5584372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>
            <p:extLst/>
          </p:nvPr>
        </p:nvGraphicFramePr>
        <p:xfrm>
          <a:off x="5791200" y="4267200"/>
          <a:ext cx="5891629" cy="2252471"/>
        </p:xfrm>
        <a:graphic>
          <a:graphicData uri="http://schemas.openxmlformats.org/drawingml/2006/table">
            <a:tbl>
              <a:tblPr/>
              <a:tblGrid>
                <a:gridCol w="18530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099800" cy="4729164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How </a:t>
            </a:r>
            <a:r>
              <a:rPr lang="en-US" sz="2800" dirty="0"/>
              <a:t>about using the </a:t>
            </a:r>
            <a:r>
              <a:rPr lang="en-US" sz="2800" i="1" dirty="0"/>
              <a:t>actual cost</a:t>
            </a:r>
            <a:r>
              <a:rPr lang="en-US" sz="2800" dirty="0"/>
              <a:t> as a heuristic?</a:t>
            </a:r>
          </a:p>
          <a:p>
            <a:pPr lvl="1" eaLnBrk="1" hangingPunct="1"/>
            <a:r>
              <a:rPr lang="en-US" sz="2400" dirty="0"/>
              <a:t>Would it be admissible?</a:t>
            </a:r>
          </a:p>
          <a:p>
            <a:pPr lvl="1" eaLnBrk="1" hangingPunct="1"/>
            <a:r>
              <a:rPr lang="en-US" sz="2400" dirty="0"/>
              <a:t>Would we save on nodes expanded?</a:t>
            </a:r>
          </a:p>
          <a:p>
            <a:pPr lvl="1" eaLnBrk="1" hangingPunct="1"/>
            <a:r>
              <a:rPr lang="en-US" sz="2400" dirty="0"/>
              <a:t>What’s wrong with it?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With A*: a trade-off between quality of estimate and work per node</a:t>
            </a:r>
          </a:p>
          <a:p>
            <a:pPr lvl="1"/>
            <a:r>
              <a:rPr lang="en-US" sz="2400" dirty="0"/>
              <a:t>As heuristics get closer to the true cost, you will expand fewer nodes but usually do more work per node to compute the heuristic itself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2538" y="2696566"/>
            <a:ext cx="5021261" cy="1929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53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Dominance of heuristics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5715000" cy="49530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Dominance</a:t>
            </a:r>
            <a:r>
              <a:rPr lang="en-US" sz="2400" dirty="0"/>
              <a:t>: h</a:t>
            </a:r>
            <a:r>
              <a:rPr lang="en-US" sz="2400" baseline="-25000" dirty="0"/>
              <a:t>a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 </a:t>
            </a:r>
            <a:r>
              <a:rPr lang="en-US" sz="2400" dirty="0" err="1"/>
              <a:t>h</a:t>
            </a:r>
            <a:r>
              <a:rPr lang="en-US" sz="2400" baseline="-25000" dirty="0" err="1"/>
              <a:t>c</a:t>
            </a:r>
            <a:r>
              <a:rPr lang="en-US" sz="2400" dirty="0"/>
              <a:t> if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Heuristics form a semi-lattice:</a:t>
            </a:r>
          </a:p>
          <a:p>
            <a:pPr lvl="1" eaLnBrk="1" hangingPunct="1"/>
            <a:r>
              <a:rPr lang="en-US" sz="2000" dirty="0"/>
              <a:t>Max of admissible heuristics is admissible</a:t>
            </a:r>
          </a:p>
          <a:p>
            <a:pPr lvl="1" eaLnBrk="1" hangingPunct="1"/>
            <a:endParaRPr lang="en-US" sz="2000" dirty="0"/>
          </a:p>
          <a:p>
            <a:pPr marL="201168" lvl="1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400" dirty="0"/>
              <a:t>Trivial heuristics</a:t>
            </a:r>
          </a:p>
          <a:p>
            <a:pPr lvl="1" eaLnBrk="1" hangingPunct="1"/>
            <a:r>
              <a:rPr lang="en-US" sz="2000" dirty="0"/>
              <a:t>Bottom of lattice is the zero heuristic (what does this give us?)</a:t>
            </a:r>
          </a:p>
          <a:p>
            <a:pPr lvl="1" eaLnBrk="1" hangingPunct="1"/>
            <a:r>
              <a:rPr lang="en-US" sz="2000" dirty="0"/>
              <a:t>Top of lattice is the exact heuristic</a:t>
            </a:r>
          </a:p>
        </p:txBody>
      </p:sp>
      <p:pic>
        <p:nvPicPr>
          <p:cNvPr id="2765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84401" y="4211566"/>
            <a:ext cx="437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45055" y="2475022"/>
            <a:ext cx="3098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8229600" y="1716338"/>
            <a:ext cx="2133600" cy="4227262"/>
            <a:chOff x="9344024" y="1905002"/>
            <a:chExt cx="1781176" cy="3529011"/>
          </a:xfrm>
        </p:grpSpPr>
        <p:pic>
          <p:nvPicPr>
            <p:cNvPr id="276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25023" y="1905002"/>
              <a:ext cx="8620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4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9801223" y="5257800"/>
              <a:ext cx="7207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344024" y="3505200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15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791825" y="3505201"/>
              <a:ext cx="333375" cy="350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19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344024" y="4349749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9" name="Line 23"/>
            <p:cNvSpPr>
              <a:spLocks noChangeShapeType="1"/>
            </p:cNvSpPr>
            <p:nvPr/>
          </p:nvSpPr>
          <p:spPr bwMode="auto">
            <a:xfrm flipH="1" flipV="1">
              <a:off x="9572623" y="4800600"/>
              <a:ext cx="4572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0" name="Line 24"/>
            <p:cNvSpPr>
              <a:spLocks noChangeShapeType="1"/>
            </p:cNvSpPr>
            <p:nvPr/>
          </p:nvSpPr>
          <p:spPr bwMode="auto">
            <a:xfrm flipV="1">
              <a:off x="10334623" y="3962400"/>
              <a:ext cx="533400" cy="1143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1" name="Line 25"/>
            <p:cNvSpPr>
              <a:spLocks noChangeShapeType="1"/>
            </p:cNvSpPr>
            <p:nvPr/>
          </p:nvSpPr>
          <p:spPr bwMode="auto">
            <a:xfrm flipV="1">
              <a:off x="9496423" y="3962400"/>
              <a:ext cx="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2" name="Line 26"/>
            <p:cNvSpPr>
              <a:spLocks noChangeShapeType="1"/>
            </p:cNvSpPr>
            <p:nvPr/>
          </p:nvSpPr>
          <p:spPr bwMode="auto">
            <a:xfrm flipV="1">
              <a:off x="9496423" y="3124200"/>
              <a:ext cx="6858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3" name="Line 27"/>
            <p:cNvSpPr>
              <a:spLocks noChangeShapeType="1"/>
            </p:cNvSpPr>
            <p:nvPr/>
          </p:nvSpPr>
          <p:spPr bwMode="auto">
            <a:xfrm flipH="1" flipV="1">
              <a:off x="10182223" y="3124200"/>
              <a:ext cx="7620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4" name="Line 28"/>
            <p:cNvSpPr>
              <a:spLocks noChangeShapeType="1"/>
            </p:cNvSpPr>
            <p:nvPr/>
          </p:nvSpPr>
          <p:spPr bwMode="auto">
            <a:xfrm flipV="1">
              <a:off x="10182223" y="2286000"/>
              <a:ext cx="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pic>
          <p:nvPicPr>
            <p:cNvPr id="27665" name="Picture 29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420224" y="2732089"/>
              <a:ext cx="1560513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361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heuristics from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“Experience” here </a:t>
            </a:r>
            <a:r>
              <a:rPr lang="en-US" dirty="0" smtClean="0"/>
              <a:t>means solving </a:t>
            </a:r>
            <a:r>
              <a:rPr lang="en-US" dirty="0"/>
              <a:t>lots of </a:t>
            </a:r>
            <a:r>
              <a:rPr lang="en-US" dirty="0" smtClean="0"/>
              <a:t>8-puzzles</a:t>
            </a:r>
            <a:r>
              <a:rPr lang="en-US" dirty="0"/>
              <a:t>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Each optimal solution to an 8-puzzle problem </a:t>
            </a:r>
            <a:r>
              <a:rPr lang="en-US" dirty="0" smtClean="0"/>
              <a:t>provides examples </a:t>
            </a:r>
            <a:r>
              <a:rPr lang="en-US" dirty="0"/>
              <a:t>from which h(n) can be learned.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example consists of a state from the solution path and the actual cost of the solution from that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these examples, a </a:t>
            </a:r>
            <a:r>
              <a:rPr lang="en-US" dirty="0" smtClean="0"/>
              <a:t>learning algorithm </a:t>
            </a:r>
            <a:r>
              <a:rPr lang="en-US" dirty="0"/>
              <a:t>can be used to construct a function h(n) that can (with luck) </a:t>
            </a:r>
            <a:r>
              <a:rPr lang="en-US" dirty="0" smtClean="0"/>
              <a:t>predict </a:t>
            </a:r>
            <a:r>
              <a:rPr lang="en-US" dirty="0"/>
              <a:t>solution </a:t>
            </a:r>
            <a:r>
              <a:rPr lang="en-US" dirty="0" smtClean="0"/>
              <a:t>costs for </a:t>
            </a:r>
            <a:r>
              <a:rPr lang="en-US" dirty="0"/>
              <a:t>other states that arise during </a:t>
            </a:r>
            <a:r>
              <a:rPr lang="en-US" dirty="0" smtClean="0"/>
              <a:t>search.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example, </a:t>
            </a:r>
            <a:r>
              <a:rPr lang="en-US" dirty="0"/>
              <a:t>h(n) </a:t>
            </a:r>
            <a:r>
              <a:rPr lang="en-US" dirty="0" smtClean="0"/>
              <a:t>can be represented as a linear combination of features as follows: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h(n)= c</a:t>
            </a:r>
            <a:r>
              <a:rPr lang="en-US" sz="1900" dirty="0" smtClean="0"/>
              <a:t>1</a:t>
            </a:r>
            <a:r>
              <a:rPr lang="en-US" dirty="0" smtClean="0"/>
              <a:t>x1(n</a:t>
            </a:r>
            <a:r>
              <a:rPr lang="en-US" dirty="0"/>
              <a:t>) + c2x2(n)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x</a:t>
            </a:r>
            <a:r>
              <a:rPr lang="en-US" dirty="0" smtClean="0"/>
              <a:t>1 is the number </a:t>
            </a:r>
            <a:r>
              <a:rPr lang="en-US" dirty="0"/>
              <a:t>of misplaced </a:t>
            </a:r>
            <a:r>
              <a:rPr lang="en-US" dirty="0" smtClean="0"/>
              <a:t>tiles and x2 is the number </a:t>
            </a:r>
            <a:r>
              <a:rPr lang="en-US" dirty="0"/>
              <a:t>of pairs of adjacent tiles that are not adjacent in </a:t>
            </a:r>
            <a:r>
              <a:rPr lang="en-US" dirty="0" smtClean="0"/>
              <a:t>the goal </a:t>
            </a:r>
            <a:r>
              <a:rPr lang="en-US" dirty="0"/>
              <a:t>state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constants c1 and c2 are adjusted to give the best fit to the actual data on solution costs.</a:t>
            </a:r>
          </a:p>
        </p:txBody>
      </p:sp>
    </p:spTree>
    <p:extLst>
      <p:ext uri="{BB962C8B-B14F-4D97-AF65-F5344CB8AC3E}">
        <p14:creationId xmlns:p14="http://schemas.microsoft.com/office/powerpoint/2010/main" val="3480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Palatino"/>
                <a:cs typeface="Palatino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Palatino"/>
                <a:cs typeface="Palatino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Palatino"/>
                <a:cs typeface="Palatino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Palatino"/>
                <a:cs typeface="Palatino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Palatino"/>
                <a:cs typeface="Palatino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0007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0007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0007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0007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00078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Palatino"/>
                <a:cs typeface="Palatino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77798" y="2971799"/>
            <a:ext cx="4014117" cy="3341389"/>
            <a:chOff x="1638925" y="2743200"/>
            <a:chExt cx="4012898" cy="334110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638925" y="3429001"/>
              <a:ext cx="62262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Palatino"/>
                  <a:cs typeface="Palatino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43200" y="4800600"/>
              <a:ext cx="62262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Palatino"/>
                  <a:cs typeface="Palatino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15325" y="2743200"/>
              <a:ext cx="62262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Palatino"/>
                  <a:cs typeface="Palatino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4267200" y="3119735"/>
              <a:ext cx="62262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Palatino"/>
                  <a:cs typeface="Palatino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9200" y="5715000"/>
              <a:ext cx="62262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Palatino"/>
                  <a:cs typeface="Palatino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001000" y="2057400"/>
            <a:ext cx="1122419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Palatino"/>
                <a:cs typeface="Palatino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Palatino"/>
                <a:cs typeface="Palatino"/>
              </a:rPr>
              <a:t>2</a:t>
            </a:r>
            <a:r>
              <a:rPr lang="en-US" sz="2400" dirty="0">
                <a:latin typeface="Palatino"/>
                <a:cs typeface="Palatino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010400" y="2519063"/>
            <a:ext cx="3070498" cy="919284"/>
            <a:chOff x="5638800" y="2133354"/>
            <a:chExt cx="3070499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183437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Palatino"/>
                  <a:cs typeface="Palatino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4</a:t>
              </a:r>
              <a:r>
                <a:rPr lang="en-US" sz="2400" dirty="0">
                  <a:latin typeface="Palatino"/>
                  <a:cs typeface="Palatino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148872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Palatino"/>
                  <a:cs typeface="Palatino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1</a:t>
              </a:r>
              <a:r>
                <a:rPr lang="en-US" sz="2400" dirty="0">
                  <a:latin typeface="Palatino"/>
                  <a:cs typeface="Palatino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90611" y="2133354"/>
              <a:ext cx="944252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230519" y="2133354"/>
              <a:ext cx="960091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010401" y="3438347"/>
            <a:ext cx="1179079" cy="914580"/>
            <a:chOff x="5637791" y="3052286"/>
            <a:chExt cx="1178517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178517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Palatino"/>
                  <a:cs typeface="Palatino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1</a:t>
              </a:r>
              <a:r>
                <a:rPr lang="en-US" sz="2400" dirty="0">
                  <a:latin typeface="Palatino"/>
                  <a:cs typeface="Palatino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227050" y="3052286"/>
              <a:ext cx="2177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8915402" y="3438342"/>
            <a:ext cx="1179079" cy="909982"/>
            <a:chOff x="7318357" y="3052260"/>
            <a:chExt cx="1178518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318357" y="3500736"/>
              <a:ext cx="1178518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Palatino"/>
                  <a:cs typeface="Palatino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1</a:t>
              </a:r>
              <a:r>
                <a:rPr lang="en-US" sz="2400" dirty="0">
                  <a:latin typeface="Palatino"/>
                  <a:cs typeface="Palatino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7907616" y="3052260"/>
              <a:ext cx="1519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8915401" y="4348324"/>
            <a:ext cx="1195760" cy="914237"/>
            <a:chOff x="7331553" y="3962569"/>
            <a:chExt cx="1195348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331553" y="4415142"/>
              <a:ext cx="1195348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Palatino"/>
                  <a:cs typeface="Palatino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Palatino"/>
                  <a:cs typeface="Palatino"/>
                </a:rPr>
                <a:t>0</a:t>
              </a:r>
              <a:r>
                <a:rPr lang="en-US" sz="2400" dirty="0">
                  <a:latin typeface="Palatino"/>
                  <a:cs typeface="Palatino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>
              <a:off x="7920891" y="3962569"/>
              <a:ext cx="8336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3103731" cy="95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endParaRPr lang="en-US" sz="2800" dirty="0" smtClean="0">
              <a:latin typeface="Palatino"/>
              <a:cs typeface="Palatino"/>
            </a:endParaRPr>
          </a:p>
          <a:p>
            <a:r>
              <a:rPr lang="en-US" sz="2800" dirty="0" smtClean="0">
                <a:latin typeface="Palatino"/>
                <a:cs typeface="Palatino"/>
              </a:rPr>
              <a:t>State </a:t>
            </a:r>
            <a:r>
              <a:rPr lang="en-US" sz="2800" dirty="0">
                <a:latin typeface="Palatino"/>
                <a:cs typeface="Palatino"/>
              </a:rPr>
              <a:t>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543800" y="1311833"/>
            <a:ext cx="2044145" cy="95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endParaRPr lang="en-US" sz="2800" dirty="0" smtClean="0">
              <a:latin typeface="Palatino"/>
              <a:cs typeface="Palatino"/>
            </a:endParaRPr>
          </a:p>
          <a:p>
            <a:r>
              <a:rPr lang="en-US" sz="2800" dirty="0" smtClean="0">
                <a:latin typeface="Palatino"/>
                <a:cs typeface="Palatino"/>
              </a:rPr>
              <a:t>Search </a:t>
            </a:r>
            <a:r>
              <a:rPr lang="en-US" sz="2800" dirty="0">
                <a:latin typeface="Palatino"/>
                <a:cs typeface="Palatino"/>
              </a:rPr>
              <a:t>tree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658696" y="5911194"/>
            <a:ext cx="2342304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 smtClean="0">
                <a:latin typeface="Palatino"/>
                <a:cs typeface="Palatino"/>
              </a:rPr>
              <a:t>Explored </a:t>
            </a:r>
            <a:r>
              <a:rPr lang="en-US" sz="2800" dirty="0">
                <a:latin typeface="Palatino"/>
                <a:cs typeface="Palatino"/>
              </a:rPr>
              <a:t>Set: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851785" y="5943851"/>
            <a:ext cx="37314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Palatino"/>
                <a:cs typeface="Palatino"/>
              </a:rPr>
              <a:t>S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193164" y="5943851"/>
            <a:ext cx="403998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Palatino"/>
                <a:cs typeface="Palatino"/>
              </a:rPr>
              <a:t>B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8564999" y="5943851"/>
            <a:ext cx="439239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Palatino"/>
                <a:cs typeface="Palatino"/>
              </a:rPr>
              <a:t>C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932026" y="5943851"/>
            <a:ext cx="503082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 smtClean="0">
                <a:latin typeface="Palatino"/>
                <a:cs typeface="Palatino"/>
              </a:rPr>
              <a:t>A </a:t>
            </a:r>
            <a:endParaRPr lang="en-US" sz="2800" dirty="0">
              <a:latin typeface="Palatino"/>
              <a:cs typeface="Palatino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01000" y="2288231"/>
            <a:ext cx="104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915400" y="3207510"/>
            <a:ext cx="104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858587" y="4117491"/>
            <a:ext cx="104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10400" y="3218961"/>
            <a:ext cx="104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953422" y="4130044"/>
            <a:ext cx="1047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6229" y="4348322"/>
            <a:ext cx="169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Already in the explored set (Do not expand!)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72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6" grpId="0"/>
      <p:bldP spid="47" grpId="0"/>
      <p:bldP spid="48" grpId="0"/>
      <p:bldP spid="49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76800" y="976594"/>
            <a:ext cx="7315200" cy="304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Main </a:t>
            </a:r>
            <a:r>
              <a:rPr lang="en-US" dirty="0"/>
              <a:t>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h(A) </a:t>
            </a:r>
            <a:r>
              <a:rPr lang="en-US" sz="2000" dirty="0"/>
              <a:t>≤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</a:rPr>
              <a:t>		h(A) – h(C)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≤ </a:t>
            </a:r>
            <a:r>
              <a:rPr lang="en-US" sz="2000" dirty="0">
                <a:solidFill>
                  <a:srgbClr val="008000"/>
                </a:solidFill>
              </a:rPr>
              <a:t>cost(A to C)</a:t>
            </a:r>
            <a:endParaRPr lang="en-US" sz="2000" dirty="0">
              <a:solidFill>
                <a:srgbClr val="333399"/>
              </a:solidFill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dirty="0">
                <a:solidFill>
                  <a:srgbClr val="333399"/>
                </a:solidFill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/>
              <a:t>The f value along a path never decreases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C00000"/>
                </a:solidFill>
              </a:rPr>
              <a:t> h(A) </a:t>
            </a:r>
            <a:r>
              <a:rPr lang="en-US" sz="2000" dirty="0"/>
              <a:t>≤ </a:t>
            </a:r>
            <a:r>
              <a:rPr lang="en-US" sz="2000" dirty="0">
                <a:solidFill>
                  <a:srgbClr val="008000"/>
                </a:solidFill>
              </a:rPr>
              <a:t>cost(A to C) </a:t>
            </a:r>
            <a:r>
              <a:rPr lang="en-US" sz="2000" dirty="0"/>
              <a:t>+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h(C) </a:t>
            </a:r>
            <a:endParaRPr lang="en-US" sz="2000" dirty="0"/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/>
              <a:t>A* graph search is optimal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Palatino"/>
                <a:cs typeface="Palatino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Palatino"/>
                <a:cs typeface="Palatino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Palatino"/>
                <a:cs typeface="Palatino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Palatino"/>
                <a:cs typeface="Palatino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6976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Palatino"/>
                <a:cs typeface="Palatino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6976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Palatino"/>
                <a:cs typeface="Palatino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Palatino"/>
                <a:cs typeface="Palatino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76976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Palatino"/>
                <a:cs typeface="Palatino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3019425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65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A* Graph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The A* graph-search is optimal if </a:t>
            </a:r>
            <a:r>
              <a:rPr lang="en-US" dirty="0" smtClean="0"/>
              <a:t>h(n) </a:t>
            </a:r>
            <a:r>
              <a:rPr lang="en-US" i="1" dirty="0" smtClean="0"/>
              <a:t>is consistent. </a:t>
            </a: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If h(n) is consistent:</a:t>
            </a:r>
          </a:p>
          <a:p>
            <a:pPr marL="0" indent="0">
              <a:buNone/>
            </a:pPr>
            <a:r>
              <a:rPr lang="pt-BR" dirty="0" smtClean="0"/>
              <a:t>h(n)  ≤ c(n; a; n’) + h(n’)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9903" y="3407342"/>
            <a:ext cx="6121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SS17"/>
              </a:rPr>
              <a:t>If </a:t>
            </a:r>
            <a:r>
              <a:rPr lang="en-US" dirty="0">
                <a:solidFill>
                  <a:srgbClr val="9A009A"/>
                </a:solidFill>
                <a:latin typeface="CMMI12"/>
              </a:rPr>
              <a:t>h </a:t>
            </a:r>
            <a:r>
              <a:rPr lang="en-US" dirty="0">
                <a:solidFill>
                  <a:srgbClr val="000000"/>
                </a:solidFill>
                <a:latin typeface="CMSS17"/>
              </a:rPr>
              <a:t>is consistent, we </a:t>
            </a:r>
            <a:r>
              <a:rPr lang="en-US" dirty="0" smtClean="0">
                <a:solidFill>
                  <a:srgbClr val="000000"/>
                </a:solidFill>
                <a:latin typeface="CMSS17"/>
              </a:rPr>
              <a:t>have:</a:t>
            </a:r>
          </a:p>
          <a:p>
            <a:r>
              <a:rPr lang="en-US" dirty="0">
                <a:solidFill>
                  <a:srgbClr val="000000"/>
                </a:solidFill>
                <a:latin typeface="CMSS17"/>
              </a:rPr>
              <a:t>	</a:t>
            </a:r>
          </a:p>
          <a:p>
            <a:r>
              <a:rPr lang="en-US" dirty="0" smtClean="0">
                <a:solidFill>
                  <a:schemeClr val="tx2"/>
                </a:solidFill>
                <a:latin typeface="CMMI12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n’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) </a:t>
            </a:r>
            <a:r>
              <a:rPr lang="en-US" dirty="0">
                <a:solidFill>
                  <a:schemeClr val="tx2"/>
                </a:solidFill>
                <a:latin typeface="CMR17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g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n’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) </a:t>
            </a:r>
            <a:r>
              <a:rPr lang="en-US" dirty="0">
                <a:solidFill>
                  <a:schemeClr val="tx2"/>
                </a:solidFill>
                <a:latin typeface="CMR17"/>
              </a:rPr>
              <a:t>+ 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h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n’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)</a:t>
            </a:r>
            <a:endParaRPr lang="en-US" dirty="0">
              <a:solidFill>
                <a:schemeClr val="tx2"/>
              </a:solidFill>
              <a:latin typeface="CMR17"/>
            </a:endParaRPr>
          </a:p>
          <a:p>
            <a:r>
              <a:rPr lang="pt-BR" dirty="0">
                <a:solidFill>
                  <a:schemeClr val="tx2"/>
                </a:solidFill>
                <a:latin typeface="CMR17"/>
              </a:rPr>
              <a:t>= </a:t>
            </a:r>
            <a:r>
              <a:rPr lang="pt-BR" dirty="0">
                <a:solidFill>
                  <a:schemeClr val="tx2"/>
                </a:solidFill>
                <a:latin typeface="CMMI12"/>
              </a:rPr>
              <a:t>g</a:t>
            </a:r>
            <a:r>
              <a:rPr lang="pt-BR" dirty="0">
                <a:solidFill>
                  <a:schemeClr val="tx2"/>
                </a:solidFill>
                <a:latin typeface="CMR17"/>
              </a:rPr>
              <a:t>(</a:t>
            </a:r>
            <a:r>
              <a:rPr lang="pt-BR" dirty="0">
                <a:solidFill>
                  <a:schemeClr val="tx2"/>
                </a:solidFill>
                <a:latin typeface="CMMI12"/>
              </a:rPr>
              <a:t>n</a:t>
            </a:r>
            <a:r>
              <a:rPr lang="pt-BR" dirty="0">
                <a:solidFill>
                  <a:schemeClr val="tx2"/>
                </a:solidFill>
                <a:latin typeface="CMR17"/>
              </a:rPr>
              <a:t>) + </a:t>
            </a:r>
            <a:r>
              <a:rPr lang="pt-BR" dirty="0">
                <a:solidFill>
                  <a:schemeClr val="tx2"/>
                </a:solidFill>
                <a:latin typeface="CMMI12"/>
              </a:rPr>
              <a:t>c</a:t>
            </a:r>
            <a:r>
              <a:rPr lang="pt-BR" dirty="0">
                <a:solidFill>
                  <a:schemeClr val="tx2"/>
                </a:solidFill>
                <a:latin typeface="CMR17"/>
              </a:rPr>
              <a:t>(</a:t>
            </a:r>
            <a:r>
              <a:rPr lang="pt-BR" dirty="0">
                <a:solidFill>
                  <a:schemeClr val="tx2"/>
                </a:solidFill>
                <a:latin typeface="CMMI12"/>
              </a:rPr>
              <a:t>n; a; </a:t>
            </a:r>
            <a:r>
              <a:rPr lang="pt-BR" dirty="0" smtClean="0">
                <a:solidFill>
                  <a:schemeClr val="tx2"/>
                </a:solidFill>
                <a:latin typeface="CMMI12"/>
              </a:rPr>
              <a:t>n</a:t>
            </a:r>
            <a:r>
              <a:rPr lang="pt-BR" sz="1200" dirty="0" smtClean="0">
                <a:solidFill>
                  <a:schemeClr val="tx2"/>
                </a:solidFill>
                <a:latin typeface="CMSY10~20"/>
              </a:rPr>
              <a:t>’</a:t>
            </a:r>
            <a:r>
              <a:rPr lang="pt-BR" dirty="0" smtClean="0">
                <a:solidFill>
                  <a:schemeClr val="tx2"/>
                </a:solidFill>
                <a:latin typeface="CMR17"/>
              </a:rPr>
              <a:t>) </a:t>
            </a:r>
            <a:r>
              <a:rPr lang="pt-BR" dirty="0">
                <a:solidFill>
                  <a:schemeClr val="tx2"/>
                </a:solidFill>
                <a:latin typeface="CMR17"/>
              </a:rPr>
              <a:t>+ </a:t>
            </a:r>
            <a:r>
              <a:rPr lang="pt-BR" dirty="0" smtClean="0">
                <a:solidFill>
                  <a:schemeClr val="tx2"/>
                </a:solidFill>
                <a:latin typeface="CMMI12"/>
              </a:rPr>
              <a:t>h</a:t>
            </a:r>
            <a:r>
              <a:rPr lang="pt-BR" dirty="0" smtClean="0">
                <a:solidFill>
                  <a:schemeClr val="tx2"/>
                </a:solidFill>
                <a:latin typeface="CMR17"/>
              </a:rPr>
              <a:t>(</a:t>
            </a:r>
            <a:r>
              <a:rPr lang="pt-BR" dirty="0" smtClean="0">
                <a:solidFill>
                  <a:schemeClr val="tx2"/>
                </a:solidFill>
                <a:latin typeface="CMMI12"/>
              </a:rPr>
              <a:t>n’</a:t>
            </a:r>
            <a:r>
              <a:rPr lang="pt-BR" dirty="0" smtClean="0">
                <a:solidFill>
                  <a:schemeClr val="tx2"/>
                </a:solidFill>
                <a:latin typeface="CMR17"/>
              </a:rPr>
              <a:t>) as g(n’)=g(n)+c(n;a;n’)</a:t>
            </a:r>
            <a:endParaRPr lang="pt-BR" dirty="0">
              <a:solidFill>
                <a:schemeClr val="tx2"/>
              </a:solidFill>
              <a:latin typeface="CMR17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MSY10"/>
              </a:rPr>
              <a:t>&gt;=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g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CMMI12"/>
              </a:rPr>
              <a:t>n</a:t>
            </a:r>
            <a:r>
              <a:rPr lang="en-US" dirty="0">
                <a:solidFill>
                  <a:schemeClr val="tx2"/>
                </a:solidFill>
                <a:latin typeface="CMR17"/>
              </a:rPr>
              <a:t>) + </a:t>
            </a:r>
            <a:r>
              <a:rPr lang="en-US" dirty="0">
                <a:solidFill>
                  <a:schemeClr val="tx2"/>
                </a:solidFill>
                <a:latin typeface="CMMI12"/>
              </a:rPr>
              <a:t>h</a:t>
            </a:r>
            <a:r>
              <a:rPr lang="en-US" dirty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>
                <a:solidFill>
                  <a:schemeClr val="tx2"/>
                </a:solidFill>
                <a:latin typeface="CMMI12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)  since h(n) is consistent</a:t>
            </a:r>
            <a:endParaRPr lang="en-US" dirty="0">
              <a:solidFill>
                <a:schemeClr val="tx2"/>
              </a:solidFill>
              <a:latin typeface="CMR17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MR17"/>
              </a:rPr>
              <a:t>Then, f(n’)&gt;= </a:t>
            </a:r>
            <a:r>
              <a:rPr lang="en-US" dirty="0">
                <a:solidFill>
                  <a:schemeClr val="tx2"/>
                </a:solidFill>
                <a:latin typeface="CMMI12"/>
              </a:rPr>
              <a:t>f</a:t>
            </a:r>
            <a:r>
              <a:rPr lang="en-US" dirty="0">
                <a:solidFill>
                  <a:schemeClr val="tx2"/>
                </a:solidFill>
                <a:latin typeface="CMR17"/>
              </a:rPr>
              <a:t>(</a:t>
            </a:r>
            <a:r>
              <a:rPr lang="en-US" dirty="0">
                <a:solidFill>
                  <a:schemeClr val="tx2"/>
                </a:solidFill>
                <a:latin typeface="CMMI12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CMR17"/>
              </a:rPr>
              <a:t>)</a:t>
            </a:r>
          </a:p>
          <a:p>
            <a:endParaRPr lang="en-US" dirty="0">
              <a:solidFill>
                <a:schemeClr val="tx2"/>
              </a:solidFill>
              <a:latin typeface="CMR17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MR17"/>
              </a:rPr>
              <a:t>Accordingly, </a:t>
            </a:r>
            <a:r>
              <a:rPr lang="en-US" i="1" dirty="0">
                <a:solidFill>
                  <a:schemeClr val="tx2"/>
                </a:solidFill>
              </a:rPr>
              <a:t>the values </a:t>
            </a:r>
            <a:r>
              <a:rPr lang="en-US" i="1" dirty="0" smtClean="0">
                <a:solidFill>
                  <a:schemeClr val="tx2"/>
                </a:solidFill>
              </a:rPr>
              <a:t>of  f</a:t>
            </a:r>
            <a:r>
              <a:rPr lang="en-US" dirty="0" smtClean="0">
                <a:solidFill>
                  <a:schemeClr val="tx2"/>
                </a:solidFill>
              </a:rPr>
              <a:t>(n</a:t>
            </a:r>
            <a:r>
              <a:rPr lang="en-US" dirty="0">
                <a:solidFill>
                  <a:schemeClr val="tx2"/>
                </a:solidFill>
              </a:rPr>
              <a:t>) </a:t>
            </a:r>
            <a:r>
              <a:rPr lang="en-US" i="1" dirty="0">
                <a:solidFill>
                  <a:schemeClr val="tx2"/>
                </a:solidFill>
              </a:rPr>
              <a:t>along any path are </a:t>
            </a:r>
            <a:r>
              <a:rPr lang="en-US" i="1" dirty="0" err="1" smtClean="0">
                <a:solidFill>
                  <a:schemeClr val="tx2"/>
                </a:solidFill>
              </a:rPr>
              <a:t>nondecreasing</a:t>
            </a:r>
            <a:r>
              <a:rPr lang="en-US" i="1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06" y="2281951"/>
            <a:ext cx="3268880" cy="34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endParaRPr lang="en-US" sz="2800" dirty="0" smtClean="0">
              <a:latin typeface="Calibri"/>
              <a:cs typeface="Calibri"/>
            </a:endParaRPr>
          </a:p>
          <a:p>
            <a:pPr eaLnBrk="1" hangingPunct="1"/>
            <a:r>
              <a:rPr lang="en-US" sz="2800" dirty="0" smtClean="0">
                <a:latin typeface="Calibri"/>
                <a:cs typeface="Calibri"/>
              </a:rPr>
              <a:t>Sketch</a:t>
            </a:r>
            <a:r>
              <a:rPr lang="en-US" sz="2800" dirty="0">
                <a:latin typeface="Calibri"/>
                <a:cs typeface="Calibri"/>
              </a:rPr>
              <a:t>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</a:t>
            </a:r>
            <a:r>
              <a:rPr lang="en-US" sz="2400" dirty="0" smtClean="0">
                <a:latin typeface="Calibri"/>
                <a:cs typeface="Calibri"/>
              </a:rPr>
              <a:t>non-decreasing </a:t>
            </a:r>
            <a:r>
              <a:rPr lang="en-US" sz="2400" dirty="0">
                <a:latin typeface="Calibri"/>
                <a:cs typeface="Calibri"/>
              </a:rPr>
              <a:t>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7810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34"/>
          <p:cNvSpPr>
            <a:spLocks/>
          </p:cNvSpPr>
          <p:nvPr/>
        </p:nvSpPr>
        <p:spPr bwMode="auto">
          <a:xfrm>
            <a:off x="7610475" y="1690688"/>
            <a:ext cx="1931988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 of A* Graph Search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600201"/>
            <a:ext cx="53340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Fact2 </a:t>
            </a:r>
            <a:r>
              <a:rPr lang="en-US" sz="2000" dirty="0" smtClean="0"/>
              <a:t>Proof</a:t>
            </a:r>
            <a:r>
              <a:rPr lang="en-US" sz="2000" dirty="0"/>
              <a:t>:</a:t>
            </a:r>
          </a:p>
          <a:p>
            <a:pPr eaLnBrk="1" hangingPunct="1"/>
            <a:r>
              <a:rPr lang="en-US" sz="2000" dirty="0"/>
              <a:t>New possible problem: some </a:t>
            </a:r>
            <a:r>
              <a:rPr lang="en-US" sz="2000" i="1" dirty="0"/>
              <a:t>n</a:t>
            </a:r>
            <a:r>
              <a:rPr lang="en-US" sz="2000" dirty="0"/>
              <a:t> on path to G* isn’t in queue when we need it, because some worse </a:t>
            </a:r>
            <a:r>
              <a:rPr lang="en-US" sz="2000" i="1" dirty="0"/>
              <a:t>n’</a:t>
            </a:r>
            <a:r>
              <a:rPr lang="en-US" sz="2000" dirty="0"/>
              <a:t> for the same state </a:t>
            </a:r>
            <a:r>
              <a:rPr lang="en-US" sz="2000" dirty="0" err="1"/>
              <a:t>dequeued</a:t>
            </a:r>
            <a:r>
              <a:rPr lang="en-US" sz="2000" dirty="0"/>
              <a:t> and expanded first (disaster!)</a:t>
            </a:r>
          </a:p>
          <a:p>
            <a:pPr eaLnBrk="1" hangingPunct="1"/>
            <a:r>
              <a:rPr lang="en-US" sz="2000" dirty="0"/>
              <a:t>Take the highest such </a:t>
            </a:r>
            <a:r>
              <a:rPr lang="en-US" sz="2000" i="1" dirty="0"/>
              <a:t>n </a:t>
            </a:r>
            <a:r>
              <a:rPr lang="en-US" sz="2000" dirty="0"/>
              <a:t>in tree</a:t>
            </a:r>
          </a:p>
          <a:p>
            <a:pPr eaLnBrk="1" hangingPunct="1"/>
            <a:r>
              <a:rPr lang="en-US" sz="2000" dirty="0"/>
              <a:t>Let </a:t>
            </a:r>
            <a:r>
              <a:rPr lang="en-US" sz="2000" i="1" dirty="0"/>
              <a:t>p</a:t>
            </a:r>
            <a:r>
              <a:rPr lang="en-US" sz="2000" dirty="0"/>
              <a:t> be the ancestor of </a:t>
            </a:r>
            <a:r>
              <a:rPr lang="en-US" sz="2000" i="1" dirty="0"/>
              <a:t>n </a:t>
            </a:r>
            <a:r>
              <a:rPr lang="en-US" sz="2000" dirty="0"/>
              <a:t>that was on the queue when </a:t>
            </a:r>
            <a:r>
              <a:rPr lang="en-US" sz="2000" i="1" dirty="0"/>
              <a:t>n</a:t>
            </a:r>
            <a:r>
              <a:rPr lang="en-US" sz="2000" dirty="0"/>
              <a:t>’ was popped</a:t>
            </a:r>
          </a:p>
          <a:p>
            <a:pPr eaLnBrk="1" hangingPunct="1"/>
            <a:r>
              <a:rPr lang="en-US" sz="2000" i="1" dirty="0"/>
              <a:t>f(p) &lt; f(n)</a:t>
            </a:r>
            <a:r>
              <a:rPr lang="en-US" sz="2000" dirty="0"/>
              <a:t> because of </a:t>
            </a:r>
            <a:r>
              <a:rPr lang="en-US" sz="2000" dirty="0">
                <a:solidFill>
                  <a:srgbClr val="008000"/>
                </a:solidFill>
              </a:rPr>
              <a:t>consistency</a:t>
            </a:r>
            <a:endParaRPr lang="en-US" sz="2000" i="1" dirty="0">
              <a:solidFill>
                <a:srgbClr val="008000"/>
              </a:solidFill>
            </a:endParaRPr>
          </a:p>
          <a:p>
            <a:pPr eaLnBrk="1" hangingPunct="1"/>
            <a:r>
              <a:rPr lang="en-US" sz="2000" i="1" dirty="0"/>
              <a:t>f(n) &lt; f(n’) </a:t>
            </a:r>
            <a:r>
              <a:rPr lang="en-US" sz="2000" dirty="0"/>
              <a:t>because </a:t>
            </a:r>
            <a:r>
              <a:rPr lang="en-US" sz="2000" i="1" dirty="0"/>
              <a:t>n’</a:t>
            </a:r>
            <a:r>
              <a:rPr lang="en-US" sz="2000" dirty="0"/>
              <a:t> is suboptimal</a:t>
            </a:r>
            <a:endParaRPr lang="en-US" sz="2000" i="1" dirty="0"/>
          </a:p>
          <a:p>
            <a:pPr eaLnBrk="1" hangingPunct="1"/>
            <a:r>
              <a:rPr lang="en-US" sz="2000" i="1" dirty="0"/>
              <a:t>p</a:t>
            </a:r>
            <a:r>
              <a:rPr lang="en-US" sz="2000" dirty="0"/>
              <a:t> would have been expanded before </a:t>
            </a:r>
            <a:r>
              <a:rPr lang="en-US" sz="2000" i="1" dirty="0"/>
              <a:t>n</a:t>
            </a:r>
            <a:r>
              <a:rPr lang="en-US" sz="2000" dirty="0"/>
              <a:t>’</a:t>
            </a:r>
          </a:p>
          <a:p>
            <a:pPr eaLnBrk="1" hangingPunct="1"/>
            <a:r>
              <a:rPr lang="en-US" sz="2000" dirty="0"/>
              <a:t>Contradiction!</a:t>
            </a:r>
          </a:p>
          <a:p>
            <a:pPr eaLnBrk="1" hangingPunct="1"/>
            <a:endParaRPr lang="en-US" sz="2000" dirty="0"/>
          </a:p>
        </p:txBody>
      </p:sp>
      <p:sp>
        <p:nvSpPr>
          <p:cNvPr id="35845" name="Freeform 12"/>
          <p:cNvSpPr>
            <a:spLocks/>
          </p:cNvSpPr>
          <p:nvPr/>
        </p:nvSpPr>
        <p:spPr bwMode="auto">
          <a:xfrm>
            <a:off x="6794500" y="1670051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5846" name="Oval 16"/>
          <p:cNvSpPr>
            <a:spLocks noChangeArrowheads="1"/>
          </p:cNvSpPr>
          <p:nvPr/>
        </p:nvSpPr>
        <p:spPr bwMode="auto">
          <a:xfrm>
            <a:off x="9399589" y="3713164"/>
            <a:ext cx="179387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5847" name="Oval 17"/>
          <p:cNvSpPr>
            <a:spLocks noChangeArrowheads="1"/>
          </p:cNvSpPr>
          <p:nvPr/>
        </p:nvSpPr>
        <p:spPr bwMode="auto">
          <a:xfrm>
            <a:off x="7113589" y="3408364"/>
            <a:ext cx="179387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5848" name="Oval 21"/>
          <p:cNvSpPr>
            <a:spLocks noChangeArrowheads="1"/>
          </p:cNvSpPr>
          <p:nvPr/>
        </p:nvSpPr>
        <p:spPr bwMode="auto">
          <a:xfrm>
            <a:off x="8148638" y="1600201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9470" name="Oval 27"/>
          <p:cNvSpPr>
            <a:spLocks noChangeArrowheads="1"/>
          </p:cNvSpPr>
          <p:nvPr/>
        </p:nvSpPr>
        <p:spPr bwMode="auto">
          <a:xfrm>
            <a:off x="7669213" y="2438401"/>
            <a:ext cx="179387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9471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91400" y="2362200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744077" y="3636963"/>
            <a:ext cx="257175" cy="2413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852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9401" y="3363913"/>
            <a:ext cx="385763" cy="27305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256588" y="2493963"/>
            <a:ext cx="441325" cy="533400"/>
            <a:chOff x="7189787" y="2493962"/>
            <a:chExt cx="440532" cy="533400"/>
          </a:xfrm>
        </p:grpSpPr>
        <p:sp>
          <p:nvSpPr>
            <p:cNvPr id="35857" name="Oval 27"/>
            <p:cNvSpPr>
              <a:spLocks noChangeArrowheads="1"/>
            </p:cNvSpPr>
            <p:nvPr/>
          </p:nvSpPr>
          <p:spPr bwMode="auto">
            <a:xfrm>
              <a:off x="7189787" y="2847974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858" name="Picture 2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2187" y="2493962"/>
              <a:ext cx="288132" cy="30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20000" y="1905000"/>
            <a:ext cx="476251" cy="300039"/>
            <a:chOff x="6553200" y="1905000"/>
            <a:chExt cx="476250" cy="300037"/>
          </a:xfrm>
        </p:grpSpPr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6850062" y="2025650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856" name="Picture 26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53200" y="1905000"/>
              <a:ext cx="192087" cy="223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6304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Tree </a:t>
            </a:r>
            <a:r>
              <a:rPr lang="en-US" sz="2400" dirty="0"/>
              <a:t>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is a special case (h = 0)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optimal (h = 0 is consistent)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general, most natural admissible heuristics tend to be consistent, especially if from relaxed problems</a:t>
            </a:r>
          </a:p>
        </p:txBody>
      </p:sp>
    </p:spTree>
    <p:extLst>
      <p:ext uri="{BB962C8B-B14F-4D97-AF65-F5344CB8AC3E}">
        <p14:creationId xmlns:p14="http://schemas.microsoft.com/office/powerpoint/2010/main" val="15159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Video of Demo Contours UCS </a:t>
            </a:r>
            <a:r>
              <a:rPr lang="en-US" dirty="0" err="1" smtClean="0"/>
              <a:t>Pacman</a:t>
            </a:r>
            <a:r>
              <a:rPr lang="en-US" dirty="0" smtClean="0"/>
              <a:t> Small Maze</a:t>
            </a:r>
            <a:endParaRPr lang="en-US" dirty="0"/>
          </a:p>
        </p:txBody>
      </p:sp>
      <p:pic>
        <p:nvPicPr>
          <p:cNvPr id="2" name="ContoursPacmanSmallMaze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5183" y="1143000"/>
            <a:ext cx="101216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A*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admissible heuristic, Tree A* is optimal.</a:t>
            </a:r>
          </a:p>
          <a:p>
            <a:r>
              <a:rPr lang="en-US" dirty="0"/>
              <a:t>With a consistent heuristic, Graph A* is optimal.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4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Search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of states within the goal contour search space is still exponential in the length of the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constant step costs, we can write this as O(b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aseline="30000" dirty="0">
                <a:sym typeface="Symbol" panose="05050102010706020507" pitchFamily="18" charset="2"/>
              </a:rPr>
              <a:t> </a:t>
            </a:r>
            <a:r>
              <a:rPr lang="en-US" baseline="30000" dirty="0"/>
              <a:t>d</a:t>
            </a:r>
            <a:r>
              <a:rPr lang="en-US" dirty="0"/>
              <a:t>), where d is the solution depth and </a:t>
            </a:r>
            <a:r>
              <a:rPr lang="en-US" dirty="0">
                <a:sym typeface="Symbol" panose="05050102010706020507" pitchFamily="18" charset="2"/>
              </a:rPr>
              <a:t> is the relative error of the heuristic function.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A* keeps all generated nodes in memory, so it has a space complexity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A* has exponential time and space complexity.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63" y="3978767"/>
            <a:ext cx="1752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Memory-bounded heuristic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simplest way to reduce memory requirements for A∗ is to adapt the idea of iterative</a:t>
            </a:r>
          </a:p>
          <a:p>
            <a:pPr marL="0" indent="0">
              <a:buNone/>
            </a:pPr>
            <a:r>
              <a:rPr lang="en-US" dirty="0"/>
              <a:t>deepening to the heuristic search context, resulting in the </a:t>
            </a:r>
            <a:r>
              <a:rPr lang="en-US" b="1" dirty="0"/>
              <a:t>iterative-deepening A</a:t>
            </a:r>
            <a:r>
              <a:rPr lang="en-US" baseline="30000" dirty="0"/>
              <a:t>∗</a:t>
            </a:r>
            <a:r>
              <a:rPr lang="en-US" dirty="0"/>
              <a:t> (</a:t>
            </a:r>
            <a:r>
              <a:rPr lang="en-US" dirty="0" smtClean="0"/>
              <a:t>IDA</a:t>
            </a:r>
            <a:r>
              <a:rPr lang="en-US" baseline="30000" dirty="0"/>
              <a:t> ∗</a:t>
            </a:r>
            <a:r>
              <a:rPr lang="en-US" dirty="0" smtClean="0"/>
              <a:t>) algorithm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difference between </a:t>
            </a:r>
            <a:r>
              <a:rPr lang="en-US" dirty="0" smtClean="0"/>
              <a:t>IDA</a:t>
            </a:r>
            <a:r>
              <a:rPr lang="en-US" baseline="30000" dirty="0"/>
              <a:t> ∗</a:t>
            </a:r>
            <a:r>
              <a:rPr lang="en-US" dirty="0" smtClean="0"/>
              <a:t> and the </a:t>
            </a:r>
            <a:r>
              <a:rPr lang="en-US" dirty="0"/>
              <a:t>standard iterative deepening is that the cutoff</a:t>
            </a:r>
          </a:p>
          <a:p>
            <a:pPr marL="0" indent="0">
              <a:buNone/>
            </a:pPr>
            <a:r>
              <a:rPr lang="en-US" dirty="0"/>
              <a:t>used is the f-cost (</a:t>
            </a:r>
            <a:r>
              <a:rPr lang="en-US" dirty="0" err="1"/>
              <a:t>g+h</a:t>
            </a:r>
            <a:r>
              <a:rPr lang="en-US" dirty="0"/>
              <a:t>) rather than the depth; at each iteration, the cutoff value is the smallest</a:t>
            </a:r>
          </a:p>
          <a:p>
            <a:pPr marL="0" indent="0">
              <a:buNone/>
            </a:pPr>
            <a:r>
              <a:rPr lang="en-US" dirty="0"/>
              <a:t>f-cost of any node that exceeded the cutoff on the previous </a:t>
            </a:r>
            <a:r>
              <a:rPr lang="en-US" dirty="0" smtClean="0"/>
              <a:t>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A* uses both backward costs and (estimates of) forward costs</a:t>
            </a:r>
          </a:p>
          <a:p>
            <a:pPr lvl="4"/>
            <a:endParaRPr lang="en-US" sz="1600" dirty="0" smtClean="0"/>
          </a:p>
          <a:p>
            <a:pPr eaLnBrk="1" hangingPunct="1"/>
            <a:r>
              <a:rPr lang="en-US" dirty="0" smtClean="0"/>
              <a:t>A* is optimal with admissible / consistent heuristics</a:t>
            </a:r>
          </a:p>
          <a:p>
            <a:pPr lvl="4"/>
            <a:endParaRPr lang="en-US" sz="1600" dirty="0" smtClean="0"/>
          </a:p>
          <a:p>
            <a:pPr eaLnBrk="1" hangingPunct="1"/>
            <a:r>
              <a:rPr lang="en-US" dirty="0" smtClean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00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Video games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 err="1"/>
              <a:t>Pathing</a:t>
            </a:r>
            <a:r>
              <a:rPr lang="en-US" dirty="0"/>
              <a:t> / routing problems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Resource planning problems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Robot motion planning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Language analysis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86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Heuristic (Informed 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Greedy search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A*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Heuristic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Admissible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Consistent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Optimality of A*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Complexity of 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Informed search </a:t>
            </a:r>
            <a:r>
              <a:rPr lang="en-US" dirty="0" smtClean="0"/>
              <a:t>uses </a:t>
            </a:r>
            <a:r>
              <a:rPr lang="en-US" dirty="0">
                <a:solidFill>
                  <a:schemeClr val="accent1"/>
                </a:solidFill>
              </a:rPr>
              <a:t>problem-specific </a:t>
            </a:r>
            <a:r>
              <a:rPr lang="en-US" dirty="0" smtClean="0">
                <a:solidFill>
                  <a:schemeClr val="accent1"/>
                </a:solidFill>
              </a:rPr>
              <a:t>knowledge beyond </a:t>
            </a:r>
            <a:r>
              <a:rPr lang="en-US" dirty="0">
                <a:solidFill>
                  <a:schemeClr val="accent1"/>
                </a:solidFill>
              </a:rPr>
              <a:t>the definition of the problem </a:t>
            </a:r>
            <a:r>
              <a:rPr lang="en-US" dirty="0" smtClean="0">
                <a:solidFill>
                  <a:schemeClr val="accent1"/>
                </a:solidFill>
              </a:rPr>
              <a:t>itself</a:t>
            </a:r>
            <a:r>
              <a:rPr lang="en-US" dirty="0" smtClean="0"/>
              <a:t>, so it can </a:t>
            </a:r>
            <a:r>
              <a:rPr lang="en-US" dirty="0"/>
              <a:t>find solutions </a:t>
            </a:r>
            <a:r>
              <a:rPr lang="en-US" dirty="0">
                <a:solidFill>
                  <a:srgbClr val="00B0F0"/>
                </a:solidFill>
              </a:rPr>
              <a:t>more efficiently </a:t>
            </a:r>
            <a:r>
              <a:rPr lang="en-US" dirty="0" smtClean="0"/>
              <a:t>than uninformed search.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Problem-specific </a:t>
            </a:r>
            <a:r>
              <a:rPr lang="en-US" dirty="0">
                <a:solidFill>
                  <a:schemeClr val="accent1"/>
                </a:solidFill>
              </a:rPr>
              <a:t>knowledge beyond the definition of the problem </a:t>
            </a:r>
            <a:r>
              <a:rPr lang="en-US" dirty="0" smtClean="0">
                <a:solidFill>
                  <a:schemeClr val="accent1"/>
                </a:solidFill>
              </a:rPr>
              <a:t>itself </a:t>
            </a:r>
            <a:r>
              <a:rPr lang="en-US" dirty="0" smtClean="0">
                <a:solidFill>
                  <a:schemeClr val="tx1"/>
                </a:solidFill>
              </a:rPr>
              <a:t>is represented using</a:t>
            </a:r>
            <a:r>
              <a:rPr lang="en-US" dirty="0" smtClean="0"/>
              <a:t> heuristic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Informed Search algorithms: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Greedy best-first search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 smtClean="0"/>
              <a:t>Astar</a:t>
            </a:r>
            <a:r>
              <a:rPr lang="en-US" b="1" dirty="0" smtClean="0"/>
              <a:t> (A*) search</a:t>
            </a:r>
            <a:endParaRPr lang="ar-EG" b="1" dirty="0" smtClean="0"/>
          </a:p>
          <a:p>
            <a:pPr>
              <a:buFont typeface="Arial" panose="020B0604020202020204" pitchFamily="34" charset="0"/>
              <a:buChar char="•"/>
            </a:pP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endParaRPr lang="ar-EG" dirty="0" smtClean="0"/>
          </a:p>
          <a:p>
            <a:pPr>
              <a:buFont typeface="Arial" panose="020B0604020202020204" pitchFamily="34" charset="0"/>
              <a:buChar char="•"/>
            </a:pP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1730" y="3296653"/>
            <a:ext cx="3900862" cy="2572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33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199" y="1219200"/>
            <a:ext cx="9372601" cy="225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endParaRPr lang="en-US" sz="2800" kern="0" dirty="0">
              <a:solidFill>
                <a:schemeClr val="accent2"/>
              </a:solidFill>
              <a:latin typeface="Palatino" charset="0"/>
              <a:ea typeface="Palatino" charset="0"/>
              <a:cs typeface="Palatino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800" kern="0" dirty="0" smtClean="0">
                <a:solidFill>
                  <a:schemeClr val="accent2"/>
                </a:solidFill>
                <a:latin typeface="Palatino" charset="0"/>
                <a:ea typeface="Palatino" charset="0"/>
                <a:cs typeface="Palatino" charset="0"/>
              </a:rPr>
              <a:t>A heuristic function h(n) </a:t>
            </a:r>
            <a:r>
              <a:rPr lang="en-US" sz="2800" kern="0" dirty="0">
                <a:solidFill>
                  <a:schemeClr val="accent2"/>
                </a:solidFill>
                <a:latin typeface="Palatino" charset="0"/>
                <a:ea typeface="Palatino" charset="0"/>
                <a:cs typeface="Palatino" charset="0"/>
              </a:rPr>
              <a:t>is:</a:t>
            </a: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Palatino" charset="0"/>
                <a:ea typeface="Palatino" charset="0"/>
                <a:cs typeface="Palatino" charset="0"/>
              </a:rPr>
              <a:t>A function that </a:t>
            </a:r>
            <a:r>
              <a:rPr lang="en-US" sz="2000" i="1" kern="0" dirty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estimates</a:t>
            </a:r>
            <a:r>
              <a:rPr lang="en-US" sz="2000" kern="0" dirty="0">
                <a:latin typeface="Palatino" charset="0"/>
                <a:ea typeface="Palatino" charset="0"/>
                <a:cs typeface="Palatino" charset="0"/>
              </a:rPr>
              <a:t> how close a state is to a </a:t>
            </a:r>
            <a:r>
              <a:rPr lang="en-US" sz="2000" kern="0" dirty="0" smtClean="0">
                <a:solidFill>
                  <a:srgbClr val="FF0000"/>
                </a:solidFill>
                <a:latin typeface="Palatino" charset="0"/>
                <a:ea typeface="Palatino" charset="0"/>
                <a:cs typeface="Palatino" charset="0"/>
              </a:rPr>
              <a:t>goal</a:t>
            </a: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h(n) = estimated cost of the cheapest path from the state </a:t>
            </a:r>
            <a:r>
              <a:rPr lang="en-US" sz="2000" dirty="0" smtClean="0"/>
              <a:t>at node </a:t>
            </a:r>
            <a:r>
              <a:rPr lang="en-US" sz="2000" i="1" dirty="0"/>
              <a:t>n </a:t>
            </a:r>
            <a:r>
              <a:rPr lang="en-US" sz="2000" dirty="0"/>
              <a:t>to a goal state.</a:t>
            </a:r>
            <a:endParaRPr lang="en-US" sz="2000" kern="0" dirty="0">
              <a:latin typeface="Palatino" charset="0"/>
              <a:ea typeface="Palatino" charset="0"/>
              <a:cs typeface="Palatino" charset="0"/>
            </a:endParaRP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Palatino" charset="0"/>
                <a:ea typeface="Palatino" charset="0"/>
                <a:cs typeface="Palatino" charset="0"/>
              </a:rPr>
              <a:t>Designed for a particular search </a:t>
            </a: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problem. </a:t>
            </a:r>
            <a:endParaRPr lang="en-US" sz="2000" kern="0" dirty="0">
              <a:solidFill>
                <a:srgbClr val="008000"/>
              </a:solidFill>
              <a:latin typeface="Palatino" charset="0"/>
              <a:ea typeface="Palatino" charset="0"/>
              <a:cs typeface="Palatino" charset="0"/>
            </a:endParaRPr>
          </a:p>
          <a:p>
            <a:pPr marL="800055" lvl="1" indent="-3429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Examples for </a:t>
            </a:r>
            <a:r>
              <a:rPr lang="en-US" sz="2000" kern="0" dirty="0" err="1" smtClean="0">
                <a:latin typeface="Palatino" charset="0"/>
                <a:ea typeface="Palatino" charset="0"/>
                <a:cs typeface="Palatino" charset="0"/>
              </a:rPr>
              <a:t>Pacman</a:t>
            </a: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 </a:t>
            </a:r>
            <a:r>
              <a:rPr lang="en-US" sz="2000" kern="0" dirty="0" err="1" smtClean="0">
                <a:latin typeface="Palatino" charset="0"/>
                <a:ea typeface="Palatino" charset="0"/>
                <a:cs typeface="Palatino" charset="0"/>
              </a:rPr>
              <a:t>pathing</a:t>
            </a: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 problem: </a:t>
            </a:r>
            <a:r>
              <a:rPr lang="en-US" sz="2000" kern="0" dirty="0">
                <a:latin typeface="Palatino" charset="0"/>
                <a:ea typeface="Palatino" charset="0"/>
                <a:cs typeface="Palatino" charset="0"/>
              </a:rPr>
              <a:t>Manhattan </a:t>
            </a: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distance and </a:t>
            </a:r>
            <a:r>
              <a:rPr lang="en-US" sz="2000" kern="0" dirty="0">
                <a:latin typeface="Palatino" charset="0"/>
                <a:ea typeface="Palatino" charset="0"/>
                <a:cs typeface="Palatino" charset="0"/>
              </a:rPr>
              <a:t>Euclidean </a:t>
            </a:r>
            <a:r>
              <a:rPr lang="en-US" sz="2000" kern="0" dirty="0" smtClean="0">
                <a:latin typeface="Palatino" charset="0"/>
                <a:ea typeface="Palatino" charset="0"/>
                <a:cs typeface="Palatino" charset="0"/>
              </a:rPr>
              <a:t>distance.</a:t>
            </a:r>
            <a:endParaRPr lang="en-US" sz="2000" kern="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69" y="4028585"/>
            <a:ext cx="4954913" cy="22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70000" y="1397001"/>
            <a:ext cx="11379200" cy="4729164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0885" y="1737360"/>
            <a:ext cx="8086532" cy="397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507412" y="5916389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74000" y="1737360"/>
            <a:ext cx="1776412" cy="41300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78000" y="2761817"/>
            <a:ext cx="138545" cy="1385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5606" y="4745829"/>
            <a:ext cx="138545" cy="138545"/>
          </a:xfrm>
          <a:prstGeom prst="rect">
            <a:avLst/>
          </a:prstGeom>
          <a:solidFill>
            <a:srgbClr val="CC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4429" y="5222078"/>
            <a:ext cx="138545" cy="13854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66757" y="3290843"/>
            <a:ext cx="138545" cy="13854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732" y="455612"/>
            <a:ext cx="9448800" cy="1143000"/>
          </a:xfrm>
        </p:spPr>
        <p:txBody>
          <a:bodyPr>
            <a:normAutofit/>
          </a:bodyPr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8229600" cy="488473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xpand </a:t>
            </a:r>
            <a:r>
              <a:rPr lang="en-US" dirty="0">
                <a:solidFill>
                  <a:schemeClr val="tx1"/>
                </a:solidFill>
              </a:rPr>
              <a:t>the node that </a:t>
            </a:r>
            <a:r>
              <a:rPr lang="en-US" i="1" dirty="0" smtClean="0">
                <a:solidFill>
                  <a:srgbClr val="FF0000"/>
                </a:solidFill>
              </a:rPr>
              <a:t>seems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closest </a:t>
            </a:r>
            <a:r>
              <a:rPr lang="en-US" dirty="0">
                <a:solidFill>
                  <a:schemeClr val="tx1"/>
                </a:solidFill>
              </a:rPr>
              <a:t>to the goal, on the </a:t>
            </a:r>
            <a:r>
              <a:rPr lang="en-US" dirty="0" smtClean="0">
                <a:solidFill>
                  <a:schemeClr val="tx1"/>
                </a:solidFill>
              </a:rPr>
              <a:t>grounds that </a:t>
            </a:r>
            <a:r>
              <a:rPr lang="en-US" dirty="0">
                <a:solidFill>
                  <a:schemeClr val="tx1"/>
                </a:solidFill>
              </a:rPr>
              <a:t>this is likely to lead to a solution quickly. Thus, it evaluates </a:t>
            </a:r>
            <a:r>
              <a:rPr lang="en-US" dirty="0" smtClean="0">
                <a:solidFill>
                  <a:schemeClr val="tx1"/>
                </a:solidFill>
              </a:rPr>
              <a:t>nodes </a:t>
            </a:r>
            <a:r>
              <a:rPr lang="en-US" dirty="0" smtClean="0">
                <a:solidFill>
                  <a:srgbClr val="FF0000"/>
                </a:solidFill>
              </a:rPr>
              <a:t>only  </a:t>
            </a:r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dirty="0" smtClean="0">
                <a:solidFill>
                  <a:srgbClr val="FF0000"/>
                </a:solidFill>
              </a:rPr>
              <a:t>the heuristic function h(n)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you think that </a:t>
            </a:r>
            <a:r>
              <a:rPr lang="en-US" dirty="0" err="1" smtClean="0">
                <a:solidFill>
                  <a:schemeClr val="tx1"/>
                </a:solidFill>
              </a:rPr>
              <a:t>g</a:t>
            </a:r>
            <a:r>
              <a:rPr lang="en-US" dirty="0" err="1" smtClean="0"/>
              <a:t>eedy</a:t>
            </a:r>
            <a:r>
              <a:rPr lang="en-US" dirty="0" smtClean="0"/>
              <a:t> </a:t>
            </a:r>
            <a:r>
              <a:rPr lang="en-US" dirty="0"/>
              <a:t>best-first search</a:t>
            </a:r>
            <a:r>
              <a:rPr lang="en-US" dirty="0" smtClean="0">
                <a:solidFill>
                  <a:schemeClr val="tx1"/>
                </a:solidFill>
              </a:rPr>
              <a:t> is optimal? Why?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19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A) &lt; f(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677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(A) &lt; g(B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0"/>
  <p:tag name="PICTUREFILESIZE" val="64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f(n) \le f(A) &lt; f(B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46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h(n) = max(h_a(n), h_b(n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49"/>
  <p:tag name="PICTUREFILESIZE" val="201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\forall n : h_a(n) \ge h_c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76"/>
  <p:tag name="PICTUREFILESIZE" val="140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exac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9"/>
  <p:tag name="PICTUREFILESIZE" val="49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zero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1"/>
  <p:tag name="PICTUREFILESIZE" val="389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a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8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b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9"/>
  <p:tag name="PICTUREFILESIZE" val="29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c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7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max(h_a, h_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11"/>
  <p:tag name="PICTUREFILESIZE" val="110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262"/>
  <p:tag name="ORIGWIDTH" val="16"/>
  <p:tag name="PICTUREFILESIZE" val="11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266"/>
  <p:tag name="ORIGWIDTH" val="24"/>
  <p:tag name="PICTUREFILESIZE" val="16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2"/>
  <p:tag name="PICTUREFILESIZE" val="9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n'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"/>
  <p:tag name="PICTUREFILESIZE" val="11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A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8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n) = g(n) + h(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94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(n) \le g(A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67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B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"/>
  <p:tag name="PICTUREFILESIZE" val="10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(A) = f(A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627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7980</TotalTime>
  <Words>3238</Words>
  <Application>Microsoft Office PowerPoint</Application>
  <PresentationFormat>Widescreen</PresentationFormat>
  <Paragraphs>651</Paragraphs>
  <Slides>55</Slides>
  <Notes>36</Notes>
  <HiddenSlides>0</HiddenSlides>
  <MMClips>8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Calibri</vt:lpstr>
      <vt:lpstr>Calibri Light</vt:lpstr>
      <vt:lpstr>CMMI12</vt:lpstr>
      <vt:lpstr>CMR17</vt:lpstr>
      <vt:lpstr>CMSS17</vt:lpstr>
      <vt:lpstr>CMSY10</vt:lpstr>
      <vt:lpstr>CMSY10~20</vt:lpstr>
      <vt:lpstr>Courier</vt:lpstr>
      <vt:lpstr>Palatino</vt:lpstr>
      <vt:lpstr>Symbol</vt:lpstr>
      <vt:lpstr>Times New Roman</vt:lpstr>
      <vt:lpstr>Wingdings</vt:lpstr>
      <vt:lpstr>Retrospect</vt:lpstr>
      <vt:lpstr>Lecture 3: Informed Search</vt:lpstr>
      <vt:lpstr>Search</vt:lpstr>
      <vt:lpstr>Uniform cost Search</vt:lpstr>
      <vt:lpstr>Video of Demo Contours UCS</vt:lpstr>
      <vt:lpstr>Video of Demo Contours UCS Pacman Small Maze</vt:lpstr>
      <vt:lpstr>Informed Search</vt:lpstr>
      <vt:lpstr>Search Heuristics</vt:lpstr>
      <vt:lpstr>Example: Heuristic Function</vt:lpstr>
      <vt:lpstr>Greedy best-first search</vt:lpstr>
      <vt:lpstr>Example: Heuristic Function</vt:lpstr>
      <vt:lpstr>Greedy best first tree search: Example</vt:lpstr>
      <vt:lpstr>Greedy best-first Search </vt:lpstr>
      <vt:lpstr>Greedy best-first Search </vt:lpstr>
      <vt:lpstr>Greedy best-first Search </vt:lpstr>
      <vt:lpstr>Video of Demo Contours Greedy- straight line distance heuristic</vt:lpstr>
      <vt:lpstr>Video of Demo Contours Greedy (Pacman Small Maze)-Manhattan distance heuristic</vt:lpstr>
      <vt:lpstr>A* Search</vt:lpstr>
      <vt:lpstr>A* Search</vt:lpstr>
      <vt:lpstr>A*search- Romanian Map Example</vt:lpstr>
      <vt:lpstr> A* Search Contours </vt:lpstr>
      <vt:lpstr>A* Search- Example 2</vt:lpstr>
      <vt:lpstr>UCS vs A* Contours</vt:lpstr>
      <vt:lpstr>Video of Demo Contours (Empty) -- UCS</vt:lpstr>
      <vt:lpstr>Video of Demo Contours (Empty) -- Greedy</vt:lpstr>
      <vt:lpstr>Video of Demo Contours (Empty) – A*</vt:lpstr>
      <vt:lpstr>Video of Demo Contours (Pacman Small Maze) – A*</vt:lpstr>
      <vt:lpstr>Comparison</vt:lpstr>
      <vt:lpstr>A* Search Properties</vt:lpstr>
      <vt:lpstr>When should A* terminate?</vt:lpstr>
      <vt:lpstr>Is A* Optimal?</vt:lpstr>
      <vt:lpstr>A* search optimality </vt:lpstr>
      <vt:lpstr>Admissible Heuristics</vt:lpstr>
      <vt:lpstr>Optimality of A* Tree Search</vt:lpstr>
      <vt:lpstr>Optimality of A* Tree Search</vt:lpstr>
      <vt:lpstr>Optimality of A* Tree Search</vt:lpstr>
      <vt:lpstr>Optimality of A* Tree Search</vt:lpstr>
      <vt:lpstr>Creating Admissible Heuristics</vt:lpstr>
      <vt:lpstr>Example: 8 Puzzle</vt:lpstr>
      <vt:lpstr>8 Puzzle I</vt:lpstr>
      <vt:lpstr>8 Puzzle II</vt:lpstr>
      <vt:lpstr>8 Puzzle III</vt:lpstr>
      <vt:lpstr>Dominance of heuristics</vt:lpstr>
      <vt:lpstr>Learning heuristics from experience</vt:lpstr>
      <vt:lpstr>A* Graph Search Gone Wrong?</vt:lpstr>
      <vt:lpstr>Consistency of Heuristics</vt:lpstr>
      <vt:lpstr>Optimality of A* Graph Search</vt:lpstr>
      <vt:lpstr>Optimality of A* Graph Search</vt:lpstr>
      <vt:lpstr>Optimality of A* Graph Search</vt:lpstr>
      <vt:lpstr>Optimality</vt:lpstr>
      <vt:lpstr>Optimality of A* Search</vt:lpstr>
      <vt:lpstr>A* Search Complexity</vt:lpstr>
      <vt:lpstr>Memory-bounded heuristic search</vt:lpstr>
      <vt:lpstr>A*: Summary</vt:lpstr>
      <vt:lpstr>A* Applications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Informed Seaech</dc:title>
  <dc:creator>Dina Elreedy</dc:creator>
  <cp:lastModifiedBy>Dina Elreedy</cp:lastModifiedBy>
  <cp:revision>472</cp:revision>
  <dcterms:created xsi:type="dcterms:W3CDTF">2021-09-01T03:24:37Z</dcterms:created>
  <dcterms:modified xsi:type="dcterms:W3CDTF">2022-10-17T00:08:18Z</dcterms:modified>
</cp:coreProperties>
</file>