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6" r:id="rId9"/>
    <p:sldId id="267" r:id="rId10"/>
    <p:sldId id="269" r:id="rId11"/>
    <p:sldId id="271" r:id="rId12"/>
    <p:sldId id="285" r:id="rId13"/>
    <p:sldId id="273" r:id="rId14"/>
    <p:sldId id="272" r:id="rId15"/>
    <p:sldId id="263" r:id="rId16"/>
    <p:sldId id="275" r:id="rId17"/>
    <p:sldId id="276" r:id="rId18"/>
    <p:sldId id="277" r:id="rId19"/>
    <p:sldId id="264" r:id="rId20"/>
    <p:sldId id="278" r:id="rId21"/>
    <p:sldId id="265" r:id="rId22"/>
    <p:sldId id="280" r:id="rId23"/>
    <p:sldId id="282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273" autoAdjust="0"/>
  </p:normalViewPr>
  <p:slideViewPr>
    <p:cSldViewPr snapToGrid="0">
      <p:cViewPr varScale="1">
        <p:scale>
          <a:sx n="46" d="100"/>
          <a:sy n="46" d="100"/>
        </p:scale>
        <p:origin x="2069" y="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6D420-BF97-4E60-9CFB-54D9AD459EC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DBD0-7D2C-46F2-A904-4E26F32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3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the number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nonattacking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pairs of queens, which has a value of 28 for a solution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7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it could be that putting the first three queens in positions 2, 4, and 6 (where they do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attack each other) constitutes a useful block that can be combined with other blocks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 a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search algorithms that we have seen so far are designed to explore search spaces systematically.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systematicity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achieved by keeping one or more paths in memory and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recording which alternatives have been explored at each point along the path. When a goal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found,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that goal also constitutes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problem.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 n queens on an n × n board with no two queens on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row, column, or diagonal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6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is to find a global minimum/maximum.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b="1" dirty="0" smtClean="0"/>
              <a:t>complete </a:t>
            </a:r>
            <a:r>
              <a:rPr lang="en-US" dirty="0" smtClean="0"/>
              <a:t>local search algorithm always finds a goal if one exists; an </a:t>
            </a:r>
            <a:r>
              <a:rPr lang="en-US" b="1" dirty="0" smtClean="0"/>
              <a:t>optimal </a:t>
            </a:r>
            <a:r>
              <a:rPr lang="en-US" dirty="0" smtClean="0"/>
              <a:t>algorithm always finds a global minimum/maximum.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successors of a state are all possible states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by moving a single queen to another square in the same column (so each state has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8*7=56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successors). The heuristic cost function h is the number of pairs of queens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attacking each other, either directly or indirectly.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right figure h=1, is a local minimum.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point on a ridge can look like a peak because the movement in all possible directions is downward. Hence, the algorithm stops when it reaches such a state.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overcome Ridge: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could use two or more rules before testing. It implies moving in several directions at once.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\ridge" creates a sequence of local maxima that are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connected to each other. From each local maximum,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available actions point downhill.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region which is higher than 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itself has a slope. It is a special kind of local maximum.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restart adopts the well-known quote, “If at first you don’t succeed, try, try again.”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trivially complete with probability approaching 1, because it will eventually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a goal state as the initial state. If each hill-climbing search has a probability p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success, then the expected number of restarts required is 1/p. For 8-queens instances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sideways moves allowed, p ≈ 0.14, so we need roughly 7 iterations to find a goal (6 failures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1 success). The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restart Hill climbing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for three million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queens, the approach can find solutions in under a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the situation, it is always accepted. Otherwise, the algorithm accepts the move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probability less than 1. The probability decreases exponentially with the “badness”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move—the amount ΔE by which the evaluation is worsened. The probability also decreases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“temperature” T goes down: “bad” moves are more likely to be allowed at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when T is high, and they become more unlikely as T decreases.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DBD0-7D2C-46F2-A904-4E26F32816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AF64D0-CC5A-4A57-8E7C-4E6A6147FE0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D080CE-6F02-4A56-AF80-C419EDFE12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Chapter4: Local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Hill </a:t>
            </a:r>
            <a:r>
              <a:rPr lang="en-US" dirty="0"/>
              <a:t>climbing gets </a:t>
            </a:r>
            <a:r>
              <a:rPr lang="en-US" dirty="0" smtClean="0"/>
              <a:t>stuck due to:</a:t>
            </a:r>
            <a:endParaRPr lang="en-US" dirty="0"/>
          </a:p>
          <a:p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Local </a:t>
            </a:r>
            <a:r>
              <a:rPr lang="en-US" dirty="0" smtClean="0">
                <a:solidFill>
                  <a:srgbClr val="FF0000"/>
                </a:solidFill>
              </a:rPr>
              <a:t>maxima/minima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peak that is higher than each of its </a:t>
            </a:r>
          </a:p>
          <a:p>
            <a:r>
              <a:rPr lang="en-US" dirty="0" smtClean="0"/>
              <a:t>neighboring states, but </a:t>
            </a:r>
            <a:r>
              <a:rPr lang="en-US" dirty="0"/>
              <a:t>lower than </a:t>
            </a:r>
            <a:r>
              <a:rPr lang="en-US" dirty="0" smtClean="0"/>
              <a:t>the </a:t>
            </a:r>
          </a:p>
          <a:p>
            <a:r>
              <a:rPr lang="en-US" dirty="0" smtClean="0"/>
              <a:t>global </a:t>
            </a:r>
            <a:r>
              <a:rPr lang="en-US" dirty="0"/>
              <a:t>maximum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– Plateau (shoulder or flat local maxima/minima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plateau is a flat area of the state-space </a:t>
            </a:r>
            <a:r>
              <a:rPr lang="en-US" dirty="0" smtClean="0"/>
              <a:t>landscape.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80" y="2286386"/>
            <a:ext cx="4974100" cy="26546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80474" y="3248462"/>
            <a:ext cx="1293516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11767" y="2981334"/>
            <a:ext cx="698643" cy="267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542637" y="3480126"/>
            <a:ext cx="1613043" cy="2671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Ridges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Ridges result in a sequence of local maxima</a:t>
            </a:r>
          </a:p>
          <a:p>
            <a:pPr marL="0" indent="0">
              <a:buNone/>
            </a:pPr>
            <a:r>
              <a:rPr lang="en-US" dirty="0"/>
              <a:t>that is very difficult for greedy algorithms to navigate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grid of </a:t>
            </a:r>
            <a:r>
              <a:rPr lang="en-US" dirty="0" smtClean="0"/>
              <a:t>states is </a:t>
            </a:r>
            <a:r>
              <a:rPr lang="en-US" dirty="0"/>
              <a:t>a </a:t>
            </a:r>
            <a:r>
              <a:rPr lang="en-US" dirty="0" smtClean="0"/>
              <a:t>sequence of local maxima that are </a:t>
            </a:r>
            <a:r>
              <a:rPr lang="en-US" dirty="0"/>
              <a:t>not directly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onnected to </a:t>
            </a:r>
            <a:r>
              <a:rPr lang="en-US" dirty="0"/>
              <a:t>each other.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each local maximum, all </a:t>
            </a:r>
            <a:r>
              <a:rPr lang="en-US" dirty="0" smtClean="0"/>
              <a:t>the available </a:t>
            </a:r>
            <a:r>
              <a:rPr lang="en-US" dirty="0"/>
              <a:t>actions point </a:t>
            </a:r>
            <a:r>
              <a:rPr lang="en-US" dirty="0" smtClean="0"/>
              <a:t>downhill.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579" y="1964736"/>
            <a:ext cx="1491990" cy="1690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249" y="3654963"/>
            <a:ext cx="3892499" cy="27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search-example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Starting </a:t>
            </a:r>
            <a:r>
              <a:rPr lang="en-US" dirty="0" smtClean="0"/>
              <a:t>from a </a:t>
            </a:r>
            <a:r>
              <a:rPr lang="en-US" dirty="0"/>
              <a:t>randomly generated 8-queens state</a:t>
            </a:r>
            <a:r>
              <a:rPr lang="en-US" dirty="0" smtClean="0"/>
              <a:t>, </a:t>
            </a:r>
            <a:r>
              <a:rPr lang="en-US" dirty="0"/>
              <a:t>hill climbing gets stuck 86% of the time,</a:t>
            </a:r>
          </a:p>
          <a:p>
            <a:pPr marL="0" indent="0">
              <a:buNone/>
            </a:pPr>
            <a:r>
              <a:rPr lang="en-US" dirty="0" smtClean="0"/>
              <a:t>solving </a:t>
            </a:r>
            <a:r>
              <a:rPr lang="en-US" dirty="0"/>
              <a:t>only 14% of problem instances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works quickly, taking just 4 steps on average </a:t>
            </a:r>
            <a:r>
              <a:rPr lang="en-US" dirty="0" smtClean="0"/>
              <a:t>when it </a:t>
            </a:r>
            <a:r>
              <a:rPr lang="en-US" dirty="0"/>
              <a:t>succeeds and 3 when it gets </a:t>
            </a:r>
            <a:r>
              <a:rPr lang="en-US" dirty="0" smtClean="0"/>
              <a:t>stuck.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These results are not </a:t>
            </a:r>
            <a:r>
              <a:rPr lang="en-US" dirty="0"/>
              <a:t>bad for a state space with 8</a:t>
            </a:r>
            <a:r>
              <a:rPr lang="en-US" baseline="30000" dirty="0"/>
              <a:t>8</a:t>
            </a:r>
            <a:r>
              <a:rPr lang="en-US" dirty="0"/>
              <a:t> ≈ 17 million states.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allow sideway move, this could help if </a:t>
            </a:r>
            <a:r>
              <a:rPr lang="en-US" dirty="0"/>
              <a:t>plateau is really a </a:t>
            </a:r>
            <a:r>
              <a:rPr lang="en-US" dirty="0" smtClean="0"/>
              <a:t>shoulder.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But what if there is no uphill movements?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a limit on the number of </a:t>
            </a:r>
            <a:r>
              <a:rPr lang="en-US" dirty="0" smtClean="0"/>
              <a:t>consecutive</a:t>
            </a:r>
          </a:p>
          <a:p>
            <a:pPr marL="201168" lvl="1" indent="0">
              <a:buNone/>
            </a:pPr>
            <a:r>
              <a:rPr lang="en-US" dirty="0" smtClean="0"/>
              <a:t>sideways moves allowed.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raises the percentage </a:t>
            </a:r>
            <a:r>
              <a:rPr lang="en-US" dirty="0" smtClean="0"/>
              <a:t>of n-queen</a:t>
            </a:r>
          </a:p>
          <a:p>
            <a:pPr marL="0" indent="0">
              <a:buNone/>
            </a:pPr>
            <a:r>
              <a:rPr lang="en-US" dirty="0" smtClean="0"/>
              <a:t>problem instances solved </a:t>
            </a:r>
            <a:r>
              <a:rPr lang="en-US" dirty="0"/>
              <a:t>by hill climbing </a:t>
            </a: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dirty="0"/>
              <a:t>% to 94%. </a:t>
            </a:r>
            <a:endParaRPr lang="en-US" dirty="0" smtClean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Success </a:t>
            </a:r>
            <a:r>
              <a:rPr lang="en-US" dirty="0"/>
              <a:t>comes at a cost: </a:t>
            </a:r>
            <a:r>
              <a:rPr lang="en-US" dirty="0" smtClean="0"/>
              <a:t>After allowing sideway moves, the algorithm has on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roughly 21 steps for each successful instance and 64 for each </a:t>
            </a:r>
            <a:r>
              <a:rPr lang="en-US" dirty="0" smtClean="0"/>
              <a:t>failure.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977" y="2258379"/>
            <a:ext cx="4974100" cy="26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Hill Climbing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Stochastic hill </a:t>
            </a:r>
            <a:r>
              <a:rPr lang="en-US" dirty="0" smtClean="0"/>
              <a:t>climbing</a:t>
            </a:r>
            <a:endParaRPr lang="en-US" dirty="0"/>
          </a:p>
          <a:p>
            <a:r>
              <a:rPr lang="en-US" dirty="0"/>
              <a:t>– chooses at random from among uphill moves</a:t>
            </a:r>
          </a:p>
          <a:p>
            <a:r>
              <a:rPr lang="en-US" dirty="0"/>
              <a:t>– converges more slowly, but finds better solutions in some landscapes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First-choice </a:t>
            </a:r>
            <a:r>
              <a:rPr lang="en-US" dirty="0"/>
              <a:t>hill </a:t>
            </a:r>
            <a:r>
              <a:rPr lang="en-US" dirty="0" smtClean="0"/>
              <a:t>climbing</a:t>
            </a:r>
            <a:endParaRPr lang="en-US" dirty="0"/>
          </a:p>
          <a:p>
            <a:r>
              <a:rPr lang="en-US" dirty="0"/>
              <a:t>– generate successors randomly until one is better than the current</a:t>
            </a:r>
          </a:p>
          <a:p>
            <a:r>
              <a:rPr lang="en-US" dirty="0"/>
              <a:t>– good when a state has many successors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Random-restart </a:t>
            </a:r>
            <a:r>
              <a:rPr lang="en-US" dirty="0"/>
              <a:t>hill </a:t>
            </a:r>
            <a:r>
              <a:rPr lang="en-US" dirty="0" smtClean="0"/>
              <a:t>climbing</a:t>
            </a:r>
            <a:endParaRPr lang="en-US" dirty="0"/>
          </a:p>
          <a:p>
            <a:r>
              <a:rPr lang="en-US" dirty="0"/>
              <a:t>– conducts a series of hill climbing searches from randomly generated</a:t>
            </a:r>
          </a:p>
          <a:p>
            <a:r>
              <a:rPr lang="en-US" dirty="0"/>
              <a:t>initial states, stops when a goal is found</a:t>
            </a:r>
          </a:p>
          <a:p>
            <a:r>
              <a:rPr lang="en-US" dirty="0"/>
              <a:t>– It’s complete with probability approaching 1</a:t>
            </a:r>
          </a:p>
        </p:txBody>
      </p:sp>
    </p:spTree>
    <p:extLst>
      <p:ext uri="{BB962C8B-B14F-4D97-AF65-F5344CB8AC3E}">
        <p14:creationId xmlns:p14="http://schemas.microsoft.com/office/powerpoint/2010/main" val="12558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hill-climbing algorithm that </a:t>
            </a:r>
            <a:r>
              <a:rPr lang="en-US" i="1" dirty="0"/>
              <a:t>never </a:t>
            </a:r>
            <a:r>
              <a:rPr lang="en-US" dirty="0"/>
              <a:t>makes “downhill” moves toward states with lower value</a:t>
            </a:r>
          </a:p>
          <a:p>
            <a:pPr marL="0" indent="0">
              <a:buNone/>
            </a:pPr>
            <a:r>
              <a:rPr lang="en-US" dirty="0"/>
              <a:t>(or higher cost) </a:t>
            </a:r>
            <a:r>
              <a:rPr lang="en-US" dirty="0" smtClean="0"/>
              <a:t>is </a:t>
            </a:r>
            <a:r>
              <a:rPr lang="en-US" dirty="0"/>
              <a:t>incomplete, because it can get stuck on a local maximum</a:t>
            </a:r>
            <a:r>
              <a:rPr lang="en-US" dirty="0" smtClean="0"/>
              <a:t>.</a:t>
            </a:r>
            <a:endParaRPr lang="ar-EG" dirty="0" smtClean="0"/>
          </a:p>
          <a:p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contrast, a purely random </a:t>
            </a:r>
            <a:r>
              <a:rPr lang="en-US" dirty="0" smtClean="0"/>
              <a:t>walk</a:t>
            </a:r>
            <a:r>
              <a:rPr lang="ar-EG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is, moving to a successor chosen uniformly</a:t>
            </a:r>
          </a:p>
          <a:p>
            <a:pPr marL="0" indent="0">
              <a:buNone/>
            </a:pPr>
            <a:r>
              <a:rPr lang="en-US" dirty="0"/>
              <a:t>at random </a:t>
            </a:r>
            <a:r>
              <a:rPr lang="en-US" dirty="0" smtClean="0"/>
              <a:t>is </a:t>
            </a:r>
            <a:r>
              <a:rPr lang="en-US" dirty="0"/>
              <a:t>complete but </a:t>
            </a:r>
            <a:r>
              <a:rPr lang="en-US" dirty="0" smtClean="0"/>
              <a:t>extremely inefficient.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about combining both completeness and efficiency?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Simulated annealing algorithm combines both.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42" y="1737360"/>
            <a:ext cx="7380275" cy="40227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739847" y="3657600"/>
            <a:ext cx="976045" cy="8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15893" y="3329363"/>
            <a:ext cx="1921268" cy="646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Picks a random move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35375" y="4191856"/>
            <a:ext cx="1592494" cy="3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59038" y="3976098"/>
            <a:ext cx="193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Always accept the move if is better.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9780" y="3996648"/>
            <a:ext cx="2645595" cy="29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89780" y="3863083"/>
            <a:ext cx="3267182" cy="23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9780" y="3567028"/>
            <a:ext cx="3820620" cy="263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Annealing </a:t>
                </a:r>
                <a:r>
                  <a:rPr lang="en-US" dirty="0"/>
                  <a:t>is the process used to temper or harden metals and glass by heating them to a</a:t>
                </a:r>
              </a:p>
              <a:p>
                <a:pPr marL="0" indent="0">
                  <a:buNone/>
                </a:pPr>
                <a:r>
                  <a:rPr lang="en-US" dirty="0"/>
                  <a:t>high temperature and then gradually cooling them, thus allowing the material to reach a </a:t>
                </a:r>
                <a:r>
                  <a:rPr lang="en-US" dirty="0" smtClean="0"/>
                  <a:t>low energy</a:t>
                </a:r>
                <a:r>
                  <a:rPr lang="en-US" dirty="0"/>
                  <a:t> </a:t>
                </a:r>
                <a:r>
                  <a:rPr lang="en-US" dirty="0" smtClean="0"/>
                  <a:t>crystalline state.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idea of simulated annealing is to </a:t>
                </a:r>
                <a:r>
                  <a:rPr lang="en-US" dirty="0"/>
                  <a:t>escape local maxima by allowing some </a:t>
                </a:r>
                <a:r>
                  <a:rPr lang="en-US" dirty="0" smtClean="0"/>
                  <a:t>“bad</a:t>
                </a:r>
                <a:r>
                  <a:rPr lang="en-US" dirty="0"/>
                  <a:t>" moves but</a:t>
                </a:r>
              </a:p>
              <a:p>
                <a:pPr marL="0" indent="0">
                  <a:buNone/>
                </a:pPr>
                <a:r>
                  <a:rPr lang="en-US" dirty="0"/>
                  <a:t>gradually decrease their size and frequency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If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move improves </a:t>
                </a:r>
                <a:r>
                  <a:rPr lang="en-US" dirty="0">
                    <a:solidFill>
                      <a:schemeClr val="tx1"/>
                    </a:solidFill>
                  </a:rPr>
                  <a:t>the situation, it is always accepted.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Otherwise</a:t>
                </a:r>
                <a:r>
                  <a:rPr lang="en-US" dirty="0">
                    <a:solidFill>
                      <a:schemeClr val="tx1"/>
                    </a:solidFill>
                  </a:rPr>
                  <a:t>, the algorithm accepts the move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probability decreases exponentially with the “badness”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the move ( </a:t>
                </a:r>
                <a:r>
                  <a:rPr lang="en-US" dirty="0">
                    <a:solidFill>
                      <a:schemeClr val="tx1"/>
                    </a:solidFill>
                  </a:rPr>
                  <a:t>ΔE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he </a:t>
                </a:r>
                <a:r>
                  <a:rPr lang="en-US" dirty="0">
                    <a:solidFill>
                      <a:schemeClr val="tx1"/>
                    </a:solidFill>
                  </a:rPr>
                  <a:t>probability also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decreases as </a:t>
                </a:r>
                <a:r>
                  <a:rPr lang="en-US" dirty="0">
                    <a:solidFill>
                      <a:schemeClr val="tx1"/>
                    </a:solidFill>
                  </a:rPr>
                  <a:t>the “temperature” T goes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down. Why?</a:t>
                </a:r>
              </a:p>
              <a:p>
                <a:pPr marL="292608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“Bad</a:t>
                </a:r>
                <a:r>
                  <a:rPr lang="en-US" dirty="0">
                    <a:solidFill>
                      <a:schemeClr val="tx1"/>
                    </a:solidFill>
                  </a:rPr>
                  <a:t>” moves are more likely to be allowed 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start </a:t>
                </a:r>
                <a:r>
                  <a:rPr lang="en-US" dirty="0">
                    <a:solidFill>
                      <a:schemeClr val="tx1"/>
                    </a:solidFill>
                  </a:rPr>
                  <a:t>when T is high, and they become more unlikely as T decreases.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2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 decreases slowly enough, then </a:t>
            </a:r>
            <a:r>
              <a:rPr lang="en-US" dirty="0" smtClean="0"/>
              <a:t>simulated annealing </a:t>
            </a:r>
            <a:r>
              <a:rPr lang="en-US" dirty="0"/>
              <a:t>search will find a global optimum with </a:t>
            </a:r>
            <a:r>
              <a:rPr lang="en-US" dirty="0" smtClean="0"/>
              <a:t>probability approaching 1.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Widely used in VLSI layout, airline scheduling, etc.</a:t>
            </a:r>
          </a:p>
        </p:txBody>
      </p:sp>
    </p:spTree>
    <p:extLst>
      <p:ext uri="{BB962C8B-B14F-4D97-AF65-F5344CB8AC3E}">
        <p14:creationId xmlns:p14="http://schemas.microsoft.com/office/powerpoint/2010/main" val="3784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 track of</a:t>
            </a:r>
            <a:r>
              <a:rPr lang="en-US" dirty="0">
                <a:solidFill>
                  <a:schemeClr val="accent1"/>
                </a:solidFill>
              </a:rPr>
              <a:t> k </a:t>
            </a:r>
            <a:r>
              <a:rPr lang="en-US" dirty="0"/>
              <a:t>states rather than just 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 </a:t>
            </a:r>
            <a:r>
              <a:rPr lang="en-US" dirty="0"/>
              <a:t>with k randomly generated </a:t>
            </a:r>
            <a:r>
              <a:rPr lang="en-US" dirty="0" smtClean="0"/>
              <a:t>states.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At each iteration, all the successors of all k states are </a:t>
            </a:r>
            <a:r>
              <a:rPr lang="en-US" dirty="0" smtClean="0"/>
              <a:t>generated.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If any one is a goal state, stop; else select the k best successors </a:t>
            </a:r>
            <a:r>
              <a:rPr lang="en-US" dirty="0" smtClean="0"/>
              <a:t>from the </a:t>
            </a:r>
            <a:r>
              <a:rPr lang="en-US" dirty="0"/>
              <a:t>complete list and </a:t>
            </a:r>
            <a:r>
              <a:rPr lang="en-US" dirty="0" smtClean="0"/>
              <a:t>repeat.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it the same as running k random-restart searches?</a:t>
            </a:r>
          </a:p>
          <a:p>
            <a:pPr lvl="1"/>
            <a:r>
              <a:rPr lang="en-US" dirty="0" smtClean="0"/>
              <a:t>No,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random-restart search, each search process runs independently </a:t>
            </a:r>
            <a:r>
              <a:rPr lang="en-US" dirty="0" smtClean="0"/>
              <a:t>of the others.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 contrast, in local beam search, </a:t>
            </a:r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information is passed among the k parallel </a:t>
            </a:r>
            <a:r>
              <a:rPr lang="en-US" dirty="0" smtClean="0"/>
              <a:t>search threads.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Local search and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Local search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Hill climbing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Simulated annealing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Local beam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Genetic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 beam search can suffer from a lack of diversity among the k state as they can quickly become concentrated in a small region of the state space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Stochastic</a:t>
            </a:r>
            <a:r>
              <a:rPr lang="en-US" b="1" dirty="0"/>
              <a:t> </a:t>
            </a:r>
            <a:r>
              <a:rPr lang="en-US" b="1" dirty="0" smtClean="0"/>
              <a:t>beam search</a:t>
            </a:r>
            <a:r>
              <a:rPr lang="en-US" dirty="0"/>
              <a:t> chooses k successors at random, with the probability of choosing a given successor </a:t>
            </a:r>
            <a:r>
              <a:rPr lang="en-US" dirty="0" smtClean="0"/>
              <a:t>being an </a:t>
            </a:r>
            <a:r>
              <a:rPr lang="en-US" dirty="0"/>
              <a:t>increasing function of its value.</a:t>
            </a:r>
          </a:p>
        </p:txBody>
      </p:sp>
    </p:spTree>
    <p:extLst>
      <p:ext uri="{BB962C8B-B14F-4D97-AF65-F5344CB8AC3E}">
        <p14:creationId xmlns:p14="http://schemas.microsoft.com/office/powerpoint/2010/main" val="37127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genetic algorithm </a:t>
            </a:r>
            <a:r>
              <a:rPr lang="en-US" dirty="0"/>
              <a:t>(or </a:t>
            </a:r>
            <a:r>
              <a:rPr lang="en-US" b="1" dirty="0"/>
              <a:t>GA</a:t>
            </a:r>
            <a:r>
              <a:rPr lang="en-US" dirty="0"/>
              <a:t>) is a variant of stochastic beam search in which successor states</a:t>
            </a:r>
          </a:p>
          <a:p>
            <a:pPr marL="0" indent="0">
              <a:buNone/>
            </a:pPr>
            <a:r>
              <a:rPr lang="en-US" dirty="0" smtClean="0"/>
              <a:t>are </a:t>
            </a:r>
            <a:r>
              <a:rPr lang="en-US" dirty="0"/>
              <a:t>generated by combining </a:t>
            </a:r>
            <a:r>
              <a:rPr lang="en-US" i="1" dirty="0"/>
              <a:t>two </a:t>
            </a:r>
            <a:r>
              <a:rPr lang="en-US" dirty="0"/>
              <a:t>parent states rather than by modifying a single </a:t>
            </a:r>
            <a:r>
              <a:rPr lang="en-US" dirty="0" smtClean="0"/>
              <a:t>state.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beam searches, GAs begin with a set of k randomly generated states, called the</a:t>
            </a:r>
          </a:p>
          <a:p>
            <a:r>
              <a:rPr lang="en-US" b="1" dirty="0"/>
              <a:t>population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state is represented as a string over a finite </a:t>
            </a:r>
            <a:r>
              <a:rPr lang="en-US" dirty="0" smtClean="0"/>
              <a:t>alphabet (often </a:t>
            </a:r>
            <a:r>
              <a:rPr lang="en-US" dirty="0"/>
              <a:t>a string of 0s and 1s or digits</a:t>
            </a:r>
            <a:r>
              <a:rPr lang="en-US" dirty="0" smtClean="0"/>
              <a:t>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  <a:r>
              <a:rPr lang="en-US" dirty="0"/>
              <a:t>function (fitness </a:t>
            </a:r>
            <a:r>
              <a:rPr lang="en-US" dirty="0" smtClean="0"/>
              <a:t>function) has higher values for </a:t>
            </a:r>
            <a:r>
              <a:rPr lang="en-US" dirty="0"/>
              <a:t>better </a:t>
            </a:r>
            <a:r>
              <a:rPr lang="en-US" dirty="0" smtClean="0"/>
              <a:t>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probability of being chosen for reproducing is directly proportional to </a:t>
            </a:r>
            <a:r>
              <a:rPr lang="en-US" dirty="0" smtClean="0"/>
              <a:t>the fitness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Produce </a:t>
            </a:r>
            <a:r>
              <a:rPr lang="en-US" dirty="0"/>
              <a:t>the next generation of states by </a:t>
            </a:r>
            <a:r>
              <a:rPr lang="en-US" dirty="0" smtClean="0"/>
              <a:t>selection, crossover</a:t>
            </a:r>
            <a:r>
              <a:rPr lang="en-US" dirty="0"/>
              <a:t>, and </a:t>
            </a:r>
            <a:r>
              <a:rPr lang="en-US" dirty="0" smtClean="0"/>
              <a:t>mutation.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</a:t>
            </a:r>
            <a:r>
              <a:rPr lang="en-US" dirty="0" smtClean="0"/>
              <a:t>algorithms: n-queens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4710" y="1846263"/>
            <a:ext cx="8842906" cy="40227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231272" y="2343942"/>
            <a:ext cx="4083112" cy="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5018" y="2706986"/>
            <a:ext cx="4911506" cy="8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710" y="1911874"/>
            <a:ext cx="14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Crossover points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580" y="1737360"/>
            <a:ext cx="6922921" cy="52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 </a:t>
            </a:r>
            <a:r>
              <a:rPr lang="en-US" dirty="0"/>
              <a:t>stochastic beam search, genetic algorithms combine an uphill tendency with random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xploration.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population </a:t>
            </a:r>
            <a:r>
              <a:rPr lang="en-US" dirty="0"/>
              <a:t>is </a:t>
            </a:r>
            <a:r>
              <a:rPr lang="en-US" dirty="0" smtClean="0"/>
              <a:t>generally quite diverse early </a:t>
            </a:r>
            <a:r>
              <a:rPr lang="en-US" dirty="0"/>
              <a:t>on in the process, so crossover (like simulated annealing) frequently takes large steps </a:t>
            </a:r>
            <a:r>
              <a:rPr lang="en-US" dirty="0" smtClean="0"/>
              <a:t>in the </a:t>
            </a:r>
            <a:r>
              <a:rPr lang="en-US" dirty="0"/>
              <a:t>state space early in the search process and smaller steps later on when most </a:t>
            </a:r>
            <a:r>
              <a:rPr lang="en-US" dirty="0" smtClean="0"/>
              <a:t>individuals are </a:t>
            </a:r>
            <a:r>
              <a:rPr lang="en-US" dirty="0"/>
              <a:t>quite similar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Genetic algorithms are used in optimization problems such </a:t>
            </a:r>
            <a:r>
              <a:rPr lang="en-US" dirty="0"/>
              <a:t>as circuit layout and job-shop </a:t>
            </a:r>
            <a:r>
              <a:rPr lang="en-US" dirty="0" smtClean="0"/>
              <a:t>scheduling.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4.1 from Chapter 4 of the textbook.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search algorithms studied so far </a:t>
            </a:r>
            <a:r>
              <a:rPr lang="en-US" dirty="0" smtClean="0">
                <a:solidFill>
                  <a:schemeClr val="tx1"/>
                </a:solidFill>
              </a:rPr>
              <a:t>keep </a:t>
            </a:r>
            <a:r>
              <a:rPr lang="en-US" dirty="0">
                <a:solidFill>
                  <a:schemeClr val="tx1"/>
                </a:solidFill>
              </a:rPr>
              <a:t>one or more paths in </a:t>
            </a:r>
            <a:r>
              <a:rPr lang="en-US" dirty="0" smtClean="0">
                <a:solidFill>
                  <a:schemeClr val="tx1"/>
                </a:solidFill>
              </a:rPr>
              <a:t>memory 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record </a:t>
            </a:r>
            <a:r>
              <a:rPr lang="en-US" dirty="0">
                <a:solidFill>
                  <a:schemeClr val="tx1"/>
                </a:solidFill>
              </a:rPr>
              <a:t>which alternatives have been explored at each point along the path.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a goal </a:t>
            </a:r>
            <a:r>
              <a:rPr lang="en-US" dirty="0" smtClean="0">
                <a:solidFill>
                  <a:schemeClr val="tx1"/>
                </a:solidFill>
              </a:rPr>
              <a:t>is found</a:t>
            </a:r>
            <a:r>
              <a:rPr lang="en-US" dirty="0">
                <a:solidFill>
                  <a:schemeClr val="tx1"/>
                </a:solidFill>
              </a:rPr>
              <a:t>, the </a:t>
            </a:r>
            <a:r>
              <a:rPr lang="en-US" i="1" dirty="0">
                <a:solidFill>
                  <a:schemeClr val="tx1"/>
                </a:solidFill>
              </a:rPr>
              <a:t>path </a:t>
            </a:r>
            <a:r>
              <a:rPr lang="en-US" dirty="0">
                <a:solidFill>
                  <a:schemeClr val="tx1"/>
                </a:solidFill>
              </a:rPr>
              <a:t>to that goal also constitutes a </a:t>
            </a:r>
            <a:r>
              <a:rPr lang="en-US" i="1" dirty="0">
                <a:solidFill>
                  <a:schemeClr val="tx1"/>
                </a:solidFill>
              </a:rPr>
              <a:t>solution </a:t>
            </a:r>
            <a:r>
              <a:rPr lang="en-US" dirty="0">
                <a:solidFill>
                  <a:schemeClr val="tx1"/>
                </a:solidFill>
              </a:rPr>
              <a:t>to the problem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However, for many </a:t>
            </a:r>
            <a:r>
              <a:rPr lang="en-US" dirty="0"/>
              <a:t>problems </a:t>
            </a:r>
            <a:r>
              <a:rPr lang="en-US" dirty="0" smtClean="0"/>
              <a:t>all </a:t>
            </a:r>
            <a:r>
              <a:rPr lang="en-US" dirty="0"/>
              <a:t>that matters is the </a:t>
            </a:r>
            <a:r>
              <a:rPr lang="en-US" dirty="0" smtClean="0">
                <a:solidFill>
                  <a:srgbClr val="FF0000"/>
                </a:solidFill>
              </a:rPr>
              <a:t>goal state itself</a:t>
            </a:r>
            <a:r>
              <a:rPr lang="en-US" dirty="0" smtClean="0"/>
              <a:t>, not the path to </a:t>
            </a:r>
            <a:r>
              <a:rPr lang="en-US" dirty="0"/>
              <a:t>reach 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example, for the n-queen problem what </a:t>
            </a:r>
            <a:r>
              <a:rPr lang="en-US" dirty="0"/>
              <a:t>matters is the final configuration of queens, not the order in which they are added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93428" y="4082406"/>
            <a:ext cx="2873109" cy="20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Local search algorithms are suitable for problems where the path to the goal does not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Local search </a:t>
            </a:r>
            <a:r>
              <a:rPr lang="en-US" dirty="0"/>
              <a:t>algorithms operate </a:t>
            </a:r>
            <a:r>
              <a:rPr lang="en-US" dirty="0" smtClean="0"/>
              <a:t>using a </a:t>
            </a:r>
            <a:r>
              <a:rPr lang="en-US" dirty="0"/>
              <a:t>single </a:t>
            </a:r>
            <a:r>
              <a:rPr lang="en-US" b="1" dirty="0"/>
              <a:t>current node </a:t>
            </a:r>
            <a:r>
              <a:rPr lang="en-US" dirty="0"/>
              <a:t>(rather than multiple paths) and generally move only to </a:t>
            </a:r>
            <a:r>
              <a:rPr lang="en-US" dirty="0" smtClean="0"/>
              <a:t>the neighbors of </a:t>
            </a:r>
            <a:r>
              <a:rPr lang="en-US" dirty="0"/>
              <a:t>that </a:t>
            </a:r>
            <a:r>
              <a:rPr lang="en-US" dirty="0" smtClean="0"/>
              <a:t>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paths followed by the search </a:t>
            </a:r>
            <a:r>
              <a:rPr lang="en-US" dirty="0">
                <a:solidFill>
                  <a:srgbClr val="FF0000"/>
                </a:solidFill>
              </a:rPr>
              <a:t>are not </a:t>
            </a:r>
            <a:r>
              <a:rPr lang="en-US" dirty="0" smtClean="0">
                <a:solidFill>
                  <a:srgbClr val="FF0000"/>
                </a:solidFill>
              </a:rPr>
              <a:t>retained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search algorithms are useful for solving pure </a:t>
            </a:r>
            <a:r>
              <a:rPr lang="en-US" b="1" dirty="0" smtClean="0"/>
              <a:t>optimization problems </a:t>
            </a:r>
            <a:r>
              <a:rPr lang="en-US" dirty="0" smtClean="0"/>
              <a:t>(find </a:t>
            </a:r>
            <a:r>
              <a:rPr lang="en-US" dirty="0"/>
              <a:t>the best state according to an </a:t>
            </a:r>
            <a:r>
              <a:rPr lang="en-US" b="1" dirty="0" smtClean="0"/>
              <a:t>objective function)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 the other hand, maximizing/minimizing </a:t>
            </a:r>
            <a:r>
              <a:rPr lang="en-US" dirty="0"/>
              <a:t>an objective function cannot fit using Chapter </a:t>
            </a:r>
            <a:r>
              <a:rPr lang="en-US" dirty="0" smtClean="0"/>
              <a:t>3 search algorithms as there is </a:t>
            </a:r>
            <a:r>
              <a:rPr lang="en-US" dirty="0" smtClean="0">
                <a:solidFill>
                  <a:srgbClr val="FF0000"/>
                </a:solidFill>
              </a:rPr>
              <a:t>no goal test.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0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Local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use very </a:t>
            </a:r>
            <a:r>
              <a:rPr lang="en-US" dirty="0" smtClean="0"/>
              <a:t>little memory—usually </a:t>
            </a:r>
            <a:r>
              <a:rPr lang="en-US" dirty="0"/>
              <a:t>a constant </a:t>
            </a:r>
            <a:r>
              <a:rPr lang="en-US" dirty="0" smtClean="0"/>
              <a:t>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can often find reasonable solutions in </a:t>
            </a:r>
            <a:r>
              <a:rPr lang="en-US" dirty="0" smtClean="0"/>
              <a:t>large or </a:t>
            </a:r>
            <a:r>
              <a:rPr lang="en-US" dirty="0"/>
              <a:t>infinite (continuous) state spaces for which systematic algorithms are unsuitable.</a:t>
            </a:r>
          </a:p>
        </p:txBody>
      </p:sp>
    </p:spTree>
    <p:extLst>
      <p:ext uri="{BB962C8B-B14F-4D97-AF65-F5344CB8AC3E}">
        <p14:creationId xmlns:p14="http://schemas.microsoft.com/office/powerpoint/2010/main" val="16297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Landscape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3130" y="2221251"/>
            <a:ext cx="72104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Hill-climbing </a:t>
            </a:r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913" y="1976438"/>
            <a:ext cx="9334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Hill-climbing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continually </a:t>
            </a:r>
            <a:r>
              <a:rPr lang="en-US" dirty="0"/>
              <a:t>moves in the direction of </a:t>
            </a:r>
            <a:r>
              <a:rPr lang="en-US" b="1" dirty="0">
                <a:solidFill>
                  <a:srgbClr val="FF0000"/>
                </a:solidFill>
              </a:rPr>
              <a:t>increasing </a:t>
            </a:r>
            <a:r>
              <a:rPr lang="en-US" b="1" dirty="0" smtClean="0">
                <a:solidFill>
                  <a:srgbClr val="FF0000"/>
                </a:solidFill>
              </a:rPr>
              <a:t>value </a:t>
            </a:r>
            <a:r>
              <a:rPr lang="en-US" dirty="0" smtClean="0"/>
              <a:t>until it </a:t>
            </a:r>
            <a:r>
              <a:rPr lang="en-US" dirty="0"/>
              <a:t>reaches a “peak” where no </a:t>
            </a:r>
            <a:r>
              <a:rPr lang="en-US" b="1" dirty="0">
                <a:solidFill>
                  <a:srgbClr val="FF0000"/>
                </a:solidFill>
              </a:rPr>
              <a:t>neighbor </a:t>
            </a:r>
            <a:r>
              <a:rPr lang="en-US" dirty="0"/>
              <a:t>has a higher </a:t>
            </a:r>
            <a:r>
              <a:rPr lang="en-US" dirty="0" smtClean="0"/>
              <a:t>value.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algorithm does </a:t>
            </a:r>
            <a:r>
              <a:rPr lang="en-US" dirty="0"/>
              <a:t>not maintain a search </a:t>
            </a:r>
            <a:r>
              <a:rPr lang="en-US" dirty="0" smtClean="0"/>
              <a:t>tree, for the current node it </a:t>
            </a:r>
            <a:r>
              <a:rPr lang="en-US" dirty="0"/>
              <a:t>only </a:t>
            </a:r>
            <a:r>
              <a:rPr lang="en-US" dirty="0" smtClean="0"/>
              <a:t>saves the </a:t>
            </a:r>
            <a:r>
              <a:rPr lang="en-US" dirty="0"/>
              <a:t>state and the value of the objective function.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Hill climbing is sometimes called </a:t>
            </a:r>
            <a:r>
              <a:rPr lang="en-US" b="1" dirty="0">
                <a:solidFill>
                  <a:srgbClr val="00B0F0"/>
                </a:solidFill>
              </a:rPr>
              <a:t>greedy local search </a:t>
            </a:r>
            <a:r>
              <a:rPr lang="en-US" dirty="0"/>
              <a:t>because it grabs a good neighbor state without thinking ahead about where to go next.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n-queen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87" y="183546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heuristic cost function h is the number of pairs of queens </a:t>
            </a:r>
            <a:r>
              <a:rPr lang="en-US" dirty="0" smtClean="0">
                <a:solidFill>
                  <a:schemeClr val="tx1"/>
                </a:solidFill>
              </a:rPr>
              <a:t>that are </a:t>
            </a:r>
            <a:r>
              <a:rPr lang="en-US" dirty="0">
                <a:solidFill>
                  <a:schemeClr val="tx1"/>
                </a:solidFill>
              </a:rPr>
              <a:t>attacking each other, either directly or indirectly.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81" y="2679037"/>
            <a:ext cx="6112809" cy="3277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0871" y="5587588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14666" y="5588086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13685</TotalTime>
  <Words>1644</Words>
  <Application>Microsoft Office PowerPoint</Application>
  <PresentationFormat>Widescreen</PresentationFormat>
  <Paragraphs>200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Retrospect</vt:lpstr>
      <vt:lpstr>Chapter4: Local Search</vt:lpstr>
      <vt:lpstr>Local Search</vt:lpstr>
      <vt:lpstr>Local Search</vt:lpstr>
      <vt:lpstr>Local Search</vt:lpstr>
      <vt:lpstr>Advantages of Local Search Algorithms</vt:lpstr>
      <vt:lpstr>State Space Landscape</vt:lpstr>
      <vt:lpstr>Hill-climbing Search</vt:lpstr>
      <vt:lpstr>Hill-climbing Search</vt:lpstr>
      <vt:lpstr>Example: n-queen problem</vt:lpstr>
      <vt:lpstr>Hill-climbing Search</vt:lpstr>
      <vt:lpstr>Hill-climbing Search</vt:lpstr>
      <vt:lpstr>Hill climbing search-example</vt:lpstr>
      <vt:lpstr>Hill Climbing Search</vt:lpstr>
      <vt:lpstr>Variants of Hill Climbing Search</vt:lpstr>
      <vt:lpstr>Simulated annealing</vt:lpstr>
      <vt:lpstr>Simulated annealing</vt:lpstr>
      <vt:lpstr>Simulated annealing</vt:lpstr>
      <vt:lpstr>Simulated Annealing</vt:lpstr>
      <vt:lpstr>Local beam search</vt:lpstr>
      <vt:lpstr>Local beam search</vt:lpstr>
      <vt:lpstr>Genetic algorithms</vt:lpstr>
      <vt:lpstr>Genetic algorithms: n-queens example</vt:lpstr>
      <vt:lpstr>Genetic algorithms</vt:lpstr>
      <vt:lpstr>Genetic Algorithms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Chapter4: Local Search</dc:title>
  <dc:creator>Dina Elreedy</dc:creator>
  <cp:lastModifiedBy>Dina Elreedy</cp:lastModifiedBy>
  <cp:revision>467</cp:revision>
  <dcterms:created xsi:type="dcterms:W3CDTF">2021-09-07T02:36:29Z</dcterms:created>
  <dcterms:modified xsi:type="dcterms:W3CDTF">2022-11-03T06:31:34Z</dcterms:modified>
</cp:coreProperties>
</file>