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6" r:id="rId2"/>
    <p:sldId id="257" r:id="rId3"/>
    <p:sldId id="259" r:id="rId4"/>
    <p:sldId id="260" r:id="rId5"/>
    <p:sldId id="258" r:id="rId6"/>
    <p:sldId id="263" r:id="rId7"/>
    <p:sldId id="266" r:id="rId8"/>
    <p:sldId id="265" r:id="rId9"/>
    <p:sldId id="268" r:id="rId10"/>
    <p:sldId id="267" r:id="rId11"/>
    <p:sldId id="288" r:id="rId12"/>
    <p:sldId id="271" r:id="rId13"/>
    <p:sldId id="273" r:id="rId14"/>
    <p:sldId id="274" r:id="rId15"/>
    <p:sldId id="275" r:id="rId16"/>
    <p:sldId id="272" r:id="rId17"/>
    <p:sldId id="276" r:id="rId18"/>
    <p:sldId id="278" r:id="rId19"/>
    <p:sldId id="277" r:id="rId20"/>
    <p:sldId id="279" r:id="rId21"/>
    <p:sldId id="280" r:id="rId22"/>
    <p:sldId id="281" r:id="rId23"/>
    <p:sldId id="282" r:id="rId24"/>
    <p:sldId id="284" r:id="rId25"/>
    <p:sldId id="285" r:id="rId26"/>
    <p:sldId id="295" r:id="rId27"/>
    <p:sldId id="286" r:id="rId28"/>
    <p:sldId id="287" r:id="rId29"/>
    <p:sldId id="291" r:id="rId30"/>
    <p:sldId id="292" r:id="rId31"/>
    <p:sldId id="294" r:id="rId32"/>
    <p:sldId id="293" r:id="rId33"/>
    <p:sldId id="289" r:id="rId34"/>
    <p:sldId id="290" r:id="rId35"/>
    <p:sldId id="26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469FA-40D9-4A43-B5BE-D1479EE51E58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42D1C-0023-44E8-8E82-6BCF861D7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84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42D1C-0023-44E8-8E82-6BCF861D7B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7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42D1C-0023-44E8-8E82-6BCF861D7B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2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42D1C-0023-44E8-8E82-6BCF861D7B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3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42D1C-0023-44E8-8E82-6BCF861D7B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25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8ADE4E-6B6A-43C5-A4E7-3C3886E87B4F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960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DCDB44-FDFA-4020-8765-16E5EDF522FD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94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D6F6B2-B4A7-4DD8-9C8A-489B85C4F060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86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Alpha–beta search updates the values of α and β as it goes along and prunes the remaining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branches at a node (i.e., terminates the recursive call) as soon as the value of the current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 is known to be worse than the current α or β value for MAX or MIN, respectively.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complete algorithm is given in Figure 5.7. We encourage you to trace its behavior when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applied to the tree in Figure 5.5.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42D1C-0023-44E8-8E82-6BCF861D7B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81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charset="0"/>
              </a:rPr>
              <a:t>Perfect ordering: the minimum value for min nodes are leftmost</a:t>
            </a:r>
            <a:r>
              <a:rPr lang="en-US" dirty="0" smtClean="0">
                <a:latin typeface="Arial" charset="0"/>
              </a:rPr>
              <a:t>.</a:t>
            </a:r>
            <a:endParaRPr lang="en-US" dirty="0" smtClean="0">
              <a:latin typeface="Arial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0F0E28-396E-4F98-845A-678F748F62CE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15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you remember the heuristic functions from chapter 3 (search) in informed search?</a:t>
            </a:r>
          </a:p>
          <a:p>
            <a:r>
              <a:rPr lang="en-US" baseline="0" dirty="0" smtClean="0"/>
              <a:t>The same concept is applied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42D1C-0023-44E8-8E82-6BCF861D7B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11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42D1C-0023-44E8-8E82-6BCF861D7B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0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E0D5-045C-4180-AD34-CC700B2D6B1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07E7-6A56-45DA-A3EA-FEF81EFA1D1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50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E0D5-045C-4180-AD34-CC700B2D6B1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07E7-6A56-45DA-A3EA-FEF81EFA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7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E0D5-045C-4180-AD34-CC700B2D6B1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07E7-6A56-45DA-A3EA-FEF81EFA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5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E0D5-045C-4180-AD34-CC700B2D6B1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07E7-6A56-45DA-A3EA-FEF81EFA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0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E0D5-045C-4180-AD34-CC700B2D6B1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07E7-6A56-45DA-A3EA-FEF81EFA1D1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09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E0D5-045C-4180-AD34-CC700B2D6B1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07E7-6A56-45DA-A3EA-FEF81EFA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1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E0D5-045C-4180-AD34-CC700B2D6B1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07E7-6A56-45DA-A3EA-FEF81EFA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1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E0D5-045C-4180-AD34-CC700B2D6B1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07E7-6A56-45DA-A3EA-FEF81EFA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0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E0D5-045C-4180-AD34-CC700B2D6B1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07E7-6A56-45DA-A3EA-FEF81EFA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1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35E0D5-045C-4180-AD34-CC700B2D6B1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FA07E7-6A56-45DA-A3EA-FEF81EFA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E0D5-045C-4180-AD34-CC700B2D6B1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07E7-6A56-45DA-A3EA-FEF81EFA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0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35E0D5-045C-4180-AD34-CC700B2D6B1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FA07E7-6A56-45DA-A3EA-FEF81EFA1D1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99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5: </a:t>
            </a:r>
            <a:r>
              <a:rPr lang="en-US" dirty="0"/>
              <a:t>Adversarial </a:t>
            </a:r>
            <a:r>
              <a:rPr lang="en-US" dirty="0" smtClean="0"/>
              <a:t>Search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86004" y="5948128"/>
            <a:ext cx="8003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slides are adapted from AI Berkeley course and Russell and </a:t>
            </a:r>
            <a:r>
              <a:rPr lang="en-US" dirty="0" err="1"/>
              <a:t>Norvig</a:t>
            </a:r>
            <a:r>
              <a:rPr lang="en-US" dirty="0"/>
              <a:t> textbook.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2038350"/>
            <a:ext cx="75342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4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Minimax</a:t>
            </a:r>
            <a:r>
              <a:rPr lang="en-US" dirty="0"/>
              <a:t> for </a:t>
            </a:r>
            <a:r>
              <a:rPr lang="en-US" dirty="0" smtClean="0"/>
              <a:t>Multi-player </a:t>
            </a:r>
            <a:r>
              <a:rPr lang="en-US" dirty="0"/>
              <a:t>G</a:t>
            </a:r>
            <a:r>
              <a:rPr lang="en-US" dirty="0" smtClean="0"/>
              <a:t>ames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44737" y="1342771"/>
            <a:ext cx="8610600" cy="4525963"/>
          </a:xfrm>
        </p:spPr>
        <p:txBody>
          <a:bodyPr/>
          <a:lstStyle/>
          <a:p>
            <a:pPr marL="384048" lvl="2" indent="0">
              <a:lnSpc>
                <a:spcPct val="80000"/>
              </a:lnSpc>
              <a:buNone/>
            </a:pPr>
            <a:endParaRPr lang="en-US" sz="1600" dirty="0" smtClean="0"/>
          </a:p>
          <a:p>
            <a:pPr marL="0" indent="0">
              <a:lnSpc>
                <a:spcPct val="80000"/>
              </a:lnSpc>
              <a:buNone/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Terminals have utility </a:t>
            </a:r>
            <a:r>
              <a:rPr lang="en-US" sz="2000" dirty="0" smtClean="0"/>
              <a:t>tuples.</a:t>
            </a:r>
            <a:endParaRPr lang="en-US" sz="20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Node values are utility </a:t>
            </a:r>
            <a:r>
              <a:rPr lang="en-US" sz="2000" dirty="0" smtClean="0"/>
              <a:t>tuples.</a:t>
            </a:r>
            <a:endParaRPr lang="en-US" sz="20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Each player maximizes its own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component.</a:t>
            </a:r>
            <a:endParaRPr lang="en-US" sz="20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Can give rise to cooperation and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	competition </a:t>
            </a:r>
            <a:r>
              <a:rPr lang="en-US" sz="2000" dirty="0" smtClean="0"/>
              <a:t>dynamically.</a:t>
            </a:r>
            <a:endParaRPr lang="en-US" sz="2000" dirty="0" smtClean="0"/>
          </a:p>
        </p:txBody>
      </p:sp>
      <p:pic>
        <p:nvPicPr>
          <p:cNvPr id="3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551" y="2158071"/>
            <a:ext cx="7747328" cy="331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41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Minimax</a:t>
            </a:r>
            <a:r>
              <a:rPr lang="en-US" dirty="0" smtClean="0"/>
              <a:t>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Complete: Yes, if the tree is finite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Optimal: Yes, but against an optimal opponent.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Time Complexity: O(</a:t>
            </a:r>
            <a:r>
              <a:rPr lang="en-US" dirty="0" err="1" smtClean="0"/>
              <a:t>b</a:t>
            </a:r>
            <a:r>
              <a:rPr lang="en-US" baseline="30000" dirty="0" err="1" smtClean="0"/>
              <a:t>m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For chess, b=35, m=100, infeasible time!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Space Complexity: O(</a:t>
            </a:r>
            <a:r>
              <a:rPr lang="en-US" dirty="0" err="1" smtClean="0"/>
              <a:t>bm</a:t>
            </a:r>
            <a:r>
              <a:rPr lang="en-US" dirty="0" smtClean="0"/>
              <a:t>) (depth-first exploration)</a:t>
            </a:r>
          </a:p>
          <a:p>
            <a:endParaRPr lang="en-US" dirty="0" smtClean="0"/>
          </a:p>
          <a:p>
            <a:r>
              <a:rPr lang="en-US" dirty="0" smtClean="0"/>
              <a:t>b is the branching factor (legal moves at each point), m is the maximum depth of the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9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Minimax</a:t>
            </a:r>
            <a:r>
              <a:rPr lang="en-US" dirty="0" smtClean="0"/>
              <a:t> Properties (cont.)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5257800"/>
            <a:ext cx="7366000" cy="685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sz="2800" dirty="0" smtClean="0"/>
              <a:t>What if min plays non-optimally?</a:t>
            </a:r>
          </a:p>
        </p:txBody>
      </p:sp>
      <p:sp>
        <p:nvSpPr>
          <p:cNvPr id="16388" name="AutoShape 5"/>
          <p:cNvSpPr>
            <a:spLocks noChangeArrowheads="1"/>
          </p:cNvSpPr>
          <p:nvPr/>
        </p:nvSpPr>
        <p:spPr bwMode="auto">
          <a:xfrm>
            <a:off x="5791200" y="2057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89" name="AutoShape 6"/>
          <p:cNvSpPr>
            <a:spLocks noChangeArrowheads="1"/>
          </p:cNvSpPr>
          <p:nvPr/>
        </p:nvSpPr>
        <p:spPr bwMode="auto">
          <a:xfrm rot="10800000">
            <a:off x="5029200" y="3048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90" name="AutoShape 7"/>
          <p:cNvSpPr>
            <a:spLocks noChangeArrowheads="1"/>
          </p:cNvSpPr>
          <p:nvPr/>
        </p:nvSpPr>
        <p:spPr bwMode="auto">
          <a:xfrm rot="10800000">
            <a:off x="6553200" y="3048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4648200" y="43434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10</a:t>
            </a:r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5334000" y="43434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10</a:t>
            </a:r>
          </a:p>
        </p:txBody>
      </p:sp>
      <p:sp>
        <p:nvSpPr>
          <p:cNvPr id="16393" name="Rectangle 10"/>
          <p:cNvSpPr>
            <a:spLocks noChangeArrowheads="1"/>
          </p:cNvSpPr>
          <p:nvPr/>
        </p:nvSpPr>
        <p:spPr bwMode="auto">
          <a:xfrm>
            <a:off x="6172200" y="43434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9</a:t>
            </a:r>
          </a:p>
        </p:txBody>
      </p:sp>
      <p:sp>
        <p:nvSpPr>
          <p:cNvPr id="16394" name="Rectangle 11"/>
          <p:cNvSpPr>
            <a:spLocks noChangeArrowheads="1"/>
          </p:cNvSpPr>
          <p:nvPr/>
        </p:nvSpPr>
        <p:spPr bwMode="auto">
          <a:xfrm>
            <a:off x="6934200" y="43434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100</a:t>
            </a:r>
          </a:p>
        </p:txBody>
      </p:sp>
      <p:cxnSp>
        <p:nvCxnSpPr>
          <p:cNvPr id="16395" name="AutoShape 12"/>
          <p:cNvCxnSpPr>
            <a:cxnSpLocks noChangeShapeType="1"/>
            <a:stCxn id="16388" idx="3"/>
            <a:endCxn id="16389" idx="3"/>
          </p:cNvCxnSpPr>
          <p:nvPr/>
        </p:nvCxnSpPr>
        <p:spPr bwMode="auto">
          <a:xfrm flipH="1">
            <a:off x="5219700" y="2362200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96" name="AutoShape 13"/>
          <p:cNvCxnSpPr>
            <a:cxnSpLocks noChangeShapeType="1"/>
            <a:stCxn id="16388" idx="3"/>
            <a:endCxn id="16390" idx="3"/>
          </p:cNvCxnSpPr>
          <p:nvPr/>
        </p:nvCxnSpPr>
        <p:spPr bwMode="auto">
          <a:xfrm>
            <a:off x="5981700" y="2362200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97" name="AutoShape 14"/>
          <p:cNvCxnSpPr>
            <a:cxnSpLocks noChangeShapeType="1"/>
            <a:stCxn id="16389" idx="0"/>
            <a:endCxn id="16391" idx="0"/>
          </p:cNvCxnSpPr>
          <p:nvPr/>
        </p:nvCxnSpPr>
        <p:spPr bwMode="auto">
          <a:xfrm flipH="1">
            <a:off x="4838700" y="3352800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98" name="AutoShape 15"/>
          <p:cNvCxnSpPr>
            <a:cxnSpLocks noChangeShapeType="1"/>
            <a:stCxn id="16389" idx="0"/>
            <a:endCxn id="16392" idx="0"/>
          </p:cNvCxnSpPr>
          <p:nvPr/>
        </p:nvCxnSpPr>
        <p:spPr bwMode="auto">
          <a:xfrm>
            <a:off x="5219700" y="3352800"/>
            <a:ext cx="3048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99" name="AutoShape 16"/>
          <p:cNvCxnSpPr>
            <a:cxnSpLocks noChangeShapeType="1"/>
            <a:stCxn id="16390" idx="0"/>
            <a:endCxn id="16393" idx="0"/>
          </p:cNvCxnSpPr>
          <p:nvPr/>
        </p:nvCxnSpPr>
        <p:spPr bwMode="auto">
          <a:xfrm flipH="1">
            <a:off x="6362700" y="3352800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0" name="AutoShape 17"/>
          <p:cNvCxnSpPr>
            <a:cxnSpLocks noChangeShapeType="1"/>
            <a:stCxn id="16390" idx="0"/>
            <a:endCxn id="16394" idx="0"/>
          </p:cNvCxnSpPr>
          <p:nvPr/>
        </p:nvCxnSpPr>
        <p:spPr bwMode="auto">
          <a:xfrm>
            <a:off x="6743700" y="3352800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401" name="Text Box 18"/>
          <p:cNvSpPr txBox="1">
            <a:spLocks noChangeArrowheads="1"/>
          </p:cNvSpPr>
          <p:nvPr/>
        </p:nvSpPr>
        <p:spPr bwMode="auto">
          <a:xfrm>
            <a:off x="6194425" y="2057400"/>
            <a:ext cx="6635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alibri" pitchFamily="34" charset="0"/>
              </a:rPr>
              <a:t>max</a:t>
            </a:r>
          </a:p>
        </p:txBody>
      </p:sp>
      <p:sp>
        <p:nvSpPr>
          <p:cNvPr id="16402" name="Text Box 19"/>
          <p:cNvSpPr txBox="1">
            <a:spLocks noChangeArrowheads="1"/>
          </p:cNvSpPr>
          <p:nvPr/>
        </p:nvSpPr>
        <p:spPr bwMode="auto">
          <a:xfrm>
            <a:off x="7010400" y="2971800"/>
            <a:ext cx="6635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alibri" pitchFamily="34" charset="0"/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210598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ym typeface="Symbol" pitchFamily="18" charset="2"/>
              </a:rPr>
              <a:t>Minimax Example</a:t>
            </a:r>
          </a:p>
        </p:txBody>
      </p:sp>
      <p:sp>
        <p:nvSpPr>
          <p:cNvPr id="21507" name="AutoShape 4"/>
          <p:cNvSpPr>
            <a:spLocks noChangeArrowheads="1"/>
          </p:cNvSpPr>
          <p:nvPr/>
        </p:nvSpPr>
        <p:spPr bwMode="auto">
          <a:xfrm>
            <a:off x="5693833" y="2209800"/>
            <a:ext cx="508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641600" y="3765550"/>
            <a:ext cx="508000" cy="1187450"/>
            <a:chOff x="1981200" y="3765550"/>
            <a:chExt cx="381000" cy="1187450"/>
          </a:xfrm>
        </p:grpSpPr>
        <p:cxnSp>
          <p:nvCxnSpPr>
            <p:cNvPr id="21550" name="AutoShape 13"/>
            <p:cNvCxnSpPr>
              <a:cxnSpLocks noChangeShapeType="1"/>
              <a:stCxn id="21542" idx="0"/>
            </p:cNvCxnSpPr>
            <p:nvPr/>
          </p:nvCxnSpPr>
          <p:spPr bwMode="auto">
            <a:xfrm>
              <a:off x="2173288" y="3765550"/>
              <a:ext cx="1588" cy="806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551" name="Rectangle 7"/>
            <p:cNvSpPr>
              <a:spLocks noChangeArrowheads="1"/>
            </p:cNvSpPr>
            <p:nvPr/>
          </p:nvSpPr>
          <p:spPr bwMode="auto">
            <a:xfrm>
              <a:off x="1981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2897717" y="3765550"/>
            <a:ext cx="1267883" cy="1187450"/>
            <a:chOff x="2173288" y="3765550"/>
            <a:chExt cx="950912" cy="1187450"/>
          </a:xfrm>
        </p:grpSpPr>
        <p:cxnSp>
          <p:nvCxnSpPr>
            <p:cNvPr id="21548" name="AutoShape 17"/>
            <p:cNvCxnSpPr>
              <a:cxnSpLocks noChangeShapeType="1"/>
              <a:stCxn id="21542" idx="0"/>
            </p:cNvCxnSpPr>
            <p:nvPr/>
          </p:nvCxnSpPr>
          <p:spPr bwMode="auto">
            <a:xfrm>
              <a:off x="2173288" y="3765550"/>
              <a:ext cx="763587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549" name="Rectangle 7"/>
            <p:cNvSpPr>
              <a:spLocks noChangeArrowheads="1"/>
            </p:cNvSpPr>
            <p:nvPr/>
          </p:nvSpPr>
          <p:spPr bwMode="auto">
            <a:xfrm>
              <a:off x="2743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8737600" y="3765550"/>
            <a:ext cx="508000" cy="1187450"/>
            <a:chOff x="6553200" y="3765550"/>
            <a:chExt cx="381000" cy="1187450"/>
          </a:xfrm>
        </p:grpSpPr>
        <p:cxnSp>
          <p:nvCxnSpPr>
            <p:cNvPr id="21546" name="AutoShape 33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1588" cy="806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547" name="Rectangle 7"/>
            <p:cNvSpPr>
              <a:spLocks noChangeArrowheads="1"/>
            </p:cNvSpPr>
            <p:nvPr/>
          </p:nvSpPr>
          <p:spPr bwMode="auto">
            <a:xfrm>
              <a:off x="6553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8993717" y="3765550"/>
            <a:ext cx="1267883" cy="1187450"/>
            <a:chOff x="6745288" y="3765550"/>
            <a:chExt cx="950912" cy="1187450"/>
          </a:xfrm>
        </p:grpSpPr>
        <p:cxnSp>
          <p:nvCxnSpPr>
            <p:cNvPr id="21544" name="AutoShape 37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763587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545" name="Rectangle 7"/>
            <p:cNvSpPr>
              <a:spLocks noChangeArrowheads="1"/>
            </p:cNvSpPr>
            <p:nvPr/>
          </p:nvSpPr>
          <p:spPr bwMode="auto">
            <a:xfrm>
              <a:off x="7315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2645833" y="2514600"/>
            <a:ext cx="3302000" cy="1250950"/>
            <a:chOff x="1984375" y="2514600"/>
            <a:chExt cx="2476501" cy="1250950"/>
          </a:xfrm>
        </p:grpSpPr>
        <p:sp>
          <p:nvSpPr>
            <p:cNvPr id="21542" name="AutoShape 6"/>
            <p:cNvSpPr>
              <a:spLocks noChangeArrowheads="1"/>
            </p:cNvSpPr>
            <p:nvPr/>
          </p:nvSpPr>
          <p:spPr bwMode="auto">
            <a:xfrm flipV="1">
              <a:off x="1984375" y="3460750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21543" name="AutoShape 7"/>
            <p:cNvCxnSpPr>
              <a:cxnSpLocks noChangeShapeType="1"/>
              <a:stCxn id="21507" idx="3"/>
              <a:endCxn id="21542" idx="3"/>
            </p:cNvCxnSpPr>
            <p:nvPr/>
          </p:nvCxnSpPr>
          <p:spPr bwMode="auto">
            <a:xfrm flipH="1">
              <a:off x="2173288" y="2514600"/>
              <a:ext cx="2287588" cy="946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28720" name="AutoShape 9"/>
          <p:cNvCxnSpPr>
            <a:cxnSpLocks noChangeShapeType="1"/>
            <a:stCxn id="21542" idx="0"/>
          </p:cNvCxnSpPr>
          <p:nvPr/>
        </p:nvCxnSpPr>
        <p:spPr bwMode="auto">
          <a:xfrm flipH="1">
            <a:off x="1883834" y="3765551"/>
            <a:ext cx="1013884" cy="822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1625600" y="4648200"/>
            <a:ext cx="508000" cy="304800"/>
          </a:xfrm>
          <a:prstGeom prst="rect">
            <a:avLst/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cxnSp>
        <p:nvCxnSpPr>
          <p:cNvPr id="67" name="AutoShape 21"/>
          <p:cNvCxnSpPr>
            <a:cxnSpLocks noChangeShapeType="1"/>
          </p:cNvCxnSpPr>
          <p:nvPr/>
        </p:nvCxnSpPr>
        <p:spPr bwMode="auto">
          <a:xfrm rot="5400000">
            <a:off x="5790143" y="2665942"/>
            <a:ext cx="304800" cy="211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AutoShape 21"/>
          <p:cNvCxnSpPr>
            <a:cxnSpLocks noChangeShapeType="1"/>
            <a:stCxn id="21507" idx="3"/>
          </p:cNvCxnSpPr>
          <p:nvPr/>
        </p:nvCxnSpPr>
        <p:spPr bwMode="auto">
          <a:xfrm rot="16200000" flipH="1">
            <a:off x="6212417" y="2250017"/>
            <a:ext cx="228600" cy="7577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AutoShape 21"/>
          <p:cNvCxnSpPr>
            <a:cxnSpLocks noChangeShapeType="1"/>
          </p:cNvCxnSpPr>
          <p:nvPr/>
        </p:nvCxnSpPr>
        <p:spPr bwMode="auto">
          <a:xfrm rot="5400000">
            <a:off x="2744259" y="3913717"/>
            <a:ext cx="304800" cy="211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AutoShape 21"/>
          <p:cNvCxnSpPr>
            <a:cxnSpLocks noChangeShapeType="1"/>
            <a:stCxn id="21542" idx="0"/>
          </p:cNvCxnSpPr>
          <p:nvPr/>
        </p:nvCxnSpPr>
        <p:spPr bwMode="auto">
          <a:xfrm rot="16200000" flipH="1">
            <a:off x="2926292" y="3739091"/>
            <a:ext cx="196850" cy="2497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5693833" y="2514601"/>
            <a:ext cx="508000" cy="1235075"/>
            <a:chOff x="4270375" y="2514600"/>
            <a:chExt cx="381000" cy="1235075"/>
          </a:xfrm>
        </p:grpSpPr>
        <p:sp>
          <p:nvSpPr>
            <p:cNvPr id="21540" name="AutoShape 20"/>
            <p:cNvSpPr>
              <a:spLocks noChangeArrowheads="1"/>
            </p:cNvSpPr>
            <p:nvPr/>
          </p:nvSpPr>
          <p:spPr bwMode="auto">
            <a:xfrm flipV="1">
              <a:off x="4270375" y="3444875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541" name="AutoShape 21"/>
            <p:cNvCxnSpPr>
              <a:cxnSpLocks noChangeShapeType="1"/>
              <a:stCxn id="21507" idx="3"/>
              <a:endCxn id="21540" idx="3"/>
            </p:cNvCxnSpPr>
            <p:nvPr/>
          </p:nvCxnSpPr>
          <p:spPr bwMode="auto">
            <a:xfrm flipH="1">
              <a:off x="4459288" y="2514600"/>
              <a:ext cx="1588" cy="9302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4673600" y="3762376"/>
            <a:ext cx="1524000" cy="1190625"/>
            <a:chOff x="3505200" y="3762375"/>
            <a:chExt cx="1142999" cy="1190625"/>
          </a:xfrm>
        </p:grpSpPr>
        <p:cxnSp>
          <p:nvCxnSpPr>
            <p:cNvPr id="21536" name="AutoShape 23"/>
            <p:cNvCxnSpPr>
              <a:cxnSpLocks noChangeShapeType="1"/>
            </p:cNvCxnSpPr>
            <p:nvPr/>
          </p:nvCxnSpPr>
          <p:spPr bwMode="auto">
            <a:xfrm flipH="1">
              <a:off x="3698875" y="3765550"/>
              <a:ext cx="760413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537" name="Rectangle 7"/>
            <p:cNvSpPr>
              <a:spLocks noChangeArrowheads="1"/>
            </p:cNvSpPr>
            <p:nvPr/>
          </p:nvSpPr>
          <p:spPr bwMode="auto">
            <a:xfrm>
              <a:off x="3505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cxnSp>
          <p:nvCxnSpPr>
            <p:cNvPr id="21538" name="AutoShape 21"/>
            <p:cNvCxnSpPr>
              <a:cxnSpLocks noChangeShapeType="1"/>
            </p:cNvCxnSpPr>
            <p:nvPr/>
          </p:nvCxnSpPr>
          <p:spPr bwMode="auto">
            <a:xfrm rot="5400000">
              <a:off x="4306094" y="3913981"/>
              <a:ext cx="3048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39" name="AutoShape 21"/>
            <p:cNvCxnSpPr>
              <a:cxnSpLocks noChangeShapeType="1"/>
            </p:cNvCxnSpPr>
            <p:nvPr/>
          </p:nvCxnSpPr>
          <p:spPr bwMode="auto">
            <a:xfrm rot="16200000" flipH="1">
              <a:off x="4456112" y="3770312"/>
              <a:ext cx="196850" cy="187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5947833" y="2514600"/>
            <a:ext cx="3302000" cy="1250950"/>
            <a:chOff x="4460875" y="2514600"/>
            <a:chExt cx="2476500" cy="1250950"/>
          </a:xfrm>
        </p:grpSpPr>
        <p:sp>
          <p:nvSpPr>
            <p:cNvPr id="21534" name="AutoShape 26"/>
            <p:cNvSpPr>
              <a:spLocks noChangeArrowheads="1"/>
            </p:cNvSpPr>
            <p:nvPr/>
          </p:nvSpPr>
          <p:spPr bwMode="auto">
            <a:xfrm flipV="1">
              <a:off x="6556375" y="3460750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535" name="AutoShape 27"/>
            <p:cNvCxnSpPr>
              <a:cxnSpLocks noChangeShapeType="1"/>
              <a:stCxn id="21507" idx="3"/>
              <a:endCxn id="21534" idx="3"/>
            </p:cNvCxnSpPr>
            <p:nvPr/>
          </p:nvCxnSpPr>
          <p:spPr bwMode="auto">
            <a:xfrm>
              <a:off x="4460875" y="2514600"/>
              <a:ext cx="2284413" cy="946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7721600" y="3762376"/>
            <a:ext cx="1524000" cy="1190625"/>
            <a:chOff x="5791200" y="3762375"/>
            <a:chExt cx="1142999" cy="1190625"/>
          </a:xfrm>
        </p:grpSpPr>
        <p:cxnSp>
          <p:nvCxnSpPr>
            <p:cNvPr id="21530" name="AutoShape 29"/>
            <p:cNvCxnSpPr>
              <a:cxnSpLocks noChangeShapeType="1"/>
            </p:cNvCxnSpPr>
            <p:nvPr/>
          </p:nvCxnSpPr>
          <p:spPr bwMode="auto">
            <a:xfrm flipH="1">
              <a:off x="5984875" y="3765550"/>
              <a:ext cx="760413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531" name="Rectangle 7"/>
            <p:cNvSpPr>
              <a:spLocks noChangeArrowheads="1"/>
            </p:cNvSpPr>
            <p:nvPr/>
          </p:nvSpPr>
          <p:spPr bwMode="auto">
            <a:xfrm>
              <a:off x="5791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cxnSp>
          <p:nvCxnSpPr>
            <p:cNvPr id="21532" name="AutoShape 21"/>
            <p:cNvCxnSpPr>
              <a:cxnSpLocks noChangeShapeType="1"/>
            </p:cNvCxnSpPr>
            <p:nvPr/>
          </p:nvCxnSpPr>
          <p:spPr bwMode="auto">
            <a:xfrm rot="5400000">
              <a:off x="6592094" y="3913981"/>
              <a:ext cx="3048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33" name="AutoShape 21"/>
            <p:cNvCxnSpPr>
              <a:cxnSpLocks noChangeShapeType="1"/>
            </p:cNvCxnSpPr>
            <p:nvPr/>
          </p:nvCxnSpPr>
          <p:spPr bwMode="auto">
            <a:xfrm rot="16200000" flipH="1">
              <a:off x="6742112" y="3770312"/>
              <a:ext cx="196850" cy="187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1" name="Group 64"/>
          <p:cNvGrpSpPr>
            <a:grpSpLocks/>
          </p:cNvGrpSpPr>
          <p:nvPr/>
        </p:nvGrpSpPr>
        <p:grpSpPr bwMode="auto">
          <a:xfrm>
            <a:off x="5689600" y="3765550"/>
            <a:ext cx="508000" cy="1187450"/>
            <a:chOff x="6553200" y="3765550"/>
            <a:chExt cx="381000" cy="1187450"/>
          </a:xfrm>
        </p:grpSpPr>
        <p:cxnSp>
          <p:nvCxnSpPr>
            <p:cNvPr id="21528" name="AutoShape 33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1588" cy="806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529" name="Rectangle 7"/>
            <p:cNvSpPr>
              <a:spLocks noChangeArrowheads="1"/>
            </p:cNvSpPr>
            <p:nvPr/>
          </p:nvSpPr>
          <p:spPr bwMode="auto">
            <a:xfrm>
              <a:off x="6553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</p:grpSp>
      <p:grpSp>
        <p:nvGrpSpPr>
          <p:cNvPr id="12" name="Group 65"/>
          <p:cNvGrpSpPr>
            <a:grpSpLocks/>
          </p:cNvGrpSpPr>
          <p:nvPr/>
        </p:nvGrpSpPr>
        <p:grpSpPr bwMode="auto">
          <a:xfrm>
            <a:off x="5945717" y="3765550"/>
            <a:ext cx="1267883" cy="1187450"/>
            <a:chOff x="6745288" y="3765550"/>
            <a:chExt cx="950912" cy="1187450"/>
          </a:xfrm>
        </p:grpSpPr>
        <p:cxnSp>
          <p:nvCxnSpPr>
            <p:cNvPr id="21526" name="AutoShape 37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763587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527" name="Rectangle 7"/>
            <p:cNvSpPr>
              <a:spLocks noChangeArrowheads="1"/>
            </p:cNvSpPr>
            <p:nvPr/>
          </p:nvSpPr>
          <p:spPr bwMode="auto">
            <a:xfrm>
              <a:off x="7315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46389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Pruning?</a:t>
            </a:r>
          </a:p>
        </p:txBody>
      </p:sp>
      <p:sp>
        <p:nvSpPr>
          <p:cNvPr id="22531" name="AutoShape 4"/>
          <p:cNvSpPr>
            <a:spLocks noChangeArrowheads="1"/>
          </p:cNvSpPr>
          <p:nvPr/>
        </p:nvSpPr>
        <p:spPr bwMode="auto">
          <a:xfrm>
            <a:off x="5693833" y="2209800"/>
            <a:ext cx="508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641600" y="3765550"/>
            <a:ext cx="508000" cy="1187450"/>
            <a:chOff x="1981200" y="3765550"/>
            <a:chExt cx="381000" cy="1187450"/>
          </a:xfrm>
        </p:grpSpPr>
        <p:cxnSp>
          <p:nvCxnSpPr>
            <p:cNvPr id="22568" name="AutoShape 13"/>
            <p:cNvCxnSpPr>
              <a:cxnSpLocks noChangeShapeType="1"/>
              <a:stCxn id="22560" idx="0"/>
            </p:cNvCxnSpPr>
            <p:nvPr/>
          </p:nvCxnSpPr>
          <p:spPr bwMode="auto">
            <a:xfrm>
              <a:off x="2173288" y="3765550"/>
              <a:ext cx="1588" cy="806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2569" name="Rectangle 7"/>
            <p:cNvSpPr>
              <a:spLocks noChangeArrowheads="1"/>
            </p:cNvSpPr>
            <p:nvPr/>
          </p:nvSpPr>
          <p:spPr bwMode="auto">
            <a:xfrm>
              <a:off x="1981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2897717" y="3765550"/>
            <a:ext cx="1267883" cy="1187450"/>
            <a:chOff x="2173288" y="3765550"/>
            <a:chExt cx="950912" cy="1187450"/>
          </a:xfrm>
        </p:grpSpPr>
        <p:cxnSp>
          <p:nvCxnSpPr>
            <p:cNvPr id="22566" name="AutoShape 17"/>
            <p:cNvCxnSpPr>
              <a:cxnSpLocks noChangeShapeType="1"/>
              <a:stCxn id="22560" idx="0"/>
            </p:cNvCxnSpPr>
            <p:nvPr/>
          </p:nvCxnSpPr>
          <p:spPr bwMode="auto">
            <a:xfrm>
              <a:off x="2173288" y="3765550"/>
              <a:ext cx="763587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2567" name="Rectangle 7"/>
            <p:cNvSpPr>
              <a:spLocks noChangeArrowheads="1"/>
            </p:cNvSpPr>
            <p:nvPr/>
          </p:nvSpPr>
          <p:spPr bwMode="auto">
            <a:xfrm>
              <a:off x="2743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8737600" y="3765550"/>
            <a:ext cx="508000" cy="1187450"/>
            <a:chOff x="6553200" y="3765550"/>
            <a:chExt cx="381000" cy="1187450"/>
          </a:xfrm>
        </p:grpSpPr>
        <p:cxnSp>
          <p:nvCxnSpPr>
            <p:cNvPr id="22564" name="AutoShape 33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1588" cy="806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2565" name="Rectangle 7"/>
            <p:cNvSpPr>
              <a:spLocks noChangeArrowheads="1"/>
            </p:cNvSpPr>
            <p:nvPr/>
          </p:nvSpPr>
          <p:spPr bwMode="auto">
            <a:xfrm>
              <a:off x="6553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8993717" y="3765550"/>
            <a:ext cx="1267883" cy="1187450"/>
            <a:chOff x="6745288" y="3765550"/>
            <a:chExt cx="950912" cy="1187450"/>
          </a:xfrm>
        </p:grpSpPr>
        <p:cxnSp>
          <p:nvCxnSpPr>
            <p:cNvPr id="22562" name="AutoShape 37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763587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2563" name="Rectangle 7"/>
            <p:cNvSpPr>
              <a:spLocks noChangeArrowheads="1"/>
            </p:cNvSpPr>
            <p:nvPr/>
          </p:nvSpPr>
          <p:spPr bwMode="auto">
            <a:xfrm>
              <a:off x="7315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2645833" y="2514600"/>
            <a:ext cx="3302000" cy="1250950"/>
            <a:chOff x="1984375" y="2514600"/>
            <a:chExt cx="2476501" cy="1250950"/>
          </a:xfrm>
        </p:grpSpPr>
        <p:sp>
          <p:nvSpPr>
            <p:cNvPr id="22560" name="AutoShape 6"/>
            <p:cNvSpPr>
              <a:spLocks noChangeArrowheads="1"/>
            </p:cNvSpPr>
            <p:nvPr/>
          </p:nvSpPr>
          <p:spPr bwMode="auto">
            <a:xfrm flipV="1">
              <a:off x="1984375" y="3460750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561" name="AutoShape 7"/>
            <p:cNvCxnSpPr>
              <a:cxnSpLocks noChangeShapeType="1"/>
              <a:stCxn id="22531" idx="3"/>
              <a:endCxn id="22560" idx="3"/>
            </p:cNvCxnSpPr>
            <p:nvPr/>
          </p:nvCxnSpPr>
          <p:spPr bwMode="auto">
            <a:xfrm flipH="1">
              <a:off x="2173288" y="2514600"/>
              <a:ext cx="2287588" cy="946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28720" name="AutoShape 9"/>
          <p:cNvCxnSpPr>
            <a:cxnSpLocks noChangeShapeType="1"/>
            <a:stCxn id="22560" idx="0"/>
          </p:cNvCxnSpPr>
          <p:nvPr/>
        </p:nvCxnSpPr>
        <p:spPr bwMode="auto">
          <a:xfrm flipH="1">
            <a:off x="1883834" y="3765551"/>
            <a:ext cx="1013884" cy="822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1625600" y="4648200"/>
            <a:ext cx="508000" cy="304800"/>
          </a:xfrm>
          <a:prstGeom prst="rect">
            <a:avLst/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cxnSp>
        <p:nvCxnSpPr>
          <p:cNvPr id="67" name="AutoShape 21"/>
          <p:cNvCxnSpPr>
            <a:cxnSpLocks noChangeShapeType="1"/>
          </p:cNvCxnSpPr>
          <p:nvPr/>
        </p:nvCxnSpPr>
        <p:spPr bwMode="auto">
          <a:xfrm rot="5400000">
            <a:off x="5790143" y="2665942"/>
            <a:ext cx="304800" cy="211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AutoShape 21"/>
          <p:cNvCxnSpPr>
            <a:cxnSpLocks noChangeShapeType="1"/>
            <a:stCxn id="22531" idx="3"/>
          </p:cNvCxnSpPr>
          <p:nvPr/>
        </p:nvCxnSpPr>
        <p:spPr bwMode="auto">
          <a:xfrm rot="16200000" flipH="1">
            <a:off x="6212417" y="2250017"/>
            <a:ext cx="228600" cy="7577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AutoShape 21"/>
          <p:cNvCxnSpPr>
            <a:cxnSpLocks noChangeShapeType="1"/>
          </p:cNvCxnSpPr>
          <p:nvPr/>
        </p:nvCxnSpPr>
        <p:spPr bwMode="auto">
          <a:xfrm rot="5400000">
            <a:off x="2744259" y="3913717"/>
            <a:ext cx="304800" cy="211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AutoShape 21"/>
          <p:cNvCxnSpPr>
            <a:cxnSpLocks noChangeShapeType="1"/>
            <a:stCxn id="22560" idx="0"/>
          </p:cNvCxnSpPr>
          <p:nvPr/>
        </p:nvCxnSpPr>
        <p:spPr bwMode="auto">
          <a:xfrm rot="16200000" flipH="1">
            <a:off x="2926292" y="3739091"/>
            <a:ext cx="196850" cy="2497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5693833" y="2514601"/>
            <a:ext cx="508000" cy="1235075"/>
            <a:chOff x="4270375" y="2514600"/>
            <a:chExt cx="381000" cy="1235075"/>
          </a:xfrm>
        </p:grpSpPr>
        <p:sp>
          <p:nvSpPr>
            <p:cNvPr id="22558" name="AutoShape 20"/>
            <p:cNvSpPr>
              <a:spLocks noChangeArrowheads="1"/>
            </p:cNvSpPr>
            <p:nvPr/>
          </p:nvSpPr>
          <p:spPr bwMode="auto">
            <a:xfrm flipV="1">
              <a:off x="4270375" y="3444875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559" name="AutoShape 21"/>
            <p:cNvCxnSpPr>
              <a:cxnSpLocks noChangeShapeType="1"/>
              <a:stCxn id="22531" idx="3"/>
              <a:endCxn id="22558" idx="3"/>
            </p:cNvCxnSpPr>
            <p:nvPr/>
          </p:nvCxnSpPr>
          <p:spPr bwMode="auto">
            <a:xfrm flipH="1">
              <a:off x="4459288" y="2514600"/>
              <a:ext cx="1588" cy="9302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4673600" y="3762376"/>
            <a:ext cx="1524000" cy="1190625"/>
            <a:chOff x="3505200" y="3762375"/>
            <a:chExt cx="1142999" cy="1190625"/>
          </a:xfrm>
        </p:grpSpPr>
        <p:cxnSp>
          <p:nvCxnSpPr>
            <p:cNvPr id="22554" name="AutoShape 23"/>
            <p:cNvCxnSpPr>
              <a:cxnSpLocks noChangeShapeType="1"/>
            </p:cNvCxnSpPr>
            <p:nvPr/>
          </p:nvCxnSpPr>
          <p:spPr bwMode="auto">
            <a:xfrm flipH="1">
              <a:off x="3698875" y="3765550"/>
              <a:ext cx="760413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2555" name="Rectangle 7"/>
            <p:cNvSpPr>
              <a:spLocks noChangeArrowheads="1"/>
            </p:cNvSpPr>
            <p:nvPr/>
          </p:nvSpPr>
          <p:spPr bwMode="auto">
            <a:xfrm>
              <a:off x="3505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cxnSp>
          <p:nvCxnSpPr>
            <p:cNvPr id="22556" name="AutoShape 21"/>
            <p:cNvCxnSpPr>
              <a:cxnSpLocks noChangeShapeType="1"/>
            </p:cNvCxnSpPr>
            <p:nvPr/>
          </p:nvCxnSpPr>
          <p:spPr bwMode="auto">
            <a:xfrm rot="5400000">
              <a:off x="4306094" y="3913981"/>
              <a:ext cx="3048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57" name="AutoShape 21"/>
            <p:cNvCxnSpPr>
              <a:cxnSpLocks noChangeShapeType="1"/>
            </p:cNvCxnSpPr>
            <p:nvPr/>
          </p:nvCxnSpPr>
          <p:spPr bwMode="auto">
            <a:xfrm rot="16200000" flipH="1">
              <a:off x="4456112" y="3770312"/>
              <a:ext cx="196850" cy="187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5947833" y="2514600"/>
            <a:ext cx="3302000" cy="1250950"/>
            <a:chOff x="4460875" y="2514600"/>
            <a:chExt cx="2476500" cy="1250950"/>
          </a:xfrm>
        </p:grpSpPr>
        <p:sp>
          <p:nvSpPr>
            <p:cNvPr id="22552" name="AutoShape 26"/>
            <p:cNvSpPr>
              <a:spLocks noChangeArrowheads="1"/>
            </p:cNvSpPr>
            <p:nvPr/>
          </p:nvSpPr>
          <p:spPr bwMode="auto">
            <a:xfrm flipV="1">
              <a:off x="6556375" y="3460750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553" name="AutoShape 27"/>
            <p:cNvCxnSpPr>
              <a:cxnSpLocks noChangeShapeType="1"/>
              <a:stCxn id="22531" idx="3"/>
              <a:endCxn id="22552" idx="3"/>
            </p:cNvCxnSpPr>
            <p:nvPr/>
          </p:nvCxnSpPr>
          <p:spPr bwMode="auto">
            <a:xfrm>
              <a:off x="4460875" y="2514600"/>
              <a:ext cx="2284413" cy="946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7721600" y="3762376"/>
            <a:ext cx="1524000" cy="1190625"/>
            <a:chOff x="5791200" y="3762375"/>
            <a:chExt cx="1142999" cy="1190625"/>
          </a:xfrm>
        </p:grpSpPr>
        <p:cxnSp>
          <p:nvCxnSpPr>
            <p:cNvPr id="22548" name="AutoShape 29"/>
            <p:cNvCxnSpPr>
              <a:cxnSpLocks noChangeShapeType="1"/>
            </p:cNvCxnSpPr>
            <p:nvPr/>
          </p:nvCxnSpPr>
          <p:spPr bwMode="auto">
            <a:xfrm flipH="1">
              <a:off x="5984875" y="3765550"/>
              <a:ext cx="760413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2549" name="Rectangle 7"/>
            <p:cNvSpPr>
              <a:spLocks noChangeArrowheads="1"/>
            </p:cNvSpPr>
            <p:nvPr/>
          </p:nvSpPr>
          <p:spPr bwMode="auto">
            <a:xfrm>
              <a:off x="5791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cxnSp>
          <p:nvCxnSpPr>
            <p:cNvPr id="22550" name="AutoShape 21"/>
            <p:cNvCxnSpPr>
              <a:cxnSpLocks noChangeShapeType="1"/>
            </p:cNvCxnSpPr>
            <p:nvPr/>
          </p:nvCxnSpPr>
          <p:spPr bwMode="auto">
            <a:xfrm rot="5400000">
              <a:off x="6592094" y="3913981"/>
              <a:ext cx="3048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51" name="AutoShape 21"/>
            <p:cNvCxnSpPr>
              <a:cxnSpLocks noChangeShapeType="1"/>
            </p:cNvCxnSpPr>
            <p:nvPr/>
          </p:nvCxnSpPr>
          <p:spPr bwMode="auto">
            <a:xfrm rot="16200000" flipH="1">
              <a:off x="6742112" y="3770312"/>
              <a:ext cx="196850" cy="187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2427147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Alpha-Beta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Alpha-beta pruning computes </a:t>
            </a:r>
            <a:r>
              <a:rPr lang="en-US" dirty="0"/>
              <a:t>the </a:t>
            </a:r>
            <a:r>
              <a:rPr lang="en-US" dirty="0" smtClean="0"/>
              <a:t>correct </a:t>
            </a:r>
            <a:r>
              <a:rPr lang="en-US" dirty="0" err="1" smtClean="0"/>
              <a:t>minimax</a:t>
            </a:r>
            <a:r>
              <a:rPr lang="en-US" dirty="0" smtClean="0"/>
              <a:t> decision </a:t>
            </a:r>
            <a:r>
              <a:rPr lang="en-US" dirty="0"/>
              <a:t>but prunes away branches that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annot </a:t>
            </a:r>
            <a:r>
              <a:rPr lang="en-US" dirty="0"/>
              <a:t>possibly influence the final decision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022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Alpha-Beta Pruning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685800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endParaRPr lang="en-US" sz="2400" dirty="0" smtClean="0"/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General configuration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>
                <a:sym typeface="Symbol" pitchFamily="18" charset="2"/>
              </a:rPr>
              <a:t>We’re computing the MIN-VALUE at some node </a:t>
            </a:r>
            <a:r>
              <a:rPr lang="en-US" sz="2000" i="1" dirty="0" smtClean="0"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>
                <a:sym typeface="Symbol" pitchFamily="18" charset="2"/>
              </a:rPr>
              <a:t>We’re looping over </a:t>
            </a:r>
            <a:r>
              <a:rPr lang="en-US" sz="2000" i="1" dirty="0" err="1" smtClean="0">
                <a:sym typeface="Symbol" pitchFamily="18" charset="2"/>
              </a:rPr>
              <a:t>n</a:t>
            </a:r>
            <a:r>
              <a:rPr lang="en-US" sz="2000" dirty="0" err="1" smtClean="0">
                <a:sym typeface="Symbol" pitchFamily="18" charset="2"/>
              </a:rPr>
              <a:t>’s</a:t>
            </a:r>
            <a:r>
              <a:rPr lang="en-US" sz="2000" dirty="0" smtClean="0">
                <a:sym typeface="Symbol" pitchFamily="18" charset="2"/>
              </a:rPr>
              <a:t> children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i="1" dirty="0" err="1" smtClean="0">
                <a:sym typeface="Symbol" pitchFamily="18" charset="2"/>
              </a:rPr>
              <a:t>n</a:t>
            </a:r>
            <a:r>
              <a:rPr lang="en-US" sz="2000" dirty="0" err="1" smtClean="0">
                <a:sym typeface="Symbol" pitchFamily="18" charset="2"/>
              </a:rPr>
              <a:t>’s</a:t>
            </a:r>
            <a:r>
              <a:rPr lang="en-US" sz="2000" dirty="0" smtClean="0">
                <a:sym typeface="Symbol" pitchFamily="18" charset="2"/>
              </a:rPr>
              <a:t> estimate of the </a:t>
            </a:r>
            <a:r>
              <a:rPr lang="en-US" sz="2000" dirty="0" err="1" smtClean="0">
                <a:sym typeface="Symbol" pitchFamily="18" charset="2"/>
              </a:rPr>
              <a:t>childrens</a:t>
            </a:r>
            <a:r>
              <a:rPr lang="en-US" sz="2000" dirty="0" smtClean="0">
                <a:sym typeface="Symbol" pitchFamily="18" charset="2"/>
              </a:rPr>
              <a:t>’ min is dropping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>
                <a:sym typeface="Symbol" pitchFamily="18" charset="2"/>
              </a:rPr>
              <a:t>Who cares about </a:t>
            </a:r>
            <a:r>
              <a:rPr lang="en-US" sz="2000" i="1" dirty="0" err="1" smtClean="0">
                <a:sym typeface="Symbol" pitchFamily="18" charset="2"/>
              </a:rPr>
              <a:t>n</a:t>
            </a:r>
            <a:r>
              <a:rPr lang="en-US" sz="2000" dirty="0" err="1" smtClean="0">
                <a:sym typeface="Symbol" pitchFamily="18" charset="2"/>
              </a:rPr>
              <a:t>’s</a:t>
            </a:r>
            <a:r>
              <a:rPr lang="en-US" sz="2000" dirty="0" smtClean="0">
                <a:sym typeface="Symbol" pitchFamily="18" charset="2"/>
              </a:rPr>
              <a:t> value?  MAX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>
                <a:sym typeface="Symbol" pitchFamily="18" charset="2"/>
              </a:rPr>
              <a:t>Let </a:t>
            </a:r>
            <a:r>
              <a:rPr lang="en-US" sz="2000" i="1" dirty="0" smtClean="0">
                <a:sym typeface="Symbol" pitchFamily="18" charset="2"/>
              </a:rPr>
              <a:t>a</a:t>
            </a:r>
            <a:r>
              <a:rPr lang="en-US" sz="2000" dirty="0" smtClean="0"/>
              <a:t> be the best value that MAX can get at any choice point along the current path from the root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/>
              <a:t>If </a:t>
            </a:r>
            <a:r>
              <a:rPr lang="en-US" sz="2000" i="1" dirty="0" smtClean="0"/>
              <a:t>n</a:t>
            </a:r>
            <a:r>
              <a:rPr lang="en-US" sz="2000" dirty="0" smtClean="0"/>
              <a:t> becomes worse than </a:t>
            </a:r>
            <a:r>
              <a:rPr lang="en-US" sz="2000" i="1" dirty="0" smtClean="0">
                <a:sym typeface="Symbol" pitchFamily="18" charset="2"/>
              </a:rPr>
              <a:t>a</a:t>
            </a:r>
            <a:r>
              <a:rPr lang="en-US" sz="2000" dirty="0" smtClean="0"/>
              <a:t>, MAX will avoid it, so we can stop considering </a:t>
            </a:r>
            <a:r>
              <a:rPr lang="en-US" sz="2000" i="1" dirty="0" err="1" smtClean="0"/>
              <a:t>n</a:t>
            </a:r>
            <a:r>
              <a:rPr lang="en-US" sz="2000" dirty="0" err="1" smtClean="0"/>
              <a:t>’s</a:t>
            </a:r>
            <a:r>
              <a:rPr lang="en-US" sz="2000" dirty="0" smtClean="0"/>
              <a:t> other children (it’s already bad enough that it won’t be played)</a:t>
            </a:r>
          </a:p>
          <a:p>
            <a:pPr lvl="1" eaLnBrk="1" hangingPunct="1">
              <a:lnSpc>
                <a:spcPct val="110000"/>
              </a:lnSpc>
            </a:pPr>
            <a:endParaRPr lang="en-US" sz="2000" dirty="0" smtClean="0"/>
          </a:p>
          <a:p>
            <a:pPr lvl="1" eaLnBrk="1" hangingPunct="1">
              <a:lnSpc>
                <a:spcPct val="110000"/>
              </a:lnSpc>
            </a:pPr>
            <a:endParaRPr lang="en-US" sz="2000" dirty="0" smtClean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778750" y="1995765"/>
            <a:ext cx="6351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latin typeface="Calibri" pitchFamily="34" charset="0"/>
              </a:rPr>
              <a:t>MAX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778750" y="2819400"/>
            <a:ext cx="608013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latin typeface="Calibri" pitchFamily="34" charset="0"/>
              </a:rPr>
              <a:t>MIN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7778750" y="4205565"/>
            <a:ext cx="6351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latin typeface="Calibri" pitchFamily="34" charset="0"/>
              </a:rPr>
              <a:t>MAX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7778750" y="4967288"/>
            <a:ext cx="608013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latin typeface="Calibri" pitchFamily="34" charset="0"/>
              </a:rPr>
              <a:t>MIN</a:t>
            </a:r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 flipV="1">
            <a:off x="9296400" y="2895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tIns="91440" anchor="ctr"/>
          <a:lstStyle/>
          <a:p>
            <a:pPr algn="ctr"/>
            <a:r>
              <a:rPr lang="en-US" sz="1600" i="1" dirty="0">
                <a:latin typeface="Calibri" pitchFamily="34" charset="0"/>
                <a:sym typeface="Symbol" pitchFamily="18" charset="2"/>
              </a:rPr>
              <a:t>a</a:t>
            </a:r>
            <a:endParaRPr lang="en-US" sz="1600" i="1" dirty="0">
              <a:latin typeface="Calibri" pitchFamily="34" charset="0"/>
            </a:endParaRPr>
          </a:p>
        </p:txBody>
      </p:sp>
      <p:cxnSp>
        <p:nvCxnSpPr>
          <p:cNvPr id="23561" name="AutoShape 9"/>
          <p:cNvCxnSpPr>
            <a:cxnSpLocks noChangeShapeType="1"/>
            <a:stCxn id="23564" idx="3"/>
            <a:endCxn id="23560" idx="3"/>
          </p:cNvCxnSpPr>
          <p:nvPr/>
        </p:nvCxnSpPr>
        <p:spPr bwMode="auto">
          <a:xfrm flipH="1">
            <a:off x="9485313" y="2362200"/>
            <a:ext cx="763587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2" name="AutoShape 10"/>
          <p:cNvSpPr>
            <a:spLocks noChangeArrowheads="1"/>
          </p:cNvSpPr>
          <p:nvPr/>
        </p:nvSpPr>
        <p:spPr bwMode="auto">
          <a:xfrm>
            <a:off x="10287000" y="4205288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latin typeface="Calibri" pitchFamily="34" charset="0"/>
            </a:endParaRPr>
          </a:p>
        </p:txBody>
      </p:sp>
      <p:cxnSp>
        <p:nvCxnSpPr>
          <p:cNvPr id="23563" name="AutoShape 11"/>
          <p:cNvCxnSpPr>
            <a:cxnSpLocks noChangeShapeType="1"/>
            <a:stCxn id="23560" idx="0"/>
          </p:cNvCxnSpPr>
          <p:nvPr/>
        </p:nvCxnSpPr>
        <p:spPr bwMode="auto">
          <a:xfrm>
            <a:off x="9486900" y="3200400"/>
            <a:ext cx="344488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4" name="AutoShape 12"/>
          <p:cNvSpPr>
            <a:spLocks noChangeArrowheads="1"/>
          </p:cNvSpPr>
          <p:nvPr/>
        </p:nvSpPr>
        <p:spPr bwMode="auto">
          <a:xfrm>
            <a:off x="10058400" y="2057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8153400" y="32766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3566" name="AutoShape 14"/>
          <p:cNvSpPr>
            <a:spLocks noChangeArrowheads="1"/>
          </p:cNvSpPr>
          <p:nvPr/>
        </p:nvSpPr>
        <p:spPr bwMode="auto">
          <a:xfrm flipV="1">
            <a:off x="10668000" y="5029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tIns="91440" anchor="ctr"/>
          <a:lstStyle/>
          <a:p>
            <a:pPr algn="ctr"/>
            <a:r>
              <a:rPr lang="en-US" sz="1600" i="1" dirty="0">
                <a:latin typeface="Calibri" pitchFamily="34" charset="0"/>
              </a:rPr>
              <a:t>n</a:t>
            </a:r>
            <a:endParaRPr lang="en-US" sz="1600" dirty="0">
              <a:latin typeface="Calibri" pitchFamily="34" charset="0"/>
            </a:endParaRPr>
          </a:p>
        </p:txBody>
      </p:sp>
      <p:cxnSp>
        <p:nvCxnSpPr>
          <p:cNvPr id="23567" name="AutoShape 15"/>
          <p:cNvCxnSpPr>
            <a:cxnSpLocks noChangeShapeType="1"/>
            <a:stCxn id="23562" idx="3"/>
            <a:endCxn id="23566" idx="3"/>
          </p:cNvCxnSpPr>
          <p:nvPr/>
        </p:nvCxnSpPr>
        <p:spPr bwMode="auto">
          <a:xfrm rot="16200000" flipH="1">
            <a:off x="10408444" y="4579144"/>
            <a:ext cx="519112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68" name="AutoShape 16"/>
          <p:cNvCxnSpPr>
            <a:cxnSpLocks noChangeShapeType="1"/>
            <a:stCxn id="23560" idx="0"/>
          </p:cNvCxnSpPr>
          <p:nvPr/>
        </p:nvCxnSpPr>
        <p:spPr bwMode="auto">
          <a:xfrm flipH="1">
            <a:off x="9145588" y="3200400"/>
            <a:ext cx="341312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9" name="Freeform 17"/>
          <p:cNvSpPr>
            <a:spLocks/>
          </p:cNvSpPr>
          <p:nvPr/>
        </p:nvSpPr>
        <p:spPr bwMode="auto">
          <a:xfrm>
            <a:off x="10185400" y="2362200"/>
            <a:ext cx="444500" cy="1828800"/>
          </a:xfrm>
          <a:custGeom>
            <a:avLst/>
            <a:gdLst>
              <a:gd name="T0" fmla="*/ 2147483647 w 280"/>
              <a:gd name="T1" fmla="*/ 0 h 1152"/>
              <a:gd name="T2" fmla="*/ 2147483647 w 280"/>
              <a:gd name="T3" fmla="*/ 2147483647 h 1152"/>
              <a:gd name="T4" fmla="*/ 2147483647 w 280"/>
              <a:gd name="T5" fmla="*/ 2147483647 h 1152"/>
              <a:gd name="T6" fmla="*/ 2147483647 w 280"/>
              <a:gd name="T7" fmla="*/ 2147483647 h 1152"/>
              <a:gd name="T8" fmla="*/ 2147483647 w 280"/>
              <a:gd name="T9" fmla="*/ 2147483647 h 1152"/>
              <a:gd name="T10" fmla="*/ 2147483647 w 280"/>
              <a:gd name="T11" fmla="*/ 2147483647 h 1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0"/>
              <a:gd name="T19" fmla="*/ 0 h 1152"/>
              <a:gd name="T20" fmla="*/ 280 w 280"/>
              <a:gd name="T21" fmla="*/ 1152 h 1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0" h="1152">
                <a:moveTo>
                  <a:pt x="40" y="0"/>
                </a:moveTo>
                <a:cubicBezTo>
                  <a:pt x="20" y="112"/>
                  <a:pt x="0" y="224"/>
                  <a:pt x="40" y="288"/>
                </a:cubicBezTo>
                <a:cubicBezTo>
                  <a:pt x="80" y="352"/>
                  <a:pt x="280" y="304"/>
                  <a:pt x="280" y="384"/>
                </a:cubicBezTo>
                <a:cubicBezTo>
                  <a:pt x="280" y="464"/>
                  <a:pt x="48" y="688"/>
                  <a:pt x="40" y="768"/>
                </a:cubicBezTo>
                <a:cubicBezTo>
                  <a:pt x="32" y="848"/>
                  <a:pt x="208" y="800"/>
                  <a:pt x="232" y="864"/>
                </a:cubicBezTo>
                <a:cubicBezTo>
                  <a:pt x="256" y="928"/>
                  <a:pt x="220" y="1040"/>
                  <a:pt x="184" y="115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cxnSp>
        <p:nvCxnSpPr>
          <p:cNvPr id="23570" name="AutoShape 18"/>
          <p:cNvCxnSpPr>
            <a:cxnSpLocks noChangeShapeType="1"/>
            <a:stCxn id="23562" idx="3"/>
          </p:cNvCxnSpPr>
          <p:nvPr/>
        </p:nvCxnSpPr>
        <p:spPr bwMode="auto">
          <a:xfrm flipH="1">
            <a:off x="10134600" y="4510088"/>
            <a:ext cx="342900" cy="5191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1" name="AutoShape 19"/>
          <p:cNvCxnSpPr>
            <a:cxnSpLocks noChangeShapeType="1"/>
            <a:endCxn id="23564" idx="0"/>
          </p:cNvCxnSpPr>
          <p:nvPr/>
        </p:nvCxnSpPr>
        <p:spPr bwMode="auto">
          <a:xfrm flipH="1">
            <a:off x="10248900" y="1600200"/>
            <a:ext cx="4191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3" name="AutoShape 15"/>
          <p:cNvCxnSpPr>
            <a:cxnSpLocks noChangeShapeType="1"/>
            <a:stCxn id="23566" idx="0"/>
          </p:cNvCxnSpPr>
          <p:nvPr/>
        </p:nvCxnSpPr>
        <p:spPr bwMode="auto">
          <a:xfrm rot="16200000" flipH="1">
            <a:off x="10839450" y="5353050"/>
            <a:ext cx="228600" cy="190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74" name="AutoShape 18"/>
          <p:cNvCxnSpPr>
            <a:cxnSpLocks noChangeShapeType="1"/>
            <a:stCxn id="23566" idx="0"/>
          </p:cNvCxnSpPr>
          <p:nvPr/>
        </p:nvCxnSpPr>
        <p:spPr bwMode="auto">
          <a:xfrm rot="5400000">
            <a:off x="10447337" y="5441951"/>
            <a:ext cx="519113" cy="3032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5" name="AutoShape 15"/>
          <p:cNvCxnSpPr>
            <a:cxnSpLocks noChangeShapeType="1"/>
            <a:stCxn id="23566" idx="0"/>
          </p:cNvCxnSpPr>
          <p:nvPr/>
        </p:nvCxnSpPr>
        <p:spPr bwMode="auto">
          <a:xfrm rot="16200000" flipH="1">
            <a:off x="10648950" y="5543550"/>
            <a:ext cx="457200" cy="38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343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Alpha-Beta </a:t>
            </a:r>
            <a:r>
              <a:rPr lang="en-US" dirty="0" smtClean="0">
                <a:sym typeface="Symbol" pitchFamily="18" charset="2"/>
              </a:rPr>
              <a:t>Pruning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9495" y="1837210"/>
            <a:ext cx="6770719" cy="457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9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α = the value of the best (i.e., highest-value) choice we have found so far at any choice point</a:t>
            </a:r>
          </a:p>
          <a:p>
            <a:pPr marL="0" indent="0">
              <a:buNone/>
            </a:pPr>
            <a:r>
              <a:rPr lang="en-US" dirty="0"/>
              <a:t>along the path for MAX.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β = the value of the best (i.e., lowest-value) choice we have found so far at any choice point</a:t>
            </a:r>
          </a:p>
          <a:p>
            <a:pPr marL="0" indent="0">
              <a:buNone/>
            </a:pPr>
            <a:r>
              <a:rPr lang="en-US" dirty="0"/>
              <a:t>along the path for MIN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6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 Search (Games)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Agents are in </a:t>
            </a:r>
            <a:r>
              <a:rPr lang="en-US" sz="2800" b="1" dirty="0" smtClean="0"/>
              <a:t>competitive</a:t>
            </a:r>
            <a:r>
              <a:rPr lang="en-US" sz="2800" dirty="0"/>
              <a:t> </a:t>
            </a:r>
            <a:r>
              <a:rPr lang="en-US" sz="2800" dirty="0" smtClean="0"/>
              <a:t>environments (the agents’ goals </a:t>
            </a:r>
            <a:r>
              <a:rPr lang="en-US" sz="2800" dirty="0"/>
              <a:t>are in </a:t>
            </a:r>
            <a:r>
              <a:rPr lang="en-US" sz="2800" dirty="0" smtClean="0"/>
              <a:t>conflict).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Types of Games</a:t>
            </a:r>
          </a:p>
          <a:p>
            <a:pPr lvl="1"/>
            <a:r>
              <a:rPr lang="en-US" sz="2400" dirty="0"/>
              <a:t>Deterministic </a:t>
            </a:r>
            <a:r>
              <a:rPr lang="en-US" sz="2400" dirty="0" smtClean="0"/>
              <a:t>vs. stochastic</a:t>
            </a:r>
          </a:p>
          <a:p>
            <a:pPr lvl="1"/>
            <a:r>
              <a:rPr lang="en-US" sz="2400" dirty="0" smtClean="0"/>
              <a:t>One</a:t>
            </a:r>
            <a:r>
              <a:rPr lang="en-US" sz="2400" dirty="0"/>
              <a:t>, two, or more </a:t>
            </a:r>
            <a:r>
              <a:rPr lang="en-US" sz="2400" dirty="0" smtClean="0"/>
              <a:t>players</a:t>
            </a:r>
            <a:endParaRPr lang="en-US" sz="2400" dirty="0"/>
          </a:p>
          <a:p>
            <a:pPr lvl="1"/>
            <a:r>
              <a:rPr lang="en-US" sz="2400" dirty="0" smtClean="0"/>
              <a:t>Zero sum </a:t>
            </a:r>
          </a:p>
          <a:p>
            <a:pPr marL="384048" lvl="2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The </a:t>
            </a:r>
            <a:r>
              <a:rPr lang="en-US" sz="2000" dirty="0">
                <a:solidFill>
                  <a:schemeClr val="tx1"/>
                </a:solidFill>
              </a:rPr>
              <a:t>utility values at the end of the game are always equal and opposite like </a:t>
            </a:r>
            <a:r>
              <a:rPr lang="en-US" sz="2000" dirty="0" smtClean="0">
                <a:solidFill>
                  <a:schemeClr val="tx1"/>
                </a:solidFill>
              </a:rPr>
              <a:t>chess.</a:t>
            </a:r>
            <a:endParaRPr lang="en-US" sz="2000" dirty="0" smtClean="0"/>
          </a:p>
          <a:p>
            <a:pPr lvl="1"/>
            <a:r>
              <a:rPr lang="en-US" sz="2400" dirty="0" smtClean="0"/>
              <a:t>Perfect </a:t>
            </a:r>
            <a:r>
              <a:rPr lang="en-US" sz="2400" dirty="0"/>
              <a:t>information </a:t>
            </a:r>
            <a:r>
              <a:rPr lang="en-US" sz="2400" dirty="0" smtClean="0"/>
              <a:t>(deterministic and fully-observable)</a:t>
            </a:r>
          </a:p>
          <a:p>
            <a:pPr lvl="1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ym typeface="Symbol" pitchFamily="18" charset="2"/>
              </a:rPr>
              <a:t>Alpha-Beta Pruning Properties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alpha-beta pruning has </a:t>
            </a:r>
            <a:r>
              <a:rPr lang="en-US" sz="2400" dirty="0" smtClean="0">
                <a:solidFill>
                  <a:srgbClr val="CC0000"/>
                </a:solidFill>
              </a:rPr>
              <a:t>no effect</a:t>
            </a:r>
            <a:r>
              <a:rPr lang="en-US" sz="2400" dirty="0" smtClean="0"/>
              <a:t> on </a:t>
            </a:r>
            <a:r>
              <a:rPr lang="en-US" sz="2400" dirty="0" err="1" smtClean="0"/>
              <a:t>minimax</a:t>
            </a:r>
            <a:r>
              <a:rPr lang="en-US" sz="2400" dirty="0" smtClean="0"/>
              <a:t> value computed for the root!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Values of intermediate nodes might be wrong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Important: children of the root may have the wrong value</a:t>
            </a:r>
          </a:p>
          <a:p>
            <a:pPr marL="201168" lvl="1" indent="0" eaLnBrk="1" hangingPunct="1">
              <a:lnSpc>
                <a:spcPct val="90000"/>
              </a:lnSpc>
              <a:buNone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Good child ordering improves effectiveness of pruning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With “perfect ordering”: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Time complexity drops to O(</a:t>
            </a:r>
            <a:r>
              <a:rPr lang="en-US" sz="2000" dirty="0" err="1" smtClean="0"/>
              <a:t>b</a:t>
            </a:r>
            <a:r>
              <a:rPr lang="en-US" sz="2000" baseline="30000" dirty="0" err="1" smtClean="0"/>
              <a:t>m</a:t>
            </a:r>
            <a:r>
              <a:rPr lang="en-US" sz="2000" baseline="30000" dirty="0" smtClean="0"/>
              <a:t>/2</a:t>
            </a:r>
            <a:r>
              <a:rPr lang="en-US" sz="20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Doubles solvable depth!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Full search of, e.g. chess, is still hopeless…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This is a simple example of </a:t>
            </a:r>
            <a:r>
              <a:rPr lang="en-US" sz="2400" dirty="0" err="1" smtClean="0">
                <a:solidFill>
                  <a:srgbClr val="CC0000"/>
                </a:solidFill>
              </a:rPr>
              <a:t>metareasoning</a:t>
            </a:r>
            <a:r>
              <a:rPr lang="en-US" sz="2400" dirty="0" smtClean="0">
                <a:solidFill>
                  <a:srgbClr val="CC0000"/>
                </a:solidFill>
              </a:rPr>
              <a:t> </a:t>
            </a:r>
            <a:r>
              <a:rPr lang="en-US" sz="2400" dirty="0" smtClean="0"/>
              <a:t>(computing about what to compute)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525000" y="2438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 rot="10800000">
            <a:off x="8763000" y="3429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 rot="10800000">
            <a:off x="10287000" y="3429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3000" y="47244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906000" y="47244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668000" y="47244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3" name="AutoShape 12"/>
          <p:cNvCxnSpPr>
            <a:cxnSpLocks noChangeShapeType="1"/>
            <a:stCxn id="6" idx="3"/>
            <a:endCxn id="7" idx="3"/>
          </p:cNvCxnSpPr>
          <p:nvPr/>
        </p:nvCxnSpPr>
        <p:spPr bwMode="auto">
          <a:xfrm flipH="1">
            <a:off x="8953500" y="2743200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" name="AutoShape 13"/>
          <p:cNvCxnSpPr>
            <a:cxnSpLocks noChangeShapeType="1"/>
            <a:stCxn id="6" idx="3"/>
            <a:endCxn id="8" idx="3"/>
          </p:cNvCxnSpPr>
          <p:nvPr/>
        </p:nvCxnSpPr>
        <p:spPr bwMode="auto">
          <a:xfrm>
            <a:off x="9715500" y="2743200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14"/>
          <p:cNvCxnSpPr>
            <a:cxnSpLocks noChangeShapeType="1"/>
            <a:stCxn id="7" idx="0"/>
            <a:endCxn id="9" idx="0"/>
          </p:cNvCxnSpPr>
          <p:nvPr/>
        </p:nvCxnSpPr>
        <p:spPr bwMode="auto">
          <a:xfrm>
            <a:off x="8953500" y="3733800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" name="AutoShape 16"/>
          <p:cNvCxnSpPr>
            <a:cxnSpLocks noChangeShapeType="1"/>
            <a:stCxn id="8" idx="0"/>
            <a:endCxn id="11" idx="0"/>
          </p:cNvCxnSpPr>
          <p:nvPr/>
        </p:nvCxnSpPr>
        <p:spPr bwMode="auto">
          <a:xfrm flipH="1">
            <a:off x="10096500" y="3733800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" name="AutoShape 17"/>
          <p:cNvCxnSpPr>
            <a:cxnSpLocks noChangeShapeType="1"/>
            <a:stCxn id="8" idx="0"/>
            <a:endCxn id="12" idx="0"/>
          </p:cNvCxnSpPr>
          <p:nvPr/>
        </p:nvCxnSpPr>
        <p:spPr bwMode="auto">
          <a:xfrm>
            <a:off x="10477500" y="3733800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9928225" y="2438400"/>
            <a:ext cx="6635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max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0744200" y="3352800"/>
            <a:ext cx="6635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383873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Alpha-Beta Example 1</a:t>
            </a:r>
            <a:endParaRPr lang="en-US" dirty="0"/>
          </a:p>
        </p:txBody>
      </p:sp>
      <p:pic>
        <p:nvPicPr>
          <p:cNvPr id="6" name="Picture 5" descr="alpha-beta-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25504"/>
            <a:ext cx="4812928" cy="357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0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Alpha-Beta Example 2</a:t>
            </a:r>
            <a:endParaRPr lang="en-US" dirty="0"/>
          </a:p>
        </p:txBody>
      </p:sp>
      <p:pic>
        <p:nvPicPr>
          <p:cNvPr id="5" name="Picture 4" descr="alpha-beta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91" y="2214622"/>
            <a:ext cx="6006220" cy="380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5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Apply evaluation function to </a:t>
            </a:r>
            <a:r>
              <a:rPr lang="en-US" b="1" dirty="0" smtClean="0"/>
              <a:t>approximately estimate</a:t>
            </a:r>
            <a:r>
              <a:rPr lang="en-US" dirty="0" smtClean="0"/>
              <a:t> the utility at </a:t>
            </a:r>
            <a:r>
              <a:rPr lang="en-US" b="1" dirty="0" smtClean="0"/>
              <a:t>nonterminal</a:t>
            </a:r>
            <a:r>
              <a:rPr lang="en-US" dirty="0" smtClean="0"/>
              <a:t> </a:t>
            </a:r>
            <a:r>
              <a:rPr lang="en-US" dirty="0"/>
              <a:t>nodes </a:t>
            </a:r>
            <a:r>
              <a:rPr lang="en-US" dirty="0" smtClean="0"/>
              <a:t>turning them into </a:t>
            </a:r>
            <a:r>
              <a:rPr lang="en-US" dirty="0"/>
              <a:t>terminal </a:t>
            </a:r>
            <a:r>
              <a:rPr lang="en-US" dirty="0" smtClean="0"/>
              <a:t>leaves, and cut-off the search  depth.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lter </a:t>
            </a:r>
            <a:r>
              <a:rPr lang="en-US" dirty="0" err="1"/>
              <a:t>minimax</a:t>
            </a:r>
            <a:r>
              <a:rPr lang="en-US" dirty="0"/>
              <a:t> or alpha–beta in two ways</a:t>
            </a:r>
            <a:r>
              <a:rPr lang="en-US" dirty="0" smtClean="0"/>
              <a:t>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Replace </a:t>
            </a:r>
            <a:r>
              <a:rPr lang="en-US" dirty="0"/>
              <a:t>the </a:t>
            </a:r>
            <a:r>
              <a:rPr lang="en-US" dirty="0" smtClean="0"/>
              <a:t>utility function </a:t>
            </a:r>
            <a:r>
              <a:rPr lang="en-US" dirty="0"/>
              <a:t>by a heuristic evaluation function EVAL, which estimates the position’s </a:t>
            </a:r>
            <a:r>
              <a:rPr lang="en-US" dirty="0" smtClean="0"/>
              <a:t>utility</a:t>
            </a:r>
            <a:r>
              <a:rPr lang="en-US" dirty="0"/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Replace </a:t>
            </a:r>
            <a:r>
              <a:rPr lang="en-US" dirty="0"/>
              <a:t>the terminal test by a </a:t>
            </a:r>
            <a:r>
              <a:rPr lang="en-US" b="1" dirty="0"/>
              <a:t>cutoff test </a:t>
            </a:r>
            <a:r>
              <a:rPr lang="en-US" dirty="0"/>
              <a:t>that decides when to apply EVAL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heuristic </a:t>
            </a:r>
            <a:r>
              <a:rPr lang="en-US" dirty="0" err="1"/>
              <a:t>minimax</a:t>
            </a:r>
            <a:r>
              <a:rPr lang="en-US" dirty="0"/>
              <a:t> for state s and maximum depth d: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925" y="4535832"/>
            <a:ext cx="86582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3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en-US" dirty="0" smtClean="0"/>
              <a:t>Functions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evaluation function should order the </a:t>
            </a:r>
            <a:r>
              <a:rPr lang="en-US" i="1" dirty="0"/>
              <a:t>terminal </a:t>
            </a:r>
            <a:r>
              <a:rPr lang="en-US" dirty="0"/>
              <a:t>states in the same way as </a:t>
            </a:r>
            <a:r>
              <a:rPr lang="en-US" dirty="0" smtClean="0"/>
              <a:t>the true </a:t>
            </a:r>
            <a:r>
              <a:rPr lang="en-US" dirty="0"/>
              <a:t>utility function: states that are wins must evaluate better than draws, which in turn </a:t>
            </a:r>
            <a:r>
              <a:rPr lang="en-US" dirty="0" smtClean="0"/>
              <a:t>must be </a:t>
            </a:r>
            <a:r>
              <a:rPr lang="en-US" dirty="0"/>
              <a:t>better than </a:t>
            </a:r>
            <a:r>
              <a:rPr lang="en-US" dirty="0" smtClean="0"/>
              <a:t>losses.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computation must not </a:t>
            </a:r>
            <a:r>
              <a:rPr lang="en-US" dirty="0" smtClean="0"/>
              <a:t>take too </a:t>
            </a:r>
            <a:r>
              <a:rPr lang="en-US" dirty="0"/>
              <a:t>long!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/>
              <a:t>nonterminal states, the </a:t>
            </a:r>
            <a:r>
              <a:rPr lang="en-US" dirty="0" smtClean="0"/>
              <a:t>evaluation function </a:t>
            </a:r>
            <a:r>
              <a:rPr lang="en-US" dirty="0"/>
              <a:t>should be strongly correlated with the actual chances of winning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evaluation function is typically a weighted </a:t>
            </a:r>
            <a:r>
              <a:rPr lang="en-US" dirty="0"/>
              <a:t>linear sum of features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e.g</a:t>
            </a:r>
            <a:r>
              <a:rPr lang="en-US" dirty="0" smtClean="0"/>
              <a:t>. For chess, 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>
                <a:solidFill>
                  <a:srgbClr val="CC0000"/>
                </a:solidFill>
              </a:rPr>
              <a:t>1</a:t>
            </a:r>
            <a:r>
              <a:rPr lang="en-US" dirty="0">
                <a:solidFill>
                  <a:srgbClr val="CC0000"/>
                </a:solidFill>
              </a:rPr>
              <a:t>(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CC0000"/>
                </a:solidFill>
              </a:rPr>
              <a:t>) = (</a:t>
            </a:r>
            <a:r>
              <a:rPr lang="en-US" dirty="0" err="1">
                <a:solidFill>
                  <a:srgbClr val="CC0000"/>
                </a:solidFill>
              </a:rPr>
              <a:t>num</a:t>
            </a:r>
            <a:r>
              <a:rPr lang="en-US" dirty="0">
                <a:solidFill>
                  <a:srgbClr val="CC0000"/>
                </a:solidFill>
              </a:rPr>
              <a:t> white queens – </a:t>
            </a:r>
            <a:r>
              <a:rPr lang="en-US" dirty="0" err="1">
                <a:solidFill>
                  <a:srgbClr val="CC0000"/>
                </a:solidFill>
              </a:rPr>
              <a:t>num</a:t>
            </a:r>
            <a:r>
              <a:rPr lang="en-US" dirty="0">
                <a:solidFill>
                  <a:srgbClr val="CC0000"/>
                </a:solidFill>
              </a:rPr>
              <a:t> black queens)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he </a:t>
            </a:r>
            <a:r>
              <a:rPr lang="en-US" dirty="0">
                <a:solidFill>
                  <a:schemeClr val="tx1"/>
                </a:solidFill>
              </a:rPr>
              <a:t>weights of the evaluation function can be </a:t>
            </a:r>
            <a:r>
              <a:rPr lang="en-US" dirty="0" smtClean="0">
                <a:solidFill>
                  <a:schemeClr val="tx1"/>
                </a:solidFill>
              </a:rPr>
              <a:t>estimated by </a:t>
            </a:r>
            <a:r>
              <a:rPr lang="en-US" dirty="0">
                <a:solidFill>
                  <a:schemeClr val="tx1"/>
                </a:solidFill>
              </a:rPr>
              <a:t>the machine learning techniques of Chapter 18.</a:t>
            </a: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1859" y="4934138"/>
            <a:ext cx="74168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108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Many games has uncertainty through </a:t>
            </a:r>
            <a:r>
              <a:rPr lang="en-US" dirty="0"/>
              <a:t>a random element, such as </a:t>
            </a:r>
            <a:r>
              <a:rPr lang="en-US" dirty="0" smtClean="0"/>
              <a:t>rolling dice.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game tree </a:t>
            </a:r>
            <a:r>
              <a:rPr lang="en-US" dirty="0" smtClean="0"/>
              <a:t>in stochastic games like backgammon </a:t>
            </a:r>
            <a:r>
              <a:rPr lang="en-US" dirty="0"/>
              <a:t>must include </a:t>
            </a:r>
            <a:r>
              <a:rPr lang="en-US" b="1" dirty="0"/>
              <a:t>chance nodes </a:t>
            </a:r>
            <a:r>
              <a:rPr lang="en-US" dirty="0"/>
              <a:t>in addition to MAX and MIN nodes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Sources of uncertainty:</a:t>
            </a:r>
          </a:p>
          <a:p>
            <a:pPr lvl="1">
              <a:lnSpc>
                <a:spcPct val="85000"/>
              </a:lnSpc>
              <a:spcBef>
                <a:spcPct val="0"/>
              </a:spcBef>
            </a:pPr>
            <a:r>
              <a:rPr lang="en-US" sz="2000" dirty="0"/>
              <a:t>Explicit randomness: rolling dice</a:t>
            </a:r>
          </a:p>
          <a:p>
            <a:pPr lvl="1">
              <a:lnSpc>
                <a:spcPct val="85000"/>
              </a:lnSpc>
              <a:spcBef>
                <a:spcPct val="0"/>
              </a:spcBef>
            </a:pPr>
            <a:r>
              <a:rPr lang="en-US" sz="2000" dirty="0"/>
              <a:t>Unpredictable opponents: the </a:t>
            </a:r>
            <a:r>
              <a:rPr lang="en-US" sz="2000" dirty="0" smtClean="0"/>
              <a:t>ghosts in a </a:t>
            </a:r>
            <a:r>
              <a:rPr lang="en-US" sz="2000" dirty="0" err="1" smtClean="0"/>
              <a:t>pacman</a:t>
            </a:r>
            <a:r>
              <a:rPr lang="en-US" sz="2000" dirty="0" smtClean="0"/>
              <a:t> game </a:t>
            </a:r>
            <a:r>
              <a:rPr lang="en-US" sz="2000" dirty="0"/>
              <a:t>respond randomly</a:t>
            </a:r>
          </a:p>
          <a:p>
            <a:pPr lvl="1">
              <a:lnSpc>
                <a:spcPct val="85000"/>
              </a:lnSpc>
              <a:spcBef>
                <a:spcPct val="0"/>
              </a:spcBef>
            </a:pPr>
            <a:r>
              <a:rPr lang="en-US" sz="2000" dirty="0"/>
              <a:t>Actions can fail: when moving a robot, wheels might slip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1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Backgammon Game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8998" y="1982065"/>
            <a:ext cx="5841553" cy="4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4111" y="2136618"/>
            <a:ext cx="45629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White knows what his or her own legal moves are, White does not know what</a:t>
            </a:r>
          </a:p>
          <a:p>
            <a:r>
              <a:rPr lang="en-US" dirty="0" smtClean="0"/>
              <a:t>     Black </a:t>
            </a:r>
            <a:r>
              <a:rPr lang="en-US" dirty="0"/>
              <a:t>is going to roll and thus does not </a:t>
            </a:r>
            <a:r>
              <a:rPr lang="en-US" dirty="0" smtClean="0"/>
              <a:t>     know </a:t>
            </a:r>
            <a:r>
              <a:rPr lang="en-US" dirty="0"/>
              <a:t>what Black’s legal moves will be.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That means White </a:t>
            </a:r>
            <a:r>
              <a:rPr lang="en-US" dirty="0"/>
              <a:t>cannot construct a standard game tree of the sort we saw in chess and tic-tac-toe.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game tree in backgammon must include </a:t>
            </a:r>
            <a:r>
              <a:rPr lang="en-US" b="1" dirty="0"/>
              <a:t>chance nodes </a:t>
            </a:r>
            <a:r>
              <a:rPr lang="en-US" dirty="0"/>
              <a:t>in addition to MAX and MIN nodes.</a:t>
            </a:r>
          </a:p>
        </p:txBody>
      </p:sp>
    </p:spTree>
    <p:extLst>
      <p:ext uri="{BB962C8B-B14F-4D97-AF65-F5344CB8AC3E}">
        <p14:creationId xmlns:p14="http://schemas.microsoft.com/office/powerpoint/2010/main" val="1362994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Backgammon Game Tree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9033" y="1963958"/>
            <a:ext cx="6582640" cy="4022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1850" y="1737360"/>
            <a:ext cx="34674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branches leading from each </a:t>
            </a:r>
            <a:r>
              <a:rPr lang="en-US" dirty="0" smtClean="0"/>
              <a:t>chance node </a:t>
            </a:r>
            <a:r>
              <a:rPr lang="en-US" dirty="0"/>
              <a:t>denote the possible dice rolls; each branch is labeled with the roll and its probability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</a:t>
            </a:r>
            <a:r>
              <a:rPr lang="en-US" dirty="0"/>
              <a:t>are 36 ways to roll two dice, each equally likely; but because a 6–5 is the same as a 5–6,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only 21 distinct rolls.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six doubles (1–1 through 6–6) each have a probability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1/36, so we say P(1–1) = 1/36. The other 15 distinct rolls each have a 1/18 probability</a:t>
            </a:r>
          </a:p>
        </p:txBody>
      </p:sp>
    </p:spTree>
    <p:extLst>
      <p:ext uri="{BB962C8B-B14F-4D97-AF65-F5344CB8AC3E}">
        <p14:creationId xmlns:p14="http://schemas.microsoft.com/office/powerpoint/2010/main" val="319467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Expectiminimax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chance </a:t>
            </a:r>
            <a:r>
              <a:rPr lang="en-US" dirty="0" smtClean="0"/>
              <a:t>nodes, </a:t>
            </a:r>
            <a:r>
              <a:rPr lang="en-US" dirty="0" err="1" smtClean="0"/>
              <a:t>expectiminimax</a:t>
            </a:r>
            <a:r>
              <a:rPr lang="en-US" dirty="0" smtClean="0"/>
              <a:t> computes </a:t>
            </a:r>
            <a:r>
              <a:rPr lang="en-US" dirty="0"/>
              <a:t>the expected value, which is the sum of the value over all outcomes, weighted </a:t>
            </a:r>
            <a:r>
              <a:rPr lang="en-US" dirty="0" smtClean="0"/>
              <a:t>by the </a:t>
            </a:r>
            <a:r>
              <a:rPr lang="en-US" dirty="0"/>
              <a:t>probability of each chance </a:t>
            </a:r>
            <a:r>
              <a:rPr lang="en-US" dirty="0" smtClean="0"/>
              <a:t>action.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terminal </a:t>
            </a:r>
            <a:r>
              <a:rPr lang="en-US" dirty="0"/>
              <a:t>nodes and MAX and MIN nodes work exactly the same way as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/>
              <a:t>minimax</a:t>
            </a:r>
            <a:r>
              <a:rPr lang="en-US" dirty="0"/>
              <a:t> algorithm.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93" y="3529543"/>
            <a:ext cx="97726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Expectimax</a:t>
            </a:r>
            <a:r>
              <a:rPr lang="en-US" dirty="0" smtClean="0"/>
              <a:t> Example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752600" y="1539240"/>
            <a:ext cx="8636000" cy="3947160"/>
            <a:chOff x="1219200" y="1992630"/>
            <a:chExt cx="6477000" cy="2960370"/>
          </a:xfrm>
        </p:grpSpPr>
        <p:sp>
          <p:nvSpPr>
            <p:cNvPr id="6149" name="AutoShape 4"/>
            <p:cNvSpPr>
              <a:spLocks noChangeArrowheads="1"/>
            </p:cNvSpPr>
            <p:nvPr/>
          </p:nvSpPr>
          <p:spPr bwMode="auto">
            <a:xfrm>
              <a:off x="4133850" y="1992630"/>
              <a:ext cx="652463" cy="521970"/>
            </a:xfrm>
            <a:prstGeom prst="triangle">
              <a:avLst>
                <a:gd name="adj" fmla="val 50000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50" name="Group 60"/>
            <p:cNvGrpSpPr>
              <a:grpSpLocks/>
            </p:cNvGrpSpPr>
            <p:nvPr/>
          </p:nvGrpSpPr>
          <p:grpSpPr bwMode="auto">
            <a:xfrm>
              <a:off x="1981200" y="3765550"/>
              <a:ext cx="381000" cy="1187450"/>
              <a:chOff x="1981200" y="3765550"/>
              <a:chExt cx="381000" cy="1187450"/>
            </a:xfrm>
          </p:grpSpPr>
          <p:cxnSp>
            <p:nvCxnSpPr>
              <p:cNvPr id="6190" name="AutoShape 13"/>
              <p:cNvCxnSpPr>
                <a:cxnSpLocks noChangeShapeType="1"/>
                <a:stCxn id="6182" idx="0"/>
              </p:cNvCxnSpPr>
              <p:nvPr/>
            </p:nvCxnSpPr>
            <p:spPr bwMode="auto">
              <a:xfrm>
                <a:off x="2173288" y="3765550"/>
                <a:ext cx="1588" cy="8064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6191" name="Rectangle 7"/>
              <p:cNvSpPr>
                <a:spLocks noChangeArrowheads="1"/>
              </p:cNvSpPr>
              <p:nvPr/>
            </p:nvSpPr>
            <p:spPr bwMode="auto">
              <a:xfrm>
                <a:off x="1981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12</a:t>
                </a:r>
              </a:p>
            </p:txBody>
          </p:sp>
        </p:grpSp>
        <p:grpSp>
          <p:nvGrpSpPr>
            <p:cNvPr id="6151" name="Group 61"/>
            <p:cNvGrpSpPr>
              <a:grpSpLocks/>
            </p:cNvGrpSpPr>
            <p:nvPr/>
          </p:nvGrpSpPr>
          <p:grpSpPr bwMode="auto">
            <a:xfrm>
              <a:off x="2173288" y="3765550"/>
              <a:ext cx="950912" cy="1187450"/>
              <a:chOff x="2173288" y="3765550"/>
              <a:chExt cx="950912" cy="1187450"/>
            </a:xfrm>
          </p:grpSpPr>
          <p:cxnSp>
            <p:nvCxnSpPr>
              <p:cNvPr id="6188" name="AutoShape 17"/>
              <p:cNvCxnSpPr>
                <a:cxnSpLocks noChangeShapeType="1"/>
                <a:stCxn id="6182" idx="0"/>
              </p:cNvCxnSpPr>
              <p:nvPr/>
            </p:nvCxnSpPr>
            <p:spPr bwMode="auto">
              <a:xfrm>
                <a:off x="2173288" y="3765550"/>
                <a:ext cx="763587" cy="8223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6189" name="Rectangle 7"/>
              <p:cNvSpPr>
                <a:spLocks noChangeArrowheads="1"/>
              </p:cNvSpPr>
              <p:nvPr/>
            </p:nvSpPr>
            <p:spPr bwMode="auto">
              <a:xfrm>
                <a:off x="2743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9</a:t>
                </a:r>
              </a:p>
            </p:txBody>
          </p:sp>
        </p:grpSp>
        <p:grpSp>
          <p:nvGrpSpPr>
            <p:cNvPr id="6152" name="Group 64"/>
            <p:cNvGrpSpPr>
              <a:grpSpLocks/>
            </p:cNvGrpSpPr>
            <p:nvPr/>
          </p:nvGrpSpPr>
          <p:grpSpPr bwMode="auto">
            <a:xfrm>
              <a:off x="6553200" y="3765550"/>
              <a:ext cx="381000" cy="1187450"/>
              <a:chOff x="6553200" y="3765550"/>
              <a:chExt cx="381000" cy="1187450"/>
            </a:xfrm>
          </p:grpSpPr>
          <p:cxnSp>
            <p:nvCxnSpPr>
              <p:cNvPr id="6186" name="AutoShape 33"/>
              <p:cNvCxnSpPr>
                <a:cxnSpLocks noChangeShapeType="1"/>
              </p:cNvCxnSpPr>
              <p:nvPr/>
            </p:nvCxnSpPr>
            <p:spPr bwMode="auto">
              <a:xfrm>
                <a:off x="6745288" y="3765550"/>
                <a:ext cx="1588" cy="8064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6187" name="Rectangle 7"/>
              <p:cNvSpPr>
                <a:spLocks noChangeArrowheads="1"/>
              </p:cNvSpPr>
              <p:nvPr/>
            </p:nvSpPr>
            <p:spPr bwMode="auto">
              <a:xfrm>
                <a:off x="6553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6</a:t>
                </a:r>
              </a:p>
            </p:txBody>
          </p:sp>
        </p:grpSp>
        <p:grpSp>
          <p:nvGrpSpPr>
            <p:cNvPr id="6153" name="Group 65"/>
            <p:cNvGrpSpPr>
              <a:grpSpLocks/>
            </p:cNvGrpSpPr>
            <p:nvPr/>
          </p:nvGrpSpPr>
          <p:grpSpPr bwMode="auto">
            <a:xfrm>
              <a:off x="6745288" y="3765550"/>
              <a:ext cx="950912" cy="1187450"/>
              <a:chOff x="6745288" y="3765550"/>
              <a:chExt cx="950912" cy="1187450"/>
            </a:xfrm>
          </p:grpSpPr>
          <p:cxnSp>
            <p:nvCxnSpPr>
              <p:cNvPr id="6184" name="AutoShape 37"/>
              <p:cNvCxnSpPr>
                <a:cxnSpLocks noChangeShapeType="1"/>
              </p:cNvCxnSpPr>
              <p:nvPr/>
            </p:nvCxnSpPr>
            <p:spPr bwMode="auto">
              <a:xfrm>
                <a:off x="6745288" y="3765550"/>
                <a:ext cx="763587" cy="8223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6185" name="Rectangle 7"/>
              <p:cNvSpPr>
                <a:spLocks noChangeArrowheads="1"/>
              </p:cNvSpPr>
              <p:nvPr/>
            </p:nvSpPr>
            <p:spPr bwMode="auto">
              <a:xfrm>
                <a:off x="7315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grpSp>
          <p:nvGrpSpPr>
            <p:cNvPr id="6154" name="Group 51"/>
            <p:cNvGrpSpPr>
              <a:grpSpLocks/>
            </p:cNvGrpSpPr>
            <p:nvPr/>
          </p:nvGrpSpPr>
          <p:grpSpPr bwMode="auto">
            <a:xfrm>
              <a:off x="1984375" y="2514600"/>
              <a:ext cx="2475707" cy="1250950"/>
              <a:chOff x="1984375" y="2514601"/>
              <a:chExt cx="2475709" cy="1250949"/>
            </a:xfrm>
          </p:grpSpPr>
          <p:sp>
            <p:nvSpPr>
              <p:cNvPr id="6182" name="AutoShape 6"/>
              <p:cNvSpPr>
                <a:spLocks noChangeArrowheads="1"/>
              </p:cNvSpPr>
              <p:nvPr/>
            </p:nvSpPr>
            <p:spPr bwMode="auto">
              <a:xfrm flipV="1">
                <a:off x="1984375" y="3460750"/>
                <a:ext cx="381000" cy="304800"/>
              </a:xfrm>
              <a:prstGeom prst="triangle">
                <a:avLst>
                  <a:gd name="adj" fmla="val 50000"/>
                </a:avLst>
              </a:prstGeom>
              <a:solidFill>
                <a:srgbClr val="CC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83" name="AutoShape 7"/>
              <p:cNvCxnSpPr>
                <a:cxnSpLocks noChangeShapeType="1"/>
                <a:stCxn id="6149" idx="3"/>
                <a:endCxn id="6167" idx="0"/>
              </p:cNvCxnSpPr>
              <p:nvPr/>
            </p:nvCxnSpPr>
            <p:spPr bwMode="auto">
              <a:xfrm flipH="1">
                <a:off x="2171700" y="2514601"/>
                <a:ext cx="2288384" cy="83819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</p:grpSp>
        <p:cxnSp>
          <p:nvCxnSpPr>
            <p:cNvPr id="6155" name="AutoShape 9"/>
            <p:cNvCxnSpPr>
              <a:cxnSpLocks noChangeShapeType="1"/>
              <a:stCxn id="6182" idx="0"/>
            </p:cNvCxnSpPr>
            <p:nvPr/>
          </p:nvCxnSpPr>
          <p:spPr bwMode="auto">
            <a:xfrm flipH="1">
              <a:off x="1412875" y="3765550"/>
              <a:ext cx="760413" cy="822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6156" name="Rectangle 7"/>
            <p:cNvSpPr>
              <a:spLocks noChangeArrowheads="1"/>
            </p:cNvSpPr>
            <p:nvPr/>
          </p:nvSpPr>
          <p:spPr bwMode="auto">
            <a:xfrm>
              <a:off x="1219200" y="4648200"/>
              <a:ext cx="381000" cy="304800"/>
            </a:xfrm>
            <a:prstGeom prst="rect">
              <a:avLst/>
            </a:prstGeom>
            <a:solidFill>
              <a:srgbClr val="E8D1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6157" name="AutoShape 21"/>
            <p:cNvCxnSpPr>
              <a:cxnSpLocks noChangeShapeType="1"/>
            </p:cNvCxnSpPr>
            <p:nvPr/>
          </p:nvCxnSpPr>
          <p:spPr bwMode="auto">
            <a:xfrm rot="5400000">
              <a:off x="4304507" y="2666206"/>
              <a:ext cx="304800" cy="15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58" name="AutoShape 21"/>
            <p:cNvCxnSpPr>
              <a:cxnSpLocks noChangeShapeType="1"/>
            </p:cNvCxnSpPr>
            <p:nvPr/>
          </p:nvCxnSpPr>
          <p:spPr bwMode="auto">
            <a:xfrm rot="5400000">
              <a:off x="2020094" y="3913981"/>
              <a:ext cx="304800" cy="15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6159" name="Group 59"/>
            <p:cNvGrpSpPr>
              <a:grpSpLocks/>
            </p:cNvGrpSpPr>
            <p:nvPr/>
          </p:nvGrpSpPr>
          <p:grpSpPr bwMode="auto">
            <a:xfrm>
              <a:off x="4270375" y="2514600"/>
              <a:ext cx="381000" cy="1235075"/>
              <a:chOff x="4270375" y="2514601"/>
              <a:chExt cx="381000" cy="1235074"/>
            </a:xfrm>
          </p:grpSpPr>
          <p:sp>
            <p:nvSpPr>
              <p:cNvPr id="6180" name="AutoShape 20"/>
              <p:cNvSpPr>
                <a:spLocks noChangeArrowheads="1"/>
              </p:cNvSpPr>
              <p:nvPr/>
            </p:nvSpPr>
            <p:spPr bwMode="auto">
              <a:xfrm flipV="1">
                <a:off x="4270375" y="3444875"/>
                <a:ext cx="381000" cy="304800"/>
              </a:xfrm>
              <a:prstGeom prst="triangle">
                <a:avLst>
                  <a:gd name="adj" fmla="val 50000"/>
                </a:avLst>
              </a:prstGeom>
              <a:solidFill>
                <a:srgbClr val="CC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81" name="AutoShape 21"/>
              <p:cNvCxnSpPr>
                <a:cxnSpLocks noChangeShapeType="1"/>
                <a:stCxn id="6149" idx="3"/>
                <a:endCxn id="6165" idx="0"/>
              </p:cNvCxnSpPr>
              <p:nvPr/>
            </p:nvCxnSpPr>
            <p:spPr bwMode="auto">
              <a:xfrm flipH="1">
                <a:off x="4457700" y="2514601"/>
                <a:ext cx="2382" cy="76199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</p:grpSp>
        <p:grpSp>
          <p:nvGrpSpPr>
            <p:cNvPr id="6160" name="Group 58"/>
            <p:cNvGrpSpPr>
              <a:grpSpLocks/>
            </p:cNvGrpSpPr>
            <p:nvPr/>
          </p:nvGrpSpPr>
          <p:grpSpPr bwMode="auto">
            <a:xfrm>
              <a:off x="3505200" y="3762375"/>
              <a:ext cx="954088" cy="1190625"/>
              <a:chOff x="3505200" y="3762375"/>
              <a:chExt cx="954088" cy="1190625"/>
            </a:xfrm>
          </p:grpSpPr>
          <p:cxnSp>
            <p:nvCxnSpPr>
              <p:cNvPr id="6177" name="AutoShape 23"/>
              <p:cNvCxnSpPr>
                <a:cxnSpLocks noChangeShapeType="1"/>
              </p:cNvCxnSpPr>
              <p:nvPr/>
            </p:nvCxnSpPr>
            <p:spPr bwMode="auto">
              <a:xfrm flipH="1">
                <a:off x="3698875" y="3765550"/>
                <a:ext cx="760413" cy="8223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6178" name="Rectangle 7"/>
              <p:cNvSpPr>
                <a:spLocks noChangeArrowheads="1"/>
              </p:cNvSpPr>
              <p:nvPr/>
            </p:nvSpPr>
            <p:spPr bwMode="auto">
              <a:xfrm>
                <a:off x="3505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cxnSp>
            <p:nvCxnSpPr>
              <p:cNvPr id="6179" name="AutoShape 21"/>
              <p:cNvCxnSpPr>
                <a:cxnSpLocks noChangeShapeType="1"/>
              </p:cNvCxnSpPr>
              <p:nvPr/>
            </p:nvCxnSpPr>
            <p:spPr bwMode="auto">
              <a:xfrm rot="5400000">
                <a:off x="4306094" y="3913981"/>
                <a:ext cx="304800" cy="158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6161" name="Group 61"/>
            <p:cNvGrpSpPr>
              <a:grpSpLocks/>
            </p:cNvGrpSpPr>
            <p:nvPr/>
          </p:nvGrpSpPr>
          <p:grpSpPr bwMode="auto">
            <a:xfrm>
              <a:off x="4460082" y="2514600"/>
              <a:ext cx="2477296" cy="1250950"/>
              <a:chOff x="4460079" y="2514600"/>
              <a:chExt cx="2477296" cy="1250950"/>
            </a:xfrm>
          </p:grpSpPr>
          <p:sp>
            <p:nvSpPr>
              <p:cNvPr id="6175" name="AutoShape 26"/>
              <p:cNvSpPr>
                <a:spLocks noChangeArrowheads="1"/>
              </p:cNvSpPr>
              <p:nvPr/>
            </p:nvSpPr>
            <p:spPr bwMode="auto">
              <a:xfrm flipV="1">
                <a:off x="6556375" y="3460750"/>
                <a:ext cx="381000" cy="304800"/>
              </a:xfrm>
              <a:prstGeom prst="triangle">
                <a:avLst>
                  <a:gd name="adj" fmla="val 50000"/>
                </a:avLst>
              </a:prstGeom>
              <a:solidFill>
                <a:srgbClr val="CC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76" name="AutoShape 27"/>
              <p:cNvCxnSpPr>
                <a:cxnSpLocks noChangeShapeType="1"/>
                <a:stCxn id="6149" idx="3"/>
                <a:endCxn id="6166" idx="0"/>
              </p:cNvCxnSpPr>
              <p:nvPr/>
            </p:nvCxnSpPr>
            <p:spPr bwMode="auto">
              <a:xfrm>
                <a:off x="4460079" y="2514600"/>
                <a:ext cx="2283618" cy="83820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</p:grpSp>
        <p:grpSp>
          <p:nvGrpSpPr>
            <p:cNvPr id="6162" name="Group 60"/>
            <p:cNvGrpSpPr>
              <a:grpSpLocks/>
            </p:cNvGrpSpPr>
            <p:nvPr/>
          </p:nvGrpSpPr>
          <p:grpSpPr bwMode="auto">
            <a:xfrm>
              <a:off x="5791200" y="3762375"/>
              <a:ext cx="954088" cy="1190625"/>
              <a:chOff x="5791200" y="3762375"/>
              <a:chExt cx="954088" cy="1190625"/>
            </a:xfrm>
          </p:grpSpPr>
          <p:cxnSp>
            <p:nvCxnSpPr>
              <p:cNvPr id="6172" name="AutoShape 29"/>
              <p:cNvCxnSpPr>
                <a:cxnSpLocks noChangeShapeType="1"/>
              </p:cNvCxnSpPr>
              <p:nvPr/>
            </p:nvCxnSpPr>
            <p:spPr bwMode="auto">
              <a:xfrm flipH="1">
                <a:off x="5984875" y="3765550"/>
                <a:ext cx="760413" cy="8223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6173" name="Rectangle 7"/>
              <p:cNvSpPr>
                <a:spLocks noChangeArrowheads="1"/>
              </p:cNvSpPr>
              <p:nvPr/>
            </p:nvSpPr>
            <p:spPr bwMode="auto">
              <a:xfrm>
                <a:off x="5791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15</a:t>
                </a:r>
              </a:p>
            </p:txBody>
          </p:sp>
          <p:cxnSp>
            <p:nvCxnSpPr>
              <p:cNvPr id="6174" name="AutoShape 21"/>
              <p:cNvCxnSpPr>
                <a:cxnSpLocks noChangeShapeType="1"/>
              </p:cNvCxnSpPr>
              <p:nvPr/>
            </p:nvCxnSpPr>
            <p:spPr bwMode="auto">
              <a:xfrm rot="5400000">
                <a:off x="6592094" y="3913981"/>
                <a:ext cx="304800" cy="158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6163" name="Group 64"/>
            <p:cNvGrpSpPr>
              <a:grpSpLocks/>
            </p:cNvGrpSpPr>
            <p:nvPr/>
          </p:nvGrpSpPr>
          <p:grpSpPr bwMode="auto">
            <a:xfrm>
              <a:off x="4267200" y="3765550"/>
              <a:ext cx="381000" cy="1187450"/>
              <a:chOff x="6553200" y="3765550"/>
              <a:chExt cx="381000" cy="1187450"/>
            </a:xfrm>
          </p:grpSpPr>
          <p:cxnSp>
            <p:nvCxnSpPr>
              <p:cNvPr id="6170" name="AutoShape 33"/>
              <p:cNvCxnSpPr>
                <a:cxnSpLocks noChangeShapeType="1"/>
              </p:cNvCxnSpPr>
              <p:nvPr/>
            </p:nvCxnSpPr>
            <p:spPr bwMode="auto">
              <a:xfrm flipH="1">
                <a:off x="6745288" y="3765550"/>
                <a:ext cx="1" cy="818173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6171" name="Rectangle 7"/>
              <p:cNvSpPr>
                <a:spLocks noChangeArrowheads="1"/>
              </p:cNvSpPr>
              <p:nvPr/>
            </p:nvSpPr>
            <p:spPr bwMode="auto">
              <a:xfrm>
                <a:off x="6553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</p:grpSp>
        <p:grpSp>
          <p:nvGrpSpPr>
            <p:cNvPr id="6164" name="Group 65"/>
            <p:cNvGrpSpPr>
              <a:grpSpLocks/>
            </p:cNvGrpSpPr>
            <p:nvPr/>
          </p:nvGrpSpPr>
          <p:grpSpPr bwMode="auto">
            <a:xfrm>
              <a:off x="4459288" y="3765550"/>
              <a:ext cx="950912" cy="1187450"/>
              <a:chOff x="6745288" y="3765550"/>
              <a:chExt cx="950912" cy="1187450"/>
            </a:xfrm>
          </p:grpSpPr>
          <p:cxnSp>
            <p:nvCxnSpPr>
              <p:cNvPr id="6168" name="AutoShape 37"/>
              <p:cNvCxnSpPr>
                <a:cxnSpLocks noChangeShapeType="1"/>
              </p:cNvCxnSpPr>
              <p:nvPr/>
            </p:nvCxnSpPr>
            <p:spPr bwMode="auto">
              <a:xfrm>
                <a:off x="6745288" y="3765550"/>
                <a:ext cx="763587" cy="8223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6169" name="Rectangle 7"/>
              <p:cNvSpPr>
                <a:spLocks noChangeArrowheads="1"/>
              </p:cNvSpPr>
              <p:nvPr/>
            </p:nvSpPr>
            <p:spPr bwMode="auto">
              <a:xfrm>
                <a:off x="7315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6</a:t>
                </a:r>
              </a:p>
            </p:txBody>
          </p:sp>
        </p:grpSp>
        <p:sp>
          <p:nvSpPr>
            <p:cNvPr id="6165" name="Oval 11"/>
            <p:cNvSpPr>
              <a:spLocks noChangeArrowheads="1"/>
            </p:cNvSpPr>
            <p:nvPr/>
          </p:nvSpPr>
          <p:spPr bwMode="auto">
            <a:xfrm>
              <a:off x="4191000" y="3276600"/>
              <a:ext cx="533400" cy="533400"/>
            </a:xfrm>
            <a:prstGeom prst="ellipse">
              <a:avLst/>
            </a:prstGeom>
            <a:solidFill>
              <a:srgbClr val="B5EDC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Oval 11"/>
            <p:cNvSpPr>
              <a:spLocks noChangeArrowheads="1"/>
            </p:cNvSpPr>
            <p:nvPr/>
          </p:nvSpPr>
          <p:spPr bwMode="auto">
            <a:xfrm>
              <a:off x="6477000" y="3352800"/>
              <a:ext cx="533400" cy="533400"/>
            </a:xfrm>
            <a:prstGeom prst="ellipse">
              <a:avLst/>
            </a:prstGeom>
            <a:solidFill>
              <a:srgbClr val="B5EDC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Oval 11"/>
            <p:cNvSpPr>
              <a:spLocks noChangeArrowheads="1"/>
            </p:cNvSpPr>
            <p:nvPr/>
          </p:nvSpPr>
          <p:spPr bwMode="auto">
            <a:xfrm>
              <a:off x="1905000" y="3352800"/>
              <a:ext cx="533400" cy="533400"/>
            </a:xfrm>
            <a:prstGeom prst="ellipse">
              <a:avLst/>
            </a:prstGeom>
            <a:solidFill>
              <a:srgbClr val="B5EDC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684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Game Formulation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game can be formally defined as a kind of search problem with </a:t>
            </a:r>
            <a:r>
              <a:rPr lang="en-US" sz="2400" dirty="0" smtClean="0"/>
              <a:t>the following elements: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600" dirty="0" smtClean="0"/>
              <a:t>Initial State S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 </a:t>
            </a:r>
            <a:r>
              <a:rPr lang="en-US" sz="2200" dirty="0"/>
              <a:t>which specifies how the game is set up at the start.</a:t>
            </a:r>
            <a:endParaRPr lang="en-US" sz="2600" dirty="0" smtClean="0"/>
          </a:p>
          <a:p>
            <a:pPr lvl="1"/>
            <a:r>
              <a:rPr lang="en-US" sz="2400" dirty="0" smtClean="0"/>
              <a:t>Players: P={1...N}: </a:t>
            </a:r>
            <a:r>
              <a:rPr lang="en-US" sz="2000" dirty="0"/>
              <a:t>Defines which player has the move in a </a:t>
            </a:r>
            <a:r>
              <a:rPr lang="en-US" sz="2000" dirty="0" smtClean="0"/>
              <a:t>state.</a:t>
            </a:r>
            <a:endParaRPr lang="en-US" sz="2400" dirty="0"/>
          </a:p>
          <a:p>
            <a:pPr lvl="1"/>
            <a:r>
              <a:rPr lang="en-US" sz="2400" dirty="0" smtClean="0"/>
              <a:t>Actions: A: </a:t>
            </a:r>
            <a:r>
              <a:rPr lang="en-US" sz="2000" dirty="0"/>
              <a:t>Returns the set of legal moves in a </a:t>
            </a:r>
            <a:r>
              <a:rPr lang="en-US" sz="2000" dirty="0" smtClean="0"/>
              <a:t>state.</a:t>
            </a:r>
            <a:endParaRPr lang="en-US" sz="2400" dirty="0" smtClean="0"/>
          </a:p>
          <a:p>
            <a:pPr lvl="1"/>
            <a:r>
              <a:rPr lang="en-US" sz="2400" dirty="0" smtClean="0"/>
              <a:t>Transition Function: </a:t>
            </a:r>
            <a:r>
              <a:rPr lang="en-US" sz="2400" dirty="0" err="1" smtClean="0"/>
              <a:t>SxA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 S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Terminal Test: S  {true if the game is over, otherwise false}</a:t>
            </a:r>
            <a:endParaRPr lang="en-US" sz="1900" dirty="0" smtClean="0">
              <a:sym typeface="Symbol" pitchFamily="18" charset="2"/>
            </a:endParaRP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900" dirty="0"/>
              <a:t>States where the game has ended are called </a:t>
            </a:r>
            <a:r>
              <a:rPr lang="en-US" sz="1900" b="1" dirty="0"/>
              <a:t>terminal states</a:t>
            </a:r>
            <a:r>
              <a:rPr lang="en-US" sz="1900" dirty="0"/>
              <a:t>.</a:t>
            </a:r>
            <a:r>
              <a:rPr lang="en-US" sz="1900" dirty="0" smtClean="0">
                <a:sym typeface="Symbol" pitchFamily="18" charset="2"/>
              </a:rPr>
              <a:t/>
            </a:r>
            <a:br>
              <a:rPr lang="en-US" sz="1900" dirty="0" smtClean="0">
                <a:sym typeface="Symbol" pitchFamily="18" charset="2"/>
              </a:rPr>
            </a:br>
            <a:endParaRPr lang="en-US" sz="1900" dirty="0" smtClean="0">
              <a:sym typeface="Symbol" pitchFamily="18" charset="2"/>
            </a:endParaRPr>
          </a:p>
          <a:p>
            <a:pPr lvl="1"/>
            <a:r>
              <a:rPr lang="en-US" sz="2400" dirty="0" smtClean="0">
                <a:sym typeface="Symbol" pitchFamily="18" charset="2"/>
              </a:rPr>
              <a:t> Utilities: </a:t>
            </a:r>
            <a:r>
              <a:rPr lang="en-US" sz="2400" dirty="0" err="1" smtClean="0">
                <a:sym typeface="Symbol" pitchFamily="18" charset="2"/>
              </a:rPr>
              <a:t>SxP</a:t>
            </a:r>
            <a:r>
              <a:rPr lang="en-US" sz="2400" dirty="0" smtClean="0">
                <a:sym typeface="Symbol" pitchFamily="18" charset="2"/>
              </a:rPr>
              <a:t>  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A utility function defines </a:t>
            </a:r>
            <a:r>
              <a:rPr lang="en-US" sz="1800" dirty="0"/>
              <a:t>the final numeric value for a game that ends in </a:t>
            </a:r>
            <a:r>
              <a:rPr lang="en-US" sz="1800" dirty="0" smtClean="0"/>
              <a:t>a terminal </a:t>
            </a:r>
            <a:r>
              <a:rPr lang="en-US" sz="1800" dirty="0"/>
              <a:t>state </a:t>
            </a:r>
            <a:r>
              <a:rPr lang="en-US" sz="1800" dirty="0" smtClean="0"/>
              <a:t>s </a:t>
            </a:r>
            <a:r>
              <a:rPr lang="en-US" sz="1800" dirty="0"/>
              <a:t>for a player p. </a:t>
            </a:r>
            <a:endParaRPr lang="en-US" sz="18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For example, in</a:t>
            </a:r>
            <a:r>
              <a:rPr lang="en-US" sz="1800" dirty="0"/>
              <a:t> </a:t>
            </a:r>
            <a:r>
              <a:rPr lang="en-US" sz="1800" dirty="0" smtClean="0"/>
              <a:t>chess</a:t>
            </a:r>
            <a:r>
              <a:rPr lang="en-US" sz="1800" dirty="0"/>
              <a:t>, the outcome is a win, loss, or draw, with values +1, 0, </a:t>
            </a:r>
            <a:r>
              <a:rPr lang="en-US" sz="1800" dirty="0" smtClean="0"/>
              <a:t>or 1/2.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>
              <a:sym typeface="Symbol" pitchFamily="18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Symbol" pitchFamily="18" charset="2"/>
              </a:rPr>
              <a:t>The game solution for a player is a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strategy</a:t>
            </a:r>
            <a:r>
              <a:rPr lang="en-US" dirty="0">
                <a:sym typeface="Symbol" pitchFamily="18" charset="2"/>
              </a:rPr>
              <a:t>: S  A to define its move for a given state.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b="1" dirty="0"/>
              <a:t>optimal </a:t>
            </a:r>
            <a:r>
              <a:rPr lang="en-US" dirty="0"/>
              <a:t>strategy leads to outcomes at least as good as any other strategy </a:t>
            </a:r>
            <a:r>
              <a:rPr lang="en-US" dirty="0">
                <a:solidFill>
                  <a:srgbClr val="FF0000"/>
                </a:solidFill>
              </a:rPr>
              <a:t>when one is playing an infallible opponent.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 smtClean="0">
              <a:sym typeface="Symbol" pitchFamily="18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>
              <a:sym typeface="Symbol" pitchFamily="18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9869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</a:t>
            </a:r>
            <a:r>
              <a:rPr lang="en-US" dirty="0" err="1" smtClean="0"/>
              <a:t>Expectimax</a:t>
            </a:r>
            <a:r>
              <a:rPr lang="en-US" dirty="0" smtClean="0"/>
              <a:t> Pruning? Why?</a:t>
            </a:r>
          </a:p>
        </p:txBody>
      </p:sp>
      <p:sp>
        <p:nvSpPr>
          <p:cNvPr id="77" name="AutoShape 4"/>
          <p:cNvSpPr>
            <a:spLocks noChangeArrowheads="1"/>
          </p:cNvSpPr>
          <p:nvPr/>
        </p:nvSpPr>
        <p:spPr bwMode="auto">
          <a:xfrm>
            <a:off x="5638800" y="1539240"/>
            <a:ext cx="869951" cy="695960"/>
          </a:xfrm>
          <a:prstGeom prst="triangle">
            <a:avLst>
              <a:gd name="adj" fmla="val 50000"/>
            </a:avLst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" name="Group 60"/>
          <p:cNvGrpSpPr>
            <a:grpSpLocks/>
          </p:cNvGrpSpPr>
          <p:nvPr/>
        </p:nvGrpSpPr>
        <p:grpSpPr bwMode="auto">
          <a:xfrm>
            <a:off x="2768600" y="3903133"/>
            <a:ext cx="508000" cy="1583267"/>
            <a:chOff x="1981200" y="3765550"/>
            <a:chExt cx="381000" cy="1187450"/>
          </a:xfrm>
        </p:grpSpPr>
        <p:cxnSp>
          <p:nvCxnSpPr>
            <p:cNvPr id="118" name="AutoShape 13"/>
            <p:cNvCxnSpPr>
              <a:cxnSpLocks noChangeShapeType="1"/>
              <a:stCxn id="110" idx="0"/>
            </p:cNvCxnSpPr>
            <p:nvPr/>
          </p:nvCxnSpPr>
          <p:spPr bwMode="auto">
            <a:xfrm>
              <a:off x="2173288" y="3765550"/>
              <a:ext cx="1588" cy="8064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119" name="Rectangle 7"/>
            <p:cNvSpPr>
              <a:spLocks noChangeArrowheads="1"/>
            </p:cNvSpPr>
            <p:nvPr/>
          </p:nvSpPr>
          <p:spPr bwMode="auto">
            <a:xfrm>
              <a:off x="1981200" y="4648200"/>
              <a:ext cx="381000" cy="304800"/>
            </a:xfrm>
            <a:prstGeom prst="rect">
              <a:avLst/>
            </a:prstGeom>
            <a:solidFill>
              <a:srgbClr val="E8D1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</p:grpSp>
      <p:grpSp>
        <p:nvGrpSpPr>
          <p:cNvPr id="79" name="Group 61"/>
          <p:cNvGrpSpPr>
            <a:grpSpLocks/>
          </p:cNvGrpSpPr>
          <p:nvPr/>
        </p:nvGrpSpPr>
        <p:grpSpPr bwMode="auto">
          <a:xfrm>
            <a:off x="3024717" y="3903133"/>
            <a:ext cx="1267883" cy="1583267"/>
            <a:chOff x="2173288" y="3765550"/>
            <a:chExt cx="950912" cy="1187450"/>
          </a:xfrm>
        </p:grpSpPr>
        <p:cxnSp>
          <p:nvCxnSpPr>
            <p:cNvPr id="116" name="AutoShape 17"/>
            <p:cNvCxnSpPr>
              <a:cxnSpLocks noChangeShapeType="1"/>
              <a:stCxn id="110" idx="0"/>
            </p:cNvCxnSpPr>
            <p:nvPr/>
          </p:nvCxnSpPr>
          <p:spPr bwMode="auto">
            <a:xfrm>
              <a:off x="2173288" y="3765550"/>
              <a:ext cx="763587" cy="822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117" name="Rectangle 7"/>
            <p:cNvSpPr>
              <a:spLocks noChangeArrowheads="1"/>
            </p:cNvSpPr>
            <p:nvPr/>
          </p:nvSpPr>
          <p:spPr bwMode="auto">
            <a:xfrm>
              <a:off x="2743200" y="4648200"/>
              <a:ext cx="381000" cy="304800"/>
            </a:xfrm>
            <a:prstGeom prst="rect">
              <a:avLst/>
            </a:prstGeom>
            <a:solidFill>
              <a:srgbClr val="E8D1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grpSp>
        <p:nvGrpSpPr>
          <p:cNvPr id="82" name="Group 51"/>
          <p:cNvGrpSpPr>
            <a:grpSpLocks/>
          </p:cNvGrpSpPr>
          <p:nvPr/>
        </p:nvGrpSpPr>
        <p:grpSpPr bwMode="auto">
          <a:xfrm>
            <a:off x="2772833" y="2235200"/>
            <a:ext cx="3300943" cy="1667933"/>
            <a:chOff x="1984375" y="2514601"/>
            <a:chExt cx="2475710" cy="1250949"/>
          </a:xfrm>
        </p:grpSpPr>
        <p:sp>
          <p:nvSpPr>
            <p:cNvPr id="110" name="AutoShape 6"/>
            <p:cNvSpPr>
              <a:spLocks noChangeArrowheads="1"/>
            </p:cNvSpPr>
            <p:nvPr/>
          </p:nvSpPr>
          <p:spPr bwMode="auto">
            <a:xfrm flipV="1">
              <a:off x="1984375" y="3460750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1" name="AutoShape 7"/>
            <p:cNvCxnSpPr>
              <a:cxnSpLocks noChangeShapeType="1"/>
              <a:stCxn id="77" idx="3"/>
              <a:endCxn id="95" idx="0"/>
            </p:cNvCxnSpPr>
            <p:nvPr/>
          </p:nvCxnSpPr>
          <p:spPr bwMode="auto">
            <a:xfrm flipH="1">
              <a:off x="2171700" y="2514601"/>
              <a:ext cx="2288384" cy="83819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  <p:cxnSp>
        <p:nvCxnSpPr>
          <p:cNvPr id="83" name="AutoShape 9"/>
          <p:cNvCxnSpPr>
            <a:cxnSpLocks noChangeShapeType="1"/>
            <a:stCxn id="110" idx="0"/>
          </p:cNvCxnSpPr>
          <p:nvPr/>
        </p:nvCxnSpPr>
        <p:spPr bwMode="auto">
          <a:xfrm flipH="1">
            <a:off x="2010833" y="3903133"/>
            <a:ext cx="1013884" cy="10964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84" name="Rectangle 7"/>
          <p:cNvSpPr>
            <a:spLocks noChangeArrowheads="1"/>
          </p:cNvSpPr>
          <p:nvPr/>
        </p:nvSpPr>
        <p:spPr bwMode="auto">
          <a:xfrm>
            <a:off x="1752600" y="5080000"/>
            <a:ext cx="508000" cy="406400"/>
          </a:xfrm>
          <a:prstGeom prst="rect">
            <a:avLst/>
          </a:prstGeom>
          <a:solidFill>
            <a:srgbClr val="E8D1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85" name="AutoShape 21"/>
          <p:cNvCxnSpPr>
            <a:cxnSpLocks noChangeShapeType="1"/>
          </p:cNvCxnSpPr>
          <p:nvPr/>
        </p:nvCxnSpPr>
        <p:spPr bwMode="auto">
          <a:xfrm rot="5400000">
            <a:off x="5866342" y="2437341"/>
            <a:ext cx="406400" cy="211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" name="AutoShape 21"/>
          <p:cNvCxnSpPr>
            <a:cxnSpLocks noChangeShapeType="1"/>
          </p:cNvCxnSpPr>
          <p:nvPr/>
        </p:nvCxnSpPr>
        <p:spPr bwMode="auto">
          <a:xfrm rot="5400000">
            <a:off x="2820459" y="4101041"/>
            <a:ext cx="406400" cy="211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87" name="Group 59"/>
          <p:cNvGrpSpPr>
            <a:grpSpLocks/>
          </p:cNvGrpSpPr>
          <p:nvPr/>
        </p:nvGrpSpPr>
        <p:grpSpPr bwMode="auto">
          <a:xfrm>
            <a:off x="5820833" y="2235200"/>
            <a:ext cx="508000" cy="1646767"/>
            <a:chOff x="4270375" y="2514601"/>
            <a:chExt cx="381000" cy="1235074"/>
          </a:xfrm>
        </p:grpSpPr>
        <p:sp>
          <p:nvSpPr>
            <p:cNvPr id="108" name="AutoShape 20"/>
            <p:cNvSpPr>
              <a:spLocks noChangeArrowheads="1"/>
            </p:cNvSpPr>
            <p:nvPr/>
          </p:nvSpPr>
          <p:spPr bwMode="auto">
            <a:xfrm flipV="1">
              <a:off x="4270375" y="3444875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9" name="AutoShape 21"/>
            <p:cNvCxnSpPr>
              <a:cxnSpLocks noChangeShapeType="1"/>
              <a:stCxn id="77" idx="3"/>
              <a:endCxn id="93" idx="0"/>
            </p:cNvCxnSpPr>
            <p:nvPr/>
          </p:nvCxnSpPr>
          <p:spPr bwMode="auto">
            <a:xfrm flipH="1">
              <a:off x="4457700" y="2514601"/>
              <a:ext cx="2382" cy="76199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  <p:grpSp>
        <p:nvGrpSpPr>
          <p:cNvPr id="88" name="Group 58"/>
          <p:cNvGrpSpPr>
            <a:grpSpLocks/>
          </p:cNvGrpSpPr>
          <p:nvPr/>
        </p:nvGrpSpPr>
        <p:grpSpPr bwMode="auto">
          <a:xfrm>
            <a:off x="4800600" y="3898900"/>
            <a:ext cx="1272117" cy="1587500"/>
            <a:chOff x="3505200" y="3762375"/>
            <a:chExt cx="954088" cy="1190625"/>
          </a:xfrm>
        </p:grpSpPr>
        <p:cxnSp>
          <p:nvCxnSpPr>
            <p:cNvPr id="105" name="AutoShape 23"/>
            <p:cNvCxnSpPr>
              <a:cxnSpLocks noChangeShapeType="1"/>
            </p:cNvCxnSpPr>
            <p:nvPr/>
          </p:nvCxnSpPr>
          <p:spPr bwMode="auto">
            <a:xfrm flipH="1">
              <a:off x="3698875" y="3765550"/>
              <a:ext cx="760413" cy="822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106" name="Rectangle 7"/>
            <p:cNvSpPr>
              <a:spLocks noChangeArrowheads="1"/>
            </p:cNvSpPr>
            <p:nvPr/>
          </p:nvSpPr>
          <p:spPr bwMode="auto">
            <a:xfrm>
              <a:off x="3505200" y="4648200"/>
              <a:ext cx="381000" cy="304800"/>
            </a:xfrm>
            <a:prstGeom prst="rect">
              <a:avLst/>
            </a:prstGeom>
            <a:solidFill>
              <a:srgbClr val="E8D1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cxnSp>
          <p:nvCxnSpPr>
            <p:cNvPr id="107" name="AutoShape 21"/>
            <p:cNvCxnSpPr>
              <a:cxnSpLocks noChangeShapeType="1"/>
            </p:cNvCxnSpPr>
            <p:nvPr/>
          </p:nvCxnSpPr>
          <p:spPr bwMode="auto">
            <a:xfrm rot="5400000">
              <a:off x="4306094" y="3913981"/>
              <a:ext cx="304800" cy="15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23" name="Rectangle 122"/>
          <p:cNvSpPr/>
          <p:nvPr/>
        </p:nvSpPr>
        <p:spPr>
          <a:xfrm>
            <a:off x="6019800" y="4038600"/>
            <a:ext cx="20574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AutoShape 33"/>
          <p:cNvCxnSpPr>
            <a:cxnSpLocks noChangeShapeType="1"/>
          </p:cNvCxnSpPr>
          <p:nvPr/>
        </p:nvCxnSpPr>
        <p:spPr bwMode="auto">
          <a:xfrm flipH="1">
            <a:off x="6057298" y="3903133"/>
            <a:ext cx="15423" cy="112606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</p:spPr>
      </p:cxnSp>
      <p:sp>
        <p:nvSpPr>
          <p:cNvPr id="95" name="Oval 11"/>
          <p:cNvSpPr>
            <a:spLocks noChangeArrowheads="1"/>
          </p:cNvSpPr>
          <p:nvPr/>
        </p:nvSpPr>
        <p:spPr bwMode="auto">
          <a:xfrm>
            <a:off x="2667000" y="3352800"/>
            <a:ext cx="711200" cy="711200"/>
          </a:xfrm>
          <a:prstGeom prst="ellipse">
            <a:avLst/>
          </a:prstGeom>
          <a:solidFill>
            <a:srgbClr val="B5EDC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6" name="AutoShape 37"/>
          <p:cNvCxnSpPr>
            <a:cxnSpLocks noChangeShapeType="1"/>
          </p:cNvCxnSpPr>
          <p:nvPr/>
        </p:nvCxnSpPr>
        <p:spPr bwMode="auto">
          <a:xfrm>
            <a:off x="6072717" y="3903133"/>
            <a:ext cx="1018116" cy="109643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</p:spPr>
      </p:cxnSp>
      <p:sp>
        <p:nvSpPr>
          <p:cNvPr id="93" name="Oval 11"/>
          <p:cNvSpPr>
            <a:spLocks noChangeArrowheads="1"/>
          </p:cNvSpPr>
          <p:nvPr/>
        </p:nvSpPr>
        <p:spPr bwMode="auto">
          <a:xfrm>
            <a:off x="5715000" y="3251200"/>
            <a:ext cx="711200" cy="711200"/>
          </a:xfrm>
          <a:prstGeom prst="ellipse">
            <a:avLst/>
          </a:prstGeom>
          <a:solidFill>
            <a:srgbClr val="B5EDC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20116" y="1887220"/>
            <a:ext cx="49926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might seem impossible because the value of </a:t>
            </a:r>
            <a:r>
              <a:rPr lang="en-US" dirty="0" smtClean="0"/>
              <a:t>chance node </a:t>
            </a:r>
            <a:r>
              <a:rPr lang="en-US" dirty="0"/>
              <a:t>is the </a:t>
            </a:r>
            <a:r>
              <a:rPr lang="en-US" i="1" dirty="0"/>
              <a:t>average </a:t>
            </a:r>
            <a:r>
              <a:rPr lang="en-US" dirty="0"/>
              <a:t>of its</a:t>
            </a:r>
          </a:p>
          <a:p>
            <a:r>
              <a:rPr lang="en-US" dirty="0"/>
              <a:t>children’s values, and in order to compute the average of a set of numbers, we must look </a:t>
            </a:r>
            <a:r>
              <a:rPr lang="en-US" dirty="0" smtClean="0"/>
              <a:t>at</a:t>
            </a:r>
          </a:p>
          <a:p>
            <a:r>
              <a:rPr lang="en-US" dirty="0" smtClean="0"/>
              <a:t>all the numbers.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</a:t>
            </a:r>
            <a:r>
              <a:rPr lang="en-US" dirty="0"/>
              <a:t>if we </a:t>
            </a:r>
            <a:r>
              <a:rPr lang="en-US" dirty="0">
                <a:solidFill>
                  <a:srgbClr val="00B050"/>
                </a:solidFill>
              </a:rPr>
              <a:t>put bounds on the possible values of the utility function</a:t>
            </a:r>
            <a:r>
              <a:rPr lang="en-US" dirty="0"/>
              <a:t>, then </a:t>
            </a:r>
            <a:r>
              <a:rPr lang="en-US" dirty="0" smtClean="0"/>
              <a:t>we can </a:t>
            </a:r>
            <a:r>
              <a:rPr lang="en-US" dirty="0"/>
              <a:t>arrive at bounds for the average without looking at every number.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example, say </a:t>
            </a:r>
            <a:r>
              <a:rPr lang="en-US" dirty="0" smtClean="0"/>
              <a:t>that all </a:t>
            </a:r>
            <a:r>
              <a:rPr lang="en-US" dirty="0"/>
              <a:t>utility values are between −2 and +2; then the value of leaf nodes is bounded, and in </a:t>
            </a:r>
            <a:r>
              <a:rPr lang="en-US" dirty="0" smtClean="0"/>
              <a:t>turn we </a:t>
            </a:r>
            <a:r>
              <a:rPr lang="en-US" i="1" dirty="0"/>
              <a:t>can </a:t>
            </a:r>
            <a:r>
              <a:rPr lang="en-US" dirty="0"/>
              <a:t>place an upper bound on the value of a chance node without looking at all its </a:t>
            </a:r>
            <a:r>
              <a:rPr lang="en-US" dirty="0" smtClean="0"/>
              <a:t>children.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6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2743200" y="2414952"/>
            <a:ext cx="6553200" cy="386864"/>
            <a:chOff x="2743200" y="2414952"/>
            <a:chExt cx="6553200" cy="386864"/>
          </a:xfrm>
        </p:grpSpPr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 rot="10800000">
              <a:off x="2743200" y="2414952"/>
              <a:ext cx="476250" cy="381000"/>
            </a:xfrm>
            <a:prstGeom prst="triangle">
              <a:avLst>
                <a:gd name="adj" fmla="val 50000"/>
              </a:avLst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4" name="AutoShape 6"/>
            <p:cNvSpPr>
              <a:spLocks noChangeArrowheads="1"/>
            </p:cNvSpPr>
            <p:nvPr/>
          </p:nvSpPr>
          <p:spPr bwMode="auto">
            <a:xfrm rot="10800000">
              <a:off x="4419600" y="2420815"/>
              <a:ext cx="476250" cy="381000"/>
            </a:xfrm>
            <a:prstGeom prst="triangle">
              <a:avLst>
                <a:gd name="adj" fmla="val 50000"/>
              </a:avLst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" name="AutoShape 6"/>
            <p:cNvSpPr>
              <a:spLocks noChangeArrowheads="1"/>
            </p:cNvSpPr>
            <p:nvPr/>
          </p:nvSpPr>
          <p:spPr bwMode="auto">
            <a:xfrm rot="10800000">
              <a:off x="7162800" y="2420815"/>
              <a:ext cx="476250" cy="381000"/>
            </a:xfrm>
            <a:prstGeom prst="triangle">
              <a:avLst>
                <a:gd name="adj" fmla="val 50000"/>
              </a:avLst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6" name="AutoShape 6"/>
            <p:cNvSpPr>
              <a:spLocks noChangeArrowheads="1"/>
            </p:cNvSpPr>
            <p:nvPr/>
          </p:nvSpPr>
          <p:spPr bwMode="auto">
            <a:xfrm rot="10800000">
              <a:off x="8820150" y="2420816"/>
              <a:ext cx="476250" cy="381000"/>
            </a:xfrm>
            <a:prstGeom prst="triangle">
              <a:avLst>
                <a:gd name="adj" fmla="val 50000"/>
              </a:avLst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Utility-Scale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191000"/>
            <a:ext cx="11049000" cy="2362200"/>
          </a:xfrm>
        </p:spPr>
        <p:txBody>
          <a:bodyPr/>
          <a:lstStyle/>
          <a:p>
            <a:r>
              <a:rPr lang="en-US" sz="2400" dirty="0" smtClean="0"/>
              <a:t>For worst-case </a:t>
            </a:r>
            <a:r>
              <a:rPr lang="en-US" sz="2400" dirty="0" err="1" smtClean="0"/>
              <a:t>minimax</a:t>
            </a:r>
            <a:r>
              <a:rPr lang="en-US" sz="2400" dirty="0" smtClean="0"/>
              <a:t> reasoning, terminal function scale doesn’t matter.</a:t>
            </a:r>
          </a:p>
          <a:p>
            <a:pPr lvl="1"/>
            <a:r>
              <a:rPr lang="en-US" sz="2400" dirty="0" smtClean="0"/>
              <a:t>We just want better states to have higher evaluations (get the ordering right).</a:t>
            </a:r>
          </a:p>
          <a:p>
            <a:pPr lvl="1"/>
            <a:r>
              <a:rPr lang="en-US" sz="2400" dirty="0" smtClean="0"/>
              <a:t>We call this </a:t>
            </a:r>
            <a:r>
              <a:rPr lang="en-US" sz="2400" dirty="0" smtClean="0">
                <a:solidFill>
                  <a:srgbClr val="C00000"/>
                </a:solidFill>
              </a:rPr>
              <a:t>insensitivity to monotonic transformations.</a:t>
            </a:r>
          </a:p>
          <a:p>
            <a:pPr lvl="2"/>
            <a:endParaRPr lang="en-US" sz="1600" dirty="0" smtClean="0"/>
          </a:p>
          <a:p>
            <a:r>
              <a:rPr lang="en-US" sz="2400" dirty="0" smtClean="0"/>
              <a:t>For average-case </a:t>
            </a:r>
            <a:r>
              <a:rPr lang="en-US" sz="2400" dirty="0" err="1" smtClean="0"/>
              <a:t>expectimax</a:t>
            </a:r>
            <a:r>
              <a:rPr lang="en-US" sz="2400" dirty="0" smtClean="0"/>
              <a:t> reasoning, we need </a:t>
            </a:r>
            <a:r>
              <a:rPr lang="en-US" sz="2400" i="1" dirty="0" smtClean="0"/>
              <a:t>magnitudes</a:t>
            </a:r>
            <a:r>
              <a:rPr lang="en-US" sz="2400" dirty="0" smtClean="0"/>
              <a:t> to be meaningful.</a:t>
            </a:r>
          </a:p>
        </p:txBody>
      </p:sp>
      <p:cxnSp>
        <p:nvCxnSpPr>
          <p:cNvPr id="10260" name="AutoShape 43"/>
          <p:cNvCxnSpPr>
            <a:cxnSpLocks noChangeShapeType="1"/>
            <a:stCxn id="10261" idx="4"/>
            <a:endCxn id="9" idx="0"/>
          </p:cNvCxnSpPr>
          <p:nvPr/>
        </p:nvCxnSpPr>
        <p:spPr bwMode="auto">
          <a:xfrm rot="16200000" flipH="1">
            <a:off x="3005137" y="2795587"/>
            <a:ext cx="247650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" name="Rectangle 7"/>
          <p:cNvSpPr/>
          <p:nvPr/>
        </p:nvSpPr>
        <p:spPr bwMode="auto">
          <a:xfrm>
            <a:off x="2438400" y="3067050"/>
            <a:ext cx="457200" cy="381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971800" y="3067050"/>
            <a:ext cx="609600" cy="381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40</a:t>
            </a:r>
          </a:p>
        </p:txBody>
      </p:sp>
      <p:cxnSp>
        <p:nvCxnSpPr>
          <p:cNvPr id="10264" name="AutoShape 43"/>
          <p:cNvCxnSpPr>
            <a:cxnSpLocks noChangeShapeType="1"/>
            <a:stCxn id="10261" idx="4"/>
            <a:endCxn id="8" idx="0"/>
          </p:cNvCxnSpPr>
          <p:nvPr/>
        </p:nvCxnSpPr>
        <p:spPr bwMode="auto">
          <a:xfrm rot="5400000">
            <a:off x="2700338" y="2786063"/>
            <a:ext cx="247650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65" name="AutoShape 43"/>
          <p:cNvCxnSpPr>
            <a:cxnSpLocks noChangeShapeType="1"/>
            <a:stCxn id="10266" idx="4"/>
            <a:endCxn id="21" idx="0"/>
          </p:cNvCxnSpPr>
          <p:nvPr/>
        </p:nvCxnSpPr>
        <p:spPr bwMode="auto">
          <a:xfrm rot="16200000" flipH="1">
            <a:off x="4700587" y="2757487"/>
            <a:ext cx="247650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" name="Rectangle 19"/>
          <p:cNvSpPr/>
          <p:nvPr/>
        </p:nvSpPr>
        <p:spPr bwMode="auto">
          <a:xfrm>
            <a:off x="4038600" y="3048000"/>
            <a:ext cx="533400" cy="381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20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724400" y="3048000"/>
            <a:ext cx="533400" cy="381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30</a:t>
            </a:r>
          </a:p>
        </p:txBody>
      </p:sp>
      <p:cxnSp>
        <p:nvCxnSpPr>
          <p:cNvPr id="10269" name="AutoShape 43"/>
          <p:cNvCxnSpPr>
            <a:cxnSpLocks noChangeShapeType="1"/>
            <a:stCxn id="10266" idx="4"/>
            <a:endCxn id="20" idx="0"/>
          </p:cNvCxnSpPr>
          <p:nvPr/>
        </p:nvCxnSpPr>
        <p:spPr bwMode="auto">
          <a:xfrm rot="5400000">
            <a:off x="4357688" y="2747963"/>
            <a:ext cx="247650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43"/>
          <p:cNvCxnSpPr>
            <a:cxnSpLocks noChangeShapeType="1"/>
            <a:stCxn id="10272" idx="3"/>
            <a:endCxn id="10266" idx="0"/>
          </p:cNvCxnSpPr>
          <p:nvPr/>
        </p:nvCxnSpPr>
        <p:spPr bwMode="auto">
          <a:xfrm rot="16200000" flipH="1">
            <a:off x="4119563" y="1824037"/>
            <a:ext cx="228600" cy="847725"/>
          </a:xfrm>
          <a:prstGeom prst="straightConnector1">
            <a:avLst/>
          </a:prstGeom>
          <a:ln w="12700">
            <a:solidFill>
              <a:schemeClr val="tx1"/>
            </a:solidFill>
            <a:headEnd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71" name="AutoShape 43"/>
          <p:cNvCxnSpPr>
            <a:cxnSpLocks noChangeShapeType="1"/>
            <a:stCxn id="10272" idx="3"/>
            <a:endCxn id="10261" idx="0"/>
          </p:cNvCxnSpPr>
          <p:nvPr/>
        </p:nvCxnSpPr>
        <p:spPr bwMode="auto">
          <a:xfrm rot="5400000">
            <a:off x="3271838" y="1843088"/>
            <a:ext cx="247650" cy="828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72" name="Isosceles Triangle 32"/>
          <p:cNvSpPr>
            <a:spLocks noChangeArrowheads="1"/>
          </p:cNvSpPr>
          <p:nvPr/>
        </p:nvSpPr>
        <p:spPr bwMode="auto">
          <a:xfrm>
            <a:off x="3581400" y="1752600"/>
            <a:ext cx="457200" cy="381000"/>
          </a:xfrm>
          <a:prstGeom prst="triangle">
            <a:avLst>
              <a:gd name="adj" fmla="val 50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5791200" y="2971800"/>
            <a:ext cx="609600" cy="533400"/>
          </a:xfrm>
          <a:prstGeom prst="rightArrow">
            <a:avLst>
              <a:gd name="adj1" fmla="val 100000"/>
              <a:gd name="adj2" fmla="val 26972"/>
            </a:avLst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Calibri"/>
                <a:cs typeface="Calibri"/>
              </a:rPr>
              <a:t>x</a:t>
            </a:r>
            <a:r>
              <a:rPr lang="en-US" baseline="30000" dirty="0">
                <a:latin typeface="Calibri"/>
                <a:cs typeface="Calibri"/>
              </a:rPr>
              <a:t>2</a:t>
            </a:r>
          </a:p>
        </p:txBody>
      </p:sp>
      <p:cxnSp>
        <p:nvCxnSpPr>
          <p:cNvPr id="10247" name="AutoShape 43"/>
          <p:cNvCxnSpPr>
            <a:cxnSpLocks noChangeShapeType="1"/>
            <a:stCxn id="10248" idx="4"/>
            <a:endCxn id="64" idx="0"/>
          </p:cNvCxnSpPr>
          <p:nvPr/>
        </p:nvCxnSpPr>
        <p:spPr bwMode="auto">
          <a:xfrm rot="16200000" flipH="1">
            <a:off x="7424737" y="2795587"/>
            <a:ext cx="247650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3" name="Rectangle 62"/>
          <p:cNvSpPr/>
          <p:nvPr/>
        </p:nvSpPr>
        <p:spPr bwMode="auto">
          <a:xfrm>
            <a:off x="6858000" y="3067050"/>
            <a:ext cx="457200" cy="381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7391400" y="3067050"/>
            <a:ext cx="609600" cy="381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1600</a:t>
            </a:r>
          </a:p>
        </p:txBody>
      </p:sp>
      <p:cxnSp>
        <p:nvCxnSpPr>
          <p:cNvPr id="10251" name="AutoShape 43"/>
          <p:cNvCxnSpPr>
            <a:cxnSpLocks noChangeShapeType="1"/>
            <a:stCxn id="10248" idx="4"/>
            <a:endCxn id="63" idx="0"/>
          </p:cNvCxnSpPr>
          <p:nvPr/>
        </p:nvCxnSpPr>
        <p:spPr bwMode="auto">
          <a:xfrm rot="5400000">
            <a:off x="7119938" y="2786063"/>
            <a:ext cx="247650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2" name="AutoShape 43"/>
          <p:cNvCxnSpPr>
            <a:cxnSpLocks noChangeShapeType="1"/>
            <a:stCxn id="10253" idx="4"/>
            <a:endCxn id="69" idx="0"/>
          </p:cNvCxnSpPr>
          <p:nvPr/>
        </p:nvCxnSpPr>
        <p:spPr bwMode="auto">
          <a:xfrm rot="16200000" flipH="1">
            <a:off x="9120187" y="2757487"/>
            <a:ext cx="247650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39" name="Group 38"/>
          <p:cNvGrpSpPr/>
          <p:nvPr/>
        </p:nvGrpSpPr>
        <p:grpSpPr>
          <a:xfrm>
            <a:off x="2762250" y="2362200"/>
            <a:ext cx="6534150" cy="457200"/>
            <a:chOff x="2762250" y="2362200"/>
            <a:chExt cx="6534150" cy="457200"/>
          </a:xfrm>
        </p:grpSpPr>
        <p:sp>
          <p:nvSpPr>
            <p:cNvPr id="10261" name="Oval 39"/>
            <p:cNvSpPr>
              <a:spLocks noChangeArrowheads="1"/>
            </p:cNvSpPr>
            <p:nvPr/>
          </p:nvSpPr>
          <p:spPr bwMode="auto">
            <a:xfrm>
              <a:off x="2762250" y="2381250"/>
              <a:ext cx="438150" cy="438150"/>
            </a:xfrm>
            <a:prstGeom prst="ellipse">
              <a:avLst/>
            </a:prstGeom>
            <a:solidFill>
              <a:srgbClr val="B5EDC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6" name="Oval 39"/>
            <p:cNvSpPr>
              <a:spLocks noChangeArrowheads="1"/>
            </p:cNvSpPr>
            <p:nvPr/>
          </p:nvSpPr>
          <p:spPr bwMode="auto">
            <a:xfrm>
              <a:off x="4438650" y="2362200"/>
              <a:ext cx="438150" cy="438150"/>
            </a:xfrm>
            <a:prstGeom prst="ellipse">
              <a:avLst/>
            </a:prstGeom>
            <a:solidFill>
              <a:srgbClr val="B5EDC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Oval 39"/>
            <p:cNvSpPr>
              <a:spLocks noChangeArrowheads="1"/>
            </p:cNvSpPr>
            <p:nvPr/>
          </p:nvSpPr>
          <p:spPr bwMode="auto">
            <a:xfrm>
              <a:off x="7181850" y="2381250"/>
              <a:ext cx="438150" cy="438150"/>
            </a:xfrm>
            <a:prstGeom prst="ellipse">
              <a:avLst/>
            </a:prstGeom>
            <a:solidFill>
              <a:srgbClr val="B5EDC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Oval 39"/>
            <p:cNvSpPr>
              <a:spLocks noChangeArrowheads="1"/>
            </p:cNvSpPr>
            <p:nvPr/>
          </p:nvSpPr>
          <p:spPr bwMode="auto">
            <a:xfrm>
              <a:off x="8858250" y="2362200"/>
              <a:ext cx="438150" cy="438150"/>
            </a:xfrm>
            <a:prstGeom prst="ellipse">
              <a:avLst/>
            </a:prstGeom>
            <a:solidFill>
              <a:srgbClr val="B5EDC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" name="Rectangle 67"/>
          <p:cNvSpPr/>
          <p:nvPr/>
        </p:nvSpPr>
        <p:spPr bwMode="auto">
          <a:xfrm>
            <a:off x="8458200" y="3048000"/>
            <a:ext cx="533400" cy="381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400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9144000" y="3048000"/>
            <a:ext cx="533400" cy="381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900</a:t>
            </a:r>
          </a:p>
        </p:txBody>
      </p:sp>
      <p:cxnSp>
        <p:nvCxnSpPr>
          <p:cNvPr id="10256" name="AutoShape 43"/>
          <p:cNvCxnSpPr>
            <a:cxnSpLocks noChangeShapeType="1"/>
            <a:stCxn id="10253" idx="4"/>
            <a:endCxn id="68" idx="0"/>
          </p:cNvCxnSpPr>
          <p:nvPr/>
        </p:nvCxnSpPr>
        <p:spPr bwMode="auto">
          <a:xfrm rot="5400000">
            <a:off x="8777288" y="2747963"/>
            <a:ext cx="247650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7" name="AutoShape 43"/>
          <p:cNvCxnSpPr>
            <a:cxnSpLocks noChangeShapeType="1"/>
            <a:stCxn id="10259" idx="3"/>
            <a:endCxn id="10253" idx="0"/>
          </p:cNvCxnSpPr>
          <p:nvPr/>
        </p:nvCxnSpPr>
        <p:spPr bwMode="auto">
          <a:xfrm rot="16200000" flipH="1">
            <a:off x="8539162" y="1824037"/>
            <a:ext cx="228600" cy="847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2" name="AutoShape 43"/>
          <p:cNvCxnSpPr>
            <a:cxnSpLocks noChangeShapeType="1"/>
            <a:stCxn id="10259" idx="3"/>
            <a:endCxn id="10248" idx="0"/>
          </p:cNvCxnSpPr>
          <p:nvPr/>
        </p:nvCxnSpPr>
        <p:spPr bwMode="auto">
          <a:xfrm rot="5400000">
            <a:off x="7691438" y="1843087"/>
            <a:ext cx="247650" cy="828675"/>
          </a:xfrm>
          <a:prstGeom prst="straightConnector1">
            <a:avLst/>
          </a:prstGeom>
          <a:ln w="12700">
            <a:solidFill>
              <a:schemeClr val="tx1"/>
            </a:solidFill>
            <a:headEnd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59" name="Isosceles Triangle 72"/>
          <p:cNvSpPr>
            <a:spLocks noChangeArrowheads="1"/>
          </p:cNvSpPr>
          <p:nvPr/>
        </p:nvSpPr>
        <p:spPr bwMode="auto">
          <a:xfrm>
            <a:off x="8001000" y="1752600"/>
            <a:ext cx="457200" cy="381000"/>
          </a:xfrm>
          <a:prstGeom prst="triangle">
            <a:avLst>
              <a:gd name="adj" fmla="val 50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8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Expectimax</a:t>
            </a:r>
            <a:r>
              <a:rPr lang="en-US" dirty="0"/>
              <a:t>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780" y="1737360"/>
            <a:ext cx="4893700" cy="402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394" y="1762116"/>
            <a:ext cx="4193565" cy="39979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8393" y="5649858"/>
            <a:ext cx="8306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-Roman"/>
              </a:rPr>
              <a:t>An order-preserving transformation on leaf values changes the best </a:t>
            </a:r>
            <a:r>
              <a:rPr lang="en-US" dirty="0" smtClean="0">
                <a:latin typeface="Times-Roman"/>
              </a:rPr>
              <a:t>move!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8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Partially Observable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 example, card games where the opponent’s cards are unknown.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Consider </a:t>
            </a:r>
            <a:r>
              <a:rPr lang="en-US" dirty="0"/>
              <a:t>all possible deals of the invisible cards; solve each one as if it were a</a:t>
            </a:r>
          </a:p>
          <a:p>
            <a:pPr marL="0" indent="0">
              <a:buNone/>
            </a:pPr>
            <a:r>
              <a:rPr lang="en-US" dirty="0"/>
              <a:t>fully observable game; and then choose the move that has the best outcome averaged over all</a:t>
            </a:r>
          </a:p>
          <a:p>
            <a:pPr marL="0" indent="0">
              <a:buNone/>
            </a:pPr>
            <a:r>
              <a:rPr lang="en-US" dirty="0"/>
              <a:t>the deals.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Suppose that each deal s occurs with probability P(s); then </a:t>
            </a:r>
            <a:r>
              <a:rPr lang="en-US" dirty="0" smtClean="0"/>
              <a:t>the move to play would be: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593" y="4182040"/>
            <a:ext cx="43624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Observable </a:t>
            </a:r>
            <a:r>
              <a:rPr lang="en-US" dirty="0" smtClean="0"/>
              <a:t>Games- Card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most card games, the number of possible deals is rather large.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For example, in bridge 10, 400, 600 possible deals!!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Apply Monte Carlo approximation by taking a </a:t>
            </a:r>
            <a:r>
              <a:rPr lang="en-US" i="1" dirty="0" smtClean="0"/>
              <a:t>random sample </a:t>
            </a:r>
            <a:r>
              <a:rPr lang="en-US" dirty="0" smtClean="0"/>
              <a:t>of N deals,</a:t>
            </a:r>
          </a:p>
          <a:p>
            <a:pPr marL="0" indent="0">
              <a:buNone/>
            </a:pPr>
            <a:r>
              <a:rPr lang="en-US" dirty="0" smtClean="0"/>
              <a:t>where the probability of deal s appearing in the sample is proportional to P(s):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As N </a:t>
            </a:r>
            <a:r>
              <a:rPr lang="en-US" dirty="0" smtClean="0"/>
              <a:t>increases, </a:t>
            </a:r>
            <a:r>
              <a:rPr lang="en-US" dirty="0"/>
              <a:t>the sum over the random sample </a:t>
            </a:r>
            <a:r>
              <a:rPr lang="en-US" dirty="0" smtClean="0"/>
              <a:t>tends to </a:t>
            </a:r>
            <a:r>
              <a:rPr lang="en-US" dirty="0"/>
              <a:t>the exact </a:t>
            </a:r>
            <a:r>
              <a:rPr lang="en-US" dirty="0" smtClean="0"/>
              <a:t>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P(s) does not appear explicitly in the summation, because the samples are already</a:t>
            </a:r>
          </a:p>
          <a:p>
            <a:pPr marL="0" indent="0">
              <a:buNone/>
            </a:pPr>
            <a:r>
              <a:rPr lang="en-US" dirty="0"/>
              <a:t>drawn according to P(s</a:t>
            </a:r>
            <a:r>
              <a:rPr lang="en-US" dirty="0" smtClean="0"/>
              <a:t>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160" y="3857414"/>
            <a:ext cx="50387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6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Adversarial 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Minimax</a:t>
            </a:r>
            <a:r>
              <a:rPr lang="en-US" dirty="0" smtClean="0"/>
              <a:t>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Alpha beta pruning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Stochastic games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Expectimax</a:t>
            </a:r>
            <a:r>
              <a:rPr lang="en-US" dirty="0" smtClean="0"/>
              <a:t>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Evaluation functions and cutting-off the 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Partially observable games</a:t>
            </a:r>
          </a:p>
        </p:txBody>
      </p:sp>
    </p:spTree>
    <p:extLst>
      <p:ext uri="{BB962C8B-B14F-4D97-AF65-F5344CB8AC3E}">
        <p14:creationId xmlns:p14="http://schemas.microsoft.com/office/powerpoint/2010/main" val="117141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8197" y="1357400"/>
            <a:ext cx="6583362" cy="267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515" y="1388558"/>
            <a:ext cx="410812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639" y="69320"/>
            <a:ext cx="10058400" cy="1450757"/>
          </a:xfrm>
        </p:spPr>
        <p:txBody>
          <a:bodyPr/>
          <a:lstStyle/>
          <a:p>
            <a:r>
              <a:rPr lang="en-US" dirty="0" smtClean="0"/>
              <a:t>Zero-Sum Games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4191000"/>
            <a:ext cx="5715000" cy="170656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Zero-Sum Games</a:t>
            </a:r>
          </a:p>
          <a:p>
            <a:pPr lvl="1"/>
            <a:r>
              <a:rPr lang="en-US" sz="2000" dirty="0" smtClean="0"/>
              <a:t>Agents have opposite utilities (values on outcomes)</a:t>
            </a:r>
          </a:p>
          <a:p>
            <a:pPr lvl="1"/>
            <a:r>
              <a:rPr lang="en-US" sz="2000" dirty="0" smtClean="0"/>
              <a:t>Lets us think of a single value that one maximizes and the other minimizes</a:t>
            </a:r>
          </a:p>
          <a:p>
            <a:pPr lvl="1"/>
            <a:r>
              <a:rPr lang="en-US" sz="2000" dirty="0" smtClean="0"/>
              <a:t>Adversarial, pure competition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172200" y="4191000"/>
            <a:ext cx="5562600" cy="170656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General Games</a:t>
            </a:r>
          </a:p>
          <a:p>
            <a:pPr lvl="1"/>
            <a:r>
              <a:rPr lang="en-US" sz="2000" dirty="0" smtClean="0"/>
              <a:t>Agents have independent utilities (values on outcomes)</a:t>
            </a:r>
          </a:p>
          <a:p>
            <a:pPr lvl="1"/>
            <a:r>
              <a:rPr lang="en-US" sz="2000" dirty="0" smtClean="0"/>
              <a:t>Cooperation, indifference, competition, and more are all possible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531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Zero-sum Game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first consider games with two </a:t>
            </a:r>
            <a:r>
              <a:rPr lang="en-US" dirty="0" smtClean="0"/>
              <a:t>players (MAX </a:t>
            </a:r>
            <a:r>
              <a:rPr lang="en-US" dirty="0"/>
              <a:t>and </a:t>
            </a:r>
            <a:r>
              <a:rPr lang="en-US" dirty="0" smtClean="0"/>
              <a:t>MIN)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MAX </a:t>
            </a:r>
            <a:r>
              <a:rPr lang="en-US" dirty="0"/>
              <a:t>moves first, and then they take turns moving until the </a:t>
            </a:r>
            <a:r>
              <a:rPr lang="en-US" dirty="0" smtClean="0"/>
              <a:t>game is </a:t>
            </a:r>
            <a:r>
              <a:rPr lang="en-US" dirty="0"/>
              <a:t>over.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At </a:t>
            </a:r>
            <a:r>
              <a:rPr lang="en-US" dirty="0"/>
              <a:t>the end of the game, points are awarded to the winning player and penalties </a:t>
            </a:r>
            <a:r>
              <a:rPr lang="en-US" dirty="0" smtClean="0"/>
              <a:t>are given </a:t>
            </a:r>
            <a:r>
              <a:rPr lang="en-US" dirty="0"/>
              <a:t>to the loser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0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Partial Game Tree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088" y="2008697"/>
            <a:ext cx="10058400" cy="402336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-Roman"/>
              </a:rPr>
              <a:t>Tic-tac-toe’s game tree has </a:t>
            </a:r>
            <a:r>
              <a:rPr lang="en-US" dirty="0" smtClean="0">
                <a:latin typeface="CMR10"/>
              </a:rPr>
              <a:t>9! = 362</a:t>
            </a:r>
            <a:r>
              <a:rPr lang="en-US" dirty="0" smtClean="0">
                <a:latin typeface="CMMI10"/>
              </a:rPr>
              <a:t>, </a:t>
            </a:r>
            <a:r>
              <a:rPr lang="en-US" dirty="0" smtClean="0">
                <a:latin typeface="CMR10"/>
              </a:rPr>
              <a:t>880 </a:t>
            </a:r>
          </a:p>
          <a:p>
            <a:r>
              <a:rPr lang="en-US" dirty="0" smtClean="0">
                <a:latin typeface="Times-Roman"/>
              </a:rPr>
              <a:t>terminal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-Roman"/>
              </a:rPr>
              <a:t> For chess there are over </a:t>
            </a:r>
            <a:r>
              <a:rPr lang="en-US" dirty="0" smtClean="0">
                <a:latin typeface="CMR10"/>
              </a:rPr>
              <a:t>10</a:t>
            </a:r>
            <a:r>
              <a:rPr lang="en-US" baseline="30000" dirty="0" smtClean="0">
                <a:latin typeface="CMR10"/>
              </a:rPr>
              <a:t>40</a:t>
            </a:r>
            <a:r>
              <a:rPr lang="en-US" sz="1100" dirty="0" smtClean="0">
                <a:latin typeface="CMR8"/>
              </a:rPr>
              <a:t> </a:t>
            </a:r>
            <a:r>
              <a:rPr lang="en-US" dirty="0" smtClean="0">
                <a:latin typeface="Times-Roman"/>
              </a:rPr>
              <a:t>nodes!!</a:t>
            </a:r>
          </a:p>
          <a:p>
            <a:endParaRPr lang="en-US" dirty="0" smtClean="0">
              <a:latin typeface="Times-Roman"/>
            </a:endParaRPr>
          </a:p>
          <a:p>
            <a:endParaRPr lang="en-US" dirty="0" smtClean="0">
              <a:latin typeface="Times-Roman"/>
            </a:endParaRPr>
          </a:p>
          <a:p>
            <a:pPr marL="0" indent="0">
              <a:buNone/>
            </a:pPr>
            <a:endParaRPr lang="en-US" dirty="0" smtClean="0">
              <a:latin typeface="Times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-Roman"/>
              </a:rPr>
              <a:t>How a player could choose an optimal move?!</a:t>
            </a:r>
          </a:p>
          <a:p>
            <a:endParaRPr lang="en-US" dirty="0" smtClean="0">
              <a:latin typeface="Times-Roman"/>
            </a:endParaRPr>
          </a:p>
          <a:p>
            <a:pPr lvl="1"/>
            <a:r>
              <a:rPr lang="en-US" dirty="0" smtClean="0"/>
              <a:t>Examine </a:t>
            </a:r>
            <a:r>
              <a:rPr lang="en-US" dirty="0" smtClean="0">
                <a:solidFill>
                  <a:srgbClr val="FF0000"/>
                </a:solidFill>
              </a:rPr>
              <a:t>enough</a:t>
            </a:r>
            <a:r>
              <a:rPr lang="en-US" dirty="0" smtClean="0"/>
              <a:t> nodes to allow him to determine what move to make as we will see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>
              <a:latin typeface="Times-Roman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174" y="2121890"/>
            <a:ext cx="5337067" cy="334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Minimax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game tree, the optimal strategy can be determined from the </a:t>
            </a:r>
            <a:r>
              <a:rPr lang="en-US" b="1" dirty="0" err="1"/>
              <a:t>minimax</a:t>
            </a:r>
            <a:r>
              <a:rPr lang="en-US" b="1" dirty="0"/>
              <a:t> value</a:t>
            </a:r>
          </a:p>
          <a:p>
            <a:r>
              <a:rPr lang="en-US" dirty="0"/>
              <a:t>of each node, which we write as MINIMAX(n).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/>
              <a:t>minimax</a:t>
            </a:r>
            <a:r>
              <a:rPr lang="en-US" dirty="0"/>
              <a:t> value of a node is the </a:t>
            </a:r>
            <a:r>
              <a:rPr lang="en-US" dirty="0" smtClean="0"/>
              <a:t>utility (for </a:t>
            </a:r>
            <a:r>
              <a:rPr lang="en-US" dirty="0"/>
              <a:t>MAX) of being in the corresponding state, </a:t>
            </a:r>
            <a:r>
              <a:rPr lang="en-US" i="1" dirty="0">
                <a:solidFill>
                  <a:schemeClr val="accent2"/>
                </a:solidFill>
              </a:rPr>
              <a:t>assuming that both players play </a:t>
            </a:r>
            <a:r>
              <a:rPr lang="en-US" i="1" dirty="0" smtClean="0">
                <a:solidFill>
                  <a:schemeClr val="accent2"/>
                </a:solidFill>
              </a:rPr>
              <a:t>optimally</a:t>
            </a:r>
            <a:r>
              <a:rPr lang="en-US" i="1" dirty="0" smtClean="0"/>
              <a:t> </a:t>
            </a:r>
            <a:r>
              <a:rPr lang="en-US" dirty="0" smtClean="0"/>
              <a:t>from </a:t>
            </a:r>
            <a:r>
              <a:rPr lang="en-US" dirty="0"/>
              <a:t>there to the end of the game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minimax</a:t>
            </a:r>
            <a:r>
              <a:rPr lang="en-US" dirty="0" smtClean="0"/>
              <a:t> value for a state s is calculated as: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15" y="4096516"/>
            <a:ext cx="9929961" cy="18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0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Minimax</a:t>
            </a:r>
            <a:r>
              <a:rPr lang="en-US" dirty="0" smtClean="0"/>
              <a:t> Values- Example </a:t>
            </a:r>
            <a:r>
              <a:rPr lang="en-US" dirty="0" err="1" smtClean="0"/>
              <a:t>Pacman</a:t>
            </a:r>
            <a:r>
              <a:rPr lang="en-US" dirty="0" smtClean="0"/>
              <a:t> Game</a:t>
            </a:r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743200" y="3124200"/>
            <a:ext cx="6781800" cy="2230830"/>
            <a:chOff x="1676400" y="1447800"/>
            <a:chExt cx="8763000" cy="2882533"/>
          </a:xfrm>
        </p:grpSpPr>
        <p:sp>
          <p:nvSpPr>
            <p:cNvPr id="6" name="Rectangle 5"/>
            <p:cNvSpPr/>
            <p:nvPr/>
          </p:nvSpPr>
          <p:spPr>
            <a:xfrm>
              <a:off x="5105400" y="14478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7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 flipH="1">
              <a:off x="5410200" y="15240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Oval 7"/>
            <p:cNvSpPr/>
            <p:nvPr/>
          </p:nvSpPr>
          <p:spPr>
            <a:xfrm>
              <a:off x="6127260" y="1600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0800000" flipV="1">
              <a:off x="3657600" y="1905000"/>
              <a:ext cx="2362200" cy="381000"/>
            </a:xfrm>
            <a:prstGeom prst="line">
              <a:avLst/>
            </a:prstGeom>
            <a:ln w="28575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905000"/>
              <a:ext cx="2286000" cy="381000"/>
            </a:xfrm>
            <a:prstGeom prst="line">
              <a:avLst/>
            </a:prstGeom>
            <a:ln w="28575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V="1">
              <a:off x="7239000" y="2819400"/>
              <a:ext cx="10668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305800" y="2819400"/>
              <a:ext cx="12192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0800000" flipV="1">
              <a:off x="2590801" y="2819400"/>
              <a:ext cx="10668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657601" y="2819400"/>
              <a:ext cx="12192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98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4600" y="15005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Rectangle 49"/>
            <p:cNvSpPr/>
            <p:nvPr/>
          </p:nvSpPr>
          <p:spPr>
            <a:xfrm>
              <a:off x="2743200" y="23622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1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>
              <a:off x="2774460" y="242277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Oval 51"/>
            <p:cNvSpPr/>
            <p:nvPr/>
          </p:nvSpPr>
          <p:spPr>
            <a:xfrm>
              <a:off x="3765060" y="25146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62400" y="24149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" name="Rectangle 53"/>
            <p:cNvSpPr/>
            <p:nvPr/>
          </p:nvSpPr>
          <p:spPr>
            <a:xfrm>
              <a:off x="7391400" y="23622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5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 flipH="1">
              <a:off x="8001000" y="24384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" name="Oval 55"/>
            <p:cNvSpPr/>
            <p:nvPr/>
          </p:nvSpPr>
          <p:spPr>
            <a:xfrm>
              <a:off x="8413260" y="25146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610600" y="24149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" name="Rectangle 57"/>
            <p:cNvSpPr/>
            <p:nvPr/>
          </p:nvSpPr>
          <p:spPr>
            <a:xfrm>
              <a:off x="16764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9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>
              <a:off x="1707660" y="333717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Oval 59"/>
            <p:cNvSpPr/>
            <p:nvPr/>
          </p:nvSpPr>
          <p:spPr>
            <a:xfrm>
              <a:off x="26982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90800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" name="Rectangle 61"/>
            <p:cNvSpPr/>
            <p:nvPr/>
          </p:nvSpPr>
          <p:spPr>
            <a:xfrm>
              <a:off x="39624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3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>
              <a:off x="3993660" y="333717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Oval 63"/>
            <p:cNvSpPr/>
            <p:nvPr/>
          </p:nvSpPr>
          <p:spPr>
            <a:xfrm>
              <a:off x="49842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425373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" name="Rectangle 65"/>
            <p:cNvSpPr/>
            <p:nvPr/>
          </p:nvSpPr>
          <p:spPr>
            <a:xfrm>
              <a:off x="63246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7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 flipH="1">
              <a:off x="6934200" y="33528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Oval 67"/>
            <p:cNvSpPr/>
            <p:nvPr/>
          </p:nvSpPr>
          <p:spPr>
            <a:xfrm>
              <a:off x="73464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239000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" name="Rectangle 69"/>
            <p:cNvSpPr/>
            <p:nvPr/>
          </p:nvSpPr>
          <p:spPr>
            <a:xfrm>
              <a:off x="86106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71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 flipH="1">
              <a:off x="9220200" y="33528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Oval 71"/>
            <p:cNvSpPr/>
            <p:nvPr/>
          </p:nvSpPr>
          <p:spPr>
            <a:xfrm>
              <a:off x="96324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0073573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" name="TextBox 76"/>
            <p:cNvSpPr txBox="1"/>
            <p:nvPr/>
          </p:nvSpPr>
          <p:spPr>
            <a:xfrm>
              <a:off x="9207357" y="3733800"/>
              <a:ext cx="838200" cy="596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 pitchFamily="34" charset="0"/>
                </a:rPr>
                <a:t>+8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94816" y="3733799"/>
              <a:ext cx="838200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 pitchFamily="34" charset="0"/>
                </a:rPr>
                <a:t>-10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630220" y="3733799"/>
              <a:ext cx="838200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 pitchFamily="34" charset="0"/>
                </a:rPr>
                <a:t>-5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67164" y="3733799"/>
              <a:ext cx="838200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 pitchFamily="34" charset="0"/>
                </a:rPr>
                <a:t>-8</a:t>
              </a:r>
              <a:endParaRPr lang="en-US" sz="2400" dirty="0">
                <a:latin typeface="Calibri" pitchFamily="34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685800" y="1367135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accent2"/>
              </a:solidFill>
              <a:latin typeface="Calibri" pitchFamily="34" charset="0"/>
            </a:endParaRPr>
          </a:p>
          <a:p>
            <a:r>
              <a:rPr lang="en-US" sz="2400" dirty="0" smtClean="0">
                <a:solidFill>
                  <a:schemeClr val="accent2"/>
                </a:solidFill>
                <a:latin typeface="Calibri" pitchFamily="34" charset="0"/>
              </a:rPr>
              <a:t>States Under Agent’s (MAX) Control: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181600" y="55626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  <a:latin typeface="Calibri" pitchFamily="34" charset="0"/>
              </a:rPr>
              <a:t>Terminal States:</a:t>
            </a:r>
          </a:p>
        </p:txBody>
      </p:sp>
      <p:pic>
        <p:nvPicPr>
          <p:cNvPr id="92" name="Picture 9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41986" y="2658298"/>
            <a:ext cx="2920953" cy="457112"/>
          </a:xfrm>
          <a:prstGeom prst="rect">
            <a:avLst/>
          </a:prstGeom>
          <a:noFill/>
          <a:ln/>
          <a:effectLst/>
        </p:spPr>
      </p:pic>
      <p:pic>
        <p:nvPicPr>
          <p:cNvPr id="85" name="Picture 8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512316" y="6019800"/>
            <a:ext cx="1574284" cy="278890"/>
          </a:xfrm>
          <a:prstGeom prst="rect">
            <a:avLst/>
          </a:prstGeom>
          <a:noFill/>
          <a:ln/>
          <a:effectLst/>
        </p:spPr>
      </p:pic>
      <p:sp>
        <p:nvSpPr>
          <p:cNvPr id="86" name="Right Arrow 85"/>
          <p:cNvSpPr/>
          <p:nvPr/>
        </p:nvSpPr>
        <p:spPr>
          <a:xfrm rot="1943663">
            <a:off x="4561965" y="2340742"/>
            <a:ext cx="1706429" cy="304800"/>
          </a:xfrm>
          <a:prstGeom prst="rightArrow">
            <a:avLst/>
          </a:prstGeom>
          <a:solidFill>
            <a:srgbClr val="CCECFF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267420" y="1713120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States Under Opponent’s (MIN) Control:</a:t>
            </a:r>
          </a:p>
        </p:txBody>
      </p:sp>
      <p:pic>
        <p:nvPicPr>
          <p:cNvPr id="93" name="Picture 9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8581445" y="2210408"/>
            <a:ext cx="2919874" cy="456943"/>
          </a:xfrm>
          <a:prstGeom prst="rect">
            <a:avLst/>
          </a:prstGeom>
          <a:noFill/>
          <a:ln/>
          <a:effectLst/>
        </p:spPr>
      </p:pic>
      <p:sp>
        <p:nvSpPr>
          <p:cNvPr id="90" name="Right Arrow 89"/>
          <p:cNvSpPr/>
          <p:nvPr/>
        </p:nvSpPr>
        <p:spPr>
          <a:xfrm rot="8255959">
            <a:off x="8205373" y="3168616"/>
            <a:ext cx="1406806" cy="304800"/>
          </a:xfrm>
          <a:prstGeom prst="rightArrow">
            <a:avLst/>
          </a:prstGeom>
          <a:solidFill>
            <a:srgbClr val="FF9999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0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6" grpId="0" animBg="1"/>
      <p:bldP spid="87" grpId="0"/>
      <p:bldP spid="9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</a:t>
            </a:r>
            <a:r>
              <a:rPr lang="en-US" dirty="0" err="1" smtClean="0"/>
              <a:t>inimax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9238" y="2000172"/>
            <a:ext cx="734471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0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) = \max_{s' \in \mathrm{successors}(s)} V(s'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5"/>
  <p:tag name="PICTUREFILESIZE" val="984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) = \mathrm{known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2"/>
  <p:tag name="PICTUREFILESIZE" val="41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') = \min_{s \in \mathrm{successors}(s')} V(s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5"/>
  <p:tag name="PICTUREFILESIZE" val="921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{\sc Eval}(s) = w_1 f_1(s) + w_2 f_2(s) + \ldots + w_n f_n(s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27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442"/>
  <p:tag name="PICTUREFILESIZE" val="20164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13346</TotalTime>
  <Words>1761</Words>
  <Application>Microsoft Office PowerPoint</Application>
  <PresentationFormat>Widescreen</PresentationFormat>
  <Paragraphs>289</Paragraphs>
  <Slides>35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Calibri</vt:lpstr>
      <vt:lpstr>Calibri Light</vt:lpstr>
      <vt:lpstr>CMMI10</vt:lpstr>
      <vt:lpstr>CMR10</vt:lpstr>
      <vt:lpstr>CMR8</vt:lpstr>
      <vt:lpstr>Symbol</vt:lpstr>
      <vt:lpstr>Times New Roman</vt:lpstr>
      <vt:lpstr>Times-Roman</vt:lpstr>
      <vt:lpstr>Wingdings</vt:lpstr>
      <vt:lpstr>Retrospect</vt:lpstr>
      <vt:lpstr>Chapter 5: Adversarial Search </vt:lpstr>
      <vt:lpstr>Adversarial Search (Games)</vt:lpstr>
      <vt:lpstr> Game Formulation</vt:lpstr>
      <vt:lpstr>Zero-Sum Games</vt:lpstr>
      <vt:lpstr>Deterministic Zero-sum Game Setup</vt:lpstr>
      <vt:lpstr> Partial Game Tree Example</vt:lpstr>
      <vt:lpstr>Minimax values</vt:lpstr>
      <vt:lpstr>Minimax Values- Example Pacman Game</vt:lpstr>
      <vt:lpstr>The Minimax Algorithm</vt:lpstr>
      <vt:lpstr>Example</vt:lpstr>
      <vt:lpstr>Minimax for Multi-player Games</vt:lpstr>
      <vt:lpstr>Minimax Properties</vt:lpstr>
      <vt:lpstr>Minimax Properties (cont.)</vt:lpstr>
      <vt:lpstr>Minimax Example</vt:lpstr>
      <vt:lpstr>Pruning?</vt:lpstr>
      <vt:lpstr>Alpha-Beta Pruning</vt:lpstr>
      <vt:lpstr>Alpha-Beta Pruning</vt:lpstr>
      <vt:lpstr>Alpha-Beta Pruning Algorithm</vt:lpstr>
      <vt:lpstr>Alpha-Beta Pruning</vt:lpstr>
      <vt:lpstr>Alpha-Beta Pruning Properties</vt:lpstr>
      <vt:lpstr>Alpha-Beta Example 1</vt:lpstr>
      <vt:lpstr>Alpha-Beta Example 2</vt:lpstr>
      <vt:lpstr>Evaluation Functions</vt:lpstr>
      <vt:lpstr>Evaluation Functions Design</vt:lpstr>
      <vt:lpstr>Stochastic Games</vt:lpstr>
      <vt:lpstr>Example: Backgammon Game</vt:lpstr>
      <vt:lpstr>Example: Backgammon Game Tree</vt:lpstr>
      <vt:lpstr>Expectiminimax Algorithm</vt:lpstr>
      <vt:lpstr>Expectimax Example</vt:lpstr>
      <vt:lpstr>Can we do Expectimax Pruning? Why?</vt:lpstr>
      <vt:lpstr>Utility-Scale</vt:lpstr>
      <vt:lpstr>Expectimax Example</vt:lpstr>
      <vt:lpstr>Partially Observable Games</vt:lpstr>
      <vt:lpstr>Partially Observable Games- Card games</vt:lpstr>
      <vt:lpstr>Summary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Dina Elreedy</dc:creator>
  <cp:lastModifiedBy>Dina Elreedy</cp:lastModifiedBy>
  <cp:revision>402</cp:revision>
  <dcterms:created xsi:type="dcterms:W3CDTF">2021-09-19T00:51:28Z</dcterms:created>
  <dcterms:modified xsi:type="dcterms:W3CDTF">2022-11-20T19:48:25Z</dcterms:modified>
</cp:coreProperties>
</file>