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7" r:id="rId2"/>
    <p:sldId id="258" r:id="rId3"/>
    <p:sldId id="264" r:id="rId4"/>
    <p:sldId id="265" r:id="rId5"/>
    <p:sldId id="267" r:id="rId6"/>
    <p:sldId id="266" r:id="rId7"/>
    <p:sldId id="271" r:id="rId8"/>
    <p:sldId id="272" r:id="rId9"/>
    <p:sldId id="270" r:id="rId10"/>
    <p:sldId id="276" r:id="rId11"/>
    <p:sldId id="273" r:id="rId12"/>
    <p:sldId id="278" r:id="rId13"/>
    <p:sldId id="279" r:id="rId14"/>
    <p:sldId id="284" r:id="rId15"/>
    <p:sldId id="285" r:id="rId16"/>
    <p:sldId id="286" r:id="rId17"/>
    <p:sldId id="287" r:id="rId18"/>
    <p:sldId id="282" r:id="rId19"/>
    <p:sldId id="283" r:id="rId20"/>
    <p:sldId id="288" r:id="rId21"/>
    <p:sldId id="261" r:id="rId22"/>
    <p:sldId id="262" r:id="rId23"/>
    <p:sldId id="289" r:id="rId24"/>
    <p:sldId id="290" r:id="rId25"/>
    <p:sldId id="291" r:id="rId26"/>
    <p:sldId id="295" r:id="rId27"/>
    <p:sldId id="296" r:id="rId28"/>
    <p:sldId id="263" r:id="rId29"/>
    <p:sldId id="293" r:id="rId30"/>
    <p:sldId id="298" r:id="rId31"/>
    <p:sldId id="294" r:id="rId32"/>
    <p:sldId id="299" r:id="rId33"/>
    <p:sldId id="300" r:id="rId34"/>
    <p:sldId id="301" r:id="rId35"/>
    <p:sldId id="303" r:id="rId36"/>
    <p:sldId id="304" r:id="rId37"/>
    <p:sldId id="302" r:id="rId38"/>
    <p:sldId id="305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0B3FA-7539-4CE0-A56E-4AFC8EAB03E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DA248-50CC-4D29-850D-63CD1D96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03162-4A8A-4F85-8845-2232EC4AAD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3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you</a:t>
            </a:r>
            <a:r>
              <a:rPr lang="en-US" baseline="0" dirty="0"/>
              <a:t> plan you will have to take these into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Very similar to search problems: when solving a maze with food pellets, we stored which food pellets were eaten! 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9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In search problems: did not talk about actions, but about successor functions --- now the information inside the successor function is unpacked into actions, transitions and reward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Write out S, A, example entry in T, entry in R; note: T has to some up to 1 over all s’s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 function different from the book : R(</a:t>
            </a:r>
            <a:r>
              <a:rPr lang="en-US" dirty="0" err="1">
                <a:ea typeface="ＭＳ Ｐゴシック" pitchFamily="34" charset="-128"/>
              </a:rPr>
              <a:t>s,a,s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)</a:t>
            </a:r>
          </a:p>
          <a:p>
            <a:r>
              <a:rPr lang="en-US" dirty="0">
                <a:ea typeface="ＭＳ Ｐゴシック" pitchFamily="34" charset="-128"/>
              </a:rPr>
              <a:t>In book simpler for equations, but not useful for the projects.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Need to modify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 a tiny little bit to account for rewards along the way, but that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s something you should be able to do, and so you can already solve MDP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s  (not in most efficient way)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9A4D5-BA7F-4965-9F32-D31D11C0DA97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0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Might think</a:t>
            </a:r>
            <a:r>
              <a:rPr lang="en-US" baseline="0" dirty="0"/>
              <a:t> its easy – more or less; sure</a:t>
            </a:r>
          </a:p>
          <a:p>
            <a:r>
              <a:rPr lang="en-US" baseline="0" dirty="0"/>
              <a:t>But what about now or later; vote!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4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68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3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7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5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2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887819-4685-4A49-9530-DE27DDDCD7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9F6316-F650-467A-A5D7-49CD73E29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w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17: Making </a:t>
            </a:r>
            <a:r>
              <a:rPr lang="en-US" smtClean="0"/>
              <a:t>Complex decisions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43197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slides are adopted from Berkeley course materials and Russell and </a:t>
            </a:r>
            <a:r>
              <a:rPr lang="en-US" dirty="0" err="1"/>
              <a:t>Norvig</a:t>
            </a:r>
            <a:r>
              <a:rPr lang="en-US" dirty="0"/>
              <a:t> </a:t>
            </a:r>
            <a:r>
              <a:rPr lang="en-US" dirty="0" smtClean="0"/>
              <a:t>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In </a:t>
            </a:r>
            <a:r>
              <a:rPr lang="en-US" dirty="0">
                <a:ea typeface="ＭＳ Ｐゴシック" pitchFamily="34" charset="-128"/>
              </a:rPr>
              <a:t>deterministic search problems, we wanted an optimal </a:t>
            </a: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plan</a:t>
            </a:r>
            <a:r>
              <a:rPr lang="en-US" dirty="0">
                <a:ea typeface="ＭＳ Ｐゴシック" pitchFamily="34" charset="-128"/>
              </a:rPr>
              <a:t>, or sequence of actions, from </a:t>
            </a:r>
            <a:r>
              <a:rPr lang="en-US" dirty="0" smtClean="0">
                <a:ea typeface="ＭＳ Ｐゴシック" pitchFamily="34" charset="-128"/>
              </a:rPr>
              <a:t>start </a:t>
            </a:r>
            <a:r>
              <a:rPr lang="en-US" dirty="0">
                <a:ea typeface="ＭＳ Ｐゴシック" pitchFamily="34" charset="-128"/>
              </a:rPr>
              <a:t>to a goal.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does a solution to a</a:t>
            </a:r>
            <a:r>
              <a:rPr lang="en-US" dirty="0" smtClean="0">
                <a:solidFill>
                  <a:srgbClr val="FF0000"/>
                </a:solidFill>
              </a:rPr>
              <a:t> sequential decision </a:t>
            </a:r>
            <a:r>
              <a:rPr lang="en-US" dirty="0">
                <a:solidFill>
                  <a:srgbClr val="FF0000"/>
                </a:solidFill>
              </a:rPr>
              <a:t>problem look like?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Any </a:t>
            </a:r>
            <a:r>
              <a:rPr lang="en-US" dirty="0"/>
              <a:t>fixed action sequence won’t solve the problem, because the agent might end up in a state</a:t>
            </a:r>
          </a:p>
          <a:p>
            <a:pPr marL="0" indent="0">
              <a:buNone/>
            </a:pPr>
            <a:r>
              <a:rPr lang="en-US" dirty="0"/>
              <a:t>other than the </a:t>
            </a:r>
            <a:r>
              <a:rPr lang="en-US" dirty="0" smtClean="0"/>
              <a:t>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Therefore</a:t>
            </a:r>
            <a:r>
              <a:rPr lang="en-US" dirty="0"/>
              <a:t>, a solution must specify what the agent should do for </a:t>
            </a:r>
            <a:r>
              <a:rPr lang="en-US" i="1" dirty="0">
                <a:solidFill>
                  <a:srgbClr val="00B0F0"/>
                </a:solidFill>
              </a:rPr>
              <a:t>any </a:t>
            </a:r>
            <a:r>
              <a:rPr lang="en-US" dirty="0" smtClean="0">
                <a:solidFill>
                  <a:srgbClr val="00B0F0"/>
                </a:solidFill>
              </a:rPr>
              <a:t>state </a:t>
            </a:r>
            <a:r>
              <a:rPr lang="en-US" dirty="0"/>
              <a:t>that the agent might reach.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solution of this kind is called a </a:t>
            </a:r>
            <a:r>
              <a:rPr lang="en-US" b="1" dirty="0" smtClean="0">
                <a:solidFill>
                  <a:srgbClr val="00B050"/>
                </a:solidFill>
              </a:rPr>
              <a:t>policy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5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Policy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400800" cy="4525963"/>
          </a:xfrm>
        </p:spPr>
        <p:txBody>
          <a:bodyPr>
            <a:normAutofit lnSpcReduction="10000"/>
          </a:bodyPr>
          <a:lstStyle/>
          <a:p>
            <a:endParaRPr lang="en-US" sz="2400" dirty="0" smtClean="0">
              <a:ea typeface="ＭＳ Ｐゴシック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In </a:t>
            </a:r>
            <a:r>
              <a:rPr lang="en-US" sz="2400" dirty="0">
                <a:ea typeface="ＭＳ Ｐゴシック" pitchFamily="34" charset="-128"/>
              </a:rPr>
              <a:t>deterministic </a:t>
            </a:r>
            <a:r>
              <a:rPr lang="en-US" sz="2400" dirty="0" smtClean="0">
                <a:ea typeface="ＭＳ Ｐゴシック" pitchFamily="34" charset="-128"/>
              </a:rPr>
              <a:t>search </a:t>
            </a:r>
            <a:r>
              <a:rPr lang="en-US" sz="2400" dirty="0">
                <a:ea typeface="ＭＳ Ｐゴシック" pitchFamily="34" charset="-128"/>
              </a:rPr>
              <a:t>problems, we wanted an optimal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plan</a:t>
            </a:r>
            <a:r>
              <a:rPr lang="en-US" sz="2400" dirty="0">
                <a:ea typeface="ＭＳ Ｐゴシック" pitchFamily="34" charset="-128"/>
              </a:rPr>
              <a:t>, or sequence of actions, from </a:t>
            </a:r>
            <a:r>
              <a:rPr lang="en-US" sz="2400" dirty="0" smtClean="0">
                <a:ea typeface="ＭＳ Ｐゴシック" pitchFamily="34" charset="-128"/>
              </a:rPr>
              <a:t>start state to </a:t>
            </a:r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 smtClean="0">
                <a:ea typeface="ＭＳ Ｐゴシック" pitchFamily="34" charset="-128"/>
              </a:rPr>
              <a:t>goal.</a:t>
            </a:r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For MDPs, we want an optimal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	policy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*: S → 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pitchFamily="34" charset="-128"/>
                <a:sym typeface="Symbol" pitchFamily="18" charset="2"/>
              </a:rPr>
              <a:t>A policy  gives an action for each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 </a:t>
            </a:r>
            <a:r>
              <a:rPr lang="en-US" sz="2000" b="1" dirty="0"/>
              <a:t>optimal policy </a:t>
            </a:r>
            <a:r>
              <a:rPr lang="en-US" sz="2000" dirty="0"/>
              <a:t>is a policy that yields the </a:t>
            </a:r>
            <a:r>
              <a:rPr lang="en-US" sz="2000" dirty="0" smtClean="0"/>
              <a:t>maximum expected utility.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policy </a:t>
            </a:r>
            <a:r>
              <a:rPr lang="en-US" dirty="0"/>
              <a:t>represents the agent function explicitly and is therefore a description of </a:t>
            </a:r>
            <a:r>
              <a:rPr lang="en-US" dirty="0">
                <a:solidFill>
                  <a:srgbClr val="00B0F0"/>
                </a:solidFill>
              </a:rPr>
              <a:t>a simple </a:t>
            </a:r>
            <a:r>
              <a:rPr lang="en-US" dirty="0" smtClean="0">
                <a:solidFill>
                  <a:srgbClr val="00B0F0"/>
                </a:solidFill>
              </a:rPr>
              <a:t>reflex agent</a:t>
            </a:r>
            <a:r>
              <a:rPr lang="en-US" dirty="0"/>
              <a:t>, computed from the information used for a </a:t>
            </a:r>
            <a:r>
              <a:rPr lang="en-US" dirty="0">
                <a:solidFill>
                  <a:srgbClr val="00B050"/>
                </a:solidFill>
              </a:rPr>
              <a:t>utility-based agent</a:t>
            </a:r>
            <a:r>
              <a:rPr lang="en-US" dirty="0"/>
              <a:t>.</a:t>
            </a:r>
            <a:endParaRPr lang="en-US" sz="4000" b="1" dirty="0">
              <a:ea typeface="ＭＳ Ｐゴシック" pitchFamily="34" charset="-128"/>
              <a:sym typeface="Symbol" pitchFamily="18" charset="2"/>
            </a:endParaRPr>
          </a:p>
          <a:p>
            <a:endParaRPr lang="en-US" sz="2400" dirty="0">
              <a:ea typeface="ＭＳ Ｐゴシック" pitchFamily="34" charset="-128"/>
              <a:sym typeface="Symbol" pitchFamily="18" charset="2"/>
            </a:endParaRPr>
          </a:p>
          <a:p>
            <a:pPr lvl="1"/>
            <a:endParaRPr lang="en-US" sz="2000" dirty="0"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629400" y="4724400"/>
            <a:ext cx="510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Optimal policy when R(s, a, s</a:t>
            </a:r>
            <a:r>
              <a:rPr lang="en-US" altLang="ja-JP" sz="2400" dirty="0">
                <a:latin typeface="Calibri" pitchFamily="34" charset="0"/>
              </a:rPr>
              <a:t>’) = -0.03 for all non-terminals s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9782" y="1447800"/>
            <a:ext cx="5410200" cy="3162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93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Since the </a:t>
            </a:r>
            <a:r>
              <a:rPr lang="en-US" dirty="0"/>
              <a:t>cost of taking a step is fairly small compared with the penalty for </a:t>
            </a:r>
            <a:r>
              <a:rPr lang="en-US" dirty="0" smtClean="0"/>
              <a:t>ending up </a:t>
            </a:r>
            <a:r>
              <a:rPr lang="en-US" dirty="0"/>
              <a:t>in (4,2) by accident, the optimal policy for the state (3,1) is conservative.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policy recommends </a:t>
            </a:r>
            <a:r>
              <a:rPr lang="en-US" dirty="0"/>
              <a:t>taking the long way round, rather than taking the shortcut and thereby </a:t>
            </a:r>
            <a:r>
              <a:rPr lang="en-US" dirty="0" smtClean="0"/>
              <a:t>risking entering </a:t>
            </a:r>
            <a:r>
              <a:rPr lang="en-US" dirty="0"/>
              <a:t>(4,2).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010" y="3027358"/>
            <a:ext cx="3152775" cy="2533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5197" y="5561008"/>
            <a:ext cx="296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R(s)=-0.04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balance of risk and reward changes depending on the value of R(s) for the </a:t>
            </a:r>
            <a:r>
              <a:rPr lang="en-US" dirty="0" smtClean="0"/>
              <a:t>nonterminal states.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R(s</a:t>
            </a:r>
            <a:r>
              <a:rPr lang="en-US" dirty="0"/>
              <a:t>) ≤ −1.6284, life is so painful that the agent heads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straight </a:t>
            </a:r>
            <a:r>
              <a:rPr lang="en-US" dirty="0"/>
              <a:t>for the nearest exit, even </a:t>
            </a:r>
            <a:r>
              <a:rPr lang="en-US" dirty="0" smtClean="0"/>
              <a:t>if the </a:t>
            </a:r>
            <a:r>
              <a:rPr lang="en-US" dirty="0"/>
              <a:t>exit is worth –</a:t>
            </a:r>
            <a:r>
              <a:rPr lang="en-US" dirty="0" smtClean="0"/>
              <a:t>1.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−0.4278 ≤ R(s) ≤ −0.0850, life is quite </a:t>
            </a:r>
            <a:r>
              <a:rPr lang="en-US" dirty="0" smtClean="0"/>
              <a:t>unpleasant;</a:t>
            </a:r>
          </a:p>
          <a:p>
            <a:pPr marL="0" indent="0">
              <a:buNone/>
            </a:pPr>
            <a:r>
              <a:rPr lang="en-US" dirty="0" smtClean="0"/>
              <a:t>the agent takes the </a:t>
            </a:r>
            <a:r>
              <a:rPr lang="en-US" dirty="0"/>
              <a:t>shortest route to the +1 state and 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willing to risk </a:t>
            </a:r>
            <a:r>
              <a:rPr lang="en-US" dirty="0"/>
              <a:t>falling </a:t>
            </a:r>
            <a:r>
              <a:rPr lang="en-US" dirty="0" smtClean="0"/>
              <a:t>into </a:t>
            </a:r>
            <a:r>
              <a:rPr lang="en-US" dirty="0"/>
              <a:t>the –1 state </a:t>
            </a:r>
            <a:r>
              <a:rPr lang="en-US" dirty="0" smtClean="0"/>
              <a:t>by accident.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(</a:t>
            </a:r>
            <a:r>
              <a:rPr lang="en-US" dirty="0"/>
              <a:t>−0.0221 &lt; R(s) &lt; 0), the optimal policy takes </a:t>
            </a:r>
            <a:r>
              <a:rPr lang="en-US" i="1" dirty="0"/>
              <a:t>no risks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at </a:t>
            </a:r>
            <a:r>
              <a:rPr lang="en-US" i="1" dirty="0"/>
              <a:t>all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Finally</a:t>
            </a:r>
            <a:r>
              <a:rPr lang="en-US" dirty="0"/>
              <a:t>, if R(s) &gt; 0, then life </a:t>
            </a:r>
            <a:r>
              <a:rPr lang="en-US" dirty="0" smtClean="0"/>
              <a:t>is positively </a:t>
            </a:r>
            <a:r>
              <a:rPr lang="en-US" dirty="0"/>
              <a:t>enjoyable and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agent avoids </a:t>
            </a:r>
            <a:r>
              <a:rPr lang="en-US" i="1" dirty="0"/>
              <a:t>both </a:t>
            </a:r>
            <a:r>
              <a:rPr lang="en-US" dirty="0" smtClean="0"/>
              <a:t>exits and </a:t>
            </a:r>
            <a:r>
              <a:rPr lang="en-US" dirty="0"/>
              <a:t>the agent obtains infinite total </a:t>
            </a:r>
            <a:r>
              <a:rPr lang="en-US" dirty="0" smtClean="0"/>
              <a:t>reward</a:t>
            </a:r>
          </a:p>
          <a:p>
            <a:pPr marL="0" indent="0">
              <a:buNone/>
            </a:pPr>
            <a:r>
              <a:rPr lang="en-US" dirty="0" smtClean="0"/>
              <a:t> because it </a:t>
            </a:r>
            <a:r>
              <a:rPr lang="en-US" dirty="0"/>
              <a:t>never enters a terminal state.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112" y="2096834"/>
            <a:ext cx="4592193" cy="376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vs. Infinite Horizons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inite </a:t>
            </a:r>
            <a:r>
              <a:rPr lang="en-US" dirty="0"/>
              <a:t>horizon means that there is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fixed </a:t>
            </a:r>
            <a:r>
              <a:rPr lang="en-US" dirty="0">
                <a:solidFill>
                  <a:srgbClr val="FF0000"/>
                </a:solidFill>
              </a:rPr>
              <a:t>time </a:t>
            </a:r>
            <a:r>
              <a:rPr lang="en-US" dirty="0"/>
              <a:t>N after which nothing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atters (the </a:t>
            </a:r>
            <a:r>
              <a:rPr lang="en-US" dirty="0"/>
              <a:t>game is </a:t>
            </a:r>
            <a:r>
              <a:rPr lang="en-US" dirty="0" smtClean="0"/>
              <a:t>over).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similar to depth-limited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suppose an agent starts at (</a:t>
            </a:r>
            <a:r>
              <a:rPr lang="en-US" dirty="0" smtClean="0"/>
              <a:t>3,1), and N </a:t>
            </a:r>
            <a:r>
              <a:rPr lang="en-US" dirty="0"/>
              <a:t>=3.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optimal action is to go </a:t>
            </a:r>
            <a:r>
              <a:rPr lang="en-US" i="1" dirty="0"/>
              <a:t>Up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On the other hand, if N =</a:t>
            </a:r>
            <a:r>
              <a:rPr lang="en-US" dirty="0" smtClean="0"/>
              <a:t>100, then </a:t>
            </a:r>
            <a:r>
              <a:rPr lang="en-US" dirty="0"/>
              <a:t>there is plenty of </a:t>
            </a:r>
            <a:r>
              <a:rPr lang="en-US" dirty="0" smtClean="0"/>
              <a:t>time to take the safe route.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optimal action is to go </a:t>
            </a:r>
            <a:r>
              <a:rPr lang="en-US" i="1" dirty="0" smtClean="0"/>
              <a:t>Left.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291" y="1737361"/>
            <a:ext cx="2750126" cy="1885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13" y="4051378"/>
            <a:ext cx="2651053" cy="181771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93680" y="2821094"/>
            <a:ext cx="7620" cy="46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401300" y="5364480"/>
            <a:ext cx="4669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3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vs. Infinite Horizons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Symbol" charset="0"/>
              </a:rPr>
              <a:t>If </a:t>
            </a:r>
            <a:r>
              <a:rPr lang="en-US" dirty="0"/>
              <a:t>the optimal action in a given state could change over time, the policy is </a:t>
            </a:r>
            <a:r>
              <a:rPr lang="en-US" dirty="0" smtClean="0"/>
              <a:t> named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 charset="0"/>
              </a:rPr>
              <a:t>nonstationary</a:t>
            </a:r>
            <a:r>
              <a:rPr lang="en-US" dirty="0" smtClean="0">
                <a:sym typeface="Symbol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Symbol" charset="0"/>
              </a:rPr>
              <a:t>Thus, finite horizons yield </a:t>
            </a:r>
            <a:r>
              <a:rPr lang="en-US" dirty="0" err="1" smtClean="0">
                <a:solidFill>
                  <a:srgbClr val="FF0000"/>
                </a:solidFill>
                <a:sym typeface="Symbol" charset="0"/>
              </a:rPr>
              <a:t>nonstationary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policies.</a:t>
            </a:r>
            <a:endParaRPr lang="en-US" dirty="0">
              <a:sym typeface="Symbol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no fixed time </a:t>
            </a:r>
            <a:r>
              <a:rPr lang="en-US" dirty="0" smtClean="0"/>
              <a:t>limit, </a:t>
            </a:r>
            <a:r>
              <a:rPr lang="en-US" dirty="0"/>
              <a:t>there </a:t>
            </a:r>
            <a:r>
              <a:rPr lang="en-US" dirty="0" smtClean="0"/>
              <a:t>is no </a:t>
            </a:r>
            <a:r>
              <a:rPr lang="en-US" dirty="0"/>
              <a:t>reason to behave differently in the same state at different times. Hence, the optimal </a:t>
            </a:r>
            <a:r>
              <a:rPr lang="en-US" dirty="0" smtClean="0"/>
              <a:t>action </a:t>
            </a:r>
            <a:r>
              <a:rPr lang="en-US" dirty="0"/>
              <a:t>depends only on the current state, and the optimal policy is </a:t>
            </a:r>
            <a:r>
              <a:rPr lang="en-US" b="1" dirty="0">
                <a:solidFill>
                  <a:srgbClr val="00B050"/>
                </a:solidFill>
              </a:rPr>
              <a:t>stationary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Infinite horizon does </a:t>
            </a:r>
            <a:r>
              <a:rPr lang="en-US" dirty="0"/>
              <a:t>not necessarily mean that all state sequences are infinite; it just means that there is </a:t>
            </a:r>
            <a:r>
              <a:rPr lang="en-US" dirty="0" smtClean="0"/>
              <a:t>no fixed </a:t>
            </a:r>
            <a:r>
              <a:rPr lang="en-US" dirty="0"/>
              <a:t>deadline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In particular, there can be finite state sequences in an infinite-horizon </a:t>
            </a:r>
            <a:r>
              <a:rPr lang="en-US" dirty="0" smtClean="0"/>
              <a:t>MDP containing </a:t>
            </a:r>
            <a:r>
              <a:rPr lang="en-US" dirty="0"/>
              <a:t>a terminal </a:t>
            </a:r>
            <a:r>
              <a:rPr lang="en-US" dirty="0" smtClean="0"/>
              <a:t>state (for example: the grid world with no fixed N).</a:t>
            </a:r>
          </a:p>
        </p:txBody>
      </p:sp>
    </p:spTree>
    <p:extLst>
      <p:ext uri="{BB962C8B-B14F-4D97-AF65-F5344CB8AC3E}">
        <p14:creationId xmlns:p14="http://schemas.microsoft.com/office/powerpoint/2010/main" val="27468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preferences should an agent have over reward sequences?</a:t>
            </a:r>
          </a:p>
          <a:p>
            <a:endParaRPr lang="en-US" sz="2800" dirty="0"/>
          </a:p>
          <a:p>
            <a:r>
              <a:rPr lang="en-US" sz="2800" dirty="0"/>
              <a:t>More or less?</a:t>
            </a:r>
          </a:p>
          <a:p>
            <a:endParaRPr lang="en-US" sz="2800" dirty="0"/>
          </a:p>
          <a:p>
            <a:r>
              <a:rPr lang="en-US" sz="2800" dirty="0"/>
              <a:t>Now or later?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3505497"/>
            <a:ext cx="4648200" cy="29507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24200" y="2409825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[1, 2, 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8253" y="2409825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[2, 3, 4]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4595" y="2409825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 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343918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[0, 0, 1]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8253" y="343918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[1, 0, 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4595" y="3439180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 or</a:t>
            </a:r>
          </a:p>
        </p:txBody>
      </p:sp>
    </p:spTree>
    <p:extLst>
      <p:ext uri="{BB962C8B-B14F-4D97-AF65-F5344CB8AC3E}">
        <p14:creationId xmlns:p14="http://schemas.microsoft.com/office/powerpoint/2010/main" val="39646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1. Additive Rewards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2. Discounted Rewards</a:t>
            </a:r>
            <a:endParaRPr lang="ar-EG" dirty="0" smtClean="0">
              <a:solidFill>
                <a:schemeClr val="accent2"/>
              </a:solidFill>
            </a:endParaRPr>
          </a:p>
          <a:p>
            <a:endParaRPr lang="ar-EG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 smtClean="0">
                <a:latin typeface="Times-Bold"/>
              </a:rPr>
              <a:t>A discount </a:t>
            </a:r>
            <a:r>
              <a:rPr lang="en-US" sz="1700" b="1" dirty="0">
                <a:latin typeface="Times-Bold"/>
              </a:rPr>
              <a:t>factor </a:t>
            </a:r>
            <a:r>
              <a:rPr lang="en-US" sz="1700" dirty="0">
                <a:latin typeface="CMMI10"/>
              </a:rPr>
              <a:t>γ </a:t>
            </a:r>
            <a:r>
              <a:rPr lang="en-US" sz="1700" dirty="0">
                <a:latin typeface="Times-Roman"/>
              </a:rPr>
              <a:t>is a number between 0 and 1. </a:t>
            </a:r>
            <a:endParaRPr lang="en-US" sz="1700" dirty="0" smtClean="0"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-Roman"/>
              </a:rPr>
              <a:t>The </a:t>
            </a:r>
            <a:r>
              <a:rPr lang="en-US" sz="1700" dirty="0">
                <a:latin typeface="Times-Roman"/>
              </a:rPr>
              <a:t>discount factor </a:t>
            </a:r>
            <a:r>
              <a:rPr lang="en-US" sz="1700" dirty="0" smtClean="0">
                <a:latin typeface="Times-Roman"/>
              </a:rPr>
              <a:t>describes the </a:t>
            </a:r>
            <a:r>
              <a:rPr lang="en-US" sz="1700" dirty="0">
                <a:latin typeface="Times-Roman"/>
              </a:rPr>
              <a:t>preference of an agent for current rewards over future rewards. </a:t>
            </a:r>
            <a:endParaRPr lang="en-US" sz="1700" dirty="0" smtClean="0"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-Roman"/>
              </a:rPr>
              <a:t>When </a:t>
            </a:r>
            <a:r>
              <a:rPr lang="en-US" sz="1700" dirty="0">
                <a:latin typeface="CMMI10"/>
              </a:rPr>
              <a:t>γ </a:t>
            </a:r>
            <a:r>
              <a:rPr lang="en-US" sz="1700" dirty="0">
                <a:latin typeface="Times-Roman"/>
              </a:rPr>
              <a:t>is </a:t>
            </a:r>
            <a:r>
              <a:rPr lang="en-US" sz="1700" dirty="0" smtClean="0">
                <a:latin typeface="Times-Roman"/>
              </a:rPr>
              <a:t>close to </a:t>
            </a:r>
            <a:r>
              <a:rPr lang="en-US" sz="1700" dirty="0">
                <a:latin typeface="Times-Roman"/>
              </a:rPr>
              <a:t>0, rewards in the distant future are viewed as insignificant. </a:t>
            </a:r>
            <a:endParaRPr lang="en-US" sz="1700" dirty="0" smtClean="0"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-Roman"/>
              </a:rPr>
              <a:t>When </a:t>
            </a:r>
            <a:r>
              <a:rPr lang="en-US" sz="1700" dirty="0">
                <a:latin typeface="CMMI10"/>
              </a:rPr>
              <a:t>γ </a:t>
            </a:r>
            <a:r>
              <a:rPr lang="en-US" sz="1700" dirty="0">
                <a:latin typeface="Times-Roman"/>
              </a:rPr>
              <a:t>is 1, </a:t>
            </a:r>
            <a:r>
              <a:rPr lang="en-US" sz="1700" dirty="0" smtClean="0">
                <a:latin typeface="Times-Roman"/>
              </a:rPr>
              <a:t>discounted rewards </a:t>
            </a:r>
            <a:r>
              <a:rPr lang="en-US" sz="1700" dirty="0">
                <a:latin typeface="Times-Roman"/>
              </a:rPr>
              <a:t>are exactly equivalent to additive rewards</a:t>
            </a:r>
            <a:r>
              <a:rPr lang="en-US" sz="1700" dirty="0" smtClean="0">
                <a:latin typeface="Times-Roman"/>
              </a:rPr>
              <a:t>,</a:t>
            </a:r>
          </a:p>
          <a:p>
            <a:r>
              <a:rPr lang="en-US" sz="2400" dirty="0">
                <a:ea typeface="ＭＳ Ｐゴシック" pitchFamily="34" charset="-128"/>
                <a:sym typeface="Symbol" pitchFamily="18" charset="2"/>
              </a:rPr>
              <a:t>Example: discount of 0.5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U([1,2,3]) = 1*1 + 0.5*2 + 0.25*3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U([1,2,3]) &lt; U([3,2,1])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93" y="2142286"/>
            <a:ext cx="5691188" cy="608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93" y="3047330"/>
            <a:ext cx="5644515" cy="4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480800" cy="4729164"/>
          </a:xfrm>
        </p:spPr>
        <p:txBody>
          <a:bodyPr>
            <a:normAutofit fontScale="70000" lnSpcReduction="20000"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Given</a:t>
            </a:r>
            <a:r>
              <a:rPr lang="en-US" sz="28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Actions</a:t>
            </a:r>
            <a:r>
              <a:rPr lang="en-US" sz="2400" dirty="0"/>
              <a:t>: East, West, and Exit (only available in exit states a, e)</a:t>
            </a:r>
          </a:p>
          <a:p>
            <a:pPr lvl="1"/>
            <a:r>
              <a:rPr lang="en-US" sz="2400" dirty="0"/>
              <a:t>Transitions: deterministic</a:t>
            </a:r>
          </a:p>
          <a:p>
            <a:endParaRPr lang="en-US" sz="2800" dirty="0"/>
          </a:p>
          <a:p>
            <a:r>
              <a:rPr lang="en-US" sz="2800" dirty="0" smtClean="0"/>
              <a:t>1. </a:t>
            </a:r>
            <a:r>
              <a:rPr lang="en-US" sz="2800" dirty="0"/>
              <a:t>For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/>
              <a:t> = 1, what is the optimal policy?</a:t>
            </a:r>
          </a:p>
          <a:p>
            <a:pPr lvl="2"/>
            <a:endParaRPr lang="en-US" sz="2000" dirty="0"/>
          </a:p>
          <a:p>
            <a:r>
              <a:rPr lang="en-US" sz="2800" dirty="0" smtClean="0"/>
              <a:t>2. </a:t>
            </a:r>
            <a:r>
              <a:rPr lang="en-US" sz="2800" dirty="0"/>
              <a:t>For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/>
              <a:t> = 0.1, what is the optimal policy?</a:t>
            </a:r>
          </a:p>
          <a:p>
            <a:pPr lvl="2"/>
            <a:endParaRPr lang="en-US" sz="2000" dirty="0"/>
          </a:p>
          <a:p>
            <a:r>
              <a:rPr lang="en-US" sz="2800" dirty="0" smtClean="0"/>
              <a:t>3. </a:t>
            </a:r>
            <a:r>
              <a:rPr lang="en-US" sz="2800" dirty="0"/>
              <a:t>For which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>
                <a:latin typeface="cmmi10"/>
                <a:ea typeface="cmmi10"/>
                <a:cs typeface="cmmi10"/>
              </a:rPr>
              <a:t> </a:t>
            </a:r>
            <a:r>
              <a:rPr lang="en-US" sz="2800" dirty="0"/>
              <a:t>are West and East equally good when in state d?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37890" y="1889760"/>
            <a:ext cx="3594100" cy="11684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9372600" y="1676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229600" y="3657600"/>
            <a:ext cx="3289300" cy="685800"/>
            <a:chOff x="7870815" y="3645405"/>
            <a:chExt cx="3289300" cy="685800"/>
          </a:xfrm>
        </p:grpSpPr>
        <p:pic>
          <p:nvPicPr>
            <p:cNvPr id="17" name="Picture 16" descr="discounti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15" y="3645405"/>
              <a:ext cx="3289300" cy="6858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9886156" y="3760395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29600" y="4572000"/>
            <a:ext cx="3289300" cy="685800"/>
            <a:chOff x="7870815" y="3645405"/>
            <a:chExt cx="3289300" cy="685800"/>
          </a:xfrm>
        </p:grpSpPr>
        <p:pic>
          <p:nvPicPr>
            <p:cNvPr id="21" name="Picture 20" descr="discounti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15" y="3645405"/>
              <a:ext cx="3289300" cy="6858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9886156" y="3760395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067800" y="3821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&lt;-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77400" y="3821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&lt;-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3200" y="3810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&lt;-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67800" y="4736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&lt;-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774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&lt;-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87000" y="4736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/>
                <a:cs typeface="Calibri"/>
              </a:rPr>
              <a:t>-&gt;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9800" y="61261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charset="0"/>
              </a:rPr>
              <a:t>1=10 </a:t>
            </a:r>
            <a:r>
              <a:rPr lang="en-US" baseline="30000" dirty="0">
                <a:sym typeface="Symbol" charset="0"/>
              </a:rPr>
              <a:t>3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69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Infinite Utilities?!</a:t>
            </a:r>
          </a:p>
        </p:txBody>
      </p:sp>
      <p:sp>
        <p:nvSpPr>
          <p:cNvPr id="1725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896600" cy="5105400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§"/>
              <a:defRPr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Problem</a:t>
            </a:r>
            <a:r>
              <a:rPr lang="en-US" sz="2800" dirty="0"/>
              <a:t>: What if the game lasts forever?  Do we get infinite rewards?</a:t>
            </a:r>
          </a:p>
          <a:p>
            <a:pPr lvl="3">
              <a:buFont typeface="Arial" panose="020B0604020202020204" pitchFamily="34" charset="0"/>
              <a:buChar char="•"/>
              <a:defRPr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Solutions: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Finite horizon: (similar to depth-limited search)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Terminate episodes after a fixed T steps (e.g. life)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Gives </a:t>
            </a:r>
            <a:r>
              <a:rPr lang="en-US" sz="2000" dirty="0" err="1"/>
              <a:t>nonstationary</a:t>
            </a:r>
            <a:r>
              <a:rPr lang="en-US" sz="2000" dirty="0"/>
              <a:t> policies (</a:t>
            </a:r>
            <a:r>
              <a:rPr lang="en-US" sz="2000" dirty="0">
                <a:sym typeface="Symbol" charset="0"/>
              </a:rPr>
              <a:t> depends on time left)</a:t>
            </a:r>
          </a:p>
          <a:p>
            <a:pPr lvl="7">
              <a:buFont typeface="Arial" panose="020B0604020202020204" pitchFamily="34" charset="0"/>
              <a:buChar char="•"/>
              <a:defRPr/>
            </a:pPr>
            <a:endParaRPr lang="en-US" sz="800" dirty="0">
              <a:sym typeface="Symbol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ym typeface="Symbol" charset="0"/>
              </a:rPr>
              <a:t>Discounting: use 0 &lt;  &lt; 1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sym typeface="Symbol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sym typeface="Symbol" charset="0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ym typeface="Symbol" charset="0"/>
              </a:rPr>
              <a:t>Smaller  means smaller </a:t>
            </a:r>
            <a:r>
              <a:rPr lang="ja-JP" altLang="en-US" sz="2000" dirty="0">
                <a:sym typeface="Symbol" charset="0"/>
              </a:rPr>
              <a:t>“</a:t>
            </a:r>
            <a:r>
              <a:rPr lang="en-US" altLang="ja-JP" sz="2000" dirty="0">
                <a:sym typeface="Symbol" charset="0"/>
              </a:rPr>
              <a:t>horizon</a:t>
            </a:r>
            <a:r>
              <a:rPr lang="ja-JP" altLang="en-US" sz="2000" dirty="0">
                <a:sym typeface="Symbol" charset="0"/>
              </a:rPr>
              <a:t>”</a:t>
            </a:r>
            <a:r>
              <a:rPr lang="en-US" altLang="ja-JP" sz="2000" dirty="0">
                <a:sym typeface="Symbol" charset="0"/>
              </a:rPr>
              <a:t> – shorter term </a:t>
            </a:r>
            <a:r>
              <a:rPr lang="en-US" altLang="ja-JP" sz="2000" dirty="0" smtClean="0">
                <a:sym typeface="Symbol" charset="0"/>
              </a:rPr>
              <a:t>focus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If </a:t>
            </a:r>
            <a:r>
              <a:rPr lang="en-US" dirty="0"/>
              <a:t>the environment contains terminal states </a:t>
            </a:r>
            <a:r>
              <a:rPr lang="en-US" i="1" dirty="0"/>
              <a:t>and if the agent is guaranteed to get to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eventually</a:t>
            </a:r>
            <a:r>
              <a:rPr lang="en-US" dirty="0" smtClean="0"/>
              <a:t>, then we will never need to compare infinite sequences.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policy that </a:t>
            </a:r>
            <a:r>
              <a:rPr lang="en-US" dirty="0" smtClean="0"/>
              <a:t>is guaranteed </a:t>
            </a:r>
            <a:r>
              <a:rPr lang="en-US" dirty="0"/>
              <a:t>to reach a terminal state </a:t>
            </a:r>
            <a:r>
              <a:rPr lang="en-US" dirty="0" smtClean="0"/>
              <a:t>is called </a:t>
            </a:r>
            <a:r>
              <a:rPr lang="en-US" dirty="0"/>
              <a:t>a proper policy.</a:t>
            </a:r>
            <a:endParaRPr lang="en-US" dirty="0">
              <a:sym typeface="Symbol" charset="0"/>
            </a:endParaRP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136618" y="4014457"/>
            <a:ext cx="4791825" cy="655118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940941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this chapter, we consider </a:t>
            </a:r>
            <a:r>
              <a:rPr lang="en-US" b="1" dirty="0"/>
              <a:t>sequential </a:t>
            </a:r>
            <a:r>
              <a:rPr lang="en-US" b="1" dirty="0" smtClean="0"/>
              <a:t>decision</a:t>
            </a:r>
            <a:r>
              <a:rPr lang="en-US" dirty="0" smtClean="0"/>
              <a:t> </a:t>
            </a:r>
            <a:r>
              <a:rPr lang="en-US" b="1" dirty="0"/>
              <a:t>problems</a:t>
            </a:r>
            <a:r>
              <a:rPr lang="en-US" dirty="0"/>
              <a:t>, in which the agent’s </a:t>
            </a:r>
            <a:r>
              <a:rPr lang="en-US" dirty="0">
                <a:solidFill>
                  <a:srgbClr val="00B050"/>
                </a:solidFill>
              </a:rPr>
              <a:t>utility </a:t>
            </a:r>
            <a:r>
              <a:rPr lang="en-US" dirty="0"/>
              <a:t>depends on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sequence of </a:t>
            </a:r>
            <a:r>
              <a:rPr lang="en-US" dirty="0">
                <a:solidFill>
                  <a:srgbClr val="FF0000"/>
                </a:solidFill>
              </a:rPr>
              <a:t>decisions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focus on stochastic environments.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1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utilities and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expected utility obtained by executing π starting in s is given </a:t>
            </a:r>
            <a:r>
              <a:rPr lang="en-US" dirty="0" smtClean="0"/>
              <a:t>by: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optimal policy </a:t>
            </a:r>
            <a:r>
              <a:rPr lang="en-US" dirty="0" smtClean="0">
                <a:solidFill>
                  <a:srgbClr val="FF0000"/>
                </a:solidFill>
              </a:rPr>
              <a:t>maximizes the expected utility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42" y="2323817"/>
            <a:ext cx="4057650" cy="1123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1684" y="3464185"/>
            <a:ext cx="6880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MMI10"/>
              </a:rPr>
              <a:t>U</a:t>
            </a:r>
            <a:r>
              <a:rPr lang="en-US" dirty="0" smtClean="0">
                <a:latin typeface="CMR10"/>
              </a:rPr>
              <a:t>(</a:t>
            </a:r>
            <a:r>
              <a:rPr lang="en-US" dirty="0" smtClean="0">
                <a:latin typeface="CMMI10"/>
              </a:rPr>
              <a:t>s</a:t>
            </a:r>
            <a:r>
              <a:rPr lang="en-US" dirty="0">
                <a:latin typeface="CMR10"/>
              </a:rPr>
              <a:t>) </a:t>
            </a:r>
            <a:r>
              <a:rPr lang="en-US" dirty="0" smtClean="0">
                <a:latin typeface="Times-Roman"/>
              </a:rPr>
              <a:t>and </a:t>
            </a:r>
            <a:r>
              <a:rPr lang="en-US" dirty="0" smtClean="0">
                <a:latin typeface="CMMI10"/>
              </a:rPr>
              <a:t>R</a:t>
            </a:r>
            <a:r>
              <a:rPr lang="en-US" dirty="0" smtClean="0">
                <a:latin typeface="CMR10"/>
              </a:rPr>
              <a:t>(</a:t>
            </a:r>
            <a:r>
              <a:rPr lang="en-US" dirty="0" smtClean="0">
                <a:latin typeface="CMMI10"/>
              </a:rPr>
              <a:t>s</a:t>
            </a:r>
            <a:r>
              <a:rPr lang="en-US" dirty="0">
                <a:latin typeface="CMR10"/>
              </a:rPr>
              <a:t>) </a:t>
            </a:r>
            <a:r>
              <a:rPr lang="en-US" dirty="0">
                <a:latin typeface="Times-Roman"/>
              </a:rPr>
              <a:t>are quite different </a:t>
            </a:r>
            <a:r>
              <a:rPr lang="en-US" dirty="0" smtClean="0">
                <a:latin typeface="Times-Roman"/>
              </a:rPr>
              <a:t>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CMMI10"/>
              </a:rPr>
              <a:t>R</a:t>
            </a:r>
            <a:r>
              <a:rPr lang="en-US" dirty="0">
                <a:latin typeface="CMR10"/>
              </a:rPr>
              <a:t>(</a:t>
            </a:r>
            <a:r>
              <a:rPr lang="en-US" dirty="0">
                <a:latin typeface="CMMI10"/>
              </a:rPr>
              <a:t>s</a:t>
            </a:r>
            <a:r>
              <a:rPr lang="en-US" dirty="0">
                <a:latin typeface="CMR10"/>
              </a:rPr>
              <a:t>) </a:t>
            </a:r>
            <a:r>
              <a:rPr lang="en-US" dirty="0">
                <a:latin typeface="Times-Roman"/>
              </a:rPr>
              <a:t>is the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“short term” </a:t>
            </a:r>
            <a:r>
              <a:rPr lang="en-US" dirty="0">
                <a:latin typeface="Times-Roman"/>
              </a:rPr>
              <a:t>reward for being in </a:t>
            </a:r>
            <a:r>
              <a:rPr lang="en-US" dirty="0" smtClean="0">
                <a:latin typeface="CMMI10"/>
              </a:rPr>
              <a:t>s.</a:t>
            </a:r>
            <a:endParaRPr lang="en-US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MI10"/>
              </a:rPr>
              <a:t>U</a:t>
            </a:r>
            <a:r>
              <a:rPr lang="en-US" dirty="0">
                <a:latin typeface="CMR10"/>
              </a:rPr>
              <a:t>(</a:t>
            </a:r>
            <a:r>
              <a:rPr lang="en-US" dirty="0">
                <a:latin typeface="CMMI10"/>
              </a:rPr>
              <a:t>s</a:t>
            </a:r>
            <a:r>
              <a:rPr lang="en-US" dirty="0">
                <a:latin typeface="CMR10"/>
              </a:rPr>
              <a:t>) </a:t>
            </a:r>
            <a:r>
              <a:rPr lang="en-US" dirty="0">
                <a:latin typeface="Times-Roman"/>
              </a:rPr>
              <a:t>is the </a:t>
            </a:r>
            <a:r>
              <a:rPr lang="en-US" dirty="0">
                <a:solidFill>
                  <a:srgbClr val="00B050"/>
                </a:solidFill>
                <a:latin typeface="Times-Roman"/>
              </a:rPr>
              <a:t>“long term” </a:t>
            </a:r>
            <a:r>
              <a:rPr lang="en-US" dirty="0">
                <a:latin typeface="Times-Roman"/>
              </a:rPr>
              <a:t>total reward from </a:t>
            </a:r>
            <a:r>
              <a:rPr lang="en-US" dirty="0">
                <a:latin typeface="CMMI10"/>
              </a:rPr>
              <a:t>s </a:t>
            </a:r>
            <a:r>
              <a:rPr lang="en-US" dirty="0">
                <a:latin typeface="Times-Roman"/>
              </a:rPr>
              <a:t>onward.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116" y="2441934"/>
            <a:ext cx="4079105" cy="29678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84745" y="5486400"/>
            <a:ext cx="27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=1, R=-0.04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88" y="4977343"/>
            <a:ext cx="5153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04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utility of a state is the immediate </a:t>
            </a:r>
            <a:r>
              <a:rPr lang="en-US" dirty="0" smtClean="0"/>
              <a:t>reward for </a:t>
            </a:r>
            <a:r>
              <a:rPr lang="en-US" dirty="0"/>
              <a:t>that state plus the expected discounted utility of the next state, assuming that the </a:t>
            </a:r>
            <a:r>
              <a:rPr lang="en-US" dirty="0" smtClean="0"/>
              <a:t>agent chooses </a:t>
            </a:r>
            <a:r>
              <a:rPr lang="en-US" dirty="0"/>
              <a:t>the optimal action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Bellman Equation: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48" y="3610095"/>
            <a:ext cx="6723093" cy="947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4190" y="3458424"/>
            <a:ext cx="7306147" cy="1240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</a:t>
            </a:r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n possible states, </a:t>
            </a:r>
            <a:r>
              <a:rPr lang="en-US" dirty="0" smtClean="0"/>
              <a:t>there </a:t>
            </a:r>
            <a:r>
              <a:rPr lang="en-US" dirty="0"/>
              <a:t>are n Bellman equations, one for each state.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 </a:t>
            </a:r>
            <a:r>
              <a:rPr lang="en-US" dirty="0" smtClean="0"/>
              <a:t>equations contain </a:t>
            </a:r>
            <a:r>
              <a:rPr lang="en-US" dirty="0"/>
              <a:t>n unknowns—the utilities of the states.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 we would like to solve these simultaneous equations to find the utilities.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However, the </a:t>
            </a:r>
            <a:r>
              <a:rPr lang="en-US" dirty="0"/>
              <a:t>equations are </a:t>
            </a:r>
            <a:r>
              <a:rPr lang="en-US" i="1" dirty="0"/>
              <a:t>nonlinear</a:t>
            </a:r>
            <a:r>
              <a:rPr lang="en-US" dirty="0"/>
              <a:t>, because the “max” operator is not a linear operator.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Whereas systems of linear equations can be </a:t>
            </a:r>
            <a:r>
              <a:rPr lang="en-US" dirty="0" smtClean="0"/>
              <a:t>solved quickly </a:t>
            </a:r>
            <a:r>
              <a:rPr lang="en-US" dirty="0"/>
              <a:t>using linear algebra techniques, systems of nonlinear equations are more </a:t>
            </a:r>
            <a:r>
              <a:rPr lang="en-US" dirty="0" smtClean="0"/>
              <a:t>problematic.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thing to try is an </a:t>
            </a:r>
            <a:r>
              <a:rPr lang="en-US" i="1" dirty="0"/>
              <a:t>iterative </a:t>
            </a:r>
            <a:r>
              <a:rPr lang="en-US" dirty="0"/>
              <a:t>approach.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92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1. Start </a:t>
            </a:r>
            <a:r>
              <a:rPr lang="en-US" dirty="0"/>
              <a:t>with arbitrary initial values for the utilities,</a:t>
            </a:r>
          </a:p>
          <a:p>
            <a:r>
              <a:rPr lang="en-US" dirty="0" smtClean="0"/>
              <a:t>2. </a:t>
            </a:r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the right-hand side of the </a:t>
            </a:r>
            <a:r>
              <a:rPr lang="en-US" dirty="0" smtClean="0"/>
              <a:t>Bellman equation</a:t>
            </a:r>
            <a:r>
              <a:rPr lang="en-US" dirty="0"/>
              <a:t>, and plug it into the left-hand </a:t>
            </a:r>
            <a:r>
              <a:rPr lang="en-US" dirty="0" smtClean="0"/>
              <a:t>side—thereby updating </a:t>
            </a:r>
            <a:r>
              <a:rPr lang="en-US" dirty="0"/>
              <a:t>the utility of each state from the utilities of its neighbors. </a:t>
            </a:r>
            <a:endParaRPr lang="en-US" dirty="0" smtClean="0"/>
          </a:p>
          <a:p>
            <a:r>
              <a:rPr lang="en-US" dirty="0" smtClean="0"/>
              <a:t>3. We </a:t>
            </a:r>
            <a:r>
              <a:rPr lang="en-US" dirty="0"/>
              <a:t>repeat this until </a:t>
            </a:r>
            <a:r>
              <a:rPr lang="en-US" dirty="0" smtClean="0"/>
              <a:t>we reach </a:t>
            </a:r>
            <a:r>
              <a:rPr lang="en-US" dirty="0"/>
              <a:t>an equilibrium. </a:t>
            </a:r>
            <a:r>
              <a:rPr lang="en-US" dirty="0" smtClean="0"/>
              <a:t>(Convergence)</a:t>
            </a:r>
          </a:p>
          <a:p>
            <a:r>
              <a:rPr lang="en-US" dirty="0" smtClean="0"/>
              <a:t>Let </a:t>
            </a:r>
            <a:r>
              <a:rPr lang="en-US" dirty="0" err="1"/>
              <a:t>Ui</a:t>
            </a:r>
            <a:r>
              <a:rPr lang="en-US" dirty="0"/>
              <a:t>(s) be the utility value for state s at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iteration. </a:t>
            </a:r>
            <a:endParaRPr lang="en-US" dirty="0" smtClean="0"/>
          </a:p>
          <a:p>
            <a:r>
              <a:rPr lang="en-US" dirty="0" smtClean="0"/>
              <a:t>The iteration </a:t>
            </a:r>
            <a:r>
              <a:rPr lang="en-US" dirty="0"/>
              <a:t>step, called a </a:t>
            </a:r>
            <a:r>
              <a:rPr lang="en-US" b="1" dirty="0"/>
              <a:t>Bellman update</a:t>
            </a:r>
            <a:r>
              <a:rPr lang="en-US" dirty="0"/>
              <a:t>, looks like this: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794" y="4571811"/>
            <a:ext cx="4781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9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</a:t>
            </a:r>
            <a:r>
              <a:rPr lang="en-US" dirty="0" smtClean="0"/>
              <a:t>Iteration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375" y="1900238"/>
            <a:ext cx="80295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6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apply the Bellman update infinitely often, </a:t>
            </a:r>
            <a:r>
              <a:rPr lang="en-US" dirty="0" smtClean="0"/>
              <a:t>the utilities will eventually converge.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fact, they are also the </a:t>
            </a:r>
            <a:r>
              <a:rPr lang="en-US" i="1" dirty="0"/>
              <a:t>unique </a:t>
            </a:r>
            <a:r>
              <a:rPr lang="en-US" dirty="0" smtClean="0"/>
              <a:t>solutions to the Bellman equations, </a:t>
            </a:r>
            <a:r>
              <a:rPr lang="en-US" dirty="0"/>
              <a:t>and the corresponding </a:t>
            </a:r>
            <a:r>
              <a:rPr lang="en-US" dirty="0" smtClean="0"/>
              <a:t>policy </a:t>
            </a:r>
            <a:r>
              <a:rPr lang="en-US" dirty="0"/>
              <a:t>is optimal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note: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ea typeface="ＭＳ Ｐゴシック" pitchFamily="34" charset="-128"/>
              </a:rPr>
              <a:t>Policy may converge long before values do</a:t>
            </a:r>
          </a:p>
          <a:p>
            <a:endParaRPr lang="en-US" dirty="0" smtClean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05" y="3157596"/>
            <a:ext cx="5153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1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4397" y="5156072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1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9253" y="525566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7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445888" cy="4428317"/>
          </a:xfrm>
        </p:spPr>
        <p:txBody>
          <a:bodyPr>
            <a:normAutofit/>
          </a:bodyPr>
          <a:lstStyle/>
          <a:p>
            <a:r>
              <a:rPr lang="en-US" dirty="0"/>
              <a:t>If one action is clearly better than all others, </a:t>
            </a:r>
            <a:r>
              <a:rPr lang="en-US" dirty="0" smtClean="0"/>
              <a:t>then the </a:t>
            </a:r>
            <a:r>
              <a:rPr lang="en-US" dirty="0"/>
              <a:t>exact magnitude of the utilities on the states involved need not be precise. </a:t>
            </a:r>
            <a:endParaRPr lang="en-US" dirty="0" smtClean="0"/>
          </a:p>
          <a:p>
            <a:r>
              <a:rPr lang="en-US" dirty="0" smtClean="0"/>
              <a:t>Thus, we can directly find the optimal </a:t>
            </a:r>
            <a:r>
              <a:rPr lang="en-US" dirty="0"/>
              <a:t>policies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policy iteration </a:t>
            </a:r>
            <a:r>
              <a:rPr lang="en-US" dirty="0"/>
              <a:t>algorithm </a:t>
            </a:r>
            <a:r>
              <a:rPr lang="en-US" dirty="0" smtClean="0"/>
              <a:t>alternates the </a:t>
            </a:r>
            <a:r>
              <a:rPr lang="en-US" dirty="0"/>
              <a:t>following two steps, beginning from some initial policy π0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 smtClean="0"/>
              <a:t>1. Policy </a:t>
            </a:r>
            <a:r>
              <a:rPr lang="en-US" b="1" dirty="0"/>
              <a:t>evaluation</a:t>
            </a:r>
            <a:r>
              <a:rPr lang="en-US" dirty="0"/>
              <a:t>: given a policy </a:t>
            </a:r>
            <a:r>
              <a:rPr lang="en-US" dirty="0" smtClean="0"/>
              <a:t>π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/>
              <a:t>calculate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smtClean="0"/>
              <a:t>=U</a:t>
            </a:r>
            <a:r>
              <a:rPr lang="en-US" baseline="30000" dirty="0" smtClean="0"/>
              <a:t>π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 </a:t>
            </a:r>
            <a:r>
              <a:rPr lang="en-US" dirty="0"/>
              <a:t>, the utility of each state if </a:t>
            </a:r>
            <a:r>
              <a:rPr lang="en-US" dirty="0" smtClean="0"/>
              <a:t>π</a:t>
            </a:r>
            <a:r>
              <a:rPr lang="en-US" dirty="0" err="1" smtClean="0"/>
              <a:t>i</a:t>
            </a:r>
            <a:r>
              <a:rPr lang="ar-EG" dirty="0"/>
              <a:t> </a:t>
            </a:r>
            <a:r>
              <a:rPr lang="en-US" dirty="0" smtClean="0"/>
              <a:t>were </a:t>
            </a:r>
            <a:r>
              <a:rPr lang="en-US" dirty="0"/>
              <a:t>to be executed</a:t>
            </a:r>
            <a:r>
              <a:rPr lang="en-US" dirty="0" smtClean="0"/>
              <a:t>.</a:t>
            </a:r>
            <a:endParaRPr lang="ar-EG" dirty="0"/>
          </a:p>
          <a:p>
            <a:pPr marL="0" indent="0">
              <a:buNone/>
            </a:pPr>
            <a:r>
              <a:rPr lang="en-US" b="1" dirty="0" smtClean="0"/>
              <a:t>2. Policy </a:t>
            </a:r>
            <a:r>
              <a:rPr lang="en-US" b="1" dirty="0"/>
              <a:t>improvement</a:t>
            </a:r>
            <a:r>
              <a:rPr lang="en-US" dirty="0"/>
              <a:t>: Calculate a new MEU policy πi+1, using one-step </a:t>
            </a:r>
            <a:r>
              <a:rPr lang="en-US" dirty="0" smtClean="0"/>
              <a:t>look-ahead</a:t>
            </a:r>
            <a:r>
              <a:rPr lang="ar-EG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err="1" smtClean="0"/>
              <a:t>Ui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algorithm terminates when the policy improvement step yields no change in the utilities.</a:t>
            </a:r>
          </a:p>
        </p:txBody>
      </p:sp>
    </p:spTree>
    <p:extLst>
      <p:ext uri="{BB962C8B-B14F-4D97-AF65-F5344CB8AC3E}">
        <p14:creationId xmlns:p14="http://schemas.microsoft.com/office/powerpoint/2010/main" val="732029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iteration, the policy π</a:t>
            </a:r>
            <a:r>
              <a:rPr lang="en-US" dirty="0" err="1"/>
              <a:t>i</a:t>
            </a:r>
            <a:r>
              <a:rPr lang="en-US" dirty="0"/>
              <a:t> specifies the action π</a:t>
            </a:r>
            <a:r>
              <a:rPr lang="en-US" dirty="0" err="1"/>
              <a:t>i</a:t>
            </a:r>
            <a:r>
              <a:rPr lang="en-US" dirty="0"/>
              <a:t>(s) </a:t>
            </a:r>
            <a:r>
              <a:rPr lang="en-US" dirty="0" smtClean="0"/>
              <a:t>in </a:t>
            </a:r>
            <a:r>
              <a:rPr lang="en-US" dirty="0"/>
              <a:t>state 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we have a </a:t>
            </a:r>
            <a:r>
              <a:rPr lang="en-US" dirty="0">
                <a:solidFill>
                  <a:srgbClr val="FF0000"/>
                </a:solidFill>
              </a:rPr>
              <a:t>simplified version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the Bellman </a:t>
            </a:r>
            <a:r>
              <a:rPr lang="en-US" dirty="0" smtClean="0">
                <a:solidFill>
                  <a:srgbClr val="0070C0"/>
                </a:solidFill>
              </a:rPr>
              <a:t>equation </a:t>
            </a:r>
            <a:r>
              <a:rPr lang="en-US" dirty="0" smtClean="0"/>
              <a:t>relating the </a:t>
            </a:r>
            <a:r>
              <a:rPr lang="en-US" dirty="0"/>
              <a:t>utility of s (</a:t>
            </a:r>
            <a:r>
              <a:rPr lang="en-US" dirty="0">
                <a:solidFill>
                  <a:srgbClr val="FF0000"/>
                </a:solidFill>
              </a:rPr>
              <a:t>under π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/>
              <a:t>) to the </a:t>
            </a:r>
            <a:r>
              <a:rPr lang="en-US" dirty="0" smtClean="0"/>
              <a:t>utilities </a:t>
            </a:r>
            <a:r>
              <a:rPr lang="en-US" dirty="0"/>
              <a:t>of its neighbors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equations are </a:t>
            </a:r>
            <a:r>
              <a:rPr lang="en-US" i="1" dirty="0"/>
              <a:t>linear</a:t>
            </a:r>
            <a:r>
              <a:rPr lang="en-US" dirty="0"/>
              <a:t>, because the “max” operator has </a:t>
            </a:r>
            <a:r>
              <a:rPr lang="en-US" dirty="0" smtClean="0"/>
              <a:t>been removed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n states, we have n linear equations with n unknowns, which can be solved</a:t>
            </a:r>
          </a:p>
          <a:p>
            <a:pPr marL="0" indent="0">
              <a:buNone/>
            </a:pPr>
            <a:r>
              <a:rPr lang="en-US" dirty="0"/>
              <a:t>exactly in time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/>
              <a:t>) by </a:t>
            </a:r>
            <a:r>
              <a:rPr lang="en-US" dirty="0" smtClean="0"/>
              <a:t>the standard </a:t>
            </a:r>
            <a:r>
              <a:rPr lang="en-US" dirty="0"/>
              <a:t>linear algebra </a:t>
            </a:r>
            <a:r>
              <a:rPr lang="en-US" dirty="0" smtClean="0"/>
              <a:t>methods.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3114675"/>
            <a:ext cx="4495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9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07492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cs typeface="Palatino"/>
              </a:rPr>
              <a:t>The </a:t>
            </a:r>
            <a:r>
              <a:rPr lang="en-US" dirty="0">
                <a:cs typeface="Palatino"/>
              </a:rPr>
              <a:t>agent lives in a 4x3 grid</a:t>
            </a:r>
            <a:r>
              <a:rPr lang="en-US" dirty="0" smtClean="0">
                <a:cs typeface="Palatino"/>
              </a:rPr>
              <a:t>.</a:t>
            </a:r>
          </a:p>
          <a:p>
            <a:pPr marL="507492" lvl="1" indent="-342900" eaLnBrk="0" hangingPunct="0">
              <a:spcBef>
                <a:spcPct val="200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Palatino"/>
                <a:cs typeface="Palatino"/>
              </a:rPr>
              <a:t>Walls block the agent’</a:t>
            </a:r>
            <a:r>
              <a:rPr lang="en-US" altLang="ja-JP" dirty="0">
                <a:latin typeface="Palatino"/>
                <a:cs typeface="Palatino"/>
              </a:rPr>
              <a:t>s </a:t>
            </a:r>
            <a:r>
              <a:rPr lang="en-US" altLang="ja-JP" dirty="0" smtClean="0">
                <a:latin typeface="Palatino"/>
                <a:cs typeface="Palatino"/>
              </a:rPr>
              <a:t>path</a:t>
            </a:r>
            <a:endParaRPr lang="en-US" dirty="0">
              <a:cs typeface="Palatin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actions in every </a:t>
            </a:r>
            <a:r>
              <a:rPr lang="en-US" dirty="0" smtClean="0"/>
              <a:t>state </a:t>
            </a:r>
            <a:r>
              <a:rPr lang="en-US" dirty="0">
                <a:cs typeface="Palatino"/>
              </a:rPr>
              <a:t>ACTIONS(s</a:t>
            </a:r>
            <a:r>
              <a:rPr lang="en-US" dirty="0" smtClean="0">
                <a:cs typeface="Palatino"/>
              </a:rPr>
              <a:t>)</a:t>
            </a:r>
            <a:r>
              <a:rPr lang="en-US" dirty="0" smtClean="0"/>
              <a:t>: U</a:t>
            </a:r>
            <a:r>
              <a:rPr lang="en-US" i="1" dirty="0" smtClean="0"/>
              <a:t>p</a:t>
            </a:r>
            <a:r>
              <a:rPr lang="en-US" dirty="0"/>
              <a:t>, </a:t>
            </a:r>
            <a:r>
              <a:rPr lang="en-US" i="1" dirty="0"/>
              <a:t>Down</a:t>
            </a:r>
            <a:r>
              <a:rPr lang="en-US" dirty="0"/>
              <a:t>, </a:t>
            </a:r>
            <a:r>
              <a:rPr lang="en-US" i="1" dirty="0"/>
              <a:t>Left</a:t>
            </a:r>
            <a:r>
              <a:rPr lang="en-US" dirty="0"/>
              <a:t>, and </a:t>
            </a:r>
            <a:r>
              <a:rPr lang="en-US" i="1" dirty="0"/>
              <a:t>Right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assume a fully observable environment (the agent knows where</a:t>
            </a:r>
          </a:p>
          <a:p>
            <a:pPr marL="0" indent="0">
              <a:buNone/>
            </a:pPr>
            <a:r>
              <a:rPr lang="en-US" dirty="0" smtClean="0"/>
              <a:t> it is.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However, actions are </a:t>
            </a:r>
            <a:r>
              <a:rPr lang="en-US" dirty="0" smtClean="0">
                <a:solidFill>
                  <a:srgbClr val="FF0000"/>
                </a:solidFill>
              </a:rPr>
              <a:t>noisy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(stochastic environment).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action achieves the intended effect with probability 0.8,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/>
              <a:t>the rest of the time,  </a:t>
            </a:r>
            <a:r>
              <a:rPr lang="en-US" dirty="0" smtClean="0"/>
              <a:t>the </a:t>
            </a:r>
            <a:r>
              <a:rPr lang="en-US" dirty="0"/>
              <a:t>action moves the agent </a:t>
            </a:r>
            <a:r>
              <a:rPr lang="en-US" dirty="0">
                <a:solidFill>
                  <a:schemeClr val="accent1"/>
                </a:solidFill>
              </a:rPr>
              <a:t>at right angles to the intended direction.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agent bumps into a wall, it stays in the same square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example: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cs typeface="Palatino"/>
              </a:rPr>
              <a:t>80</a:t>
            </a:r>
            <a:r>
              <a:rPr lang="en-US" dirty="0">
                <a:cs typeface="Palatino"/>
              </a:rPr>
              <a:t>% of the time, the action </a:t>
            </a:r>
            <a:r>
              <a:rPr lang="en-US" dirty="0" smtClean="0">
                <a:cs typeface="Palatino"/>
              </a:rPr>
              <a:t>Up takes </a:t>
            </a:r>
            <a:r>
              <a:rPr lang="en-US" dirty="0">
                <a:cs typeface="Palatino"/>
              </a:rPr>
              <a:t>the agent </a:t>
            </a:r>
            <a:r>
              <a:rPr lang="en-US" dirty="0" smtClean="0">
                <a:cs typeface="Palatino"/>
              </a:rPr>
              <a:t>North </a:t>
            </a:r>
            <a:r>
              <a:rPr lang="en-US" dirty="0">
                <a:cs typeface="Palatino"/>
              </a:rPr>
              <a:t/>
            </a:r>
            <a:br>
              <a:rPr lang="en-US" dirty="0">
                <a:cs typeface="Palatino"/>
              </a:rPr>
            </a:br>
            <a:r>
              <a:rPr lang="en-US" dirty="0">
                <a:cs typeface="Palatino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Palatino"/>
              </a:rPr>
              <a:t>10% of the time, North takes the agent West; 10% East</a:t>
            </a:r>
          </a:p>
          <a:p>
            <a:endParaRPr lang="en-US" dirty="0" smtClean="0"/>
          </a:p>
          <a:p>
            <a:endParaRPr lang="en-US" altLang="ja-JP" dirty="0">
              <a:cs typeface="Palati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45734"/>
            <a:ext cx="5010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Improvement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updated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using the </a:t>
                </a:r>
                <a:r>
                  <a:rPr lang="en-US" dirty="0"/>
                  <a:t>evaluated utility </a:t>
                </a:r>
                <a:r>
                  <a:rPr lang="en-US" dirty="0" smtClean="0"/>
                  <a:t>values from the policy evaluation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90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271" y="1846263"/>
            <a:ext cx="788978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5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versus Policy Iteration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11963400" cy="52578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Both </a:t>
            </a:r>
            <a:r>
              <a:rPr lang="en-US" sz="2400" dirty="0"/>
              <a:t>value iteration and policy iteration compute the same thing (all optimal values)</a:t>
            </a:r>
          </a:p>
          <a:p>
            <a:pPr lvl="3"/>
            <a:endParaRPr lang="en-US" sz="1200" dirty="0"/>
          </a:p>
          <a:p>
            <a:r>
              <a:rPr lang="en-US" sz="2400" dirty="0"/>
              <a:t>In value iteration:</a:t>
            </a:r>
          </a:p>
          <a:p>
            <a:pPr lvl="1"/>
            <a:r>
              <a:rPr lang="en-US" sz="2200" dirty="0"/>
              <a:t>Every iteration updates both the values and (implicitly) the policy</a:t>
            </a:r>
          </a:p>
          <a:p>
            <a:pPr lvl="1"/>
            <a:r>
              <a:rPr lang="en-US" sz="2200" dirty="0"/>
              <a:t>We don’t track the policy, but taking the max over actions implicitly </a:t>
            </a:r>
            <a:r>
              <a:rPr lang="en-US" sz="2200" dirty="0" err="1"/>
              <a:t>recomputes</a:t>
            </a:r>
            <a:r>
              <a:rPr lang="en-US" sz="2200" dirty="0"/>
              <a:t> it</a:t>
            </a:r>
          </a:p>
          <a:p>
            <a:pPr lvl="3"/>
            <a:endParaRPr lang="en-US" sz="1200" dirty="0"/>
          </a:p>
          <a:p>
            <a:r>
              <a:rPr lang="en-US" sz="2400" dirty="0"/>
              <a:t>In policy iteration:</a:t>
            </a:r>
          </a:p>
          <a:p>
            <a:pPr lvl="1"/>
            <a:r>
              <a:rPr lang="en-US" sz="2200" dirty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/>
              <a:t>After the policy is evaluated, a new policy is chosen (slow like a value iteration pass)</a:t>
            </a:r>
          </a:p>
          <a:p>
            <a:pPr lvl="1"/>
            <a:r>
              <a:rPr lang="en-US" sz="2200" dirty="0"/>
              <a:t>The new policy will be better (or we’re done)</a:t>
            </a:r>
          </a:p>
          <a:p>
            <a:pPr lvl="4"/>
            <a:endParaRPr lang="en-US" sz="1200" dirty="0"/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9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Car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States={cool, warm, overheated}</a:t>
            </a:r>
          </a:p>
          <a:p>
            <a:r>
              <a:rPr lang="en-US" dirty="0" smtClean="0"/>
              <a:t>Actions={fast, slow}</a:t>
            </a:r>
          </a:p>
          <a:p>
            <a:endParaRPr lang="en-US" dirty="0"/>
          </a:p>
          <a:p>
            <a:r>
              <a:rPr lang="en-US" dirty="0" smtClean="0">
                <a:sym typeface="Symbol" panose="05050102010706020507" pitchFamily="18" charset="2"/>
              </a:rPr>
              <a:t>=0.5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Initially:</a:t>
            </a:r>
          </a:p>
          <a:p>
            <a:r>
              <a:rPr lang="en-US" dirty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0(cool)=0</a:t>
            </a:r>
          </a:p>
          <a:p>
            <a:r>
              <a:rPr lang="en-US" dirty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0(warm)=0</a:t>
            </a:r>
          </a:p>
          <a:p>
            <a:r>
              <a:rPr lang="en-US" dirty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0(overheated=0)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Run two iterations of the value iteration algorithm.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59" y="2233820"/>
            <a:ext cx="7865988" cy="3247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13040" y="5006439"/>
                <a:ext cx="5645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+1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𝑈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	 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40" y="5006439"/>
                <a:ext cx="564577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12" t="-173913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Car Example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113" y="2795588"/>
            <a:ext cx="53721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policy evaluation for the given initial policy: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3219450"/>
            <a:ext cx="4924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98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Evaluation: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2790825"/>
            <a:ext cx="55530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41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Apply policy iteration given the initial policy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3219450"/>
            <a:ext cx="4924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93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038" y="2819400"/>
            <a:ext cx="35242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26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17.1-17.3 from the textbook.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he </a:t>
            </a:r>
            <a:r>
              <a:rPr lang="en-US" b="1" dirty="0" smtClean="0">
                <a:solidFill>
                  <a:schemeClr val="accent1"/>
                </a:solidFill>
              </a:rPr>
              <a:t>transition model P(s’|</a:t>
            </a:r>
            <a:r>
              <a:rPr lang="en-US" b="1" dirty="0" err="1" smtClean="0">
                <a:solidFill>
                  <a:schemeClr val="accent1"/>
                </a:solidFill>
              </a:rPr>
              <a:t>s,a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P(s’| </a:t>
            </a:r>
            <a:r>
              <a:rPr lang="en-US" dirty="0"/>
              <a:t>s, a) to denote the probability of reaching 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s’  </a:t>
            </a:r>
            <a:r>
              <a:rPr lang="en-US" dirty="0" smtClean="0"/>
              <a:t>if </a:t>
            </a:r>
            <a:r>
              <a:rPr lang="en-US" dirty="0"/>
              <a:t>action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/>
              <a:t>is done </a:t>
            </a:r>
            <a:r>
              <a:rPr lang="en-US" dirty="0" smtClean="0"/>
              <a:t>in state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will assume that transitions are </a:t>
            </a:r>
            <a:r>
              <a:rPr lang="en-US" b="1" dirty="0" err="1" smtClean="0">
                <a:solidFill>
                  <a:srgbClr val="FF0000"/>
                </a:solidFill>
              </a:rPr>
              <a:t>Markovian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probability </a:t>
            </a:r>
            <a:r>
              <a:rPr lang="en-US" dirty="0"/>
              <a:t>of reaching </a:t>
            </a:r>
            <a:r>
              <a:rPr lang="en-US" dirty="0" smtClean="0"/>
              <a:t>s’ from </a:t>
            </a:r>
            <a:r>
              <a:rPr lang="en-US" dirty="0"/>
              <a:t>s depends only on s and not on the history of earlier </a:t>
            </a:r>
            <a:r>
              <a:rPr lang="en-US" dirty="0" smtClean="0"/>
              <a:t>states.</a:t>
            </a:r>
            <a:endParaRPr lang="en-US" dirty="0" smtClean="0">
              <a:solidFill>
                <a:schemeClr val="accent2"/>
              </a:solidFill>
              <a:latin typeface="Palatino"/>
              <a:cs typeface="Palatino"/>
            </a:endParaRPr>
          </a:p>
          <a:p>
            <a:pPr marL="0" indent="0" eaLnBrk="0" hangingPunct="0">
              <a:spcBef>
                <a:spcPct val="20000"/>
              </a:spcBef>
              <a:buClr>
                <a:schemeClr val="accent2"/>
              </a:buClr>
              <a:buNone/>
            </a:pPr>
            <a:endParaRPr lang="en-US" dirty="0">
              <a:solidFill>
                <a:schemeClr val="accent2"/>
              </a:solidFill>
              <a:latin typeface="Palatino"/>
              <a:cs typeface="Palatin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  <a:latin typeface="Palatino"/>
                <a:cs typeface="Palatino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Palatino"/>
                <a:cs typeface="Palatino"/>
              </a:rPr>
              <a:t>agent receives </a:t>
            </a:r>
            <a:r>
              <a:rPr lang="en-US" dirty="0" smtClean="0">
                <a:solidFill>
                  <a:schemeClr val="accent2"/>
                </a:solidFill>
                <a:latin typeface="Palatino"/>
                <a:cs typeface="Palatino"/>
              </a:rPr>
              <a:t>rewards R(s) </a:t>
            </a:r>
            <a:r>
              <a:rPr lang="en-US" dirty="0">
                <a:solidFill>
                  <a:schemeClr val="accent2"/>
                </a:solidFill>
                <a:latin typeface="Palatino"/>
                <a:cs typeface="Palatino"/>
              </a:rPr>
              <a:t>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Palatino"/>
                <a:cs typeface="Palatino"/>
              </a:rPr>
              <a:t>Small </a:t>
            </a:r>
            <a:r>
              <a:rPr lang="en-US" altLang="ja-JP" dirty="0">
                <a:latin typeface="Palatino"/>
                <a:cs typeface="Palatino"/>
              </a:rPr>
              <a:t>“living” reward each step (can </a:t>
            </a:r>
            <a:r>
              <a:rPr lang="en-US" altLang="ja-JP" dirty="0" smtClean="0">
                <a:latin typeface="Palatino"/>
                <a:cs typeface="Palatino"/>
              </a:rPr>
              <a:t>be positive or </a:t>
            </a:r>
            <a:r>
              <a:rPr lang="en-US" altLang="ja-JP" dirty="0">
                <a:latin typeface="Palatino"/>
                <a:cs typeface="Palatino"/>
              </a:rPr>
              <a:t>negative</a:t>
            </a:r>
            <a:r>
              <a:rPr lang="en-US" altLang="ja-JP" dirty="0" smtClean="0">
                <a:latin typeface="Palatino"/>
                <a:cs typeface="Palatino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dirty="0" smtClean="0">
                <a:latin typeface="Palatino"/>
                <a:cs typeface="Palatino"/>
              </a:rPr>
              <a:t>In the grid world example, R(s)=-0.04</a:t>
            </a:r>
            <a:endParaRPr lang="en-US" altLang="ja-JP" dirty="0">
              <a:latin typeface="Palatino"/>
              <a:cs typeface="Palatino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Palatino"/>
                <a:cs typeface="Palatino"/>
              </a:rPr>
              <a:t>Big rewards come at the end (good or </a:t>
            </a:r>
            <a:r>
              <a:rPr lang="en-US" dirty="0" smtClean="0">
                <a:latin typeface="Palatino"/>
                <a:cs typeface="Palatino"/>
              </a:rPr>
              <a:t>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In the grid world example, there are two terminal states having rewards +1 and –1.</a:t>
            </a:r>
          </a:p>
          <a:p>
            <a:pPr lvl="1"/>
            <a:r>
              <a:rPr lang="en-US" dirty="0" smtClean="0"/>
              <a:t>All other states have a reward of –0.04.</a:t>
            </a:r>
            <a:endParaRPr lang="en-US" dirty="0" smtClean="0">
              <a:latin typeface="Palatino"/>
              <a:cs typeface="Palatino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 smtClean="0">
              <a:latin typeface="Palatino"/>
              <a:cs typeface="Palatin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  <a:latin typeface="Palatino"/>
                <a:cs typeface="Palatino"/>
              </a:rPr>
              <a:t>Goal</a:t>
            </a:r>
            <a:r>
              <a:rPr lang="en-US" dirty="0">
                <a:solidFill>
                  <a:schemeClr val="accent2"/>
                </a:solidFill>
                <a:latin typeface="Palatino"/>
                <a:cs typeface="Palatino"/>
              </a:rPr>
              <a:t>: maximize sum of </a:t>
            </a:r>
            <a:r>
              <a:rPr lang="en-US" dirty="0" smtClean="0">
                <a:solidFill>
                  <a:schemeClr val="accent2"/>
                </a:solidFill>
                <a:latin typeface="Palatino"/>
                <a:cs typeface="Palatino"/>
              </a:rPr>
              <a:t>rewards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Palatino"/>
              <a:cs typeface="Palati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environment were deterministic, a solution would be easy: [</a:t>
            </a:r>
            <a:r>
              <a:rPr lang="en-US" i="1" dirty="0"/>
              <a:t>Up, Up, Right, Right,</a:t>
            </a:r>
          </a:p>
          <a:p>
            <a:pPr marL="0" indent="0">
              <a:buNone/>
            </a:pPr>
            <a:r>
              <a:rPr lang="en-US" i="1" dirty="0"/>
              <a:t>Right</a:t>
            </a:r>
            <a:r>
              <a:rPr lang="en-US" dirty="0"/>
              <a:t>].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Unfortunately</a:t>
            </a:r>
            <a:r>
              <a:rPr lang="en-US" dirty="0"/>
              <a:t>, the environment won’t always go along with this solution, because the</a:t>
            </a:r>
          </a:p>
          <a:p>
            <a:pPr marL="0" indent="0">
              <a:buNone/>
            </a:pPr>
            <a:r>
              <a:rPr lang="en-US" dirty="0"/>
              <a:t>actions are </a:t>
            </a:r>
            <a:r>
              <a:rPr lang="en-US" dirty="0" smtClean="0">
                <a:solidFill>
                  <a:srgbClr val="FF0000"/>
                </a:solidFill>
              </a:rPr>
              <a:t>unreliable!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78" y="3529678"/>
            <a:ext cx="5010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 Actions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969" y="2143011"/>
            <a:ext cx="2067596" cy="287050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8675" y="2212310"/>
            <a:ext cx="6607647" cy="4518777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6700" y="1555064"/>
            <a:ext cx="449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Deterministic </a:t>
            </a:r>
            <a:r>
              <a:rPr lang="en-US" sz="2400" dirty="0">
                <a:latin typeface="Palatino"/>
                <a:cs typeface="Palatino"/>
              </a:rPr>
              <a:t>Grid World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24599" y="1011981"/>
            <a:ext cx="449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2400" dirty="0" smtClean="0">
              <a:latin typeface="Palatino"/>
              <a:cs typeface="Palatino"/>
            </a:endParaRPr>
          </a:p>
          <a:p>
            <a:pPr algn="ctr"/>
            <a:endParaRPr lang="en-US" sz="2400" dirty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Stochastic </a:t>
            </a:r>
            <a:r>
              <a:rPr lang="en-US" sz="2400" dirty="0">
                <a:latin typeface="Palatino"/>
                <a:cs typeface="Palatino"/>
              </a:rPr>
              <a:t>Grid World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171700" y="3924301"/>
            <a:ext cx="5181600" cy="762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262" y="5013518"/>
            <a:ext cx="2057400" cy="1442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690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Processes (MDPs)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sequential decision problem for a fully observable, </a:t>
            </a:r>
            <a:r>
              <a:rPr lang="en-US" dirty="0">
                <a:solidFill>
                  <a:srgbClr val="FF0000"/>
                </a:solidFill>
              </a:rPr>
              <a:t>stochastic</a:t>
            </a:r>
            <a:r>
              <a:rPr lang="en-US" dirty="0"/>
              <a:t> environment</a:t>
            </a:r>
          </a:p>
          <a:p>
            <a:r>
              <a:rPr lang="en-US" dirty="0"/>
              <a:t>with </a:t>
            </a:r>
            <a:r>
              <a:rPr lang="en-US" dirty="0" smtClean="0"/>
              <a:t>a </a:t>
            </a:r>
            <a:r>
              <a:rPr lang="en-US" dirty="0" err="1" smtClean="0">
                <a:solidFill>
                  <a:srgbClr val="00B0F0"/>
                </a:solidFill>
              </a:rPr>
              <a:t>Markovian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transition model</a:t>
            </a:r>
            <a:r>
              <a:rPr lang="en-US" dirty="0"/>
              <a:t> and additive </a:t>
            </a:r>
            <a:r>
              <a:rPr lang="en-US" dirty="0" smtClean="0"/>
              <a:t>rewards is </a:t>
            </a:r>
            <a:r>
              <a:rPr lang="en-US" dirty="0"/>
              <a:t>called </a:t>
            </a:r>
            <a:r>
              <a:rPr lang="en-US" dirty="0" smtClean="0"/>
              <a:t>a </a:t>
            </a:r>
            <a:r>
              <a:rPr lang="en-US" b="1" dirty="0" smtClean="0"/>
              <a:t>Markov </a:t>
            </a:r>
            <a:r>
              <a:rPr lang="en-US" b="1" dirty="0"/>
              <a:t>decision </a:t>
            </a:r>
            <a:r>
              <a:rPr lang="en-US" b="1" dirty="0" smtClean="0"/>
              <a:t>process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MDP).</a:t>
            </a:r>
          </a:p>
        </p:txBody>
      </p:sp>
    </p:spTree>
    <p:extLst>
      <p:ext uri="{BB962C8B-B14F-4D97-AF65-F5344CB8AC3E}">
        <p14:creationId xmlns:p14="http://schemas.microsoft.com/office/powerpoint/2010/main" val="128892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What is Markov about MDPs?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525963"/>
          </a:xfrm>
        </p:spPr>
        <p:txBody>
          <a:bodyPr>
            <a:normAutofit fontScale="92500" lnSpcReduction="20000"/>
          </a:bodyPr>
          <a:lstStyle/>
          <a:p>
            <a:endParaRPr lang="en-US" altLang="ja-JP" sz="2400" dirty="0" smtClean="0">
              <a:ea typeface="ＭＳ Ｐゴシック" pitchFamily="34" charset="-128"/>
            </a:endParaRPr>
          </a:p>
          <a:p>
            <a:r>
              <a:rPr lang="en-US" altLang="ja-JP" sz="2400" dirty="0" smtClean="0">
                <a:ea typeface="ＭＳ Ｐゴシック" pitchFamily="34" charset="-128"/>
              </a:rPr>
              <a:t>“</a:t>
            </a:r>
            <a:r>
              <a:rPr lang="en-US" altLang="ja-JP" sz="2400" dirty="0">
                <a:ea typeface="ＭＳ Ｐゴシック" pitchFamily="34" charset="-128"/>
              </a:rPr>
              <a:t>Markov” generally means that given the present state, the future and the past are independent</a:t>
            </a:r>
          </a:p>
          <a:p>
            <a:pPr lvl="2"/>
            <a:endParaRPr lang="en-US" sz="16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Markov decision processes, </a:t>
            </a:r>
            <a:r>
              <a:rPr lang="en-US" altLang="ja-JP" sz="2400" dirty="0">
                <a:ea typeface="ＭＳ Ｐゴシック" pitchFamily="34" charset="-128"/>
              </a:rPr>
              <a:t>“Markov” means action outcomes depend only on the current state</a:t>
            </a:r>
          </a:p>
          <a:p>
            <a:endParaRPr lang="en-US" altLang="ja-JP" sz="2400" dirty="0">
              <a:ea typeface="ＭＳ Ｐゴシック" pitchFamily="34" charset="-128"/>
            </a:endParaRPr>
          </a:p>
          <a:p>
            <a:endParaRPr lang="en-US" altLang="ja-JP" sz="24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r>
              <a:rPr lang="en-US" altLang="ja-JP" sz="2400" dirty="0">
                <a:ea typeface="ＭＳ Ｐゴシック" pitchFamily="34" charset="-128"/>
              </a:rPr>
              <a:t>This is just like search, where the successor function could only depend on the current state (not the history)</a:t>
            </a: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4580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06613" y="4191000"/>
            <a:ext cx="193675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44613" y="3581400"/>
            <a:ext cx="7189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44613" y="4648200"/>
            <a:ext cx="3497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448800" y="433447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itchFamily="34" charset="0"/>
            </a:endParaRPr>
          </a:p>
          <a:p>
            <a:pPr algn="ctr"/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8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</a:t>
            </a:r>
            <a:r>
              <a:rPr lang="en-US" dirty="0" smtClean="0">
                <a:ea typeface="ＭＳ Ｐゴシック" pitchFamily="34" charset="-128"/>
              </a:rPr>
              <a:t>Processes (MDPs)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93838"/>
            <a:ext cx="70104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An </a:t>
            </a:r>
            <a:r>
              <a:rPr lang="en-US" sz="2400" dirty="0">
                <a:ea typeface="ＭＳ Ｐゴシック" pitchFamily="34" charset="-128"/>
              </a:rPr>
              <a:t>MDP is defined by: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set of states s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set of actions 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A</a:t>
            </a:r>
            <a:endParaRPr lang="en-US" sz="2000" dirty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transition model T(s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, a, s</a:t>
            </a:r>
            <a:r>
              <a:rPr lang="en-US" altLang="ja-JP" sz="2000" dirty="0">
                <a:solidFill>
                  <a:srgbClr val="CC0000"/>
                </a:solidFill>
                <a:ea typeface="ＭＳ Ｐゴシック" pitchFamily="34" charset="-128"/>
              </a:rPr>
              <a:t>’)</a:t>
            </a:r>
            <a:endParaRPr lang="en-US" altLang="ja-JP" sz="2000" dirty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Probability that a from s leads to s’, i.e., P(s</a:t>
            </a:r>
            <a:r>
              <a:rPr lang="en-US" altLang="ja-JP" sz="1800" dirty="0">
                <a:ea typeface="ＭＳ Ｐゴシック" pitchFamily="34" charset="-128"/>
              </a:rPr>
              <a:t>’| s, a</a:t>
            </a:r>
            <a:r>
              <a:rPr lang="en-US" altLang="ja-JP" sz="1800" dirty="0" smtClean="0">
                <a:ea typeface="ＭＳ Ｐゴシック" pitchFamily="34" charset="-128"/>
              </a:rPr>
              <a:t>)</a:t>
            </a:r>
            <a:endParaRPr lang="en-US" altLang="ja-JP" sz="1800" dirty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Also called the model or the </a:t>
            </a:r>
            <a:r>
              <a:rPr lang="en-US" sz="1800" dirty="0" smtClean="0">
                <a:ea typeface="ＭＳ Ｐゴシック" pitchFamily="34" charset="-128"/>
              </a:rPr>
              <a:t>dynamics</a:t>
            </a:r>
            <a:endParaRPr lang="en-US" sz="18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reward function R(s, a, s</a:t>
            </a:r>
            <a:r>
              <a:rPr lang="en-US" altLang="ja-JP" sz="2000" dirty="0">
                <a:solidFill>
                  <a:srgbClr val="CC0000"/>
                </a:solidFill>
                <a:ea typeface="ＭＳ Ｐゴシック" pitchFamily="34" charset="-128"/>
              </a:rPr>
              <a:t>’) 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Sometimes just R(s</a:t>
            </a:r>
            <a:r>
              <a:rPr lang="en-US" sz="1800" dirty="0" smtClean="0">
                <a:ea typeface="ＭＳ Ｐゴシック" pitchFamily="34" charset="-128"/>
              </a:rPr>
              <a:t>)</a:t>
            </a:r>
            <a:endParaRPr lang="en-US" altLang="ja-JP" sz="18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An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initial state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S0</a:t>
            </a: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Maybe 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terminal state</a:t>
            </a:r>
          </a:p>
          <a:p>
            <a:pPr lvl="1">
              <a:lnSpc>
                <a:spcPct val="80000"/>
              </a:lnSpc>
            </a:pPr>
            <a:endParaRPr lang="en-US" sz="3200" dirty="0">
              <a:ea typeface="ＭＳ Ｐゴシック" pitchFamily="34" charset="-128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4150" y="2276357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8170" y="2298048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63381" y="4612006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2994" y="4738808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51140" y="3769677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60012" y="4357808"/>
            <a:ext cx="815578" cy="762000"/>
          </a:xfrm>
          <a:prstGeom prst="rect">
            <a:avLst/>
          </a:prstGeom>
          <a:noFill/>
        </p:spPr>
      </p:pic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86600" y="6488112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 –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manual intro (L8D1)]</a:t>
            </a:r>
          </a:p>
        </p:txBody>
      </p:sp>
    </p:spTree>
    <p:extLst>
      <p:ext uri="{BB962C8B-B14F-4D97-AF65-F5344CB8AC3E}">
        <p14:creationId xmlns:p14="http://schemas.microsoft.com/office/powerpoint/2010/main" val="7392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 template TPT1  env TPENV1  fore 0  back 16777215  eqnno 1"/>
  <p:tag name="FILENAME" val="TP_tmp"/>
  <p:tag name="ORIGWIDTH" val="7"/>
  <p:tag name="PICTUREFILESIZE" val="1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, S_{t-1}=s_{t-1},A_{t-1}, \ldots S_0 = s_0)  template TPT1  env TPENV1  fore 0  back 16777215  eqnno 1"/>
  <p:tag name="FILENAME" val="TP_tmp"/>
  <p:tag name="ORIGWIDTH" val="259"/>
  <p:tag name="PICTUREFILESIZE" val="82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)  template TPT1  env TPENV1  fore 0  back 16777215  eqnno 1"/>
  <p:tag name="FILENAME" val="TP_tmp"/>
  <p:tag name="ORIGWIDTH" val="126"/>
  <p:tag name="PICTUREFILESIZE" val="47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U([r_0,\ldots r_{\infty}]) = \sum_{t=0}^{\infty} \gamma^t r_t \leq R_{{\rm max}}/(1-\gamm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95"/>
  <p:tag name="PICTUREFILESIZE" val="43739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1288</TotalTime>
  <Words>2443</Words>
  <Application>Microsoft Office PowerPoint</Application>
  <PresentationFormat>Widescreen</PresentationFormat>
  <Paragraphs>321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CMMI10</vt:lpstr>
      <vt:lpstr>CMMI10</vt:lpstr>
      <vt:lpstr>CMR10</vt:lpstr>
      <vt:lpstr>Palatino</vt:lpstr>
      <vt:lpstr>Symbol</vt:lpstr>
      <vt:lpstr>Times-Bold</vt:lpstr>
      <vt:lpstr>Times-Roman</vt:lpstr>
      <vt:lpstr>Wingdings</vt:lpstr>
      <vt:lpstr>Retrospect</vt:lpstr>
      <vt:lpstr>Chapter 17: Making Complex decisions</vt:lpstr>
      <vt:lpstr>Sequential Decisions</vt:lpstr>
      <vt:lpstr>Example: Grid World</vt:lpstr>
      <vt:lpstr>Example: Grid World</vt:lpstr>
      <vt:lpstr>Example: Grid World</vt:lpstr>
      <vt:lpstr>Grid World Actions</vt:lpstr>
      <vt:lpstr>Markov Decision Processes (MDPs)</vt:lpstr>
      <vt:lpstr>What is Markov about MDPs?</vt:lpstr>
      <vt:lpstr>Markov Decision Processes (MDPs)</vt:lpstr>
      <vt:lpstr>Policy</vt:lpstr>
      <vt:lpstr>Policy</vt:lpstr>
      <vt:lpstr>Optimal Policies</vt:lpstr>
      <vt:lpstr>Optimal Policies</vt:lpstr>
      <vt:lpstr>Finite vs. Infinite Horizons</vt:lpstr>
      <vt:lpstr>Finite vs. Infinite Horizons</vt:lpstr>
      <vt:lpstr>Utilities of Sequences</vt:lpstr>
      <vt:lpstr>Utilities of Sequences</vt:lpstr>
      <vt:lpstr>Example: Discounting</vt:lpstr>
      <vt:lpstr>Infinite Utilities?!</vt:lpstr>
      <vt:lpstr>Optimal utilities and policies</vt:lpstr>
      <vt:lpstr>Bellman Equation</vt:lpstr>
      <vt:lpstr>Bellman Equation</vt:lpstr>
      <vt:lpstr>Value Iteration</vt:lpstr>
      <vt:lpstr>Value Iteration Algorithm</vt:lpstr>
      <vt:lpstr>Value Iteration</vt:lpstr>
      <vt:lpstr>k=12</vt:lpstr>
      <vt:lpstr>k=100</vt:lpstr>
      <vt:lpstr>Policy Iteration</vt:lpstr>
      <vt:lpstr>Policy Evaluation</vt:lpstr>
      <vt:lpstr>Policy Improvement</vt:lpstr>
      <vt:lpstr>Policy Iteration Algorithm</vt:lpstr>
      <vt:lpstr>Value Iteration versus Policy Iteration</vt:lpstr>
      <vt:lpstr>Race Car Example</vt:lpstr>
      <vt:lpstr>Race Car Example</vt:lpstr>
      <vt:lpstr>Race Car Example</vt:lpstr>
      <vt:lpstr>Race Car Example</vt:lpstr>
      <vt:lpstr>Race Car Example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Making Complex decisions</dc:title>
  <dc:creator>Dina Elreedy</dc:creator>
  <cp:lastModifiedBy>Dina Elreedy</cp:lastModifiedBy>
  <cp:revision>247</cp:revision>
  <dcterms:created xsi:type="dcterms:W3CDTF">2021-11-14T11:20:38Z</dcterms:created>
  <dcterms:modified xsi:type="dcterms:W3CDTF">2021-12-08T18:23:44Z</dcterms:modified>
</cp:coreProperties>
</file>