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257" r:id="rId2"/>
    <p:sldId id="259" r:id="rId3"/>
    <p:sldId id="260" r:id="rId4"/>
    <p:sldId id="263" r:id="rId5"/>
    <p:sldId id="362" r:id="rId6"/>
    <p:sldId id="329" r:id="rId7"/>
    <p:sldId id="262" r:id="rId8"/>
    <p:sldId id="280" r:id="rId9"/>
    <p:sldId id="265" r:id="rId10"/>
    <p:sldId id="264" r:id="rId11"/>
    <p:sldId id="266" r:id="rId12"/>
    <p:sldId id="347" r:id="rId13"/>
    <p:sldId id="282" r:id="rId14"/>
    <p:sldId id="286" r:id="rId15"/>
    <p:sldId id="283" r:id="rId16"/>
    <p:sldId id="279" r:id="rId17"/>
    <p:sldId id="287" r:id="rId18"/>
    <p:sldId id="288" r:id="rId19"/>
    <p:sldId id="270" r:id="rId20"/>
    <p:sldId id="331" r:id="rId21"/>
    <p:sldId id="332" r:id="rId22"/>
    <p:sldId id="333" r:id="rId23"/>
    <p:sldId id="289" r:id="rId24"/>
    <p:sldId id="291" r:id="rId25"/>
    <p:sldId id="293" r:id="rId26"/>
    <p:sldId id="292" r:id="rId27"/>
    <p:sldId id="294" r:id="rId28"/>
    <p:sldId id="272" r:id="rId29"/>
    <p:sldId id="349" r:id="rId30"/>
    <p:sldId id="350" r:id="rId31"/>
    <p:sldId id="341" r:id="rId32"/>
    <p:sldId id="300" r:id="rId33"/>
    <p:sldId id="353" r:id="rId34"/>
    <p:sldId id="361" r:id="rId35"/>
    <p:sldId id="342" r:id="rId36"/>
    <p:sldId id="343" r:id="rId37"/>
    <p:sldId id="301" r:id="rId38"/>
    <p:sldId id="302" r:id="rId39"/>
    <p:sldId id="334" r:id="rId40"/>
    <p:sldId id="352" r:id="rId41"/>
    <p:sldId id="303" r:id="rId42"/>
    <p:sldId id="344" r:id="rId43"/>
    <p:sldId id="328" r:id="rId44"/>
    <p:sldId id="358" r:id="rId45"/>
    <p:sldId id="359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54" r:id="rId54"/>
    <p:sldId id="320" r:id="rId55"/>
    <p:sldId id="317" r:id="rId56"/>
    <p:sldId id="325" r:id="rId57"/>
    <p:sldId id="326" r:id="rId58"/>
    <p:sldId id="360" r:id="rId59"/>
    <p:sldId id="31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879" autoAdjust="0"/>
  </p:normalViewPr>
  <p:slideViewPr>
    <p:cSldViewPr snapToGrid="0">
      <p:cViewPr varScale="1">
        <p:scale>
          <a:sx n="64" d="100"/>
          <a:sy n="64" d="100"/>
        </p:scale>
        <p:origin x="139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4303E-30DE-4E36-92B4-98760FDDC12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C514-8EBC-4E55-92AC-DC3D2192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2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03162-4A8A-4F85-8845-2232EC4AAD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eventually learn the right thing but</a:t>
            </a:r>
            <a:r>
              <a:rPr lang="en-US" baseline="0" dirty="0"/>
              <a:t> still thrash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86CA3-876B-4777-9BC7-218EB907570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2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Optimism in the face of uncertainty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A86CA3-876B-4777-9BC7-218EB907570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9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Ofc you can figure out how well </a:t>
            </a:r>
            <a:r>
              <a:rPr lang="en-US" dirty="0" err="1"/>
              <a:t>youre</a:t>
            </a:r>
            <a:r>
              <a:rPr lang="en-US" dirty="0"/>
              <a:t> doing; but q learning tells you how well optimal actions are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A86CA3-876B-4777-9BC7-218EB907570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4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C514-8EBC-4E55-92AC-DC3D21929D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2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 more compact representation that generalizes across state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 and actions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C514-8EBC-4E55-92AC-DC3D21929D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5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now when you run into ghosts you can figure out ghosts are bad; dots are </a:t>
            </a:r>
            <a:r>
              <a:rPr lang="en-US" dirty="0" smtClean="0"/>
              <a:t>good.</a:t>
            </a:r>
          </a:p>
          <a:p>
            <a:r>
              <a:rPr lang="en-US" dirty="0" smtClean="0"/>
              <a:t>Alpha=0.004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86CA3-876B-4777-9BC7-218EB907570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8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C514-8EBC-4E55-92AC-DC3D21929D4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3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0BDA5-4DBB-452F-A4B9-087719DC60F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C514-8EBC-4E55-92AC-DC3D21929D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C514-8EBC-4E55-92AC-DC3D21929D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4371"/>
            <a:r>
              <a:rPr lang="en-GB" dirty="0" smtClean="0"/>
              <a:t>One of the main elements of Q-learning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969FC-0861-4D8B-9270-A6664A3F926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C514-8EBC-4E55-92AC-DC3D21929D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8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C514-8EBC-4E55-92AC-DC3D21929D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C514-8EBC-4E55-92AC-DC3D21929D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CC514-8EBC-4E55-92AC-DC3D21929D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2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7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2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14EF31-A865-4B75-9380-1ED9EA18A92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E8E7BF-ACCC-484F-B32B-78EB37852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0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wmf"/><Relationship Id="rId18" Type="http://schemas.openxmlformats.org/officeDocument/2006/relationships/image" Target="../media/image19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.xm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4.xml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8.xml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8.png"/><Relationship Id="rId5" Type="http://schemas.openxmlformats.org/officeDocument/2006/relationships/tags" Target="../tags/tag10.xml"/><Relationship Id="rId10" Type="http://schemas.openxmlformats.org/officeDocument/2006/relationships/image" Target="../media/image47.png"/><Relationship Id="rId4" Type="http://schemas.openxmlformats.org/officeDocument/2006/relationships/tags" Target="../tags/tag9.xml"/><Relationship Id="rId9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tags" Target="../tags/tag23.xml"/><Relationship Id="rId18" Type="http://schemas.openxmlformats.org/officeDocument/2006/relationships/image" Target="../media/image51.png"/><Relationship Id="rId26" Type="http://schemas.openxmlformats.org/officeDocument/2006/relationships/image" Target="../media/image40.png"/><Relationship Id="rId3" Type="http://schemas.openxmlformats.org/officeDocument/2006/relationships/tags" Target="../tags/tag13.xml"/><Relationship Id="rId21" Type="http://schemas.openxmlformats.org/officeDocument/2006/relationships/image" Target="../media/image54.png"/><Relationship Id="rId34" Type="http://schemas.openxmlformats.org/officeDocument/2006/relationships/image" Target="../media/image63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image" Target="../media/image50.png"/><Relationship Id="rId25" Type="http://schemas.openxmlformats.org/officeDocument/2006/relationships/image" Target="../media/image39.png"/><Relationship Id="rId33" Type="http://schemas.openxmlformats.org/officeDocument/2006/relationships/image" Target="../media/image62.png"/><Relationship Id="rId2" Type="http://schemas.openxmlformats.org/officeDocument/2006/relationships/tags" Target="../tags/tag12.xml"/><Relationship Id="rId16" Type="http://schemas.openxmlformats.org/officeDocument/2006/relationships/notesSlide" Target="../notesSlides/notesSlide15.xml"/><Relationship Id="rId20" Type="http://schemas.openxmlformats.org/officeDocument/2006/relationships/image" Target="../media/image53.png"/><Relationship Id="rId29" Type="http://schemas.openxmlformats.org/officeDocument/2006/relationships/image" Target="../media/image58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5" Type="http://schemas.openxmlformats.org/officeDocument/2006/relationships/tags" Target="../tags/tag1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6.png"/><Relationship Id="rId28" Type="http://schemas.openxmlformats.org/officeDocument/2006/relationships/image" Target="../media/image42.png"/><Relationship Id="rId10" Type="http://schemas.openxmlformats.org/officeDocument/2006/relationships/tags" Target="../tags/tag20.xml"/><Relationship Id="rId19" Type="http://schemas.openxmlformats.org/officeDocument/2006/relationships/image" Target="../media/image52.png"/><Relationship Id="rId31" Type="http://schemas.openxmlformats.org/officeDocument/2006/relationships/image" Target="../media/image60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image" Target="../media/image55.png"/><Relationship Id="rId27" Type="http://schemas.openxmlformats.org/officeDocument/2006/relationships/image" Target="../media/image41.png"/><Relationship Id="rId30" Type="http://schemas.openxmlformats.org/officeDocument/2006/relationships/image" Target="../media/image59.png"/><Relationship Id="rId8" Type="http://schemas.openxmlformats.org/officeDocument/2006/relationships/tags" Target="../tags/tag1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27.xml"/><Relationship Id="rId7" Type="http://schemas.openxmlformats.org/officeDocument/2006/relationships/image" Target="../media/image6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4" Type="http://schemas.openxmlformats.org/officeDocument/2006/relationships/tags" Target="../tags/tag28.xml"/><Relationship Id="rId9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21: Reinforcement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431971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slides are adopted from Berkeley course materials, reinforcement learning Stanford course materials,  UBC Intelligent Systems materials, </a:t>
            </a:r>
            <a:r>
              <a:rPr lang="en-US" dirty="0" smtClean="0"/>
              <a:t>Reinforcement Learning </a:t>
            </a:r>
            <a:r>
              <a:rPr lang="en-US" dirty="0"/>
              <a:t>Sutton and </a:t>
            </a:r>
            <a:r>
              <a:rPr lang="en-US" dirty="0" err="1"/>
              <a:t>Barto</a:t>
            </a:r>
            <a:r>
              <a:rPr lang="en-US" dirty="0"/>
              <a:t> book, and Russell and </a:t>
            </a:r>
            <a:r>
              <a:rPr lang="en-US" dirty="0" err="1"/>
              <a:t>Norvig</a:t>
            </a:r>
            <a:r>
              <a:rPr lang="en-US" dirty="0"/>
              <a:t> </a:t>
            </a:r>
            <a:r>
              <a:rPr lang="en-US" dirty="0" smtClean="0"/>
              <a:t>textbook.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</a:t>
            </a:r>
            <a:r>
              <a:rPr lang="en-US" dirty="0">
                <a:ea typeface="ＭＳ Ｐゴシック" pitchFamily="34" charset="-128"/>
              </a:rPr>
              <a:t>Reinforcement </a:t>
            </a:r>
            <a:r>
              <a:rPr lang="en-US" dirty="0" smtClean="0">
                <a:ea typeface="ＭＳ Ｐゴシック" pitchFamily="34" charset="-128"/>
              </a:rPr>
              <a:t>Learning-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agent executes a set of </a:t>
            </a:r>
            <a:r>
              <a:rPr lang="en-US" b="1" dirty="0"/>
              <a:t>trials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environment using its policy π.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each trial, </a:t>
            </a:r>
            <a:r>
              <a:rPr lang="en-US" dirty="0" smtClean="0"/>
              <a:t>the agent </a:t>
            </a:r>
            <a:r>
              <a:rPr lang="en-US" dirty="0"/>
              <a:t>starts in state (1,1) and experiences a sequence of state transitions until it reaches </a:t>
            </a:r>
            <a:r>
              <a:rPr lang="en-US" dirty="0" smtClean="0"/>
              <a:t>one of </a:t>
            </a:r>
            <a:r>
              <a:rPr lang="en-US" dirty="0"/>
              <a:t>the terminal states, (4,2) or (4,3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agent’s </a:t>
            </a:r>
            <a:r>
              <a:rPr lang="en-US" dirty="0"/>
              <a:t>percepts supply both the current state and the </a:t>
            </a:r>
            <a:r>
              <a:rPr lang="en-US" dirty="0" smtClean="0"/>
              <a:t>reward received </a:t>
            </a:r>
            <a:r>
              <a:rPr lang="en-US" dirty="0"/>
              <a:t>in that state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Typical trials might look like </a:t>
            </a:r>
            <a:r>
              <a:rPr lang="en-US" dirty="0" smtClean="0"/>
              <a:t>this: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23" y="3507036"/>
            <a:ext cx="10995046" cy="12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</a:t>
            </a:r>
            <a:r>
              <a:rPr lang="en-US" dirty="0">
                <a:ea typeface="ＭＳ Ｐゴシック" pitchFamily="34" charset="-128"/>
              </a:rPr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Given these trials, the agent learn the expected utility </a:t>
            </a:r>
            <a:r>
              <a:rPr lang="en-US" dirty="0" smtClean="0">
                <a:latin typeface="CMMI10"/>
              </a:rPr>
              <a:t>U</a:t>
            </a:r>
            <a:r>
              <a:rPr lang="en-US" baseline="30000" dirty="0" smtClean="0"/>
              <a:t>π</a:t>
            </a:r>
            <a:r>
              <a:rPr lang="en-US" dirty="0" smtClean="0">
                <a:latin typeface="CMR10"/>
              </a:rPr>
              <a:t>(</a:t>
            </a:r>
            <a:r>
              <a:rPr lang="en-US" dirty="0" smtClean="0">
                <a:latin typeface="CMMI10"/>
              </a:rPr>
              <a:t>s</a:t>
            </a:r>
            <a:r>
              <a:rPr lang="en-US" dirty="0">
                <a:latin typeface="CMR10"/>
              </a:rPr>
              <a:t>) </a:t>
            </a:r>
            <a:r>
              <a:rPr lang="en-US" dirty="0">
                <a:latin typeface="Times-Roman"/>
              </a:rPr>
              <a:t>associated with each </a:t>
            </a:r>
            <a:r>
              <a:rPr lang="en-US" dirty="0" smtClean="0">
                <a:latin typeface="Times-Roman"/>
              </a:rPr>
              <a:t>nonterminal states.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R(s) is the reward for a state, S</a:t>
            </a:r>
            <a:r>
              <a:rPr lang="en-US" baseline="-25000" dirty="0"/>
              <a:t>t</a:t>
            </a:r>
            <a:r>
              <a:rPr lang="en-US" dirty="0"/>
              <a:t> (a random variable) is the state reached at time t </a:t>
            </a:r>
            <a:r>
              <a:rPr lang="en-US" dirty="0">
                <a:solidFill>
                  <a:srgbClr val="FF0000"/>
                </a:solidFill>
              </a:rPr>
              <a:t>when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executing policy π, and S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The utility of a state is the </a:t>
            </a:r>
            <a:r>
              <a:rPr lang="en-US" dirty="0" smtClean="0">
                <a:solidFill>
                  <a:srgbClr val="00B050"/>
                </a:solidFill>
              </a:rPr>
              <a:t>expected total reward from that state onward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2" y="2971800"/>
            <a:ext cx="3305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Utility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7442200" cy="4729164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Goal: Compute utilities for each state under </a:t>
            </a:r>
            <a:r>
              <a:rPr lang="en-US" sz="2800" dirty="0" smtClean="0">
                <a:sym typeface="Symbol" pitchFamily="18" charset="2"/>
              </a:rPr>
              <a:t>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Idea: Average together observed sample values</a:t>
            </a:r>
          </a:p>
          <a:p>
            <a:pPr lvl="1"/>
            <a:r>
              <a:rPr lang="en-US" sz="2400" dirty="0" smtClean="0"/>
              <a:t>Act according to </a:t>
            </a:r>
            <a:r>
              <a:rPr lang="en-US" sz="2400" dirty="0" smtClean="0">
                <a:sym typeface="Symbol" pitchFamily="18" charset="2"/>
              </a:rPr>
              <a:t></a:t>
            </a:r>
          </a:p>
          <a:p>
            <a:pPr lvl="1"/>
            <a:r>
              <a:rPr lang="en-US" sz="2400" dirty="0" smtClean="0"/>
              <a:t>Every time you visit a state, write down what the sum of discounted rewards turned out to be</a:t>
            </a:r>
          </a:p>
          <a:p>
            <a:pPr lvl="1"/>
            <a:r>
              <a:rPr lang="en-US" sz="2400" dirty="0" smtClean="0"/>
              <a:t>Average those samples</a:t>
            </a:r>
          </a:p>
          <a:p>
            <a:pPr lvl="2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52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Utility Estimation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trial provides a </a:t>
            </a:r>
            <a:r>
              <a:rPr lang="en-US" i="1" dirty="0"/>
              <a:t>sample </a:t>
            </a:r>
            <a:r>
              <a:rPr lang="en-US" dirty="0" smtClean="0"/>
              <a:t>of the expected total reward </a:t>
            </a:r>
            <a:r>
              <a:rPr lang="en-US" dirty="0"/>
              <a:t>for each state visited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state (1,1), the first trial provides </a:t>
            </a:r>
            <a:r>
              <a:rPr lang="en-US" dirty="0"/>
              <a:t>a sample total reward </a:t>
            </a:r>
            <a:r>
              <a:rPr lang="en-US" dirty="0" smtClean="0"/>
              <a:t>of:</a:t>
            </a:r>
          </a:p>
          <a:p>
            <a:pPr marL="0" indent="0">
              <a:buNone/>
            </a:pPr>
            <a:r>
              <a:rPr lang="en-US" dirty="0" smtClean="0"/>
              <a:t>      1-0.04*7=1-0.28=0.72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Similarly, two samples for the state(1,2):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1-0.04*6=1-0.24=0.76.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1-0.04*4=1-0.16=0.84.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85" y="2244751"/>
            <a:ext cx="10995046" cy="12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</a:t>
            </a:r>
            <a:r>
              <a:rPr lang="en-US" sz="4000" dirty="0" smtClean="0"/>
              <a:t>: Direct </a:t>
            </a:r>
            <a:r>
              <a:rPr lang="en-US" sz="4000" dirty="0"/>
              <a:t>Utility Estimation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Palatino"/>
                <a:cs typeface="Palatino"/>
              </a:rPr>
              <a:t>Input </a:t>
            </a:r>
            <a:r>
              <a:rPr lang="en-US" sz="2400" dirty="0">
                <a:solidFill>
                  <a:schemeClr val="accent2"/>
                </a:solidFill>
                <a:latin typeface="Palatino"/>
                <a:cs typeface="Palatino"/>
              </a:rPr>
              <a:t>Policy </a:t>
            </a:r>
            <a:r>
              <a:rPr lang="en-US" sz="2400" dirty="0">
                <a:solidFill>
                  <a:schemeClr val="accent2"/>
                </a:solidFill>
                <a:latin typeface="Palatino"/>
                <a:cs typeface="Palatino"/>
                <a:sym typeface="Symbol" pitchFamily="18" charset="2"/>
              </a:rPr>
              <a:t></a:t>
            </a:r>
            <a:r>
              <a:rPr lang="en-US" sz="1600" dirty="0">
                <a:solidFill>
                  <a:schemeClr val="accent2"/>
                </a:solidFill>
                <a:latin typeface="Palatino"/>
                <a:cs typeface="Palatino"/>
              </a:rPr>
              <a:t>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" y="5421868"/>
            <a:ext cx="2438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latin typeface="Palatino"/>
                <a:cs typeface="Palatino"/>
                <a:sym typeface="Symbol" pitchFamily="18" charset="2"/>
              </a:rPr>
              <a:t>Assume: </a:t>
            </a:r>
            <a:r>
              <a:rPr lang="en-US" sz="1600" dirty="0">
                <a:latin typeface="Palatino"/>
                <a:cs typeface="Palatino"/>
                <a:sym typeface="Symbol" pitchFamily="18" charset="2"/>
              </a:rPr>
              <a:t> = </a:t>
            </a:r>
            <a:r>
              <a:rPr lang="en-US" sz="1600" dirty="0" smtClean="0">
                <a:latin typeface="Palatino"/>
                <a:cs typeface="Palatino"/>
                <a:sym typeface="Symbol" pitchFamily="18" charset="2"/>
              </a:rPr>
              <a:t>1</a:t>
            </a:r>
          </a:p>
          <a:p>
            <a:pPr algn="ctr">
              <a:spcBef>
                <a:spcPct val="50000"/>
              </a:spcBef>
            </a:pPr>
            <a:r>
              <a:rPr lang="en-US" sz="1600" dirty="0" smtClean="0">
                <a:latin typeface="Palatino"/>
                <a:cs typeface="Palatino"/>
                <a:sym typeface="Symbol" pitchFamily="18" charset="2"/>
              </a:rPr>
              <a:t>Terminal states are: A and D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13716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Palatino"/>
                <a:cs typeface="Palatino"/>
              </a:rPr>
              <a:t>Observed </a:t>
            </a:r>
            <a:r>
              <a:rPr lang="en-US" sz="2400" dirty="0">
                <a:solidFill>
                  <a:schemeClr val="accent2"/>
                </a:solidFill>
                <a:latin typeface="Palatino"/>
                <a:cs typeface="Palatino"/>
              </a:rPr>
              <a:t>Episodes (Training)</a:t>
            </a:r>
            <a:endParaRPr lang="en-US" sz="1600" dirty="0">
              <a:solidFill>
                <a:schemeClr val="accent2"/>
              </a:solidFill>
              <a:latin typeface="Palatino"/>
              <a:cs typeface="Palati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1600" y="13716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Palatino"/>
                <a:cs typeface="Palatino"/>
              </a:rPr>
              <a:t>Output </a:t>
            </a:r>
            <a:r>
              <a:rPr lang="en-US" sz="2400" dirty="0">
                <a:solidFill>
                  <a:schemeClr val="accent2"/>
                </a:solidFill>
                <a:latin typeface="Palatino"/>
                <a:cs typeface="Palatino"/>
              </a:rPr>
              <a:t>Values</a:t>
            </a:r>
            <a:endParaRPr lang="en-US" sz="1600" dirty="0">
              <a:solidFill>
                <a:schemeClr val="accent2"/>
              </a:solidFill>
              <a:latin typeface="Palatino"/>
              <a:cs typeface="Palatino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81000" y="2514600"/>
          <a:ext cx="2667000" cy="25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7771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8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303584" y="3478824"/>
            <a:ext cx="6096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06768" y="2640624"/>
            <a:ext cx="6096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064981" y="3690949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1920765" y="3690950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1608992" y="4222531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5344" y="2567352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/>
                <a:cs typeface="Palatino"/>
              </a:rPr>
              <a:t>B, east, C, -1</a:t>
            </a:r>
          </a:p>
          <a:p>
            <a:r>
              <a:rPr lang="en-US" sz="2000" dirty="0">
                <a:latin typeface="Palatino"/>
                <a:cs typeface="Palatino"/>
              </a:rPr>
              <a:t>C, east, D, -1</a:t>
            </a:r>
          </a:p>
          <a:p>
            <a:r>
              <a:rPr lang="en-US" sz="2000" dirty="0">
                <a:latin typeface="Palatino"/>
                <a:cs typeface="Palatino"/>
              </a:rPr>
              <a:t>D, exit,  x, +10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86144" y="2567352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/>
                <a:cs typeface="Palatino"/>
              </a:rPr>
              <a:t>B, east, C, -1</a:t>
            </a:r>
          </a:p>
          <a:p>
            <a:r>
              <a:rPr lang="en-US" sz="2000" dirty="0">
                <a:latin typeface="Palatino"/>
                <a:cs typeface="Palatino"/>
              </a:rPr>
              <a:t>C, east, D, -1</a:t>
            </a:r>
          </a:p>
          <a:p>
            <a:r>
              <a:rPr lang="en-US" sz="2000" dirty="0">
                <a:latin typeface="Palatino"/>
                <a:cs typeface="Palatino"/>
              </a:rPr>
              <a:t>D, exit,  x, +10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42184" y="4699311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/>
                <a:cs typeface="Palatino"/>
              </a:rPr>
              <a:t>E, north, C, -1</a:t>
            </a:r>
          </a:p>
          <a:p>
            <a:r>
              <a:rPr lang="en-US" sz="2000" dirty="0">
                <a:latin typeface="Palatino"/>
                <a:cs typeface="Palatino"/>
              </a:rPr>
              <a:t>C, east,   A, -1</a:t>
            </a:r>
          </a:p>
          <a:p>
            <a:r>
              <a:rPr lang="en-US" sz="2000" dirty="0">
                <a:latin typeface="Palatino"/>
                <a:cs typeface="Palatino"/>
              </a:rPr>
              <a:t>A, exit,    x, -10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86200" y="202830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Episode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581400" y="25146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000" y="210384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Episode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172200" y="25146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6200" y="4114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Episode 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581400" y="46482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4114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Episode 4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72200" y="46482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33800" y="4698024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/>
                <a:cs typeface="Palatino"/>
              </a:rPr>
              <a:t>E, north, C, -1</a:t>
            </a:r>
          </a:p>
          <a:p>
            <a:r>
              <a:rPr lang="en-US" sz="2000" dirty="0">
                <a:latin typeface="Palatino"/>
                <a:cs typeface="Palatino"/>
              </a:rPr>
              <a:t>C, east,   D, -1</a:t>
            </a:r>
          </a:p>
          <a:p>
            <a:r>
              <a:rPr lang="en-US" sz="2000" dirty="0">
                <a:latin typeface="Palatino"/>
                <a:cs typeface="Palatino"/>
              </a:rPr>
              <a:t>D, exit,    x, +10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9067800" y="2485887"/>
          <a:ext cx="2667000" cy="25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7771"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8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9144000" y="332408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Palatino"/>
                <a:cs typeface="Palatino"/>
              </a:rPr>
              <a:t>+8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17368" y="332408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Palatino"/>
                <a:cs typeface="Palatino"/>
              </a:rPr>
              <a:t>+4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896600" y="332408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Palatino"/>
                <a:cs typeface="Palatino"/>
              </a:rPr>
              <a:t>+10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58400" y="248588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Palatino"/>
                <a:cs typeface="Palatino"/>
              </a:rPr>
              <a:t>-10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058400" y="41724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Palatino"/>
                <a:cs typeface="Palatino"/>
              </a:rPr>
              <a:t>-2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D56EE7E-5B26-7F46-8232-0EAC789E6F36}"/>
              </a:ext>
            </a:extLst>
          </p:cNvPr>
          <p:cNvSpPr txBox="1"/>
          <p:nvPr/>
        </p:nvSpPr>
        <p:spPr>
          <a:xfrm>
            <a:off x="8950568" y="525259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  <a:latin typeface="Palatino"/>
                <a:cs typeface="Palatino"/>
              </a:rPr>
              <a:t>If B and E both go to C under this policy, how can their values be different?</a:t>
            </a:r>
          </a:p>
        </p:txBody>
      </p:sp>
    </p:spTree>
    <p:extLst>
      <p:ext uri="{BB962C8B-B14F-4D97-AF65-F5344CB8AC3E}">
        <p14:creationId xmlns:p14="http://schemas.microsoft.com/office/powerpoint/2010/main" val="9213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44" grpId="0"/>
      <p:bldP spid="57" grpId="0"/>
      <p:bldP spid="58" grpId="0"/>
      <p:bldP spid="59" grpId="0"/>
      <p:bldP spid="60" grpId="0"/>
      <p:bldP spid="61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Utility Estimation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Thus, at </a:t>
            </a:r>
            <a:r>
              <a:rPr lang="en-US" sz="2200" dirty="0"/>
              <a:t>the end of each sequence, the algorithm calculates the observed reward-to-go for each </a:t>
            </a:r>
            <a:r>
              <a:rPr lang="en-US" sz="2200" dirty="0" smtClean="0"/>
              <a:t>state and </a:t>
            </a:r>
            <a:r>
              <a:rPr lang="en-US" sz="2200" dirty="0"/>
              <a:t>updates the estimated utility for that state accordingly, just by keeping a running </a:t>
            </a:r>
            <a:r>
              <a:rPr lang="en-US" sz="2200" dirty="0" smtClean="0"/>
              <a:t>average for </a:t>
            </a:r>
            <a:r>
              <a:rPr lang="en-US" sz="2200" dirty="0"/>
              <a:t>each </a:t>
            </a:r>
            <a:r>
              <a:rPr lang="en-US" sz="2200" dirty="0" smtClean="0"/>
              <a:t>state.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In the limit of infinitely many trials, the sample average will </a:t>
            </a:r>
            <a:r>
              <a:rPr lang="en-US" sz="2200" dirty="0" smtClean="0"/>
              <a:t>converge to </a:t>
            </a:r>
            <a:r>
              <a:rPr lang="en-US" sz="2200" dirty="0"/>
              <a:t>the true expectation </a:t>
            </a:r>
            <a:r>
              <a:rPr lang="en-US" sz="2200" dirty="0" smtClean="0"/>
              <a:t>of </a:t>
            </a:r>
            <a:r>
              <a:rPr lang="en-US" sz="2200" dirty="0"/>
              <a:t>utility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200" dirty="0"/>
              <a:t>It doesn’t require any prior </a:t>
            </a:r>
            <a:r>
              <a:rPr lang="en-US" sz="2200" dirty="0" smtClean="0"/>
              <a:t>knowledge </a:t>
            </a:r>
            <a:r>
              <a:rPr lang="en-US" sz="2200" dirty="0"/>
              <a:t>of the transition model or the reward function</a:t>
            </a:r>
            <a:r>
              <a:rPr lang="en-US" sz="2200" dirty="0" smtClean="0"/>
              <a:t>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66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Direct Utility Estimation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7213600" cy="47291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 smtClean="0"/>
              <a:t>The </a:t>
            </a:r>
            <a:r>
              <a:rPr lang="en-US" sz="2300" dirty="0"/>
              <a:t>utilities of states </a:t>
            </a:r>
            <a:r>
              <a:rPr lang="en-US" sz="2300" dirty="0">
                <a:solidFill>
                  <a:srgbClr val="FF0000"/>
                </a:solidFill>
              </a:rPr>
              <a:t>are not independent</a:t>
            </a:r>
            <a:r>
              <a:rPr lang="en-US" sz="2300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The utility values obey the Bellman equations for a fixed policy: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latin typeface="Times-Roman"/>
              </a:rPr>
              <a:t>By ignoring the connections between states, direct utility estimation misses opportunities for learning. </a:t>
            </a:r>
            <a:endParaRPr lang="en-US" sz="2300" dirty="0" smtClean="0"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 smtClean="0"/>
              <a:t>Thus, direct utility estimation often </a:t>
            </a:r>
            <a:r>
              <a:rPr lang="en-US" sz="2300" dirty="0">
                <a:solidFill>
                  <a:srgbClr val="FF0000"/>
                </a:solidFill>
              </a:rPr>
              <a:t>converges very slowly.</a:t>
            </a:r>
            <a:endParaRPr lang="en-US" sz="2300" dirty="0">
              <a:solidFill>
                <a:srgbClr val="FF0000"/>
              </a:solidFill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300" dirty="0">
              <a:latin typeface="Times-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9908" y="156675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Palatino"/>
                <a:cs typeface="Palatino"/>
              </a:rPr>
              <a:t>Output </a:t>
            </a:r>
            <a:r>
              <a:rPr lang="en-US" sz="2800" dirty="0">
                <a:solidFill>
                  <a:schemeClr val="accent2"/>
                </a:solidFill>
                <a:latin typeface="Palatino"/>
                <a:cs typeface="Palatino"/>
              </a:rPr>
              <a:t>Values</a:t>
            </a:r>
            <a:endParaRPr lang="en-US" dirty="0">
              <a:solidFill>
                <a:schemeClr val="accent2"/>
              </a:solidFill>
              <a:latin typeface="Palatino"/>
              <a:cs typeface="Palatino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686800" y="2133600"/>
          <a:ext cx="2667000" cy="25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7771"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A</a:t>
                      </a:r>
                      <a:endParaRPr lang="en-US" sz="28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B</a:t>
                      </a: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C</a:t>
                      </a:r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D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E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763000" y="2971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"/>
                <a:cs typeface="Palatino"/>
              </a:rPr>
              <a:t>+8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6368" y="2971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"/>
                <a:cs typeface="Palatino"/>
              </a:rPr>
              <a:t>+4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9400" y="2971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"/>
                <a:cs typeface="Palatino"/>
              </a:rPr>
              <a:t>+10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1200" y="2133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"/>
                <a:cs typeface="Palatino"/>
              </a:rPr>
              <a:t>-10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77400" y="38201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"/>
                <a:cs typeface="Palatino"/>
              </a:rPr>
              <a:t>-2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34400" y="487680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  <a:latin typeface="Palatino"/>
                <a:cs typeface="Palatino"/>
              </a:rPr>
              <a:t>If B and E both go to C under this policy, how can their values be different?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512669" y="3024555"/>
            <a:ext cx="791307" cy="7649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33438" y="2189285"/>
            <a:ext cx="773724" cy="738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9423888" y="3380641"/>
            <a:ext cx="228600" cy="55685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0278207" y="3379177"/>
            <a:ext cx="228600" cy="58615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9897208" y="3841532"/>
            <a:ext cx="228600" cy="62253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90" y="3110240"/>
            <a:ext cx="5934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Model-Based Learning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Model-Based Idea: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Learn an approximate model based on experiences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Solve </a:t>
            </a:r>
            <a:r>
              <a:rPr lang="en-US" sz="2200" dirty="0" smtClean="0"/>
              <a:t>for utilities </a:t>
            </a:r>
            <a:r>
              <a:rPr lang="en-US" sz="2200" dirty="0"/>
              <a:t>as if the learned model were correct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600" dirty="0"/>
              <a:t>Step 1: Learn empirical MDP model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Count outcomes s’ for each s, a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Normalize to give an estimate </a:t>
            </a:r>
            <a:r>
              <a:rPr lang="en-US" sz="2200" dirty="0" smtClean="0"/>
              <a:t>of P(s’|</a:t>
            </a:r>
            <a:r>
              <a:rPr lang="en-US" sz="2200" dirty="0" err="1" smtClean="0"/>
              <a:t>s,a</a:t>
            </a:r>
            <a:r>
              <a:rPr lang="en-US" sz="2200" dirty="0" smtClean="0"/>
              <a:t>)</a:t>
            </a:r>
            <a:endParaRPr lang="en-US" sz="2200" b="1" dirty="0"/>
          </a:p>
          <a:p>
            <a:pPr lvl="1">
              <a:lnSpc>
                <a:spcPct val="80000"/>
              </a:lnSpc>
            </a:pPr>
            <a:r>
              <a:rPr lang="en-US" sz="2200" dirty="0"/>
              <a:t>Discover each </a:t>
            </a:r>
            <a:r>
              <a:rPr lang="en-US" sz="2200" b="1" dirty="0"/>
              <a:t> </a:t>
            </a:r>
            <a:r>
              <a:rPr lang="en-US" sz="2200" b="1" dirty="0" smtClean="0"/>
              <a:t>R(s) </a:t>
            </a:r>
            <a:r>
              <a:rPr lang="en-US" sz="2200" dirty="0"/>
              <a:t>when we experience (s, a, s’)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600" dirty="0"/>
              <a:t>Step 2: Solve the learned MDP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For example, use </a:t>
            </a:r>
            <a:r>
              <a:rPr lang="en-US" sz="2200" dirty="0" smtClean="0"/>
              <a:t>the policy evaluation algorithm.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46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Model-Based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>
              <a:solidFill>
                <a:schemeClr val="accent2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Input </a:t>
            </a:r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Policy </a:t>
            </a:r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" y="5421868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  <a:sym typeface="Symbol" pitchFamily="18" charset="2"/>
              </a:rPr>
              <a:t>Assume: </a:t>
            </a:r>
            <a:r>
              <a:rPr lang="en-US" dirty="0">
                <a:latin typeface="Calibri"/>
                <a:cs typeface="Calibri"/>
                <a:sym typeface="Symbol" pitchFamily="18" charset="2"/>
              </a:rPr>
              <a:t> = 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1279274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>
              <a:solidFill>
                <a:schemeClr val="accent2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Observed </a:t>
            </a:r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Episodes (Training)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1600" y="1260306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>
              <a:solidFill>
                <a:schemeClr val="accent2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Learned </a:t>
            </a:r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Model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81000" y="2514600"/>
          <a:ext cx="2667000" cy="25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7771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8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303584" y="3478824"/>
            <a:ext cx="6096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06768" y="2640624"/>
            <a:ext cx="6096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064981" y="3690949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1920765" y="3690950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1608992" y="4222531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5344" y="2567352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B, east, C, -1</a:t>
            </a:r>
          </a:p>
          <a:p>
            <a:r>
              <a:rPr lang="en-US" sz="2400" dirty="0">
                <a:latin typeface="Calibri"/>
                <a:cs typeface="Calibri"/>
              </a:rPr>
              <a:t>C, east, D, -1</a:t>
            </a:r>
          </a:p>
          <a:p>
            <a:r>
              <a:rPr lang="en-US" sz="2400" dirty="0">
                <a:latin typeface="Calibri"/>
                <a:cs typeface="Calibri"/>
              </a:rPr>
              <a:t>D, exit,  x, +10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86144" y="2567352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B, east, C, -1</a:t>
            </a:r>
          </a:p>
          <a:p>
            <a:r>
              <a:rPr lang="en-US" sz="2400" dirty="0">
                <a:latin typeface="Calibri"/>
                <a:cs typeface="Calibri"/>
              </a:rPr>
              <a:t>C, east, D, -1</a:t>
            </a:r>
          </a:p>
          <a:p>
            <a:r>
              <a:rPr lang="en-US" sz="2400" dirty="0">
                <a:latin typeface="Calibri"/>
                <a:cs typeface="Calibri"/>
              </a:rPr>
              <a:t>D, exit,  x, +10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42184" y="469931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E, north, C, -1</a:t>
            </a:r>
          </a:p>
          <a:p>
            <a:r>
              <a:rPr lang="en-US" sz="2400" dirty="0">
                <a:latin typeface="Calibri"/>
                <a:cs typeface="Calibri"/>
              </a:rPr>
              <a:t>C, east,   A, -1</a:t>
            </a:r>
          </a:p>
          <a:p>
            <a:r>
              <a:rPr lang="en-US" sz="2400" dirty="0">
                <a:latin typeface="Calibri"/>
                <a:cs typeface="Calibri"/>
              </a:rPr>
              <a:t>A, exit,    x, -10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86200" y="1981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581400" y="25146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000" y="1981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172200" y="25146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6200" y="4114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581400" y="46482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4114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4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72200" y="46482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33800" y="4698024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E, north, C, -1</a:t>
            </a:r>
          </a:p>
          <a:p>
            <a:r>
              <a:rPr lang="en-US" sz="2400" dirty="0">
                <a:latin typeface="Calibri"/>
                <a:cs typeface="Calibri"/>
              </a:rPr>
              <a:t>C, east,   D, -1</a:t>
            </a:r>
          </a:p>
          <a:p>
            <a:r>
              <a:rPr lang="en-US" sz="2400" dirty="0">
                <a:latin typeface="Calibri"/>
                <a:cs typeface="Calibri"/>
              </a:rPr>
              <a:t>D, exit,    x, +10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296400" y="1981200"/>
                <a:ext cx="2286000" cy="398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3200" dirty="0">
                            <a:cs typeface="Calibri"/>
                          </a:rPr>
                          <m:t>P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𝑠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  <a:cs typeface="Calibri"/>
                      </a:rPr>
                      <m:t>|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chemeClr val="bg1"/>
                    </a:solidFill>
                    <a:cs typeface="Calibri"/>
                  </a:rPr>
                  <a:t>a</a:t>
                </a:r>
                <a:endParaRPr lang="en-US" sz="500" dirty="0">
                  <a:latin typeface="Calibri"/>
                  <a:cs typeface="Calibri"/>
                </a:endParaRPr>
              </a:p>
              <a:p>
                <a:r>
                  <a:rPr lang="en-US" sz="2000" dirty="0" smtClean="0">
                    <a:latin typeface="Calibri"/>
                    <a:cs typeface="Calibri"/>
                  </a:rPr>
                  <a:t>P(C|B</a:t>
                </a:r>
                <a:r>
                  <a:rPr lang="en-US" sz="2000" dirty="0">
                    <a:latin typeface="Calibri"/>
                    <a:cs typeface="Calibri"/>
                  </a:rPr>
                  <a:t>, </a:t>
                </a:r>
                <a:r>
                  <a:rPr lang="en-US" sz="2000" dirty="0" smtClean="0">
                    <a:latin typeface="Calibri"/>
                    <a:cs typeface="Calibri"/>
                  </a:rPr>
                  <a:t>east) </a:t>
                </a:r>
                <a:r>
                  <a:rPr lang="en-US" sz="2000" dirty="0">
                    <a:latin typeface="Calibri"/>
                    <a:cs typeface="Calibri"/>
                  </a:rPr>
                  <a:t>= 1.00</a:t>
                </a:r>
              </a:p>
              <a:p>
                <a:r>
                  <a:rPr lang="en-US" sz="2000" dirty="0" smtClean="0">
                    <a:latin typeface="Calibri"/>
                    <a:cs typeface="Calibri"/>
                  </a:rPr>
                  <a:t>P(D|C, east) </a:t>
                </a:r>
                <a:r>
                  <a:rPr lang="en-US" sz="2000" dirty="0">
                    <a:latin typeface="Calibri"/>
                    <a:cs typeface="Calibri"/>
                  </a:rPr>
                  <a:t>= 0.75</a:t>
                </a:r>
              </a:p>
              <a:p>
                <a:r>
                  <a:rPr lang="en-US" sz="2000" dirty="0" smtClean="0">
                    <a:latin typeface="Calibri"/>
                    <a:cs typeface="Calibri"/>
                  </a:rPr>
                  <a:t>P(A|C</a:t>
                </a:r>
                <a:r>
                  <a:rPr lang="en-US" sz="2000" dirty="0">
                    <a:latin typeface="Calibri"/>
                    <a:cs typeface="Calibri"/>
                  </a:rPr>
                  <a:t>, </a:t>
                </a:r>
                <a:r>
                  <a:rPr lang="en-US" sz="2000" dirty="0" smtClean="0">
                    <a:latin typeface="Calibri"/>
                    <a:cs typeface="Calibri"/>
                  </a:rPr>
                  <a:t>east) </a:t>
                </a:r>
                <a:r>
                  <a:rPr lang="en-US" sz="2000" dirty="0">
                    <a:latin typeface="Calibri"/>
                    <a:cs typeface="Calibri"/>
                  </a:rPr>
                  <a:t>= 0.25</a:t>
                </a:r>
              </a:p>
              <a:p>
                <a:pPr algn="ctr"/>
                <a:r>
                  <a:rPr lang="en-US" sz="2000" dirty="0">
                    <a:latin typeface="Calibri"/>
                    <a:cs typeface="Calibri"/>
                  </a:rPr>
                  <a:t>…</a:t>
                </a:r>
              </a:p>
              <a:p>
                <a:endParaRPr lang="en-US" sz="2000" dirty="0">
                  <a:latin typeface="Calibri"/>
                  <a:cs typeface="Calibri"/>
                </a:endParaRPr>
              </a:p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Calibri"/>
                    <a:cs typeface="Calibri"/>
                  </a:rPr>
                  <a:t>R(</a:t>
                </a:r>
                <a:r>
                  <a:rPr lang="en-US" sz="3200" dirty="0" err="1">
                    <a:solidFill>
                      <a:schemeClr val="bg1"/>
                    </a:solidFill>
                    <a:latin typeface="Calibri"/>
                    <a:cs typeface="Calibri"/>
                  </a:rPr>
                  <a:t>s,a,s</a:t>
                </a:r>
                <a:r>
                  <a:rPr lang="en-US" sz="3200" dirty="0">
                    <a:solidFill>
                      <a:schemeClr val="bg1"/>
                    </a:solidFill>
                    <a:latin typeface="Calibri"/>
                    <a:cs typeface="Calibri"/>
                  </a:rPr>
                  <a:t>’).</a:t>
                </a:r>
              </a:p>
              <a:p>
                <a:pPr algn="ctr"/>
                <a:endParaRPr lang="en-US" sz="500" dirty="0">
                  <a:latin typeface="Calibri"/>
                  <a:cs typeface="Calibri"/>
                </a:endParaRPr>
              </a:p>
              <a:p>
                <a:r>
                  <a:rPr lang="en-US" sz="2000" dirty="0">
                    <a:latin typeface="Calibri"/>
                    <a:cs typeface="Calibri"/>
                  </a:rPr>
                  <a:t>R(B, east, C) = -1</a:t>
                </a:r>
              </a:p>
              <a:p>
                <a:r>
                  <a:rPr lang="en-US" sz="2000" dirty="0">
                    <a:latin typeface="Calibri"/>
                    <a:cs typeface="Calibri"/>
                  </a:rPr>
                  <a:t>R(C, east, D) = -1</a:t>
                </a:r>
              </a:p>
              <a:p>
                <a:r>
                  <a:rPr lang="en-US" sz="2000" dirty="0">
                    <a:latin typeface="Calibri"/>
                    <a:cs typeface="Calibri"/>
                  </a:rPr>
                  <a:t>R(D, exit, x) = +10</a:t>
                </a:r>
              </a:p>
              <a:p>
                <a:pPr algn="ctr"/>
                <a:r>
                  <a:rPr lang="en-US" sz="2000" dirty="0">
                    <a:latin typeface="Calibri"/>
                    <a:cs typeface="Calibri"/>
                  </a:rPr>
                  <a:t>…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1981200"/>
                <a:ext cx="2286000" cy="3983206"/>
              </a:xfrm>
              <a:prstGeom prst="rect">
                <a:avLst/>
              </a:prstGeom>
              <a:blipFill rotWithShape="0">
                <a:blip r:embed="rId3"/>
                <a:stretch>
                  <a:fillRect l="-2667" t="-1838" r="-1600" b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9144000" y="2514600"/>
            <a:ext cx="2438400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144000" y="4648200"/>
            <a:ext cx="2438400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677400" y="4199792"/>
            <a:ext cx="1505313" cy="381000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1021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6" grpId="0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44" grpId="0"/>
      <p:bldP spid="38" grpId="0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Dynamic Programming (ADP)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An </a:t>
            </a:r>
            <a:r>
              <a:rPr lang="en-US" sz="2300" b="1" dirty="0"/>
              <a:t>adaptive dynamic programming </a:t>
            </a:r>
            <a:r>
              <a:rPr lang="en-US" sz="2300" dirty="0" smtClean="0"/>
              <a:t> </a:t>
            </a:r>
            <a:r>
              <a:rPr lang="en-US" sz="2300" dirty="0"/>
              <a:t>(or ADP) </a:t>
            </a:r>
            <a:r>
              <a:rPr lang="en-US" sz="2300" dirty="0" smtClean="0"/>
              <a:t>agent is an example of model-based passive reinforcement learning.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The ADP agent is limited only by its ability to learn the transition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712" y="3008575"/>
            <a:ext cx="6197436" cy="33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Recall-Markov decision process (MDP)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11049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800" dirty="0" smtClean="0">
                <a:ea typeface="ＭＳ Ｐゴシック" pitchFamily="34" charset="-128"/>
              </a:rPr>
              <a:t>A </a:t>
            </a:r>
            <a:r>
              <a:rPr lang="en-US" sz="2800" dirty="0">
                <a:ea typeface="ＭＳ Ｐゴシック" pitchFamily="34" charset="-128"/>
              </a:rPr>
              <a:t>Markov decision process (MDP</a:t>
            </a:r>
            <a:r>
              <a:rPr lang="en-US" sz="2800" dirty="0" smtClean="0">
                <a:ea typeface="ＭＳ Ｐゴシック" pitchFamily="34" charset="-128"/>
              </a:rPr>
              <a:t>) is defined by:</a:t>
            </a:r>
            <a:endParaRPr lang="en-US" sz="2800" dirty="0">
              <a:ea typeface="ＭＳ Ｐゴシック" pitchFamily="34" charset="-128"/>
            </a:endParaRPr>
          </a:p>
          <a:p>
            <a:pPr lvl="1"/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set of states s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set of actions (per state) A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transition model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P(s’|</a:t>
            </a:r>
            <a:r>
              <a:rPr lang="en-US" sz="2400" dirty="0" err="1" smtClean="0">
                <a:solidFill>
                  <a:srgbClr val="CC0000"/>
                </a:solidFill>
                <a:ea typeface="ＭＳ Ｐゴシック" pitchFamily="34" charset="-128"/>
              </a:rPr>
              <a:t>a,s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)</a:t>
            </a:r>
            <a:endParaRPr lang="en-US" altLang="ja-JP" sz="2400" dirty="0">
              <a:ea typeface="ＭＳ Ｐゴシック" pitchFamily="34" charset="-128"/>
            </a:endParaRPr>
          </a:p>
          <a:p>
            <a:pPr lvl="1"/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reward function R(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34" charset="-128"/>
              </a:rPr>
              <a:t>s,a,s</a:t>
            </a:r>
            <a:r>
              <a:rPr lang="en-US" altLang="ja-JP" sz="2400" dirty="0" smtClean="0">
                <a:solidFill>
                  <a:srgbClr val="CC0000"/>
                </a:solidFill>
                <a:ea typeface="ＭＳ Ｐゴシック" pitchFamily="34" charset="-128"/>
              </a:rPr>
              <a:t>’) or R(s)</a:t>
            </a:r>
            <a:endParaRPr lang="en-US" altLang="ja-JP" sz="24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Still looking for a policy </a:t>
            </a:r>
            <a:r>
              <a:rPr lang="en-US" sz="28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(s</a:t>
            </a:r>
            <a:r>
              <a:rPr lang="en-US" sz="2800" dirty="0" smtClean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)</a:t>
            </a:r>
          </a:p>
          <a:p>
            <a:r>
              <a:rPr lang="en-US" sz="2800" dirty="0"/>
              <a:t>An optimal policy is a policy that maximizes the expected total reward.</a:t>
            </a:r>
          </a:p>
          <a:p>
            <a:endParaRPr lang="en-US" sz="2800" dirty="0">
              <a:solidFill>
                <a:srgbClr val="CC0000"/>
              </a:solidFill>
              <a:ea typeface="ＭＳ Ｐゴシック" pitchFamily="34" charset="-128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89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Average Through Time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077" y="1931101"/>
            <a:ext cx="8569325" cy="230505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dirty="0" smtClean="0"/>
              <a:t>Suppose we have a sequence of values (your sample data):                                  </a:t>
            </a:r>
            <a:r>
              <a:rPr lang="en-GB" sz="2200" i="1" dirty="0"/>
              <a:t>v</a:t>
            </a:r>
            <a:r>
              <a:rPr lang="en-GB" sz="2200" i="1" baseline="-25000" dirty="0"/>
              <a:t>1</a:t>
            </a:r>
            <a:r>
              <a:rPr lang="en-GB" sz="2200" i="1" dirty="0"/>
              <a:t>,  v</a:t>
            </a:r>
            <a:r>
              <a:rPr lang="en-GB" sz="2200" i="1" baseline="-25000" dirty="0"/>
              <a:t>2</a:t>
            </a:r>
            <a:r>
              <a:rPr lang="en-GB" sz="2200" i="1" dirty="0"/>
              <a:t>, .., </a:t>
            </a:r>
            <a:r>
              <a:rPr lang="en-GB" sz="2200" i="1" dirty="0" err="1"/>
              <a:t>v</a:t>
            </a:r>
            <a:r>
              <a:rPr lang="en-GB" sz="2200" i="1" baseline="-25000" dirty="0" err="1"/>
              <a:t>k</a:t>
            </a:r>
            <a:endParaRPr lang="en-GB" sz="22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 smtClean="0"/>
              <a:t>And want a running approximation of their expected value e.g., given sequence of grades, estimate expected value of next grade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 smtClean="0"/>
              <a:t>A reasonable </a:t>
            </a:r>
            <a:r>
              <a:rPr lang="en-GB" sz="2200" b="1" dirty="0" smtClean="0">
                <a:solidFill>
                  <a:schemeClr val="accent2"/>
                </a:solidFill>
              </a:rPr>
              <a:t>estimate</a:t>
            </a:r>
            <a:r>
              <a:rPr lang="en-GB" sz="2200" dirty="0" smtClean="0"/>
              <a:t> is the average of  the first </a:t>
            </a:r>
            <a:r>
              <a:rPr lang="en-GB" sz="2200" i="1" dirty="0" smtClean="0"/>
              <a:t>k</a:t>
            </a:r>
            <a:r>
              <a:rPr lang="en-GB" sz="2200" dirty="0" smtClean="0"/>
              <a:t> values:</a:t>
            </a:r>
          </a:p>
          <a:p>
            <a:pPr marL="838200" lvl="1" indent="-381000">
              <a:buFont typeface="Arial" panose="020B0604020202020204" pitchFamily="34" charset="0"/>
              <a:buChar char="•"/>
            </a:pPr>
            <a:endParaRPr lang="en-GB" sz="2200" dirty="0" smtClean="0"/>
          </a:p>
        </p:txBody>
      </p:sp>
      <p:graphicFrame>
        <p:nvGraphicFramePr>
          <p:cNvPr id="546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134343"/>
              </p:ext>
            </p:extLst>
          </p:nvPr>
        </p:nvGraphicFramePr>
        <p:xfrm>
          <a:off x="3200400" y="4429892"/>
          <a:ext cx="360179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4" imgW="1295280" imgH="393480" progId="Equation.3">
                  <p:embed/>
                </p:oleObj>
              </mc:Choice>
              <mc:Fallback>
                <p:oleObj name="Equation" r:id="rId4" imgW="129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29892"/>
                        <a:ext cx="3601792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858CC72-EA20-440E-BD71-EF09ADC8CC2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CPSC 422, Lecture 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Average Through Time </a:t>
            </a:r>
          </a:p>
        </p:txBody>
      </p:sp>
      <p:graphicFrame>
        <p:nvGraphicFramePr>
          <p:cNvPr id="547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849259"/>
              </p:ext>
            </p:extLst>
          </p:nvPr>
        </p:nvGraphicFramePr>
        <p:xfrm>
          <a:off x="1314460" y="1814085"/>
          <a:ext cx="2371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" name="Equation" r:id="rId4" imgW="1295280" imgH="393480" progId="Equation.3">
                  <p:embed/>
                </p:oleObj>
              </mc:Choice>
              <mc:Fallback>
                <p:oleObj name="Equation" r:id="rId4" imgW="129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60" y="1814085"/>
                        <a:ext cx="23717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9779"/>
              </p:ext>
            </p:extLst>
          </p:nvPr>
        </p:nvGraphicFramePr>
        <p:xfrm>
          <a:off x="534988" y="2395538"/>
          <a:ext cx="69770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" name="Equation" r:id="rId6" imgW="3809880" imgH="380880" progId="Equation.3">
                  <p:embed/>
                </p:oleObj>
              </mc:Choice>
              <mc:Fallback>
                <p:oleObj name="Equation" r:id="rId6" imgW="38098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395538"/>
                        <a:ext cx="69770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67389"/>
              </p:ext>
            </p:extLst>
          </p:nvPr>
        </p:nvGraphicFramePr>
        <p:xfrm>
          <a:off x="755650" y="2990850"/>
          <a:ext cx="8626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" name="Equation" r:id="rId8" imgW="4711680" imgH="228600" progId="Equation.3">
                  <p:embed/>
                </p:oleObj>
              </mc:Choice>
              <mc:Fallback>
                <p:oleObj name="Equation" r:id="rId8" imgW="4711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0850"/>
                        <a:ext cx="86264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703412"/>
              </p:ext>
            </p:extLst>
          </p:nvPr>
        </p:nvGraphicFramePr>
        <p:xfrm>
          <a:off x="534988" y="3513904"/>
          <a:ext cx="8512176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" name="Equation" r:id="rId10" imgW="4546440" imgH="228600" progId="Equation.3">
                  <p:embed/>
                </p:oleObj>
              </mc:Choice>
              <mc:Fallback>
                <p:oleObj name="Equation" r:id="rId10" imgW="4546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3513904"/>
                        <a:ext cx="8512176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56457"/>
              </p:ext>
            </p:extLst>
          </p:nvPr>
        </p:nvGraphicFramePr>
        <p:xfrm>
          <a:off x="1061216" y="3912553"/>
          <a:ext cx="2371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" name="Equation" r:id="rId12" imgW="1295280" imgH="393480" progId="Equation.3">
                  <p:embed/>
                </p:oleObj>
              </mc:Choice>
              <mc:Fallback>
                <p:oleObj name="Equation" r:id="rId12" imgW="129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216" y="3912553"/>
                        <a:ext cx="23717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231922"/>
              </p:ext>
            </p:extLst>
          </p:nvPr>
        </p:nvGraphicFramePr>
        <p:xfrm>
          <a:off x="1314460" y="5039098"/>
          <a:ext cx="26749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" name="Equation" r:id="rId14" imgW="1460160" imgH="228600" progId="Equation.3">
                  <p:embed/>
                </p:oleObj>
              </mc:Choice>
              <mc:Fallback>
                <p:oleObj name="Equation" r:id="rId14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60" y="5039098"/>
                        <a:ext cx="26749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46387"/>
              </p:ext>
            </p:extLst>
          </p:nvPr>
        </p:nvGraphicFramePr>
        <p:xfrm>
          <a:off x="1163160" y="4609380"/>
          <a:ext cx="2790566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" name="Equation" r:id="rId16" imgW="1460160" imgH="228600" progId="Equation.3">
                  <p:embed/>
                </p:oleObj>
              </mc:Choice>
              <mc:Fallback>
                <p:oleObj name="Equation" r:id="rId16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160" y="4609380"/>
                        <a:ext cx="2790566" cy="35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858CC72-EA20-440E-BD71-EF09ADC8CC2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CPSC 422, Lecture 7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99927" y="5590663"/>
            <a:ext cx="3231450" cy="491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1804" y="5529138"/>
            <a:ext cx="3690434" cy="52103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861735" y="5836397"/>
            <a:ext cx="538192" cy="9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871" y="5620453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New Estimate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3188" y="6033596"/>
            <a:ext cx="276864" cy="22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00051" y="6027442"/>
            <a:ext cx="19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 Estimate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68535" y="5234122"/>
            <a:ext cx="2125683" cy="52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94218" y="5063188"/>
            <a:ext cx="168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New value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4476997" y="5836397"/>
            <a:ext cx="154380" cy="42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5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Temporal difference uses the observed transitions to </a:t>
            </a:r>
            <a:r>
              <a:rPr lang="en-US" sz="2300" dirty="0">
                <a:solidFill>
                  <a:srgbClr val="FF0000"/>
                </a:solidFill>
              </a:rPr>
              <a:t>adjust the utilities of the observed states </a:t>
            </a:r>
            <a:r>
              <a:rPr lang="en-US" sz="2300" dirty="0"/>
              <a:t>so that they agree with the</a:t>
            </a:r>
            <a:r>
              <a:rPr lang="en-US" sz="2300" dirty="0">
                <a:solidFill>
                  <a:srgbClr val="00B050"/>
                </a:solidFill>
              </a:rPr>
              <a:t> Bellman constraint equations</a:t>
            </a:r>
            <a:r>
              <a:rPr lang="en-US" sz="23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Update U(s) each time we experience a transition (s, a, s’,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Likely outcomes s’ will contribute updates more </a:t>
            </a:r>
            <a:r>
              <a:rPr lang="en-US" sz="2500" dirty="0" smtClean="0"/>
              <a:t>often.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Policy </a:t>
            </a:r>
            <a:r>
              <a:rPr lang="en-US" sz="2500" dirty="0"/>
              <a:t>is still fixed, still doing evaluation!</a:t>
            </a:r>
          </a:p>
        </p:txBody>
      </p:sp>
    </p:spTree>
    <p:extLst>
      <p:ext uri="{BB962C8B-B14F-4D97-AF65-F5344CB8AC3E}">
        <p14:creationId xmlns:p14="http://schemas.microsoft.com/office/powerpoint/2010/main" val="16302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91384" y="750227"/>
            <a:ext cx="11700616" cy="4148271"/>
          </a:xfrm>
        </p:spPr>
        <p:txBody>
          <a:bodyPr>
            <a:noAutofit/>
          </a:bodyPr>
          <a:lstStyle/>
          <a:p>
            <a:endParaRPr lang="en-US" sz="2100" dirty="0" smtClean="0"/>
          </a:p>
          <a:p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r>
              <a:rPr lang="en-US" sz="2100" dirty="0" smtClean="0"/>
              <a:t>Move utilities </a:t>
            </a:r>
            <a:r>
              <a:rPr lang="en-US" sz="2100" dirty="0"/>
              <a:t>toward value of whatever successor occurs: running average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pPr lvl="1"/>
            <a:r>
              <a:rPr lang="en-US" sz="2100" dirty="0" smtClean="0"/>
              <a:t>Using the running average equation:</a:t>
            </a:r>
          </a:p>
          <a:p>
            <a:pPr lvl="1"/>
            <a:endParaRPr lang="en-US" sz="2100" dirty="0"/>
          </a:p>
          <a:p>
            <a:pPr lvl="1"/>
            <a:endParaRPr lang="en-US" sz="2100" dirty="0" smtClean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Because this update rule uses the difference in utilities between successive states (the new utility value versus the previous estimate of it) , it is often called the </a:t>
            </a:r>
            <a:r>
              <a:rPr lang="en-US" sz="2100" b="1" dirty="0"/>
              <a:t>temporal-difference.</a:t>
            </a:r>
            <a:endParaRPr lang="en-US" sz="2100" dirty="0">
              <a:solidFill>
                <a:srgbClr val="00B050"/>
              </a:solidFill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  <a:p>
            <a:endParaRPr lang="en-US" sz="2100" dirty="0"/>
          </a:p>
        </p:txBody>
      </p:sp>
      <p:sp>
        <p:nvSpPr>
          <p:cNvPr id="15379" name="TextBox 19"/>
          <p:cNvSpPr txBox="1">
            <a:spLocks noChangeArrowheads="1"/>
          </p:cNvSpPr>
          <p:nvPr/>
        </p:nvSpPr>
        <p:spPr bwMode="auto">
          <a:xfrm>
            <a:off x="1569246" y="2486441"/>
            <a:ext cx="2323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Palatino"/>
                <a:cs typeface="Palatino"/>
              </a:rPr>
              <a:t>Sample of </a:t>
            </a:r>
            <a:r>
              <a:rPr lang="en-US" sz="2400" dirty="0" smtClean="0">
                <a:latin typeface="Palatino"/>
                <a:cs typeface="Palatino"/>
              </a:rPr>
              <a:t>U(s</a:t>
            </a:r>
            <a:r>
              <a:rPr lang="en-US" sz="2400" dirty="0">
                <a:latin typeface="Palatino"/>
                <a:cs typeface="Palatino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92038" y="2440275"/>
                <a:ext cx="717839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27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7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7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7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700" b="0" i="1" baseline="30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7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7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7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7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b="0" dirty="0" smtClean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38" y="2440275"/>
                <a:ext cx="7178395" cy="5078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62906" y="4284145"/>
                <a:ext cx="717839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7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7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7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b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700" b="0" dirty="0" smtClean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sample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906" y="4284145"/>
                <a:ext cx="7178395" cy="507831"/>
              </a:xfrm>
              <a:prstGeom prst="rect">
                <a:avLst/>
              </a:prstGeom>
              <a:blipFill rotWithShape="0">
                <a:blip r:embed="rId5"/>
                <a:stretch>
                  <a:fillRect t="-10843" b="-3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992038" y="4927902"/>
                <a:ext cx="717839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7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7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7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7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7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7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7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700" i="1" baseline="30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7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7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7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7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700" dirty="0">
                              <a:solidFill>
                                <a:srgbClr val="00B05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7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38" y="4927902"/>
                <a:ext cx="7178395" cy="5078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04174" y="5053366"/>
            <a:ext cx="1045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777451"/>
              </p:ext>
            </p:extLst>
          </p:nvPr>
        </p:nvGraphicFramePr>
        <p:xfrm>
          <a:off x="4390742" y="3714545"/>
          <a:ext cx="3446971" cy="53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7" imgW="1460160" imgH="228600" progId="Equation.3">
                  <p:embed/>
                </p:oleObj>
              </mc:Choice>
              <mc:Fallback>
                <p:oleObj name="Equation" r:id="rId7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742" y="3714545"/>
                        <a:ext cx="3446971" cy="53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18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/>
      <p:bldP spid="2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Temporal Difference Learning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" y="5105400"/>
            <a:ext cx="236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latin typeface="Palatino"/>
                <a:cs typeface="Palatino"/>
                <a:sym typeface="Symbol" pitchFamily="18" charset="2"/>
              </a:rPr>
              <a:t>Assume: </a:t>
            </a:r>
            <a:r>
              <a:rPr lang="en-US" sz="1600" dirty="0">
                <a:latin typeface="Palatino"/>
                <a:cs typeface="Palatino"/>
                <a:sym typeface="Symbol" pitchFamily="18" charset="2"/>
              </a:rPr>
              <a:t> = 1, </a:t>
            </a:r>
            <a:r>
              <a:rPr lang="el-GR" sz="1600" dirty="0">
                <a:latin typeface="Palatino"/>
                <a:cs typeface="Palatino"/>
                <a:sym typeface="Symbol" pitchFamily="18" charset="2"/>
              </a:rPr>
              <a:t>α</a:t>
            </a:r>
            <a:r>
              <a:rPr lang="en-US" sz="1600" dirty="0">
                <a:latin typeface="Palatino"/>
                <a:cs typeface="Palatino"/>
                <a:sym typeface="Symbol" pitchFamily="18" charset="2"/>
              </a:rPr>
              <a:t> = 1/2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8361" y="1273691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Palatino"/>
                <a:cs typeface="Palatino"/>
              </a:rPr>
              <a:t>Observed </a:t>
            </a:r>
            <a:r>
              <a:rPr lang="en-US" sz="2400" dirty="0">
                <a:solidFill>
                  <a:schemeClr val="accent2"/>
                </a:solidFill>
                <a:latin typeface="Palatino"/>
                <a:cs typeface="Palatino"/>
              </a:rPr>
              <a:t>Transitions</a:t>
            </a:r>
            <a:endParaRPr lang="en-US" sz="1600" dirty="0">
              <a:solidFill>
                <a:schemeClr val="accent2"/>
              </a:solidFill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74837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53869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140568" y="2057400"/>
            <a:ext cx="19050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Palatino"/>
                <a:cs typeface="Palatino"/>
              </a:rPr>
              <a:t>B, east, C, -2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052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0145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35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79863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653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109581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2371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109440" y="2057400"/>
            <a:ext cx="19050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Palatino"/>
                <a:cs typeface="Palatino"/>
              </a:rPr>
              <a:t>C, east, D, -2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533400" y="2713891"/>
          <a:ext cx="2224455" cy="208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14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5570">
                <a:tc>
                  <a:txBody>
                    <a:bodyPr/>
                    <a:lstStyle/>
                    <a:p>
                      <a:pPr algn="ctr"/>
                      <a:endParaRPr lang="en-US" sz="29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5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557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29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5570"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2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3111335" y="1971304"/>
            <a:ext cx="30449" cy="48866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3400" y="14478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Palatino"/>
                <a:cs typeface="Palatino"/>
              </a:rPr>
              <a:t>States</a:t>
            </a:r>
            <a:endParaRPr lang="en-US" sz="1600" dirty="0">
              <a:solidFill>
                <a:schemeClr val="accent2"/>
              </a:solidFill>
              <a:latin typeface="Palatino"/>
              <a:cs typeface="Palatino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607776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297616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016760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4755" y="5590103"/>
                <a:ext cx="717839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7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7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7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7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700" b="0" dirty="0" smtClean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755" y="5590103"/>
                <a:ext cx="7178395" cy="5078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 animBg="1"/>
      <p:bldP spid="47" grpId="0" animBg="1"/>
      <p:bldP spid="48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61" grpId="0" animBg="1"/>
      <p:bldP spid="62" grpId="0" animBg="1"/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 smtClean="0"/>
                  <a:t>The </a:t>
                </a:r>
                <a:r>
                  <a:rPr lang="en-US" sz="2100" smtClean="0"/>
                  <a:t>temporal difference (TD) </a:t>
                </a:r>
                <a:r>
                  <a:rPr lang="en-US" sz="2100" dirty="0"/>
                  <a:t>update </a:t>
                </a:r>
                <a:r>
                  <a:rPr lang="en-US" sz="2100" dirty="0">
                    <a:solidFill>
                      <a:srgbClr val="FF0000"/>
                    </a:solidFill>
                  </a:rPr>
                  <a:t>involves only the observed successor </a:t>
                </a:r>
                <a:r>
                  <a:rPr lang="en-US" sz="2100" dirty="0" smtClean="0"/>
                  <a:t>whereas the actual </a:t>
                </a:r>
                <a:r>
                  <a:rPr lang="en-US" sz="2100" dirty="0"/>
                  <a:t>equilibrium conditions involve </a:t>
                </a:r>
                <a:r>
                  <a:rPr lang="en-US" sz="2100" dirty="0">
                    <a:solidFill>
                      <a:srgbClr val="00B050"/>
                    </a:solidFill>
                  </a:rPr>
                  <a:t>all possible next states</a:t>
                </a:r>
                <a:r>
                  <a:rPr lang="en-US" sz="2100" dirty="0"/>
                  <a:t>. </a:t>
                </a:r>
                <a:endParaRPr lang="en-US" sz="21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21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 smtClean="0"/>
                  <a:t>However, the temporal difference converges since the observed samples are actually drawn from the transition model P(s’|</a:t>
                </a:r>
                <a:r>
                  <a:rPr lang="en-US" sz="2100" dirty="0" err="1" smtClean="0"/>
                  <a:t>s,a</a:t>
                </a:r>
                <a:r>
                  <a:rPr lang="en-US" sz="2100" dirty="0" smtClean="0"/>
                  <a:t>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100" dirty="0" smtClean="0"/>
                  <a:t>If </a:t>
                </a:r>
                <a:r>
                  <a:rPr lang="en-US" sz="2100" dirty="0"/>
                  <a:t>we change α from a fixed parameter to a function that decreases </a:t>
                </a:r>
                <a:r>
                  <a:rPr lang="en-US" sz="2100" dirty="0" smtClean="0"/>
                  <a:t>as the </a:t>
                </a:r>
                <a:r>
                  <a:rPr lang="en-US" sz="2100" dirty="0"/>
                  <a:t>number of times a state has been visited increases, then U</a:t>
                </a:r>
                <a:r>
                  <a:rPr lang="en-US" sz="2100" baseline="30000" dirty="0"/>
                  <a:t>π</a:t>
                </a:r>
                <a:r>
                  <a:rPr lang="en-US" sz="2100" dirty="0"/>
                  <a:t>(s) itself will converge to </a:t>
                </a:r>
                <a:r>
                  <a:rPr lang="en-US" sz="2100" dirty="0" smtClean="0"/>
                  <a:t>the true value.</a:t>
                </a:r>
                <a:r>
                  <a:rPr lang="en-US" sz="2100" dirty="0">
                    <a:ea typeface="Cambria Math" panose="02040503050406030204" pitchFamily="18" charset="0"/>
                  </a:rPr>
                  <a:t> </a:t>
                </a:r>
                <a:endParaRPr lang="en-US" sz="21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1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1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1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2100" i="1" baseline="30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1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1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100" dirty="0">
                            <a:solidFill>
                              <a:srgbClr val="00B050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21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ea typeface="Cambria Math" panose="02040503050406030204" pitchFamily="18" charset="0"/>
                </a:endParaRPr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6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5" y="2488395"/>
            <a:ext cx="5366891" cy="8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</a:t>
            </a:r>
            <a:r>
              <a:rPr lang="en-US" dirty="0" smtClean="0"/>
              <a:t>TD </a:t>
            </a:r>
            <a:r>
              <a:rPr lang="en-US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447800"/>
                <a:ext cx="11277600" cy="480060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TD learning </a:t>
                </a:r>
                <a:r>
                  <a:rPr lang="en-US" sz="2800" dirty="0"/>
                  <a:t>is a model-free way to do policy evaluation, mimicking Bellman updates with running sample averages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However, </a:t>
                </a:r>
                <a:r>
                  <a:rPr lang="en-US" sz="2800" dirty="0" smtClean="0"/>
                  <a:t>we cannot </a:t>
                </a:r>
                <a:r>
                  <a:rPr lang="en-US" sz="2800" dirty="0"/>
                  <a:t>turn values into a (new) </a:t>
                </a:r>
                <a:r>
                  <a:rPr lang="en-US" sz="2800" dirty="0" smtClean="0"/>
                  <a:t>policy since the transition model is not known!</a:t>
                </a:r>
                <a:endParaRPr lang="en-US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11277600" cy="4800600"/>
              </a:xfrm>
              <a:blipFill rotWithShape="0">
                <a:blip r:embed="rId2"/>
                <a:stretch>
                  <a:fillRect l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6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</a:t>
            </a:r>
            <a:r>
              <a:rPr lang="en-US" dirty="0">
                <a:ea typeface="ＭＳ Ｐゴシック" pitchFamily="34" charset="-128"/>
              </a:rPr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A passive learning agent has </a:t>
            </a:r>
            <a:r>
              <a:rPr lang="en-US" sz="2300" dirty="0">
                <a:solidFill>
                  <a:srgbClr val="FF0000"/>
                </a:solidFill>
              </a:rPr>
              <a:t>a fixed </a:t>
            </a:r>
            <a:r>
              <a:rPr lang="en-US" sz="2300" dirty="0" smtClean="0">
                <a:solidFill>
                  <a:srgbClr val="FF0000"/>
                </a:solidFill>
              </a:rPr>
              <a:t>policy </a:t>
            </a:r>
            <a:r>
              <a:rPr lang="en-US" sz="2300" dirty="0" smtClean="0">
                <a:solidFill>
                  <a:schemeClr val="tx1"/>
                </a:solidFill>
              </a:rPr>
              <a:t>and applies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 smtClean="0"/>
              <a:t>An </a:t>
            </a:r>
            <a:r>
              <a:rPr lang="en-US" sz="2300" dirty="0"/>
              <a:t>active agent </a:t>
            </a:r>
            <a:r>
              <a:rPr lang="en-US" sz="2300" dirty="0" smtClean="0"/>
              <a:t>must </a:t>
            </a:r>
            <a:r>
              <a:rPr lang="en-US" sz="2300" dirty="0" smtClean="0">
                <a:solidFill>
                  <a:srgbClr val="00B050"/>
                </a:solidFill>
              </a:rPr>
              <a:t>decide </a:t>
            </a:r>
            <a:r>
              <a:rPr lang="en-US" sz="2300" dirty="0">
                <a:solidFill>
                  <a:srgbClr val="00B050"/>
                </a:solidFill>
              </a:rPr>
              <a:t>what actions </a:t>
            </a:r>
            <a:r>
              <a:rPr lang="en-US" sz="2300" dirty="0"/>
              <a:t>to </a:t>
            </a:r>
            <a:r>
              <a:rPr lang="en-US" sz="2300" dirty="0" smtClean="0"/>
              <a:t>take.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 smtClean="0"/>
              <a:t>We will consider: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Q-learning</a:t>
            </a:r>
            <a:endParaRPr lang="en-US" sz="1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 smtClean="0"/>
              <a:t>Sarsa</a:t>
            </a:r>
            <a:endParaRPr lang="en-US" sz="19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Active ADP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9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9403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/>
              <a:t>Q-learning</a:t>
            </a:r>
            <a:r>
              <a:rPr lang="en-US" sz="2200" dirty="0"/>
              <a:t> </a:t>
            </a:r>
            <a:r>
              <a:rPr lang="en-US" sz="2200" dirty="0" smtClean="0"/>
              <a:t>learns </a:t>
            </a:r>
            <a:r>
              <a:rPr lang="en-US" sz="2200" dirty="0"/>
              <a:t>an </a:t>
            </a:r>
            <a:r>
              <a:rPr lang="en-US" sz="2200" dirty="0">
                <a:solidFill>
                  <a:srgbClr val="00B050"/>
                </a:solidFill>
              </a:rPr>
              <a:t>action-utility</a:t>
            </a:r>
            <a:r>
              <a:rPr lang="en-US" sz="2200" dirty="0"/>
              <a:t> representation instead of learning utilities</a:t>
            </a:r>
            <a:r>
              <a:rPr lang="en-US" sz="2200" dirty="0" smtClean="0"/>
              <a:t>.</a:t>
            </a:r>
            <a:r>
              <a:rPr lang="en-US" sz="2200" dirty="0"/>
              <a:t> 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>
                <a:solidFill>
                  <a:srgbClr val="00B0F0"/>
                </a:solidFill>
              </a:rPr>
              <a:t>Q(</a:t>
            </a:r>
            <a:r>
              <a:rPr lang="en-US" sz="2200" dirty="0">
                <a:solidFill>
                  <a:srgbClr val="FF0000"/>
                </a:solidFill>
              </a:rPr>
              <a:t>s</a:t>
            </a:r>
            <a:r>
              <a:rPr lang="en-US" sz="2200" dirty="0">
                <a:solidFill>
                  <a:srgbClr val="00B0F0"/>
                </a:solidFill>
              </a:rPr>
              <a:t>,</a:t>
            </a:r>
            <a:r>
              <a:rPr lang="en-US" sz="2200" dirty="0">
                <a:solidFill>
                  <a:srgbClr val="00B050"/>
                </a:solidFill>
              </a:rPr>
              <a:t> a</a:t>
            </a:r>
            <a:r>
              <a:rPr lang="en-US" sz="2200" dirty="0">
                <a:solidFill>
                  <a:srgbClr val="00B0F0"/>
                </a:solidFill>
              </a:rPr>
              <a:t>) </a:t>
            </a:r>
            <a:r>
              <a:rPr lang="en-US" sz="2200" dirty="0" smtClean="0"/>
              <a:t>denotes the utility value </a:t>
            </a:r>
            <a:r>
              <a:rPr lang="en-US" sz="2200" dirty="0"/>
              <a:t>of doing </a:t>
            </a:r>
            <a:r>
              <a:rPr lang="en-US" sz="2200" dirty="0">
                <a:solidFill>
                  <a:srgbClr val="00B050"/>
                </a:solidFill>
              </a:rPr>
              <a:t>action a </a:t>
            </a:r>
            <a:r>
              <a:rPr lang="en-US" sz="2200" dirty="0"/>
              <a:t>in </a:t>
            </a:r>
            <a:r>
              <a:rPr lang="en-US" sz="2200" dirty="0">
                <a:solidFill>
                  <a:srgbClr val="FF0000"/>
                </a:solidFill>
              </a:rPr>
              <a:t>state s</a:t>
            </a:r>
            <a:r>
              <a:rPr lang="en-US" sz="2200" dirty="0"/>
              <a:t>. 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Recall the Bellman equation: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Q-values </a:t>
            </a:r>
            <a:r>
              <a:rPr lang="en-US" sz="2200" dirty="0"/>
              <a:t>are directly related to utility values as </a:t>
            </a:r>
            <a:r>
              <a:rPr lang="en-US" sz="2200" dirty="0" smtClean="0"/>
              <a:t>follows: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564" y="4589614"/>
            <a:ext cx="2622246" cy="841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208" y="5363640"/>
            <a:ext cx="6479920" cy="982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664" y="3229793"/>
            <a:ext cx="6723093" cy="9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0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Q-Learning</a:t>
            </a:r>
          </a:p>
        </p:txBody>
      </p:sp>
      <p:sp>
        <p:nvSpPr>
          <p:cNvPr id="1810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Q-Learning: sample-based Q-value iteration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Learn Q(</a:t>
            </a:r>
            <a:r>
              <a:rPr lang="en-US" sz="2800" dirty="0" err="1" smtClean="0"/>
              <a:t>s,a</a:t>
            </a:r>
            <a:r>
              <a:rPr lang="en-US" sz="2800" dirty="0" smtClean="0"/>
              <a:t>) values as you go</a:t>
            </a:r>
          </a:p>
          <a:p>
            <a:pPr lvl="1"/>
            <a:r>
              <a:rPr lang="en-US" sz="2400" dirty="0" smtClean="0"/>
              <a:t>Receive a sample (</a:t>
            </a:r>
            <a:r>
              <a:rPr lang="en-US" sz="2400" dirty="0" err="1" smtClean="0"/>
              <a:t>s,a,s’,r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Consider your old estimate:</a:t>
            </a:r>
          </a:p>
          <a:p>
            <a:pPr lvl="1"/>
            <a:r>
              <a:rPr lang="en-US" sz="2400" dirty="0" smtClean="0"/>
              <a:t>Consider your new sample estimate:</a:t>
            </a:r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400" dirty="0" smtClean="0"/>
              <a:t>Incorporate the new estimate into a running average:</a:t>
            </a:r>
          </a:p>
        </p:txBody>
      </p:sp>
      <p:pic>
        <p:nvPicPr>
          <p:cNvPr id="21508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98987" y="3775552"/>
            <a:ext cx="8255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044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5791200"/>
            <a:ext cx="5692775" cy="3159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810439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4648200"/>
            <a:ext cx="45259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Text Box 28"/>
          <p:cNvSpPr txBox="1">
            <a:spLocks noChangeArrowheads="1"/>
          </p:cNvSpPr>
          <p:nvPr/>
        </p:nvSpPr>
        <p:spPr bwMode="auto">
          <a:xfrm>
            <a:off x="7772400" y="6327085"/>
            <a:ext cx="4419600" cy="25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0D3)]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  <p:graphicFrame>
        <p:nvGraphicFramePr>
          <p:cNvPr id="19457" name="Object 2"/>
          <p:cNvGraphicFramePr>
            <a:graphicFrameLocks noChangeAspect="1"/>
          </p:cNvGraphicFramePr>
          <p:nvPr/>
        </p:nvGraphicFramePr>
        <p:xfrm>
          <a:off x="8305800" y="2743200"/>
          <a:ext cx="3505200" cy="297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Photo Editor Photo" r:id="rId10" imgW="4762913" imgH="4046571" progId="MSPhotoEd.3">
                  <p:embed/>
                </p:oleObj>
              </mc:Choice>
              <mc:Fallback>
                <p:oleObj name="Photo Editor Photo" r:id="rId10" imgW="4762913" imgH="4046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743200"/>
                        <a:ext cx="3505200" cy="2978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745" y="2178471"/>
            <a:ext cx="6666800" cy="5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Reinforcement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 </a:t>
            </a:r>
            <a:r>
              <a:rPr lang="en-US" sz="2100" dirty="0"/>
              <a:t>The task of </a:t>
            </a:r>
            <a:r>
              <a:rPr lang="en-US" sz="2100" b="1" dirty="0"/>
              <a:t>reinforcement learning </a:t>
            </a:r>
            <a:r>
              <a:rPr lang="en-US" sz="2100" dirty="0"/>
              <a:t>is to use observed rewards to </a:t>
            </a:r>
            <a:r>
              <a:rPr lang="en-US" sz="2100" dirty="0" smtClean="0"/>
              <a:t>learn an </a:t>
            </a:r>
            <a:r>
              <a:rPr lang="en-US" sz="2100" dirty="0"/>
              <a:t>optimal (or nearly optimal) policy for the environment</a:t>
            </a:r>
            <a:r>
              <a:rPr lang="en-US" sz="2100" dirty="0" smtClean="0"/>
              <a:t>.</a:t>
            </a: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 </a:t>
            </a:r>
            <a:r>
              <a:rPr lang="en-US" sz="2100" dirty="0"/>
              <a:t>Whereas </a:t>
            </a:r>
            <a:r>
              <a:rPr lang="en-US" sz="2100" dirty="0" smtClean="0"/>
              <a:t>in Chapter </a:t>
            </a:r>
            <a:r>
              <a:rPr lang="en-US" sz="2100" dirty="0"/>
              <a:t>17 the </a:t>
            </a:r>
            <a:r>
              <a:rPr lang="en-US" sz="2100" dirty="0" smtClean="0"/>
              <a:t>agent has a complete model of the environment (Transition model and reward function).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In this chapter, we still assume a Markov decision </a:t>
            </a:r>
            <a:r>
              <a:rPr lang="en-US" sz="2100" dirty="0" smtClean="0"/>
              <a:t>process, however </a:t>
            </a:r>
            <a:r>
              <a:rPr lang="en-US" sz="2100" dirty="0" smtClean="0">
                <a:solidFill>
                  <a:srgbClr val="FF0000"/>
                </a:solidFill>
              </a:rPr>
              <a:t>the agent does not know both of </a:t>
            </a:r>
            <a:r>
              <a:rPr lang="en-US" sz="2100" b="1" dirty="0" smtClean="0">
                <a:solidFill>
                  <a:srgbClr val="FF0000"/>
                </a:solidFill>
              </a:rPr>
              <a:t>the transition model </a:t>
            </a:r>
            <a:r>
              <a:rPr lang="en-US" sz="2100" b="1" dirty="0">
                <a:solidFill>
                  <a:srgbClr val="FF0000"/>
                </a:solidFill>
              </a:rPr>
              <a:t>P(s’| s, a), </a:t>
            </a:r>
            <a:r>
              <a:rPr lang="en-US" sz="2100" dirty="0"/>
              <a:t>which specifies the probability of reaching state s from state s after doing action a; nor does it know </a:t>
            </a:r>
            <a:r>
              <a:rPr lang="en-US" sz="2100" b="1" dirty="0">
                <a:solidFill>
                  <a:srgbClr val="FF0000"/>
                </a:solidFill>
              </a:rPr>
              <a:t>the reward function R(s), </a:t>
            </a:r>
            <a:r>
              <a:rPr lang="en-US" sz="2100" dirty="0"/>
              <a:t>which specifies the reward for each state</a:t>
            </a:r>
            <a:r>
              <a:rPr lang="en-US" sz="2100" dirty="0" smtClean="0"/>
              <a:t>.</a:t>
            </a:r>
          </a:p>
          <a:p>
            <a:pPr marL="0" indent="0">
              <a:buNone/>
            </a:pPr>
            <a:endParaRPr lang="en-US" altLang="ja-JP" sz="2100" dirty="0" smtClean="0">
              <a:solidFill>
                <a:srgbClr val="FF0000"/>
              </a:solidFill>
              <a:sym typeface="Symbol" pitchFamily="18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>
                <a:ea typeface="ＭＳ Ｐゴシック" pitchFamily="34" charset="-128"/>
                <a:sym typeface="Symbol" pitchFamily="18" charset="2"/>
              </a:rPr>
              <a:t>In other words, the agent does no</a:t>
            </a:r>
            <a:r>
              <a:rPr lang="en-US" altLang="ja-JP" sz="2100" dirty="0" smtClean="0">
                <a:sym typeface="Symbol" pitchFamily="18" charset="2"/>
              </a:rPr>
              <a:t>t </a:t>
            </a:r>
            <a:r>
              <a:rPr lang="en-US" altLang="ja-JP" sz="2100" dirty="0">
                <a:sym typeface="Symbol" pitchFamily="18" charset="2"/>
              </a:rPr>
              <a:t>know which states are good or what the actions </a:t>
            </a:r>
            <a:r>
              <a:rPr lang="en-US" altLang="ja-JP" sz="2100" dirty="0" smtClean="0">
                <a:sym typeface="Symbol" pitchFamily="18" charset="2"/>
              </a:rPr>
              <a:t>do.</a:t>
            </a:r>
            <a:endParaRPr lang="en-US" altLang="ja-JP" sz="2100" dirty="0">
              <a:sym typeface="Symbol" pitchFamily="18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ea typeface="ＭＳ Ｐゴシック" pitchFamily="34" charset="-128"/>
                <a:sym typeface="Symbol" pitchFamily="18" charset="2"/>
              </a:rPr>
              <a:t>Must actually try actions and states out to </a:t>
            </a:r>
            <a:r>
              <a:rPr lang="en-US" sz="2100" dirty="0" smtClean="0">
                <a:ea typeface="ＭＳ Ｐゴシック" pitchFamily="34" charset="-128"/>
                <a:sym typeface="Symbol" pitchFamily="18" charset="2"/>
              </a:rPr>
              <a:t>learn.</a:t>
            </a:r>
            <a:endParaRPr lang="en-US" sz="2100" dirty="0">
              <a:ea typeface="ＭＳ Ｐゴシック" pitchFamily="34" charset="-128"/>
              <a:sym typeface="Symbol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6402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A Temporal Difference agent that learns a Q-function </a:t>
            </a:r>
            <a:r>
              <a:rPr lang="en-US" sz="2200" dirty="0">
                <a:solidFill>
                  <a:srgbClr val="FF0000"/>
                </a:solidFill>
              </a:rPr>
              <a:t>does not need a transition model P(s’| s, a),</a:t>
            </a:r>
            <a:r>
              <a:rPr lang="en-US" sz="2200" dirty="0"/>
              <a:t> neither for learning nor for action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i="1" dirty="0"/>
              <a:t> </a:t>
            </a:r>
            <a:r>
              <a:rPr lang="en-US" sz="2200" dirty="0"/>
              <a:t>Thus, Q-learning is a </a:t>
            </a:r>
            <a:r>
              <a:rPr lang="en-US" sz="2200" b="1" dirty="0">
                <a:solidFill>
                  <a:srgbClr val="00B050"/>
                </a:solidFill>
              </a:rPr>
              <a:t>model-free</a:t>
            </a:r>
            <a:r>
              <a:rPr lang="en-US" sz="2200" b="1" dirty="0"/>
              <a:t> </a:t>
            </a:r>
            <a:r>
              <a:rPr lang="en-US" sz="2200" dirty="0"/>
              <a:t>method</a:t>
            </a:r>
            <a:r>
              <a:rPr lang="en-US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 smtClean="0"/>
              <a:t>Qlearning</a:t>
            </a:r>
            <a:r>
              <a:rPr lang="en-US" sz="2200" dirty="0" smtClean="0"/>
              <a:t> calculates Q values, then how the agent should act?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02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vs. Exploitation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lvl="2" indent="-3810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Q-learning  </a:t>
                </a:r>
                <a:r>
                  <a:rPr lang="en-US" sz="2200" dirty="0">
                    <a:cs typeface="Arial" panose="020B0604020202020204" pitchFamily="34" charset="0"/>
                  </a:rPr>
                  <a:t>computes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a Q-function 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Q(</a:t>
                </a:r>
                <a:r>
                  <a:rPr lang="en-US" sz="2200" dirty="0" err="1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s,a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)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that allows the agent to see, for every state, which is the action with the 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highest discounted expected reward.</a:t>
                </a:r>
                <a:endParaRPr lang="en-US" sz="2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Given a Q-function the agent can :</a:t>
                </a:r>
              </a:p>
              <a:p>
                <a:pPr marL="914400" lvl="3" indent="-3810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Exploit</a:t>
                </a:r>
                <a:r>
                  <a:rPr lang="en-US" sz="22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 knowledge accumulated so far, and 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choose 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 action that maximizes 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Q(</a:t>
                </a:r>
                <a:r>
                  <a:rPr lang="en-US" sz="2200" dirty="0" err="1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s,a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)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in a 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given 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state (</a:t>
                </a:r>
                <a:r>
                  <a:rPr lang="en-US" sz="2200" b="1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greedy behavior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).</a:t>
                </a:r>
              </a:p>
              <a:p>
                <a:pPr marL="914400" lvl="3" indent="-3810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2200" dirty="0" smtClean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533400" lvl="3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914400" lvl="3" indent="-3810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Explore</a:t>
                </a:r>
                <a:r>
                  <a:rPr lang="en-US" sz="22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new actions, hoping to improve its estimate of the optimal Q-function, i.e. 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(do 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not 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choose </a:t>
                </a:r>
                <a:r>
                  <a:rPr lang="en-US" sz="2200" dirty="0">
                    <a:cs typeface="Arial" panose="020B0604020202020204" pitchFamily="34" charset="0"/>
                  </a:rPr>
                  <a:t>the 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action suggested by the current 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Q(</a:t>
                </a:r>
                <a:r>
                  <a:rPr lang="en-US" sz="2200" dirty="0" err="1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s,a</a:t>
                </a:r>
                <a:r>
                  <a:rPr lang="en-US" sz="22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)</a:t>
                </a:r>
                <a:r>
                  <a:rPr lang="en-US" sz="2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)</a:t>
                </a:r>
                <a:endParaRPr lang="en-US" sz="2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indent="-457200">
                  <a:spcAft>
                    <a:spcPts val="1200"/>
                  </a:spcAft>
                  <a:buFont typeface="Wingdings" pitchFamily="2" charset="2"/>
                  <a:buChar char=""/>
                </a:pPr>
                <a:endParaRPr lang="en-US" sz="22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2879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vs.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Actions not only provide rewards, but also they contribute to </a:t>
            </a:r>
            <a:r>
              <a:rPr lang="en-US" sz="2200" dirty="0">
                <a:solidFill>
                  <a:srgbClr val="FF0000"/>
                </a:solidFill>
              </a:rPr>
              <a:t>learning the true </a:t>
            </a:r>
            <a:r>
              <a:rPr lang="en-US" sz="2200" dirty="0" smtClean="0">
                <a:solidFill>
                  <a:srgbClr val="FF0000"/>
                </a:solidFill>
              </a:rPr>
              <a:t>model  </a:t>
            </a:r>
            <a:r>
              <a:rPr lang="en-US" sz="2200" dirty="0"/>
              <a:t>by </a:t>
            </a:r>
            <a:r>
              <a:rPr lang="en-US" sz="2200" dirty="0" smtClean="0"/>
              <a:t>affecting the </a:t>
            </a:r>
            <a:r>
              <a:rPr lang="en-US" sz="2200" dirty="0"/>
              <a:t>percepts that are received</a:t>
            </a:r>
            <a:r>
              <a:rPr lang="en-US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By </a:t>
            </a:r>
            <a:r>
              <a:rPr lang="en-US" sz="2200" dirty="0"/>
              <a:t>improving the model, the agent will receive </a:t>
            </a:r>
            <a:r>
              <a:rPr lang="en-US" sz="2200" dirty="0" smtClean="0"/>
              <a:t>greater rewards on the long term.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There is </a:t>
            </a:r>
            <a:r>
              <a:rPr lang="en-US" sz="2200" dirty="0"/>
              <a:t>a tradeoff between </a:t>
            </a:r>
            <a:r>
              <a:rPr lang="en-US" sz="2200" b="1" dirty="0">
                <a:solidFill>
                  <a:srgbClr val="00B050"/>
                </a:solidFill>
              </a:rPr>
              <a:t>exploitation </a:t>
            </a:r>
            <a:r>
              <a:rPr lang="en-US" sz="2200" dirty="0" smtClean="0">
                <a:solidFill>
                  <a:schemeClr val="tx1"/>
                </a:solidFill>
              </a:rPr>
              <a:t>and </a:t>
            </a:r>
            <a:r>
              <a:rPr lang="en-US" sz="2200" b="1" dirty="0" smtClean="0">
                <a:solidFill>
                  <a:srgbClr val="FF0000"/>
                </a:solidFill>
              </a:rPr>
              <a:t>exploration.</a:t>
            </a:r>
            <a:endParaRPr lang="en-US" sz="22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Exploration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dirty="0" smtClean="0">
                <a:solidFill>
                  <a:schemeClr val="tx1"/>
                </a:solidFill>
              </a:rPr>
              <a:t>ake actions that have not been </a:t>
            </a:r>
            <a:r>
              <a:rPr lang="en-US" sz="2200" dirty="0">
                <a:solidFill>
                  <a:schemeClr val="tx1"/>
                </a:solidFill>
              </a:rPr>
              <a:t>tried much in a </a:t>
            </a:r>
            <a:r>
              <a:rPr lang="en-US" sz="2200" dirty="0" smtClean="0">
                <a:solidFill>
                  <a:schemeClr val="tx1"/>
                </a:solidFill>
              </a:rPr>
              <a:t>state to </a:t>
            </a:r>
            <a:r>
              <a:rPr lang="en-US" sz="2200" dirty="0">
                <a:solidFill>
                  <a:schemeClr val="tx1"/>
                </a:solidFill>
              </a:rPr>
              <a:t>improve the agent’s learning </a:t>
            </a:r>
            <a:r>
              <a:rPr lang="en-US" sz="2200" dirty="0" smtClean="0">
                <a:solidFill>
                  <a:schemeClr val="tx1"/>
                </a:solidFill>
              </a:rPr>
              <a:t>model (</a:t>
            </a:r>
            <a:r>
              <a:rPr lang="en-US" sz="2200" dirty="0" err="1" smtClean="0">
                <a:solidFill>
                  <a:schemeClr val="tx1"/>
                </a:solidFill>
              </a:rPr>
              <a:t>Qvalues</a:t>
            </a:r>
            <a:r>
              <a:rPr lang="en-US" sz="2200" dirty="0" smtClean="0">
                <a:solidFill>
                  <a:schemeClr val="tx1"/>
                </a:solidFill>
              </a:rPr>
              <a:t>)).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Exploitation</a:t>
            </a:r>
            <a:r>
              <a:rPr lang="en-US" sz="2200" dirty="0" smtClean="0">
                <a:solidFill>
                  <a:schemeClr val="tx1"/>
                </a:solidFill>
              </a:rPr>
              <a:t>(Take actions whose estimate </a:t>
            </a:r>
            <a:r>
              <a:rPr lang="en-US" sz="2200" dirty="0">
                <a:solidFill>
                  <a:schemeClr val="tx1"/>
                </a:solidFill>
              </a:rPr>
              <a:t>will yield high discounted </a:t>
            </a:r>
            <a:r>
              <a:rPr lang="en-US" sz="2200" dirty="0" smtClean="0">
                <a:solidFill>
                  <a:schemeClr val="tx1"/>
                </a:solidFill>
              </a:rPr>
              <a:t>expected reward).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41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vs.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5074" y="1143000"/>
            <a:ext cx="857250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35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learned model is not the same as the true environment; what is</a:t>
            </a:r>
            <a:r>
              <a:rPr lang="en-US" sz="2400" dirty="0">
                <a:solidFill>
                  <a:srgbClr val="00B050"/>
                </a:solidFill>
              </a:rPr>
              <a:t> optimal in </a:t>
            </a:r>
            <a:r>
              <a:rPr lang="en-US" sz="2400" dirty="0" smtClean="0">
                <a:solidFill>
                  <a:srgbClr val="00B050"/>
                </a:solidFill>
              </a:rPr>
              <a:t>the learned model </a:t>
            </a:r>
            <a:r>
              <a:rPr lang="en-US" sz="2400" dirty="0"/>
              <a:t>can therefore be suboptimal in the </a:t>
            </a:r>
            <a:r>
              <a:rPr lang="en-US" sz="2400" dirty="0">
                <a:solidFill>
                  <a:srgbClr val="FF0000"/>
                </a:solidFill>
              </a:rPr>
              <a:t>true environment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Unfortunately</a:t>
            </a:r>
            <a:r>
              <a:rPr lang="en-US" sz="2400" dirty="0"/>
              <a:t>, the </a:t>
            </a:r>
            <a:r>
              <a:rPr lang="en-US" sz="2400" dirty="0" smtClean="0"/>
              <a:t>agent does </a:t>
            </a:r>
            <a:r>
              <a:rPr lang="en-US" sz="2400" dirty="0"/>
              <a:t>not know </a:t>
            </a:r>
            <a:r>
              <a:rPr lang="en-US" sz="2400" dirty="0">
                <a:solidFill>
                  <a:srgbClr val="FF0000"/>
                </a:solidFill>
              </a:rPr>
              <a:t>what the true environment is</a:t>
            </a:r>
            <a:r>
              <a:rPr lang="en-US" sz="2400" dirty="0"/>
              <a:t>, so it cannot compute the optimal action for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true </a:t>
            </a:r>
            <a:r>
              <a:rPr lang="en-US" sz="2400" dirty="0">
                <a:solidFill>
                  <a:srgbClr val="FF0000"/>
                </a:solidFill>
              </a:rPr>
              <a:t>environment.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Thus, the agent needs to </a:t>
            </a:r>
            <a:r>
              <a:rPr lang="en-US" sz="2400" dirty="0" smtClean="0">
                <a:solidFill>
                  <a:srgbClr val="C00000"/>
                </a:solidFill>
              </a:rPr>
              <a:t>explore </a:t>
            </a:r>
            <a:r>
              <a:rPr lang="en-US" sz="2400" dirty="0" smtClean="0"/>
              <a:t>other actions!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25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vs.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000000"/>
                </a:solidFill>
                <a:cs typeface="Arial" panose="020B0604020202020204" pitchFamily="34" charset="0"/>
              </a:rPr>
              <a:t>When </a:t>
            </a:r>
            <a:r>
              <a:rPr lang="en-US" sz="2300" dirty="0">
                <a:solidFill>
                  <a:srgbClr val="000000"/>
                </a:solidFill>
                <a:cs typeface="Arial" panose="020B0604020202020204" pitchFamily="34" charset="0"/>
              </a:rPr>
              <a:t>to explore and when the exploit?</a:t>
            </a:r>
          </a:p>
          <a:p>
            <a:pPr marL="914400" lvl="1" indent="-457200">
              <a:spcBef>
                <a:spcPts val="1500"/>
              </a:spcBef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rgbClr val="000000"/>
                </a:solidFill>
                <a:cs typeface="Arial" panose="020B0604020202020204" pitchFamily="34" charset="0"/>
              </a:rPr>
              <a:t>Never exploring may lead to being stuck in a suboptimal course of actions</a:t>
            </a:r>
          </a:p>
          <a:p>
            <a:pPr marL="914400" lvl="1" indent="-457200">
              <a:spcBef>
                <a:spcPts val="1500"/>
              </a:spcBef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rgbClr val="000000"/>
                </a:solidFill>
                <a:cs typeface="Arial" panose="020B0604020202020204" pitchFamily="34" charset="0"/>
              </a:rPr>
              <a:t>Exploring too much is a waste of the knowledge accumulated via experience</a:t>
            </a:r>
          </a:p>
          <a:p>
            <a:pPr marL="914400" lvl="1" indent="-457200">
              <a:spcBef>
                <a:spcPts val="1500"/>
              </a:spcBef>
              <a:buFont typeface="+mj-lt"/>
              <a:buAutoNum type="arabicPeriod"/>
            </a:pPr>
            <a:endParaRPr lang="en-US" sz="23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cs typeface="Arial" panose="020B0604020202020204" pitchFamily="34" charset="0"/>
              </a:rPr>
              <a:t>Must find the right </a:t>
            </a:r>
            <a:r>
              <a:rPr lang="en-US" sz="2300" dirty="0" smtClean="0">
                <a:solidFill>
                  <a:srgbClr val="000000"/>
                </a:solidFill>
                <a:cs typeface="Arial" panose="020B0604020202020204" pitchFamily="34" charset="0"/>
              </a:rPr>
              <a:t>compromise!</a:t>
            </a:r>
            <a:endParaRPr lang="en-US" sz="23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914400" lvl="1" indent="-457200">
              <a:spcBef>
                <a:spcPts val="1500"/>
              </a:spcBef>
              <a:buFont typeface="+mj-lt"/>
              <a:buAutoNum type="arabicPeriod"/>
            </a:pPr>
            <a:endParaRPr lang="en-US" sz="23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830" y="1737360"/>
            <a:ext cx="10925299" cy="485194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50" dirty="0" smtClean="0"/>
              <a:t>It is very hard to </a:t>
            </a:r>
            <a:r>
              <a:rPr lang="en-US" sz="2150" dirty="0"/>
              <a:t>obtain an </a:t>
            </a:r>
            <a:r>
              <a:rPr lang="en-US" sz="2150" i="1" dirty="0" smtClean="0"/>
              <a:t>optimal </a:t>
            </a:r>
            <a:r>
              <a:rPr lang="en-US" sz="2150" dirty="0" smtClean="0"/>
              <a:t>exploration method</a:t>
            </a:r>
            <a:r>
              <a:rPr lang="en-US" sz="2150" dirty="0"/>
              <a:t>.</a:t>
            </a:r>
            <a:r>
              <a:rPr lang="en-US" sz="2150" dirty="0" smtClean="0"/>
              <a:t>  However, it is </a:t>
            </a:r>
            <a:r>
              <a:rPr lang="en-US" sz="2150" dirty="0"/>
              <a:t>possible to come up with a </a:t>
            </a:r>
            <a:r>
              <a:rPr lang="en-US" sz="2150" i="1" dirty="0"/>
              <a:t>reasonable </a:t>
            </a:r>
            <a:r>
              <a:rPr lang="en-US" sz="2150" dirty="0"/>
              <a:t>scheme </a:t>
            </a:r>
            <a:r>
              <a:rPr lang="en-US" sz="2150" dirty="0" smtClean="0"/>
              <a:t>that </a:t>
            </a:r>
            <a:r>
              <a:rPr lang="en-US" sz="2150" dirty="0" smtClean="0">
                <a:solidFill>
                  <a:srgbClr val="FF0000"/>
                </a:solidFill>
              </a:rPr>
              <a:t>will </a:t>
            </a:r>
            <a:r>
              <a:rPr lang="en-US" sz="2150" dirty="0">
                <a:solidFill>
                  <a:srgbClr val="FF0000"/>
                </a:solidFill>
              </a:rPr>
              <a:t>eventually lead to optimal behavior </a:t>
            </a:r>
            <a:r>
              <a:rPr lang="en-US" sz="2150" dirty="0"/>
              <a:t>by the agent.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 smtClean="0"/>
              <a:t>Technically</a:t>
            </a:r>
            <a:r>
              <a:rPr lang="en-US" sz="2150" dirty="0"/>
              <a:t>, any such scheme </a:t>
            </a:r>
            <a:r>
              <a:rPr lang="en-US" sz="2150" dirty="0" smtClean="0"/>
              <a:t>needs to </a:t>
            </a:r>
            <a:r>
              <a:rPr lang="en-US" sz="2150" dirty="0"/>
              <a:t>be </a:t>
            </a:r>
            <a:r>
              <a:rPr lang="en-US" sz="2150" b="1" dirty="0">
                <a:solidFill>
                  <a:srgbClr val="00B050"/>
                </a:solidFill>
              </a:rPr>
              <a:t>greedy in the limit of infinite </a:t>
            </a:r>
            <a:r>
              <a:rPr lang="en-US" sz="2150" b="1" dirty="0" smtClean="0">
                <a:solidFill>
                  <a:srgbClr val="00B050"/>
                </a:solidFill>
              </a:rPr>
              <a:t>exploration (GLIE).</a:t>
            </a:r>
            <a:endParaRPr lang="en-US" sz="2150" b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 smtClean="0"/>
              <a:t> </a:t>
            </a:r>
            <a:r>
              <a:rPr lang="en-US" sz="2150" dirty="0"/>
              <a:t>A </a:t>
            </a:r>
            <a:r>
              <a:rPr lang="en-US" sz="2150" b="1" dirty="0"/>
              <a:t>GLIE</a:t>
            </a:r>
            <a:r>
              <a:rPr lang="en-US" sz="2150" dirty="0"/>
              <a:t> scheme must </a:t>
            </a:r>
            <a:r>
              <a:rPr lang="en-US" sz="2150" dirty="0" smtClean="0"/>
              <a:t>do the following: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150" b="1" dirty="0" smtClean="0"/>
              <a:t>Must try each action in each state an unbounded number of times </a:t>
            </a:r>
            <a:r>
              <a:rPr lang="en-US" sz="2150" dirty="0" smtClean="0"/>
              <a:t>to </a:t>
            </a:r>
            <a:r>
              <a:rPr lang="en-US" sz="2150" dirty="0"/>
              <a:t>avoid having a finite probability </a:t>
            </a:r>
            <a:r>
              <a:rPr lang="en-US" sz="2150" dirty="0" smtClean="0"/>
              <a:t>that an </a:t>
            </a:r>
            <a:r>
              <a:rPr lang="en-US" sz="2150" dirty="0"/>
              <a:t>optimal action is missed because of an unusually bad series of </a:t>
            </a:r>
            <a:r>
              <a:rPr lang="en-US" sz="2150" dirty="0" smtClean="0"/>
              <a:t>outcomes.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150" dirty="0" smtClean="0"/>
              <a:t> </a:t>
            </a:r>
            <a:r>
              <a:rPr lang="en-US" sz="2150" b="1" dirty="0" smtClean="0"/>
              <a:t>Must eventually become greedy</a:t>
            </a:r>
            <a:r>
              <a:rPr lang="en-US" sz="2150" dirty="0" smtClean="0"/>
              <a:t>, so that the agent’s actions become optimal with respect to the learned </a:t>
            </a:r>
            <a:r>
              <a:rPr lang="en-US" sz="2150" dirty="0"/>
              <a:t>(and hence the true) model</a:t>
            </a:r>
            <a:r>
              <a:rPr lang="en-US" sz="2150" dirty="0" smtClean="0"/>
              <a:t>.</a:t>
            </a:r>
            <a:endParaRPr lang="en-US" sz="2150" dirty="0"/>
          </a:p>
          <a:p>
            <a:pPr marL="381000" indent="-381000">
              <a:spcBef>
                <a:spcPts val="1500"/>
              </a:spcBef>
              <a:buFont typeface="Times New Roman" pitchFamily="18" charset="0"/>
              <a:buChar char="•"/>
            </a:pPr>
            <a:r>
              <a:rPr lang="en-US" sz="2150" dirty="0">
                <a:solidFill>
                  <a:srgbClr val="000000"/>
                </a:solidFill>
                <a:cs typeface="Times New Roman" panose="02020603050405020304" pitchFamily="18" charset="0"/>
              </a:rPr>
              <a:t>We will look at two exploration </a:t>
            </a:r>
            <a:r>
              <a:rPr lang="en-US" sz="21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strategies</a:t>
            </a:r>
          </a:p>
          <a:p>
            <a:pPr marL="578358" lvl="1" indent="-285750">
              <a:spcBef>
                <a:spcPts val="1500"/>
              </a:spcBef>
              <a:buFont typeface="Courier New" panose="02070309020205020404" pitchFamily="49" charset="0"/>
              <a:buChar char="o"/>
            </a:pPr>
            <a:r>
              <a:rPr lang="el-GR" sz="21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ε</a:t>
            </a:r>
            <a:r>
              <a:rPr lang="en-US" sz="21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-greedy</a:t>
            </a:r>
          </a:p>
          <a:p>
            <a:pPr marL="578358" lvl="1" indent="-285750">
              <a:spcBef>
                <a:spcPts val="1500"/>
              </a:spcBef>
              <a:buFont typeface="Courier New" panose="02070309020205020404" pitchFamily="49" charset="0"/>
              <a:buChar char="o"/>
            </a:pPr>
            <a:r>
              <a:rPr lang="en-US" sz="21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Exploration </a:t>
            </a:r>
            <a:r>
              <a:rPr lang="en-US" sz="2150" dirty="0">
                <a:solidFill>
                  <a:srgbClr val="000000"/>
                </a:solidFill>
                <a:cs typeface="Times New Roman" panose="02020603050405020304" pitchFamily="18" charset="0"/>
              </a:rPr>
              <a:t>functions.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150" dirty="0"/>
          </a:p>
        </p:txBody>
      </p:sp>
    </p:spTree>
    <p:extLst>
      <p:ext uri="{BB962C8B-B14F-4D97-AF65-F5344CB8AC3E}">
        <p14:creationId xmlns:p14="http://schemas.microsoft.com/office/powerpoint/2010/main" val="14790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Epsilon (</a:t>
            </a:r>
            <a:r>
              <a:rPr lang="en-US" dirty="0" smtClean="0">
                <a:sym typeface="Symbol" pitchFamily="18" charset="2"/>
              </a:rPr>
              <a:t>)-</a:t>
            </a:r>
            <a:r>
              <a:rPr lang="en-US" dirty="0">
                <a:sym typeface="Symbol" pitchFamily="18" charset="2"/>
              </a:rPr>
              <a:t>greedy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01000" cy="50292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>
                <a:sym typeface="Symbol" pitchFamily="18" charset="2"/>
              </a:rPr>
              <a:t></a:t>
            </a:r>
            <a:r>
              <a:rPr lang="en-US" sz="2200" dirty="0">
                <a:sym typeface="Symbol" pitchFamily="18" charset="2"/>
              </a:rPr>
              <a:t>-</a:t>
            </a:r>
            <a:r>
              <a:rPr lang="en-US" sz="2200" dirty="0" smtClean="0">
                <a:sym typeface="Symbol" pitchFamily="18" charset="2"/>
              </a:rPr>
              <a:t>greedy takes random actions as follows:</a:t>
            </a:r>
            <a:endParaRPr lang="en-US" sz="2200" dirty="0"/>
          </a:p>
          <a:p>
            <a:pPr lvl="2">
              <a:lnSpc>
                <a:spcPct val="90000"/>
              </a:lnSpc>
            </a:pPr>
            <a:r>
              <a:rPr lang="en-US" sz="2200" dirty="0"/>
              <a:t>Every time </a:t>
            </a:r>
            <a:r>
              <a:rPr lang="en-US" sz="2200" dirty="0" smtClean="0"/>
              <a:t>step</a:t>
            </a:r>
            <a:r>
              <a:rPr lang="en-US" sz="2200" dirty="0"/>
              <a:t>:</a:t>
            </a:r>
          </a:p>
          <a:p>
            <a:pPr lvl="2"/>
            <a:r>
              <a:rPr lang="en-US" sz="2200" dirty="0"/>
              <a:t>With (small) probability </a:t>
            </a:r>
            <a:r>
              <a:rPr lang="en-US" sz="2200" dirty="0">
                <a:sym typeface="Symbol" pitchFamily="18" charset="2"/>
              </a:rPr>
              <a:t>, act </a:t>
            </a:r>
            <a:r>
              <a:rPr lang="en-US" sz="2200" dirty="0" smtClean="0">
                <a:sym typeface="Symbol" pitchFamily="18" charset="2"/>
              </a:rPr>
              <a:t>randomly.</a:t>
            </a:r>
          </a:p>
          <a:p>
            <a:pPr lvl="2"/>
            <a:r>
              <a:rPr lang="en-US" sz="2200" dirty="0" smtClean="0"/>
              <a:t>With </a:t>
            </a:r>
            <a:r>
              <a:rPr lang="en-US" sz="2200" dirty="0"/>
              <a:t>(large) probability 1-</a:t>
            </a:r>
            <a:r>
              <a:rPr lang="en-US" sz="2200" dirty="0">
                <a:sym typeface="Symbol" pitchFamily="18" charset="2"/>
              </a:rPr>
              <a:t>, </a:t>
            </a:r>
            <a:r>
              <a:rPr lang="en-US" sz="2200" dirty="0" smtClean="0">
                <a:sym typeface="Symbol" pitchFamily="18" charset="2"/>
              </a:rPr>
              <a:t>choose the best action according to the learned Q values.</a:t>
            </a:r>
          </a:p>
          <a:p>
            <a:pPr lvl="2"/>
            <a:endParaRPr lang="en-US" sz="22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Problems with random actions?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You do eventually explore the space, but </a:t>
            </a:r>
            <a:r>
              <a:rPr lang="en-US" sz="2200" dirty="0" smtClean="0">
                <a:sym typeface="Symbol" pitchFamily="18" charset="2"/>
              </a:rPr>
              <a:t>you do not exploit what you have learned!</a:t>
            </a:r>
            <a:endParaRPr lang="en-US" sz="2200" dirty="0">
              <a:sym typeface="Symbol" pitchFamily="18" charset="2"/>
            </a:endParaRPr>
          </a:p>
          <a:p>
            <a:pPr lvl="2"/>
            <a:r>
              <a:rPr lang="en-US" sz="2200" dirty="0">
                <a:sym typeface="Symbol" pitchFamily="18" charset="2"/>
              </a:rPr>
              <a:t>One solution: lower  over </a:t>
            </a:r>
            <a:r>
              <a:rPr lang="en-US" sz="2200" dirty="0" smtClean="0">
                <a:sym typeface="Symbol" pitchFamily="18" charset="2"/>
              </a:rPr>
              <a:t>time, </a:t>
            </a:r>
            <a:r>
              <a:rPr lang="en-US" sz="2200" dirty="0">
                <a:sym typeface="Symbol" pitchFamily="18" charset="2"/>
              </a:rPr>
              <a:t>for example </a:t>
            </a:r>
            <a:r>
              <a:rPr lang="en-US" sz="2200" dirty="0" smtClean="0">
                <a:sym typeface="Symbol" pitchFamily="18" charset="2"/>
              </a:rPr>
              <a:t>(</a:t>
            </a:r>
            <a:r>
              <a:rPr lang="en-US" sz="2200" dirty="0">
                <a:sym typeface="Symbol" pitchFamily="18" charset="2"/>
              </a:rPr>
              <a:t>=1/t</a:t>
            </a:r>
            <a:r>
              <a:rPr lang="en-US" sz="2200" dirty="0" smtClean="0">
                <a:sym typeface="Symbol" pitchFamily="18" charset="2"/>
              </a:rPr>
              <a:t>)</a:t>
            </a:r>
            <a:endParaRPr lang="en-US" sz="2200" dirty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Another solution: exploration functions</a:t>
            </a:r>
          </a:p>
          <a:p>
            <a:pPr>
              <a:lnSpc>
                <a:spcPct val="90000"/>
              </a:lnSpc>
            </a:pPr>
            <a:endParaRPr lang="en-US" sz="2200" dirty="0">
              <a:sym typeface="Symbol" pitchFamily="18" charset="2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867400" y="6211669"/>
            <a:ext cx="632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[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Exploration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849724"/>
            <a:ext cx="11506200" cy="4729164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When </a:t>
            </a:r>
            <a:r>
              <a:rPr lang="en-US" sz="2200" dirty="0"/>
              <a:t>to explore?</a:t>
            </a:r>
          </a:p>
          <a:p>
            <a:pPr lvl="1"/>
            <a:r>
              <a:rPr lang="en-US" sz="2200" dirty="0"/>
              <a:t>E</a:t>
            </a:r>
            <a:r>
              <a:rPr lang="en-US" sz="2200" dirty="0" smtClean="0"/>
              <a:t>xplore </a:t>
            </a:r>
            <a:r>
              <a:rPr lang="en-US" sz="2200" dirty="0"/>
              <a:t>areas whose badness is </a:t>
            </a:r>
            <a:r>
              <a:rPr lang="en-US" sz="2200" dirty="0" smtClean="0"/>
              <a:t>not (yet</a:t>
            </a:r>
            <a:r>
              <a:rPr lang="en-US" sz="2200" dirty="0"/>
              <a:t>) established, eventually stop </a:t>
            </a:r>
            <a:r>
              <a:rPr lang="en-US" sz="2200" dirty="0" smtClean="0"/>
              <a:t>exploring.</a:t>
            </a:r>
            <a:endParaRPr lang="en-US" sz="2200" dirty="0"/>
          </a:p>
          <a:p>
            <a:r>
              <a:rPr lang="en-US" sz="2200" dirty="0"/>
              <a:t>Exploration function</a:t>
            </a:r>
          </a:p>
          <a:p>
            <a:pPr lvl="1"/>
            <a:r>
              <a:rPr lang="en-US" sz="2200" dirty="0"/>
              <a:t>Takes a value estimate u and a visit count </a:t>
            </a:r>
            <a:r>
              <a:rPr lang="en-US" sz="2200" dirty="0" smtClean="0"/>
              <a:t>N, and returns </a:t>
            </a:r>
            <a:r>
              <a:rPr lang="en-US" sz="2200" dirty="0"/>
              <a:t>an optimistic </a:t>
            </a:r>
            <a:r>
              <a:rPr lang="en-US" sz="2200" dirty="0" smtClean="0"/>
              <a:t>utility</a:t>
            </a:r>
            <a:endParaRPr lang="en-US" sz="2200" dirty="0"/>
          </a:p>
          <a:p>
            <a:pPr lvl="1"/>
            <a:r>
              <a:rPr lang="en-US" sz="2200" dirty="0"/>
              <a:t>Note: this propagates the “bonus” back to states that lead to unknown states as well!</a:t>
            </a:r>
          </a:p>
          <a:p>
            <a:pPr lvl="1">
              <a:buNone/>
            </a:pPr>
            <a:r>
              <a:rPr lang="en-US" sz="2200" dirty="0"/>
              <a:t>	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15" y="4030896"/>
            <a:ext cx="6315075" cy="695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51" y="4543182"/>
            <a:ext cx="3371850" cy="781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7727" y="5299099"/>
            <a:ext cx="10734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where </a:t>
            </a:r>
            <a:r>
              <a:rPr lang="en-US" dirty="0" smtClean="0">
                <a:latin typeface="CMMI10"/>
              </a:rPr>
              <a:t>R</a:t>
            </a:r>
            <a:r>
              <a:rPr lang="en-US" sz="2000" baseline="30000" dirty="0" smtClean="0">
                <a:latin typeface="+mj-lt"/>
              </a:rPr>
              <a:t>+</a:t>
            </a:r>
            <a:r>
              <a:rPr lang="en-US" sz="1100" dirty="0" smtClean="0">
                <a:latin typeface="CMR8"/>
              </a:rPr>
              <a:t> </a:t>
            </a:r>
            <a:r>
              <a:rPr lang="en-US" dirty="0">
                <a:latin typeface="Times-Roman"/>
              </a:rPr>
              <a:t>is an optimistic estimate of the best possible reward obtainable in any state and </a:t>
            </a:r>
            <a:r>
              <a:rPr lang="en-US" dirty="0" smtClean="0">
                <a:latin typeface="CMMI10"/>
              </a:rPr>
              <a:t>N</a:t>
            </a:r>
            <a:r>
              <a:rPr lang="en-US" sz="1100" dirty="0" smtClean="0">
                <a:latin typeface="CMMI8"/>
              </a:rPr>
              <a:t>e </a:t>
            </a:r>
            <a:r>
              <a:rPr lang="en-US" dirty="0" smtClean="0">
                <a:latin typeface="Times-Roman"/>
              </a:rPr>
              <a:t>is </a:t>
            </a:r>
            <a:r>
              <a:rPr lang="en-US" dirty="0">
                <a:latin typeface="Times-Roman"/>
              </a:rPr>
              <a:t>a fixed parameter. </a:t>
            </a:r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This </a:t>
            </a:r>
            <a:r>
              <a:rPr lang="en-US" dirty="0">
                <a:latin typeface="Times-Roman"/>
              </a:rPr>
              <a:t>will have the effect of making the agent try each action–state </a:t>
            </a:r>
            <a:r>
              <a:rPr lang="en-US" dirty="0" smtClean="0">
                <a:latin typeface="Times-Roman"/>
              </a:rPr>
              <a:t>pair at </a:t>
            </a:r>
            <a:r>
              <a:rPr lang="en-US" dirty="0">
                <a:latin typeface="Times-Roman"/>
              </a:rPr>
              <a:t>least </a:t>
            </a:r>
            <a:r>
              <a:rPr lang="en-US" dirty="0">
                <a:latin typeface="CMMI10"/>
              </a:rPr>
              <a:t>N</a:t>
            </a:r>
            <a:r>
              <a:rPr lang="en-US" sz="1100" dirty="0">
                <a:latin typeface="CMMI8"/>
              </a:rPr>
              <a:t>e </a:t>
            </a:r>
            <a:r>
              <a:rPr lang="en-US" dirty="0">
                <a:latin typeface="Times-Roman"/>
              </a:rPr>
              <a:t>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02" y="1957510"/>
            <a:ext cx="9927772" cy="35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-Turn Arrow 11"/>
          <p:cNvSpPr/>
          <p:nvPr/>
        </p:nvSpPr>
        <p:spPr>
          <a:xfrm rot="16200000">
            <a:off x="3476798" y="1781003"/>
            <a:ext cx="2209800" cy="1848196"/>
          </a:xfrm>
          <a:prstGeom prst="uturnArrow">
            <a:avLst>
              <a:gd name="adj1" fmla="val 12068"/>
              <a:gd name="adj2" fmla="val 18757"/>
              <a:gd name="adj3" fmla="val 25000"/>
              <a:gd name="adj4" fmla="val 43750"/>
              <a:gd name="adj5" fmla="val 9283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Palatino"/>
              <a:cs typeface="Palatino"/>
            </a:endParaRPr>
          </a:p>
        </p:txBody>
      </p:sp>
      <p:sp>
        <p:nvSpPr>
          <p:cNvPr id="11" name="U-Turn Arrow 10"/>
          <p:cNvSpPr/>
          <p:nvPr/>
        </p:nvSpPr>
        <p:spPr>
          <a:xfrm rot="5400000">
            <a:off x="6296198" y="2009602"/>
            <a:ext cx="2209800" cy="1848196"/>
          </a:xfrm>
          <a:prstGeom prst="uturnArrow">
            <a:avLst>
              <a:gd name="adj1" fmla="val 12068"/>
              <a:gd name="adj2" fmla="val 18757"/>
              <a:gd name="adj3" fmla="val 25000"/>
              <a:gd name="adj4" fmla="val 43750"/>
              <a:gd name="adj5" fmla="val 6429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Palatino"/>
              <a:cs typeface="Palatino"/>
            </a:endParaRP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14" y="354997"/>
            <a:ext cx="12857018" cy="1143000"/>
          </a:xfrm>
        </p:spPr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Reinforcement Learning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4419600"/>
            <a:ext cx="8839200" cy="20574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Receive feedback in the form of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rewards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Agent’</a:t>
            </a:r>
            <a:r>
              <a:rPr lang="en-US" altLang="ja-JP" sz="2000" dirty="0">
                <a:ea typeface="ＭＳ Ｐゴシック" pitchFamily="34" charset="-128"/>
              </a:rPr>
              <a:t>s utility is defined by the reward function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Must (learn to) act so as to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maximize expected rewards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All learning is based on observed samples of outcomes!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3000" y="3124200"/>
            <a:ext cx="2249978" cy="1143000"/>
          </a:xfrm>
          <a:prstGeom prst="roundRect">
            <a:avLst>
              <a:gd name="adj" fmla="val 40599"/>
            </a:avLst>
          </a:prstGeom>
          <a:solidFill>
            <a:srgbClr val="B5E3C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alatino"/>
                <a:cs typeface="Palatino"/>
              </a:rPr>
              <a:t>Environment</a:t>
            </a:r>
          </a:p>
        </p:txBody>
      </p:sp>
      <p:sp>
        <p:nvSpPr>
          <p:cNvPr id="10" name="Trapezoid 9"/>
          <p:cNvSpPr/>
          <p:nvPr/>
        </p:nvSpPr>
        <p:spPr>
          <a:xfrm>
            <a:off x="4953000" y="1447800"/>
            <a:ext cx="2249978" cy="1066800"/>
          </a:xfrm>
          <a:prstGeom prst="trapezoid">
            <a:avLst>
              <a:gd name="adj" fmla="val 58183"/>
            </a:avLst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500" dirty="0">
              <a:solidFill>
                <a:schemeClr val="tx1"/>
              </a:solidFill>
              <a:latin typeface="Palatino"/>
              <a:cs typeface="Palatino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Palatino"/>
                <a:cs typeface="Palatino"/>
              </a:rPr>
              <a:t>Agent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7200" y="2590800"/>
            <a:ext cx="168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/>
                <a:cs typeface="Palatino"/>
              </a:rPr>
              <a:t>Actions: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2416314"/>
            <a:ext cx="168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"/>
                <a:cs typeface="Palatino"/>
              </a:rPr>
              <a:t>State: s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Palatino"/>
                <a:cs typeface="Palatino"/>
              </a:rPr>
              <a:t>Reward: r</a:t>
            </a:r>
          </a:p>
        </p:txBody>
      </p:sp>
    </p:spTree>
    <p:extLst>
      <p:ext uri="{BB962C8B-B14F-4D97-AF65-F5344CB8AC3E}">
        <p14:creationId xmlns:p14="http://schemas.microsoft.com/office/powerpoint/2010/main" val="21056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Properties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11872356" cy="4435434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Q-learning </a:t>
            </a:r>
            <a:r>
              <a:rPr lang="en-US" sz="2800" dirty="0"/>
              <a:t>converges to optimal policy -- even if you’re acting </a:t>
            </a:r>
            <a:r>
              <a:rPr lang="en-US" sz="2800" dirty="0" err="1"/>
              <a:t>suboptimally</a:t>
            </a:r>
            <a:r>
              <a:rPr lang="en-US" sz="2800" dirty="0"/>
              <a:t>!</a:t>
            </a:r>
          </a:p>
          <a:p>
            <a:pPr lvl="2"/>
            <a:endParaRPr lang="en-US" sz="2000" dirty="0"/>
          </a:p>
          <a:p>
            <a:r>
              <a:rPr lang="en-US" sz="2800" dirty="0"/>
              <a:t>This is called </a:t>
            </a:r>
            <a:r>
              <a:rPr lang="en-US" sz="2800" dirty="0">
                <a:solidFill>
                  <a:srgbClr val="C00000"/>
                </a:solidFill>
              </a:rPr>
              <a:t>off-policy learning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/>
              <a:t>You have to explore </a:t>
            </a:r>
            <a:r>
              <a:rPr lang="en-US" sz="2400" dirty="0" smtClean="0"/>
              <a:t>enough.</a:t>
            </a:r>
            <a:endParaRPr lang="en-US" sz="2400" dirty="0"/>
          </a:p>
          <a:p>
            <a:pPr lvl="1"/>
            <a:r>
              <a:rPr lang="en-US" sz="2400" dirty="0"/>
              <a:t>You have to eventually make the learning </a:t>
            </a:r>
            <a:r>
              <a:rPr lang="en-US" sz="2400" dirty="0" smtClean="0"/>
              <a:t>rate small enough.</a:t>
            </a:r>
            <a:endParaRPr lang="en-US" sz="2400" dirty="0"/>
          </a:p>
          <a:p>
            <a:pPr lvl="1"/>
            <a:r>
              <a:rPr lang="en-US" sz="2400" dirty="0"/>
              <a:t>… but not decrease it too </a:t>
            </a:r>
            <a:r>
              <a:rPr lang="en-US" sz="2400" dirty="0" smtClean="0"/>
              <a:t>quickly.</a:t>
            </a:r>
            <a:endParaRPr lang="en-US" sz="2400" dirty="0"/>
          </a:p>
          <a:p>
            <a:pPr lvl="1"/>
            <a:r>
              <a:rPr lang="en-US" sz="2400" dirty="0"/>
              <a:t>Basically, in the limit, it doesn’t matter how you select actions (!)</a:t>
            </a:r>
          </a:p>
          <a:p>
            <a:pPr lvl="3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59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State-Action-Reward-State-Action </a:t>
            </a:r>
            <a:r>
              <a:rPr lang="en-US" dirty="0" smtClean="0"/>
              <a:t> (</a:t>
            </a:r>
            <a:r>
              <a:rPr lang="en-US" dirty="0" err="1" smtClean="0"/>
              <a:t>Sarsa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 smtClean="0"/>
              <a:t>Sarsa</a:t>
            </a:r>
            <a:r>
              <a:rPr lang="en-US" sz="2200" dirty="0" smtClean="0"/>
              <a:t> is another temporal difference active reinforcement learning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 smtClean="0"/>
              <a:t>Sarsa</a:t>
            </a:r>
            <a:r>
              <a:rPr lang="en-US" sz="2200" dirty="0" smtClean="0"/>
              <a:t> Q update: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where a </a:t>
            </a:r>
            <a:r>
              <a:rPr lang="en-US" sz="2200" dirty="0"/>
              <a:t>is the action </a:t>
            </a:r>
            <a:r>
              <a:rPr lang="en-US" sz="2200" i="1" dirty="0"/>
              <a:t>actually taken </a:t>
            </a:r>
            <a:r>
              <a:rPr lang="en-US" sz="2200" dirty="0"/>
              <a:t>in state </a:t>
            </a:r>
            <a:r>
              <a:rPr lang="en-US" sz="2200" dirty="0" smtClean="0"/>
              <a:t>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rule is applied at the end of </a:t>
            </a:r>
            <a:r>
              <a:rPr lang="en-US" sz="2200" dirty="0" smtClean="0"/>
              <a:t>each (s</a:t>
            </a:r>
            <a:r>
              <a:rPr lang="en-US" sz="2200" dirty="0"/>
              <a:t>, a, r, </a:t>
            </a:r>
            <a:r>
              <a:rPr lang="en-US" sz="2200" dirty="0" smtClean="0"/>
              <a:t>s’, a’), so it is named (SARSA).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SARSA </a:t>
            </a:r>
            <a:r>
              <a:rPr lang="en-US" sz="2200" dirty="0">
                <a:solidFill>
                  <a:srgbClr val="FF0000"/>
                </a:solidFill>
              </a:rPr>
              <a:t>waits until an action is actually taken and backs up the Q-value for that action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Q-learning update: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Q-learning </a:t>
            </a:r>
            <a:r>
              <a:rPr lang="en-US" sz="2200" dirty="0"/>
              <a:t>backs up the </a:t>
            </a:r>
            <a:r>
              <a:rPr lang="en-US" sz="2200" i="1" dirty="0">
                <a:solidFill>
                  <a:srgbClr val="00B050"/>
                </a:solidFill>
              </a:rPr>
              <a:t>best </a:t>
            </a:r>
            <a:r>
              <a:rPr lang="en-US" sz="2200" dirty="0">
                <a:solidFill>
                  <a:srgbClr val="00B050"/>
                </a:solidFill>
              </a:rPr>
              <a:t>Q-value </a:t>
            </a:r>
            <a:r>
              <a:rPr lang="en-US" sz="2200" dirty="0"/>
              <a:t>from the state reached in the observed transition.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509" y="2620538"/>
            <a:ext cx="7992947" cy="620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914" y="5636695"/>
            <a:ext cx="7162399" cy="62467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8432668" y="3067930"/>
            <a:ext cx="1021278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 Diagonal Corner Rectangle 8"/>
          <p:cNvSpPr/>
          <p:nvPr/>
        </p:nvSpPr>
        <p:spPr>
          <a:xfrm>
            <a:off x="9807368" y="3067930"/>
            <a:ext cx="2465317" cy="1226855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No max operator.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 evaluate </a:t>
            </a:r>
            <a:r>
              <a:rPr lang="en-US" dirty="0" err="1" smtClean="0">
                <a:solidFill>
                  <a:schemeClr val="tx1"/>
                </a:solidFill>
              </a:rPr>
              <a:t>Qvalue</a:t>
            </a:r>
            <a:r>
              <a:rPr lang="en-US" dirty="0" smtClean="0">
                <a:solidFill>
                  <a:schemeClr val="tx1"/>
                </a:solidFill>
              </a:rPr>
              <a:t> of the action you </a:t>
            </a:r>
            <a:r>
              <a:rPr lang="en-US" dirty="0">
                <a:solidFill>
                  <a:schemeClr val="tx1"/>
                </a:solidFill>
              </a:rPr>
              <a:t>actually take!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1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6" y="1845734"/>
            <a:ext cx="9346252" cy="36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Qlearning</a:t>
            </a:r>
            <a:r>
              <a:rPr lang="en-US" dirty="0" smtClean="0"/>
              <a:t> vs. SARSA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Q-learning </a:t>
            </a:r>
            <a:r>
              <a:rPr lang="en-US" sz="2200" dirty="0"/>
              <a:t>uses the best Q-value, it pays no attention to the actual policy being </a:t>
            </a:r>
            <a:r>
              <a:rPr lang="en-US" sz="2200" dirty="0" smtClean="0"/>
              <a:t>followed.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Q learning is </a:t>
            </a:r>
            <a:r>
              <a:rPr lang="en-US" sz="2200" dirty="0"/>
              <a:t>an </a:t>
            </a:r>
            <a:r>
              <a:rPr lang="en-US" sz="2200" b="1" dirty="0"/>
              <a:t>off-policy </a:t>
            </a:r>
            <a:r>
              <a:rPr lang="en-US" sz="2200" dirty="0"/>
              <a:t>learning </a:t>
            </a:r>
            <a:r>
              <a:rPr lang="en-US" sz="2200" dirty="0" smtClean="0"/>
              <a:t>algorithm.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However, SARSA </a:t>
            </a:r>
            <a:r>
              <a:rPr lang="en-US" sz="2200" dirty="0"/>
              <a:t>is an </a:t>
            </a:r>
            <a:r>
              <a:rPr lang="en-US" sz="2200" b="1" dirty="0"/>
              <a:t>on-policy </a:t>
            </a:r>
            <a:r>
              <a:rPr lang="en-US" sz="2200" dirty="0"/>
              <a:t>algorithm. 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Q-learning is </a:t>
            </a:r>
            <a:r>
              <a:rPr lang="en-US" sz="2200" dirty="0"/>
              <a:t>more flexible than SARSA, </a:t>
            </a:r>
            <a:r>
              <a:rPr lang="en-US" sz="2200" dirty="0" smtClean="0"/>
              <a:t>as </a:t>
            </a:r>
            <a:r>
              <a:rPr lang="en-US" sz="2200" dirty="0"/>
              <a:t>a Q-learning agent can learn how to behave well</a:t>
            </a:r>
          </a:p>
          <a:p>
            <a:pPr marL="0" indent="0">
              <a:buNone/>
            </a:pPr>
            <a:r>
              <a:rPr lang="en-US" sz="2200" dirty="0"/>
              <a:t>even when guided by a random or adversarial exploration policy. 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On </a:t>
            </a:r>
            <a:r>
              <a:rPr lang="en-US" sz="2200" dirty="0"/>
              <a:t>the other hand, </a:t>
            </a:r>
            <a:r>
              <a:rPr lang="en-US" sz="2200" dirty="0" smtClean="0"/>
              <a:t>SARSA is </a:t>
            </a:r>
            <a:r>
              <a:rPr lang="en-US" sz="2200" dirty="0"/>
              <a:t>more </a:t>
            </a:r>
            <a:r>
              <a:rPr lang="en-US" sz="2200" dirty="0" smtClean="0"/>
              <a:t>realistic</a:t>
            </a:r>
            <a:r>
              <a:rPr lang="en-US" sz="2200" dirty="0"/>
              <a:t>.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For a greedy agent that always takes the action with best Q-value, the two algorithms</a:t>
            </a:r>
          </a:p>
          <a:p>
            <a:pPr marL="0" indent="0">
              <a:buNone/>
            </a:pPr>
            <a:r>
              <a:rPr lang="en-US" sz="2200" dirty="0" smtClean="0"/>
              <a:t>are identical, however, </a:t>
            </a:r>
            <a:r>
              <a:rPr lang="en-US" sz="2200" dirty="0"/>
              <a:t>w</a:t>
            </a:r>
            <a:r>
              <a:rPr lang="en-US" sz="2200" dirty="0" smtClean="0"/>
              <a:t>hen </a:t>
            </a:r>
            <a:r>
              <a:rPr lang="en-US" sz="2200" dirty="0"/>
              <a:t>exploration is </a:t>
            </a:r>
            <a:r>
              <a:rPr lang="en-US" sz="2200" dirty="0" smtClean="0"/>
              <a:t>happening, they </a:t>
            </a:r>
            <a:r>
              <a:rPr lang="en-US" sz="2200" dirty="0"/>
              <a:t>differ significantly.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637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Model-based Reinforcement </a:t>
            </a:r>
            <a:r>
              <a:rPr lang="en-US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We can turn the passive model-based reinforcement learning (ADP) into an </a:t>
                </a:r>
                <a:r>
                  <a:rPr lang="en-US" sz="2200" dirty="0" smtClean="0">
                    <a:solidFill>
                      <a:srgbClr val="00B050"/>
                    </a:solidFill>
                  </a:rPr>
                  <a:t>active</a:t>
                </a:r>
                <a:r>
                  <a:rPr lang="en-US" sz="2200" dirty="0" smtClean="0"/>
                  <a:t> one as follows:</a:t>
                </a:r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/>
                  <a:t> Estimate the </a:t>
                </a:r>
                <a:r>
                  <a:rPr lang="en-US" sz="2200" dirty="0"/>
                  <a:t>MDP model parameters given observed </a:t>
                </a:r>
                <a:r>
                  <a:rPr lang="en-US" sz="2200" dirty="0" smtClean="0"/>
                  <a:t>transitions and rewards.</a:t>
                </a:r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/>
                  <a:t> Use the </a:t>
                </a:r>
                <a:r>
                  <a:rPr lang="en-US" sz="2200" dirty="0"/>
                  <a:t>estimated MDP to compute estimate of optimal </a:t>
                </a:r>
                <a:r>
                  <a:rPr lang="en-US" sz="2200" dirty="0" smtClean="0"/>
                  <a:t>values and policy using value iteration or policy iteration algorithms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/>
                  <a:t>Apply any GILE exploration strategy ( greedy or exploration function) since the learned model is not the true model!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At each time step: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Either act randomly according to the exploration strategy (e.g. </a:t>
                </a:r>
                <a:r>
                  <a:rPr lang="en-US" sz="2400" dirty="0" smtClean="0">
                    <a:sym typeface="Symbol" pitchFamily="18" charset="2"/>
                  </a:rPr>
                  <a:t>-greedy</a:t>
                </a:r>
                <a:r>
                  <a:rPr lang="en-US" sz="2200" dirty="0" smtClean="0"/>
                  <a:t>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Or exploit using the learned utility values from the model</a:t>
                </a:r>
              </a:p>
              <a:p>
                <a:pPr marL="384048" lvl="2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                           </a:t>
                </a:r>
                <a:r>
                  <a:rPr lang="en-US" sz="2200" dirty="0" smtClean="0"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2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1970" b="-2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0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versus Model free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Is it better to learn a model and a utility function or an action value function with no model?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 smtClean="0"/>
              <a:t>This is still </a:t>
            </a:r>
            <a:r>
              <a:rPr lang="en-GB" sz="2200" dirty="0"/>
              <a:t>an open-question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Model-based approaches require less data to learn well, but they can be computationally more </a:t>
            </a:r>
            <a:r>
              <a:rPr lang="en-GB" sz="2200" dirty="0" smtClean="0"/>
              <a:t>expensive.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Q-learning takes </a:t>
            </a:r>
            <a:r>
              <a:rPr lang="en-GB" sz="2200" dirty="0" smtClean="0"/>
              <a:t>longer time to converge </a:t>
            </a:r>
            <a:r>
              <a:rPr lang="en-GB" sz="2200" dirty="0"/>
              <a:t>because it does not enforce consistency among Q-values via the </a:t>
            </a:r>
            <a:r>
              <a:rPr lang="en-GB" sz="2200" dirty="0" smtClean="0"/>
              <a:t>model, but they are less computationally expensive.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970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Across States</a:t>
            </a:r>
          </a:p>
        </p:txBody>
      </p:sp>
      <p:sp>
        <p:nvSpPr>
          <p:cNvPr id="1799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0"/>
            <a:ext cx="12632706" cy="48969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Basic Q-Learning keeps a table of all q-values for all states/states-actions pairs.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In realistic situations, we cannot possibly learn about every single state!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Too many states to visit them all in training, for Backgammon and chess, the state space if of order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10</a:t>
            </a:r>
            <a:r>
              <a:rPr lang="en-US" sz="2100" baseline="30000" dirty="0" smtClean="0"/>
              <a:t>20</a:t>
            </a:r>
            <a:r>
              <a:rPr lang="en-US" sz="2100" dirty="0" smtClean="0"/>
              <a:t> and 10</a:t>
            </a:r>
            <a:r>
              <a:rPr lang="en-US" sz="2100" baseline="30000" dirty="0" smtClean="0"/>
              <a:t>40</a:t>
            </a:r>
            <a:r>
              <a:rPr lang="en-US" sz="2100" dirty="0" smtClean="0"/>
              <a:t>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Too many states to hold the q-tables in memory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Instead, we want to generalize: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00B0F0"/>
                </a:solidFill>
              </a:rPr>
              <a:t>Learn about some small number of training states from experience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00B050"/>
                </a:solidFill>
              </a:rPr>
              <a:t>Generalize that experience to new, similar situations.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This is a fundamental idea in machine learning</a:t>
            </a:r>
            <a:r>
              <a:rPr lang="en-US" sz="2100" dirty="0"/>
              <a:t>!</a:t>
            </a:r>
            <a:endParaRPr lang="en-US" sz="2100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11387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Pacman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914400" y="2971800"/>
            <a:ext cx="2895600" cy="2835275"/>
            <a:chOff x="3408" y="912"/>
            <a:chExt cx="1584" cy="1551"/>
          </a:xfrm>
        </p:grpSpPr>
        <p:grpSp>
          <p:nvGrpSpPr>
            <p:cNvPr id="14358" name="Group 5"/>
            <p:cNvGrpSpPr>
              <a:grpSpLocks/>
            </p:cNvGrpSpPr>
            <p:nvPr/>
          </p:nvGrpSpPr>
          <p:grpSpPr bwMode="auto">
            <a:xfrm>
              <a:off x="3408" y="912"/>
              <a:ext cx="1584" cy="1551"/>
              <a:chOff x="3360" y="1008"/>
              <a:chExt cx="1584" cy="1551"/>
            </a:xfrm>
          </p:grpSpPr>
          <p:pic>
            <p:nvPicPr>
              <p:cNvPr id="14362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73026"/>
              <a:stretch>
                <a:fillRect/>
              </a:stretch>
            </p:blipFill>
            <p:spPr bwMode="auto">
              <a:xfrm>
                <a:off x="3360" y="1008"/>
                <a:ext cx="768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63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2498" r="-1158"/>
              <a:stretch>
                <a:fillRect/>
              </a:stretch>
            </p:blipFill>
            <p:spPr bwMode="auto">
              <a:xfrm>
                <a:off x="4128" y="1008"/>
                <a:ext cx="816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359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0" y="1872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60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92" y="2160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61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4" y="216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648200" y="2971800"/>
            <a:ext cx="2895600" cy="2835275"/>
            <a:chOff x="3456" y="2592"/>
            <a:chExt cx="1584" cy="1551"/>
          </a:xfrm>
        </p:grpSpPr>
        <p:grpSp>
          <p:nvGrpSpPr>
            <p:cNvPr id="14352" name="Group 12"/>
            <p:cNvGrpSpPr>
              <a:grpSpLocks/>
            </p:cNvGrpSpPr>
            <p:nvPr/>
          </p:nvGrpSpPr>
          <p:grpSpPr bwMode="auto">
            <a:xfrm>
              <a:off x="3456" y="2592"/>
              <a:ext cx="1584" cy="1551"/>
              <a:chOff x="3360" y="1008"/>
              <a:chExt cx="1584" cy="1551"/>
            </a:xfrm>
          </p:grpSpPr>
          <p:pic>
            <p:nvPicPr>
              <p:cNvPr id="14356" name="Picture 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73026"/>
              <a:stretch>
                <a:fillRect/>
              </a:stretch>
            </p:blipFill>
            <p:spPr bwMode="auto">
              <a:xfrm>
                <a:off x="3360" y="1008"/>
                <a:ext cx="768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7" name="Picture 1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2498" r="-1158"/>
              <a:stretch>
                <a:fillRect/>
              </a:stretch>
            </p:blipFill>
            <p:spPr bwMode="auto">
              <a:xfrm>
                <a:off x="4128" y="1008"/>
                <a:ext cx="816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353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72" y="2832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4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04" y="2976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5" name="Picture 1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04" y="2688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458200" y="2971800"/>
            <a:ext cx="2895600" cy="2835275"/>
            <a:chOff x="3744" y="3190"/>
            <a:chExt cx="1056" cy="1034"/>
          </a:xfrm>
        </p:grpSpPr>
        <p:grpSp>
          <p:nvGrpSpPr>
            <p:cNvPr id="14345" name="Group 19"/>
            <p:cNvGrpSpPr>
              <a:grpSpLocks/>
            </p:cNvGrpSpPr>
            <p:nvPr/>
          </p:nvGrpSpPr>
          <p:grpSpPr bwMode="auto">
            <a:xfrm>
              <a:off x="3744" y="3190"/>
              <a:ext cx="1056" cy="1034"/>
              <a:chOff x="3360" y="1008"/>
              <a:chExt cx="1584" cy="1551"/>
            </a:xfrm>
          </p:grpSpPr>
          <p:pic>
            <p:nvPicPr>
              <p:cNvPr id="14350" name="Picture 2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73026"/>
              <a:stretch>
                <a:fillRect/>
              </a:stretch>
            </p:blipFill>
            <p:spPr bwMode="auto">
              <a:xfrm>
                <a:off x="3360" y="1008"/>
                <a:ext cx="768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1" name="Picture 2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2498" r="-1158"/>
              <a:stretch>
                <a:fillRect/>
              </a:stretch>
            </p:blipFill>
            <p:spPr bwMode="auto">
              <a:xfrm>
                <a:off x="4128" y="1008"/>
                <a:ext cx="816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346" name="Picture 2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2" y="3830"/>
              <a:ext cx="14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7" name="Picture 2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00" y="4022"/>
              <a:ext cx="131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Picture 2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08" y="4022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9" name="Rectangle 25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4" name="Text Box 28"/>
          <p:cNvSpPr txBox="1">
            <a:spLocks noChangeArrowheads="1"/>
          </p:cNvSpPr>
          <p:nvPr/>
        </p:nvSpPr>
        <p:spPr bwMode="auto">
          <a:xfrm>
            <a:off x="5105400" y="6096000"/>
            <a:ext cx="7086600" cy="25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1524000"/>
            <a:ext cx="28194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Let’s say we discover through experience that this state is bad: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8200" y="1524000"/>
            <a:ext cx="28194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In naïve q-learning, we know nothing about this state: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58200" y="1524000"/>
            <a:ext cx="2819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Or even this one!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0685349" y="2515895"/>
            <a:ext cx="20717" cy="79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9805" y="2231248"/>
            <a:ext cx="176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one dot has changed!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Feature-Based Representations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Solution</a:t>
            </a:r>
            <a:r>
              <a:rPr lang="en-US" sz="2400" dirty="0"/>
              <a:t>: describe a state using a vector of features (properties)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Features are functions from states to real numbers (often 0/1) that capture important properties of the state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Example features: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Distance to closest ghost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Distance to closest dot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Number of ghosts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1 / (dist to dot)</a:t>
            </a:r>
            <a:r>
              <a:rPr lang="en-US" sz="1800" baseline="30000" dirty="0"/>
              <a:t>2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Is </a:t>
            </a:r>
            <a:r>
              <a:rPr lang="en-US" sz="1800" dirty="0" err="1"/>
              <a:t>Pacman</a:t>
            </a:r>
            <a:r>
              <a:rPr lang="en-US" sz="1800" dirty="0"/>
              <a:t> in a tunnel? (0/1)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…… etc.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Is it the exact state on this slide?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 also describe a q-state (s, a) with features (e.g. action moves closer to food)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43800" y="1752600"/>
            <a:ext cx="4038600" cy="3954463"/>
            <a:chOff x="5943600" y="1524000"/>
            <a:chExt cx="2514600" cy="2462213"/>
          </a:xfrm>
        </p:grpSpPr>
        <p:grpSp>
          <p:nvGrpSpPr>
            <p:cNvPr id="15364" name="Group 4"/>
            <p:cNvGrpSpPr>
              <a:grpSpLocks/>
            </p:cNvGrpSpPr>
            <p:nvPr/>
          </p:nvGrpSpPr>
          <p:grpSpPr bwMode="auto">
            <a:xfrm>
              <a:off x="5943600" y="1524000"/>
              <a:ext cx="2514600" cy="2462213"/>
              <a:chOff x="3744" y="960"/>
              <a:chExt cx="1584" cy="1551"/>
            </a:xfrm>
          </p:grpSpPr>
          <p:grpSp>
            <p:nvGrpSpPr>
              <p:cNvPr id="15367" name="Group 5"/>
              <p:cNvGrpSpPr>
                <a:grpSpLocks/>
              </p:cNvGrpSpPr>
              <p:nvPr/>
            </p:nvGrpSpPr>
            <p:grpSpPr bwMode="auto">
              <a:xfrm>
                <a:off x="3744" y="960"/>
                <a:ext cx="1584" cy="1551"/>
                <a:chOff x="3408" y="912"/>
                <a:chExt cx="1584" cy="1551"/>
              </a:xfrm>
            </p:grpSpPr>
            <p:grpSp>
              <p:nvGrpSpPr>
                <p:cNvPr id="15371" name="Group 6"/>
                <p:cNvGrpSpPr>
                  <a:grpSpLocks/>
                </p:cNvGrpSpPr>
                <p:nvPr/>
              </p:nvGrpSpPr>
              <p:grpSpPr bwMode="auto">
                <a:xfrm>
                  <a:off x="3408" y="912"/>
                  <a:ext cx="1584" cy="1551"/>
                  <a:chOff x="3360" y="1008"/>
                  <a:chExt cx="1584" cy="1551"/>
                </a:xfrm>
              </p:grpSpPr>
              <p:pic>
                <p:nvPicPr>
                  <p:cNvPr id="15375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r="73026"/>
                  <a:stretch>
                    <a:fillRect/>
                  </a:stretch>
                </p:blipFill>
                <p:spPr bwMode="auto">
                  <a:xfrm>
                    <a:off x="3360" y="1008"/>
                    <a:ext cx="768" cy="15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5376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72498" r="-1158"/>
                  <a:stretch>
                    <a:fillRect/>
                  </a:stretch>
                </p:blipFill>
                <p:spPr bwMode="auto">
                  <a:xfrm>
                    <a:off x="4128" y="1008"/>
                    <a:ext cx="816" cy="15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5372" name="Picture 9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80" y="1872"/>
                  <a:ext cx="216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373" name="Picture 10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792" y="2160"/>
                  <a:ext cx="197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374" name="Picture 1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504" y="2160"/>
                  <a:ext cx="216" cy="1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5368" name="Rectangle 12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9" name="Rectangle 13"/>
              <p:cNvSpPr>
                <a:spLocks noChangeArrowheads="1"/>
              </p:cNvSpPr>
              <p:nvPr/>
            </p:nvSpPr>
            <p:spPr bwMode="auto">
              <a:xfrm>
                <a:off x="4320" y="1968"/>
                <a:ext cx="96" cy="38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0" name="Rectangle 14"/>
              <p:cNvSpPr>
                <a:spLocks noChangeArrowheads="1"/>
              </p:cNvSpPr>
              <p:nvPr/>
            </p:nvSpPr>
            <p:spPr bwMode="auto">
              <a:xfrm>
                <a:off x="4320" y="1968"/>
                <a:ext cx="52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5" name="Rectangle 15"/>
            <p:cNvSpPr>
              <a:spLocks noChangeArrowheads="1"/>
            </p:cNvSpPr>
            <p:nvPr/>
          </p:nvSpPr>
          <p:spPr bwMode="auto">
            <a:xfrm>
              <a:off x="6096000" y="3352800"/>
              <a:ext cx="2286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1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10972800" cy="48768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Using </a:t>
                </a:r>
                <a:r>
                  <a:rPr lang="en-US" sz="2400" dirty="0"/>
                  <a:t>a feature representation, we can write a q function (or value function) for any state using a few weights: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4000" dirty="0"/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</a:t>
                </a:r>
                <a:r>
                  <a:rPr lang="en-US" sz="2400" dirty="0" smtClean="0"/>
                  <a:t>ur </a:t>
                </a:r>
                <a:r>
                  <a:rPr lang="en-US" sz="2400" dirty="0"/>
                  <a:t>experience is summed up in a few powerful </a:t>
                </a:r>
                <a:r>
                  <a:rPr lang="en-US" sz="2400" dirty="0" smtClean="0"/>
                  <a:t>numbers!</a:t>
                </a:r>
                <a:endParaRPr lang="en-US" sz="2400" dirty="0"/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However, some states </a:t>
                </a:r>
                <a:r>
                  <a:rPr lang="en-US" sz="2400" dirty="0"/>
                  <a:t>may share features but actually be very different in value!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10972800" cy="4876800"/>
              </a:xfrm>
              <a:blipFill rotWithShape="0"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739" y="3939698"/>
            <a:ext cx="7835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776" y="3236408"/>
            <a:ext cx="6819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Reinforcement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In many complex domains, reinforcement learning is the only feasible way to train  </a:t>
            </a:r>
            <a:r>
              <a:rPr lang="en-US" sz="2100" dirty="0" smtClean="0"/>
              <a:t>program </a:t>
            </a:r>
            <a:r>
              <a:rPr lang="en-US" sz="2100" dirty="0"/>
              <a:t>to perform at high levels</a:t>
            </a:r>
            <a:r>
              <a:rPr lang="en-US" sz="21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 </a:t>
            </a:r>
            <a:r>
              <a:rPr lang="en-US" sz="2100" dirty="0"/>
              <a:t>For example, in game playing, it is very hard for a </a:t>
            </a:r>
            <a:r>
              <a:rPr lang="en-US" sz="2100" dirty="0" smtClean="0"/>
              <a:t>human to </a:t>
            </a:r>
            <a:r>
              <a:rPr lang="en-US" sz="2100" dirty="0"/>
              <a:t>provide accurate and consistent evaluations of large numbers of positions, which would </a:t>
            </a:r>
            <a:r>
              <a:rPr lang="en-US" sz="2100" dirty="0" smtClean="0"/>
              <a:t>be needed </a:t>
            </a:r>
            <a:r>
              <a:rPr lang="en-US" sz="2100" dirty="0"/>
              <a:t>to train an evaluation function directly from examples</a:t>
            </a:r>
            <a:r>
              <a:rPr lang="en-US" sz="21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 </a:t>
            </a:r>
            <a:r>
              <a:rPr lang="en-US" sz="2100" dirty="0"/>
              <a:t>Instead, the program can </a:t>
            </a:r>
            <a:r>
              <a:rPr lang="en-US" sz="2100" dirty="0" smtClean="0"/>
              <a:t>be told </a:t>
            </a:r>
            <a:r>
              <a:rPr lang="en-US" sz="2100" dirty="0"/>
              <a:t>when it has won or lost, and it can use this information to learn an evaluation </a:t>
            </a:r>
            <a:r>
              <a:rPr lang="en-US" sz="2100" dirty="0" smtClean="0"/>
              <a:t>function that </a:t>
            </a:r>
            <a:r>
              <a:rPr lang="en-US" sz="2100" dirty="0"/>
              <a:t>gives reasonably accurate estimates of the probability of winning from any given position.</a:t>
            </a:r>
          </a:p>
        </p:txBody>
      </p:sp>
    </p:spTree>
    <p:extLst>
      <p:ext uri="{BB962C8B-B14F-4D97-AF65-F5344CB8AC3E}">
        <p14:creationId xmlns:p14="http://schemas.microsoft.com/office/powerpoint/2010/main" val="23030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916536" y="1916112"/>
            <a:ext cx="8991600" cy="762000"/>
          </a:xfrm>
          <a:prstGeom prst="roundRect">
            <a:avLst/>
          </a:prstGeom>
          <a:solidFill>
            <a:srgbClr val="CCE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Q-Learning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9296400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Q-learning </a:t>
            </a:r>
            <a:r>
              <a:rPr lang="en-US" sz="2400" dirty="0"/>
              <a:t>with linear Q-functions: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5892" y="4924994"/>
            <a:ext cx="47910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44599" y="5536974"/>
            <a:ext cx="451802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1415" y="2009775"/>
            <a:ext cx="7835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4486" y="4282850"/>
            <a:ext cx="438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30250" y="2981375"/>
            <a:ext cx="2514617" cy="278893"/>
          </a:xfrm>
          <a:prstGeom prst="rect">
            <a:avLst/>
          </a:prstGeom>
          <a:noFill/>
          <a:ln/>
          <a:effectLst/>
        </p:spPr>
      </p:pic>
      <p:sp>
        <p:nvSpPr>
          <p:cNvPr id="18442" name="TextBox 16"/>
          <p:cNvSpPr txBox="1">
            <a:spLocks noChangeArrowheads="1"/>
          </p:cNvSpPr>
          <p:nvPr/>
        </p:nvSpPr>
        <p:spPr bwMode="auto">
          <a:xfrm>
            <a:off x="6813550" y="4134397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Exact Q’s</a:t>
            </a:r>
          </a:p>
        </p:txBody>
      </p:sp>
      <p:sp>
        <p:nvSpPr>
          <p:cNvPr id="18443" name="TextBox 17"/>
          <p:cNvSpPr txBox="1">
            <a:spLocks noChangeArrowheads="1"/>
          </p:cNvSpPr>
          <p:nvPr/>
        </p:nvSpPr>
        <p:spPr bwMode="auto">
          <a:xfrm>
            <a:off x="6765659" y="4786901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Approximate Q’s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7150" y="2438400"/>
            <a:ext cx="2940050" cy="2845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752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  <p:bldP spid="184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ight Arrow 52"/>
          <p:cNvSpPr/>
          <p:nvPr/>
        </p:nvSpPr>
        <p:spPr>
          <a:xfrm>
            <a:off x="6324600" y="2057400"/>
            <a:ext cx="2362200" cy="1600200"/>
          </a:xfrm>
          <a:prstGeom prst="rightArrow">
            <a:avLst>
              <a:gd name="adj1" fmla="val 50000"/>
              <a:gd name="adj2" fmla="val 37912"/>
            </a:avLst>
          </a:prstGeom>
          <a:solidFill>
            <a:srgbClr val="CCE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190" y="261033"/>
            <a:ext cx="10058400" cy="1450757"/>
          </a:xfrm>
        </p:spPr>
        <p:txBody>
          <a:bodyPr/>
          <a:lstStyle/>
          <a:p>
            <a:r>
              <a:rPr lang="en-US"/>
              <a:t>Example: Q-Pacman</a:t>
            </a:r>
          </a:p>
        </p:txBody>
      </p:sp>
      <p:pic>
        <p:nvPicPr>
          <p:cNvPr id="1804315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604005" y="2550681"/>
            <a:ext cx="2970896" cy="26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4316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23105" y="3200400"/>
            <a:ext cx="2920495" cy="26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286000" y="4391048"/>
            <a:ext cx="4298086" cy="485752"/>
          </a:xfrm>
          <a:prstGeom prst="rect">
            <a:avLst/>
          </a:prstGeom>
          <a:noFill/>
          <a:ln/>
          <a:effectLst/>
        </p:spPr>
      </p:pic>
      <p:pic>
        <p:nvPicPr>
          <p:cNvPr id="18441" name="Picture 3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689218" y="1756859"/>
            <a:ext cx="6906374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919288" y="5334000"/>
            <a:ext cx="2555662" cy="214185"/>
          </a:xfrm>
          <a:prstGeom prst="rect">
            <a:avLst/>
          </a:prstGeom>
          <a:noFill/>
          <a:ln/>
          <a:effectLst/>
        </p:spPr>
      </p:pic>
      <p:pic>
        <p:nvPicPr>
          <p:cNvPr id="64" name="Picture 6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262684" y="5105400"/>
            <a:ext cx="4010033" cy="315396"/>
          </a:xfrm>
          <a:prstGeom prst="rect">
            <a:avLst/>
          </a:prstGeom>
          <a:noFill/>
          <a:ln/>
          <a:effectLst/>
        </p:spPr>
      </p:pic>
      <p:pic>
        <p:nvPicPr>
          <p:cNvPr id="65" name="Picture 6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310159" y="5549165"/>
            <a:ext cx="4205595" cy="315398"/>
          </a:xfrm>
          <a:prstGeom prst="rect">
            <a:avLst/>
          </a:prstGeom>
          <a:noFill/>
          <a:ln/>
          <a:effectLst/>
        </p:spPr>
      </p:pic>
      <p:pic>
        <p:nvPicPr>
          <p:cNvPr id="1804323" name="Picture 3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667000" y="6248400"/>
            <a:ext cx="690636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0" name="Group 49"/>
          <p:cNvGrpSpPr/>
          <p:nvPr/>
        </p:nvGrpSpPr>
        <p:grpSpPr>
          <a:xfrm>
            <a:off x="76454" y="2334367"/>
            <a:ext cx="2073910" cy="1752600"/>
            <a:chOff x="8534400" y="1279524"/>
            <a:chExt cx="2705100" cy="2286000"/>
          </a:xfrm>
        </p:grpSpPr>
        <p:grpSp>
          <p:nvGrpSpPr>
            <p:cNvPr id="18437" name="Group 14"/>
            <p:cNvGrpSpPr>
              <a:grpSpLocks/>
            </p:cNvGrpSpPr>
            <p:nvPr/>
          </p:nvGrpSpPr>
          <p:grpSpPr bwMode="auto">
            <a:xfrm>
              <a:off x="8904288" y="1279524"/>
              <a:ext cx="2335212" cy="2286000"/>
              <a:chOff x="3984" y="960"/>
              <a:chExt cx="1584" cy="1551"/>
            </a:xfrm>
          </p:grpSpPr>
          <p:grpSp>
            <p:nvGrpSpPr>
              <p:cNvPr id="18453" name="Group 15"/>
              <p:cNvGrpSpPr>
                <a:grpSpLocks/>
              </p:cNvGrpSpPr>
              <p:nvPr/>
            </p:nvGrpSpPr>
            <p:grpSpPr bwMode="auto">
              <a:xfrm>
                <a:off x="3984" y="960"/>
                <a:ext cx="1584" cy="1551"/>
                <a:chOff x="3744" y="960"/>
                <a:chExt cx="1584" cy="1551"/>
              </a:xfrm>
            </p:grpSpPr>
            <p:grpSp>
              <p:nvGrpSpPr>
                <p:cNvPr id="18455" name="Group 16"/>
                <p:cNvGrpSpPr>
                  <a:grpSpLocks/>
                </p:cNvGrpSpPr>
                <p:nvPr/>
              </p:nvGrpSpPr>
              <p:grpSpPr bwMode="auto">
                <a:xfrm>
                  <a:off x="3744" y="960"/>
                  <a:ext cx="1584" cy="1551"/>
                  <a:chOff x="3408" y="912"/>
                  <a:chExt cx="1584" cy="1551"/>
                </a:xfrm>
              </p:grpSpPr>
              <p:grpSp>
                <p:nvGrpSpPr>
                  <p:cNvPr id="1845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408" y="912"/>
                    <a:ext cx="1584" cy="1551"/>
                    <a:chOff x="3360" y="1008"/>
                    <a:chExt cx="1584" cy="1551"/>
                  </a:xfrm>
                </p:grpSpPr>
                <p:pic>
                  <p:nvPicPr>
                    <p:cNvPr id="18463" name="Picture 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/>
                    <a:srcRect r="73026"/>
                    <a:stretch>
                      <a:fillRect/>
                    </a:stretch>
                  </p:blipFill>
                  <p:spPr bwMode="auto">
                    <a:xfrm>
                      <a:off x="3360" y="1008"/>
                      <a:ext cx="768" cy="155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18464" name="Picture 1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/>
                    <a:srcRect l="72498" r="-1158"/>
                    <a:stretch>
                      <a:fillRect/>
                    </a:stretch>
                  </p:blipFill>
                  <p:spPr bwMode="auto">
                    <a:xfrm>
                      <a:off x="4128" y="1008"/>
                      <a:ext cx="816" cy="155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pic>
                <p:nvPicPr>
                  <p:cNvPr id="18460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26" cstate="print"/>
                  <a:srcRect/>
                  <a:stretch>
                    <a:fillRect/>
                  </a:stretch>
                </p:blipFill>
                <p:spPr bwMode="auto">
                  <a:xfrm>
                    <a:off x="3480" y="1872"/>
                    <a:ext cx="216" cy="1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461" name="Picture 21"/>
                  <p:cNvPicPr>
                    <a:picLocks noChangeAspect="1" noChangeArrowheads="1"/>
                  </p:cNvPicPr>
                  <p:nvPr/>
                </p:nvPicPr>
                <p:blipFill>
                  <a:blip r:embed="rId27" cstate="print"/>
                  <a:srcRect/>
                  <a:stretch>
                    <a:fillRect/>
                  </a:stretch>
                </p:blipFill>
                <p:spPr bwMode="auto">
                  <a:xfrm>
                    <a:off x="3792" y="2160"/>
                    <a:ext cx="197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8462" name="Picture 22"/>
                  <p:cNvPicPr>
                    <a:picLocks noChangeAspect="1" noChangeArrowheads="1"/>
                  </p:cNvPicPr>
                  <p:nvPr/>
                </p:nvPicPr>
                <p:blipFill>
                  <a:blip r:embed="rId28" cstate="print"/>
                  <a:srcRect/>
                  <a:stretch>
                    <a:fillRect/>
                  </a:stretch>
                </p:blipFill>
                <p:spPr bwMode="auto">
                  <a:xfrm>
                    <a:off x="3504" y="2160"/>
                    <a:ext cx="216" cy="1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8456" name="Rectangle 23"/>
                <p:cNvSpPr>
                  <a:spLocks noChangeArrowheads="1"/>
                </p:cNvSpPr>
                <p:nvPr/>
              </p:nvSpPr>
              <p:spPr bwMode="auto">
                <a:xfrm>
                  <a:off x="4032" y="2208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7" name="Rectangle 24"/>
                <p:cNvSpPr>
                  <a:spLocks noChangeArrowheads="1"/>
                </p:cNvSpPr>
                <p:nvPr/>
              </p:nvSpPr>
              <p:spPr bwMode="auto">
                <a:xfrm>
                  <a:off x="4320" y="1968"/>
                  <a:ext cx="96" cy="38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8" name="Rectangle 25"/>
                <p:cNvSpPr>
                  <a:spLocks noChangeArrowheads="1"/>
                </p:cNvSpPr>
                <p:nvPr/>
              </p:nvSpPr>
              <p:spPr bwMode="auto">
                <a:xfrm>
                  <a:off x="4320" y="1968"/>
                  <a:ext cx="528" cy="96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54" name="Rectangle 26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144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8449" name="Picture 40" descr="TP_tmp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8534400" y="2193924"/>
              <a:ext cx="228600" cy="28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0" name="Group 59"/>
          <p:cNvGrpSpPr/>
          <p:nvPr/>
        </p:nvGrpSpPr>
        <p:grpSpPr>
          <a:xfrm>
            <a:off x="8991600" y="1981200"/>
            <a:ext cx="2219960" cy="1752600"/>
            <a:chOff x="8610600" y="2057400"/>
            <a:chExt cx="2895600" cy="22860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9170988" y="2057400"/>
              <a:ext cx="2335212" cy="2286000"/>
              <a:chOff x="3984" y="2640"/>
              <a:chExt cx="1584" cy="1551"/>
            </a:xfrm>
          </p:grpSpPr>
          <p:grpSp>
            <p:nvGrpSpPr>
              <p:cNvPr id="18465" name="Group 5"/>
              <p:cNvGrpSpPr>
                <a:grpSpLocks/>
              </p:cNvGrpSpPr>
              <p:nvPr/>
            </p:nvGrpSpPr>
            <p:grpSpPr bwMode="auto">
              <a:xfrm>
                <a:off x="3984" y="2640"/>
                <a:ext cx="1584" cy="1551"/>
                <a:chOff x="3360" y="1008"/>
                <a:chExt cx="1584" cy="1551"/>
              </a:xfrm>
            </p:grpSpPr>
            <p:pic>
              <p:nvPicPr>
                <p:cNvPr id="18472" name="Picture 6"/>
                <p:cNvPicPr>
                  <a:picLocks noChangeAspect="1" noChangeArrowheads="1"/>
                </p:cNvPicPr>
                <p:nvPr/>
              </p:nvPicPr>
              <p:blipFill>
                <a:blip r:embed="rId25" cstate="print"/>
                <a:srcRect r="73026"/>
                <a:stretch>
                  <a:fillRect/>
                </a:stretch>
              </p:blipFill>
              <p:spPr bwMode="auto">
                <a:xfrm>
                  <a:off x="3360" y="1008"/>
                  <a:ext cx="768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473" name="Picture 7"/>
                <p:cNvPicPr>
                  <a:picLocks noChangeAspect="1" noChangeArrowheads="1"/>
                </p:cNvPicPr>
                <p:nvPr/>
              </p:nvPicPr>
              <p:blipFill>
                <a:blip r:embed="rId25" cstate="print"/>
                <a:srcRect l="72498" r="-1158"/>
                <a:stretch>
                  <a:fillRect/>
                </a:stretch>
              </p:blipFill>
              <p:spPr bwMode="auto">
                <a:xfrm>
                  <a:off x="4128" y="1008"/>
                  <a:ext cx="816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8466" name="Picture 8"/>
              <p:cNvPicPr>
                <a:picLocks noChangeAspect="1" noChangeArrowheads="1"/>
              </p:cNvPicPr>
              <p:nvPr/>
            </p:nvPicPr>
            <p:blipFill>
              <a:blip r:embed="rId27" cstate="print"/>
              <a:srcRect/>
              <a:stretch>
                <a:fillRect/>
              </a:stretch>
            </p:blipFill>
            <p:spPr bwMode="auto">
              <a:xfrm>
                <a:off x="4224" y="3888"/>
                <a:ext cx="197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467" name="Picture 9"/>
              <p:cNvPicPr>
                <a:picLocks noChangeAspect="1" noChangeArrowheads="1"/>
              </p:cNvPicPr>
              <p:nvPr/>
            </p:nvPicPr>
            <p:blipFill>
              <a:blip r:embed="rId26" cstate="print"/>
              <a:srcRect/>
              <a:stretch>
                <a:fillRect/>
              </a:stretch>
            </p:blipFill>
            <p:spPr bwMode="auto">
              <a:xfrm>
                <a:off x="4056" y="3744"/>
                <a:ext cx="216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468" name="Rectangle 10"/>
              <p:cNvSpPr>
                <a:spLocks noChangeArrowheads="1"/>
              </p:cNvSpPr>
              <p:nvPr/>
            </p:nvSpPr>
            <p:spPr bwMode="auto">
              <a:xfrm>
                <a:off x="4128" y="3936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9" name="Rectangle 11"/>
              <p:cNvSpPr>
                <a:spLocks noChangeArrowheads="1"/>
              </p:cNvSpPr>
              <p:nvPr/>
            </p:nvSpPr>
            <p:spPr bwMode="auto">
              <a:xfrm>
                <a:off x="4416" y="3936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0" name="Rectangle 12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96" cy="38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1" name="Rectangle 13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52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43" name="Picture 42" descr="TP_tmp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8610600" y="2895600"/>
              <a:ext cx="381000" cy="435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5" name="Picture 4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2578100"/>
            <a:ext cx="1447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43700" y="2940050"/>
            <a:ext cx="11049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9753600" y="6324600"/>
            <a:ext cx="2438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endParaRPr lang="en-US" sz="1600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2279" y="2209800"/>
            <a:ext cx="5867400" cy="2057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686800" y="1828800"/>
            <a:ext cx="2971800" cy="2057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/>
          <a:stretch>
            <a:fillRect/>
          </a:stretch>
        </p:blipFill>
        <p:spPr bwMode="auto">
          <a:xfrm>
            <a:off x="2285995" y="4015663"/>
            <a:ext cx="2530484" cy="251538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/>
          <a:stretch>
            <a:fillRect/>
          </a:stretch>
        </p:blipFill>
        <p:spPr bwMode="auto">
          <a:xfrm>
            <a:off x="9491953" y="3989926"/>
            <a:ext cx="1359927" cy="277274"/>
          </a:xfrm>
          <a:prstGeom prst="rect">
            <a:avLst/>
          </a:prstGeom>
          <a:noFill/>
          <a:ln/>
          <a:effectLst/>
        </p:spPr>
      </p:pic>
      <p:sp>
        <p:nvSpPr>
          <p:cNvPr id="63" name="Right Arrow 62"/>
          <p:cNvSpPr/>
          <p:nvPr/>
        </p:nvSpPr>
        <p:spPr>
          <a:xfrm>
            <a:off x="4793117" y="5181600"/>
            <a:ext cx="1012371" cy="533400"/>
          </a:xfrm>
          <a:prstGeom prst="rightArrow">
            <a:avLst>
              <a:gd name="adj1" fmla="val 50000"/>
              <a:gd name="adj2" fmla="val 37912"/>
            </a:avLst>
          </a:prstGeom>
          <a:solidFill>
            <a:srgbClr val="CCE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752600" y="5029200"/>
            <a:ext cx="8915400" cy="914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52" grpId="0" animBg="1"/>
      <p:bldP spid="63" grpId="0" animBg="1"/>
      <p:bldP spid="6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Least Squares E</a:t>
            </a:r>
            <a:r>
              <a:rPr lang="en-US" dirty="0" smtClean="0"/>
              <a:t>rror</a:t>
            </a:r>
            <a:endParaRPr lang="en-US" dirty="0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62475" y="2000426"/>
            <a:ext cx="4264005" cy="9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7627" y="2895600"/>
            <a:ext cx="5270373" cy="8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457200" y="4800600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Approximate q update explained: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2288" y="3886200"/>
            <a:ext cx="5065712" cy="8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16100" y="5410200"/>
            <a:ext cx="7556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57200" y="1141919"/>
            <a:ext cx="11125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 smtClean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Imagine </a:t>
            </a:r>
            <a:r>
              <a:rPr lang="en-US" sz="2400" dirty="0">
                <a:latin typeface="Calibri" pitchFamily="34" charset="0"/>
              </a:rPr>
              <a:t>we had only one point x, with features f(x), target value y, and weights w:</a:t>
            </a:r>
          </a:p>
        </p:txBody>
      </p:sp>
      <p:sp>
        <p:nvSpPr>
          <p:cNvPr id="22539" name="TextBox 27"/>
          <p:cNvSpPr txBox="1">
            <a:spLocks noChangeArrowheads="1"/>
          </p:cNvSpPr>
          <p:nvPr/>
        </p:nvSpPr>
        <p:spPr bwMode="auto">
          <a:xfrm>
            <a:off x="4715855" y="586155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libri" pitchFamily="34" charset="0"/>
              </a:rPr>
              <a:t>“target”</a:t>
            </a:r>
          </a:p>
        </p:txBody>
      </p:sp>
      <p:sp>
        <p:nvSpPr>
          <p:cNvPr id="22540" name="TextBox 28"/>
          <p:cNvSpPr txBox="1">
            <a:spLocks noChangeArrowheads="1"/>
          </p:cNvSpPr>
          <p:nvPr/>
        </p:nvSpPr>
        <p:spPr bwMode="auto">
          <a:xfrm>
            <a:off x="6790346" y="586155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“prediction”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2286169"/>
            <a:ext cx="4148098" cy="2092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19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17" grpId="0"/>
      <p:bldP spid="22539" grpId="0"/>
      <p:bldP spid="2254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</a:t>
            </a:r>
            <a:r>
              <a:rPr lang="en-US" dirty="0" err="1" smtClean="0"/>
              <a:t>Qlearning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6652" y="1881361"/>
            <a:ext cx="1005840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There are many possible function </a:t>
            </a:r>
            <a:r>
              <a:rPr lang="en-US" sz="2200" dirty="0" err="1" smtClean="0"/>
              <a:t>approximators</a:t>
            </a:r>
            <a:r>
              <a:rPr lang="en-US" sz="2200" dirty="0" smtClean="0"/>
              <a:t>, the most popular ones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Linear combinations of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Neural networks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The representation </a:t>
            </a:r>
            <a:r>
              <a:rPr lang="en-US" sz="2200" dirty="0"/>
              <a:t>is viewed as approximate because it might not be the case that the </a:t>
            </a:r>
            <a:r>
              <a:rPr lang="en-US" sz="2200" i="1" dirty="0">
                <a:solidFill>
                  <a:srgbClr val="FF0000"/>
                </a:solidFill>
              </a:rPr>
              <a:t>true</a:t>
            </a:r>
            <a:r>
              <a:rPr lang="en-US" sz="2200" i="1" dirty="0"/>
              <a:t> </a:t>
            </a:r>
            <a:r>
              <a:rPr lang="en-US" sz="2200" dirty="0" smtClean="0"/>
              <a:t>utility function </a:t>
            </a:r>
            <a:r>
              <a:rPr lang="en-US" sz="2200" dirty="0"/>
              <a:t>or Q-function can be represented in </a:t>
            </a:r>
            <a:r>
              <a:rPr lang="en-US" sz="2200" dirty="0">
                <a:solidFill>
                  <a:srgbClr val="00B050"/>
                </a:solidFill>
              </a:rPr>
              <a:t>the chosen form</a:t>
            </a:r>
            <a:r>
              <a:rPr lang="en-US" sz="2200" dirty="0"/>
              <a:t>.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58" y="3021997"/>
            <a:ext cx="6913739" cy="13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Advantages: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300" dirty="0" smtClean="0"/>
              <a:t>Function </a:t>
            </a:r>
            <a:r>
              <a:rPr lang="en-US" sz="2300" dirty="0"/>
              <a:t>approximation </a:t>
            </a:r>
            <a:r>
              <a:rPr lang="en-US" sz="2300" dirty="0" smtClean="0"/>
              <a:t>makes it </a:t>
            </a:r>
            <a:r>
              <a:rPr lang="en-US" sz="2300" dirty="0"/>
              <a:t>practical to represent utility functions for very large state </a:t>
            </a:r>
            <a:r>
              <a:rPr lang="en-US" sz="2300" dirty="0" smtClean="0"/>
              <a:t>spaces. </a:t>
            </a:r>
            <a:endParaRPr lang="en-US" sz="2300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F</a:t>
            </a:r>
            <a:r>
              <a:rPr lang="en-US" sz="2300" dirty="0" smtClean="0"/>
              <a:t>unction approximation </a:t>
            </a:r>
            <a:r>
              <a:rPr lang="en-US" sz="2300" dirty="0"/>
              <a:t>allows the learning agent </a:t>
            </a:r>
            <a:r>
              <a:rPr lang="en-US" sz="2300" dirty="0" smtClean="0"/>
              <a:t>to generalize </a:t>
            </a:r>
            <a:r>
              <a:rPr lang="en-US" sz="2300" dirty="0"/>
              <a:t>from states it has visited to states it has not visited</a:t>
            </a:r>
            <a:r>
              <a:rPr lang="en-US" sz="2300" dirty="0" smtClean="0"/>
              <a:t>.</a:t>
            </a:r>
          </a:p>
          <a:p>
            <a:r>
              <a:rPr lang="en-US" sz="2500" dirty="0" smtClean="0"/>
              <a:t>Disadvantage:</a:t>
            </a:r>
            <a:endParaRPr lang="en-US" sz="2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There could fail to be any function in the chosen hypothesis space (function representation) that approximates the true utility function sufficiently well.</a:t>
            </a:r>
          </a:p>
        </p:txBody>
      </p:sp>
    </p:spTree>
    <p:extLst>
      <p:ext uri="{BB962C8B-B14F-4D97-AF65-F5344CB8AC3E}">
        <p14:creationId xmlns:p14="http://schemas.microsoft.com/office/powerpoint/2010/main" val="6211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Policy search considers </a:t>
            </a:r>
            <a:r>
              <a:rPr lang="en-US" sz="2100" i="1" dirty="0"/>
              <a:t>parameterized </a:t>
            </a:r>
            <a:r>
              <a:rPr lang="en-US" sz="2100" dirty="0"/>
              <a:t>representations </a:t>
            </a:r>
            <a:r>
              <a:rPr lang="en-US" sz="2100" dirty="0" smtClean="0"/>
              <a:t>of the </a:t>
            </a:r>
            <a:r>
              <a:rPr lang="en-US" sz="2100" b="1" dirty="0" smtClean="0">
                <a:solidFill>
                  <a:srgbClr val="FF0000"/>
                </a:solidFill>
              </a:rPr>
              <a:t>policy </a:t>
            </a:r>
            <a:r>
              <a:rPr lang="en-US" sz="2100" b="1" dirty="0">
                <a:solidFill>
                  <a:srgbClr val="FF0000"/>
                </a:solidFill>
              </a:rPr>
              <a:t>π </a:t>
            </a:r>
            <a:r>
              <a:rPr lang="en-US" sz="2100" dirty="0" smtClean="0"/>
              <a:t>that have </a:t>
            </a:r>
            <a:r>
              <a:rPr lang="en-US" sz="2100" dirty="0"/>
              <a:t>far fewer </a:t>
            </a:r>
            <a:r>
              <a:rPr lang="en-US" sz="2100" dirty="0" smtClean="0">
                <a:solidFill>
                  <a:srgbClr val="00B050"/>
                </a:solidFill>
              </a:rPr>
              <a:t>parameters </a:t>
            </a:r>
            <a:r>
              <a:rPr lang="en-US" sz="2100" dirty="0" smtClean="0">
                <a:solidFill>
                  <a:srgbClr val="00B050"/>
                </a:solidFill>
                <a:sym typeface="Symbol" panose="05050102010706020507" pitchFamily="18" charset="2"/>
              </a:rPr>
              <a:t></a:t>
            </a:r>
            <a:r>
              <a:rPr lang="en-US" sz="2100" dirty="0" smtClean="0">
                <a:solidFill>
                  <a:srgbClr val="00B050"/>
                </a:solidFill>
              </a:rPr>
              <a:t> </a:t>
            </a:r>
            <a:r>
              <a:rPr lang="en-US" sz="2100" dirty="0" smtClean="0"/>
              <a:t>than there are states in the state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However, the </a:t>
            </a:r>
            <a:r>
              <a:rPr lang="en-US" sz="2100" dirty="0"/>
              <a:t>policy is a </a:t>
            </a:r>
            <a:r>
              <a:rPr lang="en-US" sz="2100" i="1" dirty="0"/>
              <a:t>discontinuous </a:t>
            </a:r>
            <a:r>
              <a:rPr lang="en-US" sz="2100" dirty="0"/>
              <a:t>function of the parameters when the actions are </a:t>
            </a:r>
            <a:r>
              <a:rPr lang="en-US" sz="2100" dirty="0" smtClean="0"/>
              <a:t>discrete.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Thus, gradient-based search would be hard to be applied.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Consequently, </a:t>
            </a:r>
            <a:r>
              <a:rPr lang="en-US" sz="2100" dirty="0"/>
              <a:t>policy search methods often </a:t>
            </a:r>
            <a:r>
              <a:rPr lang="en-US" sz="2100" dirty="0" smtClean="0"/>
              <a:t>use </a:t>
            </a:r>
            <a:r>
              <a:rPr lang="en-US" sz="2100" dirty="0"/>
              <a:t>a </a:t>
            </a:r>
            <a:r>
              <a:rPr lang="en-US" sz="2100" b="1" dirty="0"/>
              <a:t>stochastic policy </a:t>
            </a:r>
            <a:r>
              <a:rPr lang="en-US" sz="2100" dirty="0"/>
              <a:t>representation π</a:t>
            </a:r>
            <a:r>
              <a:rPr lang="en-US" sz="2100" baseline="-25000" dirty="0"/>
              <a:t>θ</a:t>
            </a:r>
            <a:r>
              <a:rPr lang="en-US" sz="2100" dirty="0"/>
              <a:t>(s, a), which specifies the </a:t>
            </a:r>
            <a:r>
              <a:rPr lang="en-US" sz="2100" i="1" dirty="0">
                <a:solidFill>
                  <a:srgbClr val="00B050"/>
                </a:solidFill>
              </a:rPr>
              <a:t>probability </a:t>
            </a:r>
            <a:r>
              <a:rPr lang="en-US" sz="2100" dirty="0">
                <a:solidFill>
                  <a:srgbClr val="00B050"/>
                </a:solidFill>
              </a:rPr>
              <a:t>of selecting </a:t>
            </a:r>
            <a:r>
              <a:rPr lang="en-US" sz="2100" dirty="0" smtClean="0">
                <a:solidFill>
                  <a:srgbClr val="00B050"/>
                </a:solidFill>
              </a:rPr>
              <a:t>action </a:t>
            </a:r>
            <a:r>
              <a:rPr lang="en-US" sz="2100" dirty="0">
                <a:solidFill>
                  <a:srgbClr val="00B050"/>
                </a:solidFill>
              </a:rPr>
              <a:t>a in state s</a:t>
            </a:r>
            <a:r>
              <a:rPr lang="en-US" sz="21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20" y="4744007"/>
            <a:ext cx="2505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The goal is to find a policy that maximizes the policy value </a:t>
            </a:r>
            <a:r>
              <a:rPr lang="en-US" sz="2200" dirty="0"/>
              <a:t>ρ(θ) </a:t>
            </a:r>
            <a:r>
              <a:rPr lang="en-US" sz="2200" dirty="0" smtClean="0"/>
              <a:t>. (optimization problem)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b="1" dirty="0"/>
              <a:t>policy </a:t>
            </a:r>
            <a:r>
              <a:rPr lang="en-US" sz="2200" b="1" dirty="0" smtClean="0"/>
              <a:t>value </a:t>
            </a:r>
            <a:r>
              <a:rPr lang="en-US" sz="2200" dirty="0"/>
              <a:t>ρ(θ) </a:t>
            </a:r>
            <a:r>
              <a:rPr lang="en-US" sz="2200" dirty="0" smtClean="0"/>
              <a:t> is defined as the expected reward-to-go (utility) </a:t>
            </a:r>
            <a:r>
              <a:rPr lang="en-US" sz="2200" dirty="0"/>
              <a:t>when πθ is executed.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This optimization problem can be solved using: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Gradient based methods if </a:t>
            </a:r>
            <a:r>
              <a:rPr lang="en-US" sz="2200" dirty="0"/>
              <a:t>ρ(θ) </a:t>
            </a:r>
            <a:r>
              <a:rPr lang="en-US" sz="2200" dirty="0" smtClean="0"/>
              <a:t> is differentiable.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Local Search methods such as: hill climbing</a:t>
            </a:r>
          </a:p>
        </p:txBody>
      </p:sp>
    </p:spTree>
    <p:extLst>
      <p:ext uri="{BB962C8B-B14F-4D97-AF65-F5344CB8AC3E}">
        <p14:creationId xmlns:p14="http://schemas.microsoft.com/office/powerpoint/2010/main" val="26780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One popular representation </a:t>
            </a:r>
            <a:r>
              <a:rPr lang="en-US" sz="2200" dirty="0" smtClean="0"/>
              <a:t>for the policy is </a:t>
            </a:r>
            <a:r>
              <a:rPr lang="en-US" sz="2200" dirty="0"/>
              <a:t>the </a:t>
            </a:r>
            <a:r>
              <a:rPr lang="en-US" sz="2200" b="1" dirty="0" err="1"/>
              <a:t>softmax</a:t>
            </a:r>
            <a:r>
              <a:rPr lang="en-US" sz="2200" b="1" dirty="0"/>
              <a:t> </a:t>
            </a:r>
            <a:r>
              <a:rPr lang="en-US" sz="2200" b="1" dirty="0" smtClean="0"/>
              <a:t>function.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 err="1" smtClean="0"/>
              <a:t>softmax</a:t>
            </a:r>
            <a:r>
              <a:rPr lang="en-US" sz="2200" dirty="0" smtClean="0"/>
              <a:t>-based policy becomes </a:t>
            </a:r>
            <a:r>
              <a:rPr lang="en-US" sz="2200" dirty="0"/>
              <a:t>nearly deterministic if one action is much better than the </a:t>
            </a:r>
            <a:r>
              <a:rPr lang="en-US" sz="2200" dirty="0" smtClean="0"/>
              <a:t>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 err="1"/>
              <a:t>s</a:t>
            </a:r>
            <a:r>
              <a:rPr lang="en-US" sz="2200" dirty="0" err="1" smtClean="0"/>
              <a:t>oftmax</a:t>
            </a:r>
            <a:r>
              <a:rPr lang="en-US" sz="2200" dirty="0" smtClean="0"/>
              <a:t> function gives a differentiable function of θ; hence, the value of the policy ρ(θ) is a differentiable function of θ.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17" y="3976168"/>
            <a:ext cx="4505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Robotics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Self-driving cars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Reinforcement Learning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Passive </a:t>
            </a:r>
            <a:r>
              <a:rPr lang="en-US" sz="2200" dirty="0"/>
              <a:t>(Direct utility </a:t>
            </a:r>
            <a:r>
              <a:rPr lang="en-US" sz="2200" dirty="0" smtClean="0"/>
              <a:t>estimation, ADP, TD) vs. Active reinforcement learning (Active ADP, </a:t>
            </a:r>
            <a:r>
              <a:rPr lang="en-US" sz="2200" dirty="0" err="1" smtClean="0"/>
              <a:t>Qlearning</a:t>
            </a:r>
            <a:r>
              <a:rPr lang="en-US" sz="2200" dirty="0" smtClean="0"/>
              <a:t>, </a:t>
            </a:r>
            <a:r>
              <a:rPr lang="en-US" sz="2200" dirty="0" err="1" smtClean="0"/>
              <a:t>Sarsa</a:t>
            </a:r>
            <a:r>
              <a:rPr lang="en-US" sz="2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Model based (ADP) vs. Model free methods (TD, </a:t>
            </a:r>
            <a:r>
              <a:rPr lang="en-US" sz="2200" dirty="0" err="1"/>
              <a:t>Qlearning</a:t>
            </a:r>
            <a:r>
              <a:rPr lang="en-US" sz="2200" dirty="0"/>
              <a:t>, </a:t>
            </a:r>
            <a:r>
              <a:rPr lang="en-US" sz="2200" dirty="0" err="1"/>
              <a:t>Sarsa</a:t>
            </a:r>
            <a:r>
              <a:rPr lang="en-US" sz="2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Exploration vs. Exploitation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On-Policy (</a:t>
            </a:r>
            <a:r>
              <a:rPr lang="en-US" sz="2200" dirty="0" err="1" smtClean="0"/>
              <a:t>Sarsa</a:t>
            </a:r>
            <a:r>
              <a:rPr lang="en-US" sz="2200" dirty="0" smtClean="0"/>
              <a:t>) versus Off-Policy (Q-learning)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Function approximation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Policy Search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992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(MDPs) vs. Online (RL)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9176" y="2667000"/>
            <a:ext cx="4541755" cy="2362200"/>
          </a:xfrm>
          <a:prstGeom prst="rect">
            <a:avLst/>
          </a:prstGeom>
          <a:noFill/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057708"/>
            <a:ext cx="4397760" cy="330111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45942" y="535882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" pitchFamily="34" charset="0"/>
              </a:rPr>
              <a:t>Offline Solution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535882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" pitchFamily="34" charset="0"/>
              </a:rPr>
              <a:t>Online Learning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</a:t>
            </a:r>
            <a:r>
              <a:rPr lang="en-US" dirty="0">
                <a:ea typeface="ＭＳ Ｐゴシック" pitchFamily="34" charset="-128"/>
              </a:rPr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We assume a </a:t>
            </a:r>
            <a:r>
              <a:rPr lang="en-US" sz="2100" dirty="0"/>
              <a:t>fully observable environment</a:t>
            </a:r>
            <a:r>
              <a:rPr lang="en-US" sz="2100" dirty="0" smtClean="0"/>
              <a:t>.</a:t>
            </a: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 </a:t>
            </a:r>
            <a:r>
              <a:rPr lang="en-US" sz="2100" dirty="0"/>
              <a:t>In passive learning, </a:t>
            </a:r>
            <a:r>
              <a:rPr lang="en-US" sz="2100" dirty="0">
                <a:solidFill>
                  <a:srgbClr val="00B050"/>
                </a:solidFill>
              </a:rPr>
              <a:t>the agent’s policy </a:t>
            </a:r>
            <a:r>
              <a:rPr lang="en-US" sz="2100" dirty="0" smtClean="0">
                <a:solidFill>
                  <a:srgbClr val="00B050"/>
                </a:solidFill>
              </a:rPr>
              <a:t>π </a:t>
            </a:r>
            <a:r>
              <a:rPr lang="en-US" sz="2100" dirty="0" smtClean="0"/>
              <a:t>is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fixed</a:t>
            </a:r>
            <a:r>
              <a:rPr lang="en-US" sz="2100" dirty="0"/>
              <a:t>: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 In </a:t>
            </a:r>
            <a:r>
              <a:rPr lang="en-US" sz="2100" dirty="0"/>
              <a:t>state s, it always executes the action π(s</a:t>
            </a:r>
            <a:r>
              <a:rPr lang="en-US" sz="21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 </a:t>
            </a:r>
            <a:r>
              <a:rPr lang="en-US" sz="2100" dirty="0"/>
              <a:t>Its goal is simply to learn </a:t>
            </a:r>
            <a:r>
              <a:rPr lang="en-US" sz="2100" dirty="0">
                <a:solidFill>
                  <a:srgbClr val="00B050"/>
                </a:solidFill>
              </a:rPr>
              <a:t>how </a:t>
            </a:r>
            <a:r>
              <a:rPr lang="en-US" sz="2100" dirty="0" smtClean="0">
                <a:solidFill>
                  <a:srgbClr val="00B050"/>
                </a:solidFill>
              </a:rPr>
              <a:t>good the </a:t>
            </a:r>
            <a:r>
              <a:rPr lang="en-US" sz="2100" dirty="0">
                <a:solidFill>
                  <a:srgbClr val="00B050"/>
                </a:solidFill>
              </a:rPr>
              <a:t>policy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is that</a:t>
            </a:r>
            <a:r>
              <a:rPr lang="en-US" sz="2100" dirty="0" smtClean="0">
                <a:solidFill>
                  <a:srgbClr val="00B050"/>
                </a:solidFill>
              </a:rPr>
              <a:t> </a:t>
            </a:r>
            <a:r>
              <a:rPr lang="en-US" sz="2100" dirty="0"/>
              <a:t>is, to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learn </a:t>
            </a:r>
            <a:r>
              <a:rPr lang="en-US" sz="2100" dirty="0"/>
              <a:t>the </a:t>
            </a:r>
            <a:r>
              <a:rPr lang="en-US" sz="2100" dirty="0">
                <a:solidFill>
                  <a:srgbClr val="FF0000"/>
                </a:solidFill>
              </a:rPr>
              <a:t>utility function U</a:t>
            </a:r>
            <a:r>
              <a:rPr lang="en-US" sz="2100" baseline="30000" dirty="0">
                <a:solidFill>
                  <a:srgbClr val="FF0000"/>
                </a:solidFill>
              </a:rPr>
              <a:t>π</a:t>
            </a:r>
            <a:r>
              <a:rPr lang="en-US" sz="2100" dirty="0">
                <a:solidFill>
                  <a:srgbClr val="FF0000"/>
                </a:solidFill>
              </a:rPr>
              <a:t>(s</a:t>
            </a:r>
            <a:r>
              <a:rPr lang="en-US" sz="2100" dirty="0" smtClean="0">
                <a:solidFill>
                  <a:srgbClr val="FF0000"/>
                </a:solidFill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The </a:t>
            </a:r>
            <a:r>
              <a:rPr lang="en-US" sz="2100" dirty="0"/>
              <a:t>passive learning task is similar to the </a:t>
            </a:r>
            <a:r>
              <a:rPr lang="en-US" sz="2100" b="1" dirty="0"/>
              <a:t>policy </a:t>
            </a:r>
            <a:r>
              <a:rPr lang="en-US" sz="2100" b="1" dirty="0" smtClean="0"/>
              <a:t>evaluation </a:t>
            </a:r>
            <a:r>
              <a:rPr lang="en-US" sz="2100" dirty="0" smtClean="0"/>
              <a:t>task in </a:t>
            </a:r>
            <a:r>
              <a:rPr lang="en-US" sz="2100" dirty="0"/>
              <a:t>the </a:t>
            </a:r>
            <a:r>
              <a:rPr lang="en-US" sz="2100" b="1" dirty="0"/>
              <a:t>policy iteration </a:t>
            </a:r>
            <a:r>
              <a:rPr lang="en-US" sz="2100" dirty="0" smtClean="0"/>
              <a:t>algorithm (Chapter 17).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 smtClean="0"/>
              <a:t>However, the </a:t>
            </a:r>
            <a:r>
              <a:rPr lang="en-US" sz="2100" dirty="0"/>
              <a:t>passive learning agent does not know the </a:t>
            </a:r>
            <a:r>
              <a:rPr lang="en-US" sz="2100" b="1" dirty="0"/>
              <a:t>transition model </a:t>
            </a:r>
            <a:r>
              <a:rPr lang="en-US" sz="2100" dirty="0" smtClean="0"/>
              <a:t>P(s’| </a:t>
            </a:r>
            <a:r>
              <a:rPr lang="en-US" sz="2100" dirty="0"/>
              <a:t>s, a</a:t>
            </a:r>
            <a:r>
              <a:rPr lang="en-US" sz="2100" dirty="0" smtClean="0"/>
              <a:t>) </a:t>
            </a:r>
            <a:r>
              <a:rPr lang="en-US" sz="2100" dirty="0"/>
              <a:t>nor does </a:t>
            </a:r>
            <a:r>
              <a:rPr lang="en-US" sz="2100" dirty="0" smtClean="0"/>
              <a:t>it know </a:t>
            </a:r>
            <a:r>
              <a:rPr lang="en-US" sz="2100" dirty="0"/>
              <a:t>the </a:t>
            </a:r>
            <a:r>
              <a:rPr lang="en-US" sz="2100" b="1" dirty="0"/>
              <a:t>reward function </a:t>
            </a:r>
            <a:r>
              <a:rPr lang="en-US" sz="2100" dirty="0"/>
              <a:t>R(s</a:t>
            </a:r>
            <a:r>
              <a:rPr lang="en-US" sz="2100" dirty="0" smtClean="0"/>
              <a:t>).</a:t>
            </a:r>
            <a:endParaRPr lang="en-US" sz="2100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0212" y="2015963"/>
            <a:ext cx="3183587" cy="1861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86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Reinforcement Learning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11430000" cy="45259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Simplified </a:t>
            </a:r>
            <a:r>
              <a:rPr lang="en-US" sz="2800" dirty="0"/>
              <a:t>task: policy evaluation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Input: a fixed policy </a:t>
            </a:r>
            <a:r>
              <a:rPr lang="en-US" sz="2400" dirty="0">
                <a:sym typeface="Symbol" pitchFamily="18" charset="2"/>
              </a:rPr>
              <a:t>(s)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don’t know the </a:t>
            </a:r>
            <a:r>
              <a:rPr lang="en-US" sz="2400" dirty="0" smtClean="0"/>
              <a:t>transition model P(s’|</a:t>
            </a:r>
            <a:r>
              <a:rPr lang="en-US" sz="2400" dirty="0" err="1" smtClean="0"/>
              <a:t>s,a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You don’t know the rewards R(</a:t>
            </a:r>
            <a:r>
              <a:rPr lang="en-US" sz="2400" dirty="0" err="1"/>
              <a:t>s,a,s</a:t>
            </a:r>
            <a:r>
              <a:rPr lang="en-US" sz="2400" dirty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</a:rPr>
              <a:t>Goal: learn </a:t>
            </a:r>
            <a:r>
              <a:rPr lang="en-US" sz="2400" dirty="0" smtClean="0">
                <a:solidFill>
                  <a:srgbClr val="CC0000"/>
                </a:solidFill>
              </a:rPr>
              <a:t>the utility values for the states.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In this case</a:t>
            </a:r>
            <a:r>
              <a:rPr lang="en-US" sz="2800" dirty="0" smtClean="0"/>
              <a:t>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No choice about what actions to </a:t>
            </a:r>
            <a:r>
              <a:rPr lang="en-US" sz="2400" dirty="0" smtClean="0"/>
              <a:t>take.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Just execute the policy and learn from </a:t>
            </a:r>
            <a:r>
              <a:rPr lang="en-US" sz="2400" dirty="0" smtClean="0"/>
              <a:t>experience how good it is.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This is NOT offline planning!  You actually take actions in the world.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8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</a:t>
            </a:r>
            <a:r>
              <a:rPr lang="en-US" dirty="0">
                <a:ea typeface="ＭＳ Ｐゴシック" pitchFamily="34" charset="-128"/>
              </a:rPr>
              <a:t>Reinforcement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110" y="1643730"/>
            <a:ext cx="8032607" cy="3517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7222" y="5221481"/>
            <a:ext cx="2914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A </a:t>
            </a:r>
            <a:r>
              <a:rPr lang="en-US" dirty="0"/>
              <a:t>policy π for the 4×3 world; </a:t>
            </a:r>
            <a:r>
              <a:rPr lang="en-US" dirty="0" smtClean="0"/>
              <a:t>this policy R(s)= − 0.04 </a:t>
            </a:r>
            <a:r>
              <a:rPr lang="en-US" dirty="0"/>
              <a:t>in the nonterminal states </a:t>
            </a:r>
            <a:r>
              <a:rPr lang="en-US" dirty="0" smtClean="0"/>
              <a:t>and </a:t>
            </a:r>
            <a:r>
              <a:rPr lang="en-US" dirty="0" smtClean="0">
                <a:sym typeface="Symbol" panose="05050102010706020507" pitchFamily="18" charset="2"/>
              </a:rPr>
              <a:t>=1 (</a:t>
            </a:r>
            <a:r>
              <a:rPr lang="en-US" dirty="0">
                <a:sym typeface="Symbol" panose="05050102010706020507" pitchFamily="18" charset="2"/>
              </a:rPr>
              <a:t>N</a:t>
            </a:r>
            <a:r>
              <a:rPr lang="en-US" dirty="0" smtClean="0"/>
              <a:t>o discounting)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63925" y="5161660"/>
            <a:ext cx="2589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</a:t>
            </a:r>
            <a:r>
              <a:rPr lang="en-US" dirty="0"/>
              <a:t>) The utilities of</a:t>
            </a:r>
          </a:p>
          <a:p>
            <a:r>
              <a:rPr lang="en-US" dirty="0"/>
              <a:t>the states in the 4×3 world, given policy </a:t>
            </a:r>
            <a:r>
              <a:rPr lang="en-US" dirty="0" smtClean="0"/>
              <a:t>π.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R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88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rm{\sf transition~} = (s,a,r,s')  template TPT1  env TPENV1  fore 0  back 16777215  eqnno 1"/>
  <p:tag name="FILENAME" val="TP_tmp"/>
  <p:tag name="ORIGWIDTH" val="99"/>
  <p:tag name="PICTUREFILESIZE" val="56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ack}{f_{DOT}(s,\mbox{NORTH}) = 0.5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236"/>
  <p:tag name="PICTUREFILESIZE" val="1677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ack}{f_{GST}(s,\mbox{NORTH}) = 1.0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232"/>
  <p:tag name="PICTUREFILESIZE" val="164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r + \gamma \max_{a'} Q(s',a') = -500 +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01"/>
  <p:tag name="PICTUREFILESIZE" val="262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 = 4.0 f_{DOT}(s,a) - 1.0 f_{GST}(s,a) 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381"/>
  <p:tag name="PICTUREFILESIZE" val="2806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mbox{difference}  = -50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9"/>
  <p:tag name="PICTUREFILESIZE" val="106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w_{DOT} \leftarrow 4.0 + \alpha \left[ -501 \right] 0.5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67"/>
  <p:tag name="PICTUREFILESIZE" val="169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w_{GST} \leftarrow -1.0 + \alpha \left[ -501 \right] 1.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80"/>
  <p:tag name="PICTUREFILESIZE" val="170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 = 3.0 f_{DOT}(s,a) - 3.0 f_{GST}(s,a) 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381"/>
  <p:tag name="PICTUREFILESIZE" val="2924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 = \mbox{NORTH}  template TPT1  env TPENV1  fore 0  back 16777215  eqnno 1"/>
  <p:tag name="FILENAME" val="TP_tmp"/>
  <p:tag name="ORIGWIDTH" val="55"/>
  <p:tag name="PICTUREFILESIZE" val="29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64"/>
  <p:tag name="PICTUREFILESIZE" val="729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= -500  template TPT1  env TPENV1  fore 0  back 16777215  eqnno 1"/>
  <p:tag name="FILENAME" val="TP_tmp"/>
  <p:tag name="ORIGWIDTH" val="42"/>
  <p:tag name="PICTUREFILESIZE" val="21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(s,\mbox{NORTH}) = +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1"/>
  <p:tag name="PICTUREFILESIZE" val="1285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(s',\cdot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8"/>
  <p:tag name="PICTUREFILESIZE" val="91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'  template TPT1  env TPENV1  fore 0  back 16777215  eqnno 1"/>
  <p:tag name="FILENAME" val="TP_tmp"/>
  <p:tag name="ORIGWIDTH" val="7"/>
  <p:tag name="PICTUREFILESIZE" val="10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  template TPT1  env TPENV1  fore 0  back 16777215  eqnno 1"/>
  <p:tag name="FILENAME" val="TP_tmp"/>
  <p:tag name="ORIGWIDTH" val="4"/>
  <p:tag name="PICTUREFILESIZE" val="69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 \mbox{error}(w) = \frac{1}{2}\left(y - \sum_k w_k f_k(x)  \right)^2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13"/>
  <p:tag name="PICTUREFILESIZE" val="3754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\frac{\partial \mbox{~error}(w)}{\partial w_m} = - \left(y - \sum_k  w_k f_k(x)\right) f_m(x)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87"/>
  <p:tag name="PICTUREFILESIZE" val="4695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w_m \leftarrow w_m + \alpha \left(y - \sum_k w_k f_k(x)  \right) f_m(x)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72"/>
  <p:tag name="PICTUREFILESIZE" val="3980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w_m \leftarrow w_m + \alpha \left[ \textcolor{OliveGreen}{r + \gamma \max_a Q(s',a')} - \textcolor{BrickRed}{Q(s,a)} \right] f_m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03"/>
  <p:tag name="PICTUREFILESIZE" val="453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sample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MAGNIFICATION" val="1183"/>
  <p:tag name="ORIGWIDTH" val="379"/>
  <p:tag name="PICTUREFILESIZE" val="276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sample = R(s,a,s') + \gamma \max_{a'}Q(s',a'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351"/>
  <p:tag name="PICTUREFILESIZE" val="335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Q}(s, a) = w_1 f_1(s, a) + w_2 f_2(s, a) + \ldots + w_n f_n(s, 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33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Q(s,a) + \alpha \left[ \mbox{difference} 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19"/>
  <p:tag name="PICTUREFILESIZE" val="234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w_i \leftarrow w_i + \alpha \left[ \mbox{difference} \right] f_i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01"/>
  <p:tag name="PICTUREFILESIZE" val="215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Q}(s, a) = w_1 f_1(s, a) + w_2 f_2(s, a) + \ldots + w_n f_n(s, 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33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\mbox{\rm difference} = \left[ r + \gamma \max_{a'} Q(s',a') \right] - Q(s,a)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13"/>
  <p:tag name="PICTUREFILESIZE" val="38545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10410</TotalTime>
  <Words>3866</Words>
  <Application>Microsoft Office PowerPoint</Application>
  <PresentationFormat>Widescreen</PresentationFormat>
  <Paragraphs>583</Paragraphs>
  <Slides>59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7" baseType="lpstr">
      <vt:lpstr>ＭＳ Ｐゴシック</vt:lpstr>
      <vt:lpstr>Arial</vt:lpstr>
      <vt:lpstr>Calibri</vt:lpstr>
      <vt:lpstr>Calibri Light</vt:lpstr>
      <vt:lpstr>Cambria Math</vt:lpstr>
      <vt:lpstr>CMMI10</vt:lpstr>
      <vt:lpstr>CMMI8</vt:lpstr>
      <vt:lpstr>CMR10</vt:lpstr>
      <vt:lpstr>CMR8</vt:lpstr>
      <vt:lpstr>Courier New</vt:lpstr>
      <vt:lpstr>Palatino</vt:lpstr>
      <vt:lpstr>Symbol</vt:lpstr>
      <vt:lpstr>Times New Roman</vt:lpstr>
      <vt:lpstr>Times-Roman</vt:lpstr>
      <vt:lpstr>Wingdings</vt:lpstr>
      <vt:lpstr>Retrospect</vt:lpstr>
      <vt:lpstr>Equation</vt:lpstr>
      <vt:lpstr>Photo Editor Photo</vt:lpstr>
      <vt:lpstr>Chapter 21: Reinforcement Learning</vt:lpstr>
      <vt:lpstr>Recall-Markov decision process (MDP)</vt:lpstr>
      <vt:lpstr>Reinforcement Learning</vt:lpstr>
      <vt:lpstr>Reinforcement Learning</vt:lpstr>
      <vt:lpstr>Reinforcement Learning</vt:lpstr>
      <vt:lpstr>Offline (MDPs) vs. Online (RL)</vt:lpstr>
      <vt:lpstr>Passive Reinforcement Learning</vt:lpstr>
      <vt:lpstr>Passive Reinforcement Learning</vt:lpstr>
      <vt:lpstr>Passive Reinforcement Learning</vt:lpstr>
      <vt:lpstr>Passive Reinforcement Learning- Example</vt:lpstr>
      <vt:lpstr>Passive Reinforcement Learning</vt:lpstr>
      <vt:lpstr>Direct Utility Estimation</vt:lpstr>
      <vt:lpstr>Direct Utility Estimation </vt:lpstr>
      <vt:lpstr>Example: Direct Utility Estimation </vt:lpstr>
      <vt:lpstr>Direct Utility Estimation </vt:lpstr>
      <vt:lpstr>Problems with Direct Utility Estimation </vt:lpstr>
      <vt:lpstr>Model-Based Learning</vt:lpstr>
      <vt:lpstr>Example: Model-Based Learning</vt:lpstr>
      <vt:lpstr>Adaptive Dynamic Programming (ADP)</vt:lpstr>
      <vt:lpstr>Average Through Time </vt:lpstr>
      <vt:lpstr>Average Through Time </vt:lpstr>
      <vt:lpstr>Temporal Difference Learning</vt:lpstr>
      <vt:lpstr>Temporal Difference Learning</vt:lpstr>
      <vt:lpstr>Example: Temporal Difference Learning</vt:lpstr>
      <vt:lpstr>Temporal Difference Learning</vt:lpstr>
      <vt:lpstr>Problems with TD Learning</vt:lpstr>
      <vt:lpstr>Active Reinforcement Learning</vt:lpstr>
      <vt:lpstr>Q-Learning</vt:lpstr>
      <vt:lpstr>Q-Learning</vt:lpstr>
      <vt:lpstr>Q-Learning</vt:lpstr>
      <vt:lpstr>Exploration vs. Exploitation</vt:lpstr>
      <vt:lpstr>Exploration vs. Exploitation</vt:lpstr>
      <vt:lpstr>Exploration vs. Exploitation</vt:lpstr>
      <vt:lpstr>Exploration</vt:lpstr>
      <vt:lpstr>Exploration vs. Exploitation</vt:lpstr>
      <vt:lpstr>Exploration Strategies</vt:lpstr>
      <vt:lpstr>Epsilon ()-greedy</vt:lpstr>
      <vt:lpstr>Exploration Functions</vt:lpstr>
      <vt:lpstr>Q-learning</vt:lpstr>
      <vt:lpstr>Q-Learning Properties</vt:lpstr>
      <vt:lpstr>State-Action-Reward-State-Action  (Sarsa)</vt:lpstr>
      <vt:lpstr>Sarsa</vt:lpstr>
      <vt:lpstr>Qlearning vs. SARSA</vt:lpstr>
      <vt:lpstr>Active Model-based Reinforcement learning</vt:lpstr>
      <vt:lpstr>Model-based versus Model free Reinforcement Learning</vt:lpstr>
      <vt:lpstr>Generalizing Across States</vt:lpstr>
      <vt:lpstr>Example: Pacman</vt:lpstr>
      <vt:lpstr>Feature-Based Representations</vt:lpstr>
      <vt:lpstr>Linear Value Functions</vt:lpstr>
      <vt:lpstr>Approximate Q-Learning</vt:lpstr>
      <vt:lpstr>Example: Q-Pacman</vt:lpstr>
      <vt:lpstr>Minimizing Least Squares Error</vt:lpstr>
      <vt:lpstr>Approximate Qlearning</vt:lpstr>
      <vt:lpstr>Function Approximation</vt:lpstr>
      <vt:lpstr>Policy Search</vt:lpstr>
      <vt:lpstr>Policy Search</vt:lpstr>
      <vt:lpstr>Policy Search</vt:lpstr>
      <vt:lpstr>Applications of Reinforcement Learning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21: Reinforcement Learning</dc:title>
  <dc:creator>Dina Elreedy</dc:creator>
  <cp:lastModifiedBy>Dina Elreedy</cp:lastModifiedBy>
  <cp:revision>606</cp:revision>
  <dcterms:created xsi:type="dcterms:W3CDTF">2021-12-04T03:01:53Z</dcterms:created>
  <dcterms:modified xsi:type="dcterms:W3CDTF">2022-05-20T02:01:56Z</dcterms:modified>
</cp:coreProperties>
</file>