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6858000" cx="12192000"/>
  <p:notesSz cx="6858000" cy="9144000"/>
  <p:embeddedFontLst>
    <p:embeddedFont>
      <p:font typeface="Arial Narrow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6" roundtripDataSignature="AMtx7mhPQYBKaIBR+ofZdm2MmbmASN+h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ArialNarrow-bold.fntdata"/><Relationship Id="rId52" Type="http://schemas.openxmlformats.org/officeDocument/2006/relationships/font" Target="fonts/ArialNarrow-regular.fntdata"/><Relationship Id="rId11" Type="http://schemas.openxmlformats.org/officeDocument/2006/relationships/slide" Target="slides/slide7.xml"/><Relationship Id="rId55" Type="http://schemas.openxmlformats.org/officeDocument/2006/relationships/font" Target="fonts/ArialNarrow-boldItalic.fntdata"/><Relationship Id="rId10" Type="http://schemas.openxmlformats.org/officeDocument/2006/relationships/slide" Target="slides/slide6.xml"/><Relationship Id="rId54" Type="http://schemas.openxmlformats.org/officeDocument/2006/relationships/font" Target="fonts/ArialNarr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0=7, R=4, W=6, U=2, T=8, F=1; 867 + 867 = 1734</a:t>
            </a:r>
            <a:endParaRPr/>
          </a:p>
        </p:txBody>
      </p:sp>
      <p:sp>
        <p:nvSpPr>
          <p:cNvPr id="179" name="Google Shape;17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programming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problems, where 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linear equalities or inequalities. Linear programming problems can be solved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time polynomial in the number of variables</a:t>
            </a:r>
            <a:endParaRPr/>
          </a:p>
        </p:txBody>
      </p:sp>
      <p:sp>
        <p:nvSpPr>
          <p:cNvPr id="230" name="Google Shape;23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repeatedly chooses an unassigned variable, and then 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values in the domain of that variable in turn, trying to find a solution. If an inconsistency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detected, then BACKTRACK returns failure, causing the previous call to try another value</a:t>
            </a:r>
            <a:endParaRPr/>
          </a:p>
        </p:txBody>
      </p:sp>
      <p:sp>
        <p:nvSpPr>
          <p:cNvPr id="273" name="Google Shape;27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Chapter 3 we improved the poor performance of uninformed search algorithms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supplying them with domain-specific heuristic functions derived from our knowledge of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problem. It turns out that we can solve CSPs efficiently </a:t>
            </a:r>
            <a:r>
              <a:rPr b="0" i="1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domain-specific knowledge.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some variable X has no legal values left, the MRV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heuristic will select X and failure will be detected immediately—avoiding pointless searches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other variables.</a:t>
            </a:r>
            <a:endParaRPr/>
          </a:p>
        </p:txBody>
      </p:sp>
      <p:sp>
        <p:nvSpPr>
          <p:cNvPr id="294" name="Google Shape;294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, SA is the variable with highest degree, 5; the other variables have degree 2 or 3,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 for T, which has degree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example, suppose that in Figure 6.1 we have generated the partial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with WA=red and NT =green and that our next choice is for Q. Blue would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 a bad choice because it eliminates the last legal value left for Q’s neighbor, SA.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least-constraining-value heuristic therefore prefers red to blue.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value for a variable, we have a brand-new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opportunity to infer new domain reductions on the neighboring variables</a:t>
            </a:r>
            <a:endParaRPr/>
          </a:p>
        </p:txBody>
      </p:sp>
      <p:sp>
        <p:nvSpPr>
          <p:cNvPr id="345" name="Google Shape;34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We’ve already failed, but forward checking does not detect that.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checking shows that when WA is red and Q is green, both NT and SA are forced to be blue. Forward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does not look far enough ahead to notice that this is an inconsistency: NT and 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adjacent and so cannot have the same value.</a:t>
            </a:r>
            <a:endParaRPr/>
          </a:p>
        </p:txBody>
      </p:sp>
      <p:sp>
        <p:nvSpPr>
          <p:cNvPr id="375" name="Google Shape;375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Mnemonic – csp police checks my trunk</a:t>
            </a:r>
            <a:endParaRPr/>
          </a:p>
        </p:txBody>
      </p:sp>
      <p:sp>
        <p:nvSpPr>
          <p:cNvPr id="392" name="Google Shape;39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reminds you of a* - heuristic takes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Auto-consistency (note initially nothing gets deleted/pruned since there are consistent options for all constraints for initial variable domains)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 can be inserted d times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arc (Xk,Xi) can be inserted in the queue only d times because Xi has at most d values to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Checking consistency of a single arc d^2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consistency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If we treat each variable as a node in a graph (see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6.1(b)) and each binary constraint as an arc, then the process of enforcing local consistency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each part of the graph causes inconsistent values to be eliminated throughout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graph.</a:t>
            </a:r>
            <a:endParaRPr/>
          </a:p>
        </p:txBody>
      </p:sp>
      <p:sp>
        <p:nvSpPr>
          <p:cNvPr id="497" name="Google Shape;497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n-1 arcs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 values for the two variables of each arc.</a:t>
            </a:r>
            <a:endParaRPr/>
          </a:p>
        </p:txBody>
      </p:sp>
      <p:sp>
        <p:nvSpPr>
          <p:cNvPr id="559" name="Google Shape;559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backtracking.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each link from a parent to its child is arc consistent, we know that for any value we choose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parent, there will be a valid value left to choose for the child. That means we won’t have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backtrack; we can move linearly through the variables. </a:t>
            </a:r>
            <a:endParaRPr/>
          </a:p>
        </p:txBody>
      </p:sp>
      <p:sp>
        <p:nvSpPr>
          <p:cNvPr id="595" name="Google Shape;595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 test has structure, it ‘s more like a manual describing a set of constraints that have to hold true</a:t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9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4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4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5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9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9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5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5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1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5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2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52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3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3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3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6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7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83" name="Google Shape;83;p57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5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4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4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47.png"/><Relationship Id="rId5" Type="http://schemas.openxmlformats.org/officeDocument/2006/relationships/image" Target="../media/image35.png"/><Relationship Id="rId6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Relationship Id="rId4" Type="http://schemas.openxmlformats.org/officeDocument/2006/relationships/image" Target="../media/image5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8.png"/><Relationship Id="rId6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9" Type="http://schemas.openxmlformats.org/officeDocument/2006/relationships/image" Target="../media/image54.png"/><Relationship Id="rId5" Type="http://schemas.openxmlformats.org/officeDocument/2006/relationships/image" Target="../media/image46.png"/><Relationship Id="rId6" Type="http://schemas.openxmlformats.org/officeDocument/2006/relationships/image" Target="../media/image52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Chapter 6: Constraint Satisfaction Problems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990600" y="5431971"/>
            <a:ext cx="937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slides are adopted from Berkeley course materials and Russell and Norvig textbook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1097280" y="275718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Why formulate the problem as a CSP? (cont.)</a:t>
            </a:r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With CSPs, once we find out that a partial assignment is not a solution, we can immediately discard further refinements of the partial assignment.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Example: Cryptarithmetic</a:t>
            </a:r>
            <a:endParaRPr/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424658" y="1933487"/>
            <a:ext cx="487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Variables: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Domains: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Constraints: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1343" r="0" t="1076"/>
          <a:stretch/>
        </p:blipFill>
        <p:spPr>
          <a:xfrm>
            <a:off x="6598024" y="3684495"/>
            <a:ext cx="3993776" cy="247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1"/>
          <p:cNvPicPr preferRelativeResize="0"/>
          <p:nvPr/>
        </p:nvPicPr>
        <p:blipFill rotWithShape="1">
          <a:blip r:embed="rId4">
            <a:alphaModFix/>
          </a:blip>
          <a:srcRect b="0" l="2014" r="0" t="2845"/>
          <a:stretch/>
        </p:blipFill>
        <p:spPr>
          <a:xfrm>
            <a:off x="7743264" y="2215038"/>
            <a:ext cx="1703295" cy="1224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85" name="Google Shape;18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1715" y="2599533"/>
            <a:ext cx="4114800" cy="309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86" name="Google Shape;18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1715" y="3549741"/>
            <a:ext cx="3722687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87" name="Google Shape;18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4775" y="5302341"/>
            <a:ext cx="3314700" cy="309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88" name="Google Shape;188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6800" y="5715000"/>
            <a:ext cx="547688" cy="74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89" name="Google Shape;189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14488" y="4685508"/>
            <a:ext cx="3478212" cy="3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Example: Sudoku</a:t>
            </a:r>
            <a:endParaRPr/>
          </a:p>
        </p:txBody>
      </p:sp>
      <p:pic>
        <p:nvPicPr>
          <p:cNvPr descr="C:\Documents and Settings\Administrator\My Documents\My Pictures\Sudoku_Board_Fig1.jpg"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702" y="2227859"/>
            <a:ext cx="4051300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 txBox="1"/>
          <p:nvPr/>
        </p:nvSpPr>
        <p:spPr>
          <a:xfrm>
            <a:off x="6520794" y="1921132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82" lvl="0" marL="342882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Variables:</a:t>
            </a:r>
            <a:endParaRPr/>
          </a:p>
          <a:p>
            <a:pPr indent="-342881" lvl="1" marL="80006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(open) square</a:t>
            </a:r>
            <a:endParaRPr/>
          </a:p>
          <a:p>
            <a:pPr indent="-342882" lvl="0" marL="342882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Domains:</a:t>
            </a:r>
            <a:endParaRPr/>
          </a:p>
          <a:p>
            <a:pPr indent="-342881" lvl="1" marL="80006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{1,2,…,9}</a:t>
            </a:r>
            <a:endParaRPr/>
          </a:p>
          <a:p>
            <a:pPr indent="-342882" lvl="0" marL="342882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Constraints:</a:t>
            </a:r>
            <a:endParaRPr/>
          </a:p>
          <a:p>
            <a:pPr indent="-228581" lvl="1" marL="80006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82" lvl="0" marL="342882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12"/>
          <p:cNvGrpSpPr/>
          <p:nvPr/>
        </p:nvGrpSpPr>
        <p:grpSpPr>
          <a:xfrm>
            <a:off x="1752600" y="1503959"/>
            <a:ext cx="2743200" cy="1142929"/>
            <a:chOff x="838200" y="1600200"/>
            <a:chExt cx="2743200" cy="1142136"/>
          </a:xfrm>
        </p:grpSpPr>
        <p:sp>
          <p:nvSpPr>
            <p:cNvPr id="198" name="Google Shape;198;p12"/>
            <p:cNvSpPr/>
            <p:nvPr/>
          </p:nvSpPr>
          <p:spPr>
            <a:xfrm>
              <a:off x="2209800" y="1600200"/>
              <a:ext cx="457200" cy="380736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9" name="Google Shape;199;p12"/>
            <p:cNvCxnSpPr>
              <a:stCxn id="198" idx="2"/>
            </p:cNvCxnSpPr>
            <p:nvPr/>
          </p:nvCxnSpPr>
          <p:spPr>
            <a:xfrm flipH="1">
              <a:off x="838200" y="1980936"/>
              <a:ext cx="1600200" cy="761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12"/>
            <p:cNvCxnSpPr>
              <a:stCxn id="198" idx="2"/>
            </p:cNvCxnSpPr>
            <p:nvPr/>
          </p:nvCxnSpPr>
          <p:spPr>
            <a:xfrm flipH="1">
              <a:off x="1219200" y="1980936"/>
              <a:ext cx="1219200" cy="761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12"/>
            <p:cNvCxnSpPr>
              <a:stCxn id="198" idx="2"/>
            </p:cNvCxnSpPr>
            <p:nvPr/>
          </p:nvCxnSpPr>
          <p:spPr>
            <a:xfrm flipH="1">
              <a:off x="1600200" y="1980936"/>
              <a:ext cx="838200" cy="761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12"/>
            <p:cNvCxnSpPr>
              <a:stCxn id="198" idx="2"/>
            </p:cNvCxnSpPr>
            <p:nvPr/>
          </p:nvCxnSpPr>
          <p:spPr>
            <a:xfrm flipH="1">
              <a:off x="1981200" y="1980936"/>
              <a:ext cx="457200" cy="761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12"/>
            <p:cNvCxnSpPr>
              <a:stCxn id="198" idx="2"/>
            </p:cNvCxnSpPr>
            <p:nvPr/>
          </p:nvCxnSpPr>
          <p:spPr>
            <a:xfrm flipH="1">
              <a:off x="2435100" y="1980936"/>
              <a:ext cx="3300" cy="761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12"/>
            <p:cNvCxnSpPr>
              <a:stCxn id="198" idx="2"/>
            </p:cNvCxnSpPr>
            <p:nvPr/>
          </p:nvCxnSpPr>
          <p:spPr>
            <a:xfrm>
              <a:off x="2438400" y="1980936"/>
              <a:ext cx="762000" cy="761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12"/>
            <p:cNvCxnSpPr>
              <a:stCxn id="198" idx="2"/>
            </p:cNvCxnSpPr>
            <p:nvPr/>
          </p:nvCxnSpPr>
          <p:spPr>
            <a:xfrm>
              <a:off x="2438400" y="1980936"/>
              <a:ext cx="1143000" cy="761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6" name="Google Shape;206;p12"/>
          <p:cNvGrpSpPr/>
          <p:nvPr/>
        </p:nvGrpSpPr>
        <p:grpSpPr>
          <a:xfrm>
            <a:off x="4951337" y="3104159"/>
            <a:ext cx="916063" cy="2819400"/>
            <a:chOff x="4037730" y="3200400"/>
            <a:chExt cx="915270" cy="2819400"/>
          </a:xfrm>
        </p:grpSpPr>
        <p:sp>
          <p:nvSpPr>
            <p:cNvPr id="207" name="Google Shape;207;p12"/>
            <p:cNvSpPr/>
            <p:nvPr/>
          </p:nvSpPr>
          <p:spPr>
            <a:xfrm rot="5400000">
              <a:off x="4534065" y="4229265"/>
              <a:ext cx="457200" cy="38067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" name="Google Shape;208;p12"/>
            <p:cNvCxnSpPr>
              <a:stCxn id="207" idx="2"/>
            </p:cNvCxnSpPr>
            <p:nvPr/>
          </p:nvCxnSpPr>
          <p:spPr>
            <a:xfrm rot="10800000">
              <a:off x="4037730" y="3200400"/>
              <a:ext cx="534600" cy="1219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12"/>
            <p:cNvCxnSpPr>
              <a:stCxn id="207" idx="2"/>
            </p:cNvCxnSpPr>
            <p:nvPr/>
          </p:nvCxnSpPr>
          <p:spPr>
            <a:xfrm rot="10800000">
              <a:off x="4037730" y="3581400"/>
              <a:ext cx="534600" cy="838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12"/>
            <p:cNvCxnSpPr>
              <a:stCxn id="207" idx="2"/>
            </p:cNvCxnSpPr>
            <p:nvPr/>
          </p:nvCxnSpPr>
          <p:spPr>
            <a:xfrm rot="10800000">
              <a:off x="4037730" y="3962400"/>
              <a:ext cx="53460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12"/>
            <p:cNvCxnSpPr>
              <a:stCxn id="207" idx="2"/>
            </p:cNvCxnSpPr>
            <p:nvPr/>
          </p:nvCxnSpPr>
          <p:spPr>
            <a:xfrm flipH="1">
              <a:off x="4037730" y="4419600"/>
              <a:ext cx="534600" cy="1600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12"/>
            <p:cNvCxnSpPr>
              <a:stCxn id="207" idx="2"/>
            </p:cNvCxnSpPr>
            <p:nvPr/>
          </p:nvCxnSpPr>
          <p:spPr>
            <a:xfrm flipH="1">
              <a:off x="4037730" y="4419600"/>
              <a:ext cx="534600" cy="762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12"/>
            <p:cNvCxnSpPr>
              <a:stCxn id="207" idx="2"/>
            </p:cNvCxnSpPr>
            <p:nvPr/>
          </p:nvCxnSpPr>
          <p:spPr>
            <a:xfrm flipH="1">
              <a:off x="4037730" y="4419600"/>
              <a:ext cx="534600" cy="1219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4" name="Google Shape;214;p12"/>
          <p:cNvGrpSpPr/>
          <p:nvPr/>
        </p:nvGrpSpPr>
        <p:grpSpPr>
          <a:xfrm>
            <a:off x="4191000" y="1580159"/>
            <a:ext cx="1524000" cy="1828800"/>
            <a:chOff x="3276600" y="1676400"/>
            <a:chExt cx="1524000" cy="1828800"/>
          </a:xfrm>
        </p:grpSpPr>
        <p:sp>
          <p:nvSpPr>
            <p:cNvPr id="215" name="Google Shape;215;p12"/>
            <p:cNvSpPr/>
            <p:nvPr/>
          </p:nvSpPr>
          <p:spPr>
            <a:xfrm rot="5400000">
              <a:off x="4419600" y="1676400"/>
              <a:ext cx="381000" cy="38100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12"/>
            <p:cNvCxnSpPr>
              <a:stCxn id="215" idx="3"/>
            </p:cNvCxnSpPr>
            <p:nvPr/>
          </p:nvCxnSpPr>
          <p:spPr>
            <a:xfrm flipH="1">
              <a:off x="3276600" y="2057400"/>
              <a:ext cx="1333500" cy="685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12"/>
            <p:cNvCxnSpPr/>
            <p:nvPr/>
          </p:nvCxnSpPr>
          <p:spPr>
            <a:xfrm flipH="1">
              <a:off x="3581400" y="2057400"/>
              <a:ext cx="1028700" cy="685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12"/>
            <p:cNvCxnSpPr/>
            <p:nvPr/>
          </p:nvCxnSpPr>
          <p:spPr>
            <a:xfrm flipH="1">
              <a:off x="3276600" y="2057400"/>
              <a:ext cx="1333500" cy="1066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12"/>
            <p:cNvCxnSpPr/>
            <p:nvPr/>
          </p:nvCxnSpPr>
          <p:spPr>
            <a:xfrm rot="5400000">
              <a:off x="3600450" y="2114550"/>
              <a:ext cx="1066800" cy="952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12"/>
            <p:cNvCxnSpPr/>
            <p:nvPr/>
          </p:nvCxnSpPr>
          <p:spPr>
            <a:xfrm rot="5400000">
              <a:off x="3829050" y="2266950"/>
              <a:ext cx="990600" cy="57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12"/>
            <p:cNvCxnSpPr/>
            <p:nvPr/>
          </p:nvCxnSpPr>
          <p:spPr>
            <a:xfrm rot="5400000">
              <a:off x="3429000" y="2362200"/>
              <a:ext cx="1371600" cy="914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12"/>
            <p:cNvCxnSpPr/>
            <p:nvPr/>
          </p:nvCxnSpPr>
          <p:spPr>
            <a:xfrm rot="5400000">
              <a:off x="3600450" y="2495550"/>
              <a:ext cx="1447800" cy="5715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3" name="Google Shape;223;p12"/>
          <p:cNvSpPr txBox="1"/>
          <p:nvPr/>
        </p:nvSpPr>
        <p:spPr>
          <a:xfrm>
            <a:off x="7166495" y="4261247"/>
            <a:ext cx="2823399" cy="40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9-way alldiff for each row</a:t>
            </a:r>
            <a:endParaRPr/>
          </a:p>
        </p:txBody>
      </p:sp>
      <p:sp>
        <p:nvSpPr>
          <p:cNvPr id="224" name="Google Shape;224;p12"/>
          <p:cNvSpPr txBox="1"/>
          <p:nvPr/>
        </p:nvSpPr>
        <p:spPr>
          <a:xfrm>
            <a:off x="7166497" y="3784006"/>
            <a:ext cx="3196705" cy="40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9-way alldiff for each column</a:t>
            </a:r>
            <a:endParaRPr/>
          </a:p>
        </p:txBody>
      </p:sp>
      <p:sp>
        <p:nvSpPr>
          <p:cNvPr id="225" name="Google Shape;225;p12"/>
          <p:cNvSpPr txBox="1"/>
          <p:nvPr/>
        </p:nvSpPr>
        <p:spPr>
          <a:xfrm>
            <a:off x="7166498" y="4718447"/>
            <a:ext cx="3084815" cy="40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9-way alldiff for each region</a:t>
            </a:r>
            <a:endParaRPr/>
          </a:p>
        </p:txBody>
      </p:sp>
      <p:sp>
        <p:nvSpPr>
          <p:cNvPr id="226" name="Google Shape;226;p12"/>
          <p:cNvSpPr txBox="1"/>
          <p:nvPr/>
        </p:nvSpPr>
        <p:spPr>
          <a:xfrm>
            <a:off x="7166495" y="5175647"/>
            <a:ext cx="2971800" cy="1015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can have a bunch of pairwise inequality constraints)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Varieties of CSPs</a:t>
            </a:r>
            <a:endParaRPr/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406400" y="1397002"/>
            <a:ext cx="7442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Discrete Variables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Finite domains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Char char="◦"/>
            </a:pPr>
            <a:r>
              <a:rPr lang="en-US" sz="1900"/>
              <a:t>Size 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900"/>
              <a:t> means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30000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900"/>
              <a:t> complete assignments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Char char="◦"/>
            </a:pPr>
            <a:r>
              <a:rPr lang="en-US" sz="1900"/>
              <a:t>E.g., Boolean CSPs, including Boolean satisfiability (NP-complete)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Infinite domains (integers, strings, etc.)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Char char="◦"/>
            </a:pPr>
            <a:r>
              <a:rPr lang="en-US" sz="1900"/>
              <a:t>E.g., job scheduling, variables are start/end times for each job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Char char="◦"/>
            </a:pPr>
            <a:r>
              <a:rPr lang="en-US" sz="1900"/>
              <a:t>Linear constraints solvable, nonlinear undecidable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Continuous variables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E.g., start/end times for Hubble Telescope observations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Linear constraints solvable in polynomial time by Linear Programming methods </a:t>
            </a:r>
            <a:endParaRPr/>
          </a:p>
        </p:txBody>
      </p: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9993" y="1364304"/>
            <a:ext cx="2813015" cy="236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6800" y="3840355"/>
            <a:ext cx="2817740" cy="229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Varieties of Constraints</a:t>
            </a:r>
            <a:endParaRPr/>
          </a:p>
        </p:txBody>
      </p:sp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457199" y="1600200"/>
            <a:ext cx="8644071" cy="4279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  <a:p>
            <a:pPr indent="-98425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Varieties of Constraints</a:t>
            </a:r>
            <a:endParaRPr/>
          </a:p>
          <a:p>
            <a:pPr indent="-182911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1900"/>
              <a:t>Unary constraints involve a single variable (equivalent to reducing domains), e.g.: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lang="en-US" sz="2000"/>
              <a:t>	</a:t>
            </a:r>
            <a:endParaRPr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2000"/>
          </a:p>
          <a:p>
            <a:pPr indent="-182911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1900"/>
              <a:t>Binary constraints involve pairs of variables, e.g.: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  <a:p>
            <a:pPr indent="-182911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1900"/>
              <a:t>Higher-order constraints involve 3 or more variables: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lang="en-US" sz="1900"/>
              <a:t>	   e.g., cryptarithmetic column constraints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  <a:p>
            <a:pPr indent="-98425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000"/>
              <a:t>Preferences (soft constraints):</a:t>
            </a:r>
            <a:endParaRPr/>
          </a:p>
          <a:p>
            <a:pPr indent="-182911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1900"/>
              <a:t>E.g., red is better than green for a certain city in Australia map coloring or Prof. A prefers his lecture in the morning.</a:t>
            </a:r>
            <a:endParaRPr sz="1900"/>
          </a:p>
          <a:p>
            <a:pPr indent="-182911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1900"/>
              <a:t>Often representable by a cost for each variable assignment</a:t>
            </a:r>
            <a:endParaRPr sz="1900"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lang="en-US" sz="1900"/>
              <a:t> 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</p:txBody>
      </p:sp>
      <p:pic>
        <p:nvPicPr>
          <p:cNvPr descr="txp_fig" id="242" name="Google Shape;2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494" y="2617786"/>
            <a:ext cx="1665615" cy="277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3" name="Google Shape;24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4261" y="3455987"/>
            <a:ext cx="1417292" cy="27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Real-World CSPs</a:t>
            </a:r>
            <a:endParaRPr/>
          </a:p>
        </p:txBody>
      </p:sp>
      <p:sp>
        <p:nvSpPr>
          <p:cNvPr id="249" name="Google Shape;249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62500" lnSpcReduction="20000"/>
          </a:bodyPr>
          <a:lstStyle/>
          <a:p>
            <a:pPr indent="-952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Assignment problems: e.g., who teaches what class</a:t>
            </a:r>
            <a:endParaRPr/>
          </a:p>
          <a:p>
            <a:pPr indent="-95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Timetabling problems: e.g., which class is offered when and where?</a:t>
            </a:r>
            <a:endParaRPr/>
          </a:p>
          <a:p>
            <a:pPr indent="-95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Hardware configuration</a:t>
            </a:r>
            <a:endParaRPr/>
          </a:p>
          <a:p>
            <a:pPr indent="-95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Transportation scheduling</a:t>
            </a:r>
            <a:endParaRPr/>
          </a:p>
          <a:p>
            <a:pPr indent="-95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Factory scheduling</a:t>
            </a:r>
            <a:endParaRPr/>
          </a:p>
          <a:p>
            <a:pPr indent="-95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Circuit layout</a:t>
            </a:r>
            <a:endParaRPr/>
          </a:p>
          <a:p>
            <a:pPr indent="-95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Fault diagnosis</a:t>
            </a:r>
            <a:endParaRPr/>
          </a:p>
          <a:p>
            <a:pPr indent="-95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… lots more!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952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Many real-world problems involve real-valued variables…</a:t>
            </a:r>
            <a:endParaRPr/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1" y="2591009"/>
            <a:ext cx="6248398" cy="277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Standard Search Formulation</a:t>
            </a:r>
            <a:endParaRPr/>
          </a:p>
        </p:txBody>
      </p:sp>
      <p:sp>
        <p:nvSpPr>
          <p:cNvPr id="256" name="Google Shape;256;p16"/>
          <p:cNvSpPr txBox="1"/>
          <p:nvPr>
            <p:ph idx="1" type="body"/>
          </p:nvPr>
        </p:nvSpPr>
        <p:spPr>
          <a:xfrm>
            <a:off x="381000" y="1447800"/>
            <a:ext cx="6019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333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Standard search formulation of CSPs</a:t>
            </a:r>
            <a:endParaRPr/>
          </a:p>
          <a:p>
            <a:pPr indent="-1333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States defined by the values assigned so far (partial assignments)</a:t>
            </a:r>
            <a:endParaRPr/>
          </a:p>
          <a:p>
            <a:pPr indent="-133350" lvl="1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Initial state: the empty assignment, {}</a:t>
            </a:r>
            <a:endParaRPr/>
          </a:p>
          <a:p>
            <a:pPr indent="-133350" lvl="1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Successor function: assign a value to an unassigned variable.</a:t>
            </a:r>
            <a:endParaRPr sz="2100"/>
          </a:p>
          <a:p>
            <a:pPr indent="-133350" lvl="1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Goal test: the current assignment is complete and satisfies all constraints.</a:t>
            </a:r>
            <a:endParaRPr sz="21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1333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2100"/>
              <a:t>We’ll start with the straightforward, naïve approach, then improve it.</a:t>
            </a:r>
            <a:endParaRPr sz="21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257" name="Google Shape;2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1" y="1545125"/>
            <a:ext cx="5359576" cy="4169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Standard Search Algorithms</a:t>
            </a:r>
            <a:endParaRPr/>
          </a:p>
        </p:txBody>
      </p:sp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1747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Assume a CSP problem with 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/>
              <a:t> variables, each of domain size </a:t>
            </a:r>
            <a:r>
              <a:rPr lang="en-US">
                <a:solidFill>
                  <a:srgbClr val="FF0000"/>
                </a:solidFill>
              </a:rPr>
              <a:t>d.</a:t>
            </a:r>
            <a:endParaRPr>
              <a:solidFill>
                <a:srgbClr val="FF0000"/>
              </a:solidFill>
            </a:endParaRPr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The branching factor at the top level is </a:t>
            </a:r>
            <a:r>
              <a:rPr lang="en-US">
                <a:solidFill>
                  <a:srgbClr val="FF0000"/>
                </a:solidFill>
              </a:rPr>
              <a:t>nd</a:t>
            </a:r>
            <a:r>
              <a:rPr lang="en-US"/>
              <a:t> because any of d values can be assigned to any of n variables. 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At the next level, the branching factor is </a:t>
            </a:r>
            <a:r>
              <a:rPr lang="en-US">
                <a:solidFill>
                  <a:srgbClr val="FF0000"/>
                </a:solidFill>
              </a:rPr>
              <a:t>(n − 1)d</a:t>
            </a:r>
            <a:r>
              <a:rPr lang="en-US"/>
              <a:t>, and so on for n levels.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We generate a tree with </a:t>
            </a:r>
            <a:r>
              <a:rPr lang="en-US">
                <a:solidFill>
                  <a:srgbClr val="FF0000"/>
                </a:solidFill>
              </a:rPr>
              <a:t>n!d</a:t>
            </a:r>
            <a:r>
              <a:rPr baseline="30000" lang="en-US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leaves, even though there are only </a:t>
            </a:r>
            <a:r>
              <a:rPr lang="en-US">
                <a:solidFill>
                  <a:srgbClr val="00B050"/>
                </a:solidFill>
              </a:rPr>
              <a:t>d</a:t>
            </a:r>
            <a:r>
              <a:rPr baseline="30000" lang="en-US">
                <a:solidFill>
                  <a:srgbClr val="00B050"/>
                </a:solidFill>
              </a:rPr>
              <a:t>n</a:t>
            </a:r>
            <a:r>
              <a:rPr lang="en-US"/>
              <a:t> possible complete assignments!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solidFill>
                  <a:srgbClr val="00B050"/>
                </a:solidFill>
              </a:rPr>
              <a:t>Can we improve this?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Courier New"/>
              <a:buChar char="o"/>
            </a:pPr>
            <a:r>
              <a:rPr lang="en-US"/>
              <a:t>Yes, exploit CSP </a:t>
            </a:r>
            <a:r>
              <a:rPr b="1" lang="en-US"/>
              <a:t>commutativity</a:t>
            </a:r>
            <a:r>
              <a:rPr lang="en-US"/>
              <a:t>.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/>
              <a:buChar char="o"/>
            </a:pPr>
            <a:r>
              <a:rPr lang="en-US"/>
              <a:t> CSPs are commutative because the order of assigning values to variables does not change the outcome (the partial assignment). 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/>
              <a:buChar char="o"/>
            </a:pPr>
            <a:r>
              <a:rPr lang="en-US"/>
              <a:t>For example, [WA = red then NT = green] is the same as [NT = green then WA = red]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/>
              <a:buChar char="o"/>
            </a:pPr>
            <a:r>
              <a:rPr lang="en-US"/>
              <a:t>Therefore, we need only consider a </a:t>
            </a:r>
            <a:r>
              <a:rPr i="1" lang="en-US"/>
              <a:t>single </a:t>
            </a:r>
            <a:r>
              <a:rPr lang="en-US"/>
              <a:t>variable at each node in the search tree (number of leaves would be d</a:t>
            </a:r>
            <a:r>
              <a:rPr baseline="30000" lang="en-US"/>
              <a:t>n </a:t>
            </a:r>
            <a:r>
              <a:rPr lang="en-US"/>
              <a:t>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Backtracking Search for CSP</a:t>
            </a:r>
            <a:endParaRPr/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00B050"/>
                </a:solidFill>
              </a:rPr>
              <a:t>Shall you choose BFS or DFS for solving a CSP problem?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Backtracking search</a:t>
            </a:r>
            <a:r>
              <a:rPr lang="en-US"/>
              <a:t> is a depth-first search with two improvements for using in CSP: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/>
              <a:t>It chooses values for one variable at a time and backtracks when a variable has no legal values left to assign.</a:t>
            </a:r>
            <a:endParaRPr/>
          </a:p>
          <a:p>
            <a:pPr indent="-1270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/>
              <a:t>It checks the constraints by considering only values which do not conflict previous assignments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Might have to do some computation to check the constraints</a:t>
            </a:r>
            <a:endParaRPr sz="2000"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“Incremental goal test”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Backtracking Search Algorithm</a:t>
            </a:r>
            <a:endParaRPr/>
          </a:p>
        </p:txBody>
      </p:sp>
      <p:sp>
        <p:nvSpPr>
          <p:cNvPr id="276" name="Google Shape;276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77" name="Google Shape;2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371" y="1845734"/>
            <a:ext cx="8057251" cy="44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1097280" y="27571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Announcement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midterm exam will be on Thursday 1 December, at 11 am.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Backtracking- map coloring example</a:t>
            </a:r>
            <a:endParaRPr/>
          </a:p>
        </p:txBody>
      </p:sp>
      <p:pic>
        <p:nvPicPr>
          <p:cNvPr id="283" name="Google Shape;28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578" r="0" t="520"/>
          <a:stretch/>
        </p:blipFill>
        <p:spPr>
          <a:xfrm>
            <a:off x="3811324" y="1846263"/>
            <a:ext cx="4629678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Improving Backtracking</a:t>
            </a:r>
            <a:endParaRPr/>
          </a:p>
        </p:txBody>
      </p:sp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Ordering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Which variable should be assigned next 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What order should its values be tried?</a:t>
            </a:r>
            <a:endParaRPr/>
          </a:p>
          <a:p>
            <a:pPr indent="0" lvl="1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27000" lvl="1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Inference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Can we detect failures earlier?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Variable Ordering</a:t>
            </a:r>
            <a:endParaRPr/>
          </a:p>
        </p:txBody>
      </p:sp>
      <p:sp>
        <p:nvSpPr>
          <p:cNvPr id="297" name="Google Shape;297;p22"/>
          <p:cNvSpPr txBox="1"/>
          <p:nvPr>
            <p:ph idx="1" type="body"/>
          </p:nvPr>
        </p:nvSpPr>
        <p:spPr>
          <a:xfrm>
            <a:off x="431800" y="13716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-13779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800"/>
              <a:t>Variable Ordering: Minimum remaining values (MRV):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Choose the variable with the fewest legal left values in its domain</a:t>
            </a:r>
            <a:endParaRPr/>
          </a:p>
          <a:p>
            <a:pPr indent="-6477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6477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6477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6477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6477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2800">
              <a:solidFill>
                <a:srgbClr val="00B050"/>
              </a:solidFill>
            </a:endParaRPr>
          </a:p>
          <a:p>
            <a:pPr indent="-13779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800">
                <a:solidFill>
                  <a:srgbClr val="00B050"/>
                </a:solidFill>
              </a:rPr>
              <a:t>Why min rather than max?</a:t>
            </a:r>
            <a:endParaRPr/>
          </a:p>
          <a:p>
            <a:pPr indent="-13779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800"/>
              <a:t>Also called “most constrained variable”</a:t>
            </a:r>
            <a:endParaRPr/>
          </a:p>
          <a:p>
            <a:pPr indent="-13779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“Fail-fast” ordering </a:t>
            </a:r>
            <a:r>
              <a:rPr lang="en-US" sz="2400"/>
              <a:t>as it picks a variable that is most likely to cause a failure soon, thereby pruning the search tree. </a:t>
            </a:r>
            <a:endParaRPr sz="2800"/>
          </a:p>
          <a:p>
            <a:pPr indent="-13779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2800"/>
              <a:t>The MRV heuristic usually performs better than a random or static ordering.</a:t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</p:txBody>
      </p:sp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 b="0" l="475" r="0" t="2130"/>
          <a:stretch/>
        </p:blipFill>
        <p:spPr>
          <a:xfrm>
            <a:off x="1970741" y="2672975"/>
            <a:ext cx="8435323" cy="14418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2"/>
          <p:cNvSpPr/>
          <p:nvPr/>
        </p:nvSpPr>
        <p:spPr>
          <a:xfrm>
            <a:off x="3606800" y="2672975"/>
            <a:ext cx="2209800" cy="15240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5816600" y="2565399"/>
            <a:ext cx="2286000" cy="15240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8102600" y="2489198"/>
            <a:ext cx="2286000" cy="1625601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Variable Ordering</a:t>
            </a:r>
            <a:endParaRPr/>
          </a:p>
        </p:txBody>
      </p:sp>
      <p:sp>
        <p:nvSpPr>
          <p:cNvPr id="308" name="Google Shape;308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MRV heuristic doesn’t help  in choosing the first region to color in Australia (each region has three possible colors).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Degree Heuristic: </a:t>
            </a:r>
            <a:endParaRPr b="1"/>
          </a:p>
          <a:p>
            <a:pPr indent="0" lvl="1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Choose the variable with the highest degree in the constraint search graph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degree heuristic selects the variable involved in the largest number of constraints on other unassigned variables.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 the map coloring example, which variable to choose at first according to the degree heuristic?</a:t>
            </a:r>
            <a:endParaRPr/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3629" y="4571824"/>
            <a:ext cx="2606126" cy="227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1200313" y="307226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Value Ordering</a:t>
            </a:r>
            <a:endParaRPr/>
          </a:p>
        </p:txBody>
      </p:sp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457200" y="1447800"/>
            <a:ext cx="7086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-12446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>
                <a:solidFill>
                  <a:srgbClr val="00B050"/>
                </a:solidFill>
              </a:rPr>
              <a:t>Which value shall we choose for coloring Q red or blue? Why?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-12446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Value Ordering: Least Constraining Value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Given a choice of variable, choose the </a:t>
            </a:r>
            <a:r>
              <a:rPr i="1" lang="en-US" sz="2400"/>
              <a:t>least constraining value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I.e., the one that rules out the fewest values in the remaining variables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Note that it may take some computation to determine this! </a:t>
            </a:r>
            <a:endParaRPr/>
          </a:p>
          <a:p>
            <a:pPr indent="-7620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12446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Why least rather than most?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To leave the maximum flexibility for subsequent variable assignments.</a:t>
            </a:r>
            <a:endParaRPr/>
          </a:p>
          <a:p>
            <a:pPr indent="-12446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Combining these ordering ideas makes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472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	1000 queens feasible</a:t>
            </a:r>
            <a:endParaRPr/>
          </a:p>
        </p:txBody>
      </p:sp>
      <p:pic>
        <p:nvPicPr>
          <p:cNvPr id="317" name="Google Shape;317;p24"/>
          <p:cNvPicPr preferRelativeResize="0"/>
          <p:nvPr/>
        </p:nvPicPr>
        <p:blipFill rotWithShape="1">
          <a:blip r:embed="rId3">
            <a:alphaModFix/>
          </a:blip>
          <a:srcRect b="0" l="288" r="0" t="900"/>
          <a:stretch/>
        </p:blipFill>
        <p:spPr>
          <a:xfrm>
            <a:off x="8080403" y="2373726"/>
            <a:ext cx="3621741" cy="24683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4"/>
          <p:cNvSpPr txBox="1"/>
          <p:nvPr/>
        </p:nvSpPr>
        <p:spPr>
          <a:xfrm>
            <a:off x="8080403" y="3422857"/>
            <a:ext cx="598715" cy="37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10279317" y="2704400"/>
            <a:ext cx="598715" cy="37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10279317" y="3999800"/>
            <a:ext cx="598715" cy="37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8488165" y="3237800"/>
            <a:ext cx="598715" cy="37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8488164" y="3515386"/>
            <a:ext cx="598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10691372" y="2545857"/>
            <a:ext cx="598715" cy="37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10732675" y="2863006"/>
            <a:ext cx="598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10732675" y="4052010"/>
            <a:ext cx="598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10659998" y="3733800"/>
            <a:ext cx="598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8916363" y="3324582"/>
            <a:ext cx="598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328" name="Google Shape;328;p24"/>
          <p:cNvSpPr txBox="1"/>
          <p:nvPr/>
        </p:nvSpPr>
        <p:spPr>
          <a:xfrm>
            <a:off x="11144730" y="2625911"/>
            <a:ext cx="598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11124079" y="3892905"/>
            <a:ext cx="598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8991311" y="3618609"/>
            <a:ext cx="761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8957853" y="3813970"/>
            <a:ext cx="598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11178378" y="2943060"/>
            <a:ext cx="761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11108610" y="4155208"/>
            <a:ext cx="761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11161995" y="3150870"/>
            <a:ext cx="598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11118692" y="4357750"/>
            <a:ext cx="598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Constraint Propagation</a:t>
            </a:r>
            <a:endParaRPr/>
          </a:p>
        </p:txBody>
      </p:sp>
      <p:sp>
        <p:nvSpPr>
          <p:cNvPr id="341" name="Google Shape;341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 regular state-space search, an algorithm can do only one thing: search.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In CSPs, an algorithm can search (choose a new variable assignment from several possibilities) or do a specific type of </a:t>
            </a:r>
            <a:r>
              <a:rPr b="1" lang="en-US">
                <a:solidFill>
                  <a:srgbClr val="FF0000"/>
                </a:solidFill>
              </a:rPr>
              <a:t>inference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called </a:t>
            </a:r>
            <a:r>
              <a:rPr b="1" lang="en-US">
                <a:solidFill>
                  <a:srgbClr val="00B050"/>
                </a:solidFill>
              </a:rPr>
              <a:t>constraint propagation</a:t>
            </a:r>
            <a:r>
              <a:rPr lang="en-US"/>
              <a:t>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>
                <a:solidFill>
                  <a:srgbClr val="00B050"/>
                </a:solidFill>
              </a:rPr>
              <a:t>Constraint propagation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en-US"/>
              <a:t>is using the constraints to reduce the number of legal values for a variable, which in turn can reduce the legal values for another variable, and so on.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Constraint propagation may be done with search, or as a preprocessing step, before the search.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Sometimes this preprocessing can solve the whole problem, so no search is required at all!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Inference: Forward Checking</a:t>
            </a:r>
            <a:endParaRPr/>
          </a:p>
        </p:txBody>
      </p:sp>
      <p:sp>
        <p:nvSpPr>
          <p:cNvPr id="348" name="Google Shape;348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Constraint Propagation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Using the constraints to reduce the number of legal values for a variable, which in turn can reduce the legal values for another variable, and so 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Forward checking: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For each unassigned variable Y that is connected to X by a constraint, delete from Y ’s domain any value that is inconsistent with the value chosen for X.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406400" y="12192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355" name="Google Shape;355;p27"/>
          <p:cNvPicPr preferRelativeResize="0"/>
          <p:nvPr/>
        </p:nvPicPr>
        <p:blipFill rotWithShape="1">
          <a:blip r:embed="rId3">
            <a:alphaModFix/>
          </a:blip>
          <a:srcRect b="67024" l="0" r="9502" t="0"/>
          <a:stretch/>
        </p:blipFill>
        <p:spPr>
          <a:xfrm>
            <a:off x="1828800" y="2438400"/>
            <a:ext cx="75438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7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Inference: Forward Checking Example</a:t>
            </a:r>
            <a:endParaRPr/>
          </a:p>
        </p:txBody>
      </p:sp>
      <p:pic>
        <p:nvPicPr>
          <p:cNvPr id="358" name="Google Shape;358;p27"/>
          <p:cNvPicPr preferRelativeResize="0"/>
          <p:nvPr/>
        </p:nvPicPr>
        <p:blipFill rotWithShape="1">
          <a:blip r:embed="rId4">
            <a:alphaModFix/>
          </a:blip>
          <a:srcRect b="0" l="0" r="14556" t="35036"/>
          <a:stretch/>
        </p:blipFill>
        <p:spPr>
          <a:xfrm>
            <a:off x="2514601" y="3657601"/>
            <a:ext cx="7122459" cy="240188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/>
          <p:nvPr/>
        </p:nvSpPr>
        <p:spPr>
          <a:xfrm>
            <a:off x="2729755" y="2756649"/>
            <a:ext cx="5921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endParaRPr/>
          </a:p>
        </p:txBody>
      </p:sp>
      <p:sp>
        <p:nvSpPr>
          <p:cNvPr id="360" name="Google Shape;360;p27"/>
          <p:cNvSpPr txBox="1"/>
          <p:nvPr/>
        </p:nvSpPr>
        <p:spPr>
          <a:xfrm>
            <a:off x="3177990" y="2891120"/>
            <a:ext cx="4524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endParaRPr/>
          </a:p>
        </p:txBody>
      </p:sp>
      <p:sp>
        <p:nvSpPr>
          <p:cNvPr id="361" name="Google Shape;361;p27"/>
          <p:cNvSpPr txBox="1"/>
          <p:nvPr/>
        </p:nvSpPr>
        <p:spPr>
          <a:xfrm>
            <a:off x="3119721" y="2643469"/>
            <a:ext cx="4524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/>
          </a:p>
        </p:txBody>
      </p:sp>
      <p:sp>
        <p:nvSpPr>
          <p:cNvPr id="362" name="Google Shape;362;p27"/>
          <p:cNvSpPr txBox="1"/>
          <p:nvPr/>
        </p:nvSpPr>
        <p:spPr>
          <a:xfrm>
            <a:off x="3491755" y="2680449"/>
            <a:ext cx="4524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363" name="Google Shape;363;p27"/>
          <p:cNvSpPr txBox="1"/>
          <p:nvPr/>
        </p:nvSpPr>
        <p:spPr>
          <a:xfrm>
            <a:off x="3496235" y="2985252"/>
            <a:ext cx="6223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</a:t>
            </a:r>
            <a:endParaRPr/>
          </a:p>
        </p:txBody>
      </p:sp>
      <p:sp>
        <p:nvSpPr>
          <p:cNvPr id="364" name="Google Shape;364;p27"/>
          <p:cNvSpPr txBox="1"/>
          <p:nvPr/>
        </p:nvSpPr>
        <p:spPr>
          <a:xfrm>
            <a:off x="3523131" y="3177989"/>
            <a:ext cx="622300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2286000" y="4648200"/>
            <a:ext cx="8382000" cy="14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7"/>
          <p:cNvSpPr/>
          <p:nvPr/>
        </p:nvSpPr>
        <p:spPr>
          <a:xfrm>
            <a:off x="2286000" y="5105400"/>
            <a:ext cx="83820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7"/>
          <p:cNvSpPr/>
          <p:nvPr/>
        </p:nvSpPr>
        <p:spPr>
          <a:xfrm>
            <a:off x="2286000" y="5629835"/>
            <a:ext cx="83820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3962400" y="2286000"/>
            <a:ext cx="54864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7"/>
          <p:cNvSpPr/>
          <p:nvPr/>
        </p:nvSpPr>
        <p:spPr>
          <a:xfrm>
            <a:off x="5715000" y="2286000"/>
            <a:ext cx="38862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7485531" y="2286000"/>
            <a:ext cx="22860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7"/>
          <p:cNvSpPr txBox="1"/>
          <p:nvPr/>
        </p:nvSpPr>
        <p:spPr>
          <a:xfrm>
            <a:off x="8610600" y="6477001"/>
            <a:ext cx="3615117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[Demo: coloring -- forward checking]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Forward Checking Example (cont.)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406400" y="13716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9525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Forward checking propagates information from assigned to unassigned variables, but doesn't provide early detection for all failures: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9525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NT and SA cannot both be blue!</a:t>
            </a:r>
            <a:endParaRPr/>
          </a:p>
          <a:p>
            <a:pPr indent="-9525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Why didn’t we detect this yet?</a:t>
            </a:r>
            <a:endParaRPr/>
          </a:p>
          <a:p>
            <a:pPr indent="-9525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i="1" lang="en-US" sz="2400"/>
              <a:t>Constraint propagation: </a:t>
            </a:r>
            <a:r>
              <a:rPr lang="en-US" sz="2400"/>
              <a:t>reason from constraint to constraint</a:t>
            </a: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 rotWithShape="1">
          <a:blip r:embed="rId3">
            <a:alphaModFix/>
          </a:blip>
          <a:srcRect b="0" l="60" r="14586" t="42619"/>
          <a:stretch/>
        </p:blipFill>
        <p:spPr>
          <a:xfrm>
            <a:off x="4038600" y="2438401"/>
            <a:ext cx="6373907" cy="16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8"/>
          <p:cNvPicPr preferRelativeResize="0"/>
          <p:nvPr/>
        </p:nvPicPr>
        <p:blipFill rotWithShape="1">
          <a:blip r:embed="rId4">
            <a:alphaModFix/>
          </a:blip>
          <a:srcRect b="65372" l="53061" r="31632" t="470"/>
          <a:stretch/>
        </p:blipFill>
        <p:spPr>
          <a:xfrm>
            <a:off x="1219200" y="2667000"/>
            <a:ext cx="1752600" cy="149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8"/>
          <p:cNvSpPr txBox="1"/>
          <p:nvPr/>
        </p:nvSpPr>
        <p:spPr>
          <a:xfrm>
            <a:off x="1312861" y="3146752"/>
            <a:ext cx="5921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endParaRPr/>
          </a:p>
        </p:txBody>
      </p:sp>
      <p:sp>
        <p:nvSpPr>
          <p:cNvPr id="382" name="Google Shape;382;p28"/>
          <p:cNvSpPr txBox="1"/>
          <p:nvPr/>
        </p:nvSpPr>
        <p:spPr>
          <a:xfrm>
            <a:off x="1905001" y="3257549"/>
            <a:ext cx="4524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endParaRPr/>
          </a:p>
        </p:txBody>
      </p:sp>
      <p:sp>
        <p:nvSpPr>
          <p:cNvPr id="383" name="Google Shape;383;p28"/>
          <p:cNvSpPr txBox="1"/>
          <p:nvPr/>
        </p:nvSpPr>
        <p:spPr>
          <a:xfrm>
            <a:off x="1828800" y="2918152"/>
            <a:ext cx="4524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2286001" y="2994352"/>
            <a:ext cx="4524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2362201" y="3402106"/>
            <a:ext cx="6223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</a:t>
            </a:r>
            <a:endParaRPr/>
          </a:p>
        </p:txBody>
      </p:sp>
      <p:sp>
        <p:nvSpPr>
          <p:cNvPr id="386" name="Google Shape;386;p28"/>
          <p:cNvSpPr txBox="1"/>
          <p:nvPr/>
        </p:nvSpPr>
        <p:spPr>
          <a:xfrm>
            <a:off x="2367431" y="3639812"/>
            <a:ext cx="622300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5715000" y="3657600"/>
            <a:ext cx="457200" cy="53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DB421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9982200" y="3657600"/>
            <a:ext cx="457200" cy="53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DB421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Constraint Propagation: Arc Consistency </a:t>
            </a:r>
            <a:endParaRPr/>
          </a:p>
        </p:txBody>
      </p:sp>
      <p:sp>
        <p:nvSpPr>
          <p:cNvPr id="395" name="Google Shape;395;p29"/>
          <p:cNvSpPr txBox="1"/>
          <p:nvPr>
            <p:ph idx="1" type="body"/>
          </p:nvPr>
        </p:nvSpPr>
        <p:spPr>
          <a:xfrm>
            <a:off x="436880" y="1240972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-4127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55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/>
          </a:p>
          <a:p>
            <a:pPr indent="-1143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7200"/>
              <a:t>An arc X → Y is </a:t>
            </a:r>
            <a:r>
              <a:rPr lang="en-US" sz="7200">
                <a:solidFill>
                  <a:srgbClr val="C00000"/>
                </a:solidFill>
              </a:rPr>
              <a:t>consistent</a:t>
            </a:r>
            <a:r>
              <a:rPr i="1" lang="en-US" sz="7200"/>
              <a:t> </a:t>
            </a:r>
            <a:r>
              <a:rPr lang="en-US" sz="7200"/>
              <a:t>iff for </a:t>
            </a:r>
            <a:r>
              <a:rPr i="1" lang="en-US" sz="7200"/>
              <a:t>every </a:t>
            </a:r>
            <a:r>
              <a:rPr lang="en-US" sz="7200"/>
              <a:t>x in the tail there is </a:t>
            </a:r>
            <a:r>
              <a:rPr i="1" lang="en-US" sz="7200"/>
              <a:t>some </a:t>
            </a:r>
            <a:r>
              <a:rPr lang="en-US" sz="7200"/>
              <a:t>y in the head which could be assigned without violating a constraint.</a:t>
            </a:r>
            <a:endParaRPr/>
          </a:p>
          <a:p>
            <a:pPr indent="-53339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53339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53339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53339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53339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53339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53339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53339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53339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53339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4127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55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7200">
                <a:solidFill>
                  <a:srgbClr val="008000"/>
                </a:solidFill>
              </a:rPr>
              <a:t>Forward checking?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7200"/>
              <a:t>Enforcing consistency of arcs pointing to each new assignment (Y-&gt;X) if Y is an unassigned variable, and X is the newly assigned variable.</a:t>
            </a:r>
            <a:endParaRPr sz="7200"/>
          </a:p>
        </p:txBody>
      </p:sp>
      <p:pic>
        <p:nvPicPr>
          <p:cNvPr id="396" name="Google Shape;396;p29"/>
          <p:cNvPicPr preferRelativeResize="0"/>
          <p:nvPr/>
        </p:nvPicPr>
        <p:blipFill rotWithShape="1">
          <a:blip r:embed="rId3">
            <a:alphaModFix/>
          </a:blip>
          <a:srcRect b="49403" l="32085" r="53169" t="992"/>
          <a:stretch/>
        </p:blipFill>
        <p:spPr>
          <a:xfrm>
            <a:off x="1371600" y="2209800"/>
            <a:ext cx="1676400" cy="153282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9"/>
          <p:cNvSpPr/>
          <p:nvPr/>
        </p:nvSpPr>
        <p:spPr>
          <a:xfrm flipH="1">
            <a:off x="4569759" y="3192288"/>
            <a:ext cx="1219199" cy="83836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4455459" y="3200400"/>
            <a:ext cx="1219200" cy="152400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7691120" y="5294196"/>
            <a:ext cx="32004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 the tail!</a:t>
            </a:r>
            <a:endParaRPr/>
          </a:p>
        </p:txBody>
      </p:sp>
      <p:pic>
        <p:nvPicPr>
          <p:cNvPr id="400" name="Google Shape;400;p29"/>
          <p:cNvPicPr preferRelativeResize="0"/>
          <p:nvPr/>
        </p:nvPicPr>
        <p:blipFill rotWithShape="1">
          <a:blip r:embed="rId4">
            <a:alphaModFix/>
          </a:blip>
          <a:srcRect b="29300" l="240" r="14765" t="44061"/>
          <a:stretch/>
        </p:blipFill>
        <p:spPr>
          <a:xfrm>
            <a:off x="4016189" y="2362200"/>
            <a:ext cx="6347012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9"/>
          <p:cNvPicPr preferRelativeResize="0"/>
          <p:nvPr/>
        </p:nvPicPr>
        <p:blipFill rotWithShape="1">
          <a:blip r:embed="rId5">
            <a:alphaModFix/>
          </a:blip>
          <a:srcRect b="2663" l="2042" r="86736" t="89345"/>
          <a:stretch/>
        </p:blipFill>
        <p:spPr>
          <a:xfrm>
            <a:off x="4150659" y="2819400"/>
            <a:ext cx="8382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39384" y="3335650"/>
            <a:ext cx="4200129" cy="174709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9"/>
          <p:cNvSpPr txBox="1"/>
          <p:nvPr/>
        </p:nvSpPr>
        <p:spPr>
          <a:xfrm>
            <a:off x="1465261" y="2698376"/>
            <a:ext cx="5921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endParaRPr/>
          </a:p>
        </p:txBody>
      </p:sp>
      <p:sp>
        <p:nvSpPr>
          <p:cNvPr id="404" name="Google Shape;404;p29"/>
          <p:cNvSpPr txBox="1"/>
          <p:nvPr/>
        </p:nvSpPr>
        <p:spPr>
          <a:xfrm>
            <a:off x="2057401" y="2800349"/>
            <a:ext cx="4524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endParaRPr/>
          </a:p>
        </p:txBody>
      </p:sp>
      <p:sp>
        <p:nvSpPr>
          <p:cNvPr id="405" name="Google Shape;405;p29"/>
          <p:cNvSpPr txBox="1"/>
          <p:nvPr/>
        </p:nvSpPr>
        <p:spPr>
          <a:xfrm>
            <a:off x="1981201" y="2469776"/>
            <a:ext cx="4524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/>
          </a:p>
        </p:txBody>
      </p:sp>
      <p:sp>
        <p:nvSpPr>
          <p:cNvPr id="406" name="Google Shape;406;p29"/>
          <p:cNvSpPr txBox="1"/>
          <p:nvPr/>
        </p:nvSpPr>
        <p:spPr>
          <a:xfrm>
            <a:off x="2438401" y="2545976"/>
            <a:ext cx="4524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407" name="Google Shape;407;p29"/>
          <p:cNvSpPr txBox="1"/>
          <p:nvPr/>
        </p:nvSpPr>
        <p:spPr>
          <a:xfrm>
            <a:off x="2487706" y="2944908"/>
            <a:ext cx="6223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</a:t>
            </a:r>
            <a:endParaRPr/>
          </a:p>
        </p:txBody>
      </p:sp>
      <p:sp>
        <p:nvSpPr>
          <p:cNvPr id="408" name="Google Shape;408;p29"/>
          <p:cNvSpPr txBox="1"/>
          <p:nvPr/>
        </p:nvSpPr>
        <p:spPr>
          <a:xfrm>
            <a:off x="2483971" y="3200401"/>
            <a:ext cx="622300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5114633" y="2809691"/>
            <a:ext cx="304800" cy="1981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Constraint Satisfaction Problems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Standard search problems studied so far use atomic states (a black box with no internal structure.)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Constraint satisfaction problems are a special kind of search problems that use a factored representation for the state space.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For each state: there is a set of variables, each of which has a value.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A problem is solved when each variable has a value that satisfies all the constraints on the variables.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790" y="3955634"/>
            <a:ext cx="4051359" cy="217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0"/>
          <p:cNvPicPr preferRelativeResize="0"/>
          <p:nvPr/>
        </p:nvPicPr>
        <p:blipFill rotWithShape="1">
          <a:blip r:embed="rId3">
            <a:alphaModFix/>
          </a:blip>
          <a:srcRect b="49403" l="53169" r="31245" t="0"/>
          <a:stretch/>
        </p:blipFill>
        <p:spPr>
          <a:xfrm>
            <a:off x="914400" y="2339789"/>
            <a:ext cx="1752600" cy="154641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Arc Consistency of an Entire CSP</a:t>
            </a:r>
            <a:endParaRPr/>
          </a:p>
        </p:txBody>
      </p:sp>
      <p:sp>
        <p:nvSpPr>
          <p:cNvPr id="417" name="Google Shape;417;p30"/>
          <p:cNvSpPr txBox="1"/>
          <p:nvPr>
            <p:ph idx="1" type="body"/>
          </p:nvPr>
        </p:nvSpPr>
        <p:spPr>
          <a:xfrm>
            <a:off x="406400" y="12954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62500" lnSpcReduction="20000"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9525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A simple form of propagation makes sure </a:t>
            </a:r>
            <a:r>
              <a:rPr lang="en-US" sz="2400">
                <a:solidFill>
                  <a:srgbClr val="C00000"/>
                </a:solidFill>
              </a:rPr>
              <a:t>all </a:t>
            </a:r>
            <a:r>
              <a:rPr lang="en-US" sz="2400"/>
              <a:t>arcs are consistent: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12064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9525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Important: If X loses a value, neighbors of X need to be rechecked!</a:t>
            </a:r>
            <a:endParaRPr/>
          </a:p>
          <a:p>
            <a:pPr indent="-9525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Arc consistency detects failure earlier than forward checking.</a:t>
            </a:r>
            <a:endParaRPr sz="2400"/>
          </a:p>
          <a:p>
            <a:pPr indent="-9525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Can run as a preprocessor (before the search) or after each assignment.</a:t>
            </a:r>
            <a:endParaRPr sz="2400"/>
          </a:p>
          <a:p>
            <a:pPr indent="-9525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>
                <a:solidFill>
                  <a:srgbClr val="008000"/>
                </a:solidFill>
              </a:rPr>
              <a:t>What’s the downside of enforcing arc consistency?</a:t>
            </a:r>
            <a:endParaRPr/>
          </a:p>
        </p:txBody>
      </p:sp>
      <p:pic>
        <p:nvPicPr>
          <p:cNvPr id="418" name="Google Shape;418;p30"/>
          <p:cNvPicPr preferRelativeResize="0"/>
          <p:nvPr/>
        </p:nvPicPr>
        <p:blipFill rotWithShape="1">
          <a:blip r:embed="rId4">
            <a:alphaModFix/>
          </a:blip>
          <a:srcRect b="0" l="270" r="14473" t="60717"/>
          <a:stretch/>
        </p:blipFill>
        <p:spPr>
          <a:xfrm>
            <a:off x="3505200" y="2492188"/>
            <a:ext cx="7086600" cy="88741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0"/>
          <p:cNvSpPr/>
          <p:nvPr/>
        </p:nvSpPr>
        <p:spPr>
          <a:xfrm>
            <a:off x="7756339" y="3482788"/>
            <a:ext cx="2286000" cy="304800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7756339" y="3482788"/>
            <a:ext cx="2286000" cy="304800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0"/>
          <p:cNvSpPr/>
          <p:nvPr/>
        </p:nvSpPr>
        <p:spPr>
          <a:xfrm>
            <a:off x="7756339" y="3482788"/>
            <a:ext cx="1219200" cy="152400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5394139" y="3482788"/>
            <a:ext cx="4648200" cy="381000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9372600" y="5257802"/>
            <a:ext cx="1905000" cy="64632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 Delete from  the tail!</a:t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0"/>
          <p:cNvSpPr txBox="1"/>
          <p:nvPr/>
        </p:nvSpPr>
        <p:spPr>
          <a:xfrm>
            <a:off x="1008061" y="2873188"/>
            <a:ext cx="5921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</a:t>
            </a:r>
            <a:endParaRPr/>
          </a:p>
        </p:txBody>
      </p:sp>
      <p:sp>
        <p:nvSpPr>
          <p:cNvPr id="426" name="Google Shape;426;p30"/>
          <p:cNvSpPr txBox="1"/>
          <p:nvPr/>
        </p:nvSpPr>
        <p:spPr>
          <a:xfrm>
            <a:off x="1600201" y="2949388"/>
            <a:ext cx="4524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</a:t>
            </a:r>
            <a:endParaRPr/>
          </a:p>
        </p:txBody>
      </p:sp>
      <p:sp>
        <p:nvSpPr>
          <p:cNvPr id="427" name="Google Shape;427;p30"/>
          <p:cNvSpPr txBox="1"/>
          <p:nvPr/>
        </p:nvSpPr>
        <p:spPr>
          <a:xfrm>
            <a:off x="1524001" y="2644588"/>
            <a:ext cx="4524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</a:t>
            </a:r>
            <a:endParaRPr/>
          </a:p>
        </p:txBody>
      </p:sp>
      <p:sp>
        <p:nvSpPr>
          <p:cNvPr id="428" name="Google Shape;428;p30"/>
          <p:cNvSpPr txBox="1"/>
          <p:nvPr/>
        </p:nvSpPr>
        <p:spPr>
          <a:xfrm>
            <a:off x="2017061" y="2711823"/>
            <a:ext cx="452439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/>
          </a:p>
        </p:txBody>
      </p:sp>
      <p:sp>
        <p:nvSpPr>
          <p:cNvPr id="429" name="Google Shape;429;p30"/>
          <p:cNvSpPr txBox="1"/>
          <p:nvPr/>
        </p:nvSpPr>
        <p:spPr>
          <a:xfrm>
            <a:off x="2048435" y="3119720"/>
            <a:ext cx="6223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</a:t>
            </a:r>
            <a:endParaRPr/>
          </a:p>
        </p:txBody>
      </p:sp>
      <p:sp>
        <p:nvSpPr>
          <p:cNvPr id="430" name="Google Shape;430;p30"/>
          <p:cNvSpPr txBox="1"/>
          <p:nvPr/>
        </p:nvSpPr>
        <p:spPr>
          <a:xfrm>
            <a:off x="2044701" y="3348317"/>
            <a:ext cx="622300" cy="32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7848600" y="3048000"/>
            <a:ext cx="304800" cy="1981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8305800" y="3048000"/>
            <a:ext cx="304800" cy="1981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10210800" y="3048000"/>
            <a:ext cx="304800" cy="1981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Arc Consistency Algorithm in CSP</a:t>
            </a:r>
            <a:endParaRPr/>
          </a:p>
        </p:txBody>
      </p:sp>
      <p:sp>
        <p:nvSpPr>
          <p:cNvPr id="440" name="Google Shape;440;p31"/>
          <p:cNvSpPr txBox="1"/>
          <p:nvPr>
            <p:ph idx="1" type="body"/>
          </p:nvPr>
        </p:nvSpPr>
        <p:spPr>
          <a:xfrm>
            <a:off x="2590800" y="5638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270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Runtime: O(cd</a:t>
            </a:r>
            <a:r>
              <a:rPr baseline="30000" lang="en-US" sz="2000"/>
              <a:t>3</a:t>
            </a:r>
            <a:r>
              <a:rPr lang="en-US" sz="2000"/>
              <a:t>), c is number of constraints and d is the domain size.</a:t>
            </a:r>
            <a:endParaRPr sz="2000"/>
          </a:p>
        </p:txBody>
      </p:sp>
      <p:pic>
        <p:nvPicPr>
          <p:cNvPr id="441" name="Google Shape;4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8160" y="1495631"/>
            <a:ext cx="7061200" cy="438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Limitations of Arc Consistency</a:t>
            </a:r>
            <a:endParaRPr/>
          </a:p>
        </p:txBody>
      </p:sp>
      <p:sp>
        <p:nvSpPr>
          <p:cNvPr id="448" name="Google Shape;448;p32"/>
          <p:cNvSpPr txBox="1"/>
          <p:nvPr>
            <p:ph idx="1" type="body"/>
          </p:nvPr>
        </p:nvSpPr>
        <p:spPr>
          <a:xfrm>
            <a:off x="914400" y="1600201"/>
            <a:ext cx="5791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After enforcing arc consistency: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Can have one solution left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Can have multiple solutions left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Can have no solutions left (and not know it)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449" name="Google Shape;449;p32"/>
          <p:cNvGrpSpPr/>
          <p:nvPr/>
        </p:nvGrpSpPr>
        <p:grpSpPr>
          <a:xfrm>
            <a:off x="7543800" y="1524000"/>
            <a:ext cx="3124200" cy="1524000"/>
            <a:chOff x="3552" y="1056"/>
            <a:chExt cx="2016" cy="1056"/>
          </a:xfrm>
        </p:grpSpPr>
        <p:grpSp>
          <p:nvGrpSpPr>
            <p:cNvPr id="450" name="Google Shape;450;p32"/>
            <p:cNvGrpSpPr/>
            <p:nvPr/>
          </p:nvGrpSpPr>
          <p:grpSpPr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451" name="Google Shape;451;p32"/>
              <p:cNvSpPr/>
              <p:nvPr/>
            </p:nvSpPr>
            <p:spPr>
              <a:xfrm>
                <a:off x="2448" y="2736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32"/>
              <p:cNvSpPr txBox="1"/>
              <p:nvPr/>
            </p:nvSpPr>
            <p:spPr>
              <a:xfrm>
                <a:off x="2772" y="2800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53" name="Google Shape;453;p32"/>
            <p:cNvGrpSpPr/>
            <p:nvPr/>
          </p:nvGrpSpPr>
          <p:grpSpPr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454" name="Google Shape;454;p32"/>
              <p:cNvSpPr/>
              <p:nvPr/>
            </p:nvSpPr>
            <p:spPr>
              <a:xfrm>
                <a:off x="3072" y="3408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32"/>
              <p:cNvSpPr txBox="1"/>
              <p:nvPr/>
            </p:nvSpPr>
            <p:spPr>
              <a:xfrm>
                <a:off x="3396" y="3472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56" name="Google Shape;456;p32"/>
            <p:cNvGrpSpPr/>
            <p:nvPr/>
          </p:nvGrpSpPr>
          <p:grpSpPr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457" name="Google Shape;457;p32"/>
              <p:cNvSpPr/>
              <p:nvPr/>
            </p:nvSpPr>
            <p:spPr>
              <a:xfrm>
                <a:off x="1824" y="3408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32"/>
              <p:cNvSpPr txBox="1"/>
              <p:nvPr/>
            </p:nvSpPr>
            <p:spPr>
              <a:xfrm>
                <a:off x="2148" y="3472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459" name="Google Shape;459;p32"/>
            <p:cNvCxnSpPr/>
            <p:nvPr/>
          </p:nvCxnSpPr>
          <p:spPr>
            <a:xfrm flipH="1">
              <a:off x="3983" y="1440"/>
              <a:ext cx="578" cy="2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32"/>
            <p:cNvCxnSpPr/>
            <p:nvPr/>
          </p:nvCxnSpPr>
          <p:spPr>
            <a:xfrm>
              <a:off x="4560" y="1440"/>
              <a:ext cx="528" cy="2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32"/>
            <p:cNvCxnSpPr/>
            <p:nvPr/>
          </p:nvCxnSpPr>
          <p:spPr>
            <a:xfrm>
              <a:off x="4320" y="1920"/>
              <a:ext cx="48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2" name="Google Shape;462;p32"/>
          <p:cNvSpPr/>
          <p:nvPr/>
        </p:nvSpPr>
        <p:spPr>
          <a:xfrm>
            <a:off x="8001000" y="2667000"/>
            <a:ext cx="228600" cy="22860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2"/>
          <p:cNvSpPr/>
          <p:nvPr/>
        </p:nvSpPr>
        <p:spPr>
          <a:xfrm>
            <a:off x="8305800" y="2667000"/>
            <a:ext cx="228600" cy="22860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2"/>
          <p:cNvSpPr/>
          <p:nvPr/>
        </p:nvSpPr>
        <p:spPr>
          <a:xfrm>
            <a:off x="9982200" y="2667000"/>
            <a:ext cx="228600" cy="22860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2"/>
          <p:cNvSpPr/>
          <p:nvPr/>
        </p:nvSpPr>
        <p:spPr>
          <a:xfrm>
            <a:off x="8686800" y="1676400"/>
            <a:ext cx="838200" cy="22860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2"/>
          <p:cNvSpPr/>
          <p:nvPr/>
        </p:nvSpPr>
        <p:spPr>
          <a:xfrm>
            <a:off x="10287000" y="2667000"/>
            <a:ext cx="228600" cy="22860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7" name="Google Shape;467;p32"/>
          <p:cNvGrpSpPr/>
          <p:nvPr/>
        </p:nvGrpSpPr>
        <p:grpSpPr>
          <a:xfrm>
            <a:off x="7543800" y="3581400"/>
            <a:ext cx="3124200" cy="1524000"/>
            <a:chOff x="3552" y="1056"/>
            <a:chExt cx="2016" cy="1056"/>
          </a:xfrm>
        </p:grpSpPr>
        <p:grpSp>
          <p:nvGrpSpPr>
            <p:cNvPr id="468" name="Google Shape;468;p32"/>
            <p:cNvGrpSpPr/>
            <p:nvPr/>
          </p:nvGrpSpPr>
          <p:grpSpPr>
            <a:xfrm>
              <a:off x="4176" y="1056"/>
              <a:ext cx="768" cy="384"/>
              <a:chOff x="2448" y="2736"/>
              <a:chExt cx="768" cy="384"/>
            </a:xfrm>
          </p:grpSpPr>
          <p:sp>
            <p:nvSpPr>
              <p:cNvPr id="469" name="Google Shape;469;p32"/>
              <p:cNvSpPr/>
              <p:nvPr/>
            </p:nvSpPr>
            <p:spPr>
              <a:xfrm>
                <a:off x="2448" y="2736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32"/>
              <p:cNvSpPr txBox="1"/>
              <p:nvPr/>
            </p:nvSpPr>
            <p:spPr>
              <a:xfrm>
                <a:off x="2772" y="2800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71" name="Google Shape;471;p32"/>
            <p:cNvGrpSpPr/>
            <p:nvPr/>
          </p:nvGrpSpPr>
          <p:grpSpPr>
            <a:xfrm>
              <a:off x="4800" y="1728"/>
              <a:ext cx="768" cy="384"/>
              <a:chOff x="3072" y="3408"/>
              <a:chExt cx="768" cy="384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3072" y="3408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32"/>
              <p:cNvSpPr txBox="1"/>
              <p:nvPr/>
            </p:nvSpPr>
            <p:spPr>
              <a:xfrm>
                <a:off x="3396" y="3472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74" name="Google Shape;474;p32"/>
            <p:cNvGrpSpPr/>
            <p:nvPr/>
          </p:nvGrpSpPr>
          <p:grpSpPr>
            <a:xfrm>
              <a:off x="3552" y="1728"/>
              <a:ext cx="768" cy="384"/>
              <a:chOff x="1824" y="3408"/>
              <a:chExt cx="768" cy="384"/>
            </a:xfrm>
          </p:grpSpPr>
          <p:sp>
            <p:nvSpPr>
              <p:cNvPr id="475" name="Google Shape;475;p32"/>
              <p:cNvSpPr/>
              <p:nvPr/>
            </p:nvSpPr>
            <p:spPr>
              <a:xfrm>
                <a:off x="1824" y="3408"/>
                <a:ext cx="768" cy="384"/>
              </a:xfrm>
              <a:prstGeom prst="ellipse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32"/>
              <p:cNvSpPr txBox="1"/>
              <p:nvPr/>
            </p:nvSpPr>
            <p:spPr>
              <a:xfrm>
                <a:off x="2148" y="3472"/>
                <a:ext cx="117" cy="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800" lIns="90000" spcFirstLastPara="1" rIns="90000" wrap="square" tIns="468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477" name="Google Shape;477;p32"/>
            <p:cNvCxnSpPr/>
            <p:nvPr/>
          </p:nvCxnSpPr>
          <p:spPr>
            <a:xfrm flipH="1">
              <a:off x="3983" y="1440"/>
              <a:ext cx="578" cy="2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32"/>
            <p:cNvCxnSpPr/>
            <p:nvPr/>
          </p:nvCxnSpPr>
          <p:spPr>
            <a:xfrm>
              <a:off x="4560" y="1440"/>
              <a:ext cx="528" cy="2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32"/>
            <p:cNvCxnSpPr/>
            <p:nvPr/>
          </p:nvCxnSpPr>
          <p:spPr>
            <a:xfrm>
              <a:off x="4320" y="1920"/>
              <a:ext cx="48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p32"/>
          <p:cNvSpPr/>
          <p:nvPr/>
        </p:nvSpPr>
        <p:spPr>
          <a:xfrm>
            <a:off x="7696200" y="4724400"/>
            <a:ext cx="228600" cy="22860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9677400" y="4724400"/>
            <a:ext cx="228600" cy="22860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8686800" y="3733800"/>
            <a:ext cx="228600" cy="22860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9296400" y="3733800"/>
            <a:ext cx="228600" cy="22860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8305800" y="4724400"/>
            <a:ext cx="228600" cy="22860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2"/>
          <p:cNvSpPr/>
          <p:nvPr/>
        </p:nvSpPr>
        <p:spPr>
          <a:xfrm>
            <a:off x="10287000" y="4724400"/>
            <a:ext cx="228600" cy="22860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2"/>
          <p:cNvSpPr txBox="1"/>
          <p:nvPr/>
        </p:nvSpPr>
        <p:spPr>
          <a:xfrm>
            <a:off x="8382000" y="6477001"/>
            <a:ext cx="3652896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2"/>
          <p:cNvSpPr txBox="1"/>
          <p:nvPr/>
        </p:nvSpPr>
        <p:spPr>
          <a:xfrm>
            <a:off x="8382000" y="6172200"/>
            <a:ext cx="3843716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2"/>
          <p:cNvSpPr/>
          <p:nvPr/>
        </p:nvSpPr>
        <p:spPr>
          <a:xfrm rot="-1678544">
            <a:off x="8363538" y="2330851"/>
            <a:ext cx="875716" cy="139435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rgbClr val="DB42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B42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2"/>
          <p:cNvSpPr/>
          <p:nvPr/>
        </p:nvSpPr>
        <p:spPr>
          <a:xfrm rot="8645891">
            <a:off x="7856474" y="2090014"/>
            <a:ext cx="875716" cy="139435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rgbClr val="DB42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B42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1800" y="1600200"/>
            <a:ext cx="933641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2"/>
          <p:cNvSpPr/>
          <p:nvPr/>
        </p:nvSpPr>
        <p:spPr>
          <a:xfrm rot="10591576">
            <a:off x="8690220" y="2617201"/>
            <a:ext cx="875716" cy="139435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rgbClr val="DB42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B42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1800" y="381000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2"/>
          <p:cNvSpPr/>
          <p:nvPr/>
        </p:nvSpPr>
        <p:spPr>
          <a:xfrm rot="-1678544">
            <a:off x="8287339" y="4388251"/>
            <a:ext cx="875716" cy="139435"/>
          </a:xfrm>
          <a:custGeom>
            <a:rect b="b" l="l" r="r" t="t"/>
            <a:pathLst>
              <a:path extrusionOk="0" h="192" w="1440">
                <a:moveTo>
                  <a:pt x="1440" y="0"/>
                </a:moveTo>
                <a:cubicBezTo>
                  <a:pt x="1176" y="96"/>
                  <a:pt x="912" y="192"/>
                  <a:pt x="672" y="192"/>
                </a:cubicBezTo>
                <a:cubicBezTo>
                  <a:pt x="432" y="192"/>
                  <a:pt x="216" y="96"/>
                  <a:pt x="0" y="0"/>
                </a:cubicBezTo>
              </a:path>
            </a:pathLst>
          </a:custGeom>
          <a:noFill/>
          <a:ln cap="flat" cmpd="sng" w="38100">
            <a:solidFill>
              <a:srgbClr val="DB42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B421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K-Consistency</a:t>
            </a:r>
            <a:endParaRPr/>
          </a:p>
        </p:txBody>
      </p:sp>
      <p:sp>
        <p:nvSpPr>
          <p:cNvPr id="500" name="Google Shape;500;p33"/>
          <p:cNvSpPr txBox="1"/>
          <p:nvPr>
            <p:ph idx="1" type="body"/>
          </p:nvPr>
        </p:nvSpPr>
        <p:spPr>
          <a:xfrm>
            <a:off x="457200" y="12954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1295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Increasing degrees of consistency</a:t>
            </a:r>
            <a:endParaRPr/>
          </a:p>
          <a:p>
            <a:pPr indent="-96519" lvl="2" marL="56692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1-Consistency (Node Consistency): Each single node’s domain has a value which meets that node’s unary constraints</a:t>
            </a:r>
            <a:endParaRPr/>
          </a:p>
          <a:p>
            <a:pPr indent="-96519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2-Consistency (Arc Consistency): For each pair of nodes, any consistent assignment to one can be extended to the other</a:t>
            </a:r>
            <a:endParaRPr/>
          </a:p>
          <a:p>
            <a:pPr indent="-96519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000"/>
              <a:t>K-Consistency: For each k nodes, any consistent assignment to k-1 can be extended to the k</a:t>
            </a:r>
            <a:r>
              <a:rPr baseline="30000" lang="en-US" sz="2000"/>
              <a:t>th</a:t>
            </a:r>
            <a:r>
              <a:rPr lang="en-US" sz="2000"/>
              <a:t> node.</a:t>
            </a:r>
            <a:endParaRPr/>
          </a:p>
          <a:p>
            <a:pPr indent="0" lvl="1" marL="12115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sz="2000"/>
              <a:t>     For any set of k − 1 variables and for any consistent assignment to those</a:t>
            </a:r>
            <a:endParaRPr/>
          </a:p>
          <a:p>
            <a:pPr indent="0" lvl="1" marL="12115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sz="2000"/>
              <a:t>    variables, a consistent value can always be assigned to any  k</a:t>
            </a:r>
            <a:r>
              <a:rPr baseline="30000" lang="en-US" sz="2000"/>
              <a:t>th</a:t>
            </a:r>
            <a:r>
              <a:rPr lang="en-US" sz="2000"/>
              <a:t> variable</a:t>
            </a:r>
            <a:endParaRPr/>
          </a:p>
          <a:p>
            <a:pPr indent="0" lvl="1" marL="12115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  <a:p>
            <a:pPr indent="-342900" lvl="1" marL="46405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/>
              <a:buChar char="o"/>
            </a:pPr>
            <a:r>
              <a:rPr lang="en-US" sz="2000"/>
              <a:t>When k=3, It’s called path consistency.</a:t>
            </a:r>
            <a:endParaRPr sz="2000"/>
          </a:p>
          <a:p>
            <a:pPr indent="-80327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900"/>
          </a:p>
          <a:p>
            <a:pPr indent="-58737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t/>
            </a:r>
            <a:endParaRPr sz="2300"/>
          </a:p>
          <a:p>
            <a:pPr indent="-12954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Courier New"/>
              <a:buChar char="o"/>
            </a:pPr>
            <a:r>
              <a:rPr lang="en-US" sz="2400"/>
              <a:t>Higher k is more expensive to compute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5333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5333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</p:txBody>
      </p:sp>
      <p:grpSp>
        <p:nvGrpSpPr>
          <p:cNvPr id="501" name="Google Shape;501;p33"/>
          <p:cNvGrpSpPr/>
          <p:nvPr/>
        </p:nvGrpSpPr>
        <p:grpSpPr>
          <a:xfrm>
            <a:off x="9448803" y="1981200"/>
            <a:ext cx="1577975" cy="2895600"/>
            <a:chOff x="4066" y="1296"/>
            <a:chExt cx="994" cy="1824"/>
          </a:xfrm>
        </p:grpSpPr>
        <p:sp>
          <p:nvSpPr>
            <p:cNvPr id="502" name="Google Shape;502;p33"/>
            <p:cNvSpPr/>
            <p:nvPr/>
          </p:nvSpPr>
          <p:spPr>
            <a:xfrm>
              <a:off x="4857" y="1296"/>
              <a:ext cx="203" cy="20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4857" y="1782"/>
              <a:ext cx="203" cy="20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4188" y="1782"/>
              <a:ext cx="202" cy="20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4560" y="1823"/>
              <a:ext cx="162" cy="122"/>
            </a:xfrm>
            <a:prstGeom prst="rightArrow">
              <a:avLst>
                <a:gd fmla="val 50000" name="adj1"/>
                <a:gd fmla="val 33197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4857" y="2593"/>
              <a:ext cx="203" cy="20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4188" y="2593"/>
              <a:ext cx="202" cy="20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4560" y="2634"/>
              <a:ext cx="162" cy="121"/>
            </a:xfrm>
            <a:prstGeom prst="rightArrow">
              <a:avLst>
                <a:gd fmla="val 50000" name="adj1"/>
                <a:gd fmla="val 33471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4188" y="2877"/>
              <a:ext cx="202" cy="202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4188" y="2309"/>
              <a:ext cx="202" cy="20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4350" y="2269"/>
              <a:ext cx="162" cy="851"/>
            </a:xfrm>
            <a:prstGeom prst="rightBrace">
              <a:avLst>
                <a:gd fmla="val 43776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 flipH="1">
              <a:off x="4066" y="2269"/>
              <a:ext cx="162" cy="851"/>
            </a:xfrm>
            <a:prstGeom prst="rightBrace">
              <a:avLst>
                <a:gd fmla="val 43776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33"/>
          <p:cNvGrpSpPr/>
          <p:nvPr/>
        </p:nvGrpSpPr>
        <p:grpSpPr>
          <a:xfrm>
            <a:off x="9144000" y="5371980"/>
            <a:ext cx="2133600" cy="1040487"/>
            <a:chOff x="2640" y="3264"/>
            <a:chExt cx="1968" cy="959"/>
          </a:xfrm>
        </p:grpSpPr>
        <p:grpSp>
          <p:nvGrpSpPr>
            <p:cNvPr id="514" name="Google Shape;514;p33"/>
            <p:cNvGrpSpPr/>
            <p:nvPr/>
          </p:nvGrpSpPr>
          <p:grpSpPr>
            <a:xfrm>
              <a:off x="2640" y="3264"/>
              <a:ext cx="1968" cy="959"/>
              <a:chOff x="3552" y="1056"/>
              <a:chExt cx="2016" cy="1056"/>
            </a:xfrm>
          </p:grpSpPr>
          <p:grpSp>
            <p:nvGrpSpPr>
              <p:cNvPr id="515" name="Google Shape;515;p33"/>
              <p:cNvGrpSpPr/>
              <p:nvPr/>
            </p:nvGrpSpPr>
            <p:grpSpPr>
              <a:xfrm>
                <a:off x="4176" y="1056"/>
                <a:ext cx="768" cy="384"/>
                <a:chOff x="2448" y="2736"/>
                <a:chExt cx="768" cy="384"/>
              </a:xfrm>
            </p:grpSpPr>
            <p:sp>
              <p:nvSpPr>
                <p:cNvPr id="516" name="Google Shape;516;p33"/>
                <p:cNvSpPr/>
                <p:nvPr/>
              </p:nvSpPr>
              <p:spPr>
                <a:xfrm>
                  <a:off x="2448" y="2736"/>
                  <a:ext cx="768" cy="384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517;p33"/>
                <p:cNvSpPr txBox="1"/>
                <p:nvPr/>
              </p:nvSpPr>
              <p:spPr>
                <a:xfrm>
                  <a:off x="2748" y="2740"/>
                  <a:ext cx="172" cy="3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518" name="Google Shape;518;p33"/>
              <p:cNvGrpSpPr/>
              <p:nvPr/>
            </p:nvGrpSpPr>
            <p:grpSpPr>
              <a:xfrm>
                <a:off x="4800" y="1728"/>
                <a:ext cx="768" cy="384"/>
                <a:chOff x="3072" y="3408"/>
                <a:chExt cx="768" cy="384"/>
              </a:xfrm>
            </p:grpSpPr>
            <p:sp>
              <p:nvSpPr>
                <p:cNvPr id="519" name="Google Shape;519;p33"/>
                <p:cNvSpPr/>
                <p:nvPr/>
              </p:nvSpPr>
              <p:spPr>
                <a:xfrm>
                  <a:off x="3072" y="3408"/>
                  <a:ext cx="768" cy="384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33"/>
                <p:cNvSpPr txBox="1"/>
                <p:nvPr/>
              </p:nvSpPr>
              <p:spPr>
                <a:xfrm>
                  <a:off x="3372" y="3414"/>
                  <a:ext cx="172" cy="3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521" name="Google Shape;521;p33"/>
              <p:cNvGrpSpPr/>
              <p:nvPr/>
            </p:nvGrpSpPr>
            <p:grpSpPr>
              <a:xfrm>
                <a:off x="3552" y="1728"/>
                <a:ext cx="768" cy="384"/>
                <a:chOff x="1824" y="3408"/>
                <a:chExt cx="768" cy="384"/>
              </a:xfrm>
            </p:grpSpPr>
            <p:sp>
              <p:nvSpPr>
                <p:cNvPr id="522" name="Google Shape;522;p33"/>
                <p:cNvSpPr/>
                <p:nvPr/>
              </p:nvSpPr>
              <p:spPr>
                <a:xfrm>
                  <a:off x="1824" y="3408"/>
                  <a:ext cx="768" cy="384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33"/>
                <p:cNvSpPr txBox="1"/>
                <p:nvPr/>
              </p:nvSpPr>
              <p:spPr>
                <a:xfrm>
                  <a:off x="2124" y="3413"/>
                  <a:ext cx="172" cy="3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524" name="Google Shape;524;p33"/>
              <p:cNvCxnSpPr/>
              <p:nvPr/>
            </p:nvCxnSpPr>
            <p:spPr>
              <a:xfrm flipH="1">
                <a:off x="3983" y="1440"/>
                <a:ext cx="578" cy="28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33"/>
              <p:cNvCxnSpPr/>
              <p:nvPr/>
            </p:nvCxnSpPr>
            <p:spPr>
              <a:xfrm>
                <a:off x="4560" y="1440"/>
                <a:ext cx="528" cy="28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33"/>
              <p:cNvCxnSpPr/>
              <p:nvPr/>
            </p:nvCxnSpPr>
            <p:spPr>
              <a:xfrm>
                <a:off x="4320" y="1920"/>
                <a:ext cx="48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27" name="Google Shape;527;p33"/>
            <p:cNvSpPr/>
            <p:nvPr/>
          </p:nvSpPr>
          <p:spPr>
            <a:xfrm>
              <a:off x="2736" y="3984"/>
              <a:ext cx="144" cy="144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984" y="3984"/>
              <a:ext cx="144" cy="144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360" y="3360"/>
              <a:ext cx="144" cy="144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744" y="3360"/>
              <a:ext cx="144" cy="144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120" y="3984"/>
              <a:ext cx="144" cy="144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368" y="3984"/>
              <a:ext cx="144" cy="144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Strong K-Consistency</a:t>
            </a:r>
            <a:endParaRPr/>
          </a:p>
        </p:txBody>
      </p:sp>
      <p:sp>
        <p:nvSpPr>
          <p:cNvPr id="538" name="Google Shape;538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Strong k-consistency: also k-1, k-2, … 1 consistent</a:t>
            </a:r>
            <a:endParaRPr/>
          </a:p>
          <a:p>
            <a:pPr indent="-106680" lvl="4" marL="93268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Claim: strong n-consistency means we can solve without backtracking!</a:t>
            </a:r>
            <a:endParaRPr/>
          </a:p>
          <a:p>
            <a:pPr indent="-106680" lvl="4" marL="93268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Why?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Choose any assignment to any variable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Choose a new variable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By 2-consistency, there is a choice consistent with the first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Choose a new variable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By 3-consistency, there is a choice consistent with the first 2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…</a:t>
            </a:r>
            <a:endParaRPr/>
          </a:p>
          <a:p>
            <a:pPr indent="-106680" lvl="4" marL="9326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Problem Structure</a:t>
            </a:r>
            <a:endParaRPr/>
          </a:p>
        </p:txBody>
      </p:sp>
      <p:sp>
        <p:nvSpPr>
          <p:cNvPr id="545" name="Google Shape;545;p35"/>
          <p:cNvSpPr txBox="1"/>
          <p:nvPr>
            <p:ph idx="1" type="body"/>
          </p:nvPr>
        </p:nvSpPr>
        <p:spPr>
          <a:xfrm>
            <a:off x="457200" y="1600200"/>
            <a:ext cx="7239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Extreme case: independent subproblems</a:t>
            </a:r>
            <a:endParaRPr sz="2400"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Example: Tasmania and mainland do not interact</a:t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Independent sub problems are identifiable as connected components of constraint graph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Suppose a graph of n variables can be broken into sub problems of only c variables: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Worst-case solution cost is O((n/c)(d</a:t>
            </a:r>
            <a:r>
              <a:rPr baseline="30000" lang="en-US" sz="2000"/>
              <a:t>c</a:t>
            </a:r>
            <a:r>
              <a:rPr lang="en-US" sz="2000"/>
              <a:t>)), linear in n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E.g., n = 80, d = 2, c =20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2</a:t>
            </a:r>
            <a:r>
              <a:rPr baseline="30000" lang="en-US" sz="2000"/>
              <a:t>80</a:t>
            </a:r>
            <a:r>
              <a:rPr lang="en-US" sz="2000"/>
              <a:t> = 4 billion years at 10 million nodes/sec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(4)(2</a:t>
            </a:r>
            <a:r>
              <a:rPr baseline="30000" lang="en-US" sz="2000"/>
              <a:t>20</a:t>
            </a:r>
            <a:r>
              <a:rPr lang="en-US" sz="2000"/>
              <a:t>) = 0.4 seconds at 10 million nodes/sec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546" name="Google Shape;5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7245" y="1476377"/>
            <a:ext cx="3614739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5"/>
          <p:cNvSpPr/>
          <p:nvPr/>
        </p:nvSpPr>
        <p:spPr>
          <a:xfrm>
            <a:off x="7848601" y="1306285"/>
            <a:ext cx="3663383" cy="2438401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5"/>
          <p:cNvSpPr/>
          <p:nvPr/>
        </p:nvSpPr>
        <p:spPr>
          <a:xfrm>
            <a:off x="10189029" y="3897086"/>
            <a:ext cx="1230085" cy="881743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Tree-Structured CSPs</a:t>
            </a:r>
            <a:endParaRPr/>
          </a:p>
        </p:txBody>
      </p:sp>
      <p:sp>
        <p:nvSpPr>
          <p:cNvPr id="554" name="Google Shape;554;p36"/>
          <p:cNvSpPr txBox="1"/>
          <p:nvPr>
            <p:ph idx="1" type="body"/>
          </p:nvPr>
        </p:nvSpPr>
        <p:spPr>
          <a:xfrm>
            <a:off x="406400" y="1397002"/>
            <a:ext cx="11328400" cy="472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A constraint graph is a tree when any two variables are connected by only one path.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Directed arc consistency</a:t>
            </a:r>
            <a:r>
              <a:rPr lang="en-US" sz="2400"/>
              <a:t> (DAC)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A CSP is defined to be directed arc-consistent under 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an ordering of variables X1,X2, . . . ,Xn if and 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only if every Xi is arc-consistent with each Xj for j &gt; i.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555" name="Google Shape;5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314" y="3137540"/>
            <a:ext cx="4122057" cy="237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3390" y="2897165"/>
            <a:ext cx="2849180" cy="3209971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7"/>
          <p:cNvSpPr/>
          <p:nvPr/>
        </p:nvSpPr>
        <p:spPr>
          <a:xfrm>
            <a:off x="4191000" y="2286000"/>
            <a:ext cx="3505200" cy="42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Tree-Structured CSPs</a:t>
            </a:r>
            <a:endParaRPr/>
          </a:p>
        </p:txBody>
      </p:sp>
      <p:sp>
        <p:nvSpPr>
          <p:cNvPr id="564" name="Google Shape;564;p37"/>
          <p:cNvSpPr txBox="1"/>
          <p:nvPr>
            <p:ph idx="1" type="body"/>
          </p:nvPr>
        </p:nvSpPr>
        <p:spPr>
          <a:xfrm>
            <a:off x="457200" y="12954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62500" lnSpcReduction="20000"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-111125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Algorithm for tree-structured CSPs: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Order: Choose a root variable, order variables so that parents precede children (topological sort)</a:t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800"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Remove backward: For i = n : 2, apply RemoveInconsistent(Parent(X</a:t>
            </a:r>
            <a:r>
              <a:rPr baseline="-25000" lang="en-US" sz="2400"/>
              <a:t>i</a:t>
            </a:r>
            <a:r>
              <a:rPr lang="en-US" sz="2400"/>
              <a:t>),X</a:t>
            </a:r>
            <a:r>
              <a:rPr baseline="-25000" lang="en-US" sz="2400"/>
              <a:t>i</a:t>
            </a:r>
            <a:r>
              <a:rPr lang="en-US" sz="2400"/>
              <a:t>)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400"/>
              <a:t>Assign forward: For i = 1 : n, assign X</a:t>
            </a:r>
            <a:r>
              <a:rPr baseline="-25000" lang="en-US" sz="2400"/>
              <a:t>i</a:t>
            </a:r>
            <a:r>
              <a:rPr lang="en-US" sz="2400"/>
              <a:t> consistently with Parent(X</a:t>
            </a:r>
            <a:r>
              <a:rPr baseline="-25000" lang="en-US" sz="2400"/>
              <a:t>i</a:t>
            </a:r>
            <a:r>
              <a:rPr lang="en-US" sz="2400"/>
              <a:t>)</a:t>
            </a:r>
            <a:endParaRPr/>
          </a:p>
          <a:p>
            <a:pPr indent="-43814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200"/>
          </a:p>
          <a:p>
            <a:pPr indent="-111125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Runtime: O(n d</a:t>
            </a:r>
            <a:r>
              <a:rPr baseline="30000" lang="en-US" sz="2800"/>
              <a:t>2</a:t>
            </a:r>
            <a:r>
              <a:rPr lang="en-US" sz="2800"/>
              <a:t>)  (why?)</a:t>
            </a:r>
            <a:endParaRPr/>
          </a:p>
        </p:txBody>
      </p:sp>
      <p:pic>
        <p:nvPicPr>
          <p:cNvPr id="565" name="Google Shape;5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7236" y="2397123"/>
            <a:ext cx="5386388" cy="11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1" y="2473325"/>
            <a:ext cx="2544763" cy="1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7"/>
          <p:cNvSpPr/>
          <p:nvPr/>
        </p:nvSpPr>
        <p:spPr>
          <a:xfrm>
            <a:off x="6119811" y="3387724"/>
            <a:ext cx="228600" cy="22860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7"/>
          <p:cNvSpPr/>
          <p:nvPr/>
        </p:nvSpPr>
        <p:spPr>
          <a:xfrm>
            <a:off x="7034211" y="3692524"/>
            <a:ext cx="228600" cy="22860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7"/>
          <p:cNvSpPr/>
          <p:nvPr/>
        </p:nvSpPr>
        <p:spPr>
          <a:xfrm>
            <a:off x="7034211" y="3997324"/>
            <a:ext cx="228600" cy="22860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7"/>
          <p:cNvSpPr/>
          <p:nvPr/>
        </p:nvSpPr>
        <p:spPr>
          <a:xfrm>
            <a:off x="7948611" y="3692524"/>
            <a:ext cx="228600" cy="22860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7"/>
          <p:cNvSpPr/>
          <p:nvPr/>
        </p:nvSpPr>
        <p:spPr>
          <a:xfrm>
            <a:off x="8863011" y="3387724"/>
            <a:ext cx="228600" cy="228600"/>
          </a:xfrm>
          <a:prstGeom prst="rect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7"/>
          <p:cNvSpPr/>
          <p:nvPr/>
        </p:nvSpPr>
        <p:spPr>
          <a:xfrm>
            <a:off x="8863011" y="3692524"/>
            <a:ext cx="228600" cy="22860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7"/>
          <p:cNvSpPr/>
          <p:nvPr/>
        </p:nvSpPr>
        <p:spPr>
          <a:xfrm>
            <a:off x="8863011" y="3997324"/>
            <a:ext cx="228600" cy="22860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7"/>
          <p:cNvSpPr/>
          <p:nvPr/>
        </p:nvSpPr>
        <p:spPr>
          <a:xfrm>
            <a:off x="9777411" y="3692524"/>
            <a:ext cx="228600" cy="228600"/>
          </a:xfrm>
          <a:prstGeom prst="rect">
            <a:avLst/>
          </a:prstGeom>
          <a:solidFill>
            <a:srgbClr val="33CC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7"/>
          <p:cNvSpPr/>
          <p:nvPr/>
        </p:nvSpPr>
        <p:spPr>
          <a:xfrm>
            <a:off x="9777411" y="3997324"/>
            <a:ext cx="228600" cy="22860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7"/>
          <p:cNvSpPr/>
          <p:nvPr/>
        </p:nvSpPr>
        <p:spPr>
          <a:xfrm>
            <a:off x="10691811" y="3997324"/>
            <a:ext cx="228600" cy="22860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7"/>
          <p:cNvSpPr/>
          <p:nvPr/>
        </p:nvSpPr>
        <p:spPr>
          <a:xfrm>
            <a:off x="6119811" y="3997324"/>
            <a:ext cx="228600" cy="228600"/>
          </a:xfrm>
          <a:prstGeom prst="rect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8" name="Google Shape;578;p37"/>
          <p:cNvGrpSpPr/>
          <p:nvPr/>
        </p:nvGrpSpPr>
        <p:grpSpPr>
          <a:xfrm>
            <a:off x="1173163" y="3022599"/>
            <a:ext cx="2209800" cy="1004888"/>
            <a:chOff x="6553200" y="1981200"/>
            <a:chExt cx="2209800" cy="1004637"/>
          </a:xfrm>
        </p:grpSpPr>
        <p:sp>
          <p:nvSpPr>
            <p:cNvPr id="579" name="Google Shape;579;p37"/>
            <p:cNvSpPr/>
            <p:nvPr/>
          </p:nvSpPr>
          <p:spPr>
            <a:xfrm>
              <a:off x="6553200" y="1981200"/>
              <a:ext cx="90237" cy="90237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643437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8672763" y="1981200"/>
              <a:ext cx="90237" cy="90237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8582526" y="1981200"/>
              <a:ext cx="90237" cy="90237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6553200" y="2895600"/>
              <a:ext cx="90237" cy="90237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7882690" y="2424363"/>
              <a:ext cx="90237" cy="90237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7972927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8063163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7148763" y="2424363"/>
              <a:ext cx="90237" cy="90237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7239000" y="2424363"/>
              <a:ext cx="90237" cy="90237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8610600" y="2895600"/>
              <a:ext cx="90237" cy="90237"/>
            </a:xfrm>
            <a:prstGeom prst="rect">
              <a:avLst/>
            </a:prstGeom>
            <a:solidFill>
              <a:srgbClr val="3333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0" name="Google Shape;590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3164" y="5410201"/>
            <a:ext cx="3172946" cy="1326098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37"/>
          <p:cNvSpPr/>
          <p:nvPr/>
        </p:nvSpPr>
        <p:spPr>
          <a:xfrm>
            <a:off x="4191000" y="2778124"/>
            <a:ext cx="990600" cy="10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99FF"/>
          </a:solidFill>
          <a:ln cap="flat" cmpd="sng" w="15875">
            <a:solidFill>
              <a:srgbClr val="33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Tree CSP Solver</a:t>
            </a:r>
            <a:endParaRPr/>
          </a:p>
        </p:txBody>
      </p:sp>
      <p:pic>
        <p:nvPicPr>
          <p:cNvPr id="598" name="Google Shape;598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667" y="1846263"/>
            <a:ext cx="8708992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Nearly Tree-Structured CSPs</a:t>
            </a:r>
            <a:endParaRPr/>
          </a:p>
        </p:txBody>
      </p:sp>
      <p:sp>
        <p:nvSpPr>
          <p:cNvPr id="604" name="Google Shape;604;p39"/>
          <p:cNvSpPr txBox="1"/>
          <p:nvPr>
            <p:ph idx="1" type="body"/>
          </p:nvPr>
        </p:nvSpPr>
        <p:spPr>
          <a:xfrm>
            <a:off x="457200" y="4419600"/>
            <a:ext cx="11201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64465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Conditioning: Assign a value to a variable (SA), prune its neighbors' domains</a:t>
            </a:r>
            <a:endParaRPr/>
          </a:p>
          <a:p>
            <a:pPr indent="-88900" lvl="4" marL="93268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  <a:p>
            <a:pPr indent="-164465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Cutset conditioning: instantiate (in all ways) a set of variables such that the remaining constraint graph is a tree</a:t>
            </a:r>
            <a:endParaRPr/>
          </a:p>
          <a:p>
            <a:pPr indent="-88900" lvl="4" marL="93268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600"/>
          </a:p>
          <a:p>
            <a:pPr indent="-164465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2800"/>
              <a:t>Cutset size c gives runtime O( (d</a:t>
            </a:r>
            <a:r>
              <a:rPr baseline="30000" lang="en-US" sz="2800"/>
              <a:t>c</a:t>
            </a:r>
            <a:r>
              <a:rPr lang="en-US" sz="2800"/>
              <a:t>) (n-c) d</a:t>
            </a:r>
            <a:r>
              <a:rPr baseline="30000" lang="en-US" sz="2800"/>
              <a:t>2 </a:t>
            </a:r>
            <a:r>
              <a:rPr lang="en-US" sz="2800"/>
              <a:t>), very fast for small c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800"/>
          </a:p>
        </p:txBody>
      </p:sp>
      <p:pic>
        <p:nvPicPr>
          <p:cNvPr id="605" name="Google Shape;60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0642" y="2070729"/>
            <a:ext cx="5094515" cy="201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/>
              <a:t>Constraint Satisfaction Problems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457200" y="1600200"/>
            <a:ext cx="11430000" cy="406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2000"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 constraint satisfaction problem consists of three components: </a:t>
            </a:r>
            <a:r>
              <a:rPr lang="en-US">
                <a:solidFill>
                  <a:schemeClr val="accent1"/>
                </a:solidFill>
              </a:rPr>
              <a:t>X</a:t>
            </a:r>
            <a:r>
              <a:rPr lang="en-US"/>
              <a:t>,</a:t>
            </a:r>
            <a:r>
              <a:rPr lang="en-US">
                <a:solidFill>
                  <a:srgbClr val="C00000"/>
                </a:solidFill>
              </a:rPr>
              <a:t>D</a:t>
            </a:r>
            <a:r>
              <a:rPr lang="en-US"/>
              <a:t>, and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chemeClr val="accent1"/>
                </a:solidFill>
              </a:rPr>
              <a:t>X is a set of variables, {X1, . . . ,Xn}.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C00000"/>
                </a:solidFill>
              </a:rPr>
              <a:t>D is a set of domains, {D1, . . . ,Dn}, one for each variable.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>
                <a:solidFill>
                  <a:srgbClr val="FF0000"/>
                </a:solidFill>
              </a:rPr>
              <a:t>C is a set of constraints that specify allowable combinations of values.</a:t>
            </a:r>
            <a:endParaRPr i="1" sz="1800">
              <a:solidFill>
                <a:srgbClr val="FF0000"/>
              </a:solidFill>
            </a:endParaRPr>
          </a:p>
          <a:p>
            <a:pPr indent="-12700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Allows useful general-purpose algorithms with more power than standard search algorithms.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main idea is to eliminate large portions of the search space all at once by identifying variable/value combinations that violate the constraints.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Cutset Conditioning</a:t>
            </a:r>
            <a:endParaRPr/>
          </a:p>
        </p:txBody>
      </p:sp>
      <p:grpSp>
        <p:nvGrpSpPr>
          <p:cNvPr id="611" name="Google Shape;611;p40"/>
          <p:cNvGrpSpPr/>
          <p:nvPr/>
        </p:nvGrpSpPr>
        <p:grpSpPr>
          <a:xfrm>
            <a:off x="6787661" y="1538198"/>
            <a:ext cx="1746739" cy="1128804"/>
            <a:chOff x="2677783" y="3378723"/>
            <a:chExt cx="3189617" cy="2061243"/>
          </a:xfrm>
        </p:grpSpPr>
        <p:pic>
          <p:nvPicPr>
            <p:cNvPr id="612" name="Google Shape;612;p40"/>
            <p:cNvPicPr preferRelativeResize="0"/>
            <p:nvPr/>
          </p:nvPicPr>
          <p:blipFill rotWithShape="1">
            <a:blip r:embed="rId3">
              <a:alphaModFix/>
            </a:blip>
            <a:srcRect b="25000" l="153" r="54502" t="932"/>
            <a:stretch/>
          </p:blipFill>
          <p:spPr>
            <a:xfrm>
              <a:off x="2677783" y="3378723"/>
              <a:ext cx="3189617" cy="20612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3" name="Google Shape;613;p40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0"/>
            <p:cNvSpPr txBox="1"/>
            <p:nvPr/>
          </p:nvSpPr>
          <p:spPr>
            <a:xfrm>
              <a:off x="3661437" y="4378700"/>
              <a:ext cx="1007111" cy="477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endParaRPr/>
            </a:p>
          </p:txBody>
        </p:sp>
      </p:grpSp>
      <p:grpSp>
        <p:nvGrpSpPr>
          <p:cNvPr id="615" name="Google Shape;615;p40"/>
          <p:cNvGrpSpPr/>
          <p:nvPr/>
        </p:nvGrpSpPr>
        <p:grpSpPr>
          <a:xfrm>
            <a:off x="3970753" y="2983701"/>
            <a:ext cx="1744249" cy="1131100"/>
            <a:chOff x="2682328" y="3374530"/>
            <a:chExt cx="3185072" cy="2065436"/>
          </a:xfrm>
        </p:grpSpPr>
        <p:pic>
          <p:nvPicPr>
            <p:cNvPr id="616" name="Google Shape;616;p40"/>
            <p:cNvPicPr preferRelativeResize="0"/>
            <p:nvPr/>
          </p:nvPicPr>
          <p:blipFill rotWithShape="1">
            <a:blip r:embed="rId4">
              <a:alphaModFix/>
            </a:blip>
            <a:srcRect b="24999" l="217" r="54502" t="781"/>
            <a:stretch/>
          </p:blipFill>
          <p:spPr>
            <a:xfrm>
              <a:off x="2682328" y="3374530"/>
              <a:ext cx="3185072" cy="2065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7" name="Google Shape;617;p40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6699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40"/>
            <p:cNvSpPr txBox="1"/>
            <p:nvPr/>
          </p:nvSpPr>
          <p:spPr>
            <a:xfrm>
              <a:off x="3661437" y="4378700"/>
              <a:ext cx="1007111" cy="477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endParaRPr/>
            </a:p>
          </p:txBody>
        </p:sp>
      </p:grpSp>
      <p:grpSp>
        <p:nvGrpSpPr>
          <p:cNvPr id="619" name="Google Shape;619;p40"/>
          <p:cNvGrpSpPr/>
          <p:nvPr/>
        </p:nvGrpSpPr>
        <p:grpSpPr>
          <a:xfrm>
            <a:off x="6791613" y="2981196"/>
            <a:ext cx="1742745" cy="1133605"/>
            <a:chOff x="2685074" y="3369956"/>
            <a:chExt cx="3182326" cy="2070010"/>
          </a:xfrm>
        </p:grpSpPr>
        <p:pic>
          <p:nvPicPr>
            <p:cNvPr id="620" name="Google Shape;620;p40"/>
            <p:cNvPicPr preferRelativeResize="0"/>
            <p:nvPr/>
          </p:nvPicPr>
          <p:blipFill rotWithShape="1">
            <a:blip r:embed="rId5">
              <a:alphaModFix/>
            </a:blip>
            <a:srcRect b="25000" l="257" r="54501" t="616"/>
            <a:stretch/>
          </p:blipFill>
          <p:spPr>
            <a:xfrm>
              <a:off x="2685074" y="3369956"/>
              <a:ext cx="3182326" cy="20700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1" name="Google Shape;621;p40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FF9999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0"/>
            <p:cNvSpPr txBox="1"/>
            <p:nvPr/>
          </p:nvSpPr>
          <p:spPr>
            <a:xfrm>
              <a:off x="3661437" y="4378700"/>
              <a:ext cx="1007112" cy="477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endParaRPr/>
            </a:p>
          </p:txBody>
        </p:sp>
      </p:grpSp>
      <p:grpSp>
        <p:nvGrpSpPr>
          <p:cNvPr id="623" name="Google Shape;623;p40"/>
          <p:cNvGrpSpPr/>
          <p:nvPr/>
        </p:nvGrpSpPr>
        <p:grpSpPr>
          <a:xfrm>
            <a:off x="9612474" y="2983701"/>
            <a:ext cx="1741327" cy="1131100"/>
            <a:chOff x="2687663" y="3374530"/>
            <a:chExt cx="3179737" cy="2065436"/>
          </a:xfrm>
        </p:grpSpPr>
        <p:pic>
          <p:nvPicPr>
            <p:cNvPr id="624" name="Google Shape;624;p40"/>
            <p:cNvPicPr preferRelativeResize="0"/>
            <p:nvPr/>
          </p:nvPicPr>
          <p:blipFill rotWithShape="1">
            <a:blip r:embed="rId6">
              <a:alphaModFix/>
            </a:blip>
            <a:srcRect b="24999" l="294" r="54502" t="781"/>
            <a:stretch/>
          </p:blipFill>
          <p:spPr>
            <a:xfrm>
              <a:off x="2687663" y="3374530"/>
              <a:ext cx="3179737" cy="2065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Google Shape;625;p40"/>
            <p:cNvSpPr/>
            <p:nvPr/>
          </p:nvSpPr>
          <p:spPr>
            <a:xfrm>
              <a:off x="3927232" y="4387360"/>
              <a:ext cx="457200" cy="457200"/>
            </a:xfrm>
            <a:prstGeom prst="ellipse">
              <a:avLst/>
            </a:prstGeom>
            <a:solidFill>
              <a:srgbClr val="92D05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0"/>
            <p:cNvSpPr txBox="1"/>
            <p:nvPr/>
          </p:nvSpPr>
          <p:spPr>
            <a:xfrm>
              <a:off x="3661438" y="4378700"/>
              <a:ext cx="1007110" cy="477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endParaRPr/>
            </a:p>
          </p:txBody>
        </p:sp>
      </p:grpSp>
      <p:pic>
        <p:nvPicPr>
          <p:cNvPr id="627" name="Google Shape;627;p40"/>
          <p:cNvPicPr preferRelativeResize="0"/>
          <p:nvPr/>
        </p:nvPicPr>
        <p:blipFill rotWithShape="1">
          <a:blip r:embed="rId7">
            <a:alphaModFix/>
          </a:blip>
          <a:srcRect b="24863" l="55169" r="0" t="1345"/>
          <a:stretch/>
        </p:blipFill>
        <p:spPr>
          <a:xfrm>
            <a:off x="3918141" y="4744860"/>
            <a:ext cx="1720616" cy="112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40"/>
          <p:cNvPicPr preferRelativeResize="0"/>
          <p:nvPr/>
        </p:nvPicPr>
        <p:blipFill rotWithShape="1">
          <a:blip r:embed="rId8">
            <a:alphaModFix/>
          </a:blip>
          <a:srcRect b="24862" l="55245" r="0" t="686"/>
          <a:stretch/>
        </p:blipFill>
        <p:spPr>
          <a:xfrm>
            <a:off x="6816664" y="4734837"/>
            <a:ext cx="1717693" cy="113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40"/>
          <p:cNvPicPr preferRelativeResize="0"/>
          <p:nvPr/>
        </p:nvPicPr>
        <p:blipFill rotWithShape="1">
          <a:blip r:embed="rId9">
            <a:alphaModFix/>
          </a:blip>
          <a:srcRect b="24863" l="55123" r="0" t="1016"/>
          <a:stretch/>
        </p:blipFill>
        <p:spPr>
          <a:xfrm>
            <a:off x="9612473" y="4739850"/>
            <a:ext cx="1722379" cy="1127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0" name="Google Shape;630;p40"/>
          <p:cNvCxnSpPr/>
          <p:nvPr/>
        </p:nvCxnSpPr>
        <p:spPr>
          <a:xfrm flipH="1">
            <a:off x="5410157" y="2438400"/>
            <a:ext cx="13716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31" name="Google Shape;631;p40"/>
          <p:cNvCxnSpPr/>
          <p:nvPr/>
        </p:nvCxnSpPr>
        <p:spPr>
          <a:xfrm>
            <a:off x="8686757" y="2362201"/>
            <a:ext cx="1371600" cy="50532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32" name="Google Shape;632;p40"/>
          <p:cNvCxnSpPr/>
          <p:nvPr/>
        </p:nvCxnSpPr>
        <p:spPr>
          <a:xfrm>
            <a:off x="7619957" y="243840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633" name="Google Shape;633;p40"/>
          <p:cNvSpPr/>
          <p:nvPr/>
        </p:nvSpPr>
        <p:spPr>
          <a:xfrm>
            <a:off x="762000" y="2743200"/>
            <a:ext cx="2438400" cy="685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Instantiate the cutset (all possible ways)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0"/>
          <p:cNvSpPr/>
          <p:nvPr/>
        </p:nvSpPr>
        <p:spPr>
          <a:xfrm>
            <a:off x="762000" y="3886200"/>
            <a:ext cx="2438400" cy="685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residual CSP for each assignment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40"/>
          <p:cNvSpPr/>
          <p:nvPr/>
        </p:nvSpPr>
        <p:spPr>
          <a:xfrm>
            <a:off x="762000" y="5029200"/>
            <a:ext cx="2438400" cy="685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 the residual CSPs (tree structured)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0"/>
          <p:cNvSpPr/>
          <p:nvPr/>
        </p:nvSpPr>
        <p:spPr>
          <a:xfrm>
            <a:off x="892628" y="1886494"/>
            <a:ext cx="2438400" cy="685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cutset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7" name="Google Shape;637;p40"/>
          <p:cNvCxnSpPr/>
          <p:nvPr/>
        </p:nvCxnSpPr>
        <p:spPr>
          <a:xfrm>
            <a:off x="4800600" y="403860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38" name="Google Shape;638;p40"/>
          <p:cNvCxnSpPr/>
          <p:nvPr/>
        </p:nvCxnSpPr>
        <p:spPr>
          <a:xfrm>
            <a:off x="7620000" y="403860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39" name="Google Shape;639;p40"/>
          <p:cNvCxnSpPr/>
          <p:nvPr/>
        </p:nvCxnSpPr>
        <p:spPr>
          <a:xfrm>
            <a:off x="10439400" y="403860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1"/>
          <p:cNvSpPr/>
          <p:nvPr/>
        </p:nvSpPr>
        <p:spPr>
          <a:xfrm>
            <a:off x="1371600" y="3352799"/>
            <a:ext cx="1676400" cy="1905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Tree Decomposition</a:t>
            </a:r>
            <a:endParaRPr/>
          </a:p>
        </p:txBody>
      </p:sp>
      <p:pic>
        <p:nvPicPr>
          <p:cNvPr id="646" name="Google Shape;646;p41"/>
          <p:cNvPicPr preferRelativeResize="0"/>
          <p:nvPr/>
        </p:nvPicPr>
        <p:blipFill rotWithShape="1">
          <a:blip r:embed="rId3">
            <a:alphaModFix/>
          </a:blip>
          <a:srcRect b="24023" l="585" r="0" t="953"/>
          <a:stretch/>
        </p:blipFill>
        <p:spPr>
          <a:xfrm>
            <a:off x="8554916" y="1248509"/>
            <a:ext cx="3484685" cy="2307492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41"/>
          <p:cNvSpPr txBox="1"/>
          <p:nvPr/>
        </p:nvSpPr>
        <p:spPr>
          <a:xfrm>
            <a:off x="381000" y="1295400"/>
            <a:ext cx="7924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882" lvl="0" marL="342882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882" lvl="0" marL="342882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82" lvl="0" marL="342882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Idea: create a tree-structured graph of mega-variables</a:t>
            </a:r>
            <a:endParaRPr/>
          </a:p>
          <a:p>
            <a:pPr indent="-342882" lvl="0" marL="342882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Each mega-variable encodes part of the original CSP</a:t>
            </a:r>
            <a:endParaRPr/>
          </a:p>
          <a:p>
            <a:pPr indent="-342882" lvl="0" marL="342882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Subproblems overlap to ensure consistent solutions</a:t>
            </a:r>
            <a:endParaRPr/>
          </a:p>
          <a:p>
            <a:pPr indent="-215882" lvl="0" marL="342882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8" name="Google Shape;648;p41"/>
          <p:cNvCxnSpPr>
            <a:stCxn id="644" idx="3"/>
            <a:endCxn id="649" idx="1"/>
          </p:cNvCxnSpPr>
          <p:nvPr/>
        </p:nvCxnSpPr>
        <p:spPr>
          <a:xfrm>
            <a:off x="3048000" y="4305299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0" name="Google Shape;650;p41"/>
          <p:cNvSpPr txBox="1"/>
          <p:nvPr/>
        </p:nvSpPr>
        <p:spPr>
          <a:xfrm>
            <a:off x="1981200" y="2971801"/>
            <a:ext cx="6096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  <a:endParaRPr/>
          </a:p>
        </p:txBody>
      </p:sp>
      <p:sp>
        <p:nvSpPr>
          <p:cNvPr id="651" name="Google Shape;651;p41"/>
          <p:cNvSpPr txBox="1"/>
          <p:nvPr/>
        </p:nvSpPr>
        <p:spPr>
          <a:xfrm>
            <a:off x="4038600" y="2971801"/>
            <a:ext cx="6096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  <a:endParaRPr/>
          </a:p>
        </p:txBody>
      </p:sp>
      <p:sp>
        <p:nvSpPr>
          <p:cNvPr id="652" name="Google Shape;652;p41"/>
          <p:cNvSpPr txBox="1"/>
          <p:nvPr/>
        </p:nvSpPr>
        <p:spPr>
          <a:xfrm>
            <a:off x="6096000" y="2971801"/>
            <a:ext cx="6096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M3</a:t>
            </a:r>
            <a:endParaRPr/>
          </a:p>
        </p:txBody>
      </p:sp>
      <p:sp>
        <p:nvSpPr>
          <p:cNvPr id="653" name="Google Shape;653;p41"/>
          <p:cNvSpPr txBox="1"/>
          <p:nvPr/>
        </p:nvSpPr>
        <p:spPr>
          <a:xfrm>
            <a:off x="8153400" y="2971801"/>
            <a:ext cx="609600" cy="36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M4</a:t>
            </a:r>
            <a:endParaRPr/>
          </a:p>
        </p:txBody>
      </p:sp>
      <p:sp>
        <p:nvSpPr>
          <p:cNvPr id="654" name="Google Shape;654;p41"/>
          <p:cNvSpPr txBox="1"/>
          <p:nvPr/>
        </p:nvSpPr>
        <p:spPr>
          <a:xfrm>
            <a:off x="990600" y="5357814"/>
            <a:ext cx="4495800" cy="78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{(WA=r,SA=g,NT=b),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(WA=b,SA=r,NT=g),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…}</a:t>
            </a:r>
            <a:endParaRPr/>
          </a:p>
        </p:txBody>
      </p:sp>
      <p:sp>
        <p:nvSpPr>
          <p:cNvPr id="655" name="Google Shape;655;p41"/>
          <p:cNvSpPr txBox="1"/>
          <p:nvPr/>
        </p:nvSpPr>
        <p:spPr>
          <a:xfrm>
            <a:off x="3048000" y="5357814"/>
            <a:ext cx="3124200" cy="78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         {(NT=r,SA=g,Q=b),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          (NT=b,SA=g,Q=r),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          …}</a:t>
            </a:r>
            <a:endParaRPr/>
          </a:p>
        </p:txBody>
      </p:sp>
      <p:sp>
        <p:nvSpPr>
          <p:cNvPr id="656" name="Google Shape;656;p41"/>
          <p:cNvSpPr txBox="1"/>
          <p:nvPr/>
        </p:nvSpPr>
        <p:spPr>
          <a:xfrm>
            <a:off x="5715000" y="5410200"/>
            <a:ext cx="6096000" cy="584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Agree: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M1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6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M2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∈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{(</a:t>
            </a:r>
            <a:r>
              <a:rPr lang="en-US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(WA=g,SA=g,NT=g)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(NT=g,SA=g,Q=g)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 …}</a:t>
            </a:r>
            <a:endParaRPr/>
          </a:p>
        </p:txBody>
      </p:sp>
      <p:sp>
        <p:nvSpPr>
          <p:cNvPr id="657" name="Google Shape;657;p41"/>
          <p:cNvSpPr txBox="1"/>
          <p:nvPr/>
        </p:nvSpPr>
        <p:spPr>
          <a:xfrm rot="5400000">
            <a:off x="2157413" y="4471989"/>
            <a:ext cx="2209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Agree on    shared vars</a:t>
            </a:r>
            <a:endParaRPr sz="1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8" name="Google Shape;658;p41"/>
          <p:cNvGrpSpPr/>
          <p:nvPr/>
        </p:nvGrpSpPr>
        <p:grpSpPr>
          <a:xfrm>
            <a:off x="1447800" y="3500437"/>
            <a:ext cx="1600200" cy="1452563"/>
            <a:chOff x="685800" y="3653136"/>
            <a:chExt cx="1600200" cy="1452265"/>
          </a:xfrm>
        </p:grpSpPr>
        <p:sp>
          <p:nvSpPr>
            <p:cNvPr id="659" name="Google Shape;659;p41"/>
            <p:cNvSpPr/>
            <p:nvPr/>
          </p:nvSpPr>
          <p:spPr>
            <a:xfrm>
              <a:off x="1600200" y="3734081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NT</a:t>
              </a: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1143000" y="4495926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endParaRPr/>
            </a:p>
          </p:txBody>
        </p:sp>
        <p:cxnSp>
          <p:nvCxnSpPr>
            <p:cNvPr id="661" name="Google Shape;661;p41"/>
            <p:cNvCxnSpPr>
              <a:stCxn id="660" idx="7"/>
              <a:endCxn id="659" idx="4"/>
            </p:cNvCxnSpPr>
            <p:nvPr/>
          </p:nvCxnSpPr>
          <p:spPr>
            <a:xfrm flipH="1" rot="10800000">
              <a:off x="1663326" y="4343682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2" name="Google Shape;662;p41"/>
            <p:cNvSpPr txBox="1"/>
            <p:nvPr/>
          </p:nvSpPr>
          <p:spPr>
            <a:xfrm>
              <a:off x="1295400" y="3653136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≠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685800" y="3734081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</a:t>
              </a:r>
              <a:endParaRPr/>
            </a:p>
          </p:txBody>
        </p:sp>
        <p:cxnSp>
          <p:nvCxnSpPr>
            <p:cNvPr id="664" name="Google Shape;664;p41"/>
            <p:cNvCxnSpPr>
              <a:stCxn id="663" idx="4"/>
              <a:endCxn id="660" idx="1"/>
            </p:cNvCxnSpPr>
            <p:nvPr/>
          </p:nvCxnSpPr>
          <p:spPr>
            <a:xfrm>
              <a:off x="990600" y="4343556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5" name="Google Shape;665;p41"/>
            <p:cNvCxnSpPr>
              <a:stCxn id="663" idx="6"/>
              <a:endCxn id="659" idx="2"/>
            </p:cNvCxnSpPr>
            <p:nvPr/>
          </p:nvCxnSpPr>
          <p:spPr>
            <a:xfrm>
              <a:off x="1295400" y="4038819"/>
              <a:ext cx="304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6" name="Google Shape;666;p41"/>
            <p:cNvSpPr txBox="1"/>
            <p:nvPr/>
          </p:nvSpPr>
          <p:spPr>
            <a:xfrm>
              <a:off x="762000" y="4262736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≠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1"/>
            <p:cNvSpPr txBox="1"/>
            <p:nvPr/>
          </p:nvSpPr>
          <p:spPr>
            <a:xfrm>
              <a:off x="1752600" y="4267201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≠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9" name="Google Shape;649;p41"/>
          <p:cNvSpPr/>
          <p:nvPr/>
        </p:nvSpPr>
        <p:spPr>
          <a:xfrm>
            <a:off x="3429000" y="3352799"/>
            <a:ext cx="1676400" cy="1905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8" name="Google Shape;668;p41"/>
          <p:cNvGrpSpPr/>
          <p:nvPr/>
        </p:nvGrpSpPr>
        <p:grpSpPr>
          <a:xfrm>
            <a:off x="3505200" y="3500437"/>
            <a:ext cx="1600200" cy="1452563"/>
            <a:chOff x="2743200" y="3653137"/>
            <a:chExt cx="1600200" cy="1452265"/>
          </a:xfrm>
        </p:grpSpPr>
        <p:sp>
          <p:nvSpPr>
            <p:cNvPr id="669" name="Google Shape;669;p41"/>
            <p:cNvSpPr/>
            <p:nvPr/>
          </p:nvSpPr>
          <p:spPr>
            <a:xfrm>
              <a:off x="3657600" y="3734082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200400" y="4495927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endParaRPr/>
            </a:p>
          </p:txBody>
        </p:sp>
        <p:cxnSp>
          <p:nvCxnSpPr>
            <p:cNvPr id="671" name="Google Shape;671;p41"/>
            <p:cNvCxnSpPr>
              <a:stCxn id="670" idx="7"/>
              <a:endCxn id="669" idx="4"/>
            </p:cNvCxnSpPr>
            <p:nvPr/>
          </p:nvCxnSpPr>
          <p:spPr>
            <a:xfrm flipH="1" rot="10800000">
              <a:off x="3720726" y="4343683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2" name="Google Shape;672;p41"/>
            <p:cNvSpPr txBox="1"/>
            <p:nvPr/>
          </p:nvSpPr>
          <p:spPr>
            <a:xfrm>
              <a:off x="3352800" y="3653137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≠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2743200" y="3734082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NT</a:t>
              </a:r>
              <a:endParaRPr/>
            </a:p>
          </p:txBody>
        </p:sp>
        <p:cxnSp>
          <p:nvCxnSpPr>
            <p:cNvPr id="674" name="Google Shape;674;p41"/>
            <p:cNvCxnSpPr>
              <a:stCxn id="673" idx="4"/>
              <a:endCxn id="670" idx="1"/>
            </p:cNvCxnSpPr>
            <p:nvPr/>
          </p:nvCxnSpPr>
          <p:spPr>
            <a:xfrm>
              <a:off x="3048000" y="4343557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5" name="Google Shape;675;p41"/>
            <p:cNvCxnSpPr>
              <a:stCxn id="673" idx="6"/>
              <a:endCxn id="669" idx="2"/>
            </p:cNvCxnSpPr>
            <p:nvPr/>
          </p:nvCxnSpPr>
          <p:spPr>
            <a:xfrm>
              <a:off x="3352800" y="4038820"/>
              <a:ext cx="304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6" name="Google Shape;676;p41"/>
            <p:cNvSpPr txBox="1"/>
            <p:nvPr/>
          </p:nvSpPr>
          <p:spPr>
            <a:xfrm>
              <a:off x="2819400" y="4262737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≠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1"/>
            <p:cNvSpPr txBox="1"/>
            <p:nvPr/>
          </p:nvSpPr>
          <p:spPr>
            <a:xfrm>
              <a:off x="3810000" y="4267202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≠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78" name="Google Shape;678;p41"/>
          <p:cNvCxnSpPr>
            <a:stCxn id="649" idx="3"/>
            <a:endCxn id="679" idx="1"/>
          </p:cNvCxnSpPr>
          <p:nvPr/>
        </p:nvCxnSpPr>
        <p:spPr>
          <a:xfrm>
            <a:off x="5105400" y="4305299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0" name="Google Shape;680;p41"/>
          <p:cNvSpPr txBox="1"/>
          <p:nvPr/>
        </p:nvSpPr>
        <p:spPr>
          <a:xfrm rot="5400000">
            <a:off x="4214813" y="4471989"/>
            <a:ext cx="2209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 on    shared vars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41"/>
          <p:cNvSpPr/>
          <p:nvPr/>
        </p:nvSpPr>
        <p:spPr>
          <a:xfrm>
            <a:off x="5486400" y="3352799"/>
            <a:ext cx="1676400" cy="1905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1" name="Google Shape;681;p41"/>
          <p:cNvGrpSpPr/>
          <p:nvPr/>
        </p:nvGrpSpPr>
        <p:grpSpPr>
          <a:xfrm>
            <a:off x="5562600" y="3500437"/>
            <a:ext cx="1600200" cy="1452563"/>
            <a:chOff x="4800600" y="3653136"/>
            <a:chExt cx="1600200" cy="1452265"/>
          </a:xfrm>
        </p:grpSpPr>
        <p:sp>
          <p:nvSpPr>
            <p:cNvPr id="682" name="Google Shape;682;p41"/>
            <p:cNvSpPr/>
            <p:nvPr/>
          </p:nvSpPr>
          <p:spPr>
            <a:xfrm>
              <a:off x="5715000" y="3734081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NSW</a:t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5257800" y="4495926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endParaRPr/>
            </a:p>
          </p:txBody>
        </p:sp>
        <p:cxnSp>
          <p:nvCxnSpPr>
            <p:cNvPr id="684" name="Google Shape;684;p41"/>
            <p:cNvCxnSpPr>
              <a:stCxn id="683" idx="7"/>
              <a:endCxn id="682" idx="4"/>
            </p:cNvCxnSpPr>
            <p:nvPr/>
          </p:nvCxnSpPr>
          <p:spPr>
            <a:xfrm flipH="1" rot="10800000">
              <a:off x="5778126" y="4343682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5" name="Google Shape;685;p41"/>
            <p:cNvSpPr txBox="1"/>
            <p:nvPr/>
          </p:nvSpPr>
          <p:spPr>
            <a:xfrm>
              <a:off x="5410200" y="3653136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≠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4800600" y="3734081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/>
            </a:p>
          </p:txBody>
        </p:sp>
        <p:cxnSp>
          <p:nvCxnSpPr>
            <p:cNvPr id="687" name="Google Shape;687;p41"/>
            <p:cNvCxnSpPr>
              <a:stCxn id="686" idx="4"/>
              <a:endCxn id="683" idx="1"/>
            </p:cNvCxnSpPr>
            <p:nvPr/>
          </p:nvCxnSpPr>
          <p:spPr>
            <a:xfrm>
              <a:off x="5105400" y="4343556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8" name="Google Shape;688;p41"/>
            <p:cNvCxnSpPr>
              <a:stCxn id="686" idx="6"/>
              <a:endCxn id="682" idx="2"/>
            </p:cNvCxnSpPr>
            <p:nvPr/>
          </p:nvCxnSpPr>
          <p:spPr>
            <a:xfrm>
              <a:off x="5410200" y="4038819"/>
              <a:ext cx="304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9" name="Google Shape;689;p41"/>
            <p:cNvSpPr txBox="1"/>
            <p:nvPr/>
          </p:nvSpPr>
          <p:spPr>
            <a:xfrm>
              <a:off x="4876800" y="4262736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≠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1"/>
            <p:cNvSpPr txBox="1"/>
            <p:nvPr/>
          </p:nvSpPr>
          <p:spPr>
            <a:xfrm>
              <a:off x="5867400" y="4267201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≠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91" name="Google Shape;691;p41"/>
          <p:cNvCxnSpPr>
            <a:endCxn id="692" idx="1"/>
          </p:cNvCxnSpPr>
          <p:nvPr/>
        </p:nvCxnSpPr>
        <p:spPr>
          <a:xfrm>
            <a:off x="7162800" y="4305299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3" name="Google Shape;693;p41"/>
          <p:cNvSpPr txBox="1"/>
          <p:nvPr/>
        </p:nvSpPr>
        <p:spPr>
          <a:xfrm rot="5400000">
            <a:off x="6272213" y="4471989"/>
            <a:ext cx="2209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 on    shared vars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41"/>
          <p:cNvSpPr/>
          <p:nvPr/>
        </p:nvSpPr>
        <p:spPr>
          <a:xfrm>
            <a:off x="7543800" y="3352799"/>
            <a:ext cx="1676400" cy="1905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4" name="Google Shape;694;p41"/>
          <p:cNvGrpSpPr/>
          <p:nvPr/>
        </p:nvGrpSpPr>
        <p:grpSpPr>
          <a:xfrm>
            <a:off x="7620000" y="3500437"/>
            <a:ext cx="1600200" cy="1452563"/>
            <a:chOff x="6858000" y="3653138"/>
            <a:chExt cx="1600200" cy="1452265"/>
          </a:xfrm>
        </p:grpSpPr>
        <p:sp>
          <p:nvSpPr>
            <p:cNvPr id="695" name="Google Shape;695;p41"/>
            <p:cNvSpPr/>
            <p:nvPr/>
          </p:nvSpPr>
          <p:spPr>
            <a:xfrm>
              <a:off x="7772400" y="3734083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7315200" y="4495928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</a:t>
              </a:r>
              <a:endParaRPr/>
            </a:p>
          </p:txBody>
        </p:sp>
        <p:cxnSp>
          <p:nvCxnSpPr>
            <p:cNvPr id="697" name="Google Shape;697;p41"/>
            <p:cNvCxnSpPr>
              <a:stCxn id="696" idx="7"/>
              <a:endCxn id="695" idx="4"/>
            </p:cNvCxnSpPr>
            <p:nvPr/>
          </p:nvCxnSpPr>
          <p:spPr>
            <a:xfrm flipH="1" rot="10800000">
              <a:off x="7835526" y="4343684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8" name="Google Shape;698;p41"/>
            <p:cNvSpPr txBox="1"/>
            <p:nvPr/>
          </p:nvSpPr>
          <p:spPr>
            <a:xfrm>
              <a:off x="7467600" y="3653138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≠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858000" y="3734083"/>
              <a:ext cx="609600" cy="609475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NSW</a:t>
              </a:r>
              <a:endParaRPr/>
            </a:p>
          </p:txBody>
        </p:sp>
        <p:cxnSp>
          <p:nvCxnSpPr>
            <p:cNvPr id="700" name="Google Shape;700;p41"/>
            <p:cNvCxnSpPr>
              <a:stCxn id="699" idx="4"/>
              <a:endCxn id="696" idx="1"/>
            </p:cNvCxnSpPr>
            <p:nvPr/>
          </p:nvCxnSpPr>
          <p:spPr>
            <a:xfrm>
              <a:off x="7162800" y="4343558"/>
              <a:ext cx="241800" cy="24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1" name="Google Shape;701;p41"/>
            <p:cNvCxnSpPr>
              <a:stCxn id="699" idx="6"/>
              <a:endCxn id="695" idx="2"/>
            </p:cNvCxnSpPr>
            <p:nvPr/>
          </p:nvCxnSpPr>
          <p:spPr>
            <a:xfrm>
              <a:off x="7467600" y="4038821"/>
              <a:ext cx="3048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2" name="Google Shape;702;p41"/>
            <p:cNvSpPr txBox="1"/>
            <p:nvPr/>
          </p:nvSpPr>
          <p:spPr>
            <a:xfrm>
              <a:off x="6934200" y="4262738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≠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1"/>
            <p:cNvSpPr txBox="1"/>
            <p:nvPr/>
          </p:nvSpPr>
          <p:spPr>
            <a:xfrm>
              <a:off x="7924800" y="4267203"/>
              <a:ext cx="533400" cy="369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≠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Tree Decomposition</a:t>
            </a:r>
            <a:endParaRPr/>
          </a:p>
        </p:txBody>
      </p:sp>
      <p:sp>
        <p:nvSpPr>
          <p:cNvPr id="709" name="Google Shape;709;p4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 tree decomposition must satisfy the following three requirements: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Every variable in the original problem appears in at least one of the subproblems.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 If two variables are connected by a constraint in the original problem, they must appear</a:t>
            </a:r>
            <a:endParaRPr/>
          </a:p>
          <a:p>
            <a:pPr indent="0" lvl="1" marL="2926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/>
              <a:t>together (along with the constraint) in at least one of the subproblems.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If a variable appears in two subproblems in the tree, it must appear in every subproblem</a:t>
            </a:r>
            <a:endParaRPr/>
          </a:p>
          <a:p>
            <a:pPr indent="0" lvl="1" marL="29260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/>
              <a:t>along the path connecting those subproblems.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 given constraint graph admits many tree decompositions; in choosing a decomposition, the aim is to </a:t>
            </a:r>
            <a:r>
              <a:rPr lang="en-US">
                <a:solidFill>
                  <a:srgbClr val="00B050"/>
                </a:solidFill>
              </a:rPr>
              <a:t>make the subproblems as small as possible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Tree Decomposition</a:t>
            </a:r>
            <a:endParaRPr/>
          </a:p>
        </p:txBody>
      </p:sp>
      <p:sp>
        <p:nvSpPr>
          <p:cNvPr id="715" name="Google Shape;715;p4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Each subproblem is solved independently; if any one has no solution, we know the entire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problem has no solution.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If we can solve all the subproblems, then we attempt to construct a global solution as follows: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1. We view each subproblem as a “mega-variable” whose domain is the set of all solutions for the subproblem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2. We solve the constraints connecting the subproblems, using the efficient algorithm for trees given earlier.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The constraints between subproblems simply insist that the subproblem solutions agree on their shared variables.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 For example, given the solution {WA = red ,SA = blue,NT = green} for the first subproblem, the only consistent solution for the next subproblem is {SA = blue,NT = green,Q = red}.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Local Search for CSP</a:t>
            </a:r>
            <a:endParaRPr/>
          </a:p>
        </p:txBody>
      </p:sp>
      <p:sp>
        <p:nvSpPr>
          <p:cNvPr id="721" name="Google Shape;721;p4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Local search algorithms turn are effective in solving many CSPs.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They use a complete-state formulation: the initial state assigns a value to every variable, and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search changes the value of one variable at a time.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initial state violates several constraints, so local search tries to eliminate the violated constraints.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Local search uses the min-conflicts heuristic for choosing a new value for a variable.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min-conflicts heuristic results in the minimum number of conflicts with other variables.</a:t>
            </a:r>
            <a:endParaRPr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Local Search for CSP</a:t>
            </a:r>
            <a:endParaRPr/>
          </a:p>
        </p:txBody>
      </p:sp>
      <p:sp>
        <p:nvSpPr>
          <p:cNvPr id="727" name="Google Shape;727;p4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Constraint Weighting </a:t>
            </a:r>
            <a:r>
              <a:rPr lang="en-US"/>
              <a:t>can help concentrate the search on the important constraints.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Each constraint is given a numeric weight, Wi, initially all 1.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At each step of the search, the algorithm chooses a variable/value pair to change that will result in the lowest total weight of all violated constraints.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The weights are then adjusted by incrementing the weight of each constraint that is violated by the current assignment.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/>
              <a:t>This adds weight to the constraints that are proving difficult to solve.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Local Search for CSP</a:t>
            </a:r>
            <a:endParaRPr/>
          </a:p>
        </p:txBody>
      </p:sp>
      <p:sp>
        <p:nvSpPr>
          <p:cNvPr id="733" name="Google Shape;733;p4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Local search can be used in an online setting when the problem changes.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For example, a week’s airline schedule may involve thousands of flights, but bad weather at one airport can render the schedule infeasible.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 would like to repair the schedule with a minimum number of changes.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This can be easily done with a local search algorithm starting from the current schedule.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 the other hand, a backtracking search with the new set of constraints usually requires much more time and might find a solution with many changes from the current schedule.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739" name="Google Shape;739;p4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CSP Formulation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Backtracking Search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Improving backtracking search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Variable and value ordering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Forward checking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Constraint Propagation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Arc Consistency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Problem Structure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Local Search for CSP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Constraint Satisfaction Problems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Each state in a CSP is defined by an </a:t>
            </a:r>
            <a:r>
              <a:rPr b="1" lang="en-US"/>
              <a:t>assignment </a:t>
            </a:r>
            <a:r>
              <a:rPr lang="en-US"/>
              <a:t>of values to some or all of the variables, {Xi =vi,Xj = vj , . . .}.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 </a:t>
            </a:r>
            <a:r>
              <a:rPr b="1" lang="en-US"/>
              <a:t>consistent</a:t>
            </a:r>
            <a:r>
              <a:rPr lang="en-US"/>
              <a:t> assignment is an assignment that does not violate any constraints.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A </a:t>
            </a:r>
            <a:r>
              <a:rPr b="1" lang="en-US"/>
              <a:t>complete assignment </a:t>
            </a:r>
            <a:r>
              <a:rPr lang="en-US"/>
              <a:t>is one in which every variable is assigned.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 </a:t>
            </a:r>
            <a:r>
              <a:rPr b="1" lang="en-US"/>
              <a:t>solution </a:t>
            </a:r>
            <a:r>
              <a:rPr lang="en-US"/>
              <a:t>to a CSP is a consistent, complete assignment.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 </a:t>
            </a:r>
            <a:r>
              <a:rPr b="1" lang="en-US"/>
              <a:t>partial assignment </a:t>
            </a:r>
            <a:r>
              <a:rPr lang="en-US"/>
              <a:t>is one that assigns values to only some of the variables.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CSP Examples: Map coloring</a:t>
            </a:r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1139" r="0" t="1104"/>
          <a:stretch/>
        </p:blipFill>
        <p:spPr>
          <a:xfrm>
            <a:off x="3307222" y="2365959"/>
            <a:ext cx="3905428" cy="323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Example: Map Coloring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381000" y="1371600"/>
            <a:ext cx="6705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1295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Variables: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1295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Domains: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1295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Constraints: adjacent regions must have different colors</a:t>
            </a:r>
            <a:endParaRPr/>
          </a:p>
          <a:p>
            <a:pPr indent="-7492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  <a:p>
            <a:pPr indent="-7492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  <a:p>
            <a:pPr indent="-5333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7492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/>
          </a:p>
          <a:p>
            <a:pPr indent="-12954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Solutions are assignments satisfying all constraints, e.g.: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9144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lang="en-US" sz="2400"/>
              <a:t> 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1139" r="0" t="1104"/>
          <a:stretch/>
        </p:blipFill>
        <p:spPr>
          <a:xfrm>
            <a:off x="8408893" y="1228165"/>
            <a:ext cx="3021107" cy="2505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4897" y="2066714"/>
            <a:ext cx="4281583" cy="258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48" name="Google Shape;1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2039" y="2786164"/>
            <a:ext cx="3023521" cy="296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49" name="Google Shape;14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9880" y="5331375"/>
            <a:ext cx="5983475" cy="6293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50" name="Google Shape;15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94855" y="3877312"/>
            <a:ext cx="1201079" cy="2239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51" name="Google Shape;15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58455" y="4217897"/>
            <a:ext cx="4759520" cy="25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05019" y="4178525"/>
            <a:ext cx="3929781" cy="206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1331725" y="3755872"/>
            <a:ext cx="1905000" cy="40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Implicit: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1219200" y="4114801"/>
            <a:ext cx="1371600" cy="40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Constraint Graphs</a:t>
            </a:r>
            <a:endParaRPr/>
          </a:p>
        </p:txBody>
      </p:sp>
      <p:sp>
        <p:nvSpPr>
          <p:cNvPr id="161" name="Google Shape;161;p8"/>
          <p:cNvSpPr txBox="1"/>
          <p:nvPr>
            <p:ph idx="1" type="body"/>
          </p:nvPr>
        </p:nvSpPr>
        <p:spPr>
          <a:xfrm>
            <a:off x="457200" y="1600201"/>
            <a:ext cx="7010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Binary CSP: each constraint relates (at most) two variables.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Binary constraint graph: nodes are variables, arcs show constraints.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General-purpose CSP algorithms use the graph structure to speed up search. E.g., Tasmania is an independent subproblem!</a:t>
            </a:r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8600" y="1600201"/>
            <a:ext cx="3327400" cy="290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Why formulate the problem as a CSP?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CSP solvers can be faster than state-space searchers because the CSP solver can quickly eliminate large portions of the search space.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For example, assume {SA=blue} in the Australia map coloring problem, we can conclude that none of the five neighboring variables can take on the value blue. 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Without taking advantage of constraint propagation, a search procedure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would have to consider 3</a:t>
            </a:r>
            <a:r>
              <a:rPr baseline="30000" lang="en-US">
                <a:solidFill>
                  <a:schemeClr val="dk1"/>
                </a:solidFill>
              </a:rPr>
              <a:t>5</a:t>
            </a:r>
            <a:r>
              <a:rPr lang="en-US"/>
              <a:t> =243 assignments for the five neighboring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variables.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With constraint propagation we never have to consider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blue as a value, so we have only 2</a:t>
            </a:r>
            <a:r>
              <a:rPr baseline="30000" lang="en-US"/>
              <a:t>5</a:t>
            </a:r>
            <a:r>
              <a:rPr lang="en-US"/>
              <a:t> =32 assignments to look at,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/>
              <a:t>a reduction of 87%.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1139" r="0" t="1104"/>
          <a:stretch/>
        </p:blipFill>
        <p:spPr>
          <a:xfrm>
            <a:off x="7682668" y="3614870"/>
            <a:ext cx="3168064" cy="262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2021-09-13T18:14:28Z</dcterms:created>
  <dc:creator>Dina Elreedy</dc:creator>
</cp:coreProperties>
</file>