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226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69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250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234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242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262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57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238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66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223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249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27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253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23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2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51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68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24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31.xml"/>
  <Override ContentType="application/vnd.openxmlformats-officedocument.presentationml.slideLayout+xml" PartName="/ppt/slideLayouts/slideLayout273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230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23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256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220.xml"/>
  <Override ContentType="application/vnd.openxmlformats-officedocument.presentationml.slideLayout+xml" PartName="/ppt/slideLayouts/slideLayout263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246.xml"/>
  <Override ContentType="application/vnd.openxmlformats-officedocument.presentationml.slideLayout+xml" PartName="/ppt/slideLayouts/slideLayout229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24.xml"/>
  <Override ContentType="application/vnd.openxmlformats-officedocument.presentationml.slideLayout+xml" PartName="/ppt/slideLayouts/slideLayout267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241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260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25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59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32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22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44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221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247.xml"/>
  <Override ContentType="application/vnd.openxmlformats-officedocument.presentationml.slideLayout+xml" PartName="/ppt/slideLayouts/slideLayout272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26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255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236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24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243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233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25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261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2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48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22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265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237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271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25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20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3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1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0" r:id="rId5"/>
    <p:sldMasterId id="2147483672" r:id="rId6"/>
    <p:sldMasterId id="2147483687" r:id="rId7"/>
    <p:sldMasterId id="2147483702" r:id="rId8"/>
    <p:sldMasterId id="2147483717" r:id="rId9"/>
    <p:sldMasterId id="2147483732" r:id="rId10"/>
    <p:sldMasterId id="2147483747" r:id="rId11"/>
    <p:sldMasterId id="2147483762" r:id="rId12"/>
    <p:sldMasterId id="2147483777" r:id="rId13"/>
    <p:sldMasterId id="2147483792" r:id="rId14"/>
    <p:sldMasterId id="2147483807" r:id="rId15"/>
    <p:sldMasterId id="2147483819" r:id="rId16"/>
    <p:sldMasterId id="2147483834" r:id="rId17"/>
    <p:sldMasterId id="2147483849" r:id="rId18"/>
    <p:sldMasterId id="2147483864" r:id="rId19"/>
    <p:sldMasterId id="2147483879" r:id="rId20"/>
    <p:sldMasterId id="2147483894" r:id="rId21"/>
    <p:sldMasterId id="2147483911" r:id="rId22"/>
    <p:sldMasterId id="2147483926" r:id="rId23"/>
  </p:sldMasterIdLst>
  <p:notesMasterIdLst>
    <p:notesMasterId r:id="rId24"/>
  </p:notes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285" r:id="rId54"/>
    <p:sldId id="286" r:id="rId55"/>
    <p:sldId id="287" r:id="rId56"/>
    <p:sldId id="288" r:id="rId57"/>
    <p:sldId id="289" r:id="rId58"/>
    <p:sldId id="290" r:id="rId59"/>
    <p:sldId id="291" r:id="rId60"/>
    <p:sldId id="292" r:id="rId61"/>
    <p:sldId id="293" r:id="rId62"/>
    <p:sldId id="294" r:id="rId63"/>
    <p:sldId id="295" r:id="rId64"/>
    <p:sldId id="296" r:id="rId65"/>
    <p:sldId id="297" r:id="rId66"/>
    <p:sldId id="298" r:id="rId67"/>
    <p:sldId id="299" r:id="rId68"/>
    <p:sldId id="300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08" r:id="rId77"/>
    <p:sldId id="309" r:id="rId78"/>
    <p:sldId id="310" r:id="rId79"/>
    <p:sldId id="311" r:id="rId80"/>
    <p:sldId id="312" r:id="rId81"/>
    <p:sldId id="313" r:id="rId82"/>
    <p:sldId id="314" r:id="rId83"/>
  </p:sldIdLst>
  <p:sldSz cy="6858000" cx="9144000"/>
  <p:notesSz cx="9906000" cy="6794500"/>
  <p:embeddedFontLst>
    <p:embeddedFont>
      <p:font typeface="Noto Sans Symbols"/>
      <p:regular r:id="rId84"/>
      <p:bold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>
        <p15:guide id="1" orient="horz" pos="2140">
          <p15:clr>
            <a:srgbClr val="A4A3A4"/>
          </p15:clr>
        </p15:guide>
        <p15:guide id="2" pos="312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86" roundtripDataSignature="AMtx7mjD9wdxq7hoStN0Ao7JcXwZ3xiu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19" orient="horz"/>
        <p:guide pos="575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40" orient="horz"/>
        <p:guide pos="312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6.xml"/><Relationship Id="rId84" Type="http://schemas.openxmlformats.org/officeDocument/2006/relationships/font" Target="fonts/NotoSansSymbols-regular.fntdata"/><Relationship Id="rId83" Type="http://schemas.openxmlformats.org/officeDocument/2006/relationships/slide" Target="slides/slide59.xml"/><Relationship Id="rId42" Type="http://schemas.openxmlformats.org/officeDocument/2006/relationships/slide" Target="slides/slide18.xml"/><Relationship Id="rId86" Type="http://customschemas.google.com/relationships/presentationmetadata" Target="metadata"/><Relationship Id="rId41" Type="http://schemas.openxmlformats.org/officeDocument/2006/relationships/slide" Target="slides/slide17.xml"/><Relationship Id="rId85" Type="http://schemas.openxmlformats.org/officeDocument/2006/relationships/font" Target="fonts/NotoSansSymbols-bold.fntdata"/><Relationship Id="rId44" Type="http://schemas.openxmlformats.org/officeDocument/2006/relationships/slide" Target="slides/slide20.xml"/><Relationship Id="rId43" Type="http://schemas.openxmlformats.org/officeDocument/2006/relationships/slide" Target="slides/slide19.xml"/><Relationship Id="rId46" Type="http://schemas.openxmlformats.org/officeDocument/2006/relationships/slide" Target="slides/slide22.xml"/><Relationship Id="rId45" Type="http://schemas.openxmlformats.org/officeDocument/2006/relationships/slide" Target="slides/slide21.xml"/><Relationship Id="rId80" Type="http://schemas.openxmlformats.org/officeDocument/2006/relationships/slide" Target="slides/slide56.xml"/><Relationship Id="rId82" Type="http://schemas.openxmlformats.org/officeDocument/2006/relationships/slide" Target="slides/slide58.xml"/><Relationship Id="rId81" Type="http://schemas.openxmlformats.org/officeDocument/2006/relationships/slide" Target="slides/slide57.xml"/><Relationship Id="rId1" Type="http://schemas.openxmlformats.org/officeDocument/2006/relationships/theme" Target="theme/theme9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24.xml"/><Relationship Id="rId47" Type="http://schemas.openxmlformats.org/officeDocument/2006/relationships/slide" Target="slides/slide23.xml"/><Relationship Id="rId49" Type="http://schemas.openxmlformats.org/officeDocument/2006/relationships/slide" Target="slides/slide2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73" Type="http://schemas.openxmlformats.org/officeDocument/2006/relationships/slide" Target="slides/slide49.xml"/><Relationship Id="rId72" Type="http://schemas.openxmlformats.org/officeDocument/2006/relationships/slide" Target="slides/slide48.xml"/><Relationship Id="rId31" Type="http://schemas.openxmlformats.org/officeDocument/2006/relationships/slide" Target="slides/slide7.xml"/><Relationship Id="rId75" Type="http://schemas.openxmlformats.org/officeDocument/2006/relationships/slide" Target="slides/slide51.xml"/><Relationship Id="rId30" Type="http://schemas.openxmlformats.org/officeDocument/2006/relationships/slide" Target="slides/slide6.xml"/><Relationship Id="rId74" Type="http://schemas.openxmlformats.org/officeDocument/2006/relationships/slide" Target="slides/slide50.xml"/><Relationship Id="rId33" Type="http://schemas.openxmlformats.org/officeDocument/2006/relationships/slide" Target="slides/slide9.xml"/><Relationship Id="rId77" Type="http://schemas.openxmlformats.org/officeDocument/2006/relationships/slide" Target="slides/slide53.xml"/><Relationship Id="rId32" Type="http://schemas.openxmlformats.org/officeDocument/2006/relationships/slide" Target="slides/slide8.xml"/><Relationship Id="rId76" Type="http://schemas.openxmlformats.org/officeDocument/2006/relationships/slide" Target="slides/slide52.xml"/><Relationship Id="rId35" Type="http://schemas.openxmlformats.org/officeDocument/2006/relationships/slide" Target="slides/slide11.xml"/><Relationship Id="rId79" Type="http://schemas.openxmlformats.org/officeDocument/2006/relationships/slide" Target="slides/slide55.xml"/><Relationship Id="rId34" Type="http://schemas.openxmlformats.org/officeDocument/2006/relationships/slide" Target="slides/slide10.xml"/><Relationship Id="rId78" Type="http://schemas.openxmlformats.org/officeDocument/2006/relationships/slide" Target="slides/slide54.xml"/><Relationship Id="rId71" Type="http://schemas.openxmlformats.org/officeDocument/2006/relationships/slide" Target="slides/slide47.xml"/><Relationship Id="rId70" Type="http://schemas.openxmlformats.org/officeDocument/2006/relationships/slide" Target="slides/slide46.xml"/><Relationship Id="rId37" Type="http://schemas.openxmlformats.org/officeDocument/2006/relationships/slide" Target="slides/slide13.xml"/><Relationship Id="rId36" Type="http://schemas.openxmlformats.org/officeDocument/2006/relationships/slide" Target="slides/slide12.xml"/><Relationship Id="rId39" Type="http://schemas.openxmlformats.org/officeDocument/2006/relationships/slide" Target="slides/slide15.xml"/><Relationship Id="rId38" Type="http://schemas.openxmlformats.org/officeDocument/2006/relationships/slide" Target="slides/slide14.xml"/><Relationship Id="rId62" Type="http://schemas.openxmlformats.org/officeDocument/2006/relationships/slide" Target="slides/slide38.xml"/><Relationship Id="rId61" Type="http://schemas.openxmlformats.org/officeDocument/2006/relationships/slide" Target="slides/slide37.xml"/><Relationship Id="rId20" Type="http://schemas.openxmlformats.org/officeDocument/2006/relationships/slideMaster" Target="slideMasters/slideMaster17.xml"/><Relationship Id="rId64" Type="http://schemas.openxmlformats.org/officeDocument/2006/relationships/slide" Target="slides/slide40.xml"/><Relationship Id="rId63" Type="http://schemas.openxmlformats.org/officeDocument/2006/relationships/slide" Target="slides/slide39.xml"/><Relationship Id="rId22" Type="http://schemas.openxmlformats.org/officeDocument/2006/relationships/slideMaster" Target="slideMasters/slideMaster19.xml"/><Relationship Id="rId66" Type="http://schemas.openxmlformats.org/officeDocument/2006/relationships/slide" Target="slides/slide42.xml"/><Relationship Id="rId21" Type="http://schemas.openxmlformats.org/officeDocument/2006/relationships/slideMaster" Target="slideMasters/slideMaster18.xml"/><Relationship Id="rId65" Type="http://schemas.openxmlformats.org/officeDocument/2006/relationships/slide" Target="slides/slide41.xml"/><Relationship Id="rId24" Type="http://schemas.openxmlformats.org/officeDocument/2006/relationships/notesMaster" Target="notesMasters/notesMaster1.xml"/><Relationship Id="rId68" Type="http://schemas.openxmlformats.org/officeDocument/2006/relationships/slide" Target="slides/slide44.xml"/><Relationship Id="rId23" Type="http://schemas.openxmlformats.org/officeDocument/2006/relationships/slideMaster" Target="slideMasters/slideMaster20.xml"/><Relationship Id="rId67" Type="http://schemas.openxmlformats.org/officeDocument/2006/relationships/slide" Target="slides/slide43.xml"/><Relationship Id="rId60" Type="http://schemas.openxmlformats.org/officeDocument/2006/relationships/slide" Target="slides/slide36.xml"/><Relationship Id="rId26" Type="http://schemas.openxmlformats.org/officeDocument/2006/relationships/slide" Target="slides/slide2.xml"/><Relationship Id="rId25" Type="http://schemas.openxmlformats.org/officeDocument/2006/relationships/slide" Target="slides/slide1.xml"/><Relationship Id="rId69" Type="http://schemas.openxmlformats.org/officeDocument/2006/relationships/slide" Target="slides/slide45.xml"/><Relationship Id="rId28" Type="http://schemas.openxmlformats.org/officeDocument/2006/relationships/slide" Target="slides/slide4.xml"/><Relationship Id="rId27" Type="http://schemas.openxmlformats.org/officeDocument/2006/relationships/slide" Target="slides/slide3.xml"/><Relationship Id="rId29" Type="http://schemas.openxmlformats.org/officeDocument/2006/relationships/slide" Target="slides/slide5.xml"/><Relationship Id="rId51" Type="http://schemas.openxmlformats.org/officeDocument/2006/relationships/slide" Target="slides/slide27.xml"/><Relationship Id="rId50" Type="http://schemas.openxmlformats.org/officeDocument/2006/relationships/slide" Target="slides/slide26.xml"/><Relationship Id="rId53" Type="http://schemas.openxmlformats.org/officeDocument/2006/relationships/slide" Target="slides/slide29.xml"/><Relationship Id="rId52" Type="http://schemas.openxmlformats.org/officeDocument/2006/relationships/slide" Target="slides/slide28.xml"/><Relationship Id="rId11" Type="http://schemas.openxmlformats.org/officeDocument/2006/relationships/slideMaster" Target="slideMasters/slideMaster8.xml"/><Relationship Id="rId55" Type="http://schemas.openxmlformats.org/officeDocument/2006/relationships/slide" Target="slides/slide31.xml"/><Relationship Id="rId10" Type="http://schemas.openxmlformats.org/officeDocument/2006/relationships/slideMaster" Target="slideMasters/slideMaster7.xml"/><Relationship Id="rId54" Type="http://schemas.openxmlformats.org/officeDocument/2006/relationships/slide" Target="slides/slide30.xml"/><Relationship Id="rId13" Type="http://schemas.openxmlformats.org/officeDocument/2006/relationships/slideMaster" Target="slideMasters/slideMaster10.xml"/><Relationship Id="rId57" Type="http://schemas.openxmlformats.org/officeDocument/2006/relationships/slide" Target="slides/slide33.xml"/><Relationship Id="rId12" Type="http://schemas.openxmlformats.org/officeDocument/2006/relationships/slideMaster" Target="slideMasters/slideMaster9.xml"/><Relationship Id="rId56" Type="http://schemas.openxmlformats.org/officeDocument/2006/relationships/slide" Target="slides/slide32.xml"/><Relationship Id="rId15" Type="http://schemas.openxmlformats.org/officeDocument/2006/relationships/slideMaster" Target="slideMasters/slideMaster12.xml"/><Relationship Id="rId59" Type="http://schemas.openxmlformats.org/officeDocument/2006/relationships/slide" Target="slides/slide35.xml"/><Relationship Id="rId14" Type="http://schemas.openxmlformats.org/officeDocument/2006/relationships/slideMaster" Target="slideMasters/slideMaster11.xml"/><Relationship Id="rId58" Type="http://schemas.openxmlformats.org/officeDocument/2006/relationships/slide" Target="slides/slide34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Master" Target="slideMasters/slideMaster16.xml"/><Relationship Id="rId18" Type="http://schemas.openxmlformats.org/officeDocument/2006/relationships/slideMaster" Target="slideMasters/slideMaster1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29260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13400" y="0"/>
            <a:ext cx="429260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5" name="Google Shape;1145;p1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1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0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8" name="Google Shape;1248;p10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2: piece-wise constant fct used for appr.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6: update only in relevant parts, bounded Gaussian for mm</a:t>
            </a:r>
            <a:endParaRPr/>
          </a:p>
        </p:txBody>
      </p:sp>
      <p:sp>
        <p:nvSpPr>
          <p:cNvPr id="1249" name="Google Shape;1249;p10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1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6" name="Google Shape;1256;p11:notes"/>
          <p:cNvSpPr/>
          <p:nvPr>
            <p:ph idx="2" type="sldImg"/>
          </p:nvPr>
        </p:nvSpPr>
        <p:spPr>
          <a:xfrm>
            <a:off x="3265488" y="517525"/>
            <a:ext cx="3379787" cy="2535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7" name="Google Shape;1257;p11:notes"/>
          <p:cNvSpPr txBox="1"/>
          <p:nvPr>
            <p:ph idx="1" type="body"/>
          </p:nvPr>
        </p:nvSpPr>
        <p:spPr>
          <a:xfrm>
            <a:off x="1322388" y="3230563"/>
            <a:ext cx="7256462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100" lIns="90225" spcFirstLastPara="1" rIns="90225" wrap="square" tIns="45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1.2: variants such as octrees can adapt to the belief distrib.. but more complex to implement.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Appr. of the cont. space by piecewise constant fct, </a:t>
            </a:r>
            <a:r>
              <a:rPr b="1" lang="en-US"/>
              <a:t>more efficient: set of particles instead of 3D grid. sub-resolution accuracy.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3: guess about pos+orient. propagate hyp. according to motion model, evaluate based on obs. model. how well p. can explain obs.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2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5" name="Google Shape;1265;p12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beams shown from particle with highest obs. likelihood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symmetric corridor.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has to acquire data in room to be able to localize.</a:t>
            </a:r>
            <a:endParaRPr/>
          </a:p>
        </p:txBody>
      </p:sp>
      <p:sp>
        <p:nvSpPr>
          <p:cNvPr id="1266" name="Google Shape;1266;p12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3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13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4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14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15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3" name="Google Shape;1303;p15:notes"/>
          <p:cNvSpPr/>
          <p:nvPr>
            <p:ph idx="2" type="sldImg"/>
          </p:nvPr>
        </p:nvSpPr>
        <p:spPr>
          <a:xfrm>
            <a:off x="3265488" y="517525"/>
            <a:ext cx="3381375" cy="2535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4" name="Google Shape;1304;p15:notes"/>
          <p:cNvSpPr txBox="1"/>
          <p:nvPr>
            <p:ph idx="1" type="body"/>
          </p:nvPr>
        </p:nvSpPr>
        <p:spPr>
          <a:xfrm>
            <a:off x="1322388" y="3230563"/>
            <a:ext cx="7256462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100" lIns="90225" spcFirstLastPara="1" rIns="90225" wrap="square" tIns="45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1: J samples/particles x, y, theta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later: how to calc. weights, how to update state hypot. based on mm, obs model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/>
              <a:t>2: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math. descrip. posterior = weighted sum of p. states.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dirac delta: infinite, zero, integral = 1. </a:t>
            </a:r>
            <a:endParaRPr sz="20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6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8" name="Google Shape;1318;p16:notes"/>
          <p:cNvSpPr/>
          <p:nvPr>
            <p:ph idx="2" type="sldImg"/>
          </p:nvPr>
        </p:nvSpPr>
        <p:spPr>
          <a:xfrm>
            <a:off x="3265488" y="517525"/>
            <a:ext cx="3381375" cy="2535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9" name="Google Shape;1319;p16:notes"/>
          <p:cNvSpPr txBox="1"/>
          <p:nvPr>
            <p:ph idx="1" type="body"/>
          </p:nvPr>
        </p:nvSpPr>
        <p:spPr>
          <a:xfrm>
            <a:off x="1322388" y="3230563"/>
            <a:ext cx="7256462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100" lIns="90225" spcFirstLastPara="1" rIns="90225" wrap="square" tIns="45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idea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2: the higher the fct value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7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0" name="Google Shape;1330;p17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discussed in Ch4.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2: rejection sampling as in Ch4. Uniform sampling comp. with f value. Not very efficient. </a:t>
            </a:r>
            <a:endParaRPr/>
          </a:p>
        </p:txBody>
      </p:sp>
      <p:sp>
        <p:nvSpPr>
          <p:cNvPr id="1331" name="Google Shape;1331;p17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8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0" name="Google Shape;1340;p18:notes"/>
          <p:cNvSpPr/>
          <p:nvPr>
            <p:ph idx="2" type="sldImg"/>
          </p:nvPr>
        </p:nvSpPr>
        <p:spPr>
          <a:xfrm>
            <a:off x="3265488" y="517525"/>
            <a:ext cx="3381375" cy="2535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1" name="Google Shape;1341;p18:notes"/>
          <p:cNvSpPr txBox="1"/>
          <p:nvPr>
            <p:ph idx="1" type="body"/>
          </p:nvPr>
        </p:nvSpPr>
        <p:spPr>
          <a:xfrm>
            <a:off x="1322388" y="3230563"/>
            <a:ext cx="7256462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100" lIns="90225" spcFirstLastPara="1" rIns="90225" wrap="square" tIns="45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 use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weighted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particles to approx. arbitrary functions.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 = f = target: we want to represent with a set of weighted particles.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 = g = proposal: sample from.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2: weight of the p. acc to the ratio of t/p  to account for diff.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of weighted p.  approx. blue target.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use any distrib. to sample from.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19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9" name="Google Shape;1359;p19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6: the better is the approximation</a:t>
            </a:r>
            <a:endParaRPr/>
          </a:p>
        </p:txBody>
      </p:sp>
      <p:sp>
        <p:nvSpPr>
          <p:cNvPr id="1360" name="Google Shape;1360;p19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20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6" name="Google Shape;1366;p20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to account for the diff between target and proposal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How to use PF for localization?</a:t>
            </a:r>
            <a:endParaRPr/>
          </a:p>
        </p:txBody>
      </p:sp>
      <p:sp>
        <p:nvSpPr>
          <p:cNvPr id="1367" name="Google Shape;1367;p20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21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8" name="Google Shape;1378;p21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2: acc to Ch4: Sample Odometry Motion Model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3: weight has to be chosen in exactly that way if the samples are drawn from the motion model (see ex on Sheet 5)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4: good ones survive, are repeatedly sampled, others die out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# particles stays constant!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21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22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0" name="Google Shape;1390;p22:notes"/>
          <p:cNvSpPr/>
          <p:nvPr>
            <p:ph idx="2" type="sldImg"/>
          </p:nvPr>
        </p:nvSpPr>
        <p:spPr>
          <a:xfrm>
            <a:off x="3268663" y="519113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91" name="Google Shape;1391;p22:notes"/>
          <p:cNvSpPr txBox="1"/>
          <p:nvPr>
            <p:ph idx="1" type="body"/>
          </p:nvPr>
        </p:nvSpPr>
        <p:spPr>
          <a:xfrm>
            <a:off x="1322388" y="3230563"/>
            <a:ext cx="7256462" cy="305276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450" lIns="90925" spcFirstLastPara="1" rIns="90925" wrap="square" tIns="45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odometry: relative movement from wheel encoders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23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5" name="Google Shape;1405;p23:notes"/>
          <p:cNvSpPr/>
          <p:nvPr>
            <p:ph idx="2" type="sldImg"/>
          </p:nvPr>
        </p:nvSpPr>
        <p:spPr>
          <a:xfrm>
            <a:off x="3268663" y="519113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06" name="Google Shape;1406;p23:notes"/>
          <p:cNvSpPr txBox="1"/>
          <p:nvPr>
            <p:ph idx="1" type="body"/>
          </p:nvPr>
        </p:nvSpPr>
        <p:spPr>
          <a:xfrm>
            <a:off x="1322388" y="3230563"/>
            <a:ext cx="7256462" cy="305276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450" lIns="90925" spcFirstLastPara="1" rIns="90925" wrap="square" tIns="45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decompose into 3 components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24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5" name="Google Shape;1425;p24:notes"/>
          <p:cNvSpPr/>
          <p:nvPr>
            <p:ph idx="2" type="sldImg"/>
          </p:nvPr>
        </p:nvSpPr>
        <p:spPr>
          <a:xfrm>
            <a:off x="3268663" y="519113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26" name="Google Shape;1426;p24:notes"/>
          <p:cNvSpPr txBox="1"/>
          <p:nvPr>
            <p:ph idx="1" type="body"/>
          </p:nvPr>
        </p:nvSpPr>
        <p:spPr>
          <a:xfrm>
            <a:off x="1322388" y="3230563"/>
            <a:ext cx="7256462" cy="305276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450" lIns="90925" spcFirstLastPara="1" rIns="90925" wrap="square" tIns="45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noise!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for each particle we draw a new pose based on 3 Gaussians.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ex: 500 particles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25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4" name="Google Shape;1434;p25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 4: sample odometry mm</a:t>
            </a:r>
            <a:endParaRPr/>
          </a:p>
        </p:txBody>
      </p:sp>
      <p:sp>
        <p:nvSpPr>
          <p:cNvPr id="1435" name="Google Shape;1435;p25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26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8" name="Google Shape;1458;p26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sensor models to evaluate the particles: weighted sum of 4 fct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00000"/>
                </a:solidFill>
              </a:rPr>
              <a:t>expected measured distance according to ppose and map.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distrib. over the measured dist.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evaluate the diff. between distance that should be measured from p.pose and the actual measured one.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Alternative: endpoint model</a:t>
            </a:r>
            <a:endParaRPr/>
          </a:p>
        </p:txBody>
      </p:sp>
      <p:sp>
        <p:nvSpPr>
          <p:cNvPr id="1459" name="Google Shape;1459;p26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27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4" name="Google Shape;1474;p27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input: … output: new sample set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take orig. state of hypot., sample new state acc to mm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weight of new state hypot., add to particle set.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Resampling is needed: only a finite number of samples. Without resampling: most particles would represent states with a low likelihood after some time and the filter would loose track of the “good” hypotheses.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proposal, weight: exercise on Sheet 5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left out: normalization</a:t>
            </a:r>
            <a:endParaRPr/>
          </a:p>
        </p:txBody>
      </p:sp>
      <p:sp>
        <p:nvSpPr>
          <p:cNvPr id="1475" name="Google Shape;1475;p27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28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3" name="Google Shape;1483;p28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sensor: in front of door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init: sample state hypot. uniformely.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door detection.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w: obs likelihood. weighted particles.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sensor obs uncertain: still some weight between the doors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28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29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2" name="Google Shape;1492;p29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00000"/>
                </a:solidFill>
              </a:rPr>
              <a:t>resampling, prediction acc. to mm (</a:t>
            </a:r>
            <a:r>
              <a:rPr b="1" lang="en-US">
                <a:solidFill>
                  <a:srgbClr val="800000"/>
                </a:solidFill>
              </a:rPr>
              <a:t>in one step</a:t>
            </a:r>
            <a:r>
              <a:rPr lang="en-US">
                <a:solidFill>
                  <a:srgbClr val="800000"/>
                </a:solidFill>
              </a:rPr>
              <a:t>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propagate particles according to mm: sample for each particle a new pose.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draw new set of hypot. from old set acc to weights with replacements (put particle back).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3 clusters of particles. drawn repeatedly.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29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3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161" name="Google Shape;1161;p3:notes"/>
          <p:cNvSpPr/>
          <p:nvPr>
            <p:ph idx="2" type="sldImg"/>
          </p:nvPr>
        </p:nvSpPr>
        <p:spPr>
          <a:xfrm>
            <a:off x="3254375" y="509588"/>
            <a:ext cx="3397250" cy="2547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2" name="Google Shape;1162;p3:notes"/>
          <p:cNvSpPr txBox="1"/>
          <p:nvPr>
            <p:ph idx="1" type="body"/>
          </p:nvPr>
        </p:nvSpPr>
        <p:spPr>
          <a:xfrm>
            <a:off x="1319669" y="3227388"/>
            <a:ext cx="7266662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click: formula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running example to compare performance of different filter impl.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1D state space, only move forward, backward.  1: uniform prior.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2: one obs. direct product: obs model with prior.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3: normally actions make the robot uncertain. convol of prior with mm.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4: further obs: multiply prior with obs model.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distr. we would like to obtain. consistent with both obs.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how can we repr. the post. and eff. update it?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30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1" name="Google Shape;1501;p30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again sensor: in front of door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weight particles acc to obs model.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next: resampling acc to weights. and mm.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30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31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0" name="Google Shape;1510;p31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draw new set of hypot. from old set acc to weights with replacements.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again pass through motion model. sample new pose for each particle.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one main cluster. concentrate on true pose, but still....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31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32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9" name="Google Shape;1519;p32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beams shown from particle with highest obs. likelihood</a:t>
            </a:r>
            <a:endParaRPr/>
          </a:p>
        </p:txBody>
      </p:sp>
      <p:sp>
        <p:nvSpPr>
          <p:cNvPr id="1520" name="Google Shape;1520;p32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3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8" name="Google Shape;1528;p33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5: Without resampling: The filter is likely to loose track of the “good” hypotheses.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each prediction step, a large number of samples will end up in wrong states. (still approximation of the posterior)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Resampling ensures that particles stay in the meaningful area of the state space.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529" name="Google Shape;1529;p33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34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38" name="Google Shape;1538;p34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holes proportional to weights, ball ends up with prob.&lt;click&gt;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of length J, cumulative sum of weights, draw rand number between 0 and sum of weights = 1, search array entry (binary search).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 rand. ini value: 1/J, take particle, move in the array with a step size of 1/N.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Adv: array traversed just once, more systematic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Qu: what happens if all particles have the same weight. makes sense. if all have the same weight, all should survive!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contrast to roulette wheel.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34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5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5" name="Google Shape;1615;p35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take particle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step size 1/J</a:t>
            </a:r>
            <a:endParaRPr/>
          </a:p>
        </p:txBody>
      </p:sp>
      <p:sp>
        <p:nvSpPr>
          <p:cNvPr id="1616" name="Google Shape;1616;p35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36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7" name="Google Shape;1627;p36:notes"/>
          <p:cNvSpPr/>
          <p:nvPr>
            <p:ph idx="2" type="sldImg"/>
          </p:nvPr>
        </p:nvSpPr>
        <p:spPr>
          <a:xfrm>
            <a:off x="3270250" y="520700"/>
            <a:ext cx="3379788" cy="2535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8" name="Google Shape;1628;p36:notes"/>
          <p:cNvSpPr txBox="1"/>
          <p:nvPr>
            <p:ph idx="1" type="body"/>
          </p:nvPr>
        </p:nvSpPr>
        <p:spPr>
          <a:xfrm>
            <a:off x="1322389" y="3230565"/>
            <a:ext cx="7258050" cy="305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450" lIns="90925" spcFirstLastPara="1" rIns="90925" wrap="square" tIns="45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2 LRF, 120 range measurements integr.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37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5" name="Google Shape;1635;p37:notes"/>
          <p:cNvSpPr/>
          <p:nvPr>
            <p:ph idx="2" type="sldImg"/>
          </p:nvPr>
        </p:nvSpPr>
        <p:spPr>
          <a:xfrm>
            <a:off x="3270250" y="520700"/>
            <a:ext cx="3379788" cy="2535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6" name="Google Shape;1636;p37:notes"/>
          <p:cNvSpPr txBox="1"/>
          <p:nvPr>
            <p:ph idx="1" type="body"/>
          </p:nvPr>
        </p:nvSpPr>
        <p:spPr>
          <a:xfrm>
            <a:off x="1322389" y="3230565"/>
            <a:ext cx="7258050" cy="305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450" lIns="90925" spcFirstLastPara="1" rIns="90925" wrap="square" tIns="45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beams for pose with highest obs likelihood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38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3" name="Google Shape;1643;p38:notes"/>
          <p:cNvSpPr/>
          <p:nvPr>
            <p:ph idx="2" type="sldImg"/>
          </p:nvPr>
        </p:nvSpPr>
        <p:spPr>
          <a:xfrm>
            <a:off x="3270250" y="520700"/>
            <a:ext cx="3379788" cy="2535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4" name="Google Shape;1644;p38:notes"/>
          <p:cNvSpPr txBox="1"/>
          <p:nvPr>
            <p:ph idx="1" type="body"/>
          </p:nvPr>
        </p:nvSpPr>
        <p:spPr>
          <a:xfrm>
            <a:off x="1322389" y="3230565"/>
            <a:ext cx="7258050" cy="305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450" lIns="90925" spcFirstLastPara="1" rIns="90925" wrap="square" tIns="45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39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1" name="Google Shape;1651;p39:notes"/>
          <p:cNvSpPr/>
          <p:nvPr>
            <p:ph idx="2" type="sldImg"/>
          </p:nvPr>
        </p:nvSpPr>
        <p:spPr>
          <a:xfrm>
            <a:off x="3270250" y="520700"/>
            <a:ext cx="3379788" cy="2535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2" name="Google Shape;1652;p39:notes"/>
          <p:cNvSpPr txBox="1"/>
          <p:nvPr>
            <p:ph idx="1" type="body"/>
          </p:nvPr>
        </p:nvSpPr>
        <p:spPr>
          <a:xfrm>
            <a:off x="1322389" y="3230565"/>
            <a:ext cx="7258050" cy="305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450" lIns="90925" spcFirstLastPara="1" rIns="90925" wrap="square" tIns="45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observation at the particle with the highest likelihood/weight.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particle which best matches the measurements.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0" name="Google Shape;1170;p4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possible solution. histograms.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approximate belief by a number of bins. </a:t>
            </a:r>
            <a:r>
              <a:rPr b="1" lang="en-US"/>
              <a:t>size of the bins = accuracy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1: ini: unif. distr. over all bins. 2: likelihood fct, multiply with prior. normalize.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3: convolve with mm: uncertainty. 4. obs: multiply with likelihood. normalize. consistent with…  5: convolve with mm.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 general: 3D pose, x,y,theta (or more), more complex</a:t>
            </a:r>
            <a:endParaRPr/>
          </a:p>
        </p:txBody>
      </p:sp>
      <p:sp>
        <p:nvSpPr>
          <p:cNvPr id="1171" name="Google Shape;1171;p4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0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0" name="Google Shape;1660;p40:notes"/>
          <p:cNvSpPr/>
          <p:nvPr>
            <p:ph idx="2" type="sldImg"/>
          </p:nvPr>
        </p:nvSpPr>
        <p:spPr>
          <a:xfrm>
            <a:off x="3270250" y="520700"/>
            <a:ext cx="3379788" cy="2535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1" name="Google Shape;1661;p40:notes"/>
          <p:cNvSpPr txBox="1"/>
          <p:nvPr>
            <p:ph idx="1" type="body"/>
          </p:nvPr>
        </p:nvSpPr>
        <p:spPr>
          <a:xfrm>
            <a:off x="1322389" y="3230565"/>
            <a:ext cx="7258050" cy="305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450" lIns="90925" spcFirstLastPara="1" rIns="90925" wrap="square" tIns="45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unlikely particle die out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1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8" name="Google Shape;1668;p41:notes"/>
          <p:cNvSpPr/>
          <p:nvPr>
            <p:ph idx="2" type="sldImg"/>
          </p:nvPr>
        </p:nvSpPr>
        <p:spPr>
          <a:xfrm>
            <a:off x="3270250" y="520700"/>
            <a:ext cx="3379788" cy="2535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9" name="Google Shape;1669;p41:notes"/>
          <p:cNvSpPr txBox="1"/>
          <p:nvPr>
            <p:ph idx="1" type="body"/>
          </p:nvPr>
        </p:nvSpPr>
        <p:spPr>
          <a:xfrm>
            <a:off x="1322389" y="3230565"/>
            <a:ext cx="7258050" cy="305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450" lIns="90925" spcFirstLastPara="1" rIns="90925" wrap="square" tIns="45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42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6" name="Google Shape;1676;p42:notes"/>
          <p:cNvSpPr/>
          <p:nvPr>
            <p:ph idx="2" type="sldImg"/>
          </p:nvPr>
        </p:nvSpPr>
        <p:spPr>
          <a:xfrm>
            <a:off x="3270250" y="520700"/>
            <a:ext cx="3379788" cy="2535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7" name="Google Shape;1677;p42:notes"/>
          <p:cNvSpPr txBox="1"/>
          <p:nvPr>
            <p:ph idx="1" type="body"/>
          </p:nvPr>
        </p:nvSpPr>
        <p:spPr>
          <a:xfrm>
            <a:off x="1322389" y="3230565"/>
            <a:ext cx="7258050" cy="305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450" lIns="90925" spcFirstLastPara="1" rIns="90925" wrap="square" tIns="45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43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4" name="Google Shape;1684;p43:notes"/>
          <p:cNvSpPr/>
          <p:nvPr>
            <p:ph idx="2" type="sldImg"/>
          </p:nvPr>
        </p:nvSpPr>
        <p:spPr>
          <a:xfrm>
            <a:off x="3270250" y="520700"/>
            <a:ext cx="3379788" cy="2535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5" name="Google Shape;1685;p43:notes"/>
          <p:cNvSpPr txBox="1"/>
          <p:nvPr>
            <p:ph idx="1" type="body"/>
          </p:nvPr>
        </p:nvSpPr>
        <p:spPr>
          <a:xfrm>
            <a:off x="1322389" y="3230565"/>
            <a:ext cx="7258050" cy="305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450" lIns="90925" spcFirstLastPara="1" rIns="90925" wrap="square" tIns="45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unlikely die out, concentrated belief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44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2" name="Google Shape;1692;p44:notes"/>
          <p:cNvSpPr/>
          <p:nvPr>
            <p:ph idx="2" type="sldImg"/>
          </p:nvPr>
        </p:nvSpPr>
        <p:spPr>
          <a:xfrm>
            <a:off x="3270250" y="520700"/>
            <a:ext cx="3379788" cy="2535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3" name="Google Shape;1693;p44:notes"/>
          <p:cNvSpPr txBox="1"/>
          <p:nvPr>
            <p:ph idx="1" type="body"/>
          </p:nvPr>
        </p:nvSpPr>
        <p:spPr>
          <a:xfrm>
            <a:off x="1322389" y="3230565"/>
            <a:ext cx="7258050" cy="305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450" lIns="90925" spcFirstLastPara="1" rIns="90925" wrap="square" tIns="45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uncertainty since motion commands are exec. inacc.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45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0" name="Google Shape;1700;p45:notes"/>
          <p:cNvSpPr/>
          <p:nvPr>
            <p:ph idx="2" type="sldImg"/>
          </p:nvPr>
        </p:nvSpPr>
        <p:spPr>
          <a:xfrm>
            <a:off x="3270250" y="520700"/>
            <a:ext cx="3379788" cy="2535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1" name="Google Shape;1701;p45:notes"/>
          <p:cNvSpPr txBox="1"/>
          <p:nvPr>
            <p:ph idx="1" type="body"/>
          </p:nvPr>
        </p:nvSpPr>
        <p:spPr>
          <a:xfrm>
            <a:off x="1322389" y="3230565"/>
            <a:ext cx="7258050" cy="305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450" lIns="90925" spcFirstLastPara="1" rIns="90925" wrap="square" tIns="45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46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8" name="Google Shape;1708;p46:notes"/>
          <p:cNvSpPr/>
          <p:nvPr>
            <p:ph idx="2" type="sldImg"/>
          </p:nvPr>
        </p:nvSpPr>
        <p:spPr>
          <a:xfrm>
            <a:off x="3270250" y="520700"/>
            <a:ext cx="3379788" cy="2535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9" name="Google Shape;1709;p46:notes"/>
          <p:cNvSpPr txBox="1"/>
          <p:nvPr>
            <p:ph idx="1" type="body"/>
          </p:nvPr>
        </p:nvSpPr>
        <p:spPr>
          <a:xfrm>
            <a:off x="1322389" y="3230565"/>
            <a:ext cx="7258050" cy="305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450" lIns="90925" spcFirstLastPara="1" rIns="90925" wrap="square" tIns="45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 more concentrated. 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47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6" name="Google Shape;1716;p47:notes"/>
          <p:cNvSpPr/>
          <p:nvPr>
            <p:ph idx="2" type="sldImg"/>
          </p:nvPr>
        </p:nvSpPr>
        <p:spPr>
          <a:xfrm>
            <a:off x="3270250" y="520700"/>
            <a:ext cx="3379788" cy="2535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7" name="Google Shape;1717;p47:notes"/>
          <p:cNvSpPr txBox="1"/>
          <p:nvPr>
            <p:ph idx="1" type="body"/>
          </p:nvPr>
        </p:nvSpPr>
        <p:spPr>
          <a:xfrm>
            <a:off x="1322389" y="3230565"/>
            <a:ext cx="7258050" cy="305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450" lIns="90925" spcFirstLastPara="1" rIns="90925" wrap="square" tIns="45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uncertain again. open space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48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4" name="Google Shape;1724;p48:notes"/>
          <p:cNvSpPr/>
          <p:nvPr>
            <p:ph idx="2" type="sldImg"/>
          </p:nvPr>
        </p:nvSpPr>
        <p:spPr>
          <a:xfrm>
            <a:off x="3270250" y="520700"/>
            <a:ext cx="3379788" cy="2535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5" name="Google Shape;1725;p48:notes"/>
          <p:cNvSpPr txBox="1"/>
          <p:nvPr>
            <p:ph idx="1" type="body"/>
          </p:nvPr>
        </p:nvSpPr>
        <p:spPr>
          <a:xfrm>
            <a:off x="1322389" y="3230565"/>
            <a:ext cx="7258050" cy="305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450" lIns="90925" spcFirstLastPara="1" rIns="90925" wrap="square" tIns="45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49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2" name="Google Shape;1732;p49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further sensor model. not based on dist. measurements.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laser measurements were affected by people, not many valid range measurements.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camera pointing to ceiling.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mosaic learned from from b+w images. basically lights on the ceiling.</a:t>
            </a:r>
            <a:endParaRPr/>
          </a:p>
        </p:txBody>
      </p:sp>
      <p:sp>
        <p:nvSpPr>
          <p:cNvPr id="1733" name="Google Shape;1733;p49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5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2" name="Google Shape;1182;p5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 as def. in Ch 2 but now for the discrete case.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for all states repr. as bins. L5: multiply belief with obs likelihood.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Add up prob, L6/8: normalize, over all histogram entries sum up to 1.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00000"/>
                </a:solidFill>
              </a:rPr>
              <a:t>L11: integral -&gt; sum over all states</a:t>
            </a:r>
            <a:r>
              <a:rPr lang="en-US"/>
              <a:t>. consider prob. of ending up in state x.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closed form calc of posterior.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quadr. complexity (unless certain states can be excluded)</a:t>
            </a:r>
            <a:endParaRPr/>
          </a:p>
        </p:txBody>
      </p:sp>
      <p:sp>
        <p:nvSpPr>
          <p:cNvPr id="1183" name="Google Shape;1183;p5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50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3" name="Google Shape;1743;p50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captured image.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consider center area, 10x10 pixels. determine avg intensity value.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idea: compare avg intensity value for particle pose on learned ceiling map with currently observed value.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[Click] Gaussian fct to evaluate the diff betw. exp. and measured intensity value</a:t>
            </a:r>
            <a:endParaRPr/>
          </a:p>
        </p:txBody>
      </p:sp>
      <p:sp>
        <p:nvSpPr>
          <p:cNvPr id="1744" name="Google Shape;1744;p50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51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7" name="Google Shape;1787;p51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10x10 center area.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which poses can explain the obs best.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all poses under a light have high values. </a:t>
            </a:r>
            <a:r>
              <a:rPr b="1" lang="en-US"/>
              <a:t>the darker the better.</a:t>
            </a:r>
            <a:endParaRPr b="1"/>
          </a:p>
        </p:txBody>
      </p:sp>
      <p:sp>
        <p:nvSpPr>
          <p:cNvPr id="1788" name="Google Shape;1788;p51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52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8" name="Google Shape;1798;p52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 not completely in the center of the image.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poses in a certain distance to the lights have highest obs likelihood.</a:t>
            </a:r>
            <a:endParaRPr/>
          </a:p>
        </p:txBody>
      </p:sp>
      <p:sp>
        <p:nvSpPr>
          <p:cNvPr id="1799" name="Google Shape;1799;p52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53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9" name="Google Shape;1809;p53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light at all.</a:t>
            </a:r>
            <a:endParaRPr/>
          </a:p>
        </p:txBody>
      </p:sp>
      <p:sp>
        <p:nvSpPr>
          <p:cNvPr id="1810" name="Google Shape;1810;p53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54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0" name="Google Shape;1820;p54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global localization + tracking using this observation model.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10.000 particles. true path.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uncertain in the center: when no lights. point cloud spreads.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concentrates again where lights are.</a:t>
            </a:r>
            <a:endParaRPr/>
          </a:p>
        </p:txBody>
      </p:sp>
      <p:sp>
        <p:nvSpPr>
          <p:cNvPr id="1821" name="Google Shape;1821;p54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55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8" name="Google Shape;1828;p55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2: or concentrated at wrong pose. how to recover?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55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56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6" name="Google Shape;1836;p56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1: e.g. draw particles from a uniform distribution (and weight them according to the current obs).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2: when the current particles cannot explain the obs well. then the robot is likely to be at a diff. pose.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without randomly sampling the robot cannot recover.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rather unlikely that particles get close to the correct pose by chance.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56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57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4" name="Google Shape;1844;p57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1: can represent non-Gaussian distributions, multi-modal beliefs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3: prediction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4: correction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5: needed since we have only a limited #particles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57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58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1" name="Google Shape;1851;p58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2: </a:t>
            </a:r>
            <a:r>
              <a:rPr lang="en-US" sz="1200"/>
              <a:t>Re-sampling: Draw new particles with a probability proportional to the likelihood of the observation</a:t>
            </a:r>
            <a:endParaRPr/>
          </a:p>
        </p:txBody>
      </p:sp>
      <p:sp>
        <p:nvSpPr>
          <p:cNvPr id="1852" name="Google Shape;1852;p58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59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59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6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8" name="Google Shape;1198;p6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grid structure. 1 layer for each poss. discretized orientation.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same loc, diff orientation.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not memory efficient for a reasonable res. e.g. 15 cm, 1-2 deg.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Problem: access+update. hard to update in real time for large maps.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Possibly cannot integrate all obs. since too slow.</a:t>
            </a:r>
            <a:endParaRPr/>
          </a:p>
        </p:txBody>
      </p:sp>
      <p:sp>
        <p:nvSpPr>
          <p:cNvPr id="1199" name="Google Shape;1199;p6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7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7" name="Google Shape;1207;p7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1: Mio of multiplications.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2: Typically after some time unimodal distr., no update in areas where prob &lt; thresh, leave min value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3: attention: de-loc! tele-ported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4: if obs likelihood &lt; thresh consider all states again.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5: Shift the data in the grid acc. to measured motion, convolve with a Gaussian kernel. instead of quadratic, linear update complexity</a:t>
            </a:r>
            <a:endParaRPr/>
          </a:p>
        </p:txBody>
      </p:sp>
      <p:sp>
        <p:nvSpPr>
          <p:cNvPr id="1208" name="Google Shape;1208;p7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8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5" name="Google Shape;1215;p8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discrete BF applied to loc. some noisy reflections, in general fits well.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3D grid: 15 cm, 2 deg angular res., 80MB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2D repr. of 3D histo. max of diff. layers of orient.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wall on the right. the darker, the higher the likeliood. multi-modal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&lt;click&gt;&lt;click&gt;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after integration of 3 measurements: 1 single peak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8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9:notes"/>
          <p:cNvSpPr/>
          <p:nvPr>
            <p:ph idx="2" type="sldImg"/>
          </p:nvPr>
        </p:nvSpPr>
        <p:spPr>
          <a:xfrm>
            <a:off x="3257550" y="511175"/>
            <a:ext cx="3395663" cy="254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3" name="Google Shape;1233;p9:notes"/>
          <p:cNvSpPr txBox="1"/>
          <p:nvPr>
            <p:ph idx="1" type="body"/>
          </p:nvPr>
        </p:nvSpPr>
        <p:spPr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575" spcFirstLastPara="1" rIns="93575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odo, 24 sonar readings. where is the robot?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must be at the end of a long corridor. [click]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based on relatively noisy obs. robot can figure out where it is. </a:t>
            </a:r>
            <a:endParaRPr/>
          </a:p>
        </p:txBody>
      </p:sp>
      <p:sp>
        <p:nvSpPr>
          <p:cNvPr id="1234" name="Google Shape;1234;p9:notes"/>
          <p:cNvSpPr txBox="1"/>
          <p:nvPr>
            <p:ph idx="12" type="sldNum"/>
          </p:nvPr>
        </p:nvSpPr>
        <p:spPr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575" spcFirstLastPara="1" rIns="93575" wrap="square" tIns="46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22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" name="Google Shape;18;p61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1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1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1"/>
          <p:cNvSpPr txBox="1"/>
          <p:nvPr>
            <p:ph type="title"/>
          </p:nvPr>
        </p:nvSpPr>
        <p:spPr>
          <a:xfrm>
            <a:off x="381000" y="381000"/>
            <a:ext cx="8610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1"/>
          <p:cNvSpPr txBox="1"/>
          <p:nvPr>
            <p:ph idx="1" type="body"/>
          </p:nvPr>
        </p:nvSpPr>
        <p:spPr>
          <a:xfrm rot="5400000">
            <a:off x="2133600" y="-457200"/>
            <a:ext cx="5181600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5" name="Google Shape;75;p121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1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1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93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193"/>
          <p:cNvSpPr txBox="1"/>
          <p:nvPr>
            <p:ph idx="1" type="body"/>
          </p:nvPr>
        </p:nvSpPr>
        <p:spPr>
          <a:xfrm>
            <a:off x="3810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449" name="Google Shape;449;p193"/>
          <p:cNvSpPr txBox="1"/>
          <p:nvPr>
            <p:ph idx="2" type="body"/>
          </p:nvPr>
        </p:nvSpPr>
        <p:spPr>
          <a:xfrm>
            <a:off x="48006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 2-Line Heading">
  <p:cSld name="Two Content w 2-Line Heading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94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194"/>
          <p:cNvSpPr txBox="1"/>
          <p:nvPr>
            <p:ph idx="1" type="body"/>
          </p:nvPr>
        </p:nvSpPr>
        <p:spPr>
          <a:xfrm>
            <a:off x="3810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453" name="Google Shape;453;p194"/>
          <p:cNvSpPr txBox="1"/>
          <p:nvPr>
            <p:ph idx="2" type="body"/>
          </p:nvPr>
        </p:nvSpPr>
        <p:spPr>
          <a:xfrm>
            <a:off x="48006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5"/>
          <p:cNvSpPr txBox="1"/>
          <p:nvPr>
            <p:ph type="title"/>
          </p:nvPr>
        </p:nvSpPr>
        <p:spPr>
          <a:xfrm>
            <a:off x="609600" y="381000"/>
            <a:ext cx="8424863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95"/>
          <p:cNvSpPr txBox="1"/>
          <p:nvPr>
            <p:ph idx="1" type="body"/>
          </p:nvPr>
        </p:nvSpPr>
        <p:spPr>
          <a:xfrm>
            <a:off x="609600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7" name="Google Shape;457;p195"/>
          <p:cNvSpPr txBox="1"/>
          <p:nvPr>
            <p:ph idx="2" type="body"/>
          </p:nvPr>
        </p:nvSpPr>
        <p:spPr>
          <a:xfrm>
            <a:off x="4892675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8" name="Google Shape;458;p195"/>
          <p:cNvSpPr txBox="1"/>
          <p:nvPr>
            <p:ph idx="3" type="body"/>
          </p:nvPr>
        </p:nvSpPr>
        <p:spPr>
          <a:xfrm>
            <a:off x="609600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9" name="Google Shape;459;p195"/>
          <p:cNvSpPr txBox="1"/>
          <p:nvPr>
            <p:ph idx="4" type="body"/>
          </p:nvPr>
        </p:nvSpPr>
        <p:spPr>
          <a:xfrm>
            <a:off x="4892675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96"/>
          <p:cNvSpPr txBox="1"/>
          <p:nvPr>
            <p:ph type="title"/>
          </p:nvPr>
        </p:nvSpPr>
        <p:spPr>
          <a:xfrm>
            <a:off x="304800" y="2971800"/>
            <a:ext cx="8534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A)">
  <p:cSld name="AIS Rules (A)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97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97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B)">
  <p:cSld name="AIS Rules (B)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98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198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Color &amp; Shapes">
  <p:cSld name="AIS Color &amp; Shapes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99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199"/>
          <p:cNvSpPr txBox="1"/>
          <p:nvPr>
            <p:ph idx="1" type="body"/>
          </p:nvPr>
        </p:nvSpPr>
        <p:spPr>
          <a:xfrm>
            <a:off x="381000" y="1219200"/>
            <a:ext cx="8534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71" name="Google Shape;471;p199"/>
          <p:cNvSpPr/>
          <p:nvPr/>
        </p:nvSpPr>
        <p:spPr>
          <a:xfrm>
            <a:off x="19050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2" name="Google Shape;472;p199"/>
          <p:cNvSpPr/>
          <p:nvPr/>
        </p:nvSpPr>
        <p:spPr>
          <a:xfrm>
            <a:off x="2667000" y="3203549"/>
            <a:ext cx="377851" cy="37785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3" name="Google Shape;473;p199"/>
          <p:cNvSpPr/>
          <p:nvPr/>
        </p:nvSpPr>
        <p:spPr>
          <a:xfrm>
            <a:off x="9906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74" name="Google Shape;474;p199"/>
          <p:cNvCxnSpPr/>
          <p:nvPr/>
        </p:nvCxnSpPr>
        <p:spPr>
          <a:xfrm>
            <a:off x="3505200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8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5" name="Google Shape;475;p199"/>
          <p:cNvCxnSpPr/>
          <p:nvPr/>
        </p:nvCxnSpPr>
        <p:spPr>
          <a:xfrm>
            <a:off x="46925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3366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6" name="Google Shape;476;p199"/>
          <p:cNvCxnSpPr/>
          <p:nvPr/>
        </p:nvCxnSpPr>
        <p:spPr>
          <a:xfrm>
            <a:off x="59117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 and Content" type="obj">
  <p:cSld name="OBJECT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0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80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5" name="Google Shape;485;p200"/>
          <p:cNvCxnSpPr/>
          <p:nvPr/>
        </p:nvCxnSpPr>
        <p:spPr>
          <a:xfrm flipH="1" rot="10800000">
            <a:off x="0" y="4813300"/>
            <a:ext cx="9144000" cy="1588"/>
          </a:xfrm>
          <a:prstGeom prst="straightConnector1">
            <a:avLst/>
          </a:prstGeom>
          <a:noFill/>
          <a:ln cap="flat" cmpd="sng" w="444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200"/>
          <p:cNvSpPr txBox="1"/>
          <p:nvPr>
            <p:ph type="title"/>
          </p:nvPr>
        </p:nvSpPr>
        <p:spPr>
          <a:xfrm>
            <a:off x="381000" y="2173069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200"/>
          <p:cNvSpPr txBox="1"/>
          <p:nvPr>
            <p:ph idx="1" type="body"/>
          </p:nvPr>
        </p:nvSpPr>
        <p:spPr>
          <a:xfrm>
            <a:off x="381000" y="4038600"/>
            <a:ext cx="670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88" name="Google Shape;488;p200"/>
          <p:cNvSpPr txBox="1"/>
          <p:nvPr/>
        </p:nvSpPr>
        <p:spPr>
          <a:xfrm>
            <a:off x="381000" y="496669"/>
            <a:ext cx="8534400" cy="543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Photogrammetry &amp; Remote Sensing</a:t>
            </a:r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Content">
  <p:cSld name="2-Line Title and Content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1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201"/>
          <p:cNvSpPr txBox="1"/>
          <p:nvPr>
            <p:ph idx="1" type="body"/>
          </p:nvPr>
        </p:nvSpPr>
        <p:spPr>
          <a:xfrm>
            <a:off x="381000" y="1752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2"/>
          <p:cNvSpPr txBox="1"/>
          <p:nvPr>
            <p:ph type="title"/>
          </p:nvPr>
        </p:nvSpPr>
        <p:spPr>
          <a:xfrm rot="5400000">
            <a:off x="4905375" y="2314575"/>
            <a:ext cx="6019800" cy="2152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2"/>
          <p:cNvSpPr txBox="1"/>
          <p:nvPr>
            <p:ph idx="1" type="body"/>
          </p:nvPr>
        </p:nvSpPr>
        <p:spPr>
          <a:xfrm rot="5400000">
            <a:off x="523875" y="238125"/>
            <a:ext cx="6019800" cy="63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1" name="Google Shape;81;p122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2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2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02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No Content">
  <p:cSld name="2-Line Title and No Content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03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2-Line Title">
  <p:cSld name="Centered 2-Line Title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04"/>
          <p:cNvSpPr txBox="1"/>
          <p:nvPr>
            <p:ph type="title"/>
          </p:nvPr>
        </p:nvSpPr>
        <p:spPr>
          <a:xfrm>
            <a:off x="381000" y="381000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6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206"/>
          <p:cNvSpPr txBox="1"/>
          <p:nvPr>
            <p:ph idx="1" type="body"/>
          </p:nvPr>
        </p:nvSpPr>
        <p:spPr>
          <a:xfrm>
            <a:off x="3810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02" name="Google Shape;502;p206"/>
          <p:cNvSpPr txBox="1"/>
          <p:nvPr>
            <p:ph idx="2" type="body"/>
          </p:nvPr>
        </p:nvSpPr>
        <p:spPr>
          <a:xfrm>
            <a:off x="48006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 2-Line Heading">
  <p:cSld name="Two Content w 2-Line Heading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07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207"/>
          <p:cNvSpPr txBox="1"/>
          <p:nvPr>
            <p:ph idx="1" type="body"/>
          </p:nvPr>
        </p:nvSpPr>
        <p:spPr>
          <a:xfrm>
            <a:off x="3810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06" name="Google Shape;506;p207"/>
          <p:cNvSpPr txBox="1"/>
          <p:nvPr>
            <p:ph idx="2" type="body"/>
          </p:nvPr>
        </p:nvSpPr>
        <p:spPr>
          <a:xfrm>
            <a:off x="48006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08"/>
          <p:cNvSpPr txBox="1"/>
          <p:nvPr>
            <p:ph type="title"/>
          </p:nvPr>
        </p:nvSpPr>
        <p:spPr>
          <a:xfrm>
            <a:off x="609600" y="381000"/>
            <a:ext cx="8424863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208"/>
          <p:cNvSpPr txBox="1"/>
          <p:nvPr>
            <p:ph idx="1" type="body"/>
          </p:nvPr>
        </p:nvSpPr>
        <p:spPr>
          <a:xfrm>
            <a:off x="609600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10" name="Google Shape;510;p208"/>
          <p:cNvSpPr txBox="1"/>
          <p:nvPr>
            <p:ph idx="2" type="body"/>
          </p:nvPr>
        </p:nvSpPr>
        <p:spPr>
          <a:xfrm>
            <a:off x="4892675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11" name="Google Shape;511;p208"/>
          <p:cNvSpPr txBox="1"/>
          <p:nvPr>
            <p:ph idx="3" type="body"/>
          </p:nvPr>
        </p:nvSpPr>
        <p:spPr>
          <a:xfrm>
            <a:off x="609600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12" name="Google Shape;512;p208"/>
          <p:cNvSpPr txBox="1"/>
          <p:nvPr>
            <p:ph idx="4" type="body"/>
          </p:nvPr>
        </p:nvSpPr>
        <p:spPr>
          <a:xfrm>
            <a:off x="4892675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09"/>
          <p:cNvSpPr txBox="1"/>
          <p:nvPr>
            <p:ph type="title"/>
          </p:nvPr>
        </p:nvSpPr>
        <p:spPr>
          <a:xfrm>
            <a:off x="304800" y="2971800"/>
            <a:ext cx="8534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A)">
  <p:cSld name="AIS Rules (A)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10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210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B)">
  <p:cSld name="AIS Rules (B)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11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211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4"/>
          <p:cNvSpPr txBox="1"/>
          <p:nvPr>
            <p:ph type="title"/>
          </p:nvPr>
        </p:nvSpPr>
        <p:spPr>
          <a:xfrm>
            <a:off x="381000" y="381000"/>
            <a:ext cx="8610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4"/>
          <p:cNvSpPr txBox="1"/>
          <p:nvPr>
            <p:ph idx="1" type="body"/>
          </p:nvPr>
        </p:nvSpPr>
        <p:spPr>
          <a:xfrm>
            <a:off x="457200" y="12192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3" name="Google Shape;93;p64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4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4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Color &amp; Shapes">
  <p:cSld name="AIS Color &amp; Shapes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12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212"/>
          <p:cNvSpPr txBox="1"/>
          <p:nvPr>
            <p:ph idx="1" type="body"/>
          </p:nvPr>
        </p:nvSpPr>
        <p:spPr>
          <a:xfrm>
            <a:off x="381000" y="1219200"/>
            <a:ext cx="8534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24" name="Google Shape;524;p212"/>
          <p:cNvSpPr/>
          <p:nvPr/>
        </p:nvSpPr>
        <p:spPr>
          <a:xfrm>
            <a:off x="19050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5" name="Google Shape;525;p212"/>
          <p:cNvSpPr/>
          <p:nvPr/>
        </p:nvSpPr>
        <p:spPr>
          <a:xfrm>
            <a:off x="2667000" y="3203549"/>
            <a:ext cx="377851" cy="37785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6" name="Google Shape;526;p212"/>
          <p:cNvSpPr/>
          <p:nvPr/>
        </p:nvSpPr>
        <p:spPr>
          <a:xfrm>
            <a:off x="9906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27" name="Google Shape;527;p212"/>
          <p:cNvCxnSpPr/>
          <p:nvPr/>
        </p:nvCxnSpPr>
        <p:spPr>
          <a:xfrm>
            <a:off x="3505200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8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8" name="Google Shape;528;p212"/>
          <p:cNvCxnSpPr/>
          <p:nvPr/>
        </p:nvCxnSpPr>
        <p:spPr>
          <a:xfrm>
            <a:off x="46925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3366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9" name="Google Shape;529;p212"/>
          <p:cNvCxnSpPr/>
          <p:nvPr/>
        </p:nvCxnSpPr>
        <p:spPr>
          <a:xfrm>
            <a:off x="59117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 and Content" type="obj">
  <p:cSld name="OBJECT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2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82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8" name="Google Shape;538;p213"/>
          <p:cNvCxnSpPr/>
          <p:nvPr/>
        </p:nvCxnSpPr>
        <p:spPr>
          <a:xfrm flipH="1" rot="10800000">
            <a:off x="0" y="4813300"/>
            <a:ext cx="9144000" cy="1588"/>
          </a:xfrm>
          <a:prstGeom prst="straightConnector1">
            <a:avLst/>
          </a:prstGeom>
          <a:noFill/>
          <a:ln cap="flat" cmpd="sng" w="444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213"/>
          <p:cNvSpPr txBox="1"/>
          <p:nvPr>
            <p:ph type="title"/>
          </p:nvPr>
        </p:nvSpPr>
        <p:spPr>
          <a:xfrm>
            <a:off x="381000" y="2173069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213"/>
          <p:cNvSpPr txBox="1"/>
          <p:nvPr>
            <p:ph idx="1" type="body"/>
          </p:nvPr>
        </p:nvSpPr>
        <p:spPr>
          <a:xfrm>
            <a:off x="381000" y="4038600"/>
            <a:ext cx="670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41" name="Google Shape;541;p213"/>
          <p:cNvSpPr txBox="1"/>
          <p:nvPr/>
        </p:nvSpPr>
        <p:spPr>
          <a:xfrm>
            <a:off x="381000" y="496669"/>
            <a:ext cx="8534400" cy="543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Photogrammetry &amp; Remote Sensing</a:t>
            </a:r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Content">
  <p:cSld name="2-Line Title and Content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14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214"/>
          <p:cNvSpPr txBox="1"/>
          <p:nvPr>
            <p:ph idx="1" type="body"/>
          </p:nvPr>
        </p:nvSpPr>
        <p:spPr>
          <a:xfrm>
            <a:off x="381000" y="1752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5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No Content">
  <p:cSld name="2-Line Title and No Content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16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2-Line Title">
  <p:cSld name="Centered 2-Line Title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17"/>
          <p:cNvSpPr txBox="1"/>
          <p:nvPr>
            <p:ph type="title"/>
          </p:nvPr>
        </p:nvSpPr>
        <p:spPr>
          <a:xfrm>
            <a:off x="381000" y="381000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9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219"/>
          <p:cNvSpPr txBox="1"/>
          <p:nvPr>
            <p:ph idx="1" type="body"/>
          </p:nvPr>
        </p:nvSpPr>
        <p:spPr>
          <a:xfrm>
            <a:off x="3810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55" name="Google Shape;555;p219"/>
          <p:cNvSpPr txBox="1"/>
          <p:nvPr>
            <p:ph idx="2" type="body"/>
          </p:nvPr>
        </p:nvSpPr>
        <p:spPr>
          <a:xfrm>
            <a:off x="48006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 2-Line Heading">
  <p:cSld name="Two Content w 2-Line Heading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20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220"/>
          <p:cNvSpPr txBox="1"/>
          <p:nvPr>
            <p:ph idx="1" type="body"/>
          </p:nvPr>
        </p:nvSpPr>
        <p:spPr>
          <a:xfrm>
            <a:off x="3810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59" name="Google Shape;559;p220"/>
          <p:cNvSpPr txBox="1"/>
          <p:nvPr>
            <p:ph idx="2" type="body"/>
          </p:nvPr>
        </p:nvSpPr>
        <p:spPr>
          <a:xfrm>
            <a:off x="48006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5"/>
          <p:cNvSpPr txBox="1"/>
          <p:nvPr>
            <p:ph type="title"/>
          </p:nvPr>
        </p:nvSpPr>
        <p:spPr>
          <a:xfrm>
            <a:off x="381000" y="381000"/>
            <a:ext cx="8610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5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5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5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21"/>
          <p:cNvSpPr txBox="1"/>
          <p:nvPr>
            <p:ph type="title"/>
          </p:nvPr>
        </p:nvSpPr>
        <p:spPr>
          <a:xfrm>
            <a:off x="609600" y="381000"/>
            <a:ext cx="8424863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221"/>
          <p:cNvSpPr txBox="1"/>
          <p:nvPr>
            <p:ph idx="1" type="body"/>
          </p:nvPr>
        </p:nvSpPr>
        <p:spPr>
          <a:xfrm>
            <a:off x="609600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63" name="Google Shape;563;p221"/>
          <p:cNvSpPr txBox="1"/>
          <p:nvPr>
            <p:ph idx="2" type="body"/>
          </p:nvPr>
        </p:nvSpPr>
        <p:spPr>
          <a:xfrm>
            <a:off x="4892675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64" name="Google Shape;564;p221"/>
          <p:cNvSpPr txBox="1"/>
          <p:nvPr>
            <p:ph idx="3" type="body"/>
          </p:nvPr>
        </p:nvSpPr>
        <p:spPr>
          <a:xfrm>
            <a:off x="609600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65" name="Google Shape;565;p221"/>
          <p:cNvSpPr txBox="1"/>
          <p:nvPr>
            <p:ph idx="4" type="body"/>
          </p:nvPr>
        </p:nvSpPr>
        <p:spPr>
          <a:xfrm>
            <a:off x="4892675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22"/>
          <p:cNvSpPr txBox="1"/>
          <p:nvPr>
            <p:ph type="title"/>
          </p:nvPr>
        </p:nvSpPr>
        <p:spPr>
          <a:xfrm>
            <a:off x="304800" y="2971800"/>
            <a:ext cx="8534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A)">
  <p:cSld name="AIS Rules (A)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23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223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B)">
  <p:cSld name="AIS Rules (B)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24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224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Color &amp; Shapes">
  <p:cSld name="AIS Color &amp; Shapes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25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225"/>
          <p:cNvSpPr txBox="1"/>
          <p:nvPr>
            <p:ph idx="1" type="body"/>
          </p:nvPr>
        </p:nvSpPr>
        <p:spPr>
          <a:xfrm>
            <a:off x="381000" y="1219200"/>
            <a:ext cx="8534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77" name="Google Shape;577;p225"/>
          <p:cNvSpPr/>
          <p:nvPr/>
        </p:nvSpPr>
        <p:spPr>
          <a:xfrm>
            <a:off x="19050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8" name="Google Shape;578;p225"/>
          <p:cNvSpPr/>
          <p:nvPr/>
        </p:nvSpPr>
        <p:spPr>
          <a:xfrm>
            <a:off x="2667000" y="3203549"/>
            <a:ext cx="377851" cy="37785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9" name="Google Shape;579;p225"/>
          <p:cNvSpPr/>
          <p:nvPr/>
        </p:nvSpPr>
        <p:spPr>
          <a:xfrm>
            <a:off x="9906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80" name="Google Shape;580;p225"/>
          <p:cNvCxnSpPr/>
          <p:nvPr/>
        </p:nvCxnSpPr>
        <p:spPr>
          <a:xfrm>
            <a:off x="3505200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8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1" name="Google Shape;581;p225"/>
          <p:cNvCxnSpPr/>
          <p:nvPr/>
        </p:nvCxnSpPr>
        <p:spPr>
          <a:xfrm>
            <a:off x="46925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3366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2" name="Google Shape;582;p225"/>
          <p:cNvCxnSpPr/>
          <p:nvPr/>
        </p:nvCxnSpPr>
        <p:spPr>
          <a:xfrm>
            <a:off x="59117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 and Content" type="obj">
  <p:cSld name="OBJECT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4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84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1" name="Google Shape;591;p226"/>
          <p:cNvCxnSpPr/>
          <p:nvPr/>
        </p:nvCxnSpPr>
        <p:spPr>
          <a:xfrm flipH="1" rot="10800000">
            <a:off x="0" y="4813300"/>
            <a:ext cx="9144000" cy="1588"/>
          </a:xfrm>
          <a:prstGeom prst="straightConnector1">
            <a:avLst/>
          </a:prstGeom>
          <a:noFill/>
          <a:ln cap="flat" cmpd="sng" w="444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Google Shape;592;p226"/>
          <p:cNvSpPr txBox="1"/>
          <p:nvPr>
            <p:ph type="title"/>
          </p:nvPr>
        </p:nvSpPr>
        <p:spPr>
          <a:xfrm>
            <a:off x="381000" y="2173069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226"/>
          <p:cNvSpPr txBox="1"/>
          <p:nvPr>
            <p:ph idx="1" type="body"/>
          </p:nvPr>
        </p:nvSpPr>
        <p:spPr>
          <a:xfrm>
            <a:off x="381000" y="4038600"/>
            <a:ext cx="670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94" name="Google Shape;594;p226"/>
          <p:cNvSpPr txBox="1"/>
          <p:nvPr/>
        </p:nvSpPr>
        <p:spPr>
          <a:xfrm>
            <a:off x="381000" y="496669"/>
            <a:ext cx="8534400" cy="543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Photogrammetry &amp; Remote Sensing</a:t>
            </a:r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Content">
  <p:cSld name="2-Line Title and Content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27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227"/>
          <p:cNvSpPr txBox="1"/>
          <p:nvPr>
            <p:ph idx="1" type="body"/>
          </p:nvPr>
        </p:nvSpPr>
        <p:spPr>
          <a:xfrm>
            <a:off x="381000" y="1752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28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No Content">
  <p:cSld name="2-Line Title and No Content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29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4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22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4" name="Google Shape;104;p344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44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44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2-Line Title">
  <p:cSld name="Centered 2-Line Title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30"/>
          <p:cNvSpPr txBox="1"/>
          <p:nvPr>
            <p:ph type="title"/>
          </p:nvPr>
        </p:nvSpPr>
        <p:spPr>
          <a:xfrm>
            <a:off x="381000" y="381000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32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232"/>
          <p:cNvSpPr txBox="1"/>
          <p:nvPr>
            <p:ph idx="1" type="body"/>
          </p:nvPr>
        </p:nvSpPr>
        <p:spPr>
          <a:xfrm>
            <a:off x="3810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08" name="Google Shape;608;p232"/>
          <p:cNvSpPr txBox="1"/>
          <p:nvPr>
            <p:ph idx="2" type="body"/>
          </p:nvPr>
        </p:nvSpPr>
        <p:spPr>
          <a:xfrm>
            <a:off x="48006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 2-Line Heading">
  <p:cSld name="Two Content w 2-Line Heading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33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233"/>
          <p:cNvSpPr txBox="1"/>
          <p:nvPr>
            <p:ph idx="1" type="body"/>
          </p:nvPr>
        </p:nvSpPr>
        <p:spPr>
          <a:xfrm>
            <a:off x="3810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12" name="Google Shape;612;p233"/>
          <p:cNvSpPr txBox="1"/>
          <p:nvPr>
            <p:ph idx="2" type="body"/>
          </p:nvPr>
        </p:nvSpPr>
        <p:spPr>
          <a:xfrm>
            <a:off x="48006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34"/>
          <p:cNvSpPr txBox="1"/>
          <p:nvPr>
            <p:ph type="title"/>
          </p:nvPr>
        </p:nvSpPr>
        <p:spPr>
          <a:xfrm>
            <a:off x="609600" y="381000"/>
            <a:ext cx="8424863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234"/>
          <p:cNvSpPr txBox="1"/>
          <p:nvPr>
            <p:ph idx="1" type="body"/>
          </p:nvPr>
        </p:nvSpPr>
        <p:spPr>
          <a:xfrm>
            <a:off x="609600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16" name="Google Shape;616;p234"/>
          <p:cNvSpPr txBox="1"/>
          <p:nvPr>
            <p:ph idx="2" type="body"/>
          </p:nvPr>
        </p:nvSpPr>
        <p:spPr>
          <a:xfrm>
            <a:off x="4892675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17" name="Google Shape;617;p234"/>
          <p:cNvSpPr txBox="1"/>
          <p:nvPr>
            <p:ph idx="3" type="body"/>
          </p:nvPr>
        </p:nvSpPr>
        <p:spPr>
          <a:xfrm>
            <a:off x="609600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18" name="Google Shape;618;p234"/>
          <p:cNvSpPr txBox="1"/>
          <p:nvPr>
            <p:ph idx="4" type="body"/>
          </p:nvPr>
        </p:nvSpPr>
        <p:spPr>
          <a:xfrm>
            <a:off x="4892675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35"/>
          <p:cNvSpPr txBox="1"/>
          <p:nvPr>
            <p:ph type="title"/>
          </p:nvPr>
        </p:nvSpPr>
        <p:spPr>
          <a:xfrm>
            <a:off x="304800" y="2971800"/>
            <a:ext cx="8534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A)">
  <p:cSld name="AIS Rules (A)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36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236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B)">
  <p:cSld name="AIS Rules (B)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37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237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Color &amp; Shapes">
  <p:cSld name="AIS Color &amp; Shapes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38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238"/>
          <p:cNvSpPr txBox="1"/>
          <p:nvPr>
            <p:ph idx="1" type="body"/>
          </p:nvPr>
        </p:nvSpPr>
        <p:spPr>
          <a:xfrm>
            <a:off x="381000" y="1219200"/>
            <a:ext cx="8534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30" name="Google Shape;630;p238"/>
          <p:cNvSpPr/>
          <p:nvPr/>
        </p:nvSpPr>
        <p:spPr>
          <a:xfrm>
            <a:off x="19050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1" name="Google Shape;631;p238"/>
          <p:cNvSpPr/>
          <p:nvPr/>
        </p:nvSpPr>
        <p:spPr>
          <a:xfrm>
            <a:off x="2667000" y="3203549"/>
            <a:ext cx="377851" cy="37785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2" name="Google Shape;632;p238"/>
          <p:cNvSpPr/>
          <p:nvPr/>
        </p:nvSpPr>
        <p:spPr>
          <a:xfrm>
            <a:off x="9906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33" name="Google Shape;633;p238"/>
          <p:cNvCxnSpPr/>
          <p:nvPr/>
        </p:nvCxnSpPr>
        <p:spPr>
          <a:xfrm>
            <a:off x="3505200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8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4" name="Google Shape;634;p238"/>
          <p:cNvCxnSpPr/>
          <p:nvPr/>
        </p:nvCxnSpPr>
        <p:spPr>
          <a:xfrm>
            <a:off x="46925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3366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5" name="Google Shape;635;p238"/>
          <p:cNvCxnSpPr/>
          <p:nvPr/>
        </p:nvCxnSpPr>
        <p:spPr>
          <a:xfrm>
            <a:off x="59117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6"/>
          <p:cNvSpPr txBox="1"/>
          <p:nvPr>
            <p:ph type="title"/>
          </p:nvPr>
        </p:nvSpPr>
        <p:spPr>
          <a:xfrm>
            <a:off x="381000" y="381000"/>
            <a:ext cx="8610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86"/>
          <p:cNvSpPr txBox="1"/>
          <p:nvPr>
            <p:ph idx="1" type="body"/>
          </p:nvPr>
        </p:nvSpPr>
        <p:spPr>
          <a:xfrm>
            <a:off x="457200" y="12192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45" name="Google Shape;645;p86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86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86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4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0" name="Google Shape;110;p345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45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5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00"/>
          <p:cNvSpPr txBox="1"/>
          <p:nvPr>
            <p:ph type="title"/>
          </p:nvPr>
        </p:nvSpPr>
        <p:spPr>
          <a:xfrm>
            <a:off x="381000" y="381000"/>
            <a:ext cx="8610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100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100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100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0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5" name="Google Shape;655;p10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22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56" name="Google Shape;656;p105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p105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105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10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62" name="Google Shape;662;p106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3" name="Google Shape;663;p106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106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07"/>
          <p:cNvSpPr txBox="1"/>
          <p:nvPr>
            <p:ph type="title"/>
          </p:nvPr>
        </p:nvSpPr>
        <p:spPr>
          <a:xfrm>
            <a:off x="381000" y="381000"/>
            <a:ext cx="8610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7" name="Google Shape;667;p107"/>
          <p:cNvSpPr txBox="1"/>
          <p:nvPr>
            <p:ph idx="1" type="body"/>
          </p:nvPr>
        </p:nvSpPr>
        <p:spPr>
          <a:xfrm>
            <a:off x="457200" y="1219200"/>
            <a:ext cx="4191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68" name="Google Shape;668;p107"/>
          <p:cNvSpPr txBox="1"/>
          <p:nvPr>
            <p:ph idx="2" type="body"/>
          </p:nvPr>
        </p:nvSpPr>
        <p:spPr>
          <a:xfrm>
            <a:off x="4800600" y="1219200"/>
            <a:ext cx="4191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69" name="Google Shape;669;p107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107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107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10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75" name="Google Shape;675;p10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676" name="Google Shape;676;p10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77" name="Google Shape;677;p10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678" name="Google Shape;678;p108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108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108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09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109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109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1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88" name="Google Shape;688;p1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89" name="Google Shape;689;p110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110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1" name="Google Shape;691;p110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1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5" name="Google Shape;695;p1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6" name="Google Shape;696;p111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7" name="Google Shape;697;p111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8" name="Google Shape;698;p111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2"/>
          <p:cNvSpPr txBox="1"/>
          <p:nvPr>
            <p:ph type="title"/>
          </p:nvPr>
        </p:nvSpPr>
        <p:spPr>
          <a:xfrm>
            <a:off x="381000" y="381000"/>
            <a:ext cx="8610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1" name="Google Shape;701;p112"/>
          <p:cNvSpPr txBox="1"/>
          <p:nvPr>
            <p:ph idx="1" type="body"/>
          </p:nvPr>
        </p:nvSpPr>
        <p:spPr>
          <a:xfrm rot="5400000">
            <a:off x="2133600" y="-457200"/>
            <a:ext cx="5181600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02" name="Google Shape;702;p112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3" name="Google Shape;703;p112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4" name="Google Shape;704;p112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13"/>
          <p:cNvSpPr txBox="1"/>
          <p:nvPr>
            <p:ph type="title"/>
          </p:nvPr>
        </p:nvSpPr>
        <p:spPr>
          <a:xfrm rot="5400000">
            <a:off x="4905375" y="2314575"/>
            <a:ext cx="6019800" cy="2152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113"/>
          <p:cNvSpPr txBox="1"/>
          <p:nvPr>
            <p:ph idx="1" type="body"/>
          </p:nvPr>
        </p:nvSpPr>
        <p:spPr>
          <a:xfrm rot="5400000">
            <a:off x="523875" y="238125"/>
            <a:ext cx="6019800" cy="63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08" name="Google Shape;708;p113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113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p113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46"/>
          <p:cNvSpPr txBox="1"/>
          <p:nvPr>
            <p:ph type="title"/>
          </p:nvPr>
        </p:nvSpPr>
        <p:spPr>
          <a:xfrm>
            <a:off x="381000" y="381000"/>
            <a:ext cx="8610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46"/>
          <p:cNvSpPr txBox="1"/>
          <p:nvPr>
            <p:ph idx="1" type="body"/>
          </p:nvPr>
        </p:nvSpPr>
        <p:spPr>
          <a:xfrm>
            <a:off x="457200" y="1219200"/>
            <a:ext cx="4191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6" name="Google Shape;116;p346"/>
          <p:cNvSpPr txBox="1"/>
          <p:nvPr>
            <p:ph idx="2" type="body"/>
          </p:nvPr>
        </p:nvSpPr>
        <p:spPr>
          <a:xfrm>
            <a:off x="4800600" y="1219200"/>
            <a:ext cx="4191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7" name="Google Shape;117;p346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46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46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8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8" name="Google Shape;718;p239"/>
          <p:cNvCxnSpPr/>
          <p:nvPr/>
        </p:nvCxnSpPr>
        <p:spPr>
          <a:xfrm flipH="1" rot="10800000">
            <a:off x="0" y="4813300"/>
            <a:ext cx="9144000" cy="1588"/>
          </a:xfrm>
          <a:prstGeom prst="straightConnector1">
            <a:avLst/>
          </a:prstGeom>
          <a:noFill/>
          <a:ln cap="flat" cmpd="sng" w="444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9" name="Google Shape;719;p239"/>
          <p:cNvSpPr txBox="1"/>
          <p:nvPr>
            <p:ph type="title"/>
          </p:nvPr>
        </p:nvSpPr>
        <p:spPr>
          <a:xfrm>
            <a:off x="381000" y="2173069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239"/>
          <p:cNvSpPr txBox="1"/>
          <p:nvPr>
            <p:ph idx="1" type="body"/>
          </p:nvPr>
        </p:nvSpPr>
        <p:spPr>
          <a:xfrm>
            <a:off x="381000" y="4038600"/>
            <a:ext cx="670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21" name="Google Shape;721;p239"/>
          <p:cNvSpPr txBox="1"/>
          <p:nvPr/>
        </p:nvSpPr>
        <p:spPr>
          <a:xfrm>
            <a:off x="381000" y="496669"/>
            <a:ext cx="8534400" cy="543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Photogrammetry &amp; Remote Sensing</a:t>
            </a:r>
            <a:endParaRPr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 and Content" type="obj">
  <p:cSld name="OBJECT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40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240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Content">
  <p:cSld name="2-Line Title and Content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41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7" name="Google Shape;727;p241"/>
          <p:cNvSpPr txBox="1"/>
          <p:nvPr>
            <p:ph idx="1" type="body"/>
          </p:nvPr>
        </p:nvSpPr>
        <p:spPr>
          <a:xfrm>
            <a:off x="381000" y="1752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No Content">
  <p:cSld name="2-Line Title and No Content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42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2-Line Title">
  <p:cSld name="Centered 2-Line Title"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43"/>
          <p:cNvSpPr txBox="1"/>
          <p:nvPr>
            <p:ph type="title"/>
          </p:nvPr>
        </p:nvSpPr>
        <p:spPr>
          <a:xfrm>
            <a:off x="381000" y="381000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45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5" name="Google Shape;735;p245"/>
          <p:cNvSpPr txBox="1"/>
          <p:nvPr>
            <p:ph idx="1" type="body"/>
          </p:nvPr>
        </p:nvSpPr>
        <p:spPr>
          <a:xfrm>
            <a:off x="3810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736" name="Google Shape;736;p245"/>
          <p:cNvSpPr txBox="1"/>
          <p:nvPr>
            <p:ph idx="2" type="body"/>
          </p:nvPr>
        </p:nvSpPr>
        <p:spPr>
          <a:xfrm>
            <a:off x="48006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 2-Line Heading">
  <p:cSld name="Two Content w 2-Line Heading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46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246"/>
          <p:cNvSpPr txBox="1"/>
          <p:nvPr>
            <p:ph idx="1" type="body"/>
          </p:nvPr>
        </p:nvSpPr>
        <p:spPr>
          <a:xfrm>
            <a:off x="3810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740" name="Google Shape;740;p246"/>
          <p:cNvSpPr txBox="1"/>
          <p:nvPr>
            <p:ph idx="2" type="body"/>
          </p:nvPr>
        </p:nvSpPr>
        <p:spPr>
          <a:xfrm>
            <a:off x="48006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47"/>
          <p:cNvSpPr txBox="1"/>
          <p:nvPr>
            <p:ph type="title"/>
          </p:nvPr>
        </p:nvSpPr>
        <p:spPr>
          <a:xfrm>
            <a:off x="609600" y="381000"/>
            <a:ext cx="8424863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247"/>
          <p:cNvSpPr txBox="1"/>
          <p:nvPr>
            <p:ph idx="1" type="body"/>
          </p:nvPr>
        </p:nvSpPr>
        <p:spPr>
          <a:xfrm>
            <a:off x="609600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44" name="Google Shape;744;p247"/>
          <p:cNvSpPr txBox="1"/>
          <p:nvPr>
            <p:ph idx="2" type="body"/>
          </p:nvPr>
        </p:nvSpPr>
        <p:spPr>
          <a:xfrm>
            <a:off x="4892675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45" name="Google Shape;745;p247"/>
          <p:cNvSpPr txBox="1"/>
          <p:nvPr>
            <p:ph idx="3" type="body"/>
          </p:nvPr>
        </p:nvSpPr>
        <p:spPr>
          <a:xfrm>
            <a:off x="609600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46" name="Google Shape;746;p247"/>
          <p:cNvSpPr txBox="1"/>
          <p:nvPr>
            <p:ph idx="4" type="body"/>
          </p:nvPr>
        </p:nvSpPr>
        <p:spPr>
          <a:xfrm>
            <a:off x="4892675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4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34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4" name="Google Shape;124;p34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34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6" name="Google Shape;126;p347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47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47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48"/>
          <p:cNvSpPr txBox="1"/>
          <p:nvPr>
            <p:ph type="title"/>
          </p:nvPr>
        </p:nvSpPr>
        <p:spPr>
          <a:xfrm>
            <a:off x="304800" y="2971800"/>
            <a:ext cx="8534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A)">
  <p:cSld name="AIS Rules (A)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49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249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B)">
  <p:cSld name="AIS Rules (B)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50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250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Color &amp; Shapes">
  <p:cSld name="AIS Color &amp; Shapes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51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251"/>
          <p:cNvSpPr txBox="1"/>
          <p:nvPr>
            <p:ph idx="1" type="body"/>
          </p:nvPr>
        </p:nvSpPr>
        <p:spPr>
          <a:xfrm>
            <a:off x="381000" y="1219200"/>
            <a:ext cx="8534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58" name="Google Shape;758;p251"/>
          <p:cNvSpPr/>
          <p:nvPr/>
        </p:nvSpPr>
        <p:spPr>
          <a:xfrm>
            <a:off x="19050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9" name="Google Shape;759;p251"/>
          <p:cNvSpPr/>
          <p:nvPr/>
        </p:nvSpPr>
        <p:spPr>
          <a:xfrm>
            <a:off x="2667000" y="3203549"/>
            <a:ext cx="377851" cy="37785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0" name="Google Shape;760;p251"/>
          <p:cNvSpPr/>
          <p:nvPr/>
        </p:nvSpPr>
        <p:spPr>
          <a:xfrm>
            <a:off x="9906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61" name="Google Shape;761;p251"/>
          <p:cNvCxnSpPr/>
          <p:nvPr/>
        </p:nvCxnSpPr>
        <p:spPr>
          <a:xfrm>
            <a:off x="3505200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8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2" name="Google Shape;762;p251"/>
          <p:cNvCxnSpPr/>
          <p:nvPr/>
        </p:nvCxnSpPr>
        <p:spPr>
          <a:xfrm>
            <a:off x="46925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3366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3" name="Google Shape;763;p251"/>
          <p:cNvCxnSpPr/>
          <p:nvPr/>
        </p:nvCxnSpPr>
        <p:spPr>
          <a:xfrm>
            <a:off x="59117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90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1" name="Google Shape;771;p252"/>
          <p:cNvCxnSpPr/>
          <p:nvPr/>
        </p:nvCxnSpPr>
        <p:spPr>
          <a:xfrm flipH="1" rot="10800000">
            <a:off x="0" y="4813300"/>
            <a:ext cx="9144000" cy="1588"/>
          </a:xfrm>
          <a:prstGeom prst="straightConnector1">
            <a:avLst/>
          </a:prstGeom>
          <a:noFill/>
          <a:ln cap="flat" cmpd="sng" w="444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2" name="Google Shape;772;p252"/>
          <p:cNvSpPr txBox="1"/>
          <p:nvPr>
            <p:ph type="title"/>
          </p:nvPr>
        </p:nvSpPr>
        <p:spPr>
          <a:xfrm>
            <a:off x="381000" y="2173069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3" name="Google Shape;773;p252"/>
          <p:cNvSpPr txBox="1"/>
          <p:nvPr>
            <p:ph idx="1" type="body"/>
          </p:nvPr>
        </p:nvSpPr>
        <p:spPr>
          <a:xfrm>
            <a:off x="381000" y="4038600"/>
            <a:ext cx="670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74" name="Google Shape;774;p252"/>
          <p:cNvSpPr txBox="1"/>
          <p:nvPr/>
        </p:nvSpPr>
        <p:spPr>
          <a:xfrm>
            <a:off x="381000" y="496669"/>
            <a:ext cx="8534400" cy="543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Photogrammetry &amp; Remote Sensing</a:t>
            </a:r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 and Content" type="obj">
  <p:cSld name="OBJECT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53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p253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Content">
  <p:cSld name="2-Line Title and Content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54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0" name="Google Shape;780;p254"/>
          <p:cNvSpPr txBox="1"/>
          <p:nvPr>
            <p:ph idx="1" type="body"/>
          </p:nvPr>
        </p:nvSpPr>
        <p:spPr>
          <a:xfrm>
            <a:off x="381000" y="1752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No Content">
  <p:cSld name="2-Line Title and No Content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55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2-Line Title">
  <p:cSld name="Centered 2-Line Title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56"/>
          <p:cNvSpPr txBox="1"/>
          <p:nvPr>
            <p:ph type="title"/>
          </p:nvPr>
        </p:nvSpPr>
        <p:spPr>
          <a:xfrm>
            <a:off x="381000" y="381000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8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8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8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58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8" name="Google Shape;788;p258"/>
          <p:cNvSpPr txBox="1"/>
          <p:nvPr>
            <p:ph idx="1" type="body"/>
          </p:nvPr>
        </p:nvSpPr>
        <p:spPr>
          <a:xfrm>
            <a:off x="3810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789" name="Google Shape;789;p258"/>
          <p:cNvSpPr txBox="1"/>
          <p:nvPr>
            <p:ph idx="2" type="body"/>
          </p:nvPr>
        </p:nvSpPr>
        <p:spPr>
          <a:xfrm>
            <a:off x="48006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 2-Line Heading">
  <p:cSld name="Two Content w 2-Line Heading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59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259"/>
          <p:cNvSpPr txBox="1"/>
          <p:nvPr>
            <p:ph idx="1" type="body"/>
          </p:nvPr>
        </p:nvSpPr>
        <p:spPr>
          <a:xfrm>
            <a:off x="3810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793" name="Google Shape;793;p259"/>
          <p:cNvSpPr txBox="1"/>
          <p:nvPr>
            <p:ph idx="2" type="body"/>
          </p:nvPr>
        </p:nvSpPr>
        <p:spPr>
          <a:xfrm>
            <a:off x="48006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60"/>
          <p:cNvSpPr txBox="1"/>
          <p:nvPr>
            <p:ph type="title"/>
          </p:nvPr>
        </p:nvSpPr>
        <p:spPr>
          <a:xfrm>
            <a:off x="609600" y="381000"/>
            <a:ext cx="8424863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6" name="Google Shape;796;p260"/>
          <p:cNvSpPr txBox="1"/>
          <p:nvPr>
            <p:ph idx="1" type="body"/>
          </p:nvPr>
        </p:nvSpPr>
        <p:spPr>
          <a:xfrm>
            <a:off x="609600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97" name="Google Shape;797;p260"/>
          <p:cNvSpPr txBox="1"/>
          <p:nvPr>
            <p:ph idx="2" type="body"/>
          </p:nvPr>
        </p:nvSpPr>
        <p:spPr>
          <a:xfrm>
            <a:off x="4892675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98" name="Google Shape;798;p260"/>
          <p:cNvSpPr txBox="1"/>
          <p:nvPr>
            <p:ph idx="3" type="body"/>
          </p:nvPr>
        </p:nvSpPr>
        <p:spPr>
          <a:xfrm>
            <a:off x="609600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99" name="Google Shape;799;p260"/>
          <p:cNvSpPr txBox="1"/>
          <p:nvPr>
            <p:ph idx="4" type="body"/>
          </p:nvPr>
        </p:nvSpPr>
        <p:spPr>
          <a:xfrm>
            <a:off x="4892675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61"/>
          <p:cNvSpPr txBox="1"/>
          <p:nvPr>
            <p:ph type="title"/>
          </p:nvPr>
        </p:nvSpPr>
        <p:spPr>
          <a:xfrm>
            <a:off x="304800" y="2971800"/>
            <a:ext cx="8534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A)">
  <p:cSld name="AIS Rules (A)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62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4" name="Google Shape;804;p262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B)">
  <p:cSld name="AIS Rules (B)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63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7" name="Google Shape;807;p263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Color &amp; Shapes">
  <p:cSld name="AIS Color &amp; Shapes"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64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0" name="Google Shape;810;p264"/>
          <p:cNvSpPr txBox="1"/>
          <p:nvPr>
            <p:ph idx="1" type="body"/>
          </p:nvPr>
        </p:nvSpPr>
        <p:spPr>
          <a:xfrm>
            <a:off x="381000" y="1219200"/>
            <a:ext cx="8534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11" name="Google Shape;811;p264"/>
          <p:cNvSpPr/>
          <p:nvPr/>
        </p:nvSpPr>
        <p:spPr>
          <a:xfrm>
            <a:off x="19050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2" name="Google Shape;812;p264"/>
          <p:cNvSpPr/>
          <p:nvPr/>
        </p:nvSpPr>
        <p:spPr>
          <a:xfrm>
            <a:off x="2667000" y="3203549"/>
            <a:ext cx="377851" cy="37785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3" name="Google Shape;813;p264"/>
          <p:cNvSpPr/>
          <p:nvPr/>
        </p:nvSpPr>
        <p:spPr>
          <a:xfrm>
            <a:off x="9906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14" name="Google Shape;814;p264"/>
          <p:cNvCxnSpPr/>
          <p:nvPr/>
        </p:nvCxnSpPr>
        <p:spPr>
          <a:xfrm>
            <a:off x="3505200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8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15" name="Google Shape;815;p264"/>
          <p:cNvCxnSpPr/>
          <p:nvPr/>
        </p:nvCxnSpPr>
        <p:spPr>
          <a:xfrm>
            <a:off x="46925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3366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16" name="Google Shape;816;p264"/>
          <p:cNvCxnSpPr/>
          <p:nvPr/>
        </p:nvCxnSpPr>
        <p:spPr>
          <a:xfrm>
            <a:off x="59117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92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4" name="Google Shape;824;p265"/>
          <p:cNvCxnSpPr/>
          <p:nvPr/>
        </p:nvCxnSpPr>
        <p:spPr>
          <a:xfrm flipH="1" rot="10800000">
            <a:off x="0" y="4813300"/>
            <a:ext cx="9144000" cy="1588"/>
          </a:xfrm>
          <a:prstGeom prst="straightConnector1">
            <a:avLst/>
          </a:prstGeom>
          <a:noFill/>
          <a:ln cap="flat" cmpd="sng" w="444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" name="Google Shape;825;p265"/>
          <p:cNvSpPr txBox="1"/>
          <p:nvPr>
            <p:ph type="title"/>
          </p:nvPr>
        </p:nvSpPr>
        <p:spPr>
          <a:xfrm>
            <a:off x="381000" y="2173069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265"/>
          <p:cNvSpPr txBox="1"/>
          <p:nvPr>
            <p:ph idx="1" type="body"/>
          </p:nvPr>
        </p:nvSpPr>
        <p:spPr>
          <a:xfrm>
            <a:off x="381000" y="4038600"/>
            <a:ext cx="670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7" name="Google Shape;827;p265"/>
          <p:cNvSpPr txBox="1"/>
          <p:nvPr/>
        </p:nvSpPr>
        <p:spPr>
          <a:xfrm>
            <a:off x="381000" y="496669"/>
            <a:ext cx="8534400" cy="543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Photogrammetry &amp; Remote Sensing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136" name="Google Shape;136;p34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349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9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9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 and Content" type="obj">
  <p:cSld name="OBJECT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66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0" name="Google Shape;830;p266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Content">
  <p:cSld name="2-Line Title and Content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67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3" name="Google Shape;833;p267"/>
          <p:cNvSpPr txBox="1"/>
          <p:nvPr>
            <p:ph idx="1" type="body"/>
          </p:nvPr>
        </p:nvSpPr>
        <p:spPr>
          <a:xfrm>
            <a:off x="381000" y="1752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No Content">
  <p:cSld name="2-Line Title and No Content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68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2-Line Title">
  <p:cSld name="Centered 2-Line Title"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69"/>
          <p:cNvSpPr txBox="1"/>
          <p:nvPr>
            <p:ph type="title"/>
          </p:nvPr>
        </p:nvSpPr>
        <p:spPr>
          <a:xfrm>
            <a:off x="381000" y="381000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71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271"/>
          <p:cNvSpPr txBox="1"/>
          <p:nvPr>
            <p:ph idx="1" type="body"/>
          </p:nvPr>
        </p:nvSpPr>
        <p:spPr>
          <a:xfrm>
            <a:off x="3810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842" name="Google Shape;842;p271"/>
          <p:cNvSpPr txBox="1"/>
          <p:nvPr>
            <p:ph idx="2" type="body"/>
          </p:nvPr>
        </p:nvSpPr>
        <p:spPr>
          <a:xfrm>
            <a:off x="48006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 2-Line Heading">
  <p:cSld name="Two Content w 2-Line Heading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72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272"/>
          <p:cNvSpPr txBox="1"/>
          <p:nvPr>
            <p:ph idx="1" type="body"/>
          </p:nvPr>
        </p:nvSpPr>
        <p:spPr>
          <a:xfrm>
            <a:off x="3810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846" name="Google Shape;846;p272"/>
          <p:cNvSpPr txBox="1"/>
          <p:nvPr>
            <p:ph idx="2" type="body"/>
          </p:nvPr>
        </p:nvSpPr>
        <p:spPr>
          <a:xfrm>
            <a:off x="48006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73"/>
          <p:cNvSpPr txBox="1"/>
          <p:nvPr>
            <p:ph type="title"/>
          </p:nvPr>
        </p:nvSpPr>
        <p:spPr>
          <a:xfrm>
            <a:off x="609600" y="381000"/>
            <a:ext cx="8424863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9" name="Google Shape;849;p273"/>
          <p:cNvSpPr txBox="1"/>
          <p:nvPr>
            <p:ph idx="1" type="body"/>
          </p:nvPr>
        </p:nvSpPr>
        <p:spPr>
          <a:xfrm>
            <a:off x="609600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50" name="Google Shape;850;p273"/>
          <p:cNvSpPr txBox="1"/>
          <p:nvPr>
            <p:ph idx="2" type="body"/>
          </p:nvPr>
        </p:nvSpPr>
        <p:spPr>
          <a:xfrm>
            <a:off x="4892675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51" name="Google Shape;851;p273"/>
          <p:cNvSpPr txBox="1"/>
          <p:nvPr>
            <p:ph idx="3" type="body"/>
          </p:nvPr>
        </p:nvSpPr>
        <p:spPr>
          <a:xfrm>
            <a:off x="609600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52" name="Google Shape;852;p273"/>
          <p:cNvSpPr txBox="1"/>
          <p:nvPr>
            <p:ph idx="4" type="body"/>
          </p:nvPr>
        </p:nvSpPr>
        <p:spPr>
          <a:xfrm>
            <a:off x="4892675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74"/>
          <p:cNvSpPr txBox="1"/>
          <p:nvPr>
            <p:ph type="title"/>
          </p:nvPr>
        </p:nvSpPr>
        <p:spPr>
          <a:xfrm>
            <a:off x="304800" y="2971800"/>
            <a:ext cx="8534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A)">
  <p:cSld name="AIS Rules (A)"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75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275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2"/>
          <p:cNvSpPr txBox="1"/>
          <p:nvPr>
            <p:ph type="title"/>
          </p:nvPr>
        </p:nvSpPr>
        <p:spPr>
          <a:xfrm>
            <a:off x="381000" y="381000"/>
            <a:ext cx="8610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2"/>
          <p:cNvSpPr txBox="1"/>
          <p:nvPr>
            <p:ph idx="1" type="body"/>
          </p:nvPr>
        </p:nvSpPr>
        <p:spPr>
          <a:xfrm>
            <a:off x="457200" y="12192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4" name="Google Shape;24;p62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2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2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5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p350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50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0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B)">
  <p:cSld name="AIS Rules (B)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76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p276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Color &amp; Shapes">
  <p:cSld name="AIS Color &amp; Shapes"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77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77"/>
          <p:cNvSpPr txBox="1"/>
          <p:nvPr>
            <p:ph idx="1" type="body"/>
          </p:nvPr>
        </p:nvSpPr>
        <p:spPr>
          <a:xfrm>
            <a:off x="381000" y="1219200"/>
            <a:ext cx="8534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64" name="Google Shape;864;p277"/>
          <p:cNvSpPr/>
          <p:nvPr/>
        </p:nvSpPr>
        <p:spPr>
          <a:xfrm>
            <a:off x="19050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5" name="Google Shape;865;p277"/>
          <p:cNvSpPr/>
          <p:nvPr/>
        </p:nvSpPr>
        <p:spPr>
          <a:xfrm>
            <a:off x="2667000" y="3203549"/>
            <a:ext cx="377851" cy="37785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6" name="Google Shape;866;p277"/>
          <p:cNvSpPr/>
          <p:nvPr/>
        </p:nvSpPr>
        <p:spPr>
          <a:xfrm>
            <a:off x="9906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67" name="Google Shape;867;p277"/>
          <p:cNvCxnSpPr/>
          <p:nvPr/>
        </p:nvCxnSpPr>
        <p:spPr>
          <a:xfrm>
            <a:off x="3505200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8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8" name="Google Shape;868;p277"/>
          <p:cNvCxnSpPr/>
          <p:nvPr/>
        </p:nvCxnSpPr>
        <p:spPr>
          <a:xfrm>
            <a:off x="46925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3366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9" name="Google Shape;869;p277"/>
          <p:cNvCxnSpPr/>
          <p:nvPr/>
        </p:nvCxnSpPr>
        <p:spPr>
          <a:xfrm>
            <a:off x="59117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 and Content" type="obj">
  <p:cSld name="OBJECT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94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6" name="Google Shape;876;p94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8" name="Google Shape;878;p278"/>
          <p:cNvCxnSpPr/>
          <p:nvPr/>
        </p:nvCxnSpPr>
        <p:spPr>
          <a:xfrm flipH="1" rot="10800000">
            <a:off x="0" y="4813300"/>
            <a:ext cx="9144000" cy="1588"/>
          </a:xfrm>
          <a:prstGeom prst="straightConnector1">
            <a:avLst/>
          </a:prstGeom>
          <a:noFill/>
          <a:ln cap="flat" cmpd="sng" w="444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9" name="Google Shape;879;p278"/>
          <p:cNvSpPr txBox="1"/>
          <p:nvPr>
            <p:ph type="title"/>
          </p:nvPr>
        </p:nvSpPr>
        <p:spPr>
          <a:xfrm>
            <a:off x="381000" y="2173069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0" name="Google Shape;880;p278"/>
          <p:cNvSpPr txBox="1"/>
          <p:nvPr>
            <p:ph idx="1" type="body"/>
          </p:nvPr>
        </p:nvSpPr>
        <p:spPr>
          <a:xfrm>
            <a:off x="381000" y="4038600"/>
            <a:ext cx="670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81" name="Google Shape;881;p278"/>
          <p:cNvSpPr txBox="1"/>
          <p:nvPr/>
        </p:nvSpPr>
        <p:spPr>
          <a:xfrm>
            <a:off x="381000" y="496669"/>
            <a:ext cx="8534400" cy="543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Photogrammetry &amp; Remote Sensing</a:t>
            </a:r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Content">
  <p:cSld name="2-Line Title and Content"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79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4" name="Google Shape;884;p279"/>
          <p:cNvSpPr txBox="1"/>
          <p:nvPr>
            <p:ph idx="1" type="body"/>
          </p:nvPr>
        </p:nvSpPr>
        <p:spPr>
          <a:xfrm>
            <a:off x="381000" y="1752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80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No Content">
  <p:cSld name="2-Line Title and No Content"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81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2-Line Title">
  <p:cSld name="Centered 2-Line Title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282"/>
          <p:cNvSpPr txBox="1"/>
          <p:nvPr>
            <p:ph type="title"/>
          </p:nvPr>
        </p:nvSpPr>
        <p:spPr>
          <a:xfrm>
            <a:off x="381000" y="381000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84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284"/>
          <p:cNvSpPr txBox="1"/>
          <p:nvPr>
            <p:ph idx="1" type="body"/>
          </p:nvPr>
        </p:nvSpPr>
        <p:spPr>
          <a:xfrm>
            <a:off x="3810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895" name="Google Shape;895;p284"/>
          <p:cNvSpPr txBox="1"/>
          <p:nvPr>
            <p:ph idx="2" type="body"/>
          </p:nvPr>
        </p:nvSpPr>
        <p:spPr>
          <a:xfrm>
            <a:off x="48006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1"/>
          <p:cNvSpPr txBox="1"/>
          <p:nvPr>
            <p:ph type="title"/>
          </p:nvPr>
        </p:nvSpPr>
        <p:spPr>
          <a:xfrm>
            <a:off x="381000" y="381000"/>
            <a:ext cx="8610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51"/>
          <p:cNvSpPr txBox="1"/>
          <p:nvPr>
            <p:ph idx="1" type="body"/>
          </p:nvPr>
        </p:nvSpPr>
        <p:spPr>
          <a:xfrm rot="5400000">
            <a:off x="2133600" y="-457200"/>
            <a:ext cx="5181600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50" name="Google Shape;150;p351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51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51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 2-Line Heading">
  <p:cSld name="Two Content w 2-Line Heading"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85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8" name="Google Shape;898;p285"/>
          <p:cNvSpPr txBox="1"/>
          <p:nvPr>
            <p:ph idx="1" type="body"/>
          </p:nvPr>
        </p:nvSpPr>
        <p:spPr>
          <a:xfrm>
            <a:off x="3810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899" name="Google Shape;899;p285"/>
          <p:cNvSpPr txBox="1"/>
          <p:nvPr>
            <p:ph idx="2" type="body"/>
          </p:nvPr>
        </p:nvSpPr>
        <p:spPr>
          <a:xfrm>
            <a:off x="48006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86"/>
          <p:cNvSpPr txBox="1"/>
          <p:nvPr>
            <p:ph type="title"/>
          </p:nvPr>
        </p:nvSpPr>
        <p:spPr>
          <a:xfrm>
            <a:off x="609600" y="381000"/>
            <a:ext cx="8424863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2" name="Google Shape;902;p286"/>
          <p:cNvSpPr txBox="1"/>
          <p:nvPr>
            <p:ph idx="1" type="body"/>
          </p:nvPr>
        </p:nvSpPr>
        <p:spPr>
          <a:xfrm>
            <a:off x="609600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03" name="Google Shape;903;p286"/>
          <p:cNvSpPr txBox="1"/>
          <p:nvPr>
            <p:ph idx="2" type="body"/>
          </p:nvPr>
        </p:nvSpPr>
        <p:spPr>
          <a:xfrm>
            <a:off x="4892675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04" name="Google Shape;904;p286"/>
          <p:cNvSpPr txBox="1"/>
          <p:nvPr>
            <p:ph idx="3" type="body"/>
          </p:nvPr>
        </p:nvSpPr>
        <p:spPr>
          <a:xfrm>
            <a:off x="609600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05" name="Google Shape;905;p286"/>
          <p:cNvSpPr txBox="1"/>
          <p:nvPr>
            <p:ph idx="4" type="body"/>
          </p:nvPr>
        </p:nvSpPr>
        <p:spPr>
          <a:xfrm>
            <a:off x="4892675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7"/>
          <p:cNvSpPr txBox="1"/>
          <p:nvPr>
            <p:ph type="title"/>
          </p:nvPr>
        </p:nvSpPr>
        <p:spPr>
          <a:xfrm>
            <a:off x="304800" y="2971800"/>
            <a:ext cx="8534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A)">
  <p:cSld name="AIS Rules (A)"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88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0" name="Google Shape;910;p288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B)">
  <p:cSld name="AIS Rules (B)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89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3" name="Google Shape;913;p289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Color &amp; Shapes">
  <p:cSld name="AIS Color &amp; Shapes"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290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6" name="Google Shape;916;p290"/>
          <p:cNvSpPr txBox="1"/>
          <p:nvPr>
            <p:ph idx="1" type="body"/>
          </p:nvPr>
        </p:nvSpPr>
        <p:spPr>
          <a:xfrm>
            <a:off x="381000" y="1219200"/>
            <a:ext cx="8534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17" name="Google Shape;917;p290"/>
          <p:cNvSpPr/>
          <p:nvPr/>
        </p:nvSpPr>
        <p:spPr>
          <a:xfrm>
            <a:off x="19050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8" name="Google Shape;918;p290"/>
          <p:cNvSpPr/>
          <p:nvPr/>
        </p:nvSpPr>
        <p:spPr>
          <a:xfrm>
            <a:off x="2667000" y="3203549"/>
            <a:ext cx="377851" cy="37785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9" name="Google Shape;919;p290"/>
          <p:cNvSpPr/>
          <p:nvPr/>
        </p:nvSpPr>
        <p:spPr>
          <a:xfrm>
            <a:off x="9906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20" name="Google Shape;920;p290"/>
          <p:cNvCxnSpPr/>
          <p:nvPr/>
        </p:nvCxnSpPr>
        <p:spPr>
          <a:xfrm>
            <a:off x="3505200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8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1" name="Google Shape;921;p290"/>
          <p:cNvCxnSpPr/>
          <p:nvPr/>
        </p:nvCxnSpPr>
        <p:spPr>
          <a:xfrm>
            <a:off x="46925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3366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2" name="Google Shape;922;p290"/>
          <p:cNvCxnSpPr/>
          <p:nvPr/>
        </p:nvCxnSpPr>
        <p:spPr>
          <a:xfrm>
            <a:off x="59117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96"/>
          <p:cNvSpPr txBox="1"/>
          <p:nvPr>
            <p:ph type="title"/>
          </p:nvPr>
        </p:nvSpPr>
        <p:spPr>
          <a:xfrm>
            <a:off x="381000" y="371601"/>
            <a:ext cx="8545672" cy="65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0" name="Google Shape;930;p291"/>
          <p:cNvCxnSpPr/>
          <p:nvPr/>
        </p:nvCxnSpPr>
        <p:spPr>
          <a:xfrm flipH="1" rot="10800000">
            <a:off x="0" y="4813300"/>
            <a:ext cx="9144000" cy="1588"/>
          </a:xfrm>
          <a:prstGeom prst="straightConnector1">
            <a:avLst/>
          </a:prstGeom>
          <a:noFill/>
          <a:ln cap="flat" cmpd="sng" w="444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1" name="Google Shape;931;p291"/>
          <p:cNvSpPr txBox="1"/>
          <p:nvPr>
            <p:ph type="title"/>
          </p:nvPr>
        </p:nvSpPr>
        <p:spPr>
          <a:xfrm>
            <a:off x="381000" y="2173071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2" name="Google Shape;932;p291"/>
          <p:cNvSpPr txBox="1"/>
          <p:nvPr>
            <p:ph idx="1" type="body"/>
          </p:nvPr>
        </p:nvSpPr>
        <p:spPr>
          <a:xfrm>
            <a:off x="381000" y="4038600"/>
            <a:ext cx="670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75" lIns="91175" spcFirstLastPara="1" rIns="91175" wrap="square" tIns="4557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33" name="Google Shape;933;p291"/>
          <p:cNvSpPr txBox="1"/>
          <p:nvPr/>
        </p:nvSpPr>
        <p:spPr>
          <a:xfrm>
            <a:off x="381000" y="496670"/>
            <a:ext cx="8534400" cy="543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Photogrammetry &amp; Remote Sensing</a:t>
            </a:r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 and Content" type="obj">
  <p:cSld name="OBJECT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2"/>
          <p:cNvSpPr txBox="1"/>
          <p:nvPr>
            <p:ph type="title"/>
          </p:nvPr>
        </p:nvSpPr>
        <p:spPr>
          <a:xfrm>
            <a:off x="381000" y="371601"/>
            <a:ext cx="8545672" cy="65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6" name="Google Shape;936;p292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Content">
  <p:cSld name="2-Line Title and Content"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293"/>
          <p:cNvSpPr txBox="1"/>
          <p:nvPr>
            <p:ph type="title"/>
          </p:nvPr>
        </p:nvSpPr>
        <p:spPr>
          <a:xfrm>
            <a:off x="381000" y="381003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9" name="Google Shape;939;p293"/>
          <p:cNvSpPr txBox="1"/>
          <p:nvPr>
            <p:ph idx="1" type="body"/>
          </p:nvPr>
        </p:nvSpPr>
        <p:spPr>
          <a:xfrm>
            <a:off x="381000" y="1752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2"/>
          <p:cNvSpPr txBox="1"/>
          <p:nvPr>
            <p:ph type="title"/>
          </p:nvPr>
        </p:nvSpPr>
        <p:spPr>
          <a:xfrm rot="5400000">
            <a:off x="4905375" y="2314575"/>
            <a:ext cx="6019800" cy="2152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52"/>
          <p:cNvSpPr txBox="1"/>
          <p:nvPr>
            <p:ph idx="1" type="body"/>
          </p:nvPr>
        </p:nvSpPr>
        <p:spPr>
          <a:xfrm rot="5400000">
            <a:off x="523875" y="238125"/>
            <a:ext cx="6019800" cy="63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56" name="Google Shape;156;p352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52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52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No Content">
  <p:cSld name="2-Line Title and No Content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294"/>
          <p:cNvSpPr txBox="1"/>
          <p:nvPr>
            <p:ph type="title"/>
          </p:nvPr>
        </p:nvSpPr>
        <p:spPr>
          <a:xfrm>
            <a:off x="381000" y="381003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2-Line Title">
  <p:cSld name="Centered 2-Line Title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95"/>
          <p:cNvSpPr txBox="1"/>
          <p:nvPr>
            <p:ph type="title"/>
          </p:nvPr>
        </p:nvSpPr>
        <p:spPr>
          <a:xfrm>
            <a:off x="381000" y="381004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97"/>
          <p:cNvSpPr txBox="1"/>
          <p:nvPr>
            <p:ph type="title"/>
          </p:nvPr>
        </p:nvSpPr>
        <p:spPr>
          <a:xfrm>
            <a:off x="381000" y="371601"/>
            <a:ext cx="8545672" cy="65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7" name="Google Shape;947;p297"/>
          <p:cNvSpPr txBox="1"/>
          <p:nvPr>
            <p:ph idx="1" type="body"/>
          </p:nvPr>
        </p:nvSpPr>
        <p:spPr>
          <a:xfrm>
            <a:off x="381003" y="1295405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948" name="Google Shape;948;p297"/>
          <p:cNvSpPr txBox="1"/>
          <p:nvPr>
            <p:ph idx="2" type="body"/>
          </p:nvPr>
        </p:nvSpPr>
        <p:spPr>
          <a:xfrm>
            <a:off x="4800602" y="1295405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 2-Line Heading">
  <p:cSld name="Two Content w 2-Line Heading"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98"/>
          <p:cNvSpPr txBox="1"/>
          <p:nvPr>
            <p:ph type="title"/>
          </p:nvPr>
        </p:nvSpPr>
        <p:spPr>
          <a:xfrm>
            <a:off x="381000" y="381003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p298"/>
          <p:cNvSpPr txBox="1"/>
          <p:nvPr>
            <p:ph idx="1" type="body"/>
          </p:nvPr>
        </p:nvSpPr>
        <p:spPr>
          <a:xfrm>
            <a:off x="381003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952" name="Google Shape;952;p298"/>
          <p:cNvSpPr txBox="1"/>
          <p:nvPr>
            <p:ph idx="2" type="body"/>
          </p:nvPr>
        </p:nvSpPr>
        <p:spPr>
          <a:xfrm>
            <a:off x="4800602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299"/>
          <p:cNvSpPr txBox="1"/>
          <p:nvPr>
            <p:ph type="title"/>
          </p:nvPr>
        </p:nvSpPr>
        <p:spPr>
          <a:xfrm>
            <a:off x="609600" y="371601"/>
            <a:ext cx="8424863" cy="650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299"/>
          <p:cNvSpPr txBox="1"/>
          <p:nvPr>
            <p:ph idx="1" type="body"/>
          </p:nvPr>
        </p:nvSpPr>
        <p:spPr>
          <a:xfrm>
            <a:off x="609600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56" name="Google Shape;956;p299"/>
          <p:cNvSpPr txBox="1"/>
          <p:nvPr>
            <p:ph idx="2" type="body"/>
          </p:nvPr>
        </p:nvSpPr>
        <p:spPr>
          <a:xfrm>
            <a:off x="4892675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57" name="Google Shape;957;p299"/>
          <p:cNvSpPr txBox="1"/>
          <p:nvPr>
            <p:ph idx="3" type="body"/>
          </p:nvPr>
        </p:nvSpPr>
        <p:spPr>
          <a:xfrm>
            <a:off x="609600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58" name="Google Shape;958;p299"/>
          <p:cNvSpPr txBox="1"/>
          <p:nvPr>
            <p:ph idx="4" type="body"/>
          </p:nvPr>
        </p:nvSpPr>
        <p:spPr>
          <a:xfrm>
            <a:off x="4892675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00"/>
          <p:cNvSpPr txBox="1"/>
          <p:nvPr>
            <p:ph type="title"/>
          </p:nvPr>
        </p:nvSpPr>
        <p:spPr>
          <a:xfrm>
            <a:off x="304800" y="2962404"/>
            <a:ext cx="8534400" cy="650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575" lIns="91175" spcFirstLastPara="1" rIns="91175" wrap="square" tIns="4557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A)">
  <p:cSld name="AIS Rules (A)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1"/>
          <p:cNvSpPr txBox="1"/>
          <p:nvPr>
            <p:ph type="title"/>
          </p:nvPr>
        </p:nvSpPr>
        <p:spPr>
          <a:xfrm>
            <a:off x="381000" y="371601"/>
            <a:ext cx="8545672" cy="650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3" name="Google Shape;963;p301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B)">
  <p:cSld name="AIS Rules (B)"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2"/>
          <p:cNvSpPr txBox="1"/>
          <p:nvPr>
            <p:ph type="title"/>
          </p:nvPr>
        </p:nvSpPr>
        <p:spPr>
          <a:xfrm>
            <a:off x="381000" y="371601"/>
            <a:ext cx="8545672" cy="650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6" name="Google Shape;966;p302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Color &amp; Shapes">
  <p:cSld name="AIS Color &amp; Shapes"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03"/>
          <p:cNvSpPr txBox="1"/>
          <p:nvPr>
            <p:ph type="title"/>
          </p:nvPr>
        </p:nvSpPr>
        <p:spPr>
          <a:xfrm>
            <a:off x="381000" y="371601"/>
            <a:ext cx="8545672" cy="650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9" name="Google Shape;969;p303"/>
          <p:cNvSpPr txBox="1"/>
          <p:nvPr>
            <p:ph idx="1" type="body"/>
          </p:nvPr>
        </p:nvSpPr>
        <p:spPr>
          <a:xfrm>
            <a:off x="381000" y="1219200"/>
            <a:ext cx="8534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70" name="Google Shape;970;p303"/>
          <p:cNvSpPr/>
          <p:nvPr/>
        </p:nvSpPr>
        <p:spPr>
          <a:xfrm>
            <a:off x="1905000" y="2905169"/>
            <a:ext cx="457200" cy="971461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575" lIns="91175" spcFirstLastPara="1" rIns="91175" wrap="square" tIns="4557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1" name="Google Shape;971;p303"/>
          <p:cNvSpPr/>
          <p:nvPr/>
        </p:nvSpPr>
        <p:spPr>
          <a:xfrm>
            <a:off x="2667000" y="3048658"/>
            <a:ext cx="377851" cy="687685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575" lIns="91175" spcFirstLastPara="1" rIns="91175" wrap="square" tIns="4557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2" name="Google Shape;972;p303"/>
          <p:cNvSpPr/>
          <p:nvPr/>
        </p:nvSpPr>
        <p:spPr>
          <a:xfrm>
            <a:off x="990602" y="2905169"/>
            <a:ext cx="457200" cy="971461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575" lIns="91175" spcFirstLastPara="1" rIns="91175" wrap="square" tIns="4557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73" name="Google Shape;973;p303"/>
          <p:cNvCxnSpPr/>
          <p:nvPr/>
        </p:nvCxnSpPr>
        <p:spPr>
          <a:xfrm>
            <a:off x="3505226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8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4" name="Google Shape;974;p303"/>
          <p:cNvCxnSpPr/>
          <p:nvPr/>
        </p:nvCxnSpPr>
        <p:spPr>
          <a:xfrm>
            <a:off x="4692541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3366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5" name="Google Shape;975;p303"/>
          <p:cNvCxnSpPr/>
          <p:nvPr/>
        </p:nvCxnSpPr>
        <p:spPr>
          <a:xfrm>
            <a:off x="5911741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 and Content" type="obj">
  <p:cSld name="OBJEC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7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67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98"/>
          <p:cNvSpPr txBox="1"/>
          <p:nvPr>
            <p:ph type="title"/>
          </p:nvPr>
        </p:nvSpPr>
        <p:spPr>
          <a:xfrm>
            <a:off x="381000" y="371601"/>
            <a:ext cx="8545672" cy="65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4" name="Google Shape;984;p304"/>
          <p:cNvCxnSpPr/>
          <p:nvPr/>
        </p:nvCxnSpPr>
        <p:spPr>
          <a:xfrm flipH="1" rot="10800000">
            <a:off x="0" y="4813300"/>
            <a:ext cx="9144000" cy="1588"/>
          </a:xfrm>
          <a:prstGeom prst="straightConnector1">
            <a:avLst/>
          </a:prstGeom>
          <a:noFill/>
          <a:ln cap="flat" cmpd="sng" w="444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5" name="Google Shape;985;p304"/>
          <p:cNvSpPr txBox="1"/>
          <p:nvPr>
            <p:ph type="title"/>
          </p:nvPr>
        </p:nvSpPr>
        <p:spPr>
          <a:xfrm>
            <a:off x="381000" y="2173071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6" name="Google Shape;986;p304"/>
          <p:cNvSpPr txBox="1"/>
          <p:nvPr>
            <p:ph idx="1" type="body"/>
          </p:nvPr>
        </p:nvSpPr>
        <p:spPr>
          <a:xfrm>
            <a:off x="381000" y="4038600"/>
            <a:ext cx="670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75" lIns="91175" spcFirstLastPara="1" rIns="91175" wrap="square" tIns="4557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>
                <a:solidFill>
                  <a:srgbClr val="003366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87" name="Google Shape;987;p304"/>
          <p:cNvSpPr txBox="1"/>
          <p:nvPr/>
        </p:nvSpPr>
        <p:spPr>
          <a:xfrm>
            <a:off x="381000" y="496669"/>
            <a:ext cx="85344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Humanoid Robotics</a:t>
            </a:r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 and Content" type="obj">
  <p:cSld name="OBJECT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05"/>
          <p:cNvSpPr txBox="1"/>
          <p:nvPr>
            <p:ph type="title"/>
          </p:nvPr>
        </p:nvSpPr>
        <p:spPr>
          <a:xfrm>
            <a:off x="381000" y="371601"/>
            <a:ext cx="8545672" cy="65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0" name="Google Shape;990;p305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indent="-350519" lvl="3" marL="1828800" algn="l">
              <a:spcBef>
                <a:spcPts val="480"/>
              </a:spcBef>
              <a:spcAft>
                <a:spcPts val="0"/>
              </a:spcAft>
              <a:buSzPts val="1920"/>
              <a:buChar char="▪"/>
              <a:defRPr sz="2400"/>
            </a:lvl4pPr>
            <a:lvl5pPr indent="-350520" lvl="4" marL="2286000" algn="l">
              <a:spcBef>
                <a:spcPts val="480"/>
              </a:spcBef>
              <a:spcAft>
                <a:spcPts val="0"/>
              </a:spcAft>
              <a:buSzPts val="192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Content">
  <p:cSld name="2-Line Title and Content"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06"/>
          <p:cNvSpPr txBox="1"/>
          <p:nvPr>
            <p:ph type="title"/>
          </p:nvPr>
        </p:nvSpPr>
        <p:spPr>
          <a:xfrm>
            <a:off x="381000" y="381003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3" name="Google Shape;993;p306"/>
          <p:cNvSpPr txBox="1"/>
          <p:nvPr>
            <p:ph idx="1" type="body"/>
          </p:nvPr>
        </p:nvSpPr>
        <p:spPr>
          <a:xfrm>
            <a:off x="381000" y="1752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indent="-350519" lvl="3" marL="1828800" algn="l">
              <a:spcBef>
                <a:spcPts val="480"/>
              </a:spcBef>
              <a:spcAft>
                <a:spcPts val="0"/>
              </a:spcAft>
              <a:buSzPts val="1920"/>
              <a:buChar char="▪"/>
              <a:defRPr sz="2400"/>
            </a:lvl4pPr>
            <a:lvl5pPr indent="-350520" lvl="4" marL="2286000" algn="l">
              <a:spcBef>
                <a:spcPts val="480"/>
              </a:spcBef>
              <a:spcAft>
                <a:spcPts val="0"/>
              </a:spcAft>
              <a:buSzPts val="192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No Content">
  <p:cSld name="2-Line Title and No Content"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07"/>
          <p:cNvSpPr txBox="1"/>
          <p:nvPr>
            <p:ph type="title"/>
          </p:nvPr>
        </p:nvSpPr>
        <p:spPr>
          <a:xfrm>
            <a:off x="381000" y="381003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2-Line Title">
  <p:cSld name="Centered 2-Line Title"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08"/>
          <p:cNvSpPr txBox="1"/>
          <p:nvPr>
            <p:ph type="title"/>
          </p:nvPr>
        </p:nvSpPr>
        <p:spPr>
          <a:xfrm>
            <a:off x="381000" y="381004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09"/>
          <p:cNvSpPr txBox="1"/>
          <p:nvPr>
            <p:ph type="title"/>
          </p:nvPr>
        </p:nvSpPr>
        <p:spPr>
          <a:xfrm>
            <a:off x="381000" y="371601"/>
            <a:ext cx="8545672" cy="65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0" name="Google Shape;1000;p309"/>
          <p:cNvSpPr txBox="1"/>
          <p:nvPr>
            <p:ph idx="1" type="body"/>
          </p:nvPr>
        </p:nvSpPr>
        <p:spPr>
          <a:xfrm>
            <a:off x="381003" y="1295405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▪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001" name="Google Shape;1001;p309"/>
          <p:cNvSpPr txBox="1"/>
          <p:nvPr>
            <p:ph idx="2" type="body"/>
          </p:nvPr>
        </p:nvSpPr>
        <p:spPr>
          <a:xfrm>
            <a:off x="4800602" y="1295405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▪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 2-Line Heading">
  <p:cSld name="Two Content w 2-Line Heading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10"/>
          <p:cNvSpPr txBox="1"/>
          <p:nvPr>
            <p:ph type="title"/>
          </p:nvPr>
        </p:nvSpPr>
        <p:spPr>
          <a:xfrm>
            <a:off x="381000" y="381003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4" name="Google Shape;1004;p310"/>
          <p:cNvSpPr txBox="1"/>
          <p:nvPr>
            <p:ph idx="1" type="body"/>
          </p:nvPr>
        </p:nvSpPr>
        <p:spPr>
          <a:xfrm>
            <a:off x="381003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▪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005" name="Google Shape;1005;p310"/>
          <p:cNvSpPr txBox="1"/>
          <p:nvPr>
            <p:ph idx="2" type="body"/>
          </p:nvPr>
        </p:nvSpPr>
        <p:spPr>
          <a:xfrm>
            <a:off x="4800602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▪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11"/>
          <p:cNvSpPr txBox="1"/>
          <p:nvPr>
            <p:ph type="title"/>
          </p:nvPr>
        </p:nvSpPr>
        <p:spPr>
          <a:xfrm>
            <a:off x="609600" y="371601"/>
            <a:ext cx="8424863" cy="650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8" name="Google Shape;1008;p311"/>
          <p:cNvSpPr txBox="1"/>
          <p:nvPr>
            <p:ph idx="1" type="body"/>
          </p:nvPr>
        </p:nvSpPr>
        <p:spPr>
          <a:xfrm>
            <a:off x="609600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09" name="Google Shape;1009;p311"/>
          <p:cNvSpPr txBox="1"/>
          <p:nvPr>
            <p:ph idx="2" type="body"/>
          </p:nvPr>
        </p:nvSpPr>
        <p:spPr>
          <a:xfrm>
            <a:off x="4892675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10" name="Google Shape;1010;p311"/>
          <p:cNvSpPr txBox="1"/>
          <p:nvPr>
            <p:ph idx="3" type="body"/>
          </p:nvPr>
        </p:nvSpPr>
        <p:spPr>
          <a:xfrm>
            <a:off x="609600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11" name="Google Shape;1011;p311"/>
          <p:cNvSpPr txBox="1"/>
          <p:nvPr>
            <p:ph idx="4" type="body"/>
          </p:nvPr>
        </p:nvSpPr>
        <p:spPr>
          <a:xfrm>
            <a:off x="4892675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135"/>
          <p:cNvCxnSpPr/>
          <p:nvPr/>
        </p:nvCxnSpPr>
        <p:spPr>
          <a:xfrm flipH="1" rot="10800000">
            <a:off x="0" y="4813300"/>
            <a:ext cx="9144000" cy="1588"/>
          </a:xfrm>
          <a:prstGeom prst="straightConnector1">
            <a:avLst/>
          </a:prstGeom>
          <a:noFill/>
          <a:ln cap="flat" cmpd="sng" w="444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35"/>
          <p:cNvSpPr txBox="1"/>
          <p:nvPr>
            <p:ph type="title"/>
          </p:nvPr>
        </p:nvSpPr>
        <p:spPr>
          <a:xfrm>
            <a:off x="381000" y="2173069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35"/>
          <p:cNvSpPr txBox="1"/>
          <p:nvPr>
            <p:ph idx="1" type="body"/>
          </p:nvPr>
        </p:nvSpPr>
        <p:spPr>
          <a:xfrm>
            <a:off x="381000" y="4038600"/>
            <a:ext cx="670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70" name="Google Shape;170;p135"/>
          <p:cNvSpPr txBox="1"/>
          <p:nvPr/>
        </p:nvSpPr>
        <p:spPr>
          <a:xfrm>
            <a:off x="381000" y="496669"/>
            <a:ext cx="8534400" cy="543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Photogrammetry &amp; Remote Sensing</a:t>
            </a:r>
            <a:endParaRPr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12"/>
          <p:cNvSpPr txBox="1"/>
          <p:nvPr>
            <p:ph type="title"/>
          </p:nvPr>
        </p:nvSpPr>
        <p:spPr>
          <a:xfrm>
            <a:off x="304800" y="2962404"/>
            <a:ext cx="8534400" cy="650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575" lIns="91175" spcFirstLastPara="1" rIns="91175" wrap="square" tIns="4557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A)">
  <p:cSld name="AIS Rules (A)"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313"/>
          <p:cNvSpPr txBox="1"/>
          <p:nvPr>
            <p:ph type="title"/>
          </p:nvPr>
        </p:nvSpPr>
        <p:spPr>
          <a:xfrm>
            <a:off x="381000" y="371601"/>
            <a:ext cx="8545672" cy="650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6" name="Google Shape;1016;p313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B)">
  <p:cSld name="AIS Rules (B)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14"/>
          <p:cNvSpPr txBox="1"/>
          <p:nvPr>
            <p:ph type="title"/>
          </p:nvPr>
        </p:nvSpPr>
        <p:spPr>
          <a:xfrm>
            <a:off x="381000" y="371601"/>
            <a:ext cx="8545672" cy="650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9" name="Google Shape;1019;p314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Color &amp; Shapes">
  <p:cSld name="AIS Color &amp; Shapes"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15"/>
          <p:cNvSpPr txBox="1"/>
          <p:nvPr>
            <p:ph type="title"/>
          </p:nvPr>
        </p:nvSpPr>
        <p:spPr>
          <a:xfrm>
            <a:off x="381000" y="371601"/>
            <a:ext cx="8545672" cy="650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2" name="Google Shape;1022;p315"/>
          <p:cNvSpPr txBox="1"/>
          <p:nvPr>
            <p:ph idx="1" type="body"/>
          </p:nvPr>
        </p:nvSpPr>
        <p:spPr>
          <a:xfrm>
            <a:off x="381000" y="1219200"/>
            <a:ext cx="8534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23" name="Google Shape;1023;p315"/>
          <p:cNvSpPr/>
          <p:nvPr/>
        </p:nvSpPr>
        <p:spPr>
          <a:xfrm>
            <a:off x="1905000" y="2905169"/>
            <a:ext cx="457200" cy="971461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575" lIns="91175" spcFirstLastPara="1" rIns="91175" wrap="square" tIns="4557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4" name="Google Shape;1024;p315"/>
          <p:cNvSpPr/>
          <p:nvPr/>
        </p:nvSpPr>
        <p:spPr>
          <a:xfrm>
            <a:off x="2667000" y="3048658"/>
            <a:ext cx="377851" cy="687685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575" lIns="91175" spcFirstLastPara="1" rIns="91175" wrap="square" tIns="4557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5" name="Google Shape;1025;p315"/>
          <p:cNvSpPr/>
          <p:nvPr/>
        </p:nvSpPr>
        <p:spPr>
          <a:xfrm>
            <a:off x="990602" y="2905169"/>
            <a:ext cx="457200" cy="971461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575" lIns="91175" spcFirstLastPara="1" rIns="91175" wrap="square" tIns="4557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26" name="Google Shape;1026;p315"/>
          <p:cNvCxnSpPr/>
          <p:nvPr/>
        </p:nvCxnSpPr>
        <p:spPr>
          <a:xfrm>
            <a:off x="3505226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8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7" name="Google Shape;1027;p315"/>
          <p:cNvCxnSpPr/>
          <p:nvPr/>
        </p:nvCxnSpPr>
        <p:spPr>
          <a:xfrm>
            <a:off x="4692541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3366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8" name="Google Shape;1028;p315"/>
          <p:cNvCxnSpPr/>
          <p:nvPr/>
        </p:nvCxnSpPr>
        <p:spPr>
          <a:xfrm>
            <a:off x="5911741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16"/>
          <p:cNvSpPr txBox="1"/>
          <p:nvPr>
            <p:ph type="title"/>
          </p:nvPr>
        </p:nvSpPr>
        <p:spPr>
          <a:xfrm>
            <a:off x="381000" y="371601"/>
            <a:ext cx="8545672" cy="650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1" name="Google Shape;1031;p316"/>
          <p:cNvSpPr txBox="1"/>
          <p:nvPr>
            <p:ph idx="1" type="body"/>
          </p:nvPr>
        </p:nvSpPr>
        <p:spPr>
          <a:xfrm>
            <a:off x="150817" y="809625"/>
            <a:ext cx="8842375" cy="5511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▪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▪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▪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32" name="Google Shape;1032;p316"/>
          <p:cNvSpPr txBox="1"/>
          <p:nvPr>
            <p:ph idx="2" type="body"/>
          </p:nvPr>
        </p:nvSpPr>
        <p:spPr>
          <a:xfrm>
            <a:off x="0" y="6471822"/>
            <a:ext cx="3576524" cy="1535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79500" spcFirstLastPara="1" rIns="91175" wrap="square" tIns="0">
            <a:sp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17"/>
          <p:cNvSpPr txBox="1"/>
          <p:nvPr>
            <p:ph type="title"/>
          </p:nvPr>
        </p:nvSpPr>
        <p:spPr>
          <a:xfrm>
            <a:off x="0" y="8672"/>
            <a:ext cx="9144000" cy="650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575" lIns="91175" spcFirstLastPara="1" rIns="91175" wrap="square" tIns="4557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317"/>
          <p:cNvSpPr/>
          <p:nvPr>
            <p:ph idx="2" type="media"/>
          </p:nvPr>
        </p:nvSpPr>
        <p:spPr>
          <a:xfrm>
            <a:off x="150817" y="809625"/>
            <a:ext cx="8842375" cy="551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36" name="Google Shape;1036;p317"/>
          <p:cNvSpPr txBox="1"/>
          <p:nvPr>
            <p:ph idx="1" type="body"/>
          </p:nvPr>
        </p:nvSpPr>
        <p:spPr>
          <a:xfrm>
            <a:off x="3" y="6471477"/>
            <a:ext cx="274091" cy="153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79500" spcFirstLastPara="1" rIns="91175" wrap="square" tIns="0">
            <a:sp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 and Content" type="obj">
  <p:cSld name="OBJECT"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02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3" name="Google Shape;1043;p102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5" name="Google Shape;1045;p331"/>
          <p:cNvCxnSpPr/>
          <p:nvPr/>
        </p:nvCxnSpPr>
        <p:spPr>
          <a:xfrm flipH="1" rot="10800000">
            <a:off x="0" y="4813300"/>
            <a:ext cx="9144000" cy="1588"/>
          </a:xfrm>
          <a:prstGeom prst="straightConnector1">
            <a:avLst/>
          </a:prstGeom>
          <a:noFill/>
          <a:ln cap="flat" cmpd="sng" w="444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6" name="Google Shape;1046;p331"/>
          <p:cNvSpPr txBox="1"/>
          <p:nvPr>
            <p:ph type="title"/>
          </p:nvPr>
        </p:nvSpPr>
        <p:spPr>
          <a:xfrm>
            <a:off x="381000" y="2173069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7" name="Google Shape;1047;p331"/>
          <p:cNvSpPr txBox="1"/>
          <p:nvPr>
            <p:ph idx="1" type="body"/>
          </p:nvPr>
        </p:nvSpPr>
        <p:spPr>
          <a:xfrm>
            <a:off x="381000" y="4038600"/>
            <a:ext cx="670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48" name="Google Shape;1048;p331"/>
          <p:cNvSpPr txBox="1"/>
          <p:nvPr/>
        </p:nvSpPr>
        <p:spPr>
          <a:xfrm>
            <a:off x="381000" y="496669"/>
            <a:ext cx="8534400" cy="543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Photogrammetry &amp; Remote Sensing</a:t>
            </a:r>
            <a:endParaRPr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Content">
  <p:cSld name="2-Line Title and Content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32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1" name="Google Shape;1051;p332"/>
          <p:cNvSpPr txBox="1"/>
          <p:nvPr>
            <p:ph idx="1" type="body"/>
          </p:nvPr>
        </p:nvSpPr>
        <p:spPr>
          <a:xfrm>
            <a:off x="381000" y="1752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33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Content">
  <p:cSld name="2-Line Title and Conte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6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36"/>
          <p:cNvSpPr txBox="1"/>
          <p:nvPr>
            <p:ph idx="1" type="body"/>
          </p:nvPr>
        </p:nvSpPr>
        <p:spPr>
          <a:xfrm>
            <a:off x="381000" y="1752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No Content">
  <p:cSld name="2-Line Title and No Content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34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2-Line Title">
  <p:cSld name="Centered 2-Line Title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35"/>
          <p:cNvSpPr txBox="1"/>
          <p:nvPr>
            <p:ph type="title"/>
          </p:nvPr>
        </p:nvSpPr>
        <p:spPr>
          <a:xfrm>
            <a:off x="381000" y="381000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337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337"/>
          <p:cNvSpPr txBox="1"/>
          <p:nvPr>
            <p:ph idx="1" type="body"/>
          </p:nvPr>
        </p:nvSpPr>
        <p:spPr>
          <a:xfrm>
            <a:off x="3810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062" name="Google Shape;1062;p337"/>
          <p:cNvSpPr txBox="1"/>
          <p:nvPr>
            <p:ph idx="2" type="body"/>
          </p:nvPr>
        </p:nvSpPr>
        <p:spPr>
          <a:xfrm>
            <a:off x="48006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 2-Line Heading">
  <p:cSld name="Two Content w 2-Line Heading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338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5" name="Google Shape;1065;p338"/>
          <p:cNvSpPr txBox="1"/>
          <p:nvPr>
            <p:ph idx="1" type="body"/>
          </p:nvPr>
        </p:nvSpPr>
        <p:spPr>
          <a:xfrm>
            <a:off x="3810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066" name="Google Shape;1066;p338"/>
          <p:cNvSpPr txBox="1"/>
          <p:nvPr>
            <p:ph idx="2" type="body"/>
          </p:nvPr>
        </p:nvSpPr>
        <p:spPr>
          <a:xfrm>
            <a:off x="48006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339"/>
          <p:cNvSpPr txBox="1"/>
          <p:nvPr>
            <p:ph type="title"/>
          </p:nvPr>
        </p:nvSpPr>
        <p:spPr>
          <a:xfrm>
            <a:off x="609600" y="381000"/>
            <a:ext cx="8424863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9" name="Google Shape;1069;p339"/>
          <p:cNvSpPr txBox="1"/>
          <p:nvPr>
            <p:ph idx="1" type="body"/>
          </p:nvPr>
        </p:nvSpPr>
        <p:spPr>
          <a:xfrm>
            <a:off x="609600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70" name="Google Shape;1070;p339"/>
          <p:cNvSpPr txBox="1"/>
          <p:nvPr>
            <p:ph idx="2" type="body"/>
          </p:nvPr>
        </p:nvSpPr>
        <p:spPr>
          <a:xfrm>
            <a:off x="4892675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71" name="Google Shape;1071;p339"/>
          <p:cNvSpPr txBox="1"/>
          <p:nvPr>
            <p:ph idx="3" type="body"/>
          </p:nvPr>
        </p:nvSpPr>
        <p:spPr>
          <a:xfrm>
            <a:off x="609600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72" name="Google Shape;1072;p339"/>
          <p:cNvSpPr txBox="1"/>
          <p:nvPr>
            <p:ph idx="4" type="body"/>
          </p:nvPr>
        </p:nvSpPr>
        <p:spPr>
          <a:xfrm>
            <a:off x="4892675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40"/>
          <p:cNvSpPr txBox="1"/>
          <p:nvPr>
            <p:ph type="title"/>
          </p:nvPr>
        </p:nvSpPr>
        <p:spPr>
          <a:xfrm>
            <a:off x="304800" y="2971800"/>
            <a:ext cx="8534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A)">
  <p:cSld name="AIS Rules (A)"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41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7" name="Google Shape;1077;p341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B)">
  <p:cSld name="AIS Rules (B)"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42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0" name="Google Shape;1080;p342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Color &amp; Shapes">
  <p:cSld name="AIS Color &amp; Shapes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43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3" name="Google Shape;1083;p343"/>
          <p:cNvSpPr txBox="1"/>
          <p:nvPr>
            <p:ph idx="1" type="body"/>
          </p:nvPr>
        </p:nvSpPr>
        <p:spPr>
          <a:xfrm>
            <a:off x="381000" y="1219200"/>
            <a:ext cx="8534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84" name="Google Shape;1084;p343"/>
          <p:cNvSpPr/>
          <p:nvPr/>
        </p:nvSpPr>
        <p:spPr>
          <a:xfrm>
            <a:off x="19050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5" name="Google Shape;1085;p343"/>
          <p:cNvSpPr/>
          <p:nvPr/>
        </p:nvSpPr>
        <p:spPr>
          <a:xfrm>
            <a:off x="2667000" y="3203549"/>
            <a:ext cx="377851" cy="37785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6" name="Google Shape;1086;p343"/>
          <p:cNvSpPr/>
          <p:nvPr/>
        </p:nvSpPr>
        <p:spPr>
          <a:xfrm>
            <a:off x="9906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87" name="Google Shape;1087;p343"/>
          <p:cNvCxnSpPr/>
          <p:nvPr/>
        </p:nvCxnSpPr>
        <p:spPr>
          <a:xfrm>
            <a:off x="3505200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8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8" name="Google Shape;1088;p343"/>
          <p:cNvCxnSpPr/>
          <p:nvPr/>
        </p:nvCxnSpPr>
        <p:spPr>
          <a:xfrm>
            <a:off x="46925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3366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9" name="Google Shape;1089;p343"/>
          <p:cNvCxnSpPr/>
          <p:nvPr/>
        </p:nvCxnSpPr>
        <p:spPr>
          <a:xfrm>
            <a:off x="59117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7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 and Content" type="obj">
  <p:cSld name="OBJECT"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04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6" name="Google Shape;1096;p104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8" name="Google Shape;1098;p318"/>
          <p:cNvCxnSpPr/>
          <p:nvPr/>
        </p:nvCxnSpPr>
        <p:spPr>
          <a:xfrm flipH="1" rot="10800000">
            <a:off x="0" y="4813300"/>
            <a:ext cx="9144000" cy="1588"/>
          </a:xfrm>
          <a:prstGeom prst="straightConnector1">
            <a:avLst/>
          </a:prstGeom>
          <a:noFill/>
          <a:ln cap="flat" cmpd="sng" w="444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9" name="Google Shape;1099;p318"/>
          <p:cNvSpPr txBox="1"/>
          <p:nvPr>
            <p:ph type="title"/>
          </p:nvPr>
        </p:nvSpPr>
        <p:spPr>
          <a:xfrm>
            <a:off x="381000" y="2173069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0" name="Google Shape;1100;p318"/>
          <p:cNvSpPr txBox="1"/>
          <p:nvPr>
            <p:ph idx="1" type="body"/>
          </p:nvPr>
        </p:nvSpPr>
        <p:spPr>
          <a:xfrm>
            <a:off x="381000" y="4038600"/>
            <a:ext cx="670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01" name="Google Shape;1101;p318"/>
          <p:cNvSpPr txBox="1"/>
          <p:nvPr/>
        </p:nvSpPr>
        <p:spPr>
          <a:xfrm>
            <a:off x="381000" y="496669"/>
            <a:ext cx="8534400" cy="543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Photogrammetry &amp; Remote Sensing</a:t>
            </a:r>
            <a:endParaRPr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Content">
  <p:cSld name="2-Line Title and Content"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19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4" name="Google Shape;1104;p319"/>
          <p:cNvSpPr txBox="1"/>
          <p:nvPr>
            <p:ph idx="1" type="body"/>
          </p:nvPr>
        </p:nvSpPr>
        <p:spPr>
          <a:xfrm>
            <a:off x="381000" y="1752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320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No Content">
  <p:cSld name="2-Line Title and No Content"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21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2-Line Title">
  <p:cSld name="Centered 2-Line Title"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22"/>
          <p:cNvSpPr txBox="1"/>
          <p:nvPr>
            <p:ph type="title"/>
          </p:nvPr>
        </p:nvSpPr>
        <p:spPr>
          <a:xfrm>
            <a:off x="381000" y="381000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24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324"/>
          <p:cNvSpPr txBox="1"/>
          <p:nvPr>
            <p:ph idx="1" type="body"/>
          </p:nvPr>
        </p:nvSpPr>
        <p:spPr>
          <a:xfrm>
            <a:off x="3810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15" name="Google Shape;1115;p324"/>
          <p:cNvSpPr txBox="1"/>
          <p:nvPr>
            <p:ph idx="2" type="body"/>
          </p:nvPr>
        </p:nvSpPr>
        <p:spPr>
          <a:xfrm>
            <a:off x="48006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 2-Line Heading">
  <p:cSld name="Two Content w 2-Line Heading"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25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8" name="Google Shape;1118;p325"/>
          <p:cNvSpPr txBox="1"/>
          <p:nvPr>
            <p:ph idx="1" type="body"/>
          </p:nvPr>
        </p:nvSpPr>
        <p:spPr>
          <a:xfrm>
            <a:off x="3810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19" name="Google Shape;1119;p325"/>
          <p:cNvSpPr txBox="1"/>
          <p:nvPr>
            <p:ph idx="2" type="body"/>
          </p:nvPr>
        </p:nvSpPr>
        <p:spPr>
          <a:xfrm>
            <a:off x="48006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26"/>
          <p:cNvSpPr txBox="1"/>
          <p:nvPr>
            <p:ph type="title"/>
          </p:nvPr>
        </p:nvSpPr>
        <p:spPr>
          <a:xfrm>
            <a:off x="609600" y="381000"/>
            <a:ext cx="8424863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2" name="Google Shape;1122;p326"/>
          <p:cNvSpPr txBox="1"/>
          <p:nvPr>
            <p:ph idx="1" type="body"/>
          </p:nvPr>
        </p:nvSpPr>
        <p:spPr>
          <a:xfrm>
            <a:off x="609600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23" name="Google Shape;1123;p326"/>
          <p:cNvSpPr txBox="1"/>
          <p:nvPr>
            <p:ph idx="2" type="body"/>
          </p:nvPr>
        </p:nvSpPr>
        <p:spPr>
          <a:xfrm>
            <a:off x="4892675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24" name="Google Shape;1124;p326"/>
          <p:cNvSpPr txBox="1"/>
          <p:nvPr>
            <p:ph idx="3" type="body"/>
          </p:nvPr>
        </p:nvSpPr>
        <p:spPr>
          <a:xfrm>
            <a:off x="609600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25" name="Google Shape;1125;p326"/>
          <p:cNvSpPr txBox="1"/>
          <p:nvPr>
            <p:ph idx="4" type="body"/>
          </p:nvPr>
        </p:nvSpPr>
        <p:spPr>
          <a:xfrm>
            <a:off x="4892675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No Content">
  <p:cSld name="2-Line Title and No Conte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8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327"/>
          <p:cNvSpPr txBox="1"/>
          <p:nvPr>
            <p:ph type="title"/>
          </p:nvPr>
        </p:nvSpPr>
        <p:spPr>
          <a:xfrm>
            <a:off x="304800" y="2971800"/>
            <a:ext cx="8534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A)">
  <p:cSld name="AIS Rules (A)"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28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0" name="Google Shape;1130;p328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B)">
  <p:cSld name="AIS Rules (B)"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329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3" name="Google Shape;1133;p329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Color &amp; Shapes">
  <p:cSld name="AIS Color &amp; Shapes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330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6" name="Google Shape;1136;p330"/>
          <p:cNvSpPr txBox="1"/>
          <p:nvPr>
            <p:ph idx="1" type="body"/>
          </p:nvPr>
        </p:nvSpPr>
        <p:spPr>
          <a:xfrm>
            <a:off x="381000" y="1219200"/>
            <a:ext cx="8534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37" name="Google Shape;1137;p330"/>
          <p:cNvSpPr/>
          <p:nvPr/>
        </p:nvSpPr>
        <p:spPr>
          <a:xfrm>
            <a:off x="19050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8" name="Google Shape;1138;p330"/>
          <p:cNvSpPr/>
          <p:nvPr/>
        </p:nvSpPr>
        <p:spPr>
          <a:xfrm>
            <a:off x="2667000" y="3203549"/>
            <a:ext cx="377851" cy="37785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9" name="Google Shape;1139;p330"/>
          <p:cNvSpPr/>
          <p:nvPr/>
        </p:nvSpPr>
        <p:spPr>
          <a:xfrm>
            <a:off x="9906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140" name="Google Shape;1140;p330"/>
          <p:cNvCxnSpPr/>
          <p:nvPr/>
        </p:nvCxnSpPr>
        <p:spPr>
          <a:xfrm>
            <a:off x="3505200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8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1" name="Google Shape;1141;p330"/>
          <p:cNvCxnSpPr/>
          <p:nvPr/>
        </p:nvCxnSpPr>
        <p:spPr>
          <a:xfrm>
            <a:off x="46925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3366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2" name="Google Shape;1142;p330"/>
          <p:cNvCxnSpPr/>
          <p:nvPr/>
        </p:nvCxnSpPr>
        <p:spPr>
          <a:xfrm>
            <a:off x="59117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2-Line Title">
  <p:cSld name="Centered 2-Line Title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9"/>
          <p:cNvSpPr txBox="1"/>
          <p:nvPr>
            <p:ph type="title"/>
          </p:nvPr>
        </p:nvSpPr>
        <p:spPr>
          <a:xfrm>
            <a:off x="381000" y="381000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114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4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4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1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41"/>
          <p:cNvSpPr txBox="1"/>
          <p:nvPr>
            <p:ph idx="1" type="body"/>
          </p:nvPr>
        </p:nvSpPr>
        <p:spPr>
          <a:xfrm>
            <a:off x="3810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84" name="Google Shape;184;p141"/>
          <p:cNvSpPr txBox="1"/>
          <p:nvPr>
            <p:ph idx="2" type="body"/>
          </p:nvPr>
        </p:nvSpPr>
        <p:spPr>
          <a:xfrm>
            <a:off x="48006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 2-Line Heading">
  <p:cSld name="Two Content w 2-Line Heading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2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42"/>
          <p:cNvSpPr txBox="1"/>
          <p:nvPr>
            <p:ph idx="1" type="body"/>
          </p:nvPr>
        </p:nvSpPr>
        <p:spPr>
          <a:xfrm>
            <a:off x="3810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88" name="Google Shape;188;p142"/>
          <p:cNvSpPr txBox="1"/>
          <p:nvPr>
            <p:ph idx="2" type="body"/>
          </p:nvPr>
        </p:nvSpPr>
        <p:spPr>
          <a:xfrm>
            <a:off x="48006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3"/>
          <p:cNvSpPr txBox="1"/>
          <p:nvPr>
            <p:ph type="title"/>
          </p:nvPr>
        </p:nvSpPr>
        <p:spPr>
          <a:xfrm>
            <a:off x="609600" y="381000"/>
            <a:ext cx="8424863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3"/>
          <p:cNvSpPr txBox="1"/>
          <p:nvPr>
            <p:ph idx="1" type="body"/>
          </p:nvPr>
        </p:nvSpPr>
        <p:spPr>
          <a:xfrm>
            <a:off x="609600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2" name="Google Shape;192;p143"/>
          <p:cNvSpPr txBox="1"/>
          <p:nvPr>
            <p:ph idx="2" type="body"/>
          </p:nvPr>
        </p:nvSpPr>
        <p:spPr>
          <a:xfrm>
            <a:off x="4892675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3" name="Google Shape;193;p143"/>
          <p:cNvSpPr txBox="1"/>
          <p:nvPr>
            <p:ph idx="3" type="body"/>
          </p:nvPr>
        </p:nvSpPr>
        <p:spPr>
          <a:xfrm>
            <a:off x="609600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4" name="Google Shape;194;p143"/>
          <p:cNvSpPr txBox="1"/>
          <p:nvPr>
            <p:ph idx="4" type="body"/>
          </p:nvPr>
        </p:nvSpPr>
        <p:spPr>
          <a:xfrm>
            <a:off x="4892675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4"/>
          <p:cNvSpPr txBox="1"/>
          <p:nvPr>
            <p:ph type="title"/>
          </p:nvPr>
        </p:nvSpPr>
        <p:spPr>
          <a:xfrm>
            <a:off x="304800" y="2971800"/>
            <a:ext cx="8534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A)">
  <p:cSld name="AIS Rules (A)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5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45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B)">
  <p:cSld name="AIS Rules (B)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6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46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Color &amp; Shapes">
  <p:cSld name="AIS Color &amp; Shape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7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47"/>
          <p:cNvSpPr txBox="1"/>
          <p:nvPr>
            <p:ph idx="1" type="body"/>
          </p:nvPr>
        </p:nvSpPr>
        <p:spPr>
          <a:xfrm>
            <a:off x="381000" y="1219200"/>
            <a:ext cx="8534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06" name="Google Shape;206;p147"/>
          <p:cNvSpPr/>
          <p:nvPr/>
        </p:nvSpPr>
        <p:spPr>
          <a:xfrm>
            <a:off x="19050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Google Shape;207;p147"/>
          <p:cNvSpPr/>
          <p:nvPr/>
        </p:nvSpPr>
        <p:spPr>
          <a:xfrm>
            <a:off x="2667000" y="3203549"/>
            <a:ext cx="377851" cy="37785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8" name="Google Shape;208;p147"/>
          <p:cNvSpPr/>
          <p:nvPr/>
        </p:nvSpPr>
        <p:spPr>
          <a:xfrm>
            <a:off x="9906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09" name="Google Shape;209;p147"/>
          <p:cNvCxnSpPr/>
          <p:nvPr/>
        </p:nvCxnSpPr>
        <p:spPr>
          <a:xfrm>
            <a:off x="3505200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8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0" name="Google Shape;210;p147"/>
          <p:cNvCxnSpPr/>
          <p:nvPr/>
        </p:nvCxnSpPr>
        <p:spPr>
          <a:xfrm>
            <a:off x="46925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3366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" name="Google Shape;211;p147"/>
          <p:cNvCxnSpPr/>
          <p:nvPr/>
        </p:nvCxnSpPr>
        <p:spPr>
          <a:xfrm>
            <a:off x="59117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Content" type="obj">
  <p:cSld name="OBJEC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9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69"/>
          <p:cNvSpPr txBox="1"/>
          <p:nvPr>
            <p:ph idx="1" type="body"/>
          </p:nvPr>
        </p:nvSpPr>
        <p:spPr>
          <a:xfrm>
            <a:off x="381000" y="1752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 and Content">
  <p:cSld name="1 Line Title and Conten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0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70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123"/>
          <p:cNvCxnSpPr/>
          <p:nvPr/>
        </p:nvCxnSpPr>
        <p:spPr>
          <a:xfrm flipH="1" rot="10800000">
            <a:off x="0" y="4813300"/>
            <a:ext cx="9144000" cy="1588"/>
          </a:xfrm>
          <a:prstGeom prst="straightConnector1">
            <a:avLst/>
          </a:prstGeom>
          <a:noFill/>
          <a:ln cap="flat" cmpd="sng" w="444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123"/>
          <p:cNvSpPr txBox="1"/>
          <p:nvPr>
            <p:ph type="title"/>
          </p:nvPr>
        </p:nvSpPr>
        <p:spPr>
          <a:xfrm>
            <a:off x="381000" y="2173069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23"/>
          <p:cNvSpPr txBox="1"/>
          <p:nvPr>
            <p:ph idx="1" type="body"/>
          </p:nvPr>
        </p:nvSpPr>
        <p:spPr>
          <a:xfrm>
            <a:off x="381000" y="4038600"/>
            <a:ext cx="670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6" name="Google Shape;226;p123"/>
          <p:cNvSpPr txBox="1"/>
          <p:nvPr/>
        </p:nvSpPr>
        <p:spPr>
          <a:xfrm>
            <a:off x="381000" y="496669"/>
            <a:ext cx="8534400" cy="543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Photogrammetry &amp; Remote Sensing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5"/>
          <p:cNvSpPr txBox="1"/>
          <p:nvPr>
            <p:ph type="title"/>
          </p:nvPr>
        </p:nvSpPr>
        <p:spPr>
          <a:xfrm>
            <a:off x="381000" y="381000"/>
            <a:ext cx="8610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5"/>
          <p:cNvSpPr txBox="1"/>
          <p:nvPr>
            <p:ph idx="1" type="body"/>
          </p:nvPr>
        </p:nvSpPr>
        <p:spPr>
          <a:xfrm>
            <a:off x="457200" y="1219200"/>
            <a:ext cx="4191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6" name="Google Shape;36;p115"/>
          <p:cNvSpPr txBox="1"/>
          <p:nvPr>
            <p:ph idx="2" type="body"/>
          </p:nvPr>
        </p:nvSpPr>
        <p:spPr>
          <a:xfrm>
            <a:off x="4800600" y="1219200"/>
            <a:ext cx="4191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7" name="Google Shape;37;p115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5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5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4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No Content">
  <p:cSld name="2-Line Title and No Conten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5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2-Line Title">
  <p:cSld name="Centered 2-Line Title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6"/>
          <p:cNvSpPr txBox="1"/>
          <p:nvPr>
            <p:ph type="title"/>
          </p:nvPr>
        </p:nvSpPr>
        <p:spPr>
          <a:xfrm>
            <a:off x="381000" y="381000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8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28"/>
          <p:cNvSpPr txBox="1"/>
          <p:nvPr>
            <p:ph idx="1" type="body"/>
          </p:nvPr>
        </p:nvSpPr>
        <p:spPr>
          <a:xfrm>
            <a:off x="3810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237" name="Google Shape;237;p128"/>
          <p:cNvSpPr txBox="1"/>
          <p:nvPr>
            <p:ph idx="2" type="body"/>
          </p:nvPr>
        </p:nvSpPr>
        <p:spPr>
          <a:xfrm>
            <a:off x="48006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 2-Line Heading">
  <p:cSld name="Two Content w 2-Line Heading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9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29"/>
          <p:cNvSpPr txBox="1"/>
          <p:nvPr>
            <p:ph idx="1" type="body"/>
          </p:nvPr>
        </p:nvSpPr>
        <p:spPr>
          <a:xfrm>
            <a:off x="3810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241" name="Google Shape;241;p129"/>
          <p:cNvSpPr txBox="1"/>
          <p:nvPr>
            <p:ph idx="2" type="body"/>
          </p:nvPr>
        </p:nvSpPr>
        <p:spPr>
          <a:xfrm>
            <a:off x="48006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0"/>
          <p:cNvSpPr txBox="1"/>
          <p:nvPr>
            <p:ph type="title"/>
          </p:nvPr>
        </p:nvSpPr>
        <p:spPr>
          <a:xfrm>
            <a:off x="609600" y="381000"/>
            <a:ext cx="8424863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30"/>
          <p:cNvSpPr txBox="1"/>
          <p:nvPr>
            <p:ph idx="1" type="body"/>
          </p:nvPr>
        </p:nvSpPr>
        <p:spPr>
          <a:xfrm>
            <a:off x="609600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45" name="Google Shape;245;p130"/>
          <p:cNvSpPr txBox="1"/>
          <p:nvPr>
            <p:ph idx="2" type="body"/>
          </p:nvPr>
        </p:nvSpPr>
        <p:spPr>
          <a:xfrm>
            <a:off x="4892675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46" name="Google Shape;246;p130"/>
          <p:cNvSpPr txBox="1"/>
          <p:nvPr>
            <p:ph idx="3" type="body"/>
          </p:nvPr>
        </p:nvSpPr>
        <p:spPr>
          <a:xfrm>
            <a:off x="609600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47" name="Google Shape;247;p130"/>
          <p:cNvSpPr txBox="1"/>
          <p:nvPr>
            <p:ph idx="4" type="body"/>
          </p:nvPr>
        </p:nvSpPr>
        <p:spPr>
          <a:xfrm>
            <a:off x="4892675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1"/>
          <p:cNvSpPr txBox="1"/>
          <p:nvPr>
            <p:ph type="title"/>
          </p:nvPr>
        </p:nvSpPr>
        <p:spPr>
          <a:xfrm>
            <a:off x="304800" y="2971800"/>
            <a:ext cx="8534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A)">
  <p:cSld name="AIS Rules (A)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2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32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B)">
  <p:cSld name="AIS Rules (B)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3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33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4" name="Google Shape;44;p1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6" name="Google Shape;46;p116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6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6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Color &amp; Shapes">
  <p:cSld name="AIS Color &amp; Shapes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4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34"/>
          <p:cNvSpPr txBox="1"/>
          <p:nvPr>
            <p:ph idx="1" type="body"/>
          </p:nvPr>
        </p:nvSpPr>
        <p:spPr>
          <a:xfrm>
            <a:off x="381000" y="1219200"/>
            <a:ext cx="8534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9" name="Google Shape;259;p134"/>
          <p:cNvSpPr/>
          <p:nvPr/>
        </p:nvSpPr>
        <p:spPr>
          <a:xfrm>
            <a:off x="19050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134"/>
          <p:cNvSpPr/>
          <p:nvPr/>
        </p:nvSpPr>
        <p:spPr>
          <a:xfrm>
            <a:off x="2667000" y="3203549"/>
            <a:ext cx="377851" cy="37785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134"/>
          <p:cNvSpPr/>
          <p:nvPr/>
        </p:nvSpPr>
        <p:spPr>
          <a:xfrm>
            <a:off x="9906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62" name="Google Shape;262;p134"/>
          <p:cNvCxnSpPr/>
          <p:nvPr/>
        </p:nvCxnSpPr>
        <p:spPr>
          <a:xfrm>
            <a:off x="3505200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8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3" name="Google Shape;263;p134"/>
          <p:cNvCxnSpPr/>
          <p:nvPr/>
        </p:nvCxnSpPr>
        <p:spPr>
          <a:xfrm>
            <a:off x="46925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3366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4" name="Google Shape;264;p134"/>
          <p:cNvCxnSpPr/>
          <p:nvPr/>
        </p:nvCxnSpPr>
        <p:spPr>
          <a:xfrm>
            <a:off x="59117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 and Content" type="obj">
  <p:cSld name="OBJEC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2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72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" name="Google Shape;273;p161"/>
          <p:cNvCxnSpPr/>
          <p:nvPr/>
        </p:nvCxnSpPr>
        <p:spPr>
          <a:xfrm flipH="1" rot="10800000">
            <a:off x="0" y="4813300"/>
            <a:ext cx="9144000" cy="1588"/>
          </a:xfrm>
          <a:prstGeom prst="straightConnector1">
            <a:avLst/>
          </a:prstGeom>
          <a:noFill/>
          <a:ln cap="flat" cmpd="sng" w="444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161"/>
          <p:cNvSpPr txBox="1"/>
          <p:nvPr>
            <p:ph type="title"/>
          </p:nvPr>
        </p:nvSpPr>
        <p:spPr>
          <a:xfrm>
            <a:off x="381000" y="2173069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61"/>
          <p:cNvSpPr txBox="1"/>
          <p:nvPr>
            <p:ph idx="1" type="body"/>
          </p:nvPr>
        </p:nvSpPr>
        <p:spPr>
          <a:xfrm>
            <a:off x="381000" y="4038600"/>
            <a:ext cx="670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6" name="Google Shape;276;p161"/>
          <p:cNvSpPr txBox="1"/>
          <p:nvPr/>
        </p:nvSpPr>
        <p:spPr>
          <a:xfrm>
            <a:off x="381000" y="496669"/>
            <a:ext cx="8534400" cy="543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Photogrammetry &amp; Remote Sensing</a:t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Content">
  <p:cSld name="2-Line Title and Conten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2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62"/>
          <p:cNvSpPr txBox="1"/>
          <p:nvPr>
            <p:ph idx="1" type="body"/>
          </p:nvPr>
        </p:nvSpPr>
        <p:spPr>
          <a:xfrm>
            <a:off x="381000" y="1752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3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No Content">
  <p:cSld name="2-Line Title and No Conten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4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2-Line Title">
  <p:cSld name="Centered 2-Line Title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5"/>
          <p:cNvSpPr txBox="1"/>
          <p:nvPr>
            <p:ph type="title"/>
          </p:nvPr>
        </p:nvSpPr>
        <p:spPr>
          <a:xfrm>
            <a:off x="381000" y="381000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7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67"/>
          <p:cNvSpPr txBox="1"/>
          <p:nvPr>
            <p:ph idx="1" type="body"/>
          </p:nvPr>
        </p:nvSpPr>
        <p:spPr>
          <a:xfrm>
            <a:off x="3810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290" name="Google Shape;290;p167"/>
          <p:cNvSpPr txBox="1"/>
          <p:nvPr>
            <p:ph idx="2" type="body"/>
          </p:nvPr>
        </p:nvSpPr>
        <p:spPr>
          <a:xfrm>
            <a:off x="48006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 2-Line Heading">
  <p:cSld name="Two Content w 2-Line Heading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8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68"/>
          <p:cNvSpPr txBox="1"/>
          <p:nvPr>
            <p:ph idx="1" type="body"/>
          </p:nvPr>
        </p:nvSpPr>
        <p:spPr>
          <a:xfrm>
            <a:off x="3810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294" name="Google Shape;294;p168"/>
          <p:cNvSpPr txBox="1"/>
          <p:nvPr>
            <p:ph idx="2" type="body"/>
          </p:nvPr>
        </p:nvSpPr>
        <p:spPr>
          <a:xfrm>
            <a:off x="48006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7"/>
          <p:cNvSpPr txBox="1"/>
          <p:nvPr>
            <p:ph type="title"/>
          </p:nvPr>
        </p:nvSpPr>
        <p:spPr>
          <a:xfrm>
            <a:off x="381000" y="381000"/>
            <a:ext cx="8610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7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7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7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9"/>
          <p:cNvSpPr txBox="1"/>
          <p:nvPr>
            <p:ph type="title"/>
          </p:nvPr>
        </p:nvSpPr>
        <p:spPr>
          <a:xfrm>
            <a:off x="609600" y="381000"/>
            <a:ext cx="8424863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169"/>
          <p:cNvSpPr txBox="1"/>
          <p:nvPr>
            <p:ph idx="1" type="body"/>
          </p:nvPr>
        </p:nvSpPr>
        <p:spPr>
          <a:xfrm>
            <a:off x="609600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8" name="Google Shape;298;p169"/>
          <p:cNvSpPr txBox="1"/>
          <p:nvPr>
            <p:ph idx="2" type="body"/>
          </p:nvPr>
        </p:nvSpPr>
        <p:spPr>
          <a:xfrm>
            <a:off x="4892675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9" name="Google Shape;299;p169"/>
          <p:cNvSpPr txBox="1"/>
          <p:nvPr>
            <p:ph idx="3" type="body"/>
          </p:nvPr>
        </p:nvSpPr>
        <p:spPr>
          <a:xfrm>
            <a:off x="609600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00" name="Google Shape;300;p169"/>
          <p:cNvSpPr txBox="1"/>
          <p:nvPr>
            <p:ph idx="4" type="body"/>
          </p:nvPr>
        </p:nvSpPr>
        <p:spPr>
          <a:xfrm>
            <a:off x="4892675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0"/>
          <p:cNvSpPr txBox="1"/>
          <p:nvPr>
            <p:ph type="title"/>
          </p:nvPr>
        </p:nvSpPr>
        <p:spPr>
          <a:xfrm>
            <a:off x="304800" y="2971800"/>
            <a:ext cx="8534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A)">
  <p:cSld name="AIS Rules (A)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1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71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B)">
  <p:cSld name="AIS Rules (B)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2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172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Color &amp; Shapes">
  <p:cSld name="AIS Color &amp; Shapes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3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173"/>
          <p:cNvSpPr txBox="1"/>
          <p:nvPr>
            <p:ph idx="1" type="body"/>
          </p:nvPr>
        </p:nvSpPr>
        <p:spPr>
          <a:xfrm>
            <a:off x="381000" y="1219200"/>
            <a:ext cx="8534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12" name="Google Shape;312;p173"/>
          <p:cNvSpPr/>
          <p:nvPr/>
        </p:nvSpPr>
        <p:spPr>
          <a:xfrm>
            <a:off x="19050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3" name="Google Shape;313;p173"/>
          <p:cNvSpPr/>
          <p:nvPr/>
        </p:nvSpPr>
        <p:spPr>
          <a:xfrm>
            <a:off x="2667000" y="3203549"/>
            <a:ext cx="377851" cy="37785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4" name="Google Shape;314;p173"/>
          <p:cNvSpPr/>
          <p:nvPr/>
        </p:nvSpPr>
        <p:spPr>
          <a:xfrm>
            <a:off x="9906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15" name="Google Shape;315;p173"/>
          <p:cNvCxnSpPr/>
          <p:nvPr/>
        </p:nvCxnSpPr>
        <p:spPr>
          <a:xfrm>
            <a:off x="3505200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8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6" name="Google Shape;316;p173"/>
          <p:cNvCxnSpPr/>
          <p:nvPr/>
        </p:nvCxnSpPr>
        <p:spPr>
          <a:xfrm>
            <a:off x="46925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3366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7" name="Google Shape;317;p173"/>
          <p:cNvCxnSpPr/>
          <p:nvPr/>
        </p:nvCxnSpPr>
        <p:spPr>
          <a:xfrm>
            <a:off x="59117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 and Content" type="obj">
  <p:cSld name="OBJEC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4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74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Google Shape;326;p148"/>
          <p:cNvCxnSpPr/>
          <p:nvPr/>
        </p:nvCxnSpPr>
        <p:spPr>
          <a:xfrm flipH="1" rot="10800000">
            <a:off x="0" y="4813300"/>
            <a:ext cx="9144000" cy="1588"/>
          </a:xfrm>
          <a:prstGeom prst="straightConnector1">
            <a:avLst/>
          </a:prstGeom>
          <a:noFill/>
          <a:ln cap="flat" cmpd="sng" w="444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148"/>
          <p:cNvSpPr txBox="1"/>
          <p:nvPr>
            <p:ph type="title"/>
          </p:nvPr>
        </p:nvSpPr>
        <p:spPr>
          <a:xfrm>
            <a:off x="381000" y="2173069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148"/>
          <p:cNvSpPr txBox="1"/>
          <p:nvPr>
            <p:ph idx="1" type="body"/>
          </p:nvPr>
        </p:nvSpPr>
        <p:spPr>
          <a:xfrm>
            <a:off x="381000" y="4038600"/>
            <a:ext cx="670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9" name="Google Shape;329;p148"/>
          <p:cNvSpPr txBox="1"/>
          <p:nvPr/>
        </p:nvSpPr>
        <p:spPr>
          <a:xfrm>
            <a:off x="381000" y="496669"/>
            <a:ext cx="8534400" cy="543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Photogrammetry &amp; Remote Sensing</a:t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Content">
  <p:cSld name="2-Line Title and Content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49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49"/>
          <p:cNvSpPr txBox="1"/>
          <p:nvPr>
            <p:ph idx="1" type="body"/>
          </p:nvPr>
        </p:nvSpPr>
        <p:spPr>
          <a:xfrm>
            <a:off x="381000" y="1752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0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No Content">
  <p:cSld name="2-Line Title and No Content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1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8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8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8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2-Line Title">
  <p:cSld name="Centered 2-Line Title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2"/>
          <p:cNvSpPr txBox="1"/>
          <p:nvPr>
            <p:ph type="title"/>
          </p:nvPr>
        </p:nvSpPr>
        <p:spPr>
          <a:xfrm>
            <a:off x="381000" y="381000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4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54"/>
          <p:cNvSpPr txBox="1"/>
          <p:nvPr>
            <p:ph idx="1" type="body"/>
          </p:nvPr>
        </p:nvSpPr>
        <p:spPr>
          <a:xfrm>
            <a:off x="3810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43" name="Google Shape;343;p154"/>
          <p:cNvSpPr txBox="1"/>
          <p:nvPr>
            <p:ph idx="2" type="body"/>
          </p:nvPr>
        </p:nvSpPr>
        <p:spPr>
          <a:xfrm>
            <a:off x="48006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 2-Line Heading">
  <p:cSld name="Two Content w 2-Line Heading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5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55"/>
          <p:cNvSpPr txBox="1"/>
          <p:nvPr>
            <p:ph idx="1" type="body"/>
          </p:nvPr>
        </p:nvSpPr>
        <p:spPr>
          <a:xfrm>
            <a:off x="3810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47" name="Google Shape;347;p155"/>
          <p:cNvSpPr txBox="1"/>
          <p:nvPr>
            <p:ph idx="2" type="body"/>
          </p:nvPr>
        </p:nvSpPr>
        <p:spPr>
          <a:xfrm>
            <a:off x="48006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6"/>
          <p:cNvSpPr txBox="1"/>
          <p:nvPr>
            <p:ph type="title"/>
          </p:nvPr>
        </p:nvSpPr>
        <p:spPr>
          <a:xfrm>
            <a:off x="609600" y="381000"/>
            <a:ext cx="8424863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156"/>
          <p:cNvSpPr txBox="1"/>
          <p:nvPr>
            <p:ph idx="1" type="body"/>
          </p:nvPr>
        </p:nvSpPr>
        <p:spPr>
          <a:xfrm>
            <a:off x="609600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51" name="Google Shape;351;p156"/>
          <p:cNvSpPr txBox="1"/>
          <p:nvPr>
            <p:ph idx="2" type="body"/>
          </p:nvPr>
        </p:nvSpPr>
        <p:spPr>
          <a:xfrm>
            <a:off x="4892675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52" name="Google Shape;352;p156"/>
          <p:cNvSpPr txBox="1"/>
          <p:nvPr>
            <p:ph idx="3" type="body"/>
          </p:nvPr>
        </p:nvSpPr>
        <p:spPr>
          <a:xfrm>
            <a:off x="609600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53" name="Google Shape;353;p156"/>
          <p:cNvSpPr txBox="1"/>
          <p:nvPr>
            <p:ph idx="4" type="body"/>
          </p:nvPr>
        </p:nvSpPr>
        <p:spPr>
          <a:xfrm>
            <a:off x="4892675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7"/>
          <p:cNvSpPr txBox="1"/>
          <p:nvPr>
            <p:ph type="title"/>
          </p:nvPr>
        </p:nvSpPr>
        <p:spPr>
          <a:xfrm>
            <a:off x="304800" y="2971800"/>
            <a:ext cx="8534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A)">
  <p:cSld name="AIS Rules (A)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8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158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B)">
  <p:cSld name="AIS Rules (B)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9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159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Color &amp; Shapes">
  <p:cSld name="AIS Color &amp; Shapes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0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160"/>
          <p:cNvSpPr txBox="1"/>
          <p:nvPr>
            <p:ph idx="1" type="body"/>
          </p:nvPr>
        </p:nvSpPr>
        <p:spPr>
          <a:xfrm>
            <a:off x="381000" y="1219200"/>
            <a:ext cx="8534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65" name="Google Shape;365;p160"/>
          <p:cNvSpPr/>
          <p:nvPr/>
        </p:nvSpPr>
        <p:spPr>
          <a:xfrm>
            <a:off x="19050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6" name="Google Shape;366;p160"/>
          <p:cNvSpPr/>
          <p:nvPr/>
        </p:nvSpPr>
        <p:spPr>
          <a:xfrm>
            <a:off x="2667000" y="3203549"/>
            <a:ext cx="377851" cy="37785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7" name="Google Shape;367;p160"/>
          <p:cNvSpPr/>
          <p:nvPr/>
        </p:nvSpPr>
        <p:spPr>
          <a:xfrm>
            <a:off x="9906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68" name="Google Shape;368;p160"/>
          <p:cNvCxnSpPr/>
          <p:nvPr/>
        </p:nvCxnSpPr>
        <p:spPr>
          <a:xfrm>
            <a:off x="3505200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8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9" name="Google Shape;369;p160"/>
          <p:cNvCxnSpPr/>
          <p:nvPr/>
        </p:nvCxnSpPr>
        <p:spPr>
          <a:xfrm>
            <a:off x="46925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3366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0" name="Google Shape;370;p160"/>
          <p:cNvCxnSpPr/>
          <p:nvPr/>
        </p:nvCxnSpPr>
        <p:spPr>
          <a:xfrm>
            <a:off x="59117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Content" type="obj">
  <p:cSld name="OBJEC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6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76"/>
          <p:cNvSpPr txBox="1"/>
          <p:nvPr>
            <p:ph idx="1" type="body"/>
          </p:nvPr>
        </p:nvSpPr>
        <p:spPr>
          <a:xfrm>
            <a:off x="381000" y="1752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Beschriftung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1" name="Google Shape;61;p1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19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9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9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" name="Google Shape;379;p174"/>
          <p:cNvCxnSpPr/>
          <p:nvPr/>
        </p:nvCxnSpPr>
        <p:spPr>
          <a:xfrm flipH="1" rot="10800000">
            <a:off x="0" y="4813300"/>
            <a:ext cx="9144000" cy="1588"/>
          </a:xfrm>
          <a:prstGeom prst="straightConnector1">
            <a:avLst/>
          </a:prstGeom>
          <a:noFill/>
          <a:ln cap="flat" cmpd="sng" w="444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174"/>
          <p:cNvSpPr txBox="1"/>
          <p:nvPr>
            <p:ph type="title"/>
          </p:nvPr>
        </p:nvSpPr>
        <p:spPr>
          <a:xfrm>
            <a:off x="381000" y="2173069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4"/>
          <p:cNvSpPr txBox="1"/>
          <p:nvPr>
            <p:ph idx="1" type="body"/>
          </p:nvPr>
        </p:nvSpPr>
        <p:spPr>
          <a:xfrm>
            <a:off x="381000" y="4038600"/>
            <a:ext cx="670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82" name="Google Shape;382;p174"/>
          <p:cNvSpPr txBox="1"/>
          <p:nvPr/>
        </p:nvSpPr>
        <p:spPr>
          <a:xfrm>
            <a:off x="381000" y="496669"/>
            <a:ext cx="8534400" cy="543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Photogrammetry &amp; Remote Sensing</a:t>
            </a:r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 and Content">
  <p:cSld name="1 Line Title and Content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5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175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6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No Content">
  <p:cSld name="2-Line Title and No Content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77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2-Line Title">
  <p:cSld name="Centered 2-Line Title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78"/>
          <p:cNvSpPr txBox="1"/>
          <p:nvPr>
            <p:ph type="title"/>
          </p:nvPr>
        </p:nvSpPr>
        <p:spPr>
          <a:xfrm>
            <a:off x="381000" y="381000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0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180"/>
          <p:cNvSpPr txBox="1"/>
          <p:nvPr>
            <p:ph idx="1" type="body"/>
          </p:nvPr>
        </p:nvSpPr>
        <p:spPr>
          <a:xfrm>
            <a:off x="3810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96" name="Google Shape;396;p180"/>
          <p:cNvSpPr txBox="1"/>
          <p:nvPr>
            <p:ph idx="2" type="body"/>
          </p:nvPr>
        </p:nvSpPr>
        <p:spPr>
          <a:xfrm>
            <a:off x="4800600" y="1295400"/>
            <a:ext cx="41306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 2-Line Heading">
  <p:cSld name="Two Content w 2-Line Heading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1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181"/>
          <p:cNvSpPr txBox="1"/>
          <p:nvPr>
            <p:ph idx="1" type="body"/>
          </p:nvPr>
        </p:nvSpPr>
        <p:spPr>
          <a:xfrm>
            <a:off x="3810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400" name="Google Shape;400;p181"/>
          <p:cNvSpPr txBox="1"/>
          <p:nvPr>
            <p:ph idx="2" type="body"/>
          </p:nvPr>
        </p:nvSpPr>
        <p:spPr>
          <a:xfrm>
            <a:off x="4800600" y="1828800"/>
            <a:ext cx="41306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82"/>
          <p:cNvSpPr txBox="1"/>
          <p:nvPr>
            <p:ph type="title"/>
          </p:nvPr>
        </p:nvSpPr>
        <p:spPr>
          <a:xfrm>
            <a:off x="609600" y="381000"/>
            <a:ext cx="8424863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182"/>
          <p:cNvSpPr txBox="1"/>
          <p:nvPr>
            <p:ph idx="1" type="body"/>
          </p:nvPr>
        </p:nvSpPr>
        <p:spPr>
          <a:xfrm>
            <a:off x="609600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04" name="Google Shape;404;p182"/>
          <p:cNvSpPr txBox="1"/>
          <p:nvPr>
            <p:ph idx="2" type="body"/>
          </p:nvPr>
        </p:nvSpPr>
        <p:spPr>
          <a:xfrm>
            <a:off x="4892675" y="12954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05" name="Google Shape;405;p182"/>
          <p:cNvSpPr txBox="1"/>
          <p:nvPr>
            <p:ph idx="3" type="body"/>
          </p:nvPr>
        </p:nvSpPr>
        <p:spPr>
          <a:xfrm>
            <a:off x="609600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06" name="Google Shape;406;p182"/>
          <p:cNvSpPr txBox="1"/>
          <p:nvPr>
            <p:ph idx="4" type="body"/>
          </p:nvPr>
        </p:nvSpPr>
        <p:spPr>
          <a:xfrm>
            <a:off x="4892675" y="3771900"/>
            <a:ext cx="4130675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83"/>
          <p:cNvSpPr txBox="1"/>
          <p:nvPr>
            <p:ph type="title"/>
          </p:nvPr>
        </p:nvSpPr>
        <p:spPr>
          <a:xfrm>
            <a:off x="304800" y="2971800"/>
            <a:ext cx="8534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Beschriftung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20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0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0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A)">
  <p:cSld name="AIS Rules (A)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84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84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Rules (B)">
  <p:cSld name="AIS Rules (B)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85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85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Color &amp; Shapes">
  <p:cSld name="AIS Color &amp; Shapes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86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86"/>
          <p:cNvSpPr txBox="1"/>
          <p:nvPr>
            <p:ph idx="1" type="body"/>
          </p:nvPr>
        </p:nvSpPr>
        <p:spPr>
          <a:xfrm>
            <a:off x="381000" y="1219200"/>
            <a:ext cx="8534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18" name="Google Shape;418;p186"/>
          <p:cNvSpPr/>
          <p:nvPr/>
        </p:nvSpPr>
        <p:spPr>
          <a:xfrm>
            <a:off x="19050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9" name="Google Shape;419;p186"/>
          <p:cNvSpPr/>
          <p:nvPr/>
        </p:nvSpPr>
        <p:spPr>
          <a:xfrm>
            <a:off x="2667000" y="3203549"/>
            <a:ext cx="377851" cy="37785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0" name="Google Shape;420;p186"/>
          <p:cNvSpPr/>
          <p:nvPr/>
        </p:nvSpPr>
        <p:spPr>
          <a:xfrm>
            <a:off x="990600" y="3200400"/>
            <a:ext cx="457200" cy="381000"/>
          </a:xfrm>
          <a:prstGeom prst="rightArrow">
            <a:avLst>
              <a:gd fmla="val 50000" name="adj1"/>
              <a:gd fmla="val 45000" name="adj2"/>
            </a:avLst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21" name="Google Shape;421;p186"/>
          <p:cNvCxnSpPr/>
          <p:nvPr/>
        </p:nvCxnSpPr>
        <p:spPr>
          <a:xfrm>
            <a:off x="3505200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8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2" name="Google Shape;422;p186"/>
          <p:cNvCxnSpPr/>
          <p:nvPr/>
        </p:nvCxnSpPr>
        <p:spPr>
          <a:xfrm>
            <a:off x="46925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rgbClr val="3366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3" name="Google Shape;423;p186"/>
          <p:cNvCxnSpPr/>
          <p:nvPr/>
        </p:nvCxnSpPr>
        <p:spPr>
          <a:xfrm>
            <a:off x="5911715" y="3429000"/>
            <a:ext cx="946285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 and Content" type="obj">
  <p:cSld name="OBJECT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8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78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2" name="Google Shape;432;p187"/>
          <p:cNvCxnSpPr/>
          <p:nvPr/>
        </p:nvCxnSpPr>
        <p:spPr>
          <a:xfrm flipH="1" rot="10800000">
            <a:off x="0" y="4813300"/>
            <a:ext cx="9144000" cy="1588"/>
          </a:xfrm>
          <a:prstGeom prst="straightConnector1">
            <a:avLst/>
          </a:prstGeom>
          <a:noFill/>
          <a:ln cap="flat" cmpd="sng" w="444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187"/>
          <p:cNvSpPr txBox="1"/>
          <p:nvPr>
            <p:ph type="title"/>
          </p:nvPr>
        </p:nvSpPr>
        <p:spPr>
          <a:xfrm>
            <a:off x="381000" y="2173069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187"/>
          <p:cNvSpPr txBox="1"/>
          <p:nvPr>
            <p:ph idx="1" type="body"/>
          </p:nvPr>
        </p:nvSpPr>
        <p:spPr>
          <a:xfrm>
            <a:off x="381000" y="4038600"/>
            <a:ext cx="670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35" name="Google Shape;435;p187"/>
          <p:cNvSpPr txBox="1"/>
          <p:nvPr/>
        </p:nvSpPr>
        <p:spPr>
          <a:xfrm>
            <a:off x="381000" y="496669"/>
            <a:ext cx="8534400" cy="543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Photogrammetry &amp; Remote Sensing</a:t>
            </a:r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Content">
  <p:cSld name="2-Line Title and Content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88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188"/>
          <p:cNvSpPr txBox="1"/>
          <p:nvPr>
            <p:ph idx="1" type="body"/>
          </p:nvPr>
        </p:nvSpPr>
        <p:spPr>
          <a:xfrm>
            <a:off x="381000" y="1752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89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No Content">
  <p:cSld name="2-Line Title and No Content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90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2-Line Title">
  <p:cSld name="Centered 2-Line Title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91"/>
          <p:cNvSpPr txBox="1"/>
          <p:nvPr>
            <p:ph type="title"/>
          </p:nvPr>
        </p:nvSpPr>
        <p:spPr>
          <a:xfrm>
            <a:off x="381000" y="381000"/>
            <a:ext cx="8545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9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27.xml"/><Relationship Id="rId8" Type="http://schemas.openxmlformats.org/officeDocument/2006/relationships/slideLayout" Target="../slideLayouts/slideLayout128.xml"/></Relationships>
</file>

<file path=ppt/slideMasters/_rels/slideMaster1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2.xml"/></Relationships>
</file>

<file path=ppt/slideMasters/_rels/slideMaster1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58.xml"/><Relationship Id="rId12" Type="http://schemas.openxmlformats.org/officeDocument/2006/relationships/theme" Target="../theme/theme15.xml"/><Relationship Id="rId1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50.xml"/><Relationship Id="rId3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4.xml"/><Relationship Id="rId7" Type="http://schemas.openxmlformats.org/officeDocument/2006/relationships/slideLayout" Target="../slideLayouts/slideLayout155.xml"/><Relationship Id="rId8" Type="http://schemas.openxmlformats.org/officeDocument/2006/relationships/slideLayout" Target="../slideLayouts/slideLayout156.xml"/></Relationships>
</file>

<file path=ppt/slideMasters/_rels/slideMaster1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69.xml"/><Relationship Id="rId13" Type="http://schemas.openxmlformats.org/officeDocument/2006/relationships/slideLayout" Target="../slideLayouts/slideLayout172.xml"/><Relationship Id="rId1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60.xml"/><Relationship Id="rId2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Relationship Id="rId15" Type="http://schemas.openxmlformats.org/officeDocument/2006/relationships/theme" Target="../theme/theme12.xml"/><Relationship Id="rId14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6.xml"/><Relationship Id="rId8" Type="http://schemas.openxmlformats.org/officeDocument/2006/relationships/slideLayout" Target="../slideLayouts/slideLayout167.xml"/></Relationships>
</file>

<file path=ppt/slideMasters/_rels/slideMaster1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6.xml"/><Relationship Id="rId12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74.xml"/><Relationship Id="rId2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76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Relationship Id="rId15" Type="http://schemas.openxmlformats.org/officeDocument/2006/relationships/theme" Target="../theme/theme19.xml"/><Relationship Id="rId14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78.xml"/><Relationship Id="rId6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0.xml"/><Relationship Id="rId8" Type="http://schemas.openxmlformats.org/officeDocument/2006/relationships/slideLayout" Target="../slideLayouts/slideLayout181.xml"/></Relationships>
</file>

<file path=ppt/slideMasters/_rels/slideMaster1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3" Type="http://schemas.openxmlformats.org/officeDocument/2006/relationships/slideLayout" Target="../slideLayouts/slideLayout200.xml"/><Relationship Id="rId12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88.xml"/><Relationship Id="rId2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Relationship Id="rId15" Type="http://schemas.openxmlformats.org/officeDocument/2006/relationships/theme" Target="../theme/theme18.xml"/><Relationship Id="rId14" Type="http://schemas.openxmlformats.org/officeDocument/2006/relationships/slideLayout" Target="../slideLayouts/slideLayout201.xml"/><Relationship Id="rId5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4.xml"/><Relationship Id="rId8" Type="http://schemas.openxmlformats.org/officeDocument/2006/relationships/slideLayout" Target="../slideLayouts/slideLayout195.xml"/></Relationships>
</file>

<file path=ppt/slideMasters/_rels/slideMaster1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1.xml"/><Relationship Id="rId13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202.xml"/><Relationship Id="rId2" Type="http://schemas.openxmlformats.org/officeDocument/2006/relationships/slideLayout" Target="../slideLayouts/slideLayout203.xml"/><Relationship Id="rId3" Type="http://schemas.openxmlformats.org/officeDocument/2006/relationships/slideLayout" Target="../slideLayouts/slideLayout204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Relationship Id="rId15" Type="http://schemas.openxmlformats.org/officeDocument/2006/relationships/theme" Target="../theme/theme11.xml"/><Relationship Id="rId14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6.xml"/><Relationship Id="rId6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08.xml"/><Relationship Id="rId8" Type="http://schemas.openxmlformats.org/officeDocument/2006/relationships/slideLayout" Target="../slideLayouts/slideLayout209.xml"/></Relationships>
</file>

<file path=ppt/slideMasters/_rels/slideMaster1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6.xml"/><Relationship Id="rId10" Type="http://schemas.openxmlformats.org/officeDocument/2006/relationships/slideLayout" Target="../slideLayouts/slideLayout225.xml"/><Relationship Id="rId13" Type="http://schemas.openxmlformats.org/officeDocument/2006/relationships/slideLayout" Target="../slideLayouts/slideLayout228.xml"/><Relationship Id="rId12" Type="http://schemas.openxmlformats.org/officeDocument/2006/relationships/slideLayout" Target="../slideLayouts/slideLayout227.xml"/><Relationship Id="rId1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9.xml"/><Relationship Id="rId9" Type="http://schemas.openxmlformats.org/officeDocument/2006/relationships/slideLayout" Target="../slideLayouts/slideLayout224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229.xml"/><Relationship Id="rId5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23.xml"/></Relationships>
</file>

<file path=ppt/slideMasters/_rels/slideMaster18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39.xml"/><Relationship Id="rId13" Type="http://schemas.openxmlformats.org/officeDocument/2006/relationships/slideLayout" Target="../slideLayouts/slideLayout242.xml"/><Relationship Id="rId12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30.xml"/><Relationship Id="rId2" Type="http://schemas.openxmlformats.org/officeDocument/2006/relationships/slideLayout" Target="../slideLayouts/slideLayout231.xml"/><Relationship Id="rId3" Type="http://schemas.openxmlformats.org/officeDocument/2006/relationships/slideLayout" Target="../slideLayouts/slideLayout232.xml"/><Relationship Id="rId4" Type="http://schemas.openxmlformats.org/officeDocument/2006/relationships/slideLayout" Target="../slideLayouts/slideLayout233.xml"/><Relationship Id="rId9" Type="http://schemas.openxmlformats.org/officeDocument/2006/relationships/slideLayout" Target="../slideLayouts/slideLayout238.xml"/><Relationship Id="rId15" Type="http://schemas.openxmlformats.org/officeDocument/2006/relationships/slideLayout" Target="../slideLayouts/slideLayout244.xml"/><Relationship Id="rId14" Type="http://schemas.openxmlformats.org/officeDocument/2006/relationships/slideLayout" Target="../slideLayouts/slideLayout243.xml"/><Relationship Id="rId17" Type="http://schemas.openxmlformats.org/officeDocument/2006/relationships/theme" Target="../theme/theme21.xml"/><Relationship Id="rId16" Type="http://schemas.openxmlformats.org/officeDocument/2006/relationships/slideLayout" Target="../slideLayouts/slideLayout245.xml"/><Relationship Id="rId5" Type="http://schemas.openxmlformats.org/officeDocument/2006/relationships/slideLayout" Target="../slideLayouts/slideLayout234.xml"/><Relationship Id="rId6" Type="http://schemas.openxmlformats.org/officeDocument/2006/relationships/slideLayout" Target="../slideLayouts/slideLayout235.xml"/><Relationship Id="rId7" Type="http://schemas.openxmlformats.org/officeDocument/2006/relationships/slideLayout" Target="../slideLayouts/slideLayout236.xml"/><Relationship Id="rId8" Type="http://schemas.openxmlformats.org/officeDocument/2006/relationships/slideLayout" Target="../slideLayouts/slideLayout237.xml"/></Relationships>
</file>

<file path=ppt/slideMasters/_rels/slideMaster19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6.xml"/><Relationship Id="rId10" Type="http://schemas.openxmlformats.org/officeDocument/2006/relationships/slideLayout" Target="../slideLayouts/slideLayout255.xml"/><Relationship Id="rId13" Type="http://schemas.openxmlformats.org/officeDocument/2006/relationships/slideLayout" Target="../slideLayouts/slideLayout258.xml"/><Relationship Id="rId12" Type="http://schemas.openxmlformats.org/officeDocument/2006/relationships/slideLayout" Target="../slideLayouts/slideLayout257.xml"/><Relationship Id="rId1" Type="http://schemas.openxmlformats.org/officeDocument/2006/relationships/slideLayout" Target="../slideLayouts/slideLayout246.xml"/><Relationship Id="rId2" Type="http://schemas.openxmlformats.org/officeDocument/2006/relationships/slideLayout" Target="../slideLayouts/slideLayout247.xml"/><Relationship Id="rId3" Type="http://schemas.openxmlformats.org/officeDocument/2006/relationships/slideLayout" Target="../slideLayouts/slideLayout248.xml"/><Relationship Id="rId4" Type="http://schemas.openxmlformats.org/officeDocument/2006/relationships/slideLayout" Target="../slideLayouts/slideLayout249.xml"/><Relationship Id="rId9" Type="http://schemas.openxmlformats.org/officeDocument/2006/relationships/slideLayout" Target="../slideLayouts/slideLayout254.xml"/><Relationship Id="rId15" Type="http://schemas.openxmlformats.org/officeDocument/2006/relationships/theme" Target="../theme/theme8.xml"/><Relationship Id="rId14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50.xml"/><Relationship Id="rId6" Type="http://schemas.openxmlformats.org/officeDocument/2006/relationships/slideLayout" Target="../slideLayouts/slideLayout251.xml"/><Relationship Id="rId7" Type="http://schemas.openxmlformats.org/officeDocument/2006/relationships/slideLayout" Target="../slideLayouts/slideLayout252.xml"/><Relationship Id="rId8" Type="http://schemas.openxmlformats.org/officeDocument/2006/relationships/slideLayout" Target="../slideLayouts/slideLayout25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0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20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0.xml"/><Relationship Id="rId10" Type="http://schemas.openxmlformats.org/officeDocument/2006/relationships/slideLayout" Target="../slideLayouts/slideLayout269.xml"/><Relationship Id="rId13" Type="http://schemas.openxmlformats.org/officeDocument/2006/relationships/slideLayout" Target="../slideLayouts/slideLayout272.xml"/><Relationship Id="rId12" Type="http://schemas.openxmlformats.org/officeDocument/2006/relationships/slideLayout" Target="../slideLayouts/slideLayout271.xml"/><Relationship Id="rId1" Type="http://schemas.openxmlformats.org/officeDocument/2006/relationships/slideLayout" Target="../slideLayouts/slideLayout260.xml"/><Relationship Id="rId2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63.xml"/><Relationship Id="rId9" Type="http://schemas.openxmlformats.org/officeDocument/2006/relationships/slideLayout" Target="../slideLayouts/slideLayout268.xml"/><Relationship Id="rId15" Type="http://schemas.openxmlformats.org/officeDocument/2006/relationships/theme" Target="../theme/theme17.xml"/><Relationship Id="rId14" Type="http://schemas.openxmlformats.org/officeDocument/2006/relationships/slideLayout" Target="../slideLayouts/slideLayout273.xml"/><Relationship Id="rId5" Type="http://schemas.openxmlformats.org/officeDocument/2006/relationships/slideLayout" Target="../slideLayouts/slideLayout264.xml"/><Relationship Id="rId6" Type="http://schemas.openxmlformats.org/officeDocument/2006/relationships/slideLayout" Target="../slideLayouts/slideLayout265.xml"/><Relationship Id="rId7" Type="http://schemas.openxmlformats.org/officeDocument/2006/relationships/slideLayout" Target="../slideLayouts/slideLayout266.xml"/><Relationship Id="rId8" Type="http://schemas.openxmlformats.org/officeDocument/2006/relationships/slideLayout" Target="../slideLayouts/slideLayout26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5" Type="http://schemas.openxmlformats.org/officeDocument/2006/relationships/theme" Target="../theme/theme10.xml"/><Relationship Id="rId1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5" Type="http://schemas.openxmlformats.org/officeDocument/2006/relationships/theme" Target="../theme/theme7.xml"/><Relationship Id="rId1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78.xml"/><Relationship Id="rId5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1.xml"/><Relationship Id="rId8" Type="http://schemas.openxmlformats.org/officeDocument/2006/relationships/slideLayout" Target="../slideLayouts/slideLayout72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79.xml"/><Relationship Id="rId2" Type="http://schemas.openxmlformats.org/officeDocument/2006/relationships/slideLayout" Target="../slideLayouts/slideLayout80.xml"/><Relationship Id="rId3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5.xml"/><Relationship Id="rId8" Type="http://schemas.openxmlformats.org/officeDocument/2006/relationships/slideLayout" Target="../slideLayouts/slideLayout86.xml"/></Relationships>
</file>

<file path=ppt/slideMasters/_rels/slideMaster8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4.xml"/><Relationship Id="rId3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5" Type="http://schemas.openxmlformats.org/officeDocument/2006/relationships/theme" Target="../theme/theme13.xml"/><Relationship Id="rId14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9.xml"/><Relationship Id="rId8" Type="http://schemas.openxmlformats.org/officeDocument/2006/relationships/slideLayout" Target="../slideLayouts/slideLayout100.xml"/></Relationships>
</file>

<file path=ppt/slideMasters/_rels/slideMaster9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5" Type="http://schemas.openxmlformats.org/officeDocument/2006/relationships/theme" Target="../theme/theme14.xml"/><Relationship Id="rId14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 txBox="1"/>
          <p:nvPr>
            <p:ph type="title"/>
          </p:nvPr>
        </p:nvSpPr>
        <p:spPr>
          <a:xfrm>
            <a:off x="381000" y="381000"/>
            <a:ext cx="8610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60"/>
          <p:cNvSpPr txBox="1"/>
          <p:nvPr>
            <p:ph idx="1" type="body"/>
          </p:nvPr>
        </p:nvSpPr>
        <p:spPr>
          <a:xfrm>
            <a:off x="457200" y="12192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60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60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60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1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2" name="Google Shape;532;p81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3" name="Google Shape;533;p81"/>
          <p:cNvSpPr txBox="1"/>
          <p:nvPr/>
        </p:nvSpPr>
        <p:spPr>
          <a:xfrm>
            <a:off x="8420100" y="6477000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3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85" name="Google Shape;585;p83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86" name="Google Shape;586;p83"/>
          <p:cNvSpPr txBox="1"/>
          <p:nvPr/>
        </p:nvSpPr>
        <p:spPr>
          <a:xfrm>
            <a:off x="8420100" y="6477000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5"/>
          <p:cNvSpPr txBox="1"/>
          <p:nvPr>
            <p:ph type="title"/>
          </p:nvPr>
        </p:nvSpPr>
        <p:spPr>
          <a:xfrm>
            <a:off x="381000" y="381000"/>
            <a:ext cx="8610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38" name="Google Shape;638;p85"/>
          <p:cNvSpPr txBox="1"/>
          <p:nvPr>
            <p:ph idx="1" type="body"/>
          </p:nvPr>
        </p:nvSpPr>
        <p:spPr>
          <a:xfrm>
            <a:off x="457200" y="12192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39" name="Google Shape;639;p85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40" name="Google Shape;640;p85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41" name="Google Shape;641;p85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7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3" name="Google Shape;713;p87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4" name="Google Shape;714;p87"/>
          <p:cNvSpPr txBox="1"/>
          <p:nvPr/>
        </p:nvSpPr>
        <p:spPr>
          <a:xfrm>
            <a:off x="8420100" y="6477000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89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66" name="Google Shape;766;p89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67" name="Google Shape;767;p89"/>
          <p:cNvSpPr txBox="1"/>
          <p:nvPr/>
        </p:nvSpPr>
        <p:spPr>
          <a:xfrm>
            <a:off x="8420100" y="6477000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91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19" name="Google Shape;819;p91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20" name="Google Shape;820;p91"/>
          <p:cNvSpPr txBox="1"/>
          <p:nvPr/>
        </p:nvSpPr>
        <p:spPr>
          <a:xfrm>
            <a:off x="8420100" y="6477000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3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72" name="Google Shape;872;p93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73" name="Google Shape;873;p93"/>
          <p:cNvSpPr txBox="1"/>
          <p:nvPr/>
        </p:nvSpPr>
        <p:spPr>
          <a:xfrm>
            <a:off x="8420100" y="6477000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95"/>
          <p:cNvSpPr txBox="1"/>
          <p:nvPr>
            <p:ph type="title"/>
          </p:nvPr>
        </p:nvSpPr>
        <p:spPr>
          <a:xfrm>
            <a:off x="381000" y="371601"/>
            <a:ext cx="8545672" cy="650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575" lIns="91175" spcFirstLastPara="1" rIns="91175" wrap="square" tIns="45575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25" name="Google Shape;925;p95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26" name="Google Shape;926;p95"/>
          <p:cNvSpPr txBox="1"/>
          <p:nvPr/>
        </p:nvSpPr>
        <p:spPr>
          <a:xfrm>
            <a:off x="8420100" y="6477005"/>
            <a:ext cx="685800" cy="322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97"/>
          <p:cNvSpPr txBox="1"/>
          <p:nvPr>
            <p:ph type="title"/>
          </p:nvPr>
        </p:nvSpPr>
        <p:spPr>
          <a:xfrm>
            <a:off x="381000" y="371601"/>
            <a:ext cx="8545672" cy="650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575" lIns="91175" spcFirstLastPara="1" rIns="91175" wrap="square" tIns="45575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78" name="Google Shape;978;p97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56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79" name="Google Shape;979;p97"/>
          <p:cNvSpPr txBox="1"/>
          <p:nvPr/>
        </p:nvSpPr>
        <p:spPr>
          <a:xfrm>
            <a:off x="8420100" y="6477000"/>
            <a:ext cx="685800" cy="343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01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39" name="Google Shape;1039;p101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40" name="Google Shape;1040;p101"/>
          <p:cNvSpPr txBox="1"/>
          <p:nvPr/>
        </p:nvSpPr>
        <p:spPr>
          <a:xfrm>
            <a:off x="8420100" y="6477000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3"/>
          <p:cNvSpPr txBox="1"/>
          <p:nvPr>
            <p:ph type="title"/>
          </p:nvPr>
        </p:nvSpPr>
        <p:spPr>
          <a:xfrm>
            <a:off x="381000" y="381000"/>
            <a:ext cx="8610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6" name="Google Shape;86;p63"/>
          <p:cNvSpPr txBox="1"/>
          <p:nvPr>
            <p:ph idx="1" type="body"/>
          </p:nvPr>
        </p:nvSpPr>
        <p:spPr>
          <a:xfrm>
            <a:off x="457200" y="12192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7" name="Google Shape;87;p63"/>
          <p:cNvSpPr txBox="1"/>
          <p:nvPr>
            <p:ph idx="10" type="dt"/>
          </p:nvPr>
        </p:nvSpPr>
        <p:spPr>
          <a:xfrm>
            <a:off x="533400" y="6515100"/>
            <a:ext cx="1981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8" name="Google Shape;88;p63"/>
          <p:cNvSpPr txBox="1"/>
          <p:nvPr>
            <p:ph idx="11" type="ftr"/>
          </p:nvPr>
        </p:nvSpPr>
        <p:spPr>
          <a:xfrm>
            <a:off x="3200400" y="6515100"/>
            <a:ext cx="289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9" name="Google Shape;89;p63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03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92" name="Google Shape;1092;p103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93" name="Google Shape;1093;p103"/>
          <p:cNvSpPr txBox="1"/>
          <p:nvPr/>
        </p:nvSpPr>
        <p:spPr>
          <a:xfrm>
            <a:off x="8420100" y="6477000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6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1" name="Google Shape;161;p66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2" name="Google Shape;162;p66"/>
          <p:cNvSpPr txBox="1"/>
          <p:nvPr/>
        </p:nvSpPr>
        <p:spPr>
          <a:xfrm>
            <a:off x="8420100" y="6477000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8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4" name="Google Shape;214;p68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5" name="Google Shape;215;p68"/>
          <p:cNvSpPr txBox="1"/>
          <p:nvPr/>
        </p:nvSpPr>
        <p:spPr>
          <a:xfrm>
            <a:off x="8420100" y="6477000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1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67" name="Google Shape;267;p71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68" name="Google Shape;268;p71"/>
          <p:cNvSpPr txBox="1"/>
          <p:nvPr/>
        </p:nvSpPr>
        <p:spPr>
          <a:xfrm>
            <a:off x="8420100" y="6477000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3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20" name="Google Shape;320;p73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21" name="Google Shape;321;p73"/>
          <p:cNvSpPr txBox="1"/>
          <p:nvPr/>
        </p:nvSpPr>
        <p:spPr>
          <a:xfrm>
            <a:off x="8420100" y="6477000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5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73" name="Google Shape;373;p75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74" name="Google Shape;374;p75"/>
          <p:cNvSpPr txBox="1"/>
          <p:nvPr/>
        </p:nvSpPr>
        <p:spPr>
          <a:xfrm>
            <a:off x="8420100" y="6477000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7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26" name="Google Shape;426;p77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27" name="Google Shape;427;p77"/>
          <p:cNvSpPr txBox="1"/>
          <p:nvPr/>
        </p:nvSpPr>
        <p:spPr>
          <a:xfrm>
            <a:off x="8420100" y="6477000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9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79" name="Google Shape;479;p79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80" name="Google Shape;480;p79"/>
          <p:cNvSpPr txBox="1"/>
          <p:nvPr/>
        </p:nvSpPr>
        <p:spPr>
          <a:xfrm>
            <a:off x="8420100" y="6477000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4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30.png"/><Relationship Id="rId7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Relationship Id="rId6" Type="http://schemas.openxmlformats.org/officeDocument/2006/relationships/image" Target="../media/image33.png"/><Relationship Id="rId7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9.png"/><Relationship Id="rId4" Type="http://schemas.openxmlformats.org/officeDocument/2006/relationships/image" Target="../media/image41.png"/><Relationship Id="rId5" Type="http://schemas.openxmlformats.org/officeDocument/2006/relationships/image" Target="../media/image40.png"/><Relationship Id="rId6" Type="http://schemas.openxmlformats.org/officeDocument/2006/relationships/image" Target="../media/image33.png"/><Relationship Id="rId7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5.png"/><Relationship Id="rId4" Type="http://schemas.openxmlformats.org/officeDocument/2006/relationships/image" Target="../media/image48.png"/><Relationship Id="rId5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80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0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0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0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0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0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0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0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0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0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9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1.jpg"/><Relationship Id="rId4" Type="http://schemas.openxmlformats.org/officeDocument/2006/relationships/image" Target="../media/image6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9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1.png"/><Relationship Id="rId4" Type="http://schemas.openxmlformats.org/officeDocument/2006/relationships/image" Target="../media/image6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9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9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3.png"/><Relationship Id="rId4" Type="http://schemas.openxmlformats.org/officeDocument/2006/relationships/image" Target="../media/image7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9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9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9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0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0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"/>
          <p:cNvSpPr txBox="1"/>
          <p:nvPr>
            <p:ph idx="1" type="subTitle"/>
          </p:nvPr>
        </p:nvSpPr>
        <p:spPr>
          <a:xfrm>
            <a:off x="0" y="4758612"/>
            <a:ext cx="9144000" cy="2008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77"/>
              <a:buNone/>
            </a:pPr>
            <a:r>
              <a:rPr lang="en-US" sz="2177">
                <a:solidFill>
                  <a:schemeClr val="dk1"/>
                </a:solidFill>
              </a:rPr>
              <a:t>AbdElMoniem Bayoumi, PhD</a:t>
            </a:r>
            <a:endParaRPr/>
          </a:p>
          <a:p>
            <a:pPr indent="0" lvl="0" marL="0" rtl="0" algn="ctr">
              <a:spcBef>
                <a:spcPts val="363"/>
              </a:spcBef>
              <a:spcAft>
                <a:spcPts val="0"/>
              </a:spcAft>
              <a:buSzPts val="1814"/>
              <a:buNone/>
            </a:pPr>
            <a:r>
              <a:t/>
            </a:r>
            <a:endParaRPr sz="1814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14"/>
              <a:buNone/>
            </a:pPr>
            <a:r>
              <a:t/>
            </a:r>
            <a:endParaRPr sz="1814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14"/>
              <a:buNone/>
            </a:pPr>
            <a:r>
              <a:t/>
            </a:r>
            <a:endParaRPr sz="1814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14"/>
              <a:buNone/>
            </a:pPr>
            <a:r>
              <a:t/>
            </a:r>
            <a:endParaRPr sz="1814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33"/>
              <a:buNone/>
            </a:pPr>
            <a:r>
              <a:rPr lang="en-US" sz="1633">
                <a:solidFill>
                  <a:schemeClr val="dk1"/>
                </a:solidFill>
              </a:rPr>
              <a:t>Fall 2022</a:t>
            </a:r>
            <a:endParaRPr sz="1814">
              <a:solidFill>
                <a:schemeClr val="dk1"/>
              </a:solidFill>
            </a:endParaRPr>
          </a:p>
        </p:txBody>
      </p:sp>
      <p:grpSp>
        <p:nvGrpSpPr>
          <p:cNvPr id="1149" name="Google Shape;1149;p1"/>
          <p:cNvGrpSpPr/>
          <p:nvPr/>
        </p:nvGrpSpPr>
        <p:grpSpPr>
          <a:xfrm>
            <a:off x="0" y="2097943"/>
            <a:ext cx="9150314" cy="1993762"/>
            <a:chOff x="-6314" y="2401411"/>
            <a:chExt cx="10086626" cy="1993762"/>
          </a:xfrm>
        </p:grpSpPr>
        <p:sp>
          <p:nvSpPr>
            <p:cNvPr id="1150" name="Google Shape;1150;p1"/>
            <p:cNvSpPr/>
            <p:nvPr/>
          </p:nvSpPr>
          <p:spPr>
            <a:xfrm>
              <a:off x="-7" y="2401411"/>
              <a:ext cx="10080000" cy="1993762"/>
            </a:xfrm>
            <a:prstGeom prst="rect">
              <a:avLst/>
            </a:prstGeom>
            <a:solidFill>
              <a:srgbClr val="EFF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Cognitive Robotics</a:t>
              </a:r>
              <a:br>
                <a:rPr b="1" i="0" lang="en-US" sz="2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br>
                <a:rPr b="1" i="0" lang="en-US" sz="2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b="1" i="0" lang="en-US" sz="2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06. Non-Parametric Filters:</a:t>
              </a:r>
              <a:br>
                <a:rPr b="1" i="0" lang="en-US" sz="2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b="1" i="0" lang="en-US" sz="2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Discrete Filter, Particle Filter, </a:t>
              </a:r>
              <a:br>
                <a:rPr b="1" i="0" lang="en-US" sz="2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b="1" i="0" lang="en-US" sz="2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Monte Carlo Localization</a:t>
              </a:r>
              <a:endPara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151" name="Google Shape;1151;p1"/>
            <p:cNvCxnSpPr/>
            <p:nvPr/>
          </p:nvCxnSpPr>
          <p:spPr>
            <a:xfrm>
              <a:off x="312" y="4384316"/>
              <a:ext cx="10080000" cy="0"/>
            </a:xfrm>
            <a:prstGeom prst="straightConnector1">
              <a:avLst/>
            </a:prstGeom>
            <a:noFill/>
            <a:ln cap="flat" cmpd="sng" w="19050">
              <a:solidFill>
                <a:srgbClr val="0042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2" name="Google Shape;1152;p1"/>
            <p:cNvCxnSpPr/>
            <p:nvPr/>
          </p:nvCxnSpPr>
          <p:spPr>
            <a:xfrm>
              <a:off x="-6314" y="2409744"/>
              <a:ext cx="10080000" cy="0"/>
            </a:xfrm>
            <a:prstGeom prst="straightConnector1">
              <a:avLst/>
            </a:prstGeom>
            <a:noFill/>
            <a:ln cap="flat" cmpd="sng" w="19050">
              <a:solidFill>
                <a:srgbClr val="00429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0"/>
          <p:cNvSpPr txBox="1"/>
          <p:nvPr>
            <p:ph type="title"/>
          </p:nvPr>
        </p:nvSpPr>
        <p:spPr>
          <a:xfrm>
            <a:off x="381000" y="381000"/>
            <a:ext cx="8610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Summary: Discrete Filters</a:t>
            </a:r>
            <a:endParaRPr/>
          </a:p>
        </p:txBody>
      </p:sp>
      <p:sp>
        <p:nvSpPr>
          <p:cNvPr id="1252" name="Google Shape;1252;p10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3" name="Google Shape;1253;p10"/>
          <p:cNvSpPr txBox="1"/>
          <p:nvPr/>
        </p:nvSpPr>
        <p:spPr>
          <a:xfrm>
            <a:off x="622926" y="1269999"/>
            <a:ext cx="7928407" cy="493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Discrete filters are an alternative way for implementing the Bayes Filter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Histograms for representing the density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represent multi-modal beliefs and recover from localization errors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Huge memory and processing requirements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Accuracy depends on the resolution of the grid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practice: approximations needed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1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Motivation: Particle Filter</a:t>
            </a:r>
            <a:endParaRPr sz="4000"/>
          </a:p>
        </p:txBody>
      </p:sp>
      <p:sp>
        <p:nvSpPr>
          <p:cNvPr id="1260" name="Google Shape;1260;p11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Discrete filter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664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High memory complexity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664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In general: fixed resolution</a:t>
            </a:r>
            <a:endParaRPr sz="2800"/>
          </a:p>
          <a:p>
            <a:pPr indent="-342900" lvl="0" marL="342900" rtl="0" algn="l">
              <a:lnSpc>
                <a:spcPct val="110000"/>
              </a:lnSpc>
              <a:spcBef>
                <a:spcPts val="1264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Particle filters are a way to </a:t>
            </a:r>
            <a:r>
              <a:rPr b="1" lang="en-US" sz="2800">
                <a:solidFill>
                  <a:srgbClr val="800000"/>
                </a:solidFill>
              </a:rPr>
              <a:t>efficiently</a:t>
            </a:r>
            <a:r>
              <a:rPr lang="en-US" sz="2800"/>
              <a:t> represent </a:t>
            </a:r>
            <a:r>
              <a:rPr b="1" lang="en-US" sz="2800">
                <a:solidFill>
                  <a:srgbClr val="800000"/>
                </a:solidFill>
              </a:rPr>
              <a:t>non-Gaussian distributions</a:t>
            </a:r>
            <a:endParaRPr b="1" sz="2800">
              <a:solidFill>
                <a:schemeClr val="hlink"/>
              </a:solidFill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1264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Basic principle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664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Set of state hypotheses (“particles”)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664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Survival-of-the-fittest</a:t>
            </a:r>
            <a:endParaRPr/>
          </a:p>
          <a:p>
            <a:pPr indent="-114300" lvl="0" marL="342900" rtl="0" algn="l">
              <a:spcBef>
                <a:spcPts val="664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</p:txBody>
      </p:sp>
      <p:sp>
        <p:nvSpPr>
          <p:cNvPr id="1261" name="Google Shape;1261;p11"/>
          <p:cNvSpPr/>
          <p:nvPr/>
        </p:nvSpPr>
        <p:spPr>
          <a:xfrm>
            <a:off x="381000" y="2413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2" name="Google Shape;1262;p11"/>
          <p:cNvSpPr/>
          <p:nvPr/>
        </p:nvSpPr>
        <p:spPr>
          <a:xfrm>
            <a:off x="5916613" y="1206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8" name="Google Shape;12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162" y="1401895"/>
            <a:ext cx="7131676" cy="527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Google Shape;1269;p12"/>
          <p:cNvSpPr/>
          <p:nvPr/>
        </p:nvSpPr>
        <p:spPr>
          <a:xfrm>
            <a:off x="3053924" y="2489870"/>
            <a:ext cx="1674812" cy="1549400"/>
          </a:xfrm>
          <a:custGeom>
            <a:rect b="b" l="l" r="r" t="t"/>
            <a:pathLst>
              <a:path extrusionOk="0" h="976" w="1055">
                <a:moveTo>
                  <a:pt x="1055" y="968"/>
                </a:moveTo>
                <a:cubicBezTo>
                  <a:pt x="922" y="969"/>
                  <a:pt x="427" y="976"/>
                  <a:pt x="255" y="976"/>
                </a:cubicBezTo>
                <a:cubicBezTo>
                  <a:pt x="83" y="976"/>
                  <a:pt x="46" y="976"/>
                  <a:pt x="23" y="968"/>
                </a:cubicBezTo>
                <a:cubicBezTo>
                  <a:pt x="0" y="960"/>
                  <a:pt x="102" y="936"/>
                  <a:pt x="119" y="928"/>
                </a:cubicBezTo>
                <a:cubicBezTo>
                  <a:pt x="136" y="920"/>
                  <a:pt x="90" y="925"/>
                  <a:pt x="127" y="920"/>
                </a:cubicBezTo>
                <a:cubicBezTo>
                  <a:pt x="164" y="915"/>
                  <a:pt x="282" y="916"/>
                  <a:pt x="343" y="896"/>
                </a:cubicBezTo>
                <a:cubicBezTo>
                  <a:pt x="404" y="876"/>
                  <a:pt x="460" y="849"/>
                  <a:pt x="495" y="800"/>
                </a:cubicBezTo>
                <a:cubicBezTo>
                  <a:pt x="530" y="751"/>
                  <a:pt x="543" y="669"/>
                  <a:pt x="551" y="600"/>
                </a:cubicBezTo>
                <a:cubicBezTo>
                  <a:pt x="559" y="531"/>
                  <a:pt x="552" y="484"/>
                  <a:pt x="543" y="384"/>
                </a:cubicBezTo>
                <a:cubicBezTo>
                  <a:pt x="534" y="284"/>
                  <a:pt x="502" y="67"/>
                  <a:pt x="495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0" name="Google Shape;1270;p12"/>
          <p:cNvSpPr txBox="1"/>
          <p:nvPr>
            <p:ph type="title"/>
          </p:nvPr>
        </p:nvSpPr>
        <p:spPr>
          <a:xfrm>
            <a:off x="381000" y="288060"/>
            <a:ext cx="854567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Example: </a:t>
            </a:r>
            <a:br>
              <a:rPr lang="en-US" sz="3200"/>
            </a:br>
            <a:r>
              <a:rPr lang="en-US" sz="3200"/>
              <a:t>Sample-Based Localization (Sonar)</a:t>
            </a:r>
            <a:endParaRPr/>
          </a:p>
        </p:txBody>
      </p:sp>
      <p:sp>
        <p:nvSpPr>
          <p:cNvPr id="1271" name="Google Shape;1271;p12"/>
          <p:cNvSpPr txBox="1"/>
          <p:nvPr/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13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277" name="Google Shape;1277;p13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Goal: approach for dealing with </a:t>
            </a:r>
            <a:r>
              <a:rPr b="1" lang="en-US" sz="2800">
                <a:solidFill>
                  <a:srgbClr val="800000"/>
                </a:solidFill>
              </a:rPr>
              <a:t>arbitrary distributions</a:t>
            </a:r>
            <a:endParaRPr/>
          </a:p>
        </p:txBody>
      </p:sp>
      <p:sp>
        <p:nvSpPr>
          <p:cNvPr id="1278" name="Google Shape;1278;p13"/>
          <p:cNvSpPr/>
          <p:nvPr/>
        </p:nvSpPr>
        <p:spPr>
          <a:xfrm>
            <a:off x="2222500" y="3201988"/>
            <a:ext cx="3365500" cy="2306637"/>
          </a:xfrm>
          <a:custGeom>
            <a:rect b="b" l="l" r="r" t="t"/>
            <a:pathLst>
              <a:path extrusionOk="0" h="1453" w="1776">
                <a:moveTo>
                  <a:pt x="0" y="1453"/>
                </a:moveTo>
                <a:cubicBezTo>
                  <a:pt x="104" y="1438"/>
                  <a:pt x="208" y="1424"/>
                  <a:pt x="312" y="1387"/>
                </a:cubicBezTo>
                <a:cubicBezTo>
                  <a:pt x="416" y="1350"/>
                  <a:pt x="552" y="1336"/>
                  <a:pt x="624" y="1231"/>
                </a:cubicBezTo>
                <a:cubicBezTo>
                  <a:pt x="696" y="1126"/>
                  <a:pt x="716" y="866"/>
                  <a:pt x="744" y="757"/>
                </a:cubicBezTo>
                <a:cubicBezTo>
                  <a:pt x="772" y="648"/>
                  <a:pt x="767" y="635"/>
                  <a:pt x="792" y="577"/>
                </a:cubicBezTo>
                <a:cubicBezTo>
                  <a:pt x="817" y="519"/>
                  <a:pt x="857" y="444"/>
                  <a:pt x="894" y="409"/>
                </a:cubicBezTo>
                <a:cubicBezTo>
                  <a:pt x="931" y="374"/>
                  <a:pt x="970" y="394"/>
                  <a:pt x="1014" y="367"/>
                </a:cubicBezTo>
                <a:cubicBezTo>
                  <a:pt x="1058" y="340"/>
                  <a:pt x="1124" y="294"/>
                  <a:pt x="1158" y="247"/>
                </a:cubicBezTo>
                <a:cubicBezTo>
                  <a:pt x="1192" y="200"/>
                  <a:pt x="1194" y="125"/>
                  <a:pt x="1218" y="85"/>
                </a:cubicBezTo>
                <a:cubicBezTo>
                  <a:pt x="1242" y="45"/>
                  <a:pt x="1275" y="5"/>
                  <a:pt x="1302" y="7"/>
                </a:cubicBezTo>
                <a:cubicBezTo>
                  <a:pt x="1329" y="9"/>
                  <a:pt x="1344" y="0"/>
                  <a:pt x="1380" y="97"/>
                </a:cubicBezTo>
                <a:cubicBezTo>
                  <a:pt x="1416" y="194"/>
                  <a:pt x="1484" y="404"/>
                  <a:pt x="1518" y="589"/>
                </a:cubicBezTo>
                <a:cubicBezTo>
                  <a:pt x="1552" y="774"/>
                  <a:pt x="1541" y="1082"/>
                  <a:pt x="1584" y="1207"/>
                </a:cubicBezTo>
                <a:cubicBezTo>
                  <a:pt x="1627" y="1332"/>
                  <a:pt x="1745" y="1317"/>
                  <a:pt x="1776" y="1339"/>
                </a:cubicBezTo>
              </a:path>
            </a:pathLst>
          </a:custGeom>
          <a:noFill/>
          <a:ln cap="flat" cmpd="sng" w="508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9" name="Google Shape;1279;p13"/>
          <p:cNvCxnSpPr/>
          <p:nvPr/>
        </p:nvCxnSpPr>
        <p:spPr>
          <a:xfrm flipH="1" rot="10800000">
            <a:off x="2120900" y="2933700"/>
            <a:ext cx="12700" cy="2806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80" name="Google Shape;1280;p13"/>
          <p:cNvCxnSpPr/>
          <p:nvPr/>
        </p:nvCxnSpPr>
        <p:spPr>
          <a:xfrm>
            <a:off x="1905000" y="5562600"/>
            <a:ext cx="4902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4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Idea: Samples</a:t>
            </a:r>
            <a:endParaRPr/>
          </a:p>
        </p:txBody>
      </p:sp>
      <p:sp>
        <p:nvSpPr>
          <p:cNvPr id="1286" name="Google Shape;1286;p14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Use </a:t>
            </a:r>
            <a:r>
              <a:rPr b="1" lang="en-US" sz="2800">
                <a:solidFill>
                  <a:srgbClr val="800000"/>
                </a:solidFill>
              </a:rPr>
              <a:t>a set of weighted samples</a:t>
            </a:r>
            <a:r>
              <a:rPr lang="en-US" sz="2800"/>
              <a:t> to represent </a:t>
            </a:r>
            <a:r>
              <a:rPr lang="en-US" sz="2800">
                <a:solidFill>
                  <a:srgbClr val="000000"/>
                </a:solidFill>
              </a:rPr>
              <a:t>arbitrary distributions</a:t>
            </a:r>
            <a:endParaRPr/>
          </a:p>
        </p:txBody>
      </p:sp>
      <p:sp>
        <p:nvSpPr>
          <p:cNvPr id="1287" name="Google Shape;1287;p14"/>
          <p:cNvSpPr/>
          <p:nvPr/>
        </p:nvSpPr>
        <p:spPr>
          <a:xfrm>
            <a:off x="2222500" y="3201988"/>
            <a:ext cx="3365500" cy="2306637"/>
          </a:xfrm>
          <a:custGeom>
            <a:rect b="b" l="l" r="r" t="t"/>
            <a:pathLst>
              <a:path extrusionOk="0" h="1453" w="1776">
                <a:moveTo>
                  <a:pt x="0" y="1453"/>
                </a:moveTo>
                <a:cubicBezTo>
                  <a:pt x="104" y="1438"/>
                  <a:pt x="208" y="1424"/>
                  <a:pt x="312" y="1387"/>
                </a:cubicBezTo>
                <a:cubicBezTo>
                  <a:pt x="416" y="1350"/>
                  <a:pt x="552" y="1336"/>
                  <a:pt x="624" y="1231"/>
                </a:cubicBezTo>
                <a:cubicBezTo>
                  <a:pt x="696" y="1126"/>
                  <a:pt x="716" y="866"/>
                  <a:pt x="744" y="757"/>
                </a:cubicBezTo>
                <a:cubicBezTo>
                  <a:pt x="772" y="648"/>
                  <a:pt x="767" y="635"/>
                  <a:pt x="792" y="577"/>
                </a:cubicBezTo>
                <a:cubicBezTo>
                  <a:pt x="817" y="519"/>
                  <a:pt x="857" y="444"/>
                  <a:pt x="894" y="409"/>
                </a:cubicBezTo>
                <a:cubicBezTo>
                  <a:pt x="931" y="374"/>
                  <a:pt x="970" y="394"/>
                  <a:pt x="1014" y="367"/>
                </a:cubicBezTo>
                <a:cubicBezTo>
                  <a:pt x="1058" y="340"/>
                  <a:pt x="1124" y="294"/>
                  <a:pt x="1158" y="247"/>
                </a:cubicBezTo>
                <a:cubicBezTo>
                  <a:pt x="1192" y="200"/>
                  <a:pt x="1194" y="125"/>
                  <a:pt x="1218" y="85"/>
                </a:cubicBezTo>
                <a:cubicBezTo>
                  <a:pt x="1242" y="45"/>
                  <a:pt x="1275" y="5"/>
                  <a:pt x="1302" y="7"/>
                </a:cubicBezTo>
                <a:cubicBezTo>
                  <a:pt x="1329" y="9"/>
                  <a:pt x="1344" y="0"/>
                  <a:pt x="1380" y="97"/>
                </a:cubicBezTo>
                <a:cubicBezTo>
                  <a:pt x="1416" y="194"/>
                  <a:pt x="1484" y="404"/>
                  <a:pt x="1518" y="589"/>
                </a:cubicBezTo>
                <a:cubicBezTo>
                  <a:pt x="1552" y="774"/>
                  <a:pt x="1541" y="1082"/>
                  <a:pt x="1584" y="1207"/>
                </a:cubicBezTo>
                <a:cubicBezTo>
                  <a:pt x="1627" y="1332"/>
                  <a:pt x="1745" y="1317"/>
                  <a:pt x="1776" y="1339"/>
                </a:cubicBezTo>
              </a:path>
            </a:pathLst>
          </a:custGeom>
          <a:noFill/>
          <a:ln cap="flat" cmpd="sng" w="508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88" name="Google Shape;1288;p14"/>
          <p:cNvCxnSpPr/>
          <p:nvPr/>
        </p:nvCxnSpPr>
        <p:spPr>
          <a:xfrm flipH="1" rot="10800000">
            <a:off x="2120900" y="2933700"/>
            <a:ext cx="12700" cy="2806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89" name="Google Shape;1289;p14"/>
          <p:cNvCxnSpPr/>
          <p:nvPr/>
        </p:nvCxnSpPr>
        <p:spPr>
          <a:xfrm>
            <a:off x="1905000" y="5562600"/>
            <a:ext cx="4902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290" name="Google Shape;1290;p14"/>
          <p:cNvSpPr/>
          <p:nvPr/>
        </p:nvSpPr>
        <p:spPr>
          <a:xfrm>
            <a:off x="3403600" y="5854700"/>
            <a:ext cx="152400" cy="142875"/>
          </a:xfrm>
          <a:prstGeom prst="flowChartConnector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1" name="Google Shape;1291;p14"/>
          <p:cNvSpPr/>
          <p:nvPr/>
        </p:nvSpPr>
        <p:spPr>
          <a:xfrm>
            <a:off x="4400550" y="5784850"/>
            <a:ext cx="276225" cy="276225"/>
          </a:xfrm>
          <a:prstGeom prst="flowChartConnector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2" name="Google Shape;1292;p14"/>
          <p:cNvSpPr/>
          <p:nvPr/>
        </p:nvSpPr>
        <p:spPr>
          <a:xfrm>
            <a:off x="3686175" y="5835650"/>
            <a:ext cx="190500" cy="171450"/>
          </a:xfrm>
          <a:prstGeom prst="flowChartConnector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3" name="Google Shape;1293;p14"/>
          <p:cNvSpPr/>
          <p:nvPr/>
        </p:nvSpPr>
        <p:spPr>
          <a:xfrm>
            <a:off x="4006850" y="5813425"/>
            <a:ext cx="190500" cy="190500"/>
          </a:xfrm>
          <a:prstGeom prst="flowChartConnector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4" name="Google Shape;1294;p14"/>
          <p:cNvSpPr/>
          <p:nvPr/>
        </p:nvSpPr>
        <p:spPr>
          <a:xfrm>
            <a:off x="4876800" y="5838825"/>
            <a:ext cx="190500" cy="190500"/>
          </a:xfrm>
          <a:prstGeom prst="flowChartConnector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5" name="Google Shape;1295;p14"/>
          <p:cNvSpPr/>
          <p:nvPr/>
        </p:nvSpPr>
        <p:spPr>
          <a:xfrm>
            <a:off x="5165725" y="5930900"/>
            <a:ext cx="76200" cy="66675"/>
          </a:xfrm>
          <a:prstGeom prst="flowChartConnector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6" name="Google Shape;1296;p14"/>
          <p:cNvSpPr/>
          <p:nvPr/>
        </p:nvSpPr>
        <p:spPr>
          <a:xfrm>
            <a:off x="5318125" y="5930900"/>
            <a:ext cx="76200" cy="66675"/>
          </a:xfrm>
          <a:prstGeom prst="flowChartConnector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97" name="Google Shape;1297;p14"/>
          <p:cNvCxnSpPr/>
          <p:nvPr/>
        </p:nvCxnSpPr>
        <p:spPr>
          <a:xfrm rot="10800000">
            <a:off x="5045075" y="6175375"/>
            <a:ext cx="704850" cy="257175"/>
          </a:xfrm>
          <a:prstGeom prst="straightConnector1">
            <a:avLst/>
          </a:prstGeom>
          <a:noFill/>
          <a:ln cap="flat" cmpd="sng" w="50800">
            <a:solidFill>
              <a:srgbClr val="8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8" name="Google Shape;1298;p14"/>
          <p:cNvSpPr/>
          <p:nvPr/>
        </p:nvSpPr>
        <p:spPr>
          <a:xfrm>
            <a:off x="2867025" y="5880100"/>
            <a:ext cx="76200" cy="66675"/>
          </a:xfrm>
          <a:prstGeom prst="flowChartConnector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9" name="Google Shape;1299;p14"/>
          <p:cNvSpPr/>
          <p:nvPr/>
        </p:nvSpPr>
        <p:spPr>
          <a:xfrm>
            <a:off x="3133725" y="5880100"/>
            <a:ext cx="76200" cy="66675"/>
          </a:xfrm>
          <a:prstGeom prst="flowChartConnector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0" name="Google Shape;1300;p14"/>
          <p:cNvSpPr txBox="1"/>
          <p:nvPr/>
        </p:nvSpPr>
        <p:spPr>
          <a:xfrm>
            <a:off x="5787662" y="6235700"/>
            <a:ext cx="1842747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samples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5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Particle Set</a:t>
            </a:r>
            <a:endParaRPr/>
          </a:p>
        </p:txBody>
      </p:sp>
      <p:sp>
        <p:nvSpPr>
          <p:cNvPr id="1307" name="Google Shape;1307;p15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Set of weighted samples</a:t>
            </a:r>
            <a:br>
              <a:rPr lang="en-US" sz="2800"/>
            </a:br>
            <a:br>
              <a:rPr lang="en-US" sz="2800"/>
            </a:br>
            <a:br>
              <a:rPr lang="en-US" sz="2800"/>
            </a:br>
            <a:endParaRPr sz="2800"/>
          </a:p>
          <a:p>
            <a:pPr indent="-200660" lvl="0" marL="342900" rtl="0" algn="l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200660" lvl="0" marL="342900" rtl="0" algn="l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200660" lvl="0" marL="342900" rtl="0" algn="l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The samples represent the posterior</a:t>
            </a:r>
            <a:endParaRPr/>
          </a:p>
          <a:p>
            <a:pPr indent="-200660" lvl="0" marL="342900" rtl="0" algn="l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200660" lvl="0" marL="342900" rtl="0" algn="l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  <p:sp>
        <p:nvSpPr>
          <p:cNvPr id="1308" name="Google Shape;1308;p15"/>
          <p:cNvSpPr/>
          <p:nvPr/>
        </p:nvSpPr>
        <p:spPr>
          <a:xfrm>
            <a:off x="381000" y="2413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9" name="Google Shape;1309;p15"/>
          <p:cNvSpPr/>
          <p:nvPr/>
        </p:nvSpPr>
        <p:spPr>
          <a:xfrm>
            <a:off x="5916613" y="1206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txp_fig.png" id="1310" name="Google Shape;13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1582" y="2073275"/>
            <a:ext cx="5455998" cy="75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311" name="Google Shape;1311;p15"/>
          <p:cNvSpPr/>
          <p:nvPr/>
        </p:nvSpPr>
        <p:spPr>
          <a:xfrm>
            <a:off x="1625452" y="3213100"/>
            <a:ext cx="2378375" cy="875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state </a:t>
            </a:r>
            <a:br>
              <a:rPr b="1" lang="en-US" sz="28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28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hypothesis</a:t>
            </a:r>
            <a:endParaRPr/>
          </a:p>
        </p:txBody>
      </p:sp>
      <p:sp>
        <p:nvSpPr>
          <p:cNvPr id="1312" name="Google Shape;1312;p15"/>
          <p:cNvSpPr/>
          <p:nvPr/>
        </p:nvSpPr>
        <p:spPr>
          <a:xfrm>
            <a:off x="4446944" y="3335338"/>
            <a:ext cx="2545639" cy="875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importance </a:t>
            </a:r>
            <a:br>
              <a:rPr b="1" lang="en-US" sz="28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28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weight</a:t>
            </a:r>
            <a:endParaRPr/>
          </a:p>
        </p:txBody>
      </p:sp>
      <p:cxnSp>
        <p:nvCxnSpPr>
          <p:cNvPr id="1313" name="Google Shape;1313;p15"/>
          <p:cNvCxnSpPr/>
          <p:nvPr/>
        </p:nvCxnSpPr>
        <p:spPr>
          <a:xfrm rot="10800000">
            <a:off x="4564063" y="2636838"/>
            <a:ext cx="79375" cy="654050"/>
          </a:xfrm>
          <a:prstGeom prst="straightConnector1">
            <a:avLst/>
          </a:prstGeom>
          <a:noFill/>
          <a:ln cap="flat" cmpd="sng" w="25400">
            <a:solidFill>
              <a:srgbClr val="8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4" name="Google Shape;1314;p15"/>
          <p:cNvCxnSpPr/>
          <p:nvPr/>
        </p:nvCxnSpPr>
        <p:spPr>
          <a:xfrm flipH="1" rot="10800000">
            <a:off x="3536950" y="2663825"/>
            <a:ext cx="108000" cy="661988"/>
          </a:xfrm>
          <a:prstGeom prst="straightConnector1">
            <a:avLst/>
          </a:prstGeom>
          <a:noFill/>
          <a:ln cap="flat" cmpd="sng" w="25400">
            <a:solidFill>
              <a:srgbClr val="8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xp_fig.png" id="1315" name="Google Shape;13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608" y="5278438"/>
            <a:ext cx="4750022" cy="1187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6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Particles for Approximation</a:t>
            </a:r>
            <a:endParaRPr/>
          </a:p>
        </p:txBody>
      </p:sp>
      <p:sp>
        <p:nvSpPr>
          <p:cNvPr id="1322" name="Google Shape;1322;p16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Particles for function approximation</a:t>
            </a:r>
            <a:endParaRPr/>
          </a:p>
          <a:p>
            <a:pPr indent="-200660" lvl="0" marL="342900" rtl="0" algn="l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200660" lvl="0" marL="342900" rtl="0" algn="l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200660" lvl="0" marL="342900" rtl="0" algn="l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200660" lvl="0" marL="342900" rtl="0" algn="l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200660" lvl="0" marL="342900" rtl="0" algn="l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200660" lvl="0" marL="342900" rtl="0" algn="l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The more particles fall into a region, the higher the probability of the region</a:t>
            </a:r>
            <a:endParaRPr/>
          </a:p>
        </p:txBody>
      </p:sp>
      <p:sp>
        <p:nvSpPr>
          <p:cNvPr id="1323" name="Google Shape;1323;p16"/>
          <p:cNvSpPr/>
          <p:nvPr/>
        </p:nvSpPr>
        <p:spPr>
          <a:xfrm>
            <a:off x="381000" y="2413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4" name="Google Shape;1324;p16"/>
          <p:cNvSpPr/>
          <p:nvPr/>
        </p:nvSpPr>
        <p:spPr>
          <a:xfrm>
            <a:off x="5916613" y="1206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25" name="Google Shape;13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" y="2122488"/>
            <a:ext cx="365442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6" name="Google Shape;13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0875" y="2162175"/>
            <a:ext cx="3870325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7" name="Google Shape;1327;p16"/>
          <p:cNvSpPr txBox="1"/>
          <p:nvPr/>
        </p:nvSpPr>
        <p:spPr>
          <a:xfrm>
            <a:off x="1510254" y="5981700"/>
            <a:ext cx="6079559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How to obtain such samples?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17"/>
          <p:cNvSpPr txBox="1"/>
          <p:nvPr>
            <p:ph type="title"/>
          </p:nvPr>
        </p:nvSpPr>
        <p:spPr>
          <a:xfrm>
            <a:off x="381000" y="381000"/>
            <a:ext cx="85456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Closed Form Sampling is Only Possible for Few Distributions </a:t>
            </a:r>
            <a:endParaRPr/>
          </a:p>
        </p:txBody>
      </p:sp>
      <p:sp>
        <p:nvSpPr>
          <p:cNvPr id="1334" name="Google Shape;1334;p17"/>
          <p:cNvSpPr txBox="1"/>
          <p:nvPr>
            <p:ph idx="1" type="body"/>
          </p:nvPr>
        </p:nvSpPr>
        <p:spPr>
          <a:xfrm>
            <a:off x="381000" y="1752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Example: Gaussian</a:t>
            </a:r>
            <a:endParaRPr/>
          </a:p>
        </p:txBody>
      </p:sp>
      <p:pic>
        <p:nvPicPr>
          <p:cNvPr id="1335" name="Google Shape;13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479" y="2448311"/>
            <a:ext cx="4404593" cy="3214471"/>
          </a:xfrm>
          <a:prstGeom prst="rect">
            <a:avLst/>
          </a:prstGeom>
          <a:noFill/>
          <a:ln>
            <a:noFill/>
          </a:ln>
        </p:spPr>
      </p:pic>
      <p:sp>
        <p:nvSpPr>
          <p:cNvPr id="1336" name="Google Shape;1336;p17"/>
          <p:cNvSpPr txBox="1"/>
          <p:nvPr/>
        </p:nvSpPr>
        <p:spPr>
          <a:xfrm>
            <a:off x="533550" y="5981700"/>
            <a:ext cx="8032968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0000"/>
              </a:buClr>
              <a:buSzPts val="224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How to sample from</a:t>
            </a:r>
            <a:r>
              <a:rPr b="1" lang="en-US" sz="28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 other </a:t>
            </a:r>
            <a:r>
              <a:rPr lang="en-US" sz="2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distributions?</a:t>
            </a:r>
            <a:endParaRPr/>
          </a:p>
        </p:txBody>
      </p:sp>
      <p:pic>
        <p:nvPicPr>
          <p:cNvPr descr="txp_fig.png" id="1337" name="Google Shape;13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6471" y="3259138"/>
            <a:ext cx="4571896" cy="1128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3" name="Google Shape;13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0" y="3486150"/>
            <a:ext cx="5080000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4" name="Google Shape;1344;p18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Importance Sampling Principle</a:t>
            </a:r>
            <a:endParaRPr/>
          </a:p>
        </p:txBody>
      </p:sp>
      <p:sp>
        <p:nvSpPr>
          <p:cNvPr id="1345" name="Google Shape;1345;p18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We can use a different distribution    to generate samples from </a:t>
            </a:r>
            <a:r>
              <a:rPr i="1" lang="en-US" sz="2800"/>
              <a:t>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Account for the “differences between </a:t>
            </a:r>
            <a:br>
              <a:rPr lang="en-US" sz="2800"/>
            </a:br>
            <a:r>
              <a:rPr i="1" lang="en-US" sz="2800"/>
              <a:t>   </a:t>
            </a:r>
            <a:r>
              <a:rPr lang="en-US" sz="2800"/>
              <a:t>and </a:t>
            </a:r>
            <a:r>
              <a:rPr i="1" lang="en-US" sz="2800"/>
              <a:t>  </a:t>
            </a:r>
            <a:r>
              <a:rPr lang="en-US" sz="2800"/>
              <a:t>” using a weight </a:t>
            </a:r>
            <a:endParaRPr i="1" sz="2800"/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target </a:t>
            </a:r>
            <a:r>
              <a:rPr i="1" lang="en-US" sz="2800"/>
              <a:t> </a:t>
            </a:r>
            <a:endParaRPr sz="2800"/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proposal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Pre-condition:</a:t>
            </a:r>
            <a:br>
              <a:rPr lang="en-US" sz="2800"/>
            </a:br>
            <a:endParaRPr i="1" sz="2800"/>
          </a:p>
          <a:p>
            <a:pPr indent="-200660" lvl="0" marL="342900" rtl="0" algn="l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  <p:sp>
        <p:nvSpPr>
          <p:cNvPr id="1346" name="Google Shape;1346;p18"/>
          <p:cNvSpPr/>
          <p:nvPr/>
        </p:nvSpPr>
        <p:spPr>
          <a:xfrm>
            <a:off x="381000" y="2413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7" name="Google Shape;1347;p18"/>
          <p:cNvSpPr/>
          <p:nvPr/>
        </p:nvSpPr>
        <p:spPr>
          <a:xfrm>
            <a:off x="5916613" y="1206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TP_tmp.png" id="1348" name="Google Shape;134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7796" y="1447800"/>
            <a:ext cx="314984" cy="2249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349" name="Google Shape;134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0772" y="2831517"/>
            <a:ext cx="2380039" cy="409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350" name="Google Shape;135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9200" y="1828800"/>
            <a:ext cx="245442" cy="4090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351" name="Google Shape;135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408" y="2937004"/>
            <a:ext cx="314984" cy="2249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352" name="Google Shape;135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3698" y="2826008"/>
            <a:ext cx="245442" cy="4090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353" name="Google Shape;135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73073" y="3410373"/>
            <a:ext cx="245442" cy="4090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354" name="Google Shape;135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1043" y="4041426"/>
            <a:ext cx="314984" cy="2249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355" name="Google Shape;1355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4756" y="5554148"/>
            <a:ext cx="3076477" cy="371882"/>
          </a:xfrm>
          <a:prstGeom prst="rect">
            <a:avLst/>
          </a:prstGeom>
          <a:noFill/>
          <a:ln>
            <a:noFill/>
          </a:ln>
        </p:spPr>
      </p:pic>
      <p:sp>
        <p:nvSpPr>
          <p:cNvPr id="1356" name="Google Shape;1356;p18"/>
          <p:cNvSpPr txBox="1"/>
          <p:nvPr/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9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Particle Filter</a:t>
            </a:r>
            <a:endParaRPr/>
          </a:p>
        </p:txBody>
      </p:sp>
      <p:sp>
        <p:nvSpPr>
          <p:cNvPr id="1363" name="Google Shape;1363;p19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Recursive Bayes filter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Non-parametric approach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Models the distribution by weighted samples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240"/>
              <a:buChar char="▪"/>
            </a:pPr>
            <a:r>
              <a:rPr b="1" lang="en-US" sz="2800">
                <a:solidFill>
                  <a:srgbClr val="800000"/>
                </a:solidFill>
              </a:rPr>
              <a:t>Prediction:</a:t>
            </a:r>
            <a:r>
              <a:rPr lang="en-US" sz="2800"/>
              <a:t> draw from the proposal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240"/>
              <a:buChar char="▪"/>
            </a:pPr>
            <a:r>
              <a:rPr b="1" lang="en-US" sz="2800">
                <a:solidFill>
                  <a:srgbClr val="800000"/>
                </a:solidFill>
              </a:rPr>
              <a:t>Correction:</a:t>
            </a:r>
            <a:r>
              <a:rPr lang="en-US" sz="2800"/>
              <a:t> weigh particles by the ratio of target and proposal</a:t>
            </a:r>
            <a:endParaRPr/>
          </a:p>
          <a:p>
            <a:pPr indent="-200660" lvl="0" marL="342900" rtl="0" algn="l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rPr b="1" lang="en-US" sz="2800">
                <a:solidFill>
                  <a:srgbClr val="800000"/>
                </a:solidFill>
              </a:rPr>
              <a:t>The more samples we use, </a:t>
            </a:r>
            <a:br>
              <a:rPr b="1" lang="en-US" sz="2800">
                <a:solidFill>
                  <a:srgbClr val="800000"/>
                </a:solidFill>
              </a:rPr>
            </a:br>
            <a:r>
              <a:rPr b="1" lang="en-US" sz="2800">
                <a:solidFill>
                  <a:srgbClr val="800000"/>
                </a:solidFill>
              </a:rPr>
              <a:t>the better is the estimate!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2"/>
          <p:cNvSpPr txBox="1"/>
          <p:nvPr>
            <p:ph type="title"/>
          </p:nvPr>
        </p:nvSpPr>
        <p:spPr>
          <a:xfrm>
            <a:off x="381000" y="381000"/>
            <a:ext cx="8610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Acknowledgment</a:t>
            </a:r>
            <a:endParaRPr/>
          </a:p>
        </p:txBody>
      </p:sp>
      <p:sp>
        <p:nvSpPr>
          <p:cNvPr id="1158" name="Google Shape;1158;p2"/>
          <p:cNvSpPr txBox="1"/>
          <p:nvPr>
            <p:ph idx="1" type="body"/>
          </p:nvPr>
        </p:nvSpPr>
        <p:spPr>
          <a:xfrm>
            <a:off x="457200" y="12192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These slides have been created by Wolfram Burgard, Dieter Fox, Cyrill Stachniss and Maren Bennewitz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P_tmp.png" id="1369" name="Google Shape;13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0558" y="4922038"/>
            <a:ext cx="600918" cy="560857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20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Particle Filter Algorithm</a:t>
            </a:r>
            <a:endParaRPr/>
          </a:p>
        </p:txBody>
      </p:sp>
      <p:sp>
        <p:nvSpPr>
          <p:cNvPr id="1371" name="Google Shape;1371;p20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Verdana"/>
              <a:buAutoNum type="arabicPeriod"/>
            </a:pPr>
            <a:r>
              <a:rPr lang="en-US" sz="2800"/>
              <a:t>Sample the particles using the proposal distribution</a:t>
            </a:r>
            <a:endParaRPr/>
          </a:p>
          <a:p>
            <a:pPr indent="-336550" lvl="0" marL="5143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Verdana"/>
              <a:buNone/>
            </a:pPr>
            <a:r>
              <a:t/>
            </a:r>
            <a:endParaRPr sz="2800"/>
          </a:p>
          <a:p>
            <a:pPr indent="-514350" lvl="0" marL="5143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Verdana"/>
              <a:buAutoNum type="arabicPeriod"/>
            </a:pPr>
            <a:r>
              <a:rPr lang="en-US" sz="2800"/>
              <a:t>Compute the importance weights</a:t>
            </a:r>
            <a:endParaRPr/>
          </a:p>
          <a:p>
            <a:pPr indent="-336550" lvl="0" marL="5143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Verdana"/>
              <a:buNone/>
            </a:pPr>
            <a:r>
              <a:t/>
            </a:r>
            <a:endParaRPr sz="2800"/>
          </a:p>
          <a:p>
            <a:pPr indent="-336550" lvl="0" marL="5143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Verdana"/>
              <a:buNone/>
            </a:pPr>
            <a:r>
              <a:t/>
            </a:r>
            <a:endParaRPr sz="2800"/>
          </a:p>
          <a:p>
            <a:pPr indent="-514350" lvl="0" marL="5143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Verdana"/>
              <a:buAutoNum type="arabicPeriod"/>
            </a:pPr>
            <a:r>
              <a:rPr lang="en-US" sz="2800"/>
              <a:t>Resampling: Draw sample    with probability      and repeat    times</a:t>
            </a:r>
            <a:endParaRPr/>
          </a:p>
        </p:txBody>
      </p:sp>
      <p:pic>
        <p:nvPicPr>
          <p:cNvPr descr="TP_tmp.png" id="1372" name="Google Shape;137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3708" y="2272606"/>
            <a:ext cx="3414548" cy="473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373" name="Google Shape;137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47396" y="3451296"/>
            <a:ext cx="3272556" cy="8999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374" name="Google Shape;1374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86830" y="4601721"/>
            <a:ext cx="174075" cy="3046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375" name="Google Shape;1375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50473" y="5041411"/>
            <a:ext cx="304631" cy="34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1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Monte Carlo Localization</a:t>
            </a:r>
            <a:endParaRPr/>
          </a:p>
        </p:txBody>
      </p:sp>
      <p:sp>
        <p:nvSpPr>
          <p:cNvPr id="1382" name="Google Shape;1382;p21"/>
          <p:cNvSpPr txBox="1"/>
          <p:nvPr>
            <p:ph idx="1" type="body"/>
          </p:nvPr>
        </p:nvSpPr>
        <p:spPr>
          <a:xfrm>
            <a:off x="381000" y="1219199"/>
            <a:ext cx="8534400" cy="563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▪"/>
            </a:pPr>
            <a:r>
              <a:rPr b="1" lang="en-US" sz="2800">
                <a:solidFill>
                  <a:srgbClr val="800000"/>
                </a:solidFill>
              </a:rPr>
              <a:t>Each particle is a pose hypothesis</a:t>
            </a:r>
            <a:endParaRPr/>
          </a:p>
          <a:p>
            <a:pPr indent="-342900" lvl="0" marL="342900" rtl="0" algn="l">
              <a:spcBef>
                <a:spcPts val="1272"/>
              </a:spcBef>
              <a:spcAft>
                <a:spcPts val="0"/>
              </a:spcAft>
              <a:buSzPts val="2240"/>
              <a:buChar char="▪"/>
            </a:pPr>
            <a:r>
              <a:rPr b="1" lang="en-US" sz="2800">
                <a:solidFill>
                  <a:srgbClr val="800000"/>
                </a:solidFill>
              </a:rPr>
              <a:t>Prediction</a:t>
            </a:r>
            <a:r>
              <a:rPr lang="en-US" sz="2800"/>
              <a:t>: For each particle, sample a new pose from the the motion model</a:t>
            </a:r>
            <a:endParaRPr/>
          </a:p>
          <a:p>
            <a:pPr indent="0" lvl="0" marL="0" rtl="0" algn="l">
              <a:spcBef>
                <a:spcPts val="1272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272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sz="900"/>
          </a:p>
          <a:p>
            <a:pPr indent="-342900" lvl="0" marL="342900" rtl="0" algn="l">
              <a:spcBef>
                <a:spcPts val="1272"/>
              </a:spcBef>
              <a:spcAft>
                <a:spcPts val="0"/>
              </a:spcAft>
              <a:buSzPts val="2240"/>
              <a:buChar char="▪"/>
            </a:pPr>
            <a:r>
              <a:rPr b="1" lang="en-US" sz="2800">
                <a:solidFill>
                  <a:srgbClr val="800000"/>
                </a:solidFill>
              </a:rPr>
              <a:t>Correction</a:t>
            </a:r>
            <a:r>
              <a:rPr lang="en-US" sz="2800"/>
              <a:t>: Weigh samples according to the observation model</a:t>
            </a:r>
            <a:endParaRPr/>
          </a:p>
          <a:p>
            <a:pPr indent="0" lvl="0" marL="0" rtl="0" algn="l">
              <a:spcBef>
                <a:spcPts val="1272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1872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Resampling: Draw sample    with </a:t>
            </a:r>
            <a:br>
              <a:rPr lang="en-US" sz="2800"/>
            </a:br>
            <a:r>
              <a:rPr lang="en-US" sz="2800"/>
              <a:t>probability      and repeat    times</a:t>
            </a:r>
            <a:endParaRPr/>
          </a:p>
          <a:p>
            <a:pPr indent="-200660" lvl="0" marL="342900" rtl="0" algn="l">
              <a:spcBef>
                <a:spcPts val="1272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200660" lvl="0" marL="342900" rtl="0" algn="l">
              <a:spcBef>
                <a:spcPts val="1272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  <p:pic>
        <p:nvPicPr>
          <p:cNvPr descr="TP_tmp.png" id="1383" name="Google Shape;13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5707" y="2885366"/>
            <a:ext cx="3660293" cy="5631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384" name="Google Shape;138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5141" y="4723515"/>
            <a:ext cx="2968005" cy="5692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385" name="Google Shape;138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91166" y="5831917"/>
            <a:ext cx="538853" cy="5029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386" name="Google Shape;138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31950" y="5500141"/>
            <a:ext cx="174075" cy="3046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387" name="Google Shape;1387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01184" y="5907408"/>
            <a:ext cx="283552" cy="324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2"/>
          <p:cNvSpPr txBox="1"/>
          <p:nvPr>
            <p:ph type="title"/>
          </p:nvPr>
        </p:nvSpPr>
        <p:spPr>
          <a:xfrm>
            <a:off x="381000" y="437574"/>
            <a:ext cx="8610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Reminder: Odometry Motion Model</a:t>
            </a:r>
            <a:endParaRPr b="0" i="1" sz="3200">
              <a:solidFill>
                <a:schemeClr val="dk1"/>
              </a:solidFill>
            </a:endParaRPr>
          </a:p>
        </p:txBody>
      </p:sp>
      <p:grpSp>
        <p:nvGrpSpPr>
          <p:cNvPr id="1394" name="Google Shape;1394;p22"/>
          <p:cNvGrpSpPr/>
          <p:nvPr/>
        </p:nvGrpSpPr>
        <p:grpSpPr>
          <a:xfrm>
            <a:off x="931327" y="1780243"/>
            <a:ext cx="5213132" cy="1623358"/>
            <a:chOff x="821268" y="1756834"/>
            <a:chExt cx="5702300" cy="1828800"/>
          </a:xfrm>
        </p:grpSpPr>
        <p:sp>
          <p:nvSpPr>
            <p:cNvPr id="1395" name="Google Shape;1395;p22"/>
            <p:cNvSpPr/>
            <p:nvPr/>
          </p:nvSpPr>
          <p:spPr>
            <a:xfrm>
              <a:off x="821268" y="2544234"/>
              <a:ext cx="1079500" cy="1041400"/>
            </a:xfrm>
            <a:prstGeom prst="ellipse">
              <a:avLst/>
            </a:prstGeom>
            <a:solidFill>
              <a:srgbClr val="FFFFFF"/>
            </a:solidFill>
            <a:ln cap="flat" cmpd="sng" w="25400">
              <a:solidFill>
                <a:schemeClr val="fol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396" name="Google Shape;1396;p22"/>
            <p:cNvCxnSpPr/>
            <p:nvPr/>
          </p:nvCxnSpPr>
          <p:spPr>
            <a:xfrm>
              <a:off x="1380068" y="3064934"/>
              <a:ext cx="508000" cy="139700"/>
            </a:xfrm>
            <a:prstGeom prst="straightConnector1">
              <a:avLst/>
            </a:prstGeom>
            <a:noFill/>
            <a:ln cap="flat" cmpd="sng" w="50800">
              <a:solidFill>
                <a:schemeClr val="fol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97" name="Google Shape;1397;p22"/>
            <p:cNvSpPr/>
            <p:nvPr/>
          </p:nvSpPr>
          <p:spPr>
            <a:xfrm>
              <a:off x="5444068" y="1756834"/>
              <a:ext cx="1079500" cy="1041400"/>
            </a:xfrm>
            <a:prstGeom prst="ellipse">
              <a:avLst/>
            </a:prstGeom>
            <a:solidFill>
              <a:srgbClr val="FFFFFF"/>
            </a:solidFill>
            <a:ln cap="flat" cmpd="sng" w="25400">
              <a:solidFill>
                <a:schemeClr val="fol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398" name="Google Shape;1398;p22"/>
            <p:cNvCxnSpPr/>
            <p:nvPr/>
          </p:nvCxnSpPr>
          <p:spPr>
            <a:xfrm flipH="1" rot="10800000">
              <a:off x="6002868" y="1896534"/>
              <a:ext cx="342900" cy="381000"/>
            </a:xfrm>
            <a:prstGeom prst="straightConnector1">
              <a:avLst/>
            </a:prstGeom>
            <a:noFill/>
            <a:ln cap="flat" cmpd="sng" w="50800">
              <a:solidFill>
                <a:schemeClr val="fol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99" name="Google Shape;1399;p22"/>
          <p:cNvSpPr txBox="1"/>
          <p:nvPr/>
        </p:nvSpPr>
        <p:spPr>
          <a:xfrm>
            <a:off x="736595" y="2079778"/>
            <a:ext cx="1495440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start pose</a:t>
            </a:r>
            <a:endParaRPr/>
          </a:p>
        </p:txBody>
      </p:sp>
      <p:sp>
        <p:nvSpPr>
          <p:cNvPr id="1400" name="Google Shape;1400;p22"/>
          <p:cNvSpPr txBox="1"/>
          <p:nvPr/>
        </p:nvSpPr>
        <p:spPr>
          <a:xfrm>
            <a:off x="4944532" y="1393978"/>
            <a:ext cx="1495440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 pose</a:t>
            </a:r>
            <a:endParaRPr/>
          </a:p>
        </p:txBody>
      </p:sp>
      <p:sp>
        <p:nvSpPr>
          <p:cNvPr id="1401" name="Google Shape;1401;p22"/>
          <p:cNvSpPr txBox="1"/>
          <p:nvPr/>
        </p:nvSpPr>
        <p:spPr>
          <a:xfrm>
            <a:off x="1244636" y="3945467"/>
            <a:ext cx="6433021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According to the estimated motion</a:t>
            </a:r>
            <a:endParaRPr/>
          </a:p>
        </p:txBody>
      </p:sp>
      <p:sp>
        <p:nvSpPr>
          <p:cNvPr id="1402" name="Google Shape;1402;p22"/>
          <p:cNvSpPr txBox="1"/>
          <p:nvPr/>
        </p:nvSpPr>
        <p:spPr>
          <a:xfrm>
            <a:off x="7010400" y="6534086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23"/>
          <p:cNvSpPr txBox="1"/>
          <p:nvPr>
            <p:ph type="title"/>
          </p:nvPr>
        </p:nvSpPr>
        <p:spPr>
          <a:xfrm>
            <a:off x="381000" y="437574"/>
            <a:ext cx="8610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Reminder: Odometry Motion Model</a:t>
            </a:r>
            <a:endParaRPr b="0" i="1" sz="3200">
              <a:solidFill>
                <a:schemeClr val="dk1"/>
              </a:solidFill>
            </a:endParaRPr>
          </a:p>
        </p:txBody>
      </p:sp>
      <p:grpSp>
        <p:nvGrpSpPr>
          <p:cNvPr id="1409" name="Google Shape;1409;p23"/>
          <p:cNvGrpSpPr/>
          <p:nvPr/>
        </p:nvGrpSpPr>
        <p:grpSpPr>
          <a:xfrm>
            <a:off x="931327" y="1368501"/>
            <a:ext cx="6316119" cy="2040470"/>
            <a:chOff x="821268" y="1286934"/>
            <a:chExt cx="6908784" cy="2298700"/>
          </a:xfrm>
        </p:grpSpPr>
        <p:cxnSp>
          <p:nvCxnSpPr>
            <p:cNvPr id="1410" name="Google Shape;1410;p23"/>
            <p:cNvCxnSpPr/>
            <p:nvPr/>
          </p:nvCxnSpPr>
          <p:spPr>
            <a:xfrm flipH="1" rot="10800000">
              <a:off x="6028268" y="1286934"/>
              <a:ext cx="850900" cy="977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411" name="Google Shape;1411;p23"/>
            <p:cNvCxnSpPr/>
            <p:nvPr/>
          </p:nvCxnSpPr>
          <p:spPr>
            <a:xfrm>
              <a:off x="1418168" y="3090334"/>
              <a:ext cx="1473200" cy="381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412" name="Google Shape;1412;p23"/>
            <p:cNvSpPr/>
            <p:nvPr/>
          </p:nvSpPr>
          <p:spPr>
            <a:xfrm>
              <a:off x="821268" y="2544234"/>
              <a:ext cx="1079500" cy="1041400"/>
            </a:xfrm>
            <a:prstGeom prst="ellipse">
              <a:avLst/>
            </a:prstGeom>
            <a:solidFill>
              <a:srgbClr val="FFFFFF"/>
            </a:solidFill>
            <a:ln cap="flat" cmpd="sng" w="25400">
              <a:solidFill>
                <a:schemeClr val="fol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413" name="Google Shape;1413;p23"/>
            <p:cNvCxnSpPr/>
            <p:nvPr/>
          </p:nvCxnSpPr>
          <p:spPr>
            <a:xfrm>
              <a:off x="1380068" y="3064934"/>
              <a:ext cx="508000" cy="139700"/>
            </a:xfrm>
            <a:prstGeom prst="straightConnector1">
              <a:avLst/>
            </a:prstGeom>
            <a:noFill/>
            <a:ln cap="flat" cmpd="sng" w="50800">
              <a:solidFill>
                <a:schemeClr val="fol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14" name="Google Shape;1414;p23"/>
            <p:cNvSpPr/>
            <p:nvPr/>
          </p:nvSpPr>
          <p:spPr>
            <a:xfrm>
              <a:off x="5444068" y="1756834"/>
              <a:ext cx="1079500" cy="1041400"/>
            </a:xfrm>
            <a:prstGeom prst="ellipse">
              <a:avLst/>
            </a:prstGeom>
            <a:solidFill>
              <a:srgbClr val="FFFFFF"/>
            </a:solidFill>
            <a:ln cap="flat" cmpd="sng" w="25400">
              <a:solidFill>
                <a:schemeClr val="fol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415" name="Google Shape;1415;p23"/>
            <p:cNvCxnSpPr/>
            <p:nvPr/>
          </p:nvCxnSpPr>
          <p:spPr>
            <a:xfrm flipH="1" rot="10800000">
              <a:off x="6002868" y="1896534"/>
              <a:ext cx="342900" cy="381000"/>
            </a:xfrm>
            <a:prstGeom prst="straightConnector1">
              <a:avLst/>
            </a:prstGeom>
            <a:noFill/>
            <a:ln cap="flat" cmpd="sng" w="50800">
              <a:solidFill>
                <a:schemeClr val="fol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6" name="Google Shape;1416;p23"/>
            <p:cNvCxnSpPr/>
            <p:nvPr/>
          </p:nvCxnSpPr>
          <p:spPr>
            <a:xfrm flipH="1" rot="10800000">
              <a:off x="1405468" y="2285472"/>
              <a:ext cx="4614863" cy="779463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17" name="Google Shape;1417;p23"/>
            <p:cNvSpPr txBox="1"/>
            <p:nvPr/>
          </p:nvSpPr>
          <p:spPr>
            <a:xfrm>
              <a:off x="1837257" y="2929467"/>
              <a:ext cx="1498606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rotation</a:t>
              </a:r>
              <a:endParaRPr/>
            </a:p>
          </p:txBody>
        </p:sp>
        <p:sp>
          <p:nvSpPr>
            <p:cNvPr id="1418" name="Google Shape;1418;p23"/>
            <p:cNvSpPr txBox="1"/>
            <p:nvPr/>
          </p:nvSpPr>
          <p:spPr>
            <a:xfrm>
              <a:off x="2775368" y="2218270"/>
              <a:ext cx="1635763" cy="390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translation</a:t>
              </a:r>
              <a:endParaRPr/>
            </a:p>
          </p:txBody>
        </p:sp>
        <p:sp>
          <p:nvSpPr>
            <p:cNvPr id="1419" name="Google Shape;1419;p23"/>
            <p:cNvSpPr txBox="1"/>
            <p:nvPr/>
          </p:nvSpPr>
          <p:spPr>
            <a:xfrm>
              <a:off x="6231446" y="1684865"/>
              <a:ext cx="1498606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rotation</a:t>
              </a:r>
              <a:endParaRPr/>
            </a:p>
          </p:txBody>
        </p:sp>
        <p:cxnSp>
          <p:nvCxnSpPr>
            <p:cNvPr id="1420" name="Google Shape;1420;p23"/>
            <p:cNvCxnSpPr/>
            <p:nvPr/>
          </p:nvCxnSpPr>
          <p:spPr>
            <a:xfrm flipH="1" rot="10800000">
              <a:off x="5998633" y="2065867"/>
              <a:ext cx="1587501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421" name="Google Shape;1421;p23"/>
          <p:cNvSpPr txBox="1"/>
          <p:nvPr>
            <p:ph idx="1" type="body"/>
          </p:nvPr>
        </p:nvSpPr>
        <p:spPr>
          <a:xfrm>
            <a:off x="457200" y="4262537"/>
            <a:ext cx="85344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Decompose the motion into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Traveled distance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Start rotation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End rotation</a:t>
            </a:r>
            <a:endParaRPr/>
          </a:p>
        </p:txBody>
      </p:sp>
      <p:sp>
        <p:nvSpPr>
          <p:cNvPr id="1422" name="Google Shape;1422;p23"/>
          <p:cNvSpPr txBox="1"/>
          <p:nvPr/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24"/>
          <p:cNvSpPr txBox="1"/>
          <p:nvPr>
            <p:ph type="title"/>
          </p:nvPr>
        </p:nvSpPr>
        <p:spPr>
          <a:xfrm>
            <a:off x="381000" y="437574"/>
            <a:ext cx="8610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Reminder: Odometry Motion Model</a:t>
            </a:r>
            <a:endParaRPr b="0" i="1" sz="3200">
              <a:solidFill>
                <a:schemeClr val="dk1"/>
              </a:solidFill>
            </a:endParaRPr>
          </a:p>
        </p:txBody>
      </p:sp>
      <p:sp>
        <p:nvSpPr>
          <p:cNvPr id="1429" name="Google Shape;1429;p24"/>
          <p:cNvSpPr txBox="1"/>
          <p:nvPr>
            <p:ph idx="1" type="body"/>
          </p:nvPr>
        </p:nvSpPr>
        <p:spPr>
          <a:xfrm>
            <a:off x="457200" y="3708399"/>
            <a:ext cx="8534400" cy="276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▪"/>
            </a:pPr>
            <a:r>
              <a:rPr lang="en-US" sz="2600"/>
              <a:t>Uncertainty in the translation of the robot:</a:t>
            </a:r>
            <a:br>
              <a:rPr lang="en-US" sz="2600"/>
            </a:br>
            <a:r>
              <a:rPr lang="en-US" sz="2600">
                <a:solidFill>
                  <a:srgbClr val="800000"/>
                </a:solidFill>
              </a:rPr>
              <a:t>Gaussian over the traveled distance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▪"/>
            </a:pPr>
            <a:r>
              <a:rPr lang="en-US" sz="2600"/>
              <a:t>Uncertainty in the rotation of the robot:</a:t>
            </a:r>
            <a:br>
              <a:rPr lang="en-US" sz="2600"/>
            </a:br>
            <a:r>
              <a:rPr lang="en-US" sz="2600">
                <a:solidFill>
                  <a:srgbClr val="800000"/>
                </a:solidFill>
              </a:rPr>
              <a:t>Gaussians over start and end rotation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▪"/>
            </a:pPr>
            <a:r>
              <a:rPr b="1" lang="en-US" sz="2600">
                <a:solidFill>
                  <a:srgbClr val="800000"/>
                </a:solidFill>
              </a:rPr>
              <a:t>For each particle, draw a new pose by sampling from three normal distributions</a:t>
            </a:r>
            <a:endParaRPr/>
          </a:p>
        </p:txBody>
      </p:sp>
      <p:pic>
        <p:nvPicPr>
          <p:cNvPr descr="obsmodel2s" id="1430" name="Google Shape;14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108" y="1282154"/>
            <a:ext cx="2690832" cy="2029123"/>
          </a:xfrm>
          <a:prstGeom prst="rect">
            <a:avLst/>
          </a:prstGeom>
          <a:noFill/>
          <a:ln>
            <a:noFill/>
          </a:ln>
        </p:spPr>
      </p:pic>
      <p:sp>
        <p:nvSpPr>
          <p:cNvPr id="1431" name="Google Shape;1431;p24"/>
          <p:cNvSpPr txBox="1"/>
          <p:nvPr/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25"/>
          <p:cNvSpPr txBox="1"/>
          <p:nvPr>
            <p:ph type="title"/>
          </p:nvPr>
        </p:nvSpPr>
        <p:spPr>
          <a:xfrm>
            <a:off x="381000" y="437574"/>
            <a:ext cx="8943488" cy="5847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Reminder: Odometry Motion Model</a:t>
            </a:r>
            <a:endParaRPr/>
          </a:p>
        </p:txBody>
      </p:sp>
      <p:sp>
        <p:nvSpPr>
          <p:cNvPr id="1438" name="Google Shape;1438;p25"/>
          <p:cNvSpPr txBox="1"/>
          <p:nvPr>
            <p:ph idx="1" type="body"/>
          </p:nvPr>
        </p:nvSpPr>
        <p:spPr>
          <a:xfrm>
            <a:off x="381000" y="1219200"/>
            <a:ext cx="85344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Noise in odometry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Example: Gaussian noise</a:t>
            </a:r>
            <a:endParaRPr/>
          </a:p>
        </p:txBody>
      </p:sp>
      <p:grpSp>
        <p:nvGrpSpPr>
          <p:cNvPr id="1439" name="Google Shape;1439;p25"/>
          <p:cNvGrpSpPr/>
          <p:nvPr/>
        </p:nvGrpSpPr>
        <p:grpSpPr>
          <a:xfrm>
            <a:off x="1079500" y="4089400"/>
            <a:ext cx="6718300" cy="2298700"/>
            <a:chOff x="1328" y="2320"/>
            <a:chExt cx="4232" cy="1448"/>
          </a:xfrm>
        </p:grpSpPr>
        <p:cxnSp>
          <p:nvCxnSpPr>
            <p:cNvPr id="1440" name="Google Shape;1440;p25"/>
            <p:cNvCxnSpPr/>
            <p:nvPr/>
          </p:nvCxnSpPr>
          <p:spPr>
            <a:xfrm flipH="1" rot="10800000">
              <a:off x="4608" y="2320"/>
              <a:ext cx="536" cy="61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1" name="Google Shape;1441;p25"/>
            <p:cNvCxnSpPr/>
            <p:nvPr/>
          </p:nvCxnSpPr>
          <p:spPr>
            <a:xfrm>
              <a:off x="1704" y="3456"/>
              <a:ext cx="928" cy="2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2" name="Google Shape;1442;p25"/>
            <p:cNvSpPr/>
            <p:nvPr/>
          </p:nvSpPr>
          <p:spPr>
            <a:xfrm>
              <a:off x="1328" y="3112"/>
              <a:ext cx="680" cy="656"/>
            </a:xfrm>
            <a:prstGeom prst="ellipse">
              <a:avLst/>
            </a:prstGeom>
            <a:solidFill>
              <a:srgbClr val="FFFFFF"/>
            </a:solidFill>
            <a:ln cap="flat" cmpd="sng" w="25400">
              <a:solidFill>
                <a:schemeClr val="fol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443" name="Google Shape;1443;p25"/>
            <p:cNvCxnSpPr/>
            <p:nvPr/>
          </p:nvCxnSpPr>
          <p:spPr>
            <a:xfrm>
              <a:off x="1680" y="3440"/>
              <a:ext cx="320" cy="88"/>
            </a:xfrm>
            <a:prstGeom prst="straightConnector1">
              <a:avLst/>
            </a:prstGeom>
            <a:noFill/>
            <a:ln cap="flat" cmpd="sng" w="50800">
              <a:solidFill>
                <a:schemeClr val="fol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4" name="Google Shape;1444;p25"/>
            <p:cNvSpPr/>
            <p:nvPr/>
          </p:nvSpPr>
          <p:spPr>
            <a:xfrm>
              <a:off x="4240" y="2616"/>
              <a:ext cx="680" cy="656"/>
            </a:xfrm>
            <a:prstGeom prst="ellipse">
              <a:avLst/>
            </a:prstGeom>
            <a:solidFill>
              <a:srgbClr val="FFFFFF"/>
            </a:solidFill>
            <a:ln cap="flat" cmpd="sng" w="25400">
              <a:solidFill>
                <a:schemeClr val="fol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445" name="Google Shape;1445;p25"/>
            <p:cNvCxnSpPr/>
            <p:nvPr/>
          </p:nvCxnSpPr>
          <p:spPr>
            <a:xfrm flipH="1" rot="10800000">
              <a:off x="4592" y="2704"/>
              <a:ext cx="216" cy="240"/>
            </a:xfrm>
            <a:prstGeom prst="straightConnector1">
              <a:avLst/>
            </a:prstGeom>
            <a:noFill/>
            <a:ln cap="flat" cmpd="sng" w="50800">
              <a:solidFill>
                <a:schemeClr val="fol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6" name="Google Shape;1446;p25"/>
            <p:cNvCxnSpPr/>
            <p:nvPr/>
          </p:nvCxnSpPr>
          <p:spPr>
            <a:xfrm flipH="1" rot="10800000">
              <a:off x="1696" y="2784"/>
              <a:ext cx="3864" cy="65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TP_tmp.png" id="1447" name="Google Shape;14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7755" y="1306471"/>
            <a:ext cx="4348117" cy="4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448" name="Google Shape;144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7651" y="2845961"/>
            <a:ext cx="2304502" cy="478293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Google Shape;1449;p25"/>
          <p:cNvSpPr/>
          <p:nvPr/>
        </p:nvSpPr>
        <p:spPr>
          <a:xfrm>
            <a:off x="3175000" y="5575300"/>
            <a:ext cx="158950" cy="736600"/>
          </a:xfrm>
          <a:custGeom>
            <a:rect b="b" l="l" r="r" t="t"/>
            <a:pathLst>
              <a:path extrusionOk="0" h="736600" w="158950">
                <a:moveTo>
                  <a:pt x="0" y="736600"/>
                </a:moveTo>
                <a:cubicBezTo>
                  <a:pt x="65616" y="647700"/>
                  <a:pt x="131233" y="558800"/>
                  <a:pt x="152400" y="457200"/>
                </a:cubicBezTo>
                <a:cubicBezTo>
                  <a:pt x="173567" y="355600"/>
                  <a:pt x="137583" y="203200"/>
                  <a:pt x="127000" y="127000"/>
                </a:cubicBezTo>
                <a:cubicBezTo>
                  <a:pt x="116417" y="50800"/>
                  <a:pt x="88900" y="0"/>
                  <a:pt x="88900" y="0"/>
                </a:cubicBezTo>
              </a:path>
            </a:pathLst>
          </a:custGeom>
          <a:noFill/>
          <a:ln cap="flat" cmpd="sng" w="508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0" name="Google Shape;1450;p25"/>
          <p:cNvSpPr/>
          <p:nvPr/>
        </p:nvSpPr>
        <p:spPr>
          <a:xfrm rot="-2142090">
            <a:off x="7211845" y="4085706"/>
            <a:ext cx="205466" cy="791335"/>
          </a:xfrm>
          <a:custGeom>
            <a:rect b="b" l="l" r="r" t="t"/>
            <a:pathLst>
              <a:path extrusionOk="0" h="736600" w="158950">
                <a:moveTo>
                  <a:pt x="0" y="736600"/>
                </a:moveTo>
                <a:cubicBezTo>
                  <a:pt x="65616" y="647700"/>
                  <a:pt x="131233" y="558800"/>
                  <a:pt x="152400" y="457200"/>
                </a:cubicBezTo>
                <a:cubicBezTo>
                  <a:pt x="173567" y="355600"/>
                  <a:pt x="137583" y="203200"/>
                  <a:pt x="127000" y="127000"/>
                </a:cubicBezTo>
                <a:cubicBezTo>
                  <a:pt x="116417" y="50800"/>
                  <a:pt x="88900" y="0"/>
                  <a:pt x="88900" y="0"/>
                </a:cubicBezTo>
              </a:path>
            </a:pathLst>
          </a:custGeom>
          <a:noFill/>
          <a:ln cap="flat" cmpd="sng" w="508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51" name="Google Shape;1451;p25"/>
          <p:cNvCxnSpPr/>
          <p:nvPr/>
        </p:nvCxnSpPr>
        <p:spPr>
          <a:xfrm flipH="1" rot="10800000">
            <a:off x="3606800" y="4978400"/>
            <a:ext cx="1689100" cy="304800"/>
          </a:xfrm>
          <a:prstGeom prst="straightConnector1">
            <a:avLst/>
          </a:prstGeom>
          <a:noFill/>
          <a:ln cap="flat" cmpd="sng" w="50800">
            <a:solidFill>
              <a:srgbClr val="800000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pic>
        <p:nvPicPr>
          <p:cNvPr descr="TP_tmp.png" id="1452" name="Google Shape;145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2990" y="5741561"/>
            <a:ext cx="869623" cy="391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453" name="Google Shape;145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9690" y="4103261"/>
            <a:ext cx="869623" cy="391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454" name="Google Shape;145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2090" y="4623961"/>
            <a:ext cx="869623" cy="391330"/>
          </a:xfrm>
          <a:prstGeom prst="rect">
            <a:avLst/>
          </a:prstGeom>
          <a:noFill/>
          <a:ln>
            <a:noFill/>
          </a:ln>
        </p:spPr>
      </p:pic>
      <p:sp>
        <p:nvSpPr>
          <p:cNvPr id="1455" name="Google Shape;1455;p25"/>
          <p:cNvSpPr txBox="1"/>
          <p:nvPr/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26"/>
          <p:cNvSpPr txBox="1"/>
          <p:nvPr>
            <p:ph type="title"/>
          </p:nvPr>
        </p:nvSpPr>
        <p:spPr>
          <a:xfrm>
            <a:off x="381000" y="42747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Reminder: Proximity Sensor Model</a:t>
            </a:r>
            <a:endParaRPr/>
          </a:p>
        </p:txBody>
      </p:sp>
      <p:grpSp>
        <p:nvGrpSpPr>
          <p:cNvPr id="1462" name="Google Shape;1462;p26"/>
          <p:cNvGrpSpPr/>
          <p:nvPr/>
        </p:nvGrpSpPr>
        <p:grpSpPr>
          <a:xfrm rot="6402578">
            <a:off x="1747789" y="3858816"/>
            <a:ext cx="368808" cy="461010"/>
            <a:chOff x="2448" y="1632"/>
            <a:chExt cx="192" cy="240"/>
          </a:xfrm>
        </p:grpSpPr>
        <p:sp>
          <p:nvSpPr>
            <p:cNvPr id="1463" name="Google Shape;1463;p26"/>
            <p:cNvSpPr/>
            <p:nvPr/>
          </p:nvSpPr>
          <p:spPr>
            <a:xfrm>
              <a:off x="2448" y="1680"/>
              <a:ext cx="192" cy="192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464" name="Google Shape;1464;p26"/>
            <p:cNvCxnSpPr/>
            <p:nvPr/>
          </p:nvCxnSpPr>
          <p:spPr>
            <a:xfrm rot="10800000">
              <a:off x="2496" y="1632"/>
              <a:ext cx="48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65" name="Google Shape;1465;p26"/>
          <p:cNvSpPr/>
          <p:nvPr/>
        </p:nvSpPr>
        <p:spPr>
          <a:xfrm>
            <a:off x="2025683" y="2003541"/>
            <a:ext cx="4529666" cy="1930739"/>
          </a:xfrm>
          <a:custGeom>
            <a:rect b="b" l="l" r="r" t="t"/>
            <a:pathLst>
              <a:path extrusionOk="0" h="1930739" w="4529666">
                <a:moveTo>
                  <a:pt x="0" y="1312672"/>
                </a:moveTo>
                <a:cubicBezTo>
                  <a:pt x="100189" y="1350772"/>
                  <a:pt x="200378" y="1388872"/>
                  <a:pt x="304800" y="1422739"/>
                </a:cubicBezTo>
                <a:cubicBezTo>
                  <a:pt x="409222" y="1456606"/>
                  <a:pt x="479778" y="1483417"/>
                  <a:pt x="626533" y="1515872"/>
                </a:cubicBezTo>
                <a:cubicBezTo>
                  <a:pt x="773288" y="1548327"/>
                  <a:pt x="992011" y="1586428"/>
                  <a:pt x="1185333" y="1617472"/>
                </a:cubicBezTo>
                <a:cubicBezTo>
                  <a:pt x="1378655" y="1648516"/>
                  <a:pt x="1629833" y="1685206"/>
                  <a:pt x="1786466" y="1702139"/>
                </a:cubicBezTo>
                <a:cubicBezTo>
                  <a:pt x="1943099" y="1719072"/>
                  <a:pt x="2046111" y="1724716"/>
                  <a:pt x="2125133" y="1719072"/>
                </a:cubicBezTo>
                <a:cubicBezTo>
                  <a:pt x="2204155" y="1713428"/>
                  <a:pt x="2222500" y="1703550"/>
                  <a:pt x="2260600" y="1668272"/>
                </a:cubicBezTo>
                <a:cubicBezTo>
                  <a:pt x="2298700" y="1632994"/>
                  <a:pt x="2324100" y="1594894"/>
                  <a:pt x="2353733" y="1507405"/>
                </a:cubicBezTo>
                <a:cubicBezTo>
                  <a:pt x="2383366" y="1419916"/>
                  <a:pt x="2410178" y="1278806"/>
                  <a:pt x="2438400" y="1143339"/>
                </a:cubicBezTo>
                <a:cubicBezTo>
                  <a:pt x="2466622" y="1007872"/>
                  <a:pt x="2496255" y="838538"/>
                  <a:pt x="2523066" y="694605"/>
                </a:cubicBezTo>
                <a:cubicBezTo>
                  <a:pt x="2549877" y="550672"/>
                  <a:pt x="2579510" y="377106"/>
                  <a:pt x="2599266" y="279739"/>
                </a:cubicBezTo>
                <a:cubicBezTo>
                  <a:pt x="2619022" y="182372"/>
                  <a:pt x="2624667" y="156972"/>
                  <a:pt x="2641600" y="110405"/>
                </a:cubicBezTo>
                <a:cubicBezTo>
                  <a:pt x="2658533" y="63838"/>
                  <a:pt x="2690988" y="5983"/>
                  <a:pt x="2700866" y="339"/>
                </a:cubicBezTo>
                <a:cubicBezTo>
                  <a:pt x="2710744" y="-5305"/>
                  <a:pt x="2696633" y="61017"/>
                  <a:pt x="2700866" y="76539"/>
                </a:cubicBezTo>
                <a:cubicBezTo>
                  <a:pt x="2705099" y="92061"/>
                  <a:pt x="2709333" y="63839"/>
                  <a:pt x="2726266" y="93472"/>
                </a:cubicBezTo>
                <a:cubicBezTo>
                  <a:pt x="2743199" y="123105"/>
                  <a:pt x="2775655" y="154150"/>
                  <a:pt x="2802466" y="254339"/>
                </a:cubicBezTo>
                <a:cubicBezTo>
                  <a:pt x="2829277" y="354528"/>
                  <a:pt x="2861733" y="561961"/>
                  <a:pt x="2887133" y="694605"/>
                </a:cubicBezTo>
                <a:cubicBezTo>
                  <a:pt x="2912533" y="827249"/>
                  <a:pt x="2929466" y="918972"/>
                  <a:pt x="2954866" y="1050205"/>
                </a:cubicBezTo>
                <a:cubicBezTo>
                  <a:pt x="2980266" y="1181438"/>
                  <a:pt x="3007077" y="1367705"/>
                  <a:pt x="3039533" y="1482005"/>
                </a:cubicBezTo>
                <a:cubicBezTo>
                  <a:pt x="3071989" y="1596305"/>
                  <a:pt x="3104445" y="1675327"/>
                  <a:pt x="3149600" y="1736005"/>
                </a:cubicBezTo>
                <a:cubicBezTo>
                  <a:pt x="3194755" y="1796683"/>
                  <a:pt x="3232855" y="1823494"/>
                  <a:pt x="3310466" y="1846072"/>
                </a:cubicBezTo>
                <a:cubicBezTo>
                  <a:pt x="3388077" y="1868650"/>
                  <a:pt x="3488266" y="1865827"/>
                  <a:pt x="3615266" y="1871472"/>
                </a:cubicBezTo>
                <a:cubicBezTo>
                  <a:pt x="3742266" y="1877117"/>
                  <a:pt x="3944055" y="1878528"/>
                  <a:pt x="4072466" y="1879939"/>
                </a:cubicBezTo>
                <a:cubicBezTo>
                  <a:pt x="4200877" y="1881350"/>
                  <a:pt x="4327877" y="1881350"/>
                  <a:pt x="4385733" y="1879939"/>
                </a:cubicBezTo>
                <a:cubicBezTo>
                  <a:pt x="4443589" y="1878528"/>
                  <a:pt x="4413956" y="1884172"/>
                  <a:pt x="4419600" y="1871472"/>
                </a:cubicBezTo>
                <a:cubicBezTo>
                  <a:pt x="4425244" y="1858772"/>
                  <a:pt x="4419600" y="1803739"/>
                  <a:pt x="4419600" y="1803739"/>
                </a:cubicBezTo>
                <a:lnTo>
                  <a:pt x="4419600" y="1676739"/>
                </a:lnTo>
                <a:cubicBezTo>
                  <a:pt x="4419600" y="1582195"/>
                  <a:pt x="4418189" y="1352183"/>
                  <a:pt x="4419600" y="1236472"/>
                </a:cubicBezTo>
                <a:cubicBezTo>
                  <a:pt x="4421011" y="1120761"/>
                  <a:pt x="4426655" y="1030450"/>
                  <a:pt x="4428066" y="982472"/>
                </a:cubicBezTo>
                <a:cubicBezTo>
                  <a:pt x="4429477" y="934494"/>
                  <a:pt x="4421010" y="955660"/>
                  <a:pt x="4428066" y="948605"/>
                </a:cubicBezTo>
                <a:cubicBezTo>
                  <a:pt x="4435122" y="941550"/>
                  <a:pt x="4459111" y="941550"/>
                  <a:pt x="4470400" y="940139"/>
                </a:cubicBezTo>
                <a:cubicBezTo>
                  <a:pt x="4481689" y="938728"/>
                  <a:pt x="4487333" y="938728"/>
                  <a:pt x="4495800" y="940139"/>
                </a:cubicBezTo>
                <a:cubicBezTo>
                  <a:pt x="4504267" y="941550"/>
                  <a:pt x="4515556" y="934494"/>
                  <a:pt x="4521200" y="948605"/>
                </a:cubicBezTo>
                <a:cubicBezTo>
                  <a:pt x="4526844" y="962716"/>
                  <a:pt x="4529666" y="964127"/>
                  <a:pt x="4529666" y="1024805"/>
                </a:cubicBezTo>
                <a:cubicBezTo>
                  <a:pt x="4529666" y="1085483"/>
                  <a:pt x="4524022" y="1161683"/>
                  <a:pt x="4521200" y="1312672"/>
                </a:cubicBezTo>
                <a:cubicBezTo>
                  <a:pt x="4518378" y="1463661"/>
                  <a:pt x="4512733" y="1930739"/>
                  <a:pt x="4512733" y="1930739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6" name="Google Shape;1466;p26"/>
          <p:cNvSpPr/>
          <p:nvPr/>
        </p:nvSpPr>
        <p:spPr>
          <a:xfrm rot="6540581">
            <a:off x="4578522" y="3900729"/>
            <a:ext cx="368808" cy="34959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38099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67" name="Google Shape;1467;p26"/>
          <p:cNvCxnSpPr/>
          <p:nvPr/>
        </p:nvCxnSpPr>
        <p:spPr>
          <a:xfrm flipH="1">
            <a:off x="4798518" y="2478013"/>
            <a:ext cx="778931" cy="1303867"/>
          </a:xfrm>
          <a:prstGeom prst="straightConnector1">
            <a:avLst/>
          </a:prstGeom>
          <a:noFill/>
          <a:ln cap="flat" cmpd="sng" w="25400">
            <a:solidFill>
              <a:srgbClr val="8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68" name="Google Shape;1468;p26"/>
          <p:cNvCxnSpPr/>
          <p:nvPr/>
        </p:nvCxnSpPr>
        <p:spPr>
          <a:xfrm rot="6540581">
            <a:off x="3666570" y="1987209"/>
            <a:ext cx="1423442" cy="417070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69" name="Google Shape;1469;p26"/>
          <p:cNvSpPr txBox="1"/>
          <p:nvPr/>
        </p:nvSpPr>
        <p:spPr>
          <a:xfrm>
            <a:off x="4965470" y="2052942"/>
            <a:ext cx="2274669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expected distance</a:t>
            </a:r>
            <a:endParaRPr/>
          </a:p>
        </p:txBody>
      </p:sp>
      <p:sp>
        <p:nvSpPr>
          <p:cNvPr id="1470" name="Google Shape;1470;p26"/>
          <p:cNvSpPr txBox="1"/>
          <p:nvPr/>
        </p:nvSpPr>
        <p:spPr>
          <a:xfrm>
            <a:off x="3550504" y="4632336"/>
            <a:ext cx="2373516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measured distance</a:t>
            </a:r>
            <a:endParaRPr/>
          </a:p>
        </p:txBody>
      </p:sp>
      <p:sp>
        <p:nvSpPr>
          <p:cNvPr id="1471" name="Google Shape;1471;p26"/>
          <p:cNvSpPr txBox="1"/>
          <p:nvPr/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27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Particle Filter for Localization</a:t>
            </a:r>
            <a:endParaRPr/>
          </a:p>
        </p:txBody>
      </p:sp>
      <p:pic>
        <p:nvPicPr>
          <p:cNvPr descr="TP_tmp.png" id="1478" name="Google Shape;14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023" y="1209530"/>
            <a:ext cx="6857032" cy="5113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9" name="Google Shape;1479;p27"/>
          <p:cNvCxnSpPr/>
          <p:nvPr/>
        </p:nvCxnSpPr>
        <p:spPr>
          <a:xfrm>
            <a:off x="3452091" y="3175000"/>
            <a:ext cx="2747818" cy="0"/>
          </a:xfrm>
          <a:prstGeom prst="straightConnector1">
            <a:avLst/>
          </a:prstGeom>
          <a:noFill/>
          <a:ln cap="flat" cmpd="sng" w="508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0" name="Google Shape;1480;p27"/>
          <p:cNvCxnSpPr/>
          <p:nvPr/>
        </p:nvCxnSpPr>
        <p:spPr>
          <a:xfrm>
            <a:off x="3346268" y="3581400"/>
            <a:ext cx="1410065" cy="0"/>
          </a:xfrm>
          <a:prstGeom prst="straightConnector1">
            <a:avLst/>
          </a:prstGeom>
          <a:noFill/>
          <a:ln cap="flat" cmpd="sng" w="508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28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MCL – Correction Step</a:t>
            </a:r>
            <a:endParaRPr/>
          </a:p>
        </p:txBody>
      </p:sp>
      <p:sp>
        <p:nvSpPr>
          <p:cNvPr id="1487" name="Google Shape;1487;p28"/>
          <p:cNvSpPr txBox="1"/>
          <p:nvPr/>
        </p:nvSpPr>
        <p:spPr>
          <a:xfrm>
            <a:off x="3757477" y="6470382"/>
            <a:ext cx="4988966" cy="31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Image Courtesy: S. Thrun, W. Burgard, D. Fox</a:t>
            </a:r>
            <a:endParaRPr/>
          </a:p>
        </p:txBody>
      </p:sp>
      <p:pic>
        <p:nvPicPr>
          <p:cNvPr descr="2014-09-11 11.08.37 am.png" id="1488" name="Google Shape;1488;p28"/>
          <p:cNvPicPr preferRelativeResize="0"/>
          <p:nvPr/>
        </p:nvPicPr>
        <p:blipFill rotWithShape="1">
          <a:blip r:embed="rId3">
            <a:alphaModFix/>
          </a:blip>
          <a:srcRect b="58112" l="0" r="0" t="0"/>
          <a:stretch/>
        </p:blipFill>
        <p:spPr>
          <a:xfrm>
            <a:off x="788371" y="1183161"/>
            <a:ext cx="7901417" cy="4626421"/>
          </a:xfrm>
          <a:prstGeom prst="rect">
            <a:avLst/>
          </a:prstGeom>
          <a:noFill/>
          <a:ln>
            <a:noFill/>
          </a:ln>
        </p:spPr>
      </p:pic>
      <p:sp>
        <p:nvSpPr>
          <p:cNvPr id="1489" name="Google Shape;1489;p28"/>
          <p:cNvSpPr/>
          <p:nvPr/>
        </p:nvSpPr>
        <p:spPr>
          <a:xfrm>
            <a:off x="338666" y="2429933"/>
            <a:ext cx="457200" cy="1210734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80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29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MCL – Prediction Step</a:t>
            </a:r>
            <a:endParaRPr/>
          </a:p>
        </p:txBody>
      </p:sp>
      <p:sp>
        <p:nvSpPr>
          <p:cNvPr id="1496" name="Google Shape;1496;p29"/>
          <p:cNvSpPr txBox="1"/>
          <p:nvPr/>
        </p:nvSpPr>
        <p:spPr>
          <a:xfrm>
            <a:off x="3757477" y="6470382"/>
            <a:ext cx="4988966" cy="31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Image Courtesy: S. Thrun, W. Burgard, D. Fox</a:t>
            </a:r>
            <a:endParaRPr/>
          </a:p>
        </p:txBody>
      </p:sp>
      <p:pic>
        <p:nvPicPr>
          <p:cNvPr descr="2014-09-11 11.08.37 am.png" id="1497" name="Google Shape;1497;p29"/>
          <p:cNvPicPr preferRelativeResize="0"/>
          <p:nvPr/>
        </p:nvPicPr>
        <p:blipFill rotWithShape="1">
          <a:blip r:embed="rId3">
            <a:alphaModFix/>
          </a:blip>
          <a:srcRect b="41553" l="107" r="-107" t="16559"/>
          <a:stretch/>
        </p:blipFill>
        <p:spPr>
          <a:xfrm>
            <a:off x="796838" y="1191628"/>
            <a:ext cx="7901417" cy="4626421"/>
          </a:xfrm>
          <a:prstGeom prst="rect">
            <a:avLst/>
          </a:prstGeom>
          <a:noFill/>
          <a:ln>
            <a:noFill/>
          </a:ln>
        </p:spPr>
      </p:pic>
      <p:sp>
        <p:nvSpPr>
          <p:cNvPr id="1498" name="Google Shape;1498;p29"/>
          <p:cNvSpPr/>
          <p:nvPr/>
        </p:nvSpPr>
        <p:spPr>
          <a:xfrm>
            <a:off x="347132" y="3386667"/>
            <a:ext cx="457200" cy="1210734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80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3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165" name="Google Shape;1165;p3"/>
          <p:cNvSpPr txBox="1"/>
          <p:nvPr>
            <p:ph type="title"/>
          </p:nvPr>
        </p:nvSpPr>
        <p:spPr>
          <a:xfrm>
            <a:off x="381000" y="381000"/>
            <a:ext cx="8610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Probabilistic Localization</a:t>
            </a:r>
            <a:endParaRPr/>
          </a:p>
        </p:txBody>
      </p:sp>
      <p:pic>
        <p:nvPicPr>
          <p:cNvPr id="1166" name="Google Shape;11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066800"/>
            <a:ext cx="5321300" cy="579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167" name="Google Shape;116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485" y="334963"/>
            <a:ext cx="7818438" cy="65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0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MCL – Correction Step</a:t>
            </a:r>
            <a:endParaRPr/>
          </a:p>
        </p:txBody>
      </p:sp>
      <p:sp>
        <p:nvSpPr>
          <p:cNvPr id="1505" name="Google Shape;1505;p30"/>
          <p:cNvSpPr txBox="1"/>
          <p:nvPr/>
        </p:nvSpPr>
        <p:spPr>
          <a:xfrm>
            <a:off x="3757477" y="6470382"/>
            <a:ext cx="4988966" cy="31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Image Courtesy: S. Thrun, W. Burgard, D. Fox</a:t>
            </a:r>
            <a:endParaRPr/>
          </a:p>
        </p:txBody>
      </p:sp>
      <p:pic>
        <p:nvPicPr>
          <p:cNvPr descr="2014-09-11 11.08.37 am.png" id="1506" name="Google Shape;1506;p30"/>
          <p:cNvPicPr preferRelativeResize="0"/>
          <p:nvPr/>
        </p:nvPicPr>
        <p:blipFill rotWithShape="1">
          <a:blip r:embed="rId3">
            <a:alphaModFix/>
          </a:blip>
          <a:srcRect b="16563" l="-321" r="320" t="41548"/>
          <a:stretch/>
        </p:blipFill>
        <p:spPr>
          <a:xfrm>
            <a:off x="771437" y="1166227"/>
            <a:ext cx="7901417" cy="4626421"/>
          </a:xfrm>
          <a:prstGeom prst="rect">
            <a:avLst/>
          </a:prstGeom>
          <a:noFill/>
          <a:ln>
            <a:noFill/>
          </a:ln>
        </p:spPr>
      </p:pic>
      <p:sp>
        <p:nvSpPr>
          <p:cNvPr id="1507" name="Google Shape;1507;p30"/>
          <p:cNvSpPr/>
          <p:nvPr/>
        </p:nvSpPr>
        <p:spPr>
          <a:xfrm>
            <a:off x="338666" y="2429933"/>
            <a:ext cx="457200" cy="1210734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80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31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MCL – Prediction Step</a:t>
            </a:r>
            <a:endParaRPr/>
          </a:p>
        </p:txBody>
      </p:sp>
      <p:sp>
        <p:nvSpPr>
          <p:cNvPr id="1514" name="Google Shape;1514;p31"/>
          <p:cNvSpPr txBox="1"/>
          <p:nvPr/>
        </p:nvSpPr>
        <p:spPr>
          <a:xfrm>
            <a:off x="3757477" y="6470382"/>
            <a:ext cx="4988966" cy="31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Image Courtesy: S. Thrun, W. Burgard, D. Fox</a:t>
            </a:r>
            <a:endParaRPr/>
          </a:p>
        </p:txBody>
      </p:sp>
      <p:pic>
        <p:nvPicPr>
          <p:cNvPr descr="2014-09-11 11.08.37 am.png" id="1515" name="Google Shape;1515;p31"/>
          <p:cNvPicPr preferRelativeResize="0"/>
          <p:nvPr/>
        </p:nvPicPr>
        <p:blipFill rotWithShape="1">
          <a:blip r:embed="rId3">
            <a:alphaModFix/>
          </a:blip>
          <a:srcRect b="-148" l="-214" r="214" t="58260"/>
          <a:stretch/>
        </p:blipFill>
        <p:spPr>
          <a:xfrm>
            <a:off x="788371" y="1174694"/>
            <a:ext cx="7901417" cy="4626421"/>
          </a:xfrm>
          <a:prstGeom prst="rect">
            <a:avLst/>
          </a:prstGeom>
          <a:noFill/>
          <a:ln>
            <a:noFill/>
          </a:ln>
        </p:spPr>
      </p:pic>
      <p:sp>
        <p:nvSpPr>
          <p:cNvPr id="1516" name="Google Shape;1516;p31"/>
          <p:cNvSpPr/>
          <p:nvPr/>
        </p:nvSpPr>
        <p:spPr>
          <a:xfrm>
            <a:off x="321733" y="3445933"/>
            <a:ext cx="457200" cy="1210734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80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burgard/TeX/lehre/lectures-robotics/videos/SONAR-FLOOR-GLOBAL.AVI" id="1522" name="Google Shape;15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85578"/>
            <a:ext cx="6715125" cy="4967287"/>
          </a:xfrm>
          <a:prstGeom prst="rect">
            <a:avLst/>
          </a:prstGeom>
          <a:noFill/>
          <a:ln cap="flat" cmpd="sng" w="508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523" name="Google Shape;1523;p32"/>
          <p:cNvSpPr/>
          <p:nvPr/>
        </p:nvSpPr>
        <p:spPr>
          <a:xfrm>
            <a:off x="3053924" y="2489870"/>
            <a:ext cx="1674812" cy="1549400"/>
          </a:xfrm>
          <a:custGeom>
            <a:rect b="b" l="l" r="r" t="t"/>
            <a:pathLst>
              <a:path extrusionOk="0" h="976" w="1055">
                <a:moveTo>
                  <a:pt x="1055" y="968"/>
                </a:moveTo>
                <a:cubicBezTo>
                  <a:pt x="922" y="969"/>
                  <a:pt x="427" y="976"/>
                  <a:pt x="255" y="976"/>
                </a:cubicBezTo>
                <a:cubicBezTo>
                  <a:pt x="83" y="976"/>
                  <a:pt x="46" y="976"/>
                  <a:pt x="23" y="968"/>
                </a:cubicBezTo>
                <a:cubicBezTo>
                  <a:pt x="0" y="960"/>
                  <a:pt x="102" y="936"/>
                  <a:pt x="119" y="928"/>
                </a:cubicBezTo>
                <a:cubicBezTo>
                  <a:pt x="136" y="920"/>
                  <a:pt x="90" y="925"/>
                  <a:pt x="127" y="920"/>
                </a:cubicBezTo>
                <a:cubicBezTo>
                  <a:pt x="164" y="915"/>
                  <a:pt x="282" y="916"/>
                  <a:pt x="343" y="896"/>
                </a:cubicBezTo>
                <a:cubicBezTo>
                  <a:pt x="404" y="876"/>
                  <a:pt x="460" y="849"/>
                  <a:pt x="495" y="800"/>
                </a:cubicBezTo>
                <a:cubicBezTo>
                  <a:pt x="530" y="751"/>
                  <a:pt x="543" y="669"/>
                  <a:pt x="551" y="600"/>
                </a:cubicBezTo>
                <a:cubicBezTo>
                  <a:pt x="559" y="531"/>
                  <a:pt x="552" y="484"/>
                  <a:pt x="543" y="384"/>
                </a:cubicBezTo>
                <a:cubicBezTo>
                  <a:pt x="534" y="284"/>
                  <a:pt x="502" y="67"/>
                  <a:pt x="495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4" name="Google Shape;1524;p32"/>
          <p:cNvSpPr txBox="1"/>
          <p:nvPr>
            <p:ph type="title"/>
          </p:nvPr>
        </p:nvSpPr>
        <p:spPr>
          <a:xfrm>
            <a:off x="381000" y="288060"/>
            <a:ext cx="854567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Example: </a:t>
            </a:r>
            <a:br>
              <a:rPr lang="en-US" sz="3200"/>
            </a:br>
            <a:r>
              <a:rPr lang="en-US" sz="3200"/>
              <a:t>Sample-Based Localization (Sonar)</a:t>
            </a:r>
            <a:endParaRPr/>
          </a:p>
        </p:txBody>
      </p:sp>
      <p:sp>
        <p:nvSpPr>
          <p:cNvPr id="1525" name="Google Shape;1525;p32"/>
          <p:cNvSpPr txBox="1"/>
          <p:nvPr/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3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Resampling</a:t>
            </a:r>
            <a:endParaRPr/>
          </a:p>
        </p:txBody>
      </p:sp>
      <p:sp>
        <p:nvSpPr>
          <p:cNvPr id="1532" name="Google Shape;1532;p33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Repeat    times: Draw sample   with probability     </a:t>
            </a:r>
            <a:endParaRPr/>
          </a:p>
          <a:p>
            <a:pPr indent="-342900" lvl="0" marL="342900" rtl="0" algn="l">
              <a:spcBef>
                <a:spcPts val="1272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Informally: “Replace unlikely samples by more likely ones”</a:t>
            </a:r>
            <a:endParaRPr sz="2800"/>
          </a:p>
          <a:p>
            <a:pPr indent="-342900" lvl="0" marL="342900" rtl="0" algn="l">
              <a:spcBef>
                <a:spcPts val="1272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Survival-of-the-fittest principle</a:t>
            </a:r>
            <a:endParaRPr/>
          </a:p>
          <a:p>
            <a:pPr indent="-342900" lvl="0" marL="342900" rtl="0" algn="l">
              <a:spcBef>
                <a:spcPts val="1272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“Trick” to avoid that many samples cover unlikely states</a:t>
            </a:r>
            <a:endParaRPr/>
          </a:p>
          <a:p>
            <a:pPr indent="-342900" lvl="0" marL="342900" rtl="0" algn="l">
              <a:spcBef>
                <a:spcPts val="1272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Needed as we have a limited number of samples</a:t>
            </a:r>
            <a:endParaRPr/>
          </a:p>
          <a:p>
            <a:pPr indent="0" lvl="0" marL="0" rtl="0" algn="l">
              <a:spcBef>
                <a:spcPts val="1272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200660" lvl="0" marL="342900" rtl="0" algn="l">
              <a:spcBef>
                <a:spcPts val="1272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  <p:pic>
        <p:nvPicPr>
          <p:cNvPr descr="TP_tmp.png" id="1533" name="Google Shape;153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0133" y="1622819"/>
            <a:ext cx="575733" cy="53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534" name="Google Shape;153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6714" y="1339630"/>
            <a:ext cx="177651" cy="3108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535" name="Google Shape;153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70932" y="1301852"/>
            <a:ext cx="290199" cy="331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Google Shape;1541;p34"/>
          <p:cNvGrpSpPr/>
          <p:nvPr/>
        </p:nvGrpSpPr>
        <p:grpSpPr>
          <a:xfrm>
            <a:off x="5321300" y="1385888"/>
            <a:ext cx="3159125" cy="3159125"/>
            <a:chOff x="3100" y="1231"/>
            <a:chExt cx="1990" cy="1990"/>
          </a:xfrm>
        </p:grpSpPr>
        <p:sp>
          <p:nvSpPr>
            <p:cNvPr id="1542" name="Google Shape;1542;p34"/>
            <p:cNvSpPr/>
            <p:nvPr/>
          </p:nvSpPr>
          <p:spPr>
            <a:xfrm>
              <a:off x="3100" y="1231"/>
              <a:ext cx="1990" cy="1990"/>
            </a:xfrm>
            <a:prstGeom prst="ellipse">
              <a:avLst/>
            </a:prstGeom>
            <a:solidFill>
              <a:srgbClr val="FFFF99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543" name="Google Shape;1543;p34"/>
            <p:cNvCxnSpPr/>
            <p:nvPr/>
          </p:nvCxnSpPr>
          <p:spPr>
            <a:xfrm flipH="1" rot="10800000">
              <a:off x="4092" y="1251"/>
              <a:ext cx="180" cy="97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4" name="Google Shape;1544;p34"/>
            <p:cNvCxnSpPr/>
            <p:nvPr/>
          </p:nvCxnSpPr>
          <p:spPr>
            <a:xfrm flipH="1" rot="10800000">
              <a:off x="4088" y="1523"/>
              <a:ext cx="712" cy="6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5" name="Google Shape;1545;p34"/>
            <p:cNvCxnSpPr/>
            <p:nvPr/>
          </p:nvCxnSpPr>
          <p:spPr>
            <a:xfrm>
              <a:off x="4088" y="2219"/>
              <a:ext cx="972" cy="23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6" name="Google Shape;1546;p34"/>
            <p:cNvCxnSpPr/>
            <p:nvPr/>
          </p:nvCxnSpPr>
          <p:spPr>
            <a:xfrm>
              <a:off x="4084" y="2215"/>
              <a:ext cx="836" cy="5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7" name="Google Shape;1547;p34"/>
            <p:cNvCxnSpPr/>
            <p:nvPr/>
          </p:nvCxnSpPr>
          <p:spPr>
            <a:xfrm flipH="1" rot="10800000">
              <a:off x="4088" y="1239"/>
              <a:ext cx="4" cy="9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8" name="Google Shape;1548;p34"/>
            <p:cNvCxnSpPr/>
            <p:nvPr/>
          </p:nvCxnSpPr>
          <p:spPr>
            <a:xfrm rot="10800000">
              <a:off x="3676" y="1327"/>
              <a:ext cx="416" cy="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9" name="Google Shape;1549;p34"/>
            <p:cNvCxnSpPr/>
            <p:nvPr/>
          </p:nvCxnSpPr>
          <p:spPr>
            <a:xfrm rot="10800000">
              <a:off x="3200" y="1771"/>
              <a:ext cx="892" cy="45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0" name="Google Shape;1550;p34"/>
            <p:cNvCxnSpPr/>
            <p:nvPr/>
          </p:nvCxnSpPr>
          <p:spPr>
            <a:xfrm rot="10800000">
              <a:off x="3164" y="1883"/>
              <a:ext cx="928" cy="3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1" name="Google Shape;1551;p34"/>
            <p:cNvCxnSpPr/>
            <p:nvPr/>
          </p:nvCxnSpPr>
          <p:spPr>
            <a:xfrm flipH="1">
              <a:off x="3100" y="2223"/>
              <a:ext cx="988" cy="1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2" name="Google Shape;1552;p34"/>
            <p:cNvSpPr txBox="1"/>
            <p:nvPr/>
          </p:nvSpPr>
          <p:spPr>
            <a:xfrm>
              <a:off x="4418" y="1396"/>
              <a:ext cx="236" cy="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r>
                <a:rPr baseline="-25000" lang="en-US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53" name="Google Shape;1553;p34"/>
            <p:cNvSpPr txBox="1"/>
            <p:nvPr/>
          </p:nvSpPr>
          <p:spPr>
            <a:xfrm>
              <a:off x="4794" y="1844"/>
              <a:ext cx="236" cy="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r>
                <a:rPr baseline="-25000" lang="en-US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54" name="Google Shape;1554;p34"/>
            <p:cNvSpPr txBox="1"/>
            <p:nvPr/>
          </p:nvSpPr>
          <p:spPr>
            <a:xfrm>
              <a:off x="4058" y="1256"/>
              <a:ext cx="236" cy="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r>
                <a:rPr baseline="-25000" lang="en-US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55" name="Google Shape;1555;p34"/>
            <p:cNvSpPr txBox="1"/>
            <p:nvPr/>
          </p:nvSpPr>
          <p:spPr>
            <a:xfrm>
              <a:off x="3774" y="1288"/>
              <a:ext cx="236" cy="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r>
                <a:rPr baseline="-25000" lang="en-US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n</a:t>
              </a:r>
              <a:endPara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56" name="Google Shape;1556;p34"/>
            <p:cNvSpPr txBox="1"/>
            <p:nvPr/>
          </p:nvSpPr>
          <p:spPr>
            <a:xfrm>
              <a:off x="3324" y="1504"/>
              <a:ext cx="322" cy="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r>
                <a:rPr baseline="-25000" lang="en-US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n-1</a:t>
              </a:r>
              <a:endPara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557" name="Google Shape;1557;p34"/>
            <p:cNvCxnSpPr/>
            <p:nvPr/>
          </p:nvCxnSpPr>
          <p:spPr>
            <a:xfrm>
              <a:off x="4096" y="2223"/>
              <a:ext cx="480" cy="87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8" name="Google Shape;1558;p34"/>
            <p:cNvCxnSpPr/>
            <p:nvPr/>
          </p:nvCxnSpPr>
          <p:spPr>
            <a:xfrm>
              <a:off x="4092" y="2215"/>
              <a:ext cx="288" cy="9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9" name="Google Shape;1559;p34"/>
            <p:cNvCxnSpPr/>
            <p:nvPr/>
          </p:nvCxnSpPr>
          <p:spPr>
            <a:xfrm flipH="1">
              <a:off x="3788" y="2235"/>
              <a:ext cx="300" cy="9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0" name="Google Shape;1560;p34"/>
            <p:cNvCxnSpPr/>
            <p:nvPr/>
          </p:nvCxnSpPr>
          <p:spPr>
            <a:xfrm flipH="1">
              <a:off x="3160" y="2227"/>
              <a:ext cx="936" cy="35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1" name="Google Shape;1561;p34"/>
            <p:cNvCxnSpPr/>
            <p:nvPr/>
          </p:nvCxnSpPr>
          <p:spPr>
            <a:xfrm flipH="1">
              <a:off x="3200" y="2235"/>
              <a:ext cx="892" cy="43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62" name="Google Shape;1562;p34"/>
            <p:cNvGrpSpPr/>
            <p:nvPr/>
          </p:nvGrpSpPr>
          <p:grpSpPr>
            <a:xfrm>
              <a:off x="3215" y="1346"/>
              <a:ext cx="1760" cy="1760"/>
              <a:chOff x="479" y="1331"/>
              <a:chExt cx="1760" cy="1760"/>
            </a:xfrm>
          </p:grpSpPr>
          <p:sp>
            <p:nvSpPr>
              <p:cNvPr id="1563" name="Google Shape;1563;p34"/>
              <p:cNvSpPr/>
              <p:nvPr/>
            </p:nvSpPr>
            <p:spPr>
              <a:xfrm rot="515474">
                <a:off x="586" y="1438"/>
                <a:ext cx="1546" cy="1546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1564" name="Google Shape;1564;p34"/>
              <p:cNvCxnSpPr>
                <a:stCxn id="1563" idx="2"/>
                <a:endCxn id="1563" idx="6"/>
              </p:cNvCxnSpPr>
              <p:nvPr/>
            </p:nvCxnSpPr>
            <p:spPr>
              <a:xfrm>
                <a:off x="595" y="2096"/>
                <a:ext cx="1500" cy="3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1565" name="Google Shape;1565;p34"/>
              <p:cNvCxnSpPr>
                <a:stCxn id="1563" idx="0"/>
                <a:endCxn id="1563" idx="4"/>
              </p:cNvCxnSpPr>
              <p:nvPr/>
            </p:nvCxnSpPr>
            <p:spPr>
              <a:xfrm flipH="1">
                <a:off x="1174" y="1447"/>
                <a:ext cx="300" cy="1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1566" name="Google Shape;1566;p34"/>
              <p:cNvCxnSpPr>
                <a:stCxn id="1563" idx="1"/>
                <a:endCxn id="1563" idx="5"/>
              </p:cNvCxnSpPr>
              <p:nvPr/>
            </p:nvCxnSpPr>
            <p:spPr>
              <a:xfrm>
                <a:off x="900" y="1589"/>
                <a:ext cx="900" cy="12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1567" name="Google Shape;1567;p34"/>
              <p:cNvCxnSpPr>
                <a:stCxn id="1563" idx="3"/>
                <a:endCxn id="1563" idx="7"/>
              </p:cNvCxnSpPr>
              <p:nvPr/>
            </p:nvCxnSpPr>
            <p:spPr>
              <a:xfrm flipH="1" rot="10800000">
                <a:off x="737" y="1770"/>
                <a:ext cx="1200" cy="9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</p:grpSp>
      </p:grpSp>
      <p:grpSp>
        <p:nvGrpSpPr>
          <p:cNvPr id="1568" name="Google Shape;1568;p34"/>
          <p:cNvGrpSpPr/>
          <p:nvPr/>
        </p:nvGrpSpPr>
        <p:grpSpPr>
          <a:xfrm rot="1456994">
            <a:off x="5504180" y="1570355"/>
            <a:ext cx="2793366" cy="2793366"/>
            <a:chOff x="479" y="1331"/>
            <a:chExt cx="1760" cy="1760"/>
          </a:xfrm>
        </p:grpSpPr>
        <p:sp>
          <p:nvSpPr>
            <p:cNvPr id="1569" name="Google Shape;1569;p34"/>
            <p:cNvSpPr/>
            <p:nvPr/>
          </p:nvSpPr>
          <p:spPr>
            <a:xfrm rot="515474">
              <a:off x="586" y="1438"/>
              <a:ext cx="1546" cy="1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570" name="Google Shape;1570;p34"/>
            <p:cNvCxnSpPr>
              <a:stCxn id="1569" idx="2"/>
              <a:endCxn id="1569" idx="6"/>
            </p:cNvCxnSpPr>
            <p:nvPr/>
          </p:nvCxnSpPr>
          <p:spPr>
            <a:xfrm rot="-1593903">
              <a:off x="674" y="1771"/>
              <a:ext cx="1342" cy="94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71" name="Google Shape;1571;p34"/>
            <p:cNvCxnSpPr>
              <a:stCxn id="1569" idx="0"/>
              <a:endCxn id="1569" idx="4"/>
            </p:cNvCxnSpPr>
            <p:nvPr/>
          </p:nvCxnSpPr>
          <p:spPr>
            <a:xfrm flipH="1" rot="-1106097">
              <a:off x="850" y="1526"/>
              <a:ext cx="949" cy="134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72" name="Google Shape;1572;p34"/>
            <p:cNvCxnSpPr>
              <a:stCxn id="1569" idx="1"/>
              <a:endCxn id="1569" idx="5"/>
            </p:cNvCxnSpPr>
            <p:nvPr/>
          </p:nvCxnSpPr>
          <p:spPr>
            <a:xfrm>
              <a:off x="1200" y="1531"/>
              <a:ext cx="300" cy="161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73" name="Google Shape;1573;p34"/>
            <p:cNvCxnSpPr>
              <a:stCxn id="1569" idx="3"/>
              <a:endCxn id="1569" idx="7"/>
            </p:cNvCxnSpPr>
            <p:nvPr/>
          </p:nvCxnSpPr>
          <p:spPr>
            <a:xfrm flipH="1" rot="9491915">
              <a:off x="679" y="2070"/>
              <a:ext cx="1616" cy="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1574" name="Google Shape;1574;p34"/>
          <p:cNvSpPr txBox="1"/>
          <p:nvPr>
            <p:ph type="title"/>
          </p:nvPr>
        </p:nvSpPr>
        <p:spPr>
          <a:xfrm>
            <a:off x="381000" y="371601"/>
            <a:ext cx="8545672" cy="65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Resampling</a:t>
            </a:r>
            <a:endParaRPr/>
          </a:p>
        </p:txBody>
      </p:sp>
      <p:grpSp>
        <p:nvGrpSpPr>
          <p:cNvPr id="1575" name="Google Shape;1575;p34"/>
          <p:cNvGrpSpPr/>
          <p:nvPr/>
        </p:nvGrpSpPr>
        <p:grpSpPr>
          <a:xfrm rot="432465">
            <a:off x="5505768" y="1568768"/>
            <a:ext cx="2793366" cy="2793366"/>
            <a:chOff x="479" y="1331"/>
            <a:chExt cx="1760" cy="1760"/>
          </a:xfrm>
        </p:grpSpPr>
        <p:sp>
          <p:nvSpPr>
            <p:cNvPr id="1576" name="Google Shape;1576;p34"/>
            <p:cNvSpPr/>
            <p:nvPr/>
          </p:nvSpPr>
          <p:spPr>
            <a:xfrm rot="515474">
              <a:off x="586" y="1438"/>
              <a:ext cx="1546" cy="1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577" name="Google Shape;1577;p34"/>
            <p:cNvCxnSpPr>
              <a:stCxn id="1576" idx="2"/>
              <a:endCxn id="1576" idx="6"/>
            </p:cNvCxnSpPr>
            <p:nvPr/>
          </p:nvCxnSpPr>
          <p:spPr>
            <a:xfrm rot="-678596">
              <a:off x="580" y="1946"/>
              <a:ext cx="1530" cy="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78" name="Google Shape;1578;p34"/>
            <p:cNvCxnSpPr>
              <a:stCxn id="1576" idx="0"/>
              <a:endCxn id="1576" idx="4"/>
            </p:cNvCxnSpPr>
            <p:nvPr/>
          </p:nvCxnSpPr>
          <p:spPr>
            <a:xfrm flipH="1">
              <a:off x="1324" y="1432"/>
              <a:ext cx="300" cy="15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79" name="Google Shape;1579;p34"/>
            <p:cNvCxnSpPr>
              <a:stCxn id="1576" idx="1"/>
              <a:endCxn id="1576" idx="5"/>
            </p:cNvCxnSpPr>
            <p:nvPr/>
          </p:nvCxnSpPr>
          <p:spPr>
            <a:xfrm>
              <a:off x="1050" y="1570"/>
              <a:ext cx="600" cy="12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80" name="Google Shape;1580;p34"/>
            <p:cNvCxnSpPr>
              <a:stCxn id="1576" idx="3"/>
              <a:endCxn id="1576" idx="7"/>
            </p:cNvCxnSpPr>
            <p:nvPr/>
          </p:nvCxnSpPr>
          <p:spPr>
            <a:xfrm flipH="1" rot="9957825">
              <a:off x="718" y="1920"/>
              <a:ext cx="1237" cy="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grpSp>
        <p:nvGrpSpPr>
          <p:cNvPr id="1581" name="Google Shape;1581;p34"/>
          <p:cNvGrpSpPr/>
          <p:nvPr/>
        </p:nvGrpSpPr>
        <p:grpSpPr>
          <a:xfrm>
            <a:off x="768350" y="1446213"/>
            <a:ext cx="3159125" cy="3159125"/>
            <a:chOff x="332" y="1495"/>
            <a:chExt cx="1990" cy="1990"/>
          </a:xfrm>
        </p:grpSpPr>
        <p:sp>
          <p:nvSpPr>
            <p:cNvPr id="1582" name="Google Shape;1582;p34"/>
            <p:cNvSpPr/>
            <p:nvPr/>
          </p:nvSpPr>
          <p:spPr>
            <a:xfrm>
              <a:off x="332" y="1495"/>
              <a:ext cx="1990" cy="1990"/>
            </a:xfrm>
            <a:prstGeom prst="ellipse">
              <a:avLst/>
            </a:prstGeom>
            <a:solidFill>
              <a:srgbClr val="FFFF99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583" name="Google Shape;1583;p34"/>
            <p:cNvCxnSpPr/>
            <p:nvPr/>
          </p:nvCxnSpPr>
          <p:spPr>
            <a:xfrm flipH="1" rot="10800000">
              <a:off x="1324" y="1515"/>
              <a:ext cx="180" cy="97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4" name="Google Shape;1584;p34"/>
            <p:cNvCxnSpPr/>
            <p:nvPr/>
          </p:nvCxnSpPr>
          <p:spPr>
            <a:xfrm flipH="1" rot="10800000">
              <a:off x="1320" y="1787"/>
              <a:ext cx="712" cy="6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4"/>
            <p:cNvCxnSpPr/>
            <p:nvPr/>
          </p:nvCxnSpPr>
          <p:spPr>
            <a:xfrm>
              <a:off x="1320" y="2483"/>
              <a:ext cx="972" cy="23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4"/>
            <p:cNvCxnSpPr/>
            <p:nvPr/>
          </p:nvCxnSpPr>
          <p:spPr>
            <a:xfrm>
              <a:off x="1316" y="2479"/>
              <a:ext cx="836" cy="5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7" name="Google Shape;1587;p34"/>
            <p:cNvCxnSpPr/>
            <p:nvPr/>
          </p:nvCxnSpPr>
          <p:spPr>
            <a:xfrm flipH="1" rot="10800000">
              <a:off x="1320" y="1503"/>
              <a:ext cx="4" cy="9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8" name="Google Shape;1588;p34"/>
            <p:cNvCxnSpPr/>
            <p:nvPr/>
          </p:nvCxnSpPr>
          <p:spPr>
            <a:xfrm rot="10800000">
              <a:off x="908" y="1591"/>
              <a:ext cx="416" cy="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9" name="Google Shape;1589;p34"/>
            <p:cNvCxnSpPr/>
            <p:nvPr/>
          </p:nvCxnSpPr>
          <p:spPr>
            <a:xfrm rot="10800000">
              <a:off x="432" y="2035"/>
              <a:ext cx="892" cy="45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0" name="Google Shape;1590;p34"/>
            <p:cNvCxnSpPr/>
            <p:nvPr/>
          </p:nvCxnSpPr>
          <p:spPr>
            <a:xfrm rot="10800000">
              <a:off x="396" y="2147"/>
              <a:ext cx="928" cy="3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1" name="Google Shape;1591;p34"/>
            <p:cNvCxnSpPr/>
            <p:nvPr/>
          </p:nvCxnSpPr>
          <p:spPr>
            <a:xfrm flipH="1">
              <a:off x="332" y="2487"/>
              <a:ext cx="988" cy="1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2" name="Google Shape;1592;p34"/>
            <p:cNvSpPr txBox="1"/>
            <p:nvPr/>
          </p:nvSpPr>
          <p:spPr>
            <a:xfrm>
              <a:off x="1650" y="1660"/>
              <a:ext cx="236" cy="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r>
                <a:rPr baseline="-25000" lang="en-US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93" name="Google Shape;1593;p34"/>
            <p:cNvSpPr txBox="1"/>
            <p:nvPr/>
          </p:nvSpPr>
          <p:spPr>
            <a:xfrm>
              <a:off x="2026" y="2108"/>
              <a:ext cx="236" cy="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r>
                <a:rPr baseline="-25000" lang="en-US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94" name="Google Shape;1594;p34"/>
            <p:cNvSpPr txBox="1"/>
            <p:nvPr/>
          </p:nvSpPr>
          <p:spPr>
            <a:xfrm>
              <a:off x="1290" y="1520"/>
              <a:ext cx="236" cy="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r>
                <a:rPr baseline="-25000" lang="en-US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95" name="Google Shape;1595;p34"/>
            <p:cNvSpPr txBox="1"/>
            <p:nvPr/>
          </p:nvSpPr>
          <p:spPr>
            <a:xfrm>
              <a:off x="1006" y="1552"/>
              <a:ext cx="236" cy="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r>
                <a:rPr baseline="-25000" lang="en-US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n</a:t>
              </a:r>
              <a:endPara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96" name="Google Shape;1596;p34"/>
            <p:cNvSpPr txBox="1"/>
            <p:nvPr/>
          </p:nvSpPr>
          <p:spPr>
            <a:xfrm>
              <a:off x="556" y="1768"/>
              <a:ext cx="322" cy="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r>
                <a:rPr baseline="-25000" lang="en-US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n-1</a:t>
              </a:r>
              <a:endPara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597" name="Google Shape;1597;p34"/>
            <p:cNvCxnSpPr/>
            <p:nvPr/>
          </p:nvCxnSpPr>
          <p:spPr>
            <a:xfrm>
              <a:off x="1328" y="2487"/>
              <a:ext cx="480" cy="87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8" name="Google Shape;1598;p34"/>
            <p:cNvCxnSpPr/>
            <p:nvPr/>
          </p:nvCxnSpPr>
          <p:spPr>
            <a:xfrm>
              <a:off x="1324" y="2479"/>
              <a:ext cx="288" cy="9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9" name="Google Shape;1599;p34"/>
            <p:cNvCxnSpPr/>
            <p:nvPr/>
          </p:nvCxnSpPr>
          <p:spPr>
            <a:xfrm flipH="1">
              <a:off x="1020" y="2499"/>
              <a:ext cx="300" cy="9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0" name="Google Shape;1600;p34"/>
            <p:cNvCxnSpPr/>
            <p:nvPr/>
          </p:nvCxnSpPr>
          <p:spPr>
            <a:xfrm flipH="1">
              <a:off x="392" y="2491"/>
              <a:ext cx="936" cy="35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1" name="Google Shape;1601;p34"/>
            <p:cNvCxnSpPr/>
            <p:nvPr/>
          </p:nvCxnSpPr>
          <p:spPr>
            <a:xfrm flipH="1">
              <a:off x="432" y="2499"/>
              <a:ext cx="892" cy="43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2" name="Google Shape;1602;p34"/>
            <p:cNvSpPr/>
            <p:nvPr/>
          </p:nvSpPr>
          <p:spPr>
            <a:xfrm rot="515474">
              <a:off x="554" y="1717"/>
              <a:ext cx="1546" cy="1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1603" name="Google Shape;1603;p34"/>
          <p:cNvCxnSpPr/>
          <p:nvPr/>
        </p:nvCxnSpPr>
        <p:spPr>
          <a:xfrm flipH="1" rot="10800000">
            <a:off x="2349500" y="2800350"/>
            <a:ext cx="1206500" cy="241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4" name="Google Shape;1604;p34"/>
          <p:cNvCxnSpPr/>
          <p:nvPr/>
        </p:nvCxnSpPr>
        <p:spPr>
          <a:xfrm rot="10800000">
            <a:off x="2057400" y="1835150"/>
            <a:ext cx="292100" cy="1206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5" name="Google Shape;1605;p34"/>
          <p:cNvCxnSpPr/>
          <p:nvPr/>
        </p:nvCxnSpPr>
        <p:spPr>
          <a:xfrm flipH="1">
            <a:off x="1397000" y="3041650"/>
            <a:ext cx="939800" cy="7556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6" name="Google Shape;1606;p34"/>
          <p:cNvSpPr/>
          <p:nvPr/>
        </p:nvSpPr>
        <p:spPr>
          <a:xfrm>
            <a:off x="2311400" y="2997200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7" name="Google Shape;1607;p34"/>
          <p:cNvSpPr txBox="1"/>
          <p:nvPr/>
        </p:nvSpPr>
        <p:spPr>
          <a:xfrm>
            <a:off x="796951" y="4845051"/>
            <a:ext cx="3105772" cy="1929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-12192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0000"/>
              </a:buClr>
              <a:buSzPts val="192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Draw randomly</a:t>
            </a:r>
            <a:b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between 0 and 1  </a:t>
            </a:r>
            <a:endParaRPr/>
          </a:p>
          <a:p>
            <a:pPr indent="-12192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9A0000"/>
              </a:buClr>
              <a:buSzPts val="192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Binary search</a:t>
            </a:r>
            <a:endParaRPr/>
          </a:p>
          <a:p>
            <a:pPr indent="-355600" lvl="0" marL="3556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9A0000"/>
              </a:buClr>
              <a:buSzPts val="192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Repeat </a:t>
            </a:r>
            <a:r>
              <a:rPr i="1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times</a:t>
            </a:r>
            <a:endParaRPr/>
          </a:p>
          <a:p>
            <a:pPr indent="-12192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9A0000"/>
              </a:buClr>
              <a:buSzPts val="192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O(</a:t>
            </a:r>
            <a:r>
              <a:rPr i="1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log </a:t>
            </a:r>
            <a:r>
              <a:rPr i="1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</p:txBody>
      </p:sp>
      <p:sp>
        <p:nvSpPr>
          <p:cNvPr id="1608" name="Google Shape;1608;p34"/>
          <p:cNvSpPr txBox="1"/>
          <p:nvPr/>
        </p:nvSpPr>
        <p:spPr>
          <a:xfrm>
            <a:off x="4975229" y="4743454"/>
            <a:ext cx="4031356" cy="2431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-354642" lvl="0" marL="35464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0000"/>
              </a:buClr>
              <a:buSzPts val="192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Systematic resampling</a:t>
            </a:r>
            <a:endParaRPr/>
          </a:p>
          <a:p>
            <a:pPr indent="-12192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A0000"/>
              </a:buClr>
              <a:buSzPts val="192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Low variance resampl.</a:t>
            </a:r>
            <a:endParaRPr/>
          </a:p>
          <a:p>
            <a:pPr indent="-12192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A0000"/>
              </a:buClr>
              <a:buSzPts val="192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O(</a:t>
            </a:r>
            <a:r>
              <a:rPr i="1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12192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A0000"/>
              </a:buClr>
              <a:buSzPts val="192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Also called “stochastic </a:t>
            </a:r>
            <a:b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universal resampling”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9" name="Google Shape;1609;p34"/>
          <p:cNvSpPr txBox="1"/>
          <p:nvPr/>
        </p:nvSpPr>
        <p:spPr>
          <a:xfrm>
            <a:off x="6019812" y="926085"/>
            <a:ext cx="1684560" cy="369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step size </a:t>
            </a:r>
            <a:r>
              <a:rPr i="1"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= 1/J</a:t>
            </a:r>
            <a:endParaRPr sz="18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34"/>
          <p:cNvSpPr txBox="1"/>
          <p:nvPr/>
        </p:nvSpPr>
        <p:spPr>
          <a:xfrm>
            <a:off x="5181600" y="621523"/>
            <a:ext cx="3276830" cy="369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initial value between 0 and 1/J </a:t>
            </a:r>
            <a:endParaRPr/>
          </a:p>
        </p:txBody>
      </p:sp>
      <p:sp>
        <p:nvSpPr>
          <p:cNvPr id="1611" name="Google Shape;1611;p34"/>
          <p:cNvSpPr txBox="1"/>
          <p:nvPr/>
        </p:nvSpPr>
        <p:spPr>
          <a:xfrm>
            <a:off x="1524000" y="1002523"/>
            <a:ext cx="1775067" cy="369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“roulette wheel”</a:t>
            </a:r>
            <a:endParaRPr/>
          </a:p>
        </p:txBody>
      </p:sp>
      <p:sp>
        <p:nvSpPr>
          <p:cNvPr id="1612" name="Google Shape;1612;p34"/>
          <p:cNvSpPr txBox="1"/>
          <p:nvPr/>
        </p:nvSpPr>
        <p:spPr>
          <a:xfrm>
            <a:off x="2895600" y="88123"/>
            <a:ext cx="3507074" cy="369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Assumption: normalized weights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35"/>
          <p:cNvSpPr txBox="1"/>
          <p:nvPr>
            <p:ph type="title"/>
          </p:nvPr>
        </p:nvSpPr>
        <p:spPr>
          <a:xfrm>
            <a:off x="381000" y="371601"/>
            <a:ext cx="8545672" cy="65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 Variance Resampling</a:t>
            </a:r>
            <a:endParaRPr/>
          </a:p>
        </p:txBody>
      </p:sp>
      <p:pic>
        <p:nvPicPr>
          <p:cNvPr descr="TP_tmp.png" id="1619" name="Google Shape;161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2094" y="1140958"/>
            <a:ext cx="6413690" cy="5467892"/>
          </a:xfrm>
          <a:prstGeom prst="rect">
            <a:avLst/>
          </a:prstGeom>
          <a:noFill/>
          <a:ln>
            <a:noFill/>
          </a:ln>
        </p:spPr>
      </p:pic>
      <p:sp>
        <p:nvSpPr>
          <p:cNvPr id="1620" name="Google Shape;1620;p35"/>
          <p:cNvSpPr txBox="1"/>
          <p:nvPr/>
        </p:nvSpPr>
        <p:spPr>
          <a:xfrm>
            <a:off x="5539838" y="3175016"/>
            <a:ext cx="1561427" cy="369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= #particles</a:t>
            </a:r>
            <a:endParaRPr/>
          </a:p>
        </p:txBody>
      </p:sp>
      <p:sp>
        <p:nvSpPr>
          <p:cNvPr id="1621" name="Google Shape;1621;p35"/>
          <p:cNvSpPr txBox="1"/>
          <p:nvPr/>
        </p:nvSpPr>
        <p:spPr>
          <a:xfrm>
            <a:off x="5545677" y="3530615"/>
            <a:ext cx="1695441" cy="369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step size = 1/J</a:t>
            </a:r>
            <a:endParaRPr sz="18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35"/>
          <p:cNvSpPr txBox="1"/>
          <p:nvPr/>
        </p:nvSpPr>
        <p:spPr>
          <a:xfrm>
            <a:off x="3491388" y="2483943"/>
            <a:ext cx="2985612" cy="369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cumulative sum of weights</a:t>
            </a:r>
            <a:endParaRPr/>
          </a:p>
        </p:txBody>
      </p:sp>
      <p:sp>
        <p:nvSpPr>
          <p:cNvPr id="1623" name="Google Shape;1623;p35"/>
          <p:cNvSpPr txBox="1"/>
          <p:nvPr/>
        </p:nvSpPr>
        <p:spPr>
          <a:xfrm>
            <a:off x="4648212" y="3869279"/>
            <a:ext cx="2404108" cy="646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decide whether or not </a:t>
            </a:r>
            <a:br>
              <a:rPr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to take particle </a:t>
            </a:r>
            <a:r>
              <a:rPr i="1"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i="1" sz="18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Google Shape;1624;p35"/>
          <p:cNvSpPr txBox="1"/>
          <p:nvPr/>
        </p:nvSpPr>
        <p:spPr>
          <a:xfrm>
            <a:off x="4558188" y="2057417"/>
            <a:ext cx="2985612" cy="369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04wei~1" id="1630" name="Google Shape;163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19114"/>
            <a:ext cx="7620000" cy="62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1" name="Google Shape;1631;p36"/>
          <p:cNvSpPr txBox="1"/>
          <p:nvPr/>
        </p:nvSpPr>
        <p:spPr>
          <a:xfrm>
            <a:off x="6809736" y="6007118"/>
            <a:ext cx="1517860" cy="369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endParaRPr/>
          </a:p>
        </p:txBody>
      </p:sp>
      <p:sp>
        <p:nvSpPr>
          <p:cNvPr id="1632" name="Google Shape;1632;p36"/>
          <p:cNvSpPr txBox="1"/>
          <p:nvPr/>
        </p:nvSpPr>
        <p:spPr>
          <a:xfrm>
            <a:off x="5362077" y="6508486"/>
            <a:ext cx="3409766" cy="322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Courtesy: Thrun, Burgard, Fox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03sca~1" id="1638" name="Google Shape;163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19114"/>
            <a:ext cx="7620000" cy="62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9" name="Google Shape;1639;p37"/>
          <p:cNvSpPr txBox="1"/>
          <p:nvPr/>
        </p:nvSpPr>
        <p:spPr>
          <a:xfrm>
            <a:off x="6835108" y="6007118"/>
            <a:ext cx="1492500" cy="369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sp>
        <p:nvSpPr>
          <p:cNvPr id="1640" name="Google Shape;1640;p37"/>
          <p:cNvSpPr txBox="1"/>
          <p:nvPr/>
        </p:nvSpPr>
        <p:spPr>
          <a:xfrm>
            <a:off x="5362077" y="6508486"/>
            <a:ext cx="3409766" cy="322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Courtesy: Thrun, Burgard, Fox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06mov~1" id="1646" name="Google Shape;164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19114"/>
            <a:ext cx="7620000" cy="62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7" name="Google Shape;1647;p38"/>
          <p:cNvSpPr txBox="1"/>
          <p:nvPr/>
        </p:nvSpPr>
        <p:spPr>
          <a:xfrm>
            <a:off x="6096003" y="5553687"/>
            <a:ext cx="2231590" cy="92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 update, resampling, motion update</a:t>
            </a:r>
            <a:endParaRPr/>
          </a:p>
        </p:txBody>
      </p:sp>
      <p:sp>
        <p:nvSpPr>
          <p:cNvPr id="1648" name="Google Shape;1648;p38"/>
          <p:cNvSpPr txBox="1"/>
          <p:nvPr/>
        </p:nvSpPr>
        <p:spPr>
          <a:xfrm>
            <a:off x="5362077" y="6508486"/>
            <a:ext cx="3409766" cy="322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Courtesy: Thrun, Burgard, Fox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071d1" id="1654" name="Google Shape;165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19114"/>
            <a:ext cx="7620000" cy="6219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07sca~1" id="1655" name="Google Shape;165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19114"/>
            <a:ext cx="7620000" cy="62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39"/>
          <p:cNvSpPr txBox="1"/>
          <p:nvPr/>
        </p:nvSpPr>
        <p:spPr>
          <a:xfrm>
            <a:off x="6835108" y="6007109"/>
            <a:ext cx="1492500" cy="369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sp>
        <p:nvSpPr>
          <p:cNvPr id="1657" name="Google Shape;1657;p39"/>
          <p:cNvSpPr txBox="1"/>
          <p:nvPr/>
        </p:nvSpPr>
        <p:spPr>
          <a:xfrm>
            <a:off x="5362077" y="6508486"/>
            <a:ext cx="3409766" cy="322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Courtesy: Thrun, Burgard, Fox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uniform" id="1174" name="Google Shape;11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7650" y="66675"/>
            <a:ext cx="50863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GivenO" id="1175" name="Google Shape;117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7650" y="1200150"/>
            <a:ext cx="50863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GivenOA" id="1176" name="Google Shape;117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8600" y="2886075"/>
            <a:ext cx="50863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GivenOAO" id="1177" name="Google Shape;117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7650" y="4019550"/>
            <a:ext cx="50863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GivenOAOA" id="1178" name="Google Shape;117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57650" y="5781675"/>
            <a:ext cx="50863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9" name="Google Shape;1179;p4"/>
          <p:cNvSpPr txBox="1"/>
          <p:nvPr>
            <p:ph type="title"/>
          </p:nvPr>
        </p:nvSpPr>
        <p:spPr>
          <a:xfrm>
            <a:off x="0" y="271323"/>
            <a:ext cx="842486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Discrete Filter:</a:t>
            </a:r>
            <a:br>
              <a:rPr lang="en-US"/>
            </a:br>
            <a:r>
              <a:rPr lang="en-US"/>
              <a:t>Piecewise </a:t>
            </a:r>
            <a:br>
              <a:rPr lang="en-US"/>
            </a:br>
            <a:r>
              <a:rPr lang="en-US"/>
              <a:t>Constant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091d3" id="1663" name="Google Shape;166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19114"/>
            <a:ext cx="7620000" cy="62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4" name="Google Shape;1664;p40"/>
          <p:cNvSpPr txBox="1"/>
          <p:nvPr/>
        </p:nvSpPr>
        <p:spPr>
          <a:xfrm>
            <a:off x="6527251" y="5791209"/>
            <a:ext cx="1800352" cy="646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 update,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resampling</a:t>
            </a:r>
            <a:endParaRPr/>
          </a:p>
        </p:txBody>
      </p:sp>
      <p:sp>
        <p:nvSpPr>
          <p:cNvPr id="1665" name="Google Shape;1665;p40"/>
          <p:cNvSpPr txBox="1"/>
          <p:nvPr/>
        </p:nvSpPr>
        <p:spPr>
          <a:xfrm>
            <a:off x="5362077" y="6508486"/>
            <a:ext cx="3409766" cy="322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Courtesy: Thrun, Burgard, Fox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101d4" id="1671" name="Google Shape;167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19114"/>
            <a:ext cx="7620000" cy="62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2" name="Google Shape;1672;p41"/>
          <p:cNvSpPr txBox="1"/>
          <p:nvPr/>
        </p:nvSpPr>
        <p:spPr>
          <a:xfrm>
            <a:off x="6553276" y="6007118"/>
            <a:ext cx="1774328" cy="369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 update</a:t>
            </a:r>
            <a:endParaRPr/>
          </a:p>
        </p:txBody>
      </p:sp>
      <p:sp>
        <p:nvSpPr>
          <p:cNvPr id="1673" name="Google Shape;1673;p41"/>
          <p:cNvSpPr txBox="1"/>
          <p:nvPr/>
        </p:nvSpPr>
        <p:spPr>
          <a:xfrm>
            <a:off x="5362077" y="6508486"/>
            <a:ext cx="3409766" cy="322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Courtesy: Thrun, Burgard, Fox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111d5" id="1679" name="Google Shape;167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19114"/>
            <a:ext cx="7620000" cy="62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0" name="Google Shape;1680;p42"/>
          <p:cNvSpPr txBox="1"/>
          <p:nvPr/>
        </p:nvSpPr>
        <p:spPr>
          <a:xfrm>
            <a:off x="6835108" y="6007109"/>
            <a:ext cx="1492500" cy="369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sp>
        <p:nvSpPr>
          <p:cNvPr id="1681" name="Google Shape;1681;p42"/>
          <p:cNvSpPr txBox="1"/>
          <p:nvPr/>
        </p:nvSpPr>
        <p:spPr>
          <a:xfrm>
            <a:off x="5362077" y="6508486"/>
            <a:ext cx="3409766" cy="322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Courtesy: Thrun, Burgard, Fox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131d7" id="1687" name="Google Shape;168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19114"/>
            <a:ext cx="7620000" cy="62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8" name="Google Shape;1688;p43"/>
          <p:cNvSpPr txBox="1"/>
          <p:nvPr/>
        </p:nvSpPr>
        <p:spPr>
          <a:xfrm>
            <a:off x="6527251" y="5791209"/>
            <a:ext cx="1800352" cy="646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 update,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resampling</a:t>
            </a:r>
            <a:endParaRPr/>
          </a:p>
        </p:txBody>
      </p:sp>
      <p:sp>
        <p:nvSpPr>
          <p:cNvPr id="1689" name="Google Shape;1689;p43"/>
          <p:cNvSpPr txBox="1"/>
          <p:nvPr/>
        </p:nvSpPr>
        <p:spPr>
          <a:xfrm>
            <a:off x="5362077" y="6508486"/>
            <a:ext cx="3409766" cy="322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Courtesy: Thrun, Burgard, Fox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141d8" id="1695" name="Google Shape;169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19114"/>
            <a:ext cx="7620000" cy="62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6" name="Google Shape;1696;p44"/>
          <p:cNvSpPr txBox="1"/>
          <p:nvPr/>
        </p:nvSpPr>
        <p:spPr>
          <a:xfrm>
            <a:off x="6553276" y="6007118"/>
            <a:ext cx="1774328" cy="369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 update</a:t>
            </a:r>
            <a:endParaRPr/>
          </a:p>
        </p:txBody>
      </p:sp>
      <p:sp>
        <p:nvSpPr>
          <p:cNvPr id="1697" name="Google Shape;1697;p44"/>
          <p:cNvSpPr txBox="1"/>
          <p:nvPr/>
        </p:nvSpPr>
        <p:spPr>
          <a:xfrm>
            <a:off x="5362077" y="6508486"/>
            <a:ext cx="3409766" cy="322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Courtesy: Thrun, Burgard, Fox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151d9" id="1703" name="Google Shape;170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19114"/>
            <a:ext cx="7620000" cy="62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4" name="Google Shape;1704;p45"/>
          <p:cNvSpPr txBox="1"/>
          <p:nvPr/>
        </p:nvSpPr>
        <p:spPr>
          <a:xfrm>
            <a:off x="6835108" y="6007109"/>
            <a:ext cx="1492500" cy="369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sp>
        <p:nvSpPr>
          <p:cNvPr id="1705" name="Google Shape;1705;p45"/>
          <p:cNvSpPr txBox="1"/>
          <p:nvPr/>
        </p:nvSpPr>
        <p:spPr>
          <a:xfrm>
            <a:off x="5362077" y="6508486"/>
            <a:ext cx="3409766" cy="322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Courtesy: Thrun, Burgard, Fox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171db" id="1711" name="Google Shape;171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19114"/>
            <a:ext cx="7620000" cy="62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2" name="Google Shape;1712;p46"/>
          <p:cNvSpPr txBox="1"/>
          <p:nvPr/>
        </p:nvSpPr>
        <p:spPr>
          <a:xfrm>
            <a:off x="6527251" y="5867415"/>
            <a:ext cx="1800352" cy="646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 update,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resampling</a:t>
            </a:r>
            <a:endParaRPr/>
          </a:p>
        </p:txBody>
      </p:sp>
      <p:sp>
        <p:nvSpPr>
          <p:cNvPr id="1713" name="Google Shape;1713;p46"/>
          <p:cNvSpPr txBox="1"/>
          <p:nvPr/>
        </p:nvSpPr>
        <p:spPr>
          <a:xfrm>
            <a:off x="5362077" y="6508486"/>
            <a:ext cx="3409766" cy="322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Courtesy: Thrun, Burgard, Fox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181dc" id="1719" name="Google Shape;171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19114"/>
            <a:ext cx="7620000" cy="62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0" name="Google Shape;1720;p47"/>
          <p:cNvSpPr txBox="1"/>
          <p:nvPr/>
        </p:nvSpPr>
        <p:spPr>
          <a:xfrm>
            <a:off x="6553276" y="6007118"/>
            <a:ext cx="1774328" cy="369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 update</a:t>
            </a:r>
            <a:endParaRPr/>
          </a:p>
        </p:txBody>
      </p:sp>
      <p:sp>
        <p:nvSpPr>
          <p:cNvPr id="1721" name="Google Shape;1721;p47"/>
          <p:cNvSpPr txBox="1"/>
          <p:nvPr/>
        </p:nvSpPr>
        <p:spPr>
          <a:xfrm>
            <a:off x="5362077" y="6508486"/>
            <a:ext cx="3409766" cy="322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Courtesy: Thrun, Burgard, Fox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191dd" id="1727" name="Google Shape;172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19114"/>
            <a:ext cx="7620000" cy="62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8" name="Google Shape;1728;p48"/>
          <p:cNvSpPr txBox="1"/>
          <p:nvPr/>
        </p:nvSpPr>
        <p:spPr>
          <a:xfrm>
            <a:off x="6835108" y="6007109"/>
            <a:ext cx="1492500" cy="369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sp>
        <p:nvSpPr>
          <p:cNvPr id="1729" name="Google Shape;1729;p48"/>
          <p:cNvSpPr txBox="1"/>
          <p:nvPr/>
        </p:nvSpPr>
        <p:spPr>
          <a:xfrm>
            <a:off x="5362077" y="6508486"/>
            <a:ext cx="3409766" cy="322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Courtesy: Thrun, Burgard, Fox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_10_06" id="1735" name="Google Shape;173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971800"/>
            <a:ext cx="3733800" cy="2551113"/>
          </a:xfrm>
          <a:prstGeom prst="rect">
            <a:avLst/>
          </a:prstGeom>
          <a:noFill/>
          <a:ln>
            <a:noFill/>
          </a:ln>
        </p:spPr>
      </p:pic>
      <p:sp>
        <p:nvSpPr>
          <p:cNvPr id="1736" name="Google Shape;1736;p49"/>
          <p:cNvSpPr txBox="1"/>
          <p:nvPr>
            <p:ph type="title"/>
          </p:nvPr>
        </p:nvSpPr>
        <p:spPr>
          <a:xfrm>
            <a:off x="168275" y="328613"/>
            <a:ext cx="91440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Using Ceiling Maps for Localization</a:t>
            </a:r>
            <a:endParaRPr/>
          </a:p>
        </p:txBody>
      </p:sp>
      <p:pic>
        <p:nvPicPr>
          <p:cNvPr descr="mean-010" id="1737" name="Google Shape;1737;p49"/>
          <p:cNvPicPr preferRelativeResize="0"/>
          <p:nvPr/>
        </p:nvPicPr>
        <p:blipFill rotWithShape="1">
          <a:blip r:embed="rId4">
            <a:alphaModFix/>
          </a:blip>
          <a:srcRect b="0" l="2235" r="6838" t="14819"/>
          <a:stretch/>
        </p:blipFill>
        <p:spPr>
          <a:xfrm>
            <a:off x="4038600" y="2209800"/>
            <a:ext cx="4876800" cy="373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8" name="Google Shape;1738;p49"/>
          <p:cNvCxnSpPr/>
          <p:nvPr/>
        </p:nvCxnSpPr>
        <p:spPr>
          <a:xfrm flipH="1" rot="10800000">
            <a:off x="2057400" y="4267200"/>
            <a:ext cx="281940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9" name="Google Shape;1739;p49"/>
          <p:cNvSpPr txBox="1"/>
          <p:nvPr/>
        </p:nvSpPr>
        <p:spPr>
          <a:xfrm>
            <a:off x="156998" y="6287714"/>
            <a:ext cx="21123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[Dellaert et al. 99]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0" name="Google Shape;1740;p49"/>
          <p:cNvSpPr txBox="1"/>
          <p:nvPr/>
        </p:nvSpPr>
        <p:spPr>
          <a:xfrm>
            <a:off x="7045193" y="6499290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5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186" name="Google Shape;1186;p5"/>
          <p:cNvSpPr txBox="1"/>
          <p:nvPr>
            <p:ph type="title"/>
          </p:nvPr>
        </p:nvSpPr>
        <p:spPr>
          <a:xfrm>
            <a:off x="609600" y="228600"/>
            <a:ext cx="8424863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 Filter Algorithm </a:t>
            </a:r>
            <a:endParaRPr/>
          </a:p>
        </p:txBody>
      </p:sp>
      <p:sp>
        <p:nvSpPr>
          <p:cNvPr id="1187" name="Google Shape;1187;p5"/>
          <p:cNvSpPr txBox="1"/>
          <p:nvPr>
            <p:ph idx="1" type="body"/>
          </p:nvPr>
        </p:nvSpPr>
        <p:spPr>
          <a:xfrm>
            <a:off x="611188" y="1217613"/>
            <a:ext cx="84105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>
                <a:solidFill>
                  <a:schemeClr val="folHlink"/>
                </a:solidFill>
              </a:rPr>
              <a:t>Algorithm</a:t>
            </a:r>
            <a:r>
              <a:rPr b="1" lang="en-US" sz="2000">
                <a:solidFill>
                  <a:schemeClr val="folHlink"/>
                </a:solidFill>
              </a:rPr>
              <a:t> Bayes_filter</a:t>
            </a:r>
            <a:r>
              <a:rPr lang="en-US" sz="2000"/>
              <a:t>( </a:t>
            </a:r>
            <a:r>
              <a:rPr i="1" lang="en-US" sz="2000"/>
              <a:t>Bel(x),d </a:t>
            </a:r>
            <a:r>
              <a:rPr lang="en-US" sz="2000"/>
              <a:t>):</a:t>
            </a:r>
            <a:endParaRPr/>
          </a:p>
          <a:p>
            <a:pPr indent="-609600" lvl="0" marL="609600" rtl="0" algn="l">
              <a:spcBef>
                <a:spcPts val="40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i="1" lang="en-US" sz="2000"/>
              <a:t> </a:t>
            </a:r>
            <a:r>
              <a:rPr i="1"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000"/>
              <a:t>0</a:t>
            </a:r>
            <a:endParaRPr sz="20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609600" lvl="0" marL="609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/>
              <a:t> </a:t>
            </a:r>
            <a:r>
              <a:rPr lang="en-US" sz="2000">
                <a:solidFill>
                  <a:schemeClr val="folHlink"/>
                </a:solidFill>
              </a:rPr>
              <a:t>If</a:t>
            </a:r>
            <a:r>
              <a:rPr lang="en-US" sz="2000"/>
              <a:t> </a:t>
            </a:r>
            <a:r>
              <a:rPr i="1" lang="en-US" sz="2000"/>
              <a:t>d</a:t>
            </a:r>
            <a:r>
              <a:rPr lang="en-US" sz="2000"/>
              <a:t> is a </a:t>
            </a:r>
            <a:r>
              <a:rPr b="1" lang="en-US" sz="2000">
                <a:solidFill>
                  <a:schemeClr val="hlink"/>
                </a:solidFill>
              </a:rPr>
              <a:t>perceptual</a:t>
            </a:r>
            <a:r>
              <a:rPr lang="en-US" sz="2000"/>
              <a:t> data item </a:t>
            </a:r>
            <a:r>
              <a:rPr i="1" lang="en-US" sz="2000"/>
              <a:t>z </a:t>
            </a:r>
            <a:r>
              <a:rPr lang="en-US" sz="2000">
                <a:solidFill>
                  <a:schemeClr val="folHlink"/>
                </a:solidFill>
              </a:rPr>
              <a:t>then</a:t>
            </a:r>
            <a:endParaRPr/>
          </a:p>
          <a:p>
            <a:pPr indent="-609600" lvl="0" marL="609600" rtl="0" algn="l">
              <a:spcBef>
                <a:spcPts val="40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/>
              <a:t>     For all </a:t>
            </a:r>
            <a:r>
              <a:rPr i="1" lang="en-US" sz="2000"/>
              <a:t>x</a:t>
            </a:r>
            <a:r>
              <a:rPr lang="en-US" sz="2000"/>
              <a:t> do</a:t>
            </a:r>
            <a:endParaRPr/>
          </a:p>
          <a:p>
            <a:pPr indent="-609600" lvl="0" marL="609600" rtl="0" algn="l">
              <a:spcBef>
                <a:spcPts val="40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/>
              <a:t> </a:t>
            </a:r>
            <a:endParaRPr/>
          </a:p>
          <a:p>
            <a:pPr indent="-609600" lvl="0" marL="609600" rtl="0" algn="l">
              <a:spcBef>
                <a:spcPts val="40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/>
              <a:t> </a:t>
            </a:r>
            <a:endParaRPr/>
          </a:p>
          <a:p>
            <a:pPr indent="-609600" lvl="0" marL="609600" rtl="0" algn="l">
              <a:spcBef>
                <a:spcPts val="40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/>
              <a:t>     For all </a:t>
            </a:r>
            <a:r>
              <a:rPr i="1" lang="en-US" sz="2000"/>
              <a:t>x</a:t>
            </a:r>
            <a:r>
              <a:rPr lang="en-US" sz="2000"/>
              <a:t> do</a:t>
            </a:r>
            <a:endParaRPr/>
          </a:p>
          <a:p>
            <a:pPr indent="-609600" lvl="0" marL="609600" rtl="0" algn="l">
              <a:spcBef>
                <a:spcPts val="40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/>
              <a:t> </a:t>
            </a:r>
            <a:endParaRPr/>
          </a:p>
          <a:p>
            <a:pPr indent="-609600" lvl="0" marL="609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/>
              <a:t> </a:t>
            </a:r>
            <a:r>
              <a:rPr lang="en-US" sz="2000">
                <a:solidFill>
                  <a:schemeClr val="folHlink"/>
                </a:solidFill>
              </a:rPr>
              <a:t>Else if</a:t>
            </a:r>
            <a:r>
              <a:rPr lang="en-US" sz="2000"/>
              <a:t> </a:t>
            </a:r>
            <a:r>
              <a:rPr i="1" lang="en-US" sz="2000"/>
              <a:t>d</a:t>
            </a:r>
            <a:r>
              <a:rPr lang="en-US" sz="2000"/>
              <a:t> is an </a:t>
            </a:r>
            <a:r>
              <a:rPr b="1" lang="en-US" sz="2000">
                <a:solidFill>
                  <a:schemeClr val="hlink"/>
                </a:solidFill>
              </a:rPr>
              <a:t>action</a:t>
            </a:r>
            <a:r>
              <a:rPr lang="en-US" sz="2000"/>
              <a:t> data item </a:t>
            </a:r>
            <a:r>
              <a:rPr i="1" lang="en-US" sz="2000"/>
              <a:t>u</a:t>
            </a:r>
            <a:r>
              <a:rPr lang="en-US" sz="2000"/>
              <a:t> </a:t>
            </a:r>
            <a:r>
              <a:rPr lang="en-US" sz="2000">
                <a:solidFill>
                  <a:schemeClr val="folHlink"/>
                </a:solidFill>
              </a:rPr>
              <a:t>then</a:t>
            </a:r>
            <a:endParaRPr/>
          </a:p>
          <a:p>
            <a:pPr indent="-609600" lvl="0" marL="609600" rtl="0" algn="l">
              <a:spcBef>
                <a:spcPts val="40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/>
              <a:t>     For all </a:t>
            </a:r>
            <a:r>
              <a:rPr i="1" lang="en-US" sz="2000"/>
              <a:t>x</a:t>
            </a:r>
            <a:r>
              <a:rPr lang="en-US" sz="2000"/>
              <a:t> do</a:t>
            </a:r>
            <a:endParaRPr/>
          </a:p>
          <a:p>
            <a:pPr indent="-609600" lvl="0" marL="609600" rtl="0" algn="l">
              <a:spcBef>
                <a:spcPts val="40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/>
              <a:t> </a:t>
            </a:r>
            <a:endParaRPr/>
          </a:p>
          <a:p>
            <a:pPr indent="-609600" lvl="0" marL="609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/>
              <a:t> </a:t>
            </a:r>
            <a:r>
              <a:rPr lang="en-US" sz="2000">
                <a:solidFill>
                  <a:schemeClr val="folHlink"/>
                </a:solidFill>
              </a:rPr>
              <a:t>Return</a:t>
            </a:r>
            <a:r>
              <a:rPr lang="en-US" sz="2000"/>
              <a:t> </a:t>
            </a:r>
            <a:r>
              <a:rPr i="1" lang="en-US" sz="2000"/>
              <a:t>Bel</a:t>
            </a: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i="1" lang="en-US" sz="2000"/>
              <a:t>(x)</a:t>
            </a:r>
            <a:r>
              <a:rPr lang="en-US" sz="2000"/>
              <a:t>      </a:t>
            </a:r>
            <a:endParaRPr/>
          </a:p>
        </p:txBody>
      </p:sp>
      <p:pic>
        <p:nvPicPr>
          <p:cNvPr id="1188" name="Google Shape;11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4400" y="2728913"/>
            <a:ext cx="3001963" cy="40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4400" y="3111500"/>
            <a:ext cx="19050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Google Shape;119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4400" y="3810000"/>
            <a:ext cx="2540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1" name="Google Shape;119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60600" y="5065713"/>
            <a:ext cx="3868738" cy="687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2" name="Google Shape;1192;p5"/>
          <p:cNvCxnSpPr/>
          <p:nvPr/>
        </p:nvCxnSpPr>
        <p:spPr>
          <a:xfrm flipH="1" rot="10800000">
            <a:off x="4060464" y="4708824"/>
            <a:ext cx="2617550" cy="340771"/>
          </a:xfrm>
          <a:prstGeom prst="straightConnector1">
            <a:avLst/>
          </a:prstGeom>
          <a:noFill/>
          <a:ln cap="flat" cmpd="sng" w="25400">
            <a:solidFill>
              <a:srgbClr val="800000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193" name="Google Shape;1193;p5"/>
          <p:cNvSpPr txBox="1"/>
          <p:nvPr/>
        </p:nvSpPr>
        <p:spPr>
          <a:xfrm>
            <a:off x="6858334" y="4368053"/>
            <a:ext cx="2064563" cy="651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sum over all</a:t>
            </a:r>
            <a:br>
              <a:rPr b="0" i="0" lang="en-US" sz="20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0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discrete states</a:t>
            </a:r>
            <a:endParaRPr/>
          </a:p>
        </p:txBody>
      </p:sp>
      <p:cxnSp>
        <p:nvCxnSpPr>
          <p:cNvPr id="1194" name="Google Shape;1194;p5"/>
          <p:cNvCxnSpPr/>
          <p:nvPr/>
        </p:nvCxnSpPr>
        <p:spPr>
          <a:xfrm>
            <a:off x="4470399" y="5655735"/>
            <a:ext cx="778934" cy="423333"/>
          </a:xfrm>
          <a:prstGeom prst="straightConnector1">
            <a:avLst/>
          </a:prstGeom>
          <a:noFill/>
          <a:ln cap="flat" cmpd="sng" w="25400">
            <a:solidFill>
              <a:srgbClr val="800000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195" name="Google Shape;1195;p5"/>
          <p:cNvSpPr txBox="1"/>
          <p:nvPr/>
        </p:nvSpPr>
        <p:spPr>
          <a:xfrm>
            <a:off x="5368201" y="5976719"/>
            <a:ext cx="2828869" cy="374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motion model, Ch. 4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50"/>
          <p:cNvSpPr txBox="1"/>
          <p:nvPr>
            <p:ph type="title"/>
          </p:nvPr>
        </p:nvSpPr>
        <p:spPr>
          <a:xfrm>
            <a:off x="381000" y="442913"/>
            <a:ext cx="8610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Vision-Based Localization</a:t>
            </a:r>
            <a:endParaRPr/>
          </a:p>
        </p:txBody>
      </p:sp>
      <p:cxnSp>
        <p:nvCxnSpPr>
          <p:cNvPr id="1747" name="Google Shape;1747;p50"/>
          <p:cNvCxnSpPr/>
          <p:nvPr/>
        </p:nvCxnSpPr>
        <p:spPr>
          <a:xfrm rot="10800000">
            <a:off x="1917700" y="2209800"/>
            <a:ext cx="76200" cy="22098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1748" name="Google Shape;1748;p50"/>
          <p:cNvGrpSpPr/>
          <p:nvPr/>
        </p:nvGrpSpPr>
        <p:grpSpPr>
          <a:xfrm>
            <a:off x="1597025" y="4419600"/>
            <a:ext cx="701675" cy="1428750"/>
            <a:chOff x="4128" y="864"/>
            <a:chExt cx="864" cy="1824"/>
          </a:xfrm>
        </p:grpSpPr>
        <p:sp>
          <p:nvSpPr>
            <p:cNvPr id="1749" name="Google Shape;1749;p50"/>
            <p:cNvSpPr/>
            <p:nvPr/>
          </p:nvSpPr>
          <p:spPr>
            <a:xfrm>
              <a:off x="4128" y="1152"/>
              <a:ext cx="864" cy="1441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50" name="Google Shape;1750;p50"/>
            <p:cNvSpPr/>
            <p:nvPr/>
          </p:nvSpPr>
          <p:spPr>
            <a:xfrm>
              <a:off x="4128" y="1776"/>
              <a:ext cx="383" cy="719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51" name="Google Shape;1751;p50"/>
            <p:cNvSpPr/>
            <p:nvPr/>
          </p:nvSpPr>
          <p:spPr>
            <a:xfrm>
              <a:off x="4511" y="1776"/>
              <a:ext cx="336" cy="719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52" name="Google Shape;1752;p50"/>
            <p:cNvSpPr/>
            <p:nvPr/>
          </p:nvSpPr>
          <p:spPr>
            <a:xfrm>
              <a:off x="4847" y="1776"/>
              <a:ext cx="145" cy="719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53" name="Google Shape;1753;p50"/>
            <p:cNvSpPr/>
            <p:nvPr/>
          </p:nvSpPr>
          <p:spPr>
            <a:xfrm>
              <a:off x="4224" y="2593"/>
              <a:ext cx="240" cy="9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54" name="Google Shape;1754;p50"/>
            <p:cNvSpPr/>
            <p:nvPr/>
          </p:nvSpPr>
          <p:spPr>
            <a:xfrm>
              <a:off x="4752" y="2593"/>
              <a:ext cx="145" cy="9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55" name="Google Shape;1755;p50"/>
            <p:cNvSpPr/>
            <p:nvPr/>
          </p:nvSpPr>
          <p:spPr>
            <a:xfrm>
              <a:off x="4128" y="1393"/>
              <a:ext cx="864" cy="191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56" name="Google Shape;1756;p50"/>
            <p:cNvSpPr/>
            <p:nvPr/>
          </p:nvSpPr>
          <p:spPr>
            <a:xfrm>
              <a:off x="4177" y="1440"/>
              <a:ext cx="96" cy="97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57" name="Google Shape;1757;p50"/>
            <p:cNvSpPr/>
            <p:nvPr/>
          </p:nvSpPr>
          <p:spPr>
            <a:xfrm>
              <a:off x="4320" y="1440"/>
              <a:ext cx="96" cy="97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58" name="Google Shape;1758;p50"/>
            <p:cNvSpPr/>
            <p:nvPr/>
          </p:nvSpPr>
          <p:spPr>
            <a:xfrm>
              <a:off x="4464" y="1440"/>
              <a:ext cx="96" cy="97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59" name="Google Shape;1759;p50"/>
            <p:cNvSpPr/>
            <p:nvPr/>
          </p:nvSpPr>
          <p:spPr>
            <a:xfrm>
              <a:off x="4609" y="1440"/>
              <a:ext cx="96" cy="97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60" name="Google Shape;1760;p50"/>
            <p:cNvSpPr/>
            <p:nvPr/>
          </p:nvSpPr>
          <p:spPr>
            <a:xfrm>
              <a:off x="4752" y="1440"/>
              <a:ext cx="96" cy="97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61" name="Google Shape;1761;p50"/>
            <p:cNvSpPr/>
            <p:nvPr/>
          </p:nvSpPr>
          <p:spPr>
            <a:xfrm>
              <a:off x="4896" y="1440"/>
              <a:ext cx="96" cy="97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62" name="Google Shape;1762;p50"/>
            <p:cNvSpPr/>
            <p:nvPr/>
          </p:nvSpPr>
          <p:spPr>
            <a:xfrm>
              <a:off x="4128" y="913"/>
              <a:ext cx="145" cy="9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63" name="Google Shape;1763;p50"/>
            <p:cNvSpPr/>
            <p:nvPr/>
          </p:nvSpPr>
          <p:spPr>
            <a:xfrm>
              <a:off x="4273" y="864"/>
              <a:ext cx="287" cy="288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64" name="Google Shape;1764;p50"/>
            <p:cNvSpPr/>
            <p:nvPr/>
          </p:nvSpPr>
          <p:spPr>
            <a:xfrm>
              <a:off x="4609" y="913"/>
              <a:ext cx="47" cy="239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65" name="Google Shape;1765;p50"/>
            <p:cNvSpPr/>
            <p:nvPr/>
          </p:nvSpPr>
          <p:spPr>
            <a:xfrm>
              <a:off x="4752" y="1103"/>
              <a:ext cx="192" cy="49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1766" name="Google Shape;1766;p50"/>
          <p:cNvCxnSpPr/>
          <p:nvPr/>
        </p:nvCxnSpPr>
        <p:spPr>
          <a:xfrm>
            <a:off x="622300" y="2209800"/>
            <a:ext cx="2895600" cy="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7" name="Google Shape;1767;p50"/>
          <p:cNvCxnSpPr/>
          <p:nvPr/>
        </p:nvCxnSpPr>
        <p:spPr>
          <a:xfrm flipH="1" rot="10800000">
            <a:off x="1993900" y="2209800"/>
            <a:ext cx="76200" cy="22098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768" name="Google Shape;176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0225" y="4495800"/>
            <a:ext cx="1828800" cy="1373188"/>
          </a:xfrm>
          <a:prstGeom prst="rect">
            <a:avLst/>
          </a:prstGeom>
          <a:noFill/>
          <a:ln cap="flat" cmpd="sng" w="38100">
            <a:solidFill>
              <a:srgbClr val="33CC33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69" name="Google Shape;1769;p50"/>
          <p:cNvSpPr/>
          <p:nvPr/>
        </p:nvSpPr>
        <p:spPr>
          <a:xfrm>
            <a:off x="3908425" y="5105400"/>
            <a:ext cx="152400" cy="15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mean-010" id="1770" name="Google Shape;1770;p50"/>
          <p:cNvPicPr preferRelativeResize="0"/>
          <p:nvPr/>
        </p:nvPicPr>
        <p:blipFill rotWithShape="1">
          <a:blip r:embed="rId4">
            <a:alphaModFix/>
          </a:blip>
          <a:srcRect b="0" l="2235" r="6838" t="14819"/>
          <a:stretch/>
        </p:blipFill>
        <p:spPr>
          <a:xfrm>
            <a:off x="5508625" y="4038600"/>
            <a:ext cx="2971800" cy="2273300"/>
          </a:xfrm>
          <a:prstGeom prst="rect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1771" name="Google Shape;1771;p50"/>
          <p:cNvGrpSpPr/>
          <p:nvPr/>
        </p:nvGrpSpPr>
        <p:grpSpPr>
          <a:xfrm>
            <a:off x="3984625" y="2784475"/>
            <a:ext cx="1574800" cy="2320925"/>
            <a:chOff x="2832" y="1610"/>
            <a:chExt cx="992" cy="1462"/>
          </a:xfrm>
        </p:grpSpPr>
        <p:cxnSp>
          <p:nvCxnSpPr>
            <p:cNvPr id="1772" name="Google Shape;1772;p50"/>
            <p:cNvCxnSpPr/>
            <p:nvPr/>
          </p:nvCxnSpPr>
          <p:spPr>
            <a:xfrm flipH="1" rot="10800000">
              <a:off x="2832" y="2208"/>
              <a:ext cx="960" cy="864"/>
            </a:xfrm>
            <a:prstGeom prst="straightConnector1">
              <a:avLst/>
            </a:prstGeom>
            <a:noFill/>
            <a:ln cap="flat" cmpd="sng" w="9525">
              <a:solidFill>
                <a:srgbClr val="33CC3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73" name="Google Shape;1773;p50"/>
            <p:cNvCxnSpPr/>
            <p:nvPr/>
          </p:nvCxnSpPr>
          <p:spPr>
            <a:xfrm rot="10800000">
              <a:off x="3792" y="1872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rgbClr val="33CC33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774" name="Google Shape;1774;p50"/>
            <p:cNvSpPr txBox="1"/>
            <p:nvPr/>
          </p:nvSpPr>
          <p:spPr>
            <a:xfrm>
              <a:off x="3254" y="1610"/>
              <a:ext cx="57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CC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P(z|x)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75" name="Google Shape;1775;p50"/>
          <p:cNvGrpSpPr/>
          <p:nvPr/>
        </p:nvGrpSpPr>
        <p:grpSpPr>
          <a:xfrm>
            <a:off x="3886200" y="1676400"/>
            <a:ext cx="3352800" cy="3048000"/>
            <a:chOff x="2770" y="912"/>
            <a:chExt cx="2112" cy="1920"/>
          </a:xfrm>
        </p:grpSpPr>
        <p:sp>
          <p:nvSpPr>
            <p:cNvPr id="1776" name="Google Shape;1776;p50"/>
            <p:cNvSpPr/>
            <p:nvPr/>
          </p:nvSpPr>
          <p:spPr>
            <a:xfrm>
              <a:off x="3744" y="2160"/>
              <a:ext cx="43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h(x)</a:t>
              </a:r>
              <a:endParaRPr baseline="-25000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777" name="Google Shape;1777;p50"/>
            <p:cNvGrpSpPr/>
            <p:nvPr/>
          </p:nvGrpSpPr>
          <p:grpSpPr>
            <a:xfrm>
              <a:off x="2770" y="912"/>
              <a:ext cx="2112" cy="1920"/>
              <a:chOff x="2770" y="912"/>
              <a:chExt cx="2112" cy="1920"/>
            </a:xfrm>
          </p:grpSpPr>
          <p:cxnSp>
            <p:nvCxnSpPr>
              <p:cNvPr id="1778" name="Google Shape;1778;p50"/>
              <p:cNvCxnSpPr/>
              <p:nvPr/>
            </p:nvCxnSpPr>
            <p:spPr>
              <a:xfrm>
                <a:off x="2770" y="2208"/>
                <a:ext cx="211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779" name="Google Shape;1779;p50"/>
              <p:cNvSpPr/>
              <p:nvPr/>
            </p:nvSpPr>
            <p:spPr>
              <a:xfrm>
                <a:off x="3504" y="1344"/>
                <a:ext cx="864" cy="840"/>
              </a:xfrm>
              <a:custGeom>
                <a:rect b="b" l="l" r="r" t="t"/>
                <a:pathLst>
                  <a:path extrusionOk="0" h="984" w="1488">
                    <a:moveTo>
                      <a:pt x="0" y="960"/>
                    </a:moveTo>
                    <a:cubicBezTo>
                      <a:pt x="64" y="972"/>
                      <a:pt x="128" y="984"/>
                      <a:pt x="192" y="960"/>
                    </a:cubicBezTo>
                    <a:cubicBezTo>
                      <a:pt x="256" y="936"/>
                      <a:pt x="320" y="912"/>
                      <a:pt x="384" y="816"/>
                    </a:cubicBezTo>
                    <a:cubicBezTo>
                      <a:pt x="448" y="720"/>
                      <a:pt x="528" y="504"/>
                      <a:pt x="576" y="384"/>
                    </a:cubicBezTo>
                    <a:cubicBezTo>
                      <a:pt x="624" y="264"/>
                      <a:pt x="632" y="160"/>
                      <a:pt x="672" y="96"/>
                    </a:cubicBezTo>
                    <a:cubicBezTo>
                      <a:pt x="712" y="32"/>
                      <a:pt x="776" y="0"/>
                      <a:pt x="816" y="0"/>
                    </a:cubicBezTo>
                    <a:cubicBezTo>
                      <a:pt x="856" y="0"/>
                      <a:pt x="880" y="8"/>
                      <a:pt x="912" y="96"/>
                    </a:cubicBezTo>
                    <a:cubicBezTo>
                      <a:pt x="944" y="184"/>
                      <a:pt x="968" y="400"/>
                      <a:pt x="1008" y="528"/>
                    </a:cubicBezTo>
                    <a:cubicBezTo>
                      <a:pt x="1048" y="656"/>
                      <a:pt x="1096" y="792"/>
                      <a:pt x="1152" y="864"/>
                    </a:cubicBezTo>
                    <a:cubicBezTo>
                      <a:pt x="1208" y="936"/>
                      <a:pt x="1288" y="944"/>
                      <a:pt x="1344" y="960"/>
                    </a:cubicBezTo>
                    <a:cubicBezTo>
                      <a:pt x="1400" y="976"/>
                      <a:pt x="1464" y="960"/>
                      <a:pt x="1488" y="960"/>
                    </a:cubicBezTo>
                  </a:path>
                </a:pathLst>
              </a:cu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780" name="Google Shape;1780;p50"/>
              <p:cNvSpPr/>
              <p:nvPr/>
            </p:nvSpPr>
            <p:spPr>
              <a:xfrm>
                <a:off x="2784" y="1920"/>
                <a:ext cx="20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</a:t>
                </a:r>
                <a:endParaRPr baseline="-25000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781" name="Google Shape;1781;p50"/>
              <p:cNvCxnSpPr/>
              <p:nvPr/>
            </p:nvCxnSpPr>
            <p:spPr>
              <a:xfrm rot="10800000">
                <a:off x="3970" y="912"/>
                <a:ext cx="0" cy="12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fol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2" name="Google Shape;1782;p50"/>
              <p:cNvCxnSpPr/>
              <p:nvPr/>
            </p:nvCxnSpPr>
            <p:spPr>
              <a:xfrm>
                <a:off x="3984" y="2208"/>
                <a:ext cx="672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folHlink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83" name="Google Shape;1783;p50"/>
              <p:cNvCxnSpPr/>
              <p:nvPr/>
            </p:nvCxnSpPr>
            <p:spPr>
              <a:xfrm rot="10800000">
                <a:off x="2784" y="1296"/>
                <a:ext cx="0" cy="9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1784" name="Google Shape;1784;p50"/>
          <p:cNvSpPr txBox="1"/>
          <p:nvPr/>
        </p:nvSpPr>
        <p:spPr>
          <a:xfrm>
            <a:off x="7045193" y="6499290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51"/>
          <p:cNvSpPr txBox="1"/>
          <p:nvPr>
            <p:ph type="title"/>
          </p:nvPr>
        </p:nvSpPr>
        <p:spPr>
          <a:xfrm>
            <a:off x="381000" y="442913"/>
            <a:ext cx="8610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Under a Light</a:t>
            </a:r>
            <a:endParaRPr/>
          </a:p>
        </p:txBody>
      </p:sp>
      <p:pic>
        <p:nvPicPr>
          <p:cNvPr descr="UNDER" id="1791" name="Google Shape;179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057400"/>
            <a:ext cx="1409700" cy="140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under-dist" id="1792" name="Google Shape;179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2020888"/>
            <a:ext cx="5181600" cy="40751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93" name="Google Shape;1793;p51"/>
          <p:cNvSpPr txBox="1"/>
          <p:nvPr/>
        </p:nvSpPr>
        <p:spPr>
          <a:xfrm>
            <a:off x="288925" y="1447800"/>
            <a:ext cx="17653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 z:</a:t>
            </a:r>
            <a:endParaRPr/>
          </a:p>
        </p:txBody>
      </p:sp>
      <p:sp>
        <p:nvSpPr>
          <p:cNvPr id="1794" name="Google Shape;1794;p51"/>
          <p:cNvSpPr txBox="1"/>
          <p:nvPr/>
        </p:nvSpPr>
        <p:spPr>
          <a:xfrm>
            <a:off x="2819400" y="1447800"/>
            <a:ext cx="806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P(z|x)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1795" name="Google Shape;1795;p51"/>
          <p:cNvSpPr txBox="1"/>
          <p:nvPr/>
        </p:nvSpPr>
        <p:spPr>
          <a:xfrm>
            <a:off x="7045193" y="6499290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52"/>
          <p:cNvSpPr txBox="1"/>
          <p:nvPr>
            <p:ph type="title"/>
          </p:nvPr>
        </p:nvSpPr>
        <p:spPr>
          <a:xfrm>
            <a:off x="381000" y="442913"/>
            <a:ext cx="8610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Next to a Light</a:t>
            </a:r>
            <a:endParaRPr/>
          </a:p>
        </p:txBody>
      </p:sp>
      <p:pic>
        <p:nvPicPr>
          <p:cNvPr descr="BESIDES" id="1802" name="Google Shape;180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057400"/>
            <a:ext cx="1371600" cy="137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besides-dist" id="1803" name="Google Shape;180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2005013"/>
            <a:ext cx="5211763" cy="4090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804" name="Google Shape;1804;p52"/>
          <p:cNvSpPr txBox="1"/>
          <p:nvPr/>
        </p:nvSpPr>
        <p:spPr>
          <a:xfrm>
            <a:off x="288925" y="1447800"/>
            <a:ext cx="17653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 z:</a:t>
            </a:r>
            <a:endParaRPr/>
          </a:p>
        </p:txBody>
      </p:sp>
      <p:sp>
        <p:nvSpPr>
          <p:cNvPr id="1805" name="Google Shape;1805;p52"/>
          <p:cNvSpPr txBox="1"/>
          <p:nvPr/>
        </p:nvSpPr>
        <p:spPr>
          <a:xfrm>
            <a:off x="2819400" y="1447800"/>
            <a:ext cx="806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P(z|x)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1806" name="Google Shape;1806;p52"/>
          <p:cNvSpPr txBox="1"/>
          <p:nvPr/>
        </p:nvSpPr>
        <p:spPr>
          <a:xfrm>
            <a:off x="7045193" y="6499290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53"/>
          <p:cNvSpPr txBox="1"/>
          <p:nvPr>
            <p:ph type="title"/>
          </p:nvPr>
        </p:nvSpPr>
        <p:spPr>
          <a:xfrm>
            <a:off x="381000" y="442913"/>
            <a:ext cx="8610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Elsewhere</a:t>
            </a:r>
            <a:endParaRPr/>
          </a:p>
        </p:txBody>
      </p:sp>
      <p:pic>
        <p:nvPicPr>
          <p:cNvPr descr="not-under" id="1813" name="Google Shape;181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057400"/>
            <a:ext cx="1252538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t-under-dist" id="1814" name="Google Shape;1814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2057400"/>
            <a:ext cx="52070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5" name="Google Shape;1815;p53"/>
          <p:cNvSpPr txBox="1"/>
          <p:nvPr/>
        </p:nvSpPr>
        <p:spPr>
          <a:xfrm>
            <a:off x="288925" y="1447800"/>
            <a:ext cx="17653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 z:</a:t>
            </a:r>
            <a:endParaRPr/>
          </a:p>
        </p:txBody>
      </p:sp>
      <p:sp>
        <p:nvSpPr>
          <p:cNvPr id="1816" name="Google Shape;1816;p53"/>
          <p:cNvSpPr txBox="1"/>
          <p:nvPr/>
        </p:nvSpPr>
        <p:spPr>
          <a:xfrm>
            <a:off x="2819400" y="1447800"/>
            <a:ext cx="806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P(z|x)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1817" name="Google Shape;1817;p53"/>
          <p:cNvSpPr txBox="1"/>
          <p:nvPr/>
        </p:nvSpPr>
        <p:spPr>
          <a:xfrm>
            <a:off x="7045193" y="6499290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burgard/TeX/lehre/lectures-robotics/videos/VISION-SMITHSONIAN.AVI" id="1823" name="Google Shape;182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241425"/>
            <a:ext cx="6400800" cy="5240338"/>
          </a:xfrm>
          <a:prstGeom prst="rect">
            <a:avLst/>
          </a:prstGeom>
          <a:noFill/>
          <a:ln>
            <a:noFill/>
          </a:ln>
        </p:spPr>
      </p:pic>
      <p:sp>
        <p:nvSpPr>
          <p:cNvPr id="1824" name="Google Shape;1824;p54"/>
          <p:cNvSpPr txBox="1"/>
          <p:nvPr>
            <p:ph type="title"/>
          </p:nvPr>
        </p:nvSpPr>
        <p:spPr>
          <a:xfrm>
            <a:off x="203200" y="401638"/>
            <a:ext cx="88312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Global Localization Using Vision</a:t>
            </a:r>
            <a:endParaRPr/>
          </a:p>
        </p:txBody>
      </p:sp>
      <p:sp>
        <p:nvSpPr>
          <p:cNvPr id="1825" name="Google Shape;1825;p54"/>
          <p:cNvSpPr/>
          <p:nvPr/>
        </p:nvSpPr>
        <p:spPr>
          <a:xfrm>
            <a:off x="4191000" y="2008188"/>
            <a:ext cx="152400" cy="2971800"/>
          </a:xfrm>
          <a:custGeom>
            <a:rect b="b" l="l" r="r" t="t"/>
            <a:pathLst>
              <a:path extrusionOk="0" h="2225" w="229">
                <a:moveTo>
                  <a:pt x="0" y="0"/>
                </a:moveTo>
                <a:cubicBezTo>
                  <a:pt x="19" y="132"/>
                  <a:pt x="38" y="264"/>
                  <a:pt x="47" y="418"/>
                </a:cubicBezTo>
                <a:cubicBezTo>
                  <a:pt x="56" y="572"/>
                  <a:pt x="42" y="740"/>
                  <a:pt x="55" y="923"/>
                </a:cubicBezTo>
                <a:cubicBezTo>
                  <a:pt x="68" y="1106"/>
                  <a:pt x="102" y="1343"/>
                  <a:pt x="126" y="1515"/>
                </a:cubicBezTo>
                <a:cubicBezTo>
                  <a:pt x="150" y="1687"/>
                  <a:pt x="181" y="1851"/>
                  <a:pt x="197" y="1957"/>
                </a:cubicBezTo>
                <a:cubicBezTo>
                  <a:pt x="213" y="2063"/>
                  <a:pt x="216" y="2109"/>
                  <a:pt x="221" y="2154"/>
                </a:cubicBezTo>
                <a:cubicBezTo>
                  <a:pt x="226" y="2199"/>
                  <a:pt x="227" y="2212"/>
                  <a:pt x="229" y="2225"/>
                </a:cubicBezTo>
              </a:path>
            </a:pathLst>
          </a:cu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55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2" name="Google Shape;1832;p55"/>
          <p:cNvSpPr txBox="1"/>
          <p:nvPr>
            <p:ph type="title"/>
          </p:nvPr>
        </p:nvSpPr>
        <p:spPr>
          <a:xfrm>
            <a:off x="381000" y="442913"/>
            <a:ext cx="8610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How to deal with localization errors?</a:t>
            </a:r>
            <a:endParaRPr sz="3200"/>
          </a:p>
        </p:txBody>
      </p:sp>
      <p:sp>
        <p:nvSpPr>
          <p:cNvPr id="1833" name="Google Shape;1833;p55"/>
          <p:cNvSpPr txBox="1"/>
          <p:nvPr>
            <p:ph idx="1" type="body"/>
          </p:nvPr>
        </p:nvSpPr>
        <p:spPr>
          <a:xfrm>
            <a:off x="457200" y="12192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The approach described so far is able 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to track the pose of a mobile robot and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to globally localize the robot</a:t>
            </a:r>
            <a:endParaRPr/>
          </a:p>
          <a:p>
            <a:pPr indent="-163830" lvl="1" marL="74295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How can we deal with localization errors (i.e., the kidnapped robot problem)?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56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0" name="Google Shape;1840;p56"/>
          <p:cNvSpPr txBox="1"/>
          <p:nvPr>
            <p:ph type="title"/>
          </p:nvPr>
        </p:nvSpPr>
        <p:spPr>
          <a:xfrm>
            <a:off x="381000" y="442913"/>
            <a:ext cx="8610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Approaches</a:t>
            </a:r>
            <a:endParaRPr sz="3200"/>
          </a:p>
        </p:txBody>
      </p:sp>
      <p:sp>
        <p:nvSpPr>
          <p:cNvPr id="1841" name="Google Shape;1841;p56"/>
          <p:cNvSpPr txBox="1"/>
          <p:nvPr>
            <p:ph idx="1" type="body"/>
          </p:nvPr>
        </p:nvSpPr>
        <p:spPr>
          <a:xfrm>
            <a:off x="457200" y="12192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At each time step, randomly insert a fixed number of samples </a:t>
            </a:r>
            <a:endParaRPr/>
          </a:p>
          <a:p>
            <a:pPr indent="-342900" lvl="0" marL="342900" rtl="0" algn="l">
              <a:spcBef>
                <a:spcPts val="112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Alternatively, insert random samples proportional to the average likelihood of the particles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57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– Particle Filters</a:t>
            </a:r>
            <a:endParaRPr/>
          </a:p>
        </p:txBody>
      </p:sp>
      <p:sp>
        <p:nvSpPr>
          <p:cNvPr id="1848" name="Google Shape;1848;p57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Particle filters are non-parametric Bayes filters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Belief represented by a set of weighted samples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Proposal distribution to draw the samples for the next time step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Particle weight to account for the differences between the proposal and the target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Re-sampling: Draw new particles with a probability proportional to the weight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58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– PF Localization</a:t>
            </a:r>
            <a:endParaRPr/>
          </a:p>
        </p:txBody>
      </p:sp>
      <p:sp>
        <p:nvSpPr>
          <p:cNvPr id="1855" name="Google Shape;1855;p58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Particles are propagated according to the motion model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Particles are weighted according to the likelihood of the observation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Called: Monte-Carlo localization (MCL)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Used in many practical localization systems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240"/>
              <a:buChar char="▪"/>
            </a:pPr>
            <a:r>
              <a:rPr b="1" lang="en-US" sz="2800">
                <a:solidFill>
                  <a:srgbClr val="800000"/>
                </a:solidFill>
              </a:rPr>
              <a:t>The art is to design appropriate motion and sensor models</a:t>
            </a:r>
            <a:endParaRPr/>
          </a:p>
          <a:p>
            <a:pPr indent="-200660" lvl="0" marL="342900" rtl="0" algn="l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59"/>
          <p:cNvSpPr txBox="1"/>
          <p:nvPr>
            <p:ph type="title"/>
          </p:nvPr>
        </p:nvSpPr>
        <p:spPr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Acknowledgment</a:t>
            </a:r>
            <a:endParaRPr/>
          </a:p>
        </p:txBody>
      </p:sp>
      <p:sp>
        <p:nvSpPr>
          <p:cNvPr id="1861" name="Google Shape;1861;p59"/>
          <p:cNvSpPr txBox="1"/>
          <p:nvPr>
            <p:ph idx="1" type="body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These slides have been created by Wolfram Burgard, Dieter Fox, Cyrill Stachniss and Maren Bennewitz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6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202" name="Google Shape;1202;p6"/>
          <p:cNvSpPr txBox="1"/>
          <p:nvPr>
            <p:ph type="title"/>
          </p:nvPr>
        </p:nvSpPr>
        <p:spPr>
          <a:xfrm>
            <a:off x="609600" y="111125"/>
            <a:ext cx="8424863" cy="1190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Piecewise Constant Representation</a:t>
            </a:r>
            <a:endParaRPr/>
          </a:p>
        </p:txBody>
      </p:sp>
      <p:pic>
        <p:nvPicPr>
          <p:cNvPr descr="GRID" id="1203" name="Google Shape;12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600200"/>
            <a:ext cx="5024438" cy="437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4" name="Google Shape;120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50" y="1638300"/>
            <a:ext cx="2479675" cy="46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7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211" name="Google Shape;1211;p7"/>
          <p:cNvSpPr txBox="1"/>
          <p:nvPr>
            <p:ph type="title"/>
          </p:nvPr>
        </p:nvSpPr>
        <p:spPr>
          <a:xfrm>
            <a:off x="381000" y="381000"/>
            <a:ext cx="8610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212" name="Google Shape;1212;p7"/>
          <p:cNvSpPr txBox="1"/>
          <p:nvPr>
            <p:ph idx="1" type="body"/>
          </p:nvPr>
        </p:nvSpPr>
        <p:spPr>
          <a:xfrm>
            <a:off x="547688" y="1154113"/>
            <a:ext cx="8118475" cy="453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To update the belief, one has to iterate over all cells of the grid</a:t>
            </a:r>
            <a:endParaRPr/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When the belief is peaked, one wants to avoid updating irrelevant aspects of the state space</a:t>
            </a:r>
            <a:endParaRPr/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Monitor whether the robot is de-localized or not</a:t>
            </a:r>
            <a:endParaRPr/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Consider the likelihood of the observation in the relevant components of the state space</a:t>
            </a:r>
            <a:endParaRPr/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Assume a bounded Gaussian for the motion uncertainty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8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219" name="Google Shape;1219;p8"/>
          <p:cNvSpPr txBox="1"/>
          <p:nvPr>
            <p:ph type="title"/>
          </p:nvPr>
        </p:nvSpPr>
        <p:spPr>
          <a:xfrm>
            <a:off x="609600" y="355600"/>
            <a:ext cx="8424863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Grid-Based Localization</a:t>
            </a:r>
            <a:endParaRPr/>
          </a:p>
        </p:txBody>
      </p:sp>
      <p:grpSp>
        <p:nvGrpSpPr>
          <p:cNvPr id="1220" name="Google Shape;1220;p8"/>
          <p:cNvGrpSpPr/>
          <p:nvPr/>
        </p:nvGrpSpPr>
        <p:grpSpPr>
          <a:xfrm>
            <a:off x="287338" y="1101725"/>
            <a:ext cx="2535237" cy="5070475"/>
            <a:chOff x="181" y="694"/>
            <a:chExt cx="1597" cy="3194"/>
          </a:xfrm>
        </p:grpSpPr>
        <p:sp>
          <p:nvSpPr>
            <p:cNvPr id="1221" name="Google Shape;1221;p8"/>
            <p:cNvSpPr/>
            <p:nvPr/>
          </p:nvSpPr>
          <p:spPr>
            <a:xfrm>
              <a:off x="1046" y="2622"/>
              <a:ext cx="135" cy="135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descr="museum-global1" id="1222" name="Google Shape;1222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1" y="2397"/>
              <a:ext cx="1584" cy="1491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descr="museum-scan1" id="1223" name="Google Shape;1223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4" y="694"/>
              <a:ext cx="1584" cy="15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</p:grpSp>
      <p:grpSp>
        <p:nvGrpSpPr>
          <p:cNvPr id="1224" name="Google Shape;1224;p8"/>
          <p:cNvGrpSpPr/>
          <p:nvPr/>
        </p:nvGrpSpPr>
        <p:grpSpPr>
          <a:xfrm>
            <a:off x="3335338" y="1125538"/>
            <a:ext cx="2535237" cy="5065712"/>
            <a:chOff x="2101" y="709"/>
            <a:chExt cx="1597" cy="3191"/>
          </a:xfrm>
        </p:grpSpPr>
        <p:pic>
          <p:nvPicPr>
            <p:cNvPr descr="museum-global2" id="1225" name="Google Shape;1225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101" y="2409"/>
              <a:ext cx="1584" cy="1491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descr="museum-scan2" id="1226" name="Google Shape;1226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114" y="709"/>
              <a:ext cx="1584" cy="15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</p:grpSp>
      <p:grpSp>
        <p:nvGrpSpPr>
          <p:cNvPr id="1227" name="Google Shape;1227;p8"/>
          <p:cNvGrpSpPr/>
          <p:nvPr/>
        </p:nvGrpSpPr>
        <p:grpSpPr>
          <a:xfrm>
            <a:off x="6319838" y="1127125"/>
            <a:ext cx="2535237" cy="5024438"/>
            <a:chOff x="3981" y="710"/>
            <a:chExt cx="1597" cy="3165"/>
          </a:xfrm>
        </p:grpSpPr>
        <p:pic>
          <p:nvPicPr>
            <p:cNvPr descr="museum-global3" id="1228" name="Google Shape;1228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981" y="2389"/>
              <a:ext cx="1584" cy="1486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descr="museum-scan3" id="1229" name="Google Shape;1229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94" y="710"/>
              <a:ext cx="1584" cy="1589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</p:grpSp>
      <p:sp>
        <p:nvSpPr>
          <p:cNvPr id="1230" name="Google Shape;1230;p8"/>
          <p:cNvSpPr/>
          <p:nvPr/>
        </p:nvSpPr>
        <p:spPr>
          <a:xfrm>
            <a:off x="7118350" y="5048250"/>
            <a:ext cx="215900" cy="209550"/>
          </a:xfrm>
          <a:prstGeom prst="ellipse">
            <a:avLst/>
          </a:prstGeom>
          <a:noFill/>
          <a:ln cap="flat" cmpd="sng" w="254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360"/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9"/>
          <p:cNvSpPr txBox="1"/>
          <p:nvPr>
            <p:ph idx="12" type="sldNum"/>
          </p:nvPr>
        </p:nvSpPr>
        <p:spPr>
          <a:xfrm>
            <a:off x="7010400" y="6516688"/>
            <a:ext cx="1909763" cy="265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map" id="1237" name="Google Shape;12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050" y="3790950"/>
            <a:ext cx="4178300" cy="29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8" name="Google Shape;1238;p9"/>
          <p:cNvSpPr txBox="1"/>
          <p:nvPr>
            <p:ph type="title"/>
          </p:nvPr>
        </p:nvSpPr>
        <p:spPr>
          <a:xfrm>
            <a:off x="508000" y="187325"/>
            <a:ext cx="8424863" cy="1190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Sonars and </a:t>
            </a:r>
            <a:br>
              <a:rPr lang="en-US"/>
            </a:br>
            <a:r>
              <a:rPr lang="en-US"/>
              <a:t>Occupancy Grid Map </a:t>
            </a:r>
            <a:endParaRPr/>
          </a:p>
        </p:txBody>
      </p:sp>
      <p:pic>
        <p:nvPicPr>
          <p:cNvPr descr="PATH" id="1239" name="Google Shape;123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500" y="1349375"/>
            <a:ext cx="37719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an5light" id="1240" name="Google Shape;124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0100" y="177800"/>
            <a:ext cx="2743200" cy="1949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an18light" id="1241" name="Google Shape;124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80100" y="2235200"/>
            <a:ext cx="2743200" cy="1947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an24linlight" id="1242" name="Google Shape;124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80100" y="4267200"/>
            <a:ext cx="2743200" cy="19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p9"/>
          <p:cNvSpPr txBox="1"/>
          <p:nvPr/>
        </p:nvSpPr>
        <p:spPr>
          <a:xfrm>
            <a:off x="7260203" y="-16929"/>
            <a:ext cx="430126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66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1244" name="Google Shape;1244;p9"/>
          <p:cNvSpPr txBox="1"/>
          <p:nvPr/>
        </p:nvSpPr>
        <p:spPr>
          <a:xfrm>
            <a:off x="6481288" y="2590756"/>
            <a:ext cx="430126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6600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1245" name="Google Shape;1245;p9"/>
          <p:cNvSpPr txBox="1"/>
          <p:nvPr/>
        </p:nvSpPr>
        <p:spPr>
          <a:xfrm>
            <a:off x="6563326" y="4250193"/>
            <a:ext cx="435386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6600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4_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3_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0_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5_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6_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prob-robotics-tutorial">
  <a:themeElements>
    <a:clrScheme name="">
      <a:dk1>
        <a:srgbClr val="000000"/>
      </a:dk1>
      <a:lt1>
        <a:srgbClr val="FFFFFF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FFFFF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16_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12_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11_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2_prob-robotics-tutorial">
  <a:themeElements>
    <a:clrScheme name="">
      <a:dk1>
        <a:srgbClr val="000000"/>
      </a:dk1>
      <a:lt1>
        <a:srgbClr val="FFFFFF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FFFFF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15_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7_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9_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4_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3_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7_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prob-robotics-tutorial">
  <a:themeElements>
    <a:clrScheme name="">
      <a:dk1>
        <a:srgbClr val="000000"/>
      </a:dk1>
      <a:lt1>
        <a:srgbClr val="FFFFFF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FFFFF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2000-05-13T15:49:16Z</dcterms:created>
</cp:coreProperties>
</file>