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jgJ856krs8Tfiz6Hk7xFGdzeC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Example: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The browser can send something like this:</a:t>
            </a:r>
            <a:br>
              <a:rPr lang="en-US"/>
            </a:br>
            <a:r>
              <a:rPr lang="en-US"/>
              <a:t>var xmlhttp = new XMLHttpRequest();</a:t>
            </a:r>
            <a:endParaRPr/>
          </a:p>
          <a:p>
            <a:pPr indent="0" lvl="0" marL="0" rtl="0" algn="l">
              <a:spcBef>
                <a:spcPts val="0"/>
              </a:spcBef>
              <a:spcAft>
                <a:spcPts val="0"/>
              </a:spcAft>
              <a:buClr>
                <a:schemeClr val="dk1"/>
              </a:buClr>
              <a:buSzPts val="1100"/>
              <a:buFont typeface="Arial"/>
              <a:buNone/>
            </a:pPr>
            <a:r>
              <a:rPr lang="en-US"/>
              <a:t>xmlhttp.open("POST", "process_request.php", true);</a:t>
            </a:r>
            <a:endParaRPr/>
          </a:p>
          <a:p>
            <a:pPr indent="0" lvl="0" marL="0" rtl="0" algn="l">
              <a:spcBef>
                <a:spcPts val="0"/>
              </a:spcBef>
              <a:spcAft>
                <a:spcPts val="0"/>
              </a:spcAft>
              <a:buClr>
                <a:schemeClr val="dk1"/>
              </a:buClr>
              <a:buSzPts val="1100"/>
              <a:buFont typeface="Arial"/>
              <a:buNone/>
            </a:pPr>
            <a:r>
              <a:rPr lang="en-US"/>
              <a:t>xmlhttp.onreadystatechange = function() {</a:t>
            </a:r>
            <a:endParaRPr/>
          </a:p>
          <a:p>
            <a:pPr indent="0" lvl="0" marL="0" rtl="0" algn="l">
              <a:spcBef>
                <a:spcPts val="0"/>
              </a:spcBef>
              <a:spcAft>
                <a:spcPts val="0"/>
              </a:spcAft>
              <a:buClr>
                <a:schemeClr val="dk1"/>
              </a:buClr>
              <a:buSzPts val="1100"/>
              <a:buFont typeface="Arial"/>
              <a:buNone/>
            </a:pPr>
            <a:r>
              <a:rPr lang="en-US"/>
              <a:t>    if (this.readyState == 4 &amp;&amp; this.status == 200) {</a:t>
            </a:r>
            <a:endParaRPr/>
          </a:p>
          <a:p>
            <a:pPr indent="0" lvl="0" marL="0" rtl="0" algn="l">
              <a:spcBef>
                <a:spcPts val="0"/>
              </a:spcBef>
              <a:spcAft>
                <a:spcPts val="0"/>
              </a:spcAft>
              <a:buClr>
                <a:schemeClr val="dk1"/>
              </a:buClr>
              <a:buSzPts val="1100"/>
              <a:buFont typeface="Arial"/>
              <a:buNone/>
            </a:pPr>
            <a:r>
              <a:rPr lang="en-US"/>
              <a:t>        // Handle the response</a:t>
            </a:r>
            <a:endParaRPr/>
          </a:p>
          <a:p>
            <a:pPr indent="0" lvl="0" marL="0" rtl="0" algn="l">
              <a:spcBef>
                <a:spcPts val="0"/>
              </a:spcBef>
              <a:spcAft>
                <a:spcPts val="0"/>
              </a:spcAft>
              <a:buClr>
                <a:schemeClr val="dk1"/>
              </a:buClr>
              <a:buSzPts val="1100"/>
              <a:buFont typeface="Arial"/>
              <a:buNone/>
            </a:pPr>
            <a:r>
              <a:rPr lang="en-US"/>
              <a:t>        console.log(this.responseText);</a:t>
            </a:r>
            <a:endParaRPr/>
          </a:p>
          <a:p>
            <a:pPr indent="0" lvl="0" marL="0" rtl="0" algn="l">
              <a:spcBef>
                <a:spcPts val="0"/>
              </a:spcBef>
              <a:spcAft>
                <a:spcPts val="0"/>
              </a:spcAft>
              <a:buClr>
                <a:schemeClr val="dk1"/>
              </a:buClr>
              <a:buSzPts val="1100"/>
              <a:buFont typeface="Arial"/>
              <a:buNone/>
            </a:pPr>
            <a:r>
              <a:rPr lang="en-US"/>
              <a:t>    }</a:t>
            </a:r>
            <a:endParaRPr/>
          </a:p>
          <a:p>
            <a:pPr indent="0" lvl="0" marL="0" rtl="0" algn="l">
              <a:spcBef>
                <a:spcPts val="0"/>
              </a:spcBef>
              <a:spcAft>
                <a:spcPts val="0"/>
              </a:spcAft>
              <a:buClr>
                <a:schemeClr val="dk1"/>
              </a:buClr>
              <a:buSzPts val="1100"/>
              <a:buFont typeface="Arial"/>
              <a:buNone/>
            </a:pPr>
            <a:r>
              <a:rPr lang="en-US"/>
              <a:t>};</a:t>
            </a:r>
            <a:endParaRPr/>
          </a:p>
          <a:p>
            <a:pPr indent="0" lvl="0" marL="0" rtl="0" algn="l">
              <a:spcBef>
                <a:spcPts val="0"/>
              </a:spcBef>
              <a:spcAft>
                <a:spcPts val="0"/>
              </a:spcAft>
              <a:buClr>
                <a:schemeClr val="dk1"/>
              </a:buClr>
              <a:buSzPts val="1100"/>
              <a:buFont typeface="Arial"/>
              <a:buNone/>
            </a:pPr>
            <a:r>
              <a:rPr lang="en-US"/>
              <a:t>// Data to be sent to the server</a:t>
            </a:r>
            <a:endParaRPr/>
          </a:p>
          <a:p>
            <a:pPr indent="0" lvl="0" marL="0" rtl="0" algn="l">
              <a:spcBef>
                <a:spcPts val="0"/>
              </a:spcBef>
              <a:spcAft>
                <a:spcPts val="0"/>
              </a:spcAft>
              <a:buClr>
                <a:schemeClr val="dk1"/>
              </a:buClr>
              <a:buSzPts val="1100"/>
              <a:buFont typeface="Arial"/>
              <a:buNone/>
            </a:pPr>
            <a:r>
              <a:rPr lang="en-US"/>
              <a:t>var requestData = "key1=value1&amp;key2=value2";</a:t>
            </a:r>
            <a:endParaRPr/>
          </a:p>
          <a:p>
            <a:pPr indent="0" lvl="0" marL="0" rtl="0" algn="l">
              <a:spcBef>
                <a:spcPts val="0"/>
              </a:spcBef>
              <a:spcAft>
                <a:spcPts val="0"/>
              </a:spcAft>
              <a:buSzPts val="1100"/>
              <a:buNone/>
            </a:pPr>
            <a:r>
              <a:rPr lang="en-US"/>
              <a:t>xmlhttp.send(requestData);</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b="1" lang="en-US"/>
              <a:t>The PHP file would be something like this:</a:t>
            </a:r>
            <a:br>
              <a:rPr lang="en-US"/>
            </a:br>
            <a:endParaRPr/>
          </a:p>
          <a:p>
            <a:pPr indent="0" lvl="0" marL="0" rtl="0" algn="l">
              <a:spcBef>
                <a:spcPts val="0"/>
              </a:spcBef>
              <a:spcAft>
                <a:spcPts val="0"/>
              </a:spcAft>
              <a:buSzPts val="1100"/>
              <a:buNone/>
            </a:pPr>
            <a:r>
              <a:rPr lang="en-US"/>
              <a:t>&lt;?php</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 Check if the keys 'key1' and 'key2' exist in the POST request</a:t>
            </a:r>
            <a:endParaRPr/>
          </a:p>
          <a:p>
            <a:pPr indent="0" lvl="0" marL="0" rtl="0" algn="l">
              <a:spcBef>
                <a:spcPts val="0"/>
              </a:spcBef>
              <a:spcAft>
                <a:spcPts val="0"/>
              </a:spcAft>
              <a:buSzPts val="1100"/>
              <a:buNone/>
            </a:pPr>
            <a:r>
              <a:rPr lang="en-US"/>
              <a:t>if (isset($_POST['key1']) &amp;&amp; isset($_POST['key2'])) {</a:t>
            </a:r>
            <a:endParaRPr/>
          </a:p>
          <a:p>
            <a:pPr indent="0" lvl="0" marL="0" rtl="0" algn="l">
              <a:spcBef>
                <a:spcPts val="0"/>
              </a:spcBef>
              <a:spcAft>
                <a:spcPts val="0"/>
              </a:spcAft>
              <a:buSzPts val="1100"/>
              <a:buNone/>
            </a:pPr>
            <a:r>
              <a:rPr lang="en-US"/>
              <a:t>    // Retrieve the values of 'key1' and 'key2' from the POST data</a:t>
            </a:r>
            <a:endParaRPr/>
          </a:p>
          <a:p>
            <a:pPr indent="0" lvl="0" marL="0" rtl="0" algn="l">
              <a:spcBef>
                <a:spcPts val="0"/>
              </a:spcBef>
              <a:spcAft>
                <a:spcPts val="0"/>
              </a:spcAft>
              <a:buSzPts val="1100"/>
              <a:buNone/>
            </a:pPr>
            <a:r>
              <a:rPr lang="en-US"/>
              <a:t>    $value1 = $_POST['key1'];</a:t>
            </a:r>
            <a:endParaRPr/>
          </a:p>
          <a:p>
            <a:pPr indent="0" lvl="0" marL="0" rtl="0" algn="l">
              <a:spcBef>
                <a:spcPts val="0"/>
              </a:spcBef>
              <a:spcAft>
                <a:spcPts val="0"/>
              </a:spcAft>
              <a:buSzPts val="1100"/>
              <a:buNone/>
            </a:pPr>
            <a:r>
              <a:rPr lang="en-US"/>
              <a:t>    $value2 = $_POST['key2'];</a:t>
            </a:r>
            <a:endParaRPr/>
          </a:p>
          <a:p>
            <a:pPr indent="0" lvl="0" marL="0" rtl="0" algn="l">
              <a:spcBef>
                <a:spcPts val="0"/>
              </a:spcBef>
              <a:spcAft>
                <a:spcPts val="0"/>
              </a:spcAft>
              <a:buSzPts val="1100"/>
              <a:buNone/>
            </a:pPr>
            <a:r>
              <a:rPr lang="en-US"/>
              <a:t>    </a:t>
            </a:r>
            <a:endParaRPr/>
          </a:p>
          <a:p>
            <a:pPr indent="0" lvl="0" marL="0" rtl="0" algn="l">
              <a:spcBef>
                <a:spcPts val="0"/>
              </a:spcBef>
              <a:spcAft>
                <a:spcPts val="0"/>
              </a:spcAft>
              <a:buSzPts val="1100"/>
              <a:buNone/>
            </a:pPr>
            <a:r>
              <a:rPr lang="en-US"/>
              <a:t>    // Now you can use $value1 and $value2 to do whatever you need to do</a:t>
            </a:r>
            <a:endParaRPr/>
          </a:p>
          <a:p>
            <a:pPr indent="0" lvl="0" marL="0" rtl="0" algn="l">
              <a:spcBef>
                <a:spcPts val="0"/>
              </a:spcBef>
              <a:spcAft>
                <a:spcPts val="0"/>
              </a:spcAft>
              <a:buSzPts val="1100"/>
              <a:buNone/>
            </a:pPr>
            <a:r>
              <a:rPr lang="en-US"/>
              <a:t>    // For example, you could save them to a database, perform calculations, etc.</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    // Then you can send a response back</a:t>
            </a:r>
            <a:endParaRPr/>
          </a:p>
          <a:p>
            <a:pPr indent="0" lvl="0" marL="0" rtl="0" algn="l">
              <a:spcBef>
                <a:spcPts val="0"/>
              </a:spcBef>
              <a:spcAft>
                <a:spcPts val="0"/>
              </a:spcAft>
              <a:buSzPts val="1100"/>
              <a:buNone/>
            </a:pPr>
            <a:r>
              <a:rPr lang="en-US"/>
              <a:t>    echo "Received values: Key1 is {$value1} and Key2 is {$value2}";</a:t>
            </a:r>
            <a:endParaRPr/>
          </a:p>
          <a:p>
            <a:pPr indent="0" lvl="0" marL="0" rtl="0" algn="l">
              <a:spcBef>
                <a:spcPts val="0"/>
              </a:spcBef>
              <a:spcAft>
                <a:spcPts val="0"/>
              </a:spcAft>
              <a:buSzPts val="1100"/>
              <a:buNone/>
            </a:pPr>
            <a:r>
              <a:rPr lang="en-US"/>
              <a:t>} else {</a:t>
            </a:r>
            <a:endParaRPr/>
          </a:p>
          <a:p>
            <a:pPr indent="0" lvl="0" marL="0" rtl="0" algn="l">
              <a:spcBef>
                <a:spcPts val="0"/>
              </a:spcBef>
              <a:spcAft>
                <a:spcPts val="0"/>
              </a:spcAft>
              <a:buSzPts val="1100"/>
              <a:buNone/>
            </a:pPr>
            <a:r>
              <a:rPr lang="en-US"/>
              <a:t>    // If the expected POST data is not there, send an error message back</a:t>
            </a:r>
            <a:endParaRPr/>
          </a:p>
          <a:p>
            <a:pPr indent="0" lvl="0" marL="0" rtl="0" algn="l">
              <a:spcBef>
                <a:spcPts val="0"/>
              </a:spcBef>
              <a:spcAft>
                <a:spcPts val="0"/>
              </a:spcAft>
              <a:buSzPts val="1100"/>
              <a:buNone/>
            </a:pPr>
            <a:r>
              <a:rPr lang="en-US"/>
              <a:t>    echo "Error: Missing data";</a:t>
            </a:r>
            <a:endParaRPr/>
          </a:p>
          <a:p>
            <a:pPr indent="0" lvl="0" marL="0" rtl="0" algn="l">
              <a:spcBef>
                <a:spcPts val="0"/>
              </a:spcBef>
              <a:spcAft>
                <a:spcPts val="0"/>
              </a:spcAft>
              <a:buSzPts val="1100"/>
              <a:buNone/>
            </a:pPr>
            <a:r>
              <a:rPr lang="en-US"/>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?&gt;</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16" name="Google Shape;116;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t>Registration:</a:t>
            </a:r>
            <a:r>
              <a:rPr lang="en-US"/>
              <a:t> When you assign a function to the onreadystatechange event handler of an XMLHttpRequest object, you're registering an event listener. This listener is set up to respond to changes in the readyState property of the XMLHttpRequest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Asynchronous Execution:</a:t>
            </a:r>
            <a:r>
              <a:rPr lang="en-US"/>
              <a:t> The send method of XMLHttpRequest initiates an asynchronous operation. JavaScript does not wait for this operation to complete; instead, it continues to execute the next lines of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Function Scope Ends:</a:t>
            </a:r>
            <a:r>
              <a:rPr lang="en-US"/>
              <a:t> The function that set up the XMLHttpRequest and its onreadystatechange event handler (showHint) completes its execution and exits. However, the event listener remains registered with the browser's event loop.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Event Loop:</a:t>
            </a:r>
            <a:r>
              <a:rPr lang="en-US"/>
              <a:t> JavaScript has an event loop that continuously checks for events that have occurred and calls the corresponding event handlers. Even though showHint has finished, the event loop is still aware of the onreadystatechange event handler that was registered.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Handling Events:</a:t>
            </a:r>
            <a:r>
              <a:rPr lang="en-US"/>
              <a:t> When the server responds to the HTTP request, the readyState property of the XMLHttpRequest object changes. This change is an event that the event loop detects. The loop then calls the onreadystatechange event handler function associated with that XMLHttpRequest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Event Handler Execution:</a:t>
            </a:r>
            <a:r>
              <a:rPr lang="en-US"/>
              <a:t> The onreadystatechange function runs in its own scope, independent of the original showHint function scope. It has access to the XMLHttpRequest object and can react to the response from the server.</a:t>
            </a:r>
            <a:endParaRPr/>
          </a:p>
          <a:p>
            <a:pPr indent="0" lvl="0" marL="0" rtl="0" algn="l">
              <a:lnSpc>
                <a:spcPct val="100000"/>
              </a:lnSpc>
              <a:spcBef>
                <a:spcPts val="0"/>
              </a:spcBef>
              <a:spcAft>
                <a:spcPts val="0"/>
              </a:spcAft>
              <a:buSzPts val="1400"/>
              <a:buNone/>
            </a:pPr>
            <a:r>
              <a:t/>
            </a:r>
            <a:endParaRPr/>
          </a:p>
        </p:txBody>
      </p:sp>
      <p:sp>
        <p:nvSpPr>
          <p:cNvPr id="123" name="Google Shape;123;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a:t>NOTE 1:</a:t>
            </a:r>
            <a:endParaRPr b="1"/>
          </a:p>
          <a:p>
            <a:pPr indent="0" lvl="0" marL="0" rtl="0" algn="l">
              <a:spcBef>
                <a:spcPts val="0"/>
              </a:spcBef>
              <a:spcAft>
                <a:spcPts val="0"/>
              </a:spcAft>
              <a:buClr>
                <a:schemeClr val="dk1"/>
              </a:buClr>
              <a:buSzPts val="1400"/>
              <a:buFont typeface="Arial"/>
              <a:buNone/>
            </a:pPr>
            <a:r>
              <a:rPr lang="en-US"/>
              <a:t>If you were to call send() before setting the onreadystatechange, there might be a race condition where the response from the server could return before the event handler is set up, meaning you would miss the response. This is particularly true for synchronous requests (which you should avoid), but is also a good practice for asynchronous requests to ensure that your event handler is in place before the response could possibly arrive.</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a:t>NOTE 2:</a:t>
            </a:r>
            <a:endParaRPr b="1"/>
          </a:p>
          <a:p>
            <a:pPr indent="0" lvl="0" marL="0" rtl="0" algn="l">
              <a:spcBef>
                <a:spcPts val="0"/>
              </a:spcBef>
              <a:spcAft>
                <a:spcPts val="0"/>
              </a:spcAft>
              <a:buClr>
                <a:schemeClr val="dk1"/>
              </a:buClr>
              <a:buSzPts val="1400"/>
              <a:buFont typeface="Arial"/>
              <a:buNone/>
            </a:pPr>
            <a:r>
              <a:rPr lang="en-US"/>
              <a:t>The onkeyup event attribute is set to call the showHint() function every time the user releases a key after typing in the input field. The this.value part passes the current value of the input field to the showHint() function.</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b="1" lang="en-US"/>
              <a:t>NOTE 3:</a:t>
            </a:r>
            <a:endParaRPr b="1"/>
          </a:p>
          <a:p>
            <a:pPr indent="0" lvl="0" marL="0" rtl="0" algn="l">
              <a:spcBef>
                <a:spcPts val="0"/>
              </a:spcBef>
              <a:spcAft>
                <a:spcPts val="0"/>
              </a:spcAft>
              <a:buClr>
                <a:schemeClr val="dk1"/>
              </a:buClr>
              <a:buSzPts val="1400"/>
              <a:buFont typeface="Arial"/>
              <a:buNone/>
            </a:pPr>
            <a:r>
              <a:rPr lang="en-US"/>
              <a:t>when using JavaScript to create an XMLHttpRequest and manually calling the open method, you need to construct the query string yourself. The XMLHttpRequest does not automatically append input values to the URL; you have to explicitly set them. That's why in the showHint function, you concatenate the input value to the query string using q=.</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100"/>
              <a:buFont typeface="Arial"/>
              <a:buNone/>
            </a:pPr>
            <a:r>
              <a:rPr b="1" lang="en-US"/>
              <a:t>NOTE 4:</a:t>
            </a:r>
            <a:endParaRPr b="1"/>
          </a:p>
          <a:p>
            <a:pPr indent="0" lvl="0" marL="0" rtl="0" algn="l">
              <a:spcBef>
                <a:spcPts val="0"/>
              </a:spcBef>
              <a:spcAft>
                <a:spcPts val="0"/>
              </a:spcAft>
              <a:buClr>
                <a:schemeClr val="dk1"/>
              </a:buClr>
              <a:buSzPts val="1100"/>
              <a:buFont typeface="Arial"/>
              <a:buNone/>
            </a:pPr>
            <a:r>
              <a:rPr lang="en-US"/>
              <a:t>Handling Multiple Responses: Because each request is independent, each onreadystatechange event handler will handle its own response. When the server sends a response to a particular request, the corresponding event handler will be invoked.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NOTE 5:</a:t>
            </a:r>
            <a:endParaRPr b="1"/>
          </a:p>
          <a:p>
            <a:pPr indent="0" lvl="0" marL="0" rtl="0" algn="l">
              <a:spcBef>
                <a:spcPts val="0"/>
              </a:spcBef>
              <a:spcAft>
                <a:spcPts val="0"/>
              </a:spcAft>
              <a:buClr>
                <a:schemeClr val="dk1"/>
              </a:buClr>
              <a:buSzPts val="1100"/>
              <a:buFont typeface="Arial"/>
              <a:buNone/>
            </a:pPr>
            <a:r>
              <a:rPr lang="en-US"/>
              <a:t>Response Timing: If the server is fast and the network latency is low, responses to these requests may come back quickly, and the onreadystatechange function will update the page with the new information in a timely manner.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NOTE 6:</a:t>
            </a:r>
            <a:endParaRPr b="1"/>
          </a:p>
          <a:p>
            <a:pPr indent="0" lvl="0" marL="0" rtl="0" algn="l">
              <a:spcBef>
                <a:spcPts val="0"/>
              </a:spcBef>
              <a:spcAft>
                <a:spcPts val="0"/>
              </a:spcAft>
              <a:buClr>
                <a:schemeClr val="dk1"/>
              </a:buClr>
              <a:buSzPts val="1100"/>
              <a:buFont typeface="Arial"/>
              <a:buNone/>
            </a:pPr>
            <a:r>
              <a:rPr lang="en-US"/>
              <a:t>Potential Overlap: If you trigger showHint rapidly, such as by typing quickly, multiple requests will be sent out nearly simultaneously. Their responses may come back out of order or overlap. This can cause a flickering effect in the suggestions or display out-of-order suggestions.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US"/>
              <a:t>NOTE 7:</a:t>
            </a:r>
            <a:br>
              <a:rPr b="1" lang="en-US"/>
            </a:br>
            <a:r>
              <a:rPr lang="en-US"/>
              <a:t>To manage multiple consecutive AJAX requests properly, especially when a new request might be triggered before the previous one completes, you can implement one of the following strategies: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Abort the previous request: Before starting a new request, you can call the abort() method on the existing XMLHttpRequest object to cancel it:</a:t>
            </a:r>
            <a:endParaRPr/>
          </a:p>
          <a:p>
            <a:pPr indent="0" lvl="0" marL="0" rtl="0" algn="l">
              <a:spcBef>
                <a:spcPts val="0"/>
              </a:spcBef>
              <a:spcAft>
                <a:spcPts val="0"/>
              </a:spcAft>
              <a:buClr>
                <a:schemeClr val="dk1"/>
              </a:buClr>
              <a:buSzPts val="1100"/>
              <a:buFont typeface="Arial"/>
              <a:buNone/>
            </a:pPr>
            <a:r>
              <a:rPr lang="en-US"/>
              <a:t>if (xmlhttp) {</a:t>
            </a:r>
            <a:endParaRPr/>
          </a:p>
          <a:p>
            <a:pPr indent="0" lvl="0" marL="0" rtl="0" algn="l">
              <a:spcBef>
                <a:spcPts val="0"/>
              </a:spcBef>
              <a:spcAft>
                <a:spcPts val="0"/>
              </a:spcAft>
              <a:buClr>
                <a:schemeClr val="dk1"/>
              </a:buClr>
              <a:buSzPts val="1100"/>
              <a:buFont typeface="Arial"/>
              <a:buNone/>
            </a:pPr>
            <a:r>
              <a:rPr lang="en-US"/>
              <a:t>    xmlhttp.abort(); // Abort the previous request</a:t>
            </a:r>
            <a:endParaRPr/>
          </a:p>
          <a:p>
            <a:pPr indent="0" lvl="0" marL="0" rtl="0" algn="l">
              <a:spcBef>
                <a:spcPts val="0"/>
              </a:spcBef>
              <a:spcAft>
                <a:spcPts val="0"/>
              </a:spcAft>
              <a:buClr>
                <a:schemeClr val="dk1"/>
              </a:buClr>
              <a:buSzPts val="1100"/>
              <a:buFont typeface="Arial"/>
              <a:buNone/>
            </a:pPr>
            <a:r>
              <a:rPr lang="en-US"/>
              <a:t>}</a:t>
            </a:r>
            <a:endParaRPr/>
          </a:p>
          <a:p>
            <a:pPr indent="0" lvl="0" marL="0" rtl="0" algn="l">
              <a:spcBef>
                <a:spcPts val="0"/>
              </a:spcBef>
              <a:spcAft>
                <a:spcPts val="0"/>
              </a:spcAft>
              <a:buClr>
                <a:schemeClr val="dk1"/>
              </a:buClr>
              <a:buSzPts val="1100"/>
              <a:buFont typeface="Arial"/>
              <a:buNone/>
            </a:pPr>
            <a:r>
              <a:rPr lang="en-US"/>
              <a:t>xmlhttp = new XMLHttpRequest();</a:t>
            </a:r>
            <a:endParaRPr/>
          </a:p>
          <a:p>
            <a:pPr indent="0" lvl="0" marL="0" rtl="0" algn="l">
              <a:spcBef>
                <a:spcPts val="0"/>
              </a:spcBef>
              <a:spcAft>
                <a:spcPts val="0"/>
              </a:spcAft>
              <a:buClr>
                <a:schemeClr val="dk1"/>
              </a:buClr>
              <a:buSzPts val="1100"/>
              <a:buFont typeface="Arial"/>
              <a:buNone/>
            </a:pPr>
            <a:r>
              <a:rPr lang="en-US"/>
              <a:t>// ... rest of your AJAX setup and send 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Debounce the input: Wait for a short pause in typing before sending the request, reducing the number of requests sent:</a:t>
            </a:r>
            <a:endParaRPr/>
          </a:p>
          <a:p>
            <a:pPr indent="0" lvl="0" marL="0" rtl="0" algn="l">
              <a:spcBef>
                <a:spcPts val="0"/>
              </a:spcBef>
              <a:spcAft>
                <a:spcPts val="0"/>
              </a:spcAft>
              <a:buClr>
                <a:schemeClr val="dk1"/>
              </a:buClr>
              <a:buSzPts val="1100"/>
              <a:buFont typeface="Arial"/>
              <a:buNone/>
            </a:pPr>
            <a:r>
              <a:rPr lang="en-US"/>
              <a:t>var timeout =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function showHint(str) {</a:t>
            </a:r>
            <a:endParaRPr/>
          </a:p>
          <a:p>
            <a:pPr indent="0" lvl="0" marL="0" rtl="0" algn="l">
              <a:spcBef>
                <a:spcPts val="0"/>
              </a:spcBef>
              <a:spcAft>
                <a:spcPts val="0"/>
              </a:spcAft>
              <a:buClr>
                <a:schemeClr val="dk1"/>
              </a:buClr>
              <a:buSzPts val="1100"/>
              <a:buFont typeface="Arial"/>
              <a:buNone/>
            </a:pPr>
            <a:r>
              <a:rPr lang="en-US"/>
              <a:t>    clearTimeout(timeout); // Clear the previous timeout</a:t>
            </a:r>
            <a:endParaRPr/>
          </a:p>
          <a:p>
            <a:pPr indent="0" lvl="0" marL="0" rtl="0" algn="l">
              <a:spcBef>
                <a:spcPts val="0"/>
              </a:spcBef>
              <a:spcAft>
                <a:spcPts val="0"/>
              </a:spcAft>
              <a:buClr>
                <a:schemeClr val="dk1"/>
              </a:buClr>
              <a:buSzPts val="1100"/>
              <a:buFont typeface="Arial"/>
              <a:buNone/>
            </a:pPr>
            <a:r>
              <a:rPr lang="en-US"/>
              <a:t>    timeout = setTimeout(function() {</a:t>
            </a:r>
            <a:endParaRPr/>
          </a:p>
          <a:p>
            <a:pPr indent="0" lvl="0" marL="0" rtl="0" algn="l">
              <a:spcBef>
                <a:spcPts val="0"/>
              </a:spcBef>
              <a:spcAft>
                <a:spcPts val="0"/>
              </a:spcAft>
              <a:buClr>
                <a:schemeClr val="dk1"/>
              </a:buClr>
              <a:buSzPts val="1100"/>
              <a:buFont typeface="Arial"/>
              <a:buNone/>
            </a:pPr>
            <a:r>
              <a:rPr lang="en-US"/>
              <a:t>        // AJAX request setup and send</a:t>
            </a:r>
            <a:endParaRPr/>
          </a:p>
          <a:p>
            <a:pPr indent="0" lvl="0" marL="0" rtl="0" algn="l">
              <a:spcBef>
                <a:spcPts val="0"/>
              </a:spcBef>
              <a:spcAft>
                <a:spcPts val="0"/>
              </a:spcAft>
              <a:buClr>
                <a:schemeClr val="dk1"/>
              </a:buClr>
              <a:buSzPts val="1100"/>
              <a:buFont typeface="Arial"/>
              <a:buNone/>
            </a:pPr>
            <a:r>
              <a:rPr lang="en-US"/>
              <a:t>    }, 300); // Wait for 300ms of no typing before sending the request</a:t>
            </a:r>
            <a:endParaRPr/>
          </a:p>
          <a:p>
            <a:pPr indent="0" lvl="0" marL="0" rtl="0" algn="l">
              <a:spcBef>
                <a:spcPts val="0"/>
              </a:spcBef>
              <a:spcAft>
                <a:spcPts val="0"/>
              </a:spcAft>
              <a:buClr>
                <a:schemeClr val="dk1"/>
              </a:buClr>
              <a:buSzPts val="1100"/>
              <a:buFont typeface="Arial"/>
              <a:buNone/>
            </a:pPr>
            <a:r>
              <a:rPr lang="en-US"/>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-Ignore responses from older requests: Use a flag or counter to track the latest request and ignore responses from any requests that are not the most recent</a:t>
            </a:r>
            <a:endParaRPr/>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40" name="Google Shape;140;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PHP, when you use $array[] = value;, you are appending a new value to the end of the array. You don't need to specify a key because PHP automatically uses the next integer index.</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behavior of echo depends on the context in which the PHP script is running: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Direct Webpage Content: When a PHP script generates an HTML page, everything echoed by the script is sent to the browser as part of the HTTP response. This content is then rendered directly by the browser. For example, if you have a PHP script that generates an entire webpage, each echo statement contributes to the HTML that the user sees.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AJAX Response: When PHP is used as the server-side component of an AJAX operation (PHP script is called via AJAX), echo outputs the response data, which is sent back to the JavaScript XMLHttpRequest or fetch API that made the AJAX call. The JavaScript then handles the response and can insert it into the DOM, update elements, or perform other actions based on the received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use echo multiple times in an AJAX called script, just like you would in a non-AJAX called one. The response is concatenated.</a:t>
            </a:r>
            <a:endParaRPr/>
          </a:p>
        </p:txBody>
      </p:sp>
      <p:sp>
        <p:nvSpPr>
          <p:cNvPr id="147" name="Google Shape;147;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With traditional form submissions, the entire page must reload to submit the form and display the results. AJAX allows you to send requests to the server and update parts of a web page without reloading the whole page.</a:t>
            </a:r>
            <a:endParaRPr/>
          </a:p>
        </p:txBody>
      </p:sp>
      <p:sp>
        <p:nvSpPr>
          <p:cNvPr id="68" name="Google Shape;6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send multiple requests, it’s better to use multiple objects:</a:t>
            </a:r>
            <a:endParaRPr/>
          </a:p>
          <a:p>
            <a:pPr indent="0" lvl="0" marL="0" rtl="0" algn="l">
              <a:lnSpc>
                <a:spcPct val="100000"/>
              </a:lnSpc>
              <a:spcBef>
                <a:spcPts val="0"/>
              </a:spcBef>
              <a:spcAft>
                <a:spcPts val="0"/>
              </a:spcAft>
              <a:buSzPts val="1400"/>
              <a:buNone/>
            </a:pPr>
            <a:br>
              <a:rPr lang="en-US"/>
            </a:br>
            <a:r>
              <a:rPr lang="en-US"/>
              <a:t>// Create the first XMLHttpRequest object</a:t>
            </a:r>
            <a:endParaRPr/>
          </a:p>
          <a:p>
            <a:pPr indent="0" lvl="0" marL="0" rtl="0" algn="l">
              <a:spcBef>
                <a:spcPts val="0"/>
              </a:spcBef>
              <a:spcAft>
                <a:spcPts val="0"/>
              </a:spcAft>
              <a:buClr>
                <a:schemeClr val="dk1"/>
              </a:buClr>
              <a:buSzPts val="1100"/>
              <a:buFont typeface="Arial"/>
              <a:buNone/>
            </a:pPr>
            <a:r>
              <a:rPr lang="en-US"/>
              <a:t>var xmlhttp1 = new XMLHttpRequest();</a:t>
            </a:r>
            <a:endParaRPr/>
          </a:p>
          <a:p>
            <a:pPr indent="0" lvl="0" marL="0" rtl="0" algn="l">
              <a:spcBef>
                <a:spcPts val="0"/>
              </a:spcBef>
              <a:spcAft>
                <a:spcPts val="0"/>
              </a:spcAft>
              <a:buClr>
                <a:schemeClr val="dk1"/>
              </a:buClr>
              <a:buSzPts val="1100"/>
              <a:buFont typeface="Arial"/>
              <a:buNone/>
            </a:pPr>
            <a:r>
              <a:rPr lang="en-US"/>
              <a:t>xmlhttp1.onreadystatechange = handleResponse1;</a:t>
            </a:r>
            <a:endParaRPr/>
          </a:p>
          <a:p>
            <a:pPr indent="0" lvl="0" marL="0" rtl="0" algn="l">
              <a:spcBef>
                <a:spcPts val="0"/>
              </a:spcBef>
              <a:spcAft>
                <a:spcPts val="0"/>
              </a:spcAft>
              <a:buClr>
                <a:schemeClr val="dk1"/>
              </a:buClr>
              <a:buSzPts val="1100"/>
              <a:buFont typeface="Arial"/>
              <a:buNone/>
            </a:pPr>
            <a:r>
              <a:rPr lang="en-US"/>
              <a:t>xmlhttp1.open("GET", "endpoint1.php", true);</a:t>
            </a:r>
            <a:endParaRPr/>
          </a:p>
          <a:p>
            <a:pPr indent="0" lvl="0" marL="0" rtl="0" algn="l">
              <a:spcBef>
                <a:spcPts val="0"/>
              </a:spcBef>
              <a:spcAft>
                <a:spcPts val="0"/>
              </a:spcAft>
              <a:buClr>
                <a:schemeClr val="dk1"/>
              </a:buClr>
              <a:buSzPts val="1100"/>
              <a:buFont typeface="Arial"/>
              <a:buNone/>
            </a:pPr>
            <a:r>
              <a:rPr lang="en-US"/>
              <a:t>xmlhttp1.send();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Create the second XMLHttpRequest object</a:t>
            </a:r>
            <a:endParaRPr/>
          </a:p>
          <a:p>
            <a:pPr indent="0" lvl="0" marL="0" rtl="0" algn="l">
              <a:spcBef>
                <a:spcPts val="0"/>
              </a:spcBef>
              <a:spcAft>
                <a:spcPts val="0"/>
              </a:spcAft>
              <a:buClr>
                <a:schemeClr val="dk1"/>
              </a:buClr>
              <a:buSzPts val="1100"/>
              <a:buFont typeface="Arial"/>
              <a:buNone/>
            </a:pPr>
            <a:r>
              <a:rPr lang="en-US"/>
              <a:t>var xmlhttp2 = new XMLHttpRequest();</a:t>
            </a:r>
            <a:endParaRPr/>
          </a:p>
          <a:p>
            <a:pPr indent="0" lvl="0" marL="0" rtl="0" algn="l">
              <a:spcBef>
                <a:spcPts val="0"/>
              </a:spcBef>
              <a:spcAft>
                <a:spcPts val="0"/>
              </a:spcAft>
              <a:buClr>
                <a:schemeClr val="dk1"/>
              </a:buClr>
              <a:buSzPts val="1100"/>
              <a:buFont typeface="Arial"/>
              <a:buNone/>
            </a:pPr>
            <a:r>
              <a:rPr lang="en-US"/>
              <a:t>xmlhttp2.onreadystatechange = handleResponse2;</a:t>
            </a:r>
            <a:endParaRPr/>
          </a:p>
          <a:p>
            <a:pPr indent="0" lvl="0" marL="0" rtl="0" algn="l">
              <a:spcBef>
                <a:spcPts val="0"/>
              </a:spcBef>
              <a:spcAft>
                <a:spcPts val="0"/>
              </a:spcAft>
              <a:buClr>
                <a:schemeClr val="dk1"/>
              </a:buClr>
              <a:buSzPts val="1100"/>
              <a:buFont typeface="Arial"/>
              <a:buNone/>
            </a:pPr>
            <a:r>
              <a:rPr lang="en-US"/>
              <a:t>xmlhttp2.open("GET", "endpoint2.php", true);</a:t>
            </a:r>
            <a:endParaRPr/>
          </a:p>
          <a:p>
            <a:pPr indent="0" lvl="0" marL="0" rtl="0" algn="l">
              <a:spcBef>
                <a:spcPts val="0"/>
              </a:spcBef>
              <a:spcAft>
                <a:spcPts val="0"/>
              </a:spcAft>
              <a:buClr>
                <a:schemeClr val="dk1"/>
              </a:buClr>
              <a:buSzPts val="1100"/>
              <a:buFont typeface="Arial"/>
              <a:buNone/>
            </a:pPr>
            <a:r>
              <a:rPr lang="en-US"/>
              <a:t>xmlhttp2.send();</a:t>
            </a:r>
            <a:endParaRPr/>
          </a:p>
          <a:p>
            <a:pPr indent="0" lvl="0" marL="0" rtl="0" algn="l">
              <a:lnSpc>
                <a:spcPct val="100000"/>
              </a:lnSpc>
              <a:spcBef>
                <a:spcPts val="0"/>
              </a:spcBef>
              <a:spcAft>
                <a:spcPts val="0"/>
              </a:spcAft>
              <a:buSzPts val="1400"/>
              <a:buNone/>
            </a:pPr>
            <a:r>
              <a:t/>
            </a:r>
            <a:endParaRPr/>
          </a:p>
        </p:txBody>
      </p:sp>
      <p:sp>
        <p:nvSpPr>
          <p:cNvPr id="81" name="Google Shape;81;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When set to true, the request is made asynchronously, meaning that the rest of the code will continue to execute without waiting for the request to complete. The script will not freeze and the user can continue to interact with the web page.</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en-US"/>
              <a:t>For GET Requests: Generally, the send method does not require any parameters because the data is sent in the URL. If you pass a string, it will be ignored.</a:t>
            </a:r>
            <a:endParaRPr/>
          </a:p>
          <a:p>
            <a:pPr indent="0" lvl="0" marL="0" rtl="0" algn="l">
              <a:spcBef>
                <a:spcPts val="0"/>
              </a:spcBef>
              <a:spcAft>
                <a:spcPts val="0"/>
              </a:spcAft>
              <a:buSzPts val="1100"/>
              <a:buNone/>
            </a:pPr>
            <a:r>
              <a:rPr lang="en-US"/>
              <a:t>For POST Requests That Send Data: You can pass data to the send method, and this data will be included in the request body.</a:t>
            </a:r>
            <a:endParaRPr/>
          </a:p>
        </p:txBody>
      </p:sp>
      <p:sp>
        <p:nvSpPr>
          <p:cNvPr id="88" name="Google Shape;88;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45667" y="478281"/>
            <a:ext cx="7452664" cy="45211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800">
                <a:solidFill>
                  <a:srgbClr val="8A8A9D"/>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3051175" y="1561614"/>
            <a:ext cx="4429759" cy="29521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chemeClr val="dk1"/>
                </a:solidFill>
                <a:latin typeface="Helvetica Neue"/>
                <a:ea typeface="Helvetica Neue"/>
                <a:cs typeface="Helvetica Neue"/>
                <a:sym typeface="Helvetica Neu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16"/>
          <p:cNvSpPr txBox="1"/>
          <p:nvPr>
            <p:ph type="title"/>
          </p:nvPr>
        </p:nvSpPr>
        <p:spPr>
          <a:xfrm>
            <a:off x="845667" y="478281"/>
            <a:ext cx="7452664" cy="45211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800">
                <a:solidFill>
                  <a:srgbClr val="8A8A9D"/>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7"/>
          <p:cNvSpPr txBox="1"/>
          <p:nvPr>
            <p:ph type="title"/>
          </p:nvPr>
        </p:nvSpPr>
        <p:spPr>
          <a:xfrm>
            <a:off x="845667" y="478281"/>
            <a:ext cx="7452664" cy="45211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800">
                <a:solidFill>
                  <a:srgbClr val="8A8A9D"/>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18"/>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1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0" y="1280160"/>
            <a:ext cx="533400" cy="228600"/>
          </a:xfrm>
          <a:custGeom>
            <a:rect b="b" l="l" r="r" t="t"/>
            <a:pathLst>
              <a:path extrusionOk="0" h="228600" w="533400">
                <a:moveTo>
                  <a:pt x="533400" y="0"/>
                </a:moveTo>
                <a:lnTo>
                  <a:pt x="0" y="0"/>
                </a:lnTo>
                <a:lnTo>
                  <a:pt x="0" y="228600"/>
                </a:lnTo>
                <a:lnTo>
                  <a:pt x="533400" y="228600"/>
                </a:lnTo>
                <a:lnTo>
                  <a:pt x="533400" y="0"/>
                </a:lnTo>
                <a:close/>
              </a:path>
            </a:pathLst>
          </a:custGeom>
          <a:solidFill>
            <a:srgbClr val="9FB8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4"/>
          <p:cNvSpPr/>
          <p:nvPr/>
        </p:nvSpPr>
        <p:spPr>
          <a:xfrm>
            <a:off x="591312" y="1280160"/>
            <a:ext cx="8552815" cy="228600"/>
          </a:xfrm>
          <a:custGeom>
            <a:rect b="b" l="l" r="r" t="t"/>
            <a:pathLst>
              <a:path extrusionOk="0" h="228600" w="8552815">
                <a:moveTo>
                  <a:pt x="8552688" y="0"/>
                </a:moveTo>
                <a:lnTo>
                  <a:pt x="0" y="0"/>
                </a:lnTo>
                <a:lnTo>
                  <a:pt x="0" y="228600"/>
                </a:lnTo>
                <a:lnTo>
                  <a:pt x="8552688" y="228600"/>
                </a:lnTo>
                <a:lnTo>
                  <a:pt x="8552688" y="0"/>
                </a:lnTo>
                <a:close/>
              </a:path>
            </a:pathLst>
          </a:custGeom>
          <a:solidFill>
            <a:srgbClr val="717BA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4"/>
          <p:cNvSpPr txBox="1"/>
          <p:nvPr>
            <p:ph type="title"/>
          </p:nvPr>
        </p:nvSpPr>
        <p:spPr>
          <a:xfrm>
            <a:off x="845667" y="478281"/>
            <a:ext cx="7452664" cy="452119"/>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8A8A9D"/>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4"/>
          <p:cNvSpPr txBox="1"/>
          <p:nvPr>
            <p:ph idx="1" type="body"/>
          </p:nvPr>
        </p:nvSpPr>
        <p:spPr>
          <a:xfrm>
            <a:off x="3051175" y="1561614"/>
            <a:ext cx="4429759" cy="295211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1"/>
          <p:cNvSpPr/>
          <p:nvPr/>
        </p:nvSpPr>
        <p:spPr>
          <a:xfrm>
            <a:off x="0" y="0"/>
            <a:ext cx="9144000" cy="5971540"/>
          </a:xfrm>
          <a:custGeom>
            <a:rect b="b" l="l" r="r" t="t"/>
            <a:pathLst>
              <a:path extrusionOk="0" h="5971540" w="9144000">
                <a:moveTo>
                  <a:pt x="0" y="5971032"/>
                </a:moveTo>
                <a:lnTo>
                  <a:pt x="9144000" y="5971032"/>
                </a:lnTo>
                <a:lnTo>
                  <a:pt x="9144000" y="0"/>
                </a:lnTo>
                <a:lnTo>
                  <a:pt x="0" y="0"/>
                </a:lnTo>
                <a:lnTo>
                  <a:pt x="0" y="5971032"/>
                </a:lnTo>
                <a:close/>
              </a:path>
            </a:pathLst>
          </a:custGeom>
          <a:solidFill>
            <a:srgbClr val="4646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0" name="Google Shape;50;p1"/>
          <p:cNvGrpSpPr/>
          <p:nvPr/>
        </p:nvGrpSpPr>
        <p:grpSpPr>
          <a:xfrm>
            <a:off x="0" y="5971031"/>
            <a:ext cx="9144126" cy="887094"/>
            <a:chOff x="0" y="5971031"/>
            <a:chExt cx="9144126" cy="887094"/>
          </a:xfrm>
        </p:grpSpPr>
        <p:sp>
          <p:nvSpPr>
            <p:cNvPr id="51" name="Google Shape;51;p1"/>
            <p:cNvSpPr/>
            <p:nvPr/>
          </p:nvSpPr>
          <p:spPr>
            <a:xfrm>
              <a:off x="0" y="5971031"/>
              <a:ext cx="9144000" cy="887094"/>
            </a:xfrm>
            <a:custGeom>
              <a:rect b="b" l="l" r="r" t="t"/>
              <a:pathLst>
                <a:path extrusionOk="0" h="887095" w="9144000">
                  <a:moveTo>
                    <a:pt x="9144000" y="0"/>
                  </a:moveTo>
                  <a:lnTo>
                    <a:pt x="0" y="0"/>
                  </a:lnTo>
                  <a:lnTo>
                    <a:pt x="0" y="886968"/>
                  </a:lnTo>
                  <a:lnTo>
                    <a:pt x="9144000" y="886968"/>
                  </a:lnTo>
                  <a:lnTo>
                    <a:pt x="91440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
            <p:cNvSpPr/>
            <p:nvPr/>
          </p:nvSpPr>
          <p:spPr>
            <a:xfrm>
              <a:off x="0" y="6053328"/>
              <a:ext cx="2240280" cy="713740"/>
            </a:xfrm>
            <a:custGeom>
              <a:rect b="b" l="l" r="r" t="t"/>
              <a:pathLst>
                <a:path extrusionOk="0" h="713740" w="2240280">
                  <a:moveTo>
                    <a:pt x="2240280" y="0"/>
                  </a:moveTo>
                  <a:lnTo>
                    <a:pt x="0" y="0"/>
                  </a:lnTo>
                  <a:lnTo>
                    <a:pt x="0" y="713232"/>
                  </a:lnTo>
                  <a:lnTo>
                    <a:pt x="2240280" y="713232"/>
                  </a:lnTo>
                  <a:lnTo>
                    <a:pt x="2240280" y="0"/>
                  </a:lnTo>
                  <a:close/>
                </a:path>
              </a:pathLst>
            </a:custGeom>
            <a:solidFill>
              <a:srgbClr val="9FB8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p:nvPr/>
          </p:nvSpPr>
          <p:spPr>
            <a:xfrm>
              <a:off x="2359151" y="6044184"/>
              <a:ext cx="6784975" cy="713740"/>
            </a:xfrm>
            <a:custGeom>
              <a:rect b="b" l="l" r="r" t="t"/>
              <a:pathLst>
                <a:path extrusionOk="0" h="713740" w="6784975">
                  <a:moveTo>
                    <a:pt x="6784848" y="0"/>
                  </a:moveTo>
                  <a:lnTo>
                    <a:pt x="0" y="0"/>
                  </a:lnTo>
                  <a:lnTo>
                    <a:pt x="0" y="713231"/>
                  </a:lnTo>
                  <a:lnTo>
                    <a:pt x="6784848" y="713231"/>
                  </a:lnTo>
                  <a:lnTo>
                    <a:pt x="6784848" y="0"/>
                  </a:lnTo>
                  <a:close/>
                </a:path>
              </a:pathLst>
            </a:custGeom>
            <a:solidFill>
              <a:srgbClr val="717BA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4" name="Google Shape;54;p1"/>
          <p:cNvSpPr txBox="1"/>
          <p:nvPr/>
        </p:nvSpPr>
        <p:spPr>
          <a:xfrm>
            <a:off x="2103501" y="2622626"/>
            <a:ext cx="5193665" cy="10318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6600"/>
              <a:buFont typeface="Arial"/>
              <a:buNone/>
            </a:pPr>
            <a:r>
              <a:rPr b="0" i="0" lang="en-US" sz="6600" u="none" cap="none" strike="noStrike">
                <a:solidFill>
                  <a:srgbClr val="8F97BE"/>
                </a:solidFill>
                <a:latin typeface="Helvetica Neue"/>
                <a:ea typeface="Helvetica Neue"/>
                <a:cs typeface="Helvetica Neue"/>
                <a:sym typeface="Helvetica Neue"/>
              </a:rPr>
              <a:t>WEB BUILDING</a:t>
            </a:r>
            <a:endParaRPr b="0" i="0" sz="6600" u="none" cap="none" strike="noStrike">
              <a:solidFill>
                <a:schemeClr val="dk1"/>
              </a:solidFill>
              <a:latin typeface="Helvetica Neue"/>
              <a:ea typeface="Helvetica Neue"/>
              <a:cs typeface="Helvetica Neue"/>
              <a:sym typeface="Helvetica Neue"/>
            </a:endParaRPr>
          </a:p>
        </p:txBody>
      </p:sp>
      <p:sp>
        <p:nvSpPr>
          <p:cNvPr id="55" name="Google Shape;55;p1"/>
          <p:cNvSpPr txBox="1"/>
          <p:nvPr/>
        </p:nvSpPr>
        <p:spPr>
          <a:xfrm>
            <a:off x="231152" y="6302150"/>
            <a:ext cx="18723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373C53"/>
                </a:solidFill>
                <a:latin typeface="Helvetica Neue"/>
                <a:ea typeface="Helvetica Neue"/>
                <a:cs typeface="Helvetica Neue"/>
                <a:sym typeface="Helvetica Neue"/>
              </a:rPr>
              <a:t>CMPN 425-Fall 2022</a:t>
            </a:r>
            <a:endParaRPr b="0" i="0" sz="1400" u="none" cap="none" strike="noStrike">
              <a:solidFill>
                <a:schemeClr val="dk1"/>
              </a:solidFill>
              <a:latin typeface="Helvetica Neue"/>
              <a:ea typeface="Helvetica Neue"/>
              <a:cs typeface="Helvetica Neue"/>
              <a:sym typeface="Helvetica Neue"/>
            </a:endParaRPr>
          </a:p>
        </p:txBody>
      </p:sp>
      <p:sp>
        <p:nvSpPr>
          <p:cNvPr id="56" name="Google Shape;56;p1"/>
          <p:cNvSpPr txBox="1"/>
          <p:nvPr/>
        </p:nvSpPr>
        <p:spPr>
          <a:xfrm>
            <a:off x="8360409" y="289051"/>
            <a:ext cx="12065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1" i="0" lang="en-US" sz="1400" u="none" cap="none" strike="noStrike">
                <a:solidFill>
                  <a:srgbClr val="DDE9EB"/>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57" name="Google Shape;57;p1"/>
          <p:cNvSpPr txBox="1"/>
          <p:nvPr>
            <p:ph type="title"/>
          </p:nvPr>
        </p:nvSpPr>
        <p:spPr>
          <a:xfrm>
            <a:off x="535940" y="401523"/>
            <a:ext cx="1468120"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1800">
                <a:solidFill>
                  <a:srgbClr val="FFFFFF"/>
                </a:solidFill>
              </a:rPr>
              <a:t>Cairo University</a:t>
            </a:r>
            <a:endParaRPr sz="1800"/>
          </a:p>
        </p:txBody>
      </p:sp>
      <p:sp>
        <p:nvSpPr>
          <p:cNvPr id="58" name="Google Shape;58;p1"/>
          <p:cNvSpPr txBox="1"/>
          <p:nvPr/>
        </p:nvSpPr>
        <p:spPr>
          <a:xfrm>
            <a:off x="535954" y="928300"/>
            <a:ext cx="43653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Helvetica Neue"/>
                <a:ea typeface="Helvetica Neue"/>
                <a:cs typeface="Helvetica Neue"/>
                <a:sym typeface="Helvetica Neue"/>
              </a:rPr>
              <a:t>Faculty of Engineering</a:t>
            </a:r>
            <a:endParaRPr b="0" i="0" sz="1800" u="none" cap="none" strike="noStrike">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Helvetica Neue"/>
                <a:ea typeface="Helvetica Neue"/>
                <a:cs typeface="Helvetica Neue"/>
                <a:sym typeface="Helvetica Neue"/>
              </a:rPr>
              <a:t>Computer Engineering Department</a:t>
            </a:r>
            <a:endParaRPr b="0" i="0" sz="1800" u="none" cap="none" strike="noStrike">
              <a:solidFill>
                <a:schemeClr val="dk1"/>
              </a:solidFill>
              <a:latin typeface="Helvetica Neue"/>
              <a:ea typeface="Helvetica Neue"/>
              <a:cs typeface="Helvetica Neue"/>
              <a:sym typeface="Helvetica Neue"/>
            </a:endParaRPr>
          </a:p>
        </p:txBody>
      </p:sp>
      <p:pic>
        <p:nvPicPr>
          <p:cNvPr id="59" name="Google Shape;59;p1"/>
          <p:cNvPicPr preferRelativeResize="0"/>
          <p:nvPr/>
        </p:nvPicPr>
        <p:blipFill rotWithShape="1">
          <a:blip r:embed="rId3">
            <a:alphaModFix/>
          </a:blip>
          <a:srcRect b="0" l="0" r="0" t="0"/>
          <a:stretch/>
        </p:blipFill>
        <p:spPr>
          <a:xfrm>
            <a:off x="7620000" y="228600"/>
            <a:ext cx="914400" cy="11536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nvSpPr>
        <p:spPr>
          <a:xfrm>
            <a:off x="154939" y="2075814"/>
            <a:ext cx="6801484" cy="2565446"/>
          </a:xfrm>
          <a:prstGeom prst="rect">
            <a:avLst/>
          </a:prstGeom>
          <a:noFill/>
          <a:ln>
            <a:noFill/>
          </a:ln>
        </p:spPr>
        <p:txBody>
          <a:bodyPr anchorCtr="0" anchor="t" bIns="0" lIns="0" spcFirstLastPara="1" rIns="0" wrap="square" tIns="13325">
            <a:spAutoFit/>
          </a:bodyPr>
          <a:lstStyle/>
          <a:p>
            <a:pPr indent="0" lvl="0" marL="33274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xmlhttp.onreadystatechange=function()</a:t>
            </a:r>
            <a:endParaRPr b="0" i="0" sz="1400" u="none" cap="none" strike="noStrike">
              <a:solidFill>
                <a:srgbClr val="000000"/>
              </a:solidFill>
              <a:latin typeface="Arial"/>
              <a:ea typeface="Arial"/>
              <a:cs typeface="Arial"/>
              <a:sym typeface="Arial"/>
            </a:endParaRPr>
          </a:p>
          <a:p>
            <a:pPr indent="0" lvl="0" marL="47244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47244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if (xmlhttp.readyState==4 &amp;&amp; xmlhttp.status==200)</a:t>
            </a:r>
            <a:endParaRPr b="0" i="0" sz="1400" u="none" cap="none" strike="noStrike">
              <a:solidFill>
                <a:srgbClr val="000000"/>
              </a:solidFill>
              <a:latin typeface="Arial"/>
              <a:ea typeface="Arial"/>
              <a:cs typeface="Arial"/>
              <a:sym typeface="Arial"/>
            </a:endParaRPr>
          </a:p>
          <a:p>
            <a:pPr indent="0" lvl="0" marL="611505"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705"/>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document.getElementById("myDiv").innerHTML=xmlhttp.responseText;</a:t>
            </a:r>
            <a:endParaRPr b="0" i="0" sz="1400" u="none" cap="none" strike="noStrike">
              <a:solidFill>
                <a:srgbClr val="000000"/>
              </a:solidFill>
              <a:latin typeface="Arial"/>
              <a:ea typeface="Arial"/>
              <a:cs typeface="Arial"/>
              <a:sym typeface="Arial"/>
            </a:endParaRPr>
          </a:p>
          <a:p>
            <a:pPr indent="0" lvl="0" marL="611505" marR="0" rtl="0" algn="l">
              <a:lnSpc>
                <a:spcPct val="100000"/>
              </a:lnSpc>
              <a:spcBef>
                <a:spcPts val="5"/>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47244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19" name="Google Shape;119;p10"/>
          <p:cNvSpPr txBox="1"/>
          <p:nvPr/>
        </p:nvSpPr>
        <p:spPr>
          <a:xfrm>
            <a:off x="154939" y="5234178"/>
            <a:ext cx="8455800" cy="751800"/>
          </a:xfrm>
          <a:prstGeom prst="rect">
            <a:avLst/>
          </a:prstGeom>
          <a:noFill/>
          <a:ln>
            <a:noFill/>
          </a:ln>
        </p:spPr>
        <p:txBody>
          <a:bodyPr anchorCtr="0" anchor="t" bIns="0" lIns="0" spcFirstLastPara="1" rIns="0" wrap="square" tIns="12700">
            <a:spAutoFit/>
          </a:bodyPr>
          <a:lstStyle/>
          <a:p>
            <a:pPr indent="-320040" lvl="0" marL="332740" marR="5080" rtl="0" algn="l">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Twentieth Century"/>
                <a:ea typeface="Twentieth Century"/>
                <a:cs typeface="Twentieth Century"/>
                <a:sym typeface="Twentieth Century"/>
              </a:rPr>
              <a:t>Note: </a:t>
            </a:r>
            <a:r>
              <a:rPr lang="en-US" sz="2400">
                <a:solidFill>
                  <a:schemeClr val="dk1"/>
                </a:solidFill>
                <a:latin typeface="Twentieth Century"/>
                <a:ea typeface="Twentieth Century"/>
                <a:cs typeface="Twentieth Century"/>
                <a:sym typeface="Twentieth Century"/>
              </a:rPr>
              <a:t> </a:t>
            </a:r>
            <a:r>
              <a:rPr b="0" i="0" lang="en-US" sz="2400" u="none" cap="none" strike="noStrike">
                <a:solidFill>
                  <a:schemeClr val="dk1"/>
                </a:solidFill>
                <a:latin typeface="Twentieth Century"/>
                <a:ea typeface="Twentieth Century"/>
                <a:cs typeface="Twentieth Century"/>
                <a:sym typeface="Twentieth Century"/>
              </a:rPr>
              <a:t>onreadystatechange</a:t>
            </a:r>
            <a:r>
              <a:rPr lang="en-US" sz="2400">
                <a:solidFill>
                  <a:schemeClr val="dk1"/>
                </a:solidFill>
                <a:latin typeface="Twentieth Century"/>
                <a:ea typeface="Twentieth Century"/>
                <a:cs typeface="Twentieth Century"/>
                <a:sym typeface="Twentieth Century"/>
              </a:rPr>
              <a:t> </a:t>
            </a:r>
            <a:r>
              <a:rPr b="0" i="0" lang="en-US" sz="2400" u="none" cap="none" strike="noStrike">
                <a:solidFill>
                  <a:schemeClr val="dk1"/>
                </a:solidFill>
                <a:latin typeface="Twentieth Century"/>
                <a:ea typeface="Twentieth Century"/>
                <a:cs typeface="Twentieth Century"/>
                <a:sym typeface="Twentieth Century"/>
              </a:rPr>
              <a:t>is triggered four times,  one time for each change in readyState.</a:t>
            </a:r>
            <a:endParaRPr b="0" i="0" sz="1400" u="none" cap="none" strike="noStrike">
              <a:solidFill>
                <a:srgbClr val="000000"/>
              </a:solidFill>
              <a:latin typeface="Arial"/>
              <a:ea typeface="Arial"/>
              <a:cs typeface="Arial"/>
              <a:sym typeface="Arial"/>
            </a:endParaRPr>
          </a:p>
        </p:txBody>
      </p:sp>
      <p:sp>
        <p:nvSpPr>
          <p:cNvPr id="120" name="Google Shape;120;p10"/>
          <p:cNvSpPr txBox="1"/>
          <p:nvPr/>
        </p:nvSpPr>
        <p:spPr>
          <a:xfrm>
            <a:off x="381000" y="609600"/>
            <a:ext cx="8610599" cy="443070"/>
          </a:xfrm>
          <a:prstGeom prst="rect">
            <a:avLst/>
          </a:prstGeom>
          <a:noFill/>
          <a:ln>
            <a:noFill/>
          </a:ln>
        </p:spPr>
        <p:txBody>
          <a:bodyPr anchorCtr="0" anchor="t" bIns="0" lIns="0" spcFirstLastPara="1" rIns="0" wrap="square" tIns="12050">
            <a:spAutoFit/>
          </a:bodyPr>
          <a:lstStyle/>
          <a:p>
            <a:pPr indent="0" lvl="0" marL="240029" marR="0" rtl="0" algn="l">
              <a:lnSpc>
                <a:spcPct val="100000"/>
              </a:lnSpc>
              <a:spcBef>
                <a:spcPts val="0"/>
              </a:spcBef>
              <a:spcAft>
                <a:spcPts val="0"/>
              </a:spcAft>
              <a:buClr>
                <a:srgbClr val="000000"/>
              </a:buClr>
              <a:buSzPts val="2800"/>
              <a:buFont typeface="Arial"/>
              <a:buNone/>
            </a:pPr>
            <a:r>
              <a:rPr b="0" i="0" lang="en-US" sz="2800" u="none" cap="none" strike="noStrike">
                <a:solidFill>
                  <a:srgbClr val="8F98BF"/>
                </a:solidFill>
                <a:latin typeface="Twentieth Century"/>
                <a:ea typeface="Twentieth Century"/>
                <a:cs typeface="Twentieth Century"/>
                <a:sym typeface="Twentieth Century"/>
              </a:rPr>
              <a:t>When to ensure that the Server Response is ready?</a:t>
            </a:r>
            <a:endParaRPr b="0" i="0" sz="2800" u="none" cap="none" strike="noStrike">
              <a:solidFill>
                <a:srgbClr val="8F98BF"/>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nvSpPr>
        <p:spPr>
          <a:xfrm>
            <a:off x="180441" y="1294850"/>
            <a:ext cx="1950085" cy="642620"/>
          </a:xfrm>
          <a:prstGeom prst="rect">
            <a:avLst/>
          </a:prstGeom>
          <a:noFill/>
          <a:ln>
            <a:noFill/>
          </a:ln>
        </p:spPr>
        <p:txBody>
          <a:bodyPr anchorCtr="0" anchor="t" bIns="0" lIns="0" spcFirstLastPara="1" rIns="0" wrap="square" tIns="0">
            <a:spAutoFit/>
          </a:bodyPr>
          <a:lstStyle/>
          <a:p>
            <a:pPr indent="0" lvl="0" marL="0" marR="0" rtl="0" algn="l">
              <a:lnSpc>
                <a:spcPct val="4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12</a:t>
            </a:r>
            <a:endParaRPr b="0" i="0" sz="1200" u="none" cap="none" strike="noStrike">
              <a:solidFill>
                <a:schemeClr val="dk1"/>
              </a:solidFill>
              <a:latin typeface="Arial"/>
              <a:ea typeface="Arial"/>
              <a:cs typeface="Arial"/>
              <a:sym typeface="Arial"/>
            </a:endParaRPr>
          </a:p>
          <a:p>
            <a:pPr indent="0" lvl="0" marL="817880" marR="0" rtl="0" algn="l">
              <a:lnSpc>
                <a:spcPct val="100681"/>
              </a:lnSpc>
              <a:spcBef>
                <a:spcPts val="0"/>
              </a:spcBef>
              <a:spcAft>
                <a:spcPts val="0"/>
              </a:spcAft>
              <a:buClr>
                <a:srgbClr val="000000"/>
              </a:buClr>
              <a:buSzPts val="4400"/>
              <a:buFont typeface="Arial"/>
              <a:buNone/>
            </a:pPr>
            <a:r>
              <a:rPr b="0" i="0" lang="en-US" sz="4400" u="none" cap="none" strike="noStrike">
                <a:solidFill>
                  <a:srgbClr val="8A8A9D"/>
                </a:solidFill>
                <a:latin typeface="Helvetica Neue"/>
                <a:ea typeface="Helvetica Neue"/>
                <a:cs typeface="Helvetica Neue"/>
                <a:sym typeface="Helvetica Neue"/>
              </a:rPr>
              <a:t>Page</a:t>
            </a:r>
            <a:endParaRPr b="0" i="0" sz="4400" u="none" cap="none" strike="noStrike">
              <a:solidFill>
                <a:schemeClr val="dk1"/>
              </a:solidFill>
              <a:latin typeface="Helvetica Neue"/>
              <a:ea typeface="Helvetica Neue"/>
              <a:cs typeface="Helvetica Neue"/>
              <a:sym typeface="Helvetica Neue"/>
            </a:endParaRPr>
          </a:p>
        </p:txBody>
      </p:sp>
      <p:sp>
        <p:nvSpPr>
          <p:cNvPr id="126" name="Google Shape;126;p11"/>
          <p:cNvSpPr txBox="1"/>
          <p:nvPr>
            <p:ph type="title"/>
          </p:nvPr>
        </p:nvSpPr>
        <p:spPr>
          <a:xfrm>
            <a:off x="986129" y="564007"/>
            <a:ext cx="7176134"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AJAX and PHP Example – HTML</a:t>
            </a:r>
            <a:endParaRPr/>
          </a:p>
        </p:txBody>
      </p:sp>
      <p:grpSp>
        <p:nvGrpSpPr>
          <p:cNvPr id="127" name="Google Shape;127;p11"/>
          <p:cNvGrpSpPr/>
          <p:nvPr/>
        </p:nvGrpSpPr>
        <p:grpSpPr>
          <a:xfrm>
            <a:off x="86360" y="1197517"/>
            <a:ext cx="6477000" cy="5684529"/>
            <a:chOff x="76962" y="1296162"/>
            <a:chExt cx="6477000" cy="5410200"/>
          </a:xfrm>
        </p:grpSpPr>
        <p:sp>
          <p:nvSpPr>
            <p:cNvPr id="128" name="Google Shape;128;p11"/>
            <p:cNvSpPr/>
            <p:nvPr/>
          </p:nvSpPr>
          <p:spPr>
            <a:xfrm>
              <a:off x="76962" y="1296162"/>
              <a:ext cx="6477000" cy="5410200"/>
            </a:xfrm>
            <a:custGeom>
              <a:rect b="b" l="l" r="r" t="t"/>
              <a:pathLst>
                <a:path extrusionOk="0" h="5410200" w="6477000">
                  <a:moveTo>
                    <a:pt x="6476999" y="0"/>
                  </a:moveTo>
                  <a:lnTo>
                    <a:pt x="0" y="0"/>
                  </a:lnTo>
                  <a:lnTo>
                    <a:pt x="0" y="5410200"/>
                  </a:lnTo>
                  <a:lnTo>
                    <a:pt x="6476999" y="5410200"/>
                  </a:lnTo>
                  <a:lnTo>
                    <a:pt x="647699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11"/>
            <p:cNvSpPr/>
            <p:nvPr/>
          </p:nvSpPr>
          <p:spPr>
            <a:xfrm>
              <a:off x="76962" y="1296162"/>
              <a:ext cx="6477000" cy="5410200"/>
            </a:xfrm>
            <a:custGeom>
              <a:rect b="b" l="l" r="r" t="t"/>
              <a:pathLst>
                <a:path extrusionOk="0" h="5410200" w="6477000">
                  <a:moveTo>
                    <a:pt x="0" y="5410200"/>
                  </a:moveTo>
                  <a:lnTo>
                    <a:pt x="6476999" y="5410200"/>
                  </a:lnTo>
                  <a:lnTo>
                    <a:pt x="6476999" y="0"/>
                  </a:lnTo>
                  <a:lnTo>
                    <a:pt x="0" y="0"/>
                  </a:lnTo>
                  <a:lnTo>
                    <a:pt x="0" y="5410200"/>
                  </a:lnTo>
                  <a:close/>
                </a:path>
              </a:pathLst>
            </a:custGeom>
            <a:noFill/>
            <a:ln cap="flat" cmpd="sng" w="19800">
              <a:solidFill>
                <a:srgbClr val="9FB8C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11"/>
          <p:cNvSpPr txBox="1"/>
          <p:nvPr/>
        </p:nvSpPr>
        <p:spPr>
          <a:xfrm>
            <a:off x="154939" y="1268628"/>
            <a:ext cx="5094900" cy="5055972"/>
          </a:xfrm>
          <a:prstGeom prst="rect">
            <a:avLst/>
          </a:prstGeom>
          <a:noFill/>
          <a:ln>
            <a:noFill/>
          </a:ln>
        </p:spPr>
        <p:txBody>
          <a:bodyPr anchorCtr="0" anchor="t" bIns="0" lIns="0" spcFirstLastPara="1" rIns="0" wrap="square" tIns="61575">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&lt;html&gt;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&lt;head&gt;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&lt;script&gt;</a:t>
            </a:r>
            <a:endParaRPr b="0" i="0" sz="1400" u="none" cap="none" strike="noStrike">
              <a:solidFill>
                <a:srgbClr val="000000"/>
              </a:solidFill>
              <a:latin typeface="Arial"/>
              <a:ea typeface="Arial"/>
              <a:cs typeface="Arial"/>
              <a:sym typeface="Arial"/>
            </a:endParaRPr>
          </a:p>
          <a:p>
            <a:pPr indent="-222884" lvl="0" marL="234950" marR="2956560" rtl="0" algn="l">
              <a:lnSpc>
                <a:spcPct val="120000"/>
              </a:lnSpc>
              <a:spcBef>
                <a:spcPts val="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function showHint(str) {  if (str.length == 0) {</a:t>
            </a:r>
            <a:endParaRPr b="0" i="0" sz="1400" u="none" cap="none" strike="noStrike">
              <a:solidFill>
                <a:srgbClr val="000000"/>
              </a:solidFill>
              <a:latin typeface="Arial"/>
              <a:ea typeface="Arial"/>
              <a:cs typeface="Arial"/>
              <a:sym typeface="Arial"/>
            </a:endParaRPr>
          </a:p>
          <a:p>
            <a:pPr indent="0" lvl="0" marL="457200" marR="196215" rtl="0" algn="l">
              <a:lnSpc>
                <a:spcPct val="12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document.getElementById("txtHint").innerHTML = "";  return;</a:t>
            </a:r>
            <a:endParaRPr b="0" i="0" sz="1400" u="none" cap="none" strike="noStrike">
              <a:solidFill>
                <a:srgbClr val="000000"/>
              </a:solidFill>
              <a:latin typeface="Arial"/>
              <a:ea typeface="Arial"/>
              <a:cs typeface="Arial"/>
              <a:sym typeface="Arial"/>
            </a:endParaRPr>
          </a:p>
          <a:p>
            <a:pPr indent="0" lvl="0" marL="234950" marR="0" rtl="0" algn="l">
              <a:lnSpc>
                <a:spcPct val="100000"/>
              </a:lnSpc>
              <a:spcBef>
                <a:spcPts val="384"/>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 else {</a:t>
            </a:r>
            <a:endParaRPr b="0" i="0" sz="1400" u="none" cap="none" strike="noStrike">
              <a:solidFill>
                <a:srgbClr val="000000"/>
              </a:solidFill>
              <a:latin typeface="Arial"/>
              <a:ea typeface="Arial"/>
              <a:cs typeface="Arial"/>
              <a:sym typeface="Arial"/>
            </a:endParaRPr>
          </a:p>
          <a:p>
            <a:pPr indent="0" lvl="0" marL="457200" marR="959485" rtl="0" algn="l">
              <a:lnSpc>
                <a:spcPct val="12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var xmlhttp = new XMLHttpRequest();  xmlhttp.onreadystatechange = function() {</a:t>
            </a:r>
            <a:endParaRPr b="0" i="0" sz="1400" u="none" cap="none" strike="noStrike">
              <a:solidFill>
                <a:srgbClr val="000000"/>
              </a:solidFill>
              <a:latin typeface="Arial"/>
              <a:ea typeface="Arial"/>
              <a:cs typeface="Arial"/>
              <a:sym typeface="Arial"/>
            </a:endParaRPr>
          </a:p>
          <a:p>
            <a:pPr indent="-222884" lvl="0" marL="902969" marR="5080" rtl="0" algn="l">
              <a:lnSpc>
                <a:spcPct val="12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if (this.readyState == 4 &amp;&amp; this.status == 200) {  document.getElementById("txtHint").innerHTML =</a:t>
            </a:r>
            <a:endParaRPr b="0" i="0" sz="1400" u="none" cap="none" strike="noStrike">
              <a:solidFill>
                <a:srgbClr val="000000"/>
              </a:solidFill>
              <a:latin typeface="Arial"/>
              <a:ea typeface="Arial"/>
              <a:cs typeface="Arial"/>
              <a:sym typeface="Arial"/>
            </a:endParaRPr>
          </a:p>
          <a:p>
            <a:pPr indent="0" lvl="0" marL="281051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this.responseText;</a:t>
            </a:r>
            <a:endParaRPr b="0" i="0" sz="1400" u="none" cap="none" strike="noStrike">
              <a:solidFill>
                <a:srgbClr val="000000"/>
              </a:solidFill>
              <a:latin typeface="Arial"/>
              <a:ea typeface="Arial"/>
              <a:cs typeface="Arial"/>
              <a:sym typeface="Arial"/>
            </a:endParaRPr>
          </a:p>
          <a:p>
            <a:pPr indent="0" lvl="0" marL="680085" marR="0" rtl="0" algn="l">
              <a:lnSpc>
                <a:spcPct val="100000"/>
              </a:lnSpc>
              <a:spcBef>
                <a:spcPts val="384"/>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457200" marR="229234" rtl="0" algn="l">
              <a:lnSpc>
                <a:spcPct val="12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xmlhttp.open("GET", "ajaxPHP.php?q=" + str, true);  xmlhttp.send();</a:t>
            </a:r>
            <a:endParaRPr b="0" i="0" sz="1400" u="none" cap="none" strike="noStrike">
              <a:solidFill>
                <a:srgbClr val="000000"/>
              </a:solidFill>
              <a:latin typeface="Arial"/>
              <a:ea typeface="Arial"/>
              <a:cs typeface="Arial"/>
              <a:sym typeface="Arial"/>
            </a:endParaRPr>
          </a:p>
          <a:p>
            <a:pPr indent="0" lvl="0" marL="23495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4"/>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grpSp>
        <p:nvGrpSpPr>
          <p:cNvPr id="131" name="Google Shape;131;p11"/>
          <p:cNvGrpSpPr/>
          <p:nvPr/>
        </p:nvGrpSpPr>
        <p:grpSpPr>
          <a:xfrm>
            <a:off x="5258729" y="1207886"/>
            <a:ext cx="3951526" cy="5674159"/>
            <a:chOff x="5258561" y="1296161"/>
            <a:chExt cx="3885565" cy="5420614"/>
          </a:xfrm>
        </p:grpSpPr>
        <p:sp>
          <p:nvSpPr>
            <p:cNvPr id="132" name="Google Shape;132;p11"/>
            <p:cNvSpPr/>
            <p:nvPr/>
          </p:nvSpPr>
          <p:spPr>
            <a:xfrm>
              <a:off x="5258561" y="1296161"/>
              <a:ext cx="3885565" cy="5410200"/>
            </a:xfrm>
            <a:custGeom>
              <a:rect b="b" l="l" r="r" t="t"/>
              <a:pathLst>
                <a:path extrusionOk="0" h="5410200" w="3885565">
                  <a:moveTo>
                    <a:pt x="0" y="5410200"/>
                  </a:moveTo>
                  <a:lnTo>
                    <a:pt x="3885437" y="5410200"/>
                  </a:lnTo>
                  <a:lnTo>
                    <a:pt x="3885437" y="0"/>
                  </a:lnTo>
                  <a:lnTo>
                    <a:pt x="0" y="0"/>
                  </a:lnTo>
                  <a:lnTo>
                    <a:pt x="0" y="5410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11"/>
            <p:cNvSpPr/>
            <p:nvPr/>
          </p:nvSpPr>
          <p:spPr>
            <a:xfrm>
              <a:off x="5258561" y="6696455"/>
              <a:ext cx="3885565" cy="20320"/>
            </a:xfrm>
            <a:custGeom>
              <a:rect b="b" l="l" r="r" t="t"/>
              <a:pathLst>
                <a:path extrusionOk="0" h="20320" w="3885565">
                  <a:moveTo>
                    <a:pt x="0" y="19812"/>
                  </a:moveTo>
                  <a:lnTo>
                    <a:pt x="3885437" y="19812"/>
                  </a:lnTo>
                  <a:lnTo>
                    <a:pt x="3885437" y="0"/>
                  </a:lnTo>
                  <a:lnTo>
                    <a:pt x="0" y="0"/>
                  </a:lnTo>
                  <a:lnTo>
                    <a:pt x="0" y="19812"/>
                  </a:lnTo>
                  <a:close/>
                </a:path>
              </a:pathLst>
            </a:custGeom>
            <a:solidFill>
              <a:srgbClr val="9FB8C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11"/>
            <p:cNvSpPr/>
            <p:nvPr/>
          </p:nvSpPr>
          <p:spPr>
            <a:xfrm>
              <a:off x="5258561" y="1296161"/>
              <a:ext cx="3885565" cy="5410200"/>
            </a:xfrm>
            <a:custGeom>
              <a:rect b="b" l="l" r="r" t="t"/>
              <a:pathLst>
                <a:path extrusionOk="0" h="5410200" w="3885565">
                  <a:moveTo>
                    <a:pt x="3885437" y="0"/>
                  </a:moveTo>
                  <a:lnTo>
                    <a:pt x="0" y="0"/>
                  </a:lnTo>
                  <a:lnTo>
                    <a:pt x="0" y="5410200"/>
                  </a:lnTo>
                </a:path>
              </a:pathLst>
            </a:custGeom>
            <a:noFill/>
            <a:ln cap="flat" cmpd="sng" w="19800">
              <a:solidFill>
                <a:srgbClr val="9FB8C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5" name="Google Shape;135;p11"/>
          <p:cNvSpPr txBox="1"/>
          <p:nvPr/>
        </p:nvSpPr>
        <p:spPr>
          <a:xfrm>
            <a:off x="5337428" y="1318006"/>
            <a:ext cx="727710" cy="22890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&lt;/script&gt;</a:t>
            </a:r>
            <a:endParaRPr b="0" i="0" sz="1400" u="none" cap="none" strike="noStrike">
              <a:solidFill>
                <a:srgbClr val="000000"/>
              </a:solidFill>
              <a:latin typeface="Arial"/>
              <a:ea typeface="Arial"/>
              <a:cs typeface="Arial"/>
              <a:sym typeface="Arial"/>
            </a:endParaRPr>
          </a:p>
        </p:txBody>
      </p:sp>
      <p:sp>
        <p:nvSpPr>
          <p:cNvPr id="136" name="Google Shape;136;p11"/>
          <p:cNvSpPr txBox="1"/>
          <p:nvPr/>
        </p:nvSpPr>
        <p:spPr>
          <a:xfrm>
            <a:off x="5337428" y="1531975"/>
            <a:ext cx="718820" cy="537845"/>
          </a:xfrm>
          <a:prstGeom prst="rect">
            <a:avLst/>
          </a:prstGeom>
          <a:noFill/>
          <a:ln>
            <a:noFill/>
          </a:ln>
        </p:spPr>
        <p:txBody>
          <a:bodyPr anchorCtr="0" anchor="t" bIns="0" lIns="0" spcFirstLastPara="1" rIns="0" wrap="square" tIns="55225">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&lt;/head&gt;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3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&lt;body&gt;</a:t>
            </a:r>
            <a:endParaRPr b="0" i="0" sz="1400" u="none" cap="none" strike="noStrike">
              <a:solidFill>
                <a:srgbClr val="000000"/>
              </a:solidFill>
              <a:latin typeface="Arial"/>
              <a:ea typeface="Arial"/>
              <a:cs typeface="Arial"/>
              <a:sym typeface="Arial"/>
            </a:endParaRPr>
          </a:p>
        </p:txBody>
      </p:sp>
      <p:sp>
        <p:nvSpPr>
          <p:cNvPr id="137" name="Google Shape;137;p11"/>
          <p:cNvSpPr txBox="1"/>
          <p:nvPr/>
        </p:nvSpPr>
        <p:spPr>
          <a:xfrm>
            <a:off x="5337427" y="2342514"/>
            <a:ext cx="3872827" cy="2398734"/>
          </a:xfrm>
          <a:prstGeom prst="rect">
            <a:avLst/>
          </a:prstGeom>
          <a:noFill/>
          <a:ln>
            <a:noFill/>
          </a:ln>
        </p:spPr>
        <p:txBody>
          <a:bodyPr anchorCtr="0" anchor="t" bIns="0" lIns="0" spcFirstLastPara="1" rIns="0" wrap="square" tIns="13325">
            <a:spAutoFit/>
          </a:bodyPr>
          <a:lstStyle/>
          <a:p>
            <a:pPr indent="-338455" lvl="0" marL="350520" marR="508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&lt;p&gt;&lt;b&gt;Start typing a name in the input field  below:&lt;/b&gt;&lt;/p&gt;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3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&lt;form&gt;</a:t>
            </a:r>
            <a:endParaRPr b="0" i="0" sz="1400" u="none" cap="none" strike="noStrike">
              <a:solidFill>
                <a:srgbClr val="000000"/>
              </a:solidFill>
              <a:latin typeface="Arial"/>
              <a:ea typeface="Arial"/>
              <a:cs typeface="Arial"/>
              <a:sym typeface="Arial"/>
            </a:endParaRPr>
          </a:p>
          <a:p>
            <a:pPr indent="-338455" lvl="0" marL="350520" marR="653415" rtl="0" algn="l">
              <a:lnSpc>
                <a:spcPct val="100000"/>
              </a:lnSpc>
              <a:spcBef>
                <a:spcPts val="33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First name: &lt;input type="text"  onkeyup="showHint(this.value)"&gt;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3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&lt;/form&gt;</a:t>
            </a:r>
            <a:endParaRPr b="0" i="0" sz="1400" u="none" cap="none" strike="noStrike">
              <a:solidFill>
                <a:srgbClr val="000000"/>
              </a:solidFill>
              <a:latin typeface="Arial"/>
              <a:ea typeface="Arial"/>
              <a:cs typeface="Arial"/>
              <a:sym typeface="Arial"/>
            </a:endParaRPr>
          </a:p>
          <a:p>
            <a:pPr indent="-338455" lvl="0" marL="350520" marR="908685" rtl="0" algn="l">
              <a:lnSpc>
                <a:spcPct val="100000"/>
              </a:lnSpc>
              <a:spcBef>
                <a:spcPts val="34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&lt;p&gt;Suggestions: &lt;span  id="txtHint"&gt;&lt;/span&gt;&lt;/p&gt;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3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&lt;/body&gt;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3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&lt;/html&gt;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nvSpPr>
        <p:spPr>
          <a:xfrm>
            <a:off x="167741" y="1267714"/>
            <a:ext cx="19621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13</a:t>
            </a:r>
            <a:endParaRPr b="0" i="0" sz="1200" u="none" cap="none" strike="noStrike">
              <a:solidFill>
                <a:schemeClr val="dk1"/>
              </a:solidFill>
              <a:latin typeface="Arial"/>
              <a:ea typeface="Arial"/>
              <a:cs typeface="Arial"/>
              <a:sym typeface="Arial"/>
            </a:endParaRPr>
          </a:p>
        </p:txBody>
      </p:sp>
      <p:sp>
        <p:nvSpPr>
          <p:cNvPr id="143" name="Google Shape;143;p12"/>
          <p:cNvSpPr txBox="1"/>
          <p:nvPr>
            <p:ph type="title"/>
          </p:nvPr>
        </p:nvSpPr>
        <p:spPr>
          <a:xfrm>
            <a:off x="535940" y="457200"/>
            <a:ext cx="8458200"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AJAX and PHP Example – HTML Page</a:t>
            </a:r>
            <a:endParaRPr sz="3600">
              <a:solidFill>
                <a:srgbClr val="8F98BF"/>
              </a:solidFill>
              <a:latin typeface="Twentieth Century"/>
              <a:ea typeface="Twentieth Century"/>
              <a:cs typeface="Twentieth Century"/>
              <a:sym typeface="Twentieth Century"/>
            </a:endParaRPr>
          </a:p>
        </p:txBody>
      </p:sp>
      <p:sp>
        <p:nvSpPr>
          <p:cNvPr id="144" name="Google Shape;144;p12"/>
          <p:cNvSpPr txBox="1"/>
          <p:nvPr/>
        </p:nvSpPr>
        <p:spPr>
          <a:xfrm>
            <a:off x="363956" y="1540509"/>
            <a:ext cx="8780044" cy="4088299"/>
          </a:xfrm>
          <a:prstGeom prst="rect">
            <a:avLst/>
          </a:prstGeom>
          <a:noFill/>
          <a:ln>
            <a:noFill/>
          </a:ln>
        </p:spPr>
        <p:txBody>
          <a:bodyPr anchorCtr="0" anchor="t" bIns="0" lIns="0" spcFirstLastPara="1" rIns="0" wrap="square" tIns="12700">
            <a:spAutoFit/>
          </a:bodyPr>
          <a:lstStyle/>
          <a:p>
            <a:pPr indent="-12700" lvl="0" marL="12700" marR="5080" rtl="0" algn="l">
              <a:lnSpc>
                <a:spcPct val="100000"/>
              </a:lnSpc>
              <a:spcBef>
                <a:spcPts val="0"/>
              </a:spcBef>
              <a:spcAft>
                <a:spcPts val="0"/>
              </a:spcAft>
              <a:buClr>
                <a:srgbClr val="538CD5"/>
              </a:buClr>
              <a:buSzPts val="2400"/>
              <a:buFont typeface="Noto Sans"/>
              <a:buChar char="▪"/>
            </a:pPr>
            <a:r>
              <a:rPr b="0" i="0" lang="en-US" sz="2400" u="none" cap="none" strike="noStrike">
                <a:solidFill>
                  <a:schemeClr val="dk1"/>
                </a:solidFill>
                <a:latin typeface="Twentieth Century"/>
                <a:ea typeface="Twentieth Century"/>
                <a:cs typeface="Twentieth Century"/>
                <a:sym typeface="Twentieth Century"/>
              </a:rPr>
              <a:t>If the input field is empty (str.length==0), the function clears the  content of the txtHint placeholder and exits the function.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0"/>
              </a:spcBef>
              <a:spcAft>
                <a:spcPts val="0"/>
              </a:spcAft>
              <a:buClr>
                <a:srgbClr val="538CD5"/>
              </a:buClr>
              <a:buSzPts val="2400"/>
              <a:buFont typeface="Noto Sans"/>
              <a:buNone/>
            </a:pPr>
            <a:r>
              <a:t/>
            </a:r>
            <a:endParaRPr b="0" i="0" sz="2400" u="none" cap="none" strike="noStrike">
              <a:solidFill>
                <a:schemeClr val="dk1"/>
              </a:solidFill>
              <a:latin typeface="Twentieth Century"/>
              <a:ea typeface="Twentieth Century"/>
              <a:cs typeface="Twentieth Century"/>
              <a:sym typeface="Twentieth Century"/>
            </a:endParaRPr>
          </a:p>
          <a:p>
            <a:pPr indent="-12700" lvl="0" marL="12700" marR="215900" rtl="0" algn="l">
              <a:lnSpc>
                <a:spcPct val="100000"/>
              </a:lnSpc>
              <a:spcBef>
                <a:spcPts val="0"/>
              </a:spcBef>
              <a:spcAft>
                <a:spcPts val="0"/>
              </a:spcAft>
              <a:buClr>
                <a:srgbClr val="538CD5"/>
              </a:buClr>
              <a:buSzPts val="2400"/>
              <a:buFont typeface="Noto Sans"/>
              <a:buChar char="▪"/>
            </a:pPr>
            <a:r>
              <a:rPr b="0" i="0" lang="en-US" sz="2400" u="none" cap="none" strike="noStrike">
                <a:solidFill>
                  <a:schemeClr val="dk1"/>
                </a:solidFill>
                <a:latin typeface="Twentieth Century"/>
                <a:ea typeface="Twentieth Century"/>
                <a:cs typeface="Twentieth Century"/>
                <a:sym typeface="Twentieth Century"/>
              </a:rPr>
              <a:t>If the input field is not empty, the showHint() function executes  the following:</a:t>
            </a:r>
            <a:endParaRPr b="0" i="0" sz="1400" u="none" cap="none" strike="noStrike">
              <a:solidFill>
                <a:srgbClr val="000000"/>
              </a:solidFill>
              <a:latin typeface="Arial"/>
              <a:ea typeface="Arial"/>
              <a:cs typeface="Arial"/>
              <a:sym typeface="Arial"/>
            </a:endParaRPr>
          </a:p>
          <a:p>
            <a:pPr indent="-342900" lvl="1" marL="812165" marR="0" rtl="0" algn="l">
              <a:lnSpc>
                <a:spcPct val="100000"/>
              </a:lnSpc>
              <a:spcBef>
                <a:spcPts val="0"/>
              </a:spcBef>
              <a:spcAft>
                <a:spcPts val="0"/>
              </a:spcAft>
              <a:buClr>
                <a:srgbClr val="538CD5"/>
              </a:buClr>
              <a:buSzPts val="24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Create an XMLHttpRequest object</a:t>
            </a:r>
            <a:endParaRPr b="0" i="0" sz="1400" u="none" cap="none" strike="noStrike">
              <a:solidFill>
                <a:srgbClr val="000000"/>
              </a:solidFill>
              <a:latin typeface="Arial"/>
              <a:ea typeface="Arial"/>
              <a:cs typeface="Arial"/>
              <a:sym typeface="Arial"/>
            </a:endParaRPr>
          </a:p>
          <a:p>
            <a:pPr indent="-342900" lvl="1" marL="812800" marR="144780" rtl="0" algn="l">
              <a:lnSpc>
                <a:spcPct val="100000"/>
              </a:lnSpc>
              <a:spcBef>
                <a:spcPts val="5"/>
              </a:spcBef>
              <a:spcAft>
                <a:spcPts val="0"/>
              </a:spcAft>
              <a:buClr>
                <a:srgbClr val="538CD5"/>
              </a:buClr>
              <a:buSzPts val="24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Create the function to be executed when the server response is ready</a:t>
            </a:r>
            <a:endParaRPr b="0" i="0" sz="2400" u="none" cap="none" strike="noStrike">
              <a:solidFill>
                <a:schemeClr val="dk1"/>
              </a:solidFill>
              <a:latin typeface="Twentieth Century"/>
              <a:ea typeface="Twentieth Century"/>
              <a:cs typeface="Twentieth Century"/>
              <a:sym typeface="Twentieth Century"/>
            </a:endParaRPr>
          </a:p>
          <a:p>
            <a:pPr indent="-342900" lvl="1" marL="812165" marR="0" rtl="0" algn="l">
              <a:lnSpc>
                <a:spcPct val="100000"/>
              </a:lnSpc>
              <a:spcBef>
                <a:spcPts val="0"/>
              </a:spcBef>
              <a:spcAft>
                <a:spcPts val="0"/>
              </a:spcAft>
              <a:buClr>
                <a:srgbClr val="538CD5"/>
              </a:buClr>
              <a:buSzPts val="24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Send the request off to a file on the server</a:t>
            </a:r>
            <a:endParaRPr b="0" i="0" sz="2400" u="none" cap="none" strike="noStrike">
              <a:solidFill>
                <a:schemeClr val="dk1"/>
              </a:solidFill>
              <a:latin typeface="Twentieth Century"/>
              <a:ea typeface="Twentieth Century"/>
              <a:cs typeface="Twentieth Century"/>
              <a:sym typeface="Twentieth Century"/>
            </a:endParaRPr>
          </a:p>
          <a:p>
            <a:pPr indent="-342900" lvl="1" marL="812165" marR="0" rtl="0" algn="l">
              <a:lnSpc>
                <a:spcPct val="100000"/>
              </a:lnSpc>
              <a:spcBef>
                <a:spcPts val="0"/>
              </a:spcBef>
              <a:spcAft>
                <a:spcPts val="0"/>
              </a:spcAft>
              <a:buClr>
                <a:srgbClr val="538CD5"/>
              </a:buClr>
              <a:buSzPts val="24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Notice that a parameter (q) is added to the URL (with the</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	content of the input field)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nvSpPr>
        <p:spPr>
          <a:xfrm>
            <a:off x="180441" y="1294850"/>
            <a:ext cx="170815" cy="170815"/>
          </a:xfrm>
          <a:prstGeom prst="rect">
            <a:avLst/>
          </a:prstGeom>
          <a:noFill/>
          <a:ln>
            <a:noFill/>
          </a:ln>
        </p:spPr>
        <p:txBody>
          <a:bodyPr anchorCtr="0" anchor="t" bIns="0" lIns="0" spcFirstLastPara="1" rIns="0" wrap="square" tIns="0">
            <a:spAutoFit/>
          </a:bodyPr>
          <a:lstStyle/>
          <a:p>
            <a:pPr indent="0" lvl="0" marL="0" marR="0" rtl="0" algn="l">
              <a:lnSpc>
                <a:spcPct val="110416"/>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14</a:t>
            </a:r>
            <a:endParaRPr b="0" i="0" sz="1200" u="none" cap="none" strike="noStrike">
              <a:solidFill>
                <a:schemeClr val="dk1"/>
              </a:solidFill>
              <a:latin typeface="Arial"/>
              <a:ea typeface="Arial"/>
              <a:cs typeface="Arial"/>
              <a:sym typeface="Arial"/>
            </a:endParaRPr>
          </a:p>
        </p:txBody>
      </p:sp>
      <p:sp>
        <p:nvSpPr>
          <p:cNvPr id="150" name="Google Shape;150;p13"/>
          <p:cNvSpPr txBox="1"/>
          <p:nvPr>
            <p:ph type="title"/>
          </p:nvPr>
        </p:nvSpPr>
        <p:spPr>
          <a:xfrm>
            <a:off x="719124" y="560577"/>
            <a:ext cx="770826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4400"/>
              <a:t>AJAX and PHP Example – PHP file</a:t>
            </a:r>
            <a:endParaRPr sz="4400"/>
          </a:p>
        </p:txBody>
      </p:sp>
      <p:grpSp>
        <p:nvGrpSpPr>
          <p:cNvPr id="151" name="Google Shape;151;p13"/>
          <p:cNvGrpSpPr/>
          <p:nvPr/>
        </p:nvGrpSpPr>
        <p:grpSpPr>
          <a:xfrm>
            <a:off x="-217978" y="1296162"/>
            <a:ext cx="6771478" cy="5410200"/>
            <a:chOff x="76962" y="1296162"/>
            <a:chExt cx="6477000" cy="5410200"/>
          </a:xfrm>
        </p:grpSpPr>
        <p:sp>
          <p:nvSpPr>
            <p:cNvPr id="152" name="Google Shape;152;p13"/>
            <p:cNvSpPr/>
            <p:nvPr/>
          </p:nvSpPr>
          <p:spPr>
            <a:xfrm>
              <a:off x="76962" y="1296162"/>
              <a:ext cx="6477000" cy="5410200"/>
            </a:xfrm>
            <a:custGeom>
              <a:rect b="b" l="l" r="r" t="t"/>
              <a:pathLst>
                <a:path extrusionOk="0" h="5410200" w="6477000">
                  <a:moveTo>
                    <a:pt x="6476999" y="0"/>
                  </a:moveTo>
                  <a:lnTo>
                    <a:pt x="0" y="0"/>
                  </a:lnTo>
                  <a:lnTo>
                    <a:pt x="0" y="5410200"/>
                  </a:lnTo>
                  <a:lnTo>
                    <a:pt x="6476999" y="5410200"/>
                  </a:lnTo>
                  <a:lnTo>
                    <a:pt x="647699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13"/>
            <p:cNvSpPr/>
            <p:nvPr/>
          </p:nvSpPr>
          <p:spPr>
            <a:xfrm>
              <a:off x="76962" y="1296162"/>
              <a:ext cx="6477000" cy="5410200"/>
            </a:xfrm>
            <a:custGeom>
              <a:rect b="b" l="l" r="r" t="t"/>
              <a:pathLst>
                <a:path extrusionOk="0" h="5410200" w="6477000">
                  <a:moveTo>
                    <a:pt x="0" y="5410200"/>
                  </a:moveTo>
                  <a:lnTo>
                    <a:pt x="6476999" y="5410200"/>
                  </a:lnTo>
                  <a:lnTo>
                    <a:pt x="6476999" y="0"/>
                  </a:lnTo>
                  <a:lnTo>
                    <a:pt x="0" y="0"/>
                  </a:lnTo>
                  <a:lnTo>
                    <a:pt x="0" y="5410200"/>
                  </a:lnTo>
                  <a:close/>
                </a:path>
              </a:pathLst>
            </a:custGeom>
            <a:noFill/>
            <a:ln cap="flat" cmpd="sng" w="19800">
              <a:solidFill>
                <a:srgbClr val="9FB8C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13"/>
          <p:cNvSpPr txBox="1"/>
          <p:nvPr/>
        </p:nvSpPr>
        <p:spPr>
          <a:xfrm>
            <a:off x="154939" y="1318005"/>
            <a:ext cx="551180" cy="22762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&lt;?php</a:t>
            </a:r>
            <a:endParaRPr b="0" i="0" sz="1400" u="none" cap="none" strike="noStrike">
              <a:solidFill>
                <a:srgbClr val="000000"/>
              </a:solidFill>
              <a:latin typeface="Arial"/>
              <a:ea typeface="Arial"/>
              <a:cs typeface="Arial"/>
              <a:sym typeface="Arial"/>
            </a:endParaRPr>
          </a:p>
        </p:txBody>
      </p:sp>
      <p:sp>
        <p:nvSpPr>
          <p:cNvPr id="155" name="Google Shape;155;p13"/>
          <p:cNvSpPr txBox="1"/>
          <p:nvPr/>
        </p:nvSpPr>
        <p:spPr>
          <a:xfrm>
            <a:off x="154939" y="1561614"/>
            <a:ext cx="1691100" cy="4249200"/>
          </a:xfrm>
          <a:prstGeom prst="rect">
            <a:avLst/>
          </a:prstGeom>
          <a:noFill/>
          <a:ln>
            <a:noFill/>
          </a:ln>
        </p:spPr>
        <p:txBody>
          <a:bodyPr anchorCtr="0" anchor="t" bIns="0" lIns="0" spcFirstLastPara="1" rIns="0" wrap="square" tIns="6095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 Array with names</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a</a:t>
            </a:r>
            <a:r>
              <a:rPr b="0" i="0" lang="en-US" sz="1400" u="none" cap="none" strike="noStrike">
                <a:solidFill>
                  <a:schemeClr val="dk1"/>
                </a:solidFill>
                <a:latin typeface="Twentieth Century"/>
                <a:ea typeface="Twentieth Century"/>
                <a:cs typeface="Twentieth Century"/>
                <a:sym typeface="Twentieth Century"/>
              </a:rPr>
              <a:t>nna";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b</a:t>
            </a:r>
            <a:r>
              <a:rPr b="0" i="0" lang="en-US" sz="1400" u="none" cap="none" strike="noStrike">
                <a:solidFill>
                  <a:schemeClr val="dk1"/>
                </a:solidFill>
                <a:latin typeface="Twentieth Century"/>
                <a:ea typeface="Twentieth Century"/>
                <a:cs typeface="Twentieth Century"/>
                <a:sym typeface="Twentieth Century"/>
              </a:rPr>
              <a:t>rittany";</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c</a:t>
            </a:r>
            <a:r>
              <a:rPr b="0" i="0" lang="en-US" sz="1400" u="none" cap="none" strike="noStrike">
                <a:solidFill>
                  <a:schemeClr val="dk1"/>
                </a:solidFill>
                <a:latin typeface="Twentieth Century"/>
                <a:ea typeface="Twentieth Century"/>
                <a:cs typeface="Twentieth Century"/>
                <a:sym typeface="Twentieth Century"/>
              </a:rPr>
              <a:t>inderella";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d</a:t>
            </a:r>
            <a:r>
              <a:rPr b="0" i="0" lang="en-US" sz="1400" u="none" cap="none" strike="noStrike">
                <a:solidFill>
                  <a:schemeClr val="dk1"/>
                </a:solidFill>
                <a:latin typeface="Twentieth Century"/>
                <a:ea typeface="Twentieth Century"/>
                <a:cs typeface="Twentieth Century"/>
                <a:sym typeface="Twentieth Century"/>
              </a:rPr>
              <a:t>iana";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4"/>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e</a:t>
            </a:r>
            <a:r>
              <a:rPr b="0" i="0" lang="en-US" sz="1400" u="none" cap="none" strike="noStrike">
                <a:solidFill>
                  <a:schemeClr val="dk1"/>
                </a:solidFill>
                <a:latin typeface="Twentieth Century"/>
                <a:ea typeface="Twentieth Century"/>
                <a:cs typeface="Twentieth Century"/>
                <a:sym typeface="Twentieth Century"/>
              </a:rPr>
              <a:t>va";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f</a:t>
            </a:r>
            <a:r>
              <a:rPr b="0" i="0" lang="en-US" sz="1400" u="none" cap="none" strike="noStrike">
                <a:solidFill>
                  <a:schemeClr val="dk1"/>
                </a:solidFill>
                <a:latin typeface="Twentieth Century"/>
                <a:ea typeface="Twentieth Century"/>
                <a:cs typeface="Twentieth Century"/>
                <a:sym typeface="Twentieth Century"/>
              </a:rPr>
              <a:t>iona";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9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“g</a:t>
            </a:r>
            <a:r>
              <a:rPr b="0" i="0" lang="en-US" sz="1400" u="none" cap="none" strike="noStrike">
                <a:solidFill>
                  <a:schemeClr val="dk1"/>
                </a:solidFill>
                <a:latin typeface="Twentieth Century"/>
                <a:ea typeface="Twentieth Century"/>
                <a:cs typeface="Twentieth Century"/>
                <a:sym typeface="Twentieth Century"/>
              </a:rPr>
              <a:t>unda";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g</a:t>
            </a:r>
            <a:r>
              <a:rPr b="0" i="0" lang="en-US" sz="1400" u="none" cap="none" strike="noStrike">
                <a:solidFill>
                  <a:schemeClr val="dk1"/>
                </a:solidFill>
                <a:latin typeface="Twentieth Century"/>
                <a:ea typeface="Twentieth Century"/>
                <a:cs typeface="Twentieth Century"/>
                <a:sym typeface="Twentieth Century"/>
              </a:rPr>
              <a:t>ege";</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i</a:t>
            </a:r>
            <a:r>
              <a:rPr b="0" i="0" lang="en-US" sz="1400" u="none" cap="none" strike="noStrike">
                <a:solidFill>
                  <a:schemeClr val="dk1"/>
                </a:solidFill>
                <a:latin typeface="Twentieth Century"/>
                <a:ea typeface="Twentieth Century"/>
                <a:cs typeface="Twentieth Century"/>
                <a:sym typeface="Twentieth Century"/>
              </a:rPr>
              <a:t>nga";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j</a:t>
            </a:r>
            <a:r>
              <a:rPr b="0" i="0" lang="en-US" sz="1400" u="none" cap="none" strike="noStrike">
                <a:solidFill>
                  <a:schemeClr val="dk1"/>
                </a:solidFill>
                <a:latin typeface="Twentieth Century"/>
                <a:ea typeface="Twentieth Century"/>
                <a:cs typeface="Twentieth Century"/>
                <a:sym typeface="Twentieth Century"/>
              </a:rPr>
              <a:t>ohanna";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k</a:t>
            </a:r>
            <a:r>
              <a:rPr b="0" i="0" lang="en-US" sz="1400" u="none" cap="none" strike="noStrike">
                <a:solidFill>
                  <a:schemeClr val="dk1"/>
                </a:solidFill>
                <a:latin typeface="Twentieth Century"/>
                <a:ea typeface="Twentieth Century"/>
                <a:cs typeface="Twentieth Century"/>
                <a:sym typeface="Twentieth Century"/>
              </a:rPr>
              <a:t>itty";</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4"/>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l</a:t>
            </a:r>
            <a:r>
              <a:rPr b="0" i="0" lang="en-US" sz="1400" u="none" cap="none" strike="noStrike">
                <a:solidFill>
                  <a:schemeClr val="dk1"/>
                </a:solidFill>
                <a:latin typeface="Twentieth Century"/>
                <a:ea typeface="Twentieth Century"/>
                <a:cs typeface="Twentieth Century"/>
                <a:sym typeface="Twentieth Century"/>
              </a:rPr>
              <a:t>inda";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m</a:t>
            </a:r>
            <a:r>
              <a:rPr b="0" i="0" lang="en-US" sz="1400" u="none" cap="none" strike="noStrike">
                <a:solidFill>
                  <a:schemeClr val="dk1"/>
                </a:solidFill>
                <a:latin typeface="Twentieth Century"/>
                <a:ea typeface="Twentieth Century"/>
                <a:cs typeface="Twentieth Century"/>
                <a:sym typeface="Twentieth Century"/>
              </a:rPr>
              <a:t>ina";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o</a:t>
            </a:r>
            <a:r>
              <a:rPr b="0" i="0" lang="en-US" sz="1400" u="none" cap="none" strike="noStrike">
                <a:solidFill>
                  <a:schemeClr val="dk1"/>
                </a:solidFill>
                <a:latin typeface="Twentieth Century"/>
                <a:ea typeface="Twentieth Century"/>
                <a:cs typeface="Twentieth Century"/>
                <a:sym typeface="Twentieth Century"/>
              </a:rPr>
              <a:t>phelia";</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384"/>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$a[ ] = "</a:t>
            </a:r>
            <a:r>
              <a:rPr lang="en-US">
                <a:solidFill>
                  <a:schemeClr val="dk1"/>
                </a:solidFill>
                <a:latin typeface="Twentieth Century"/>
                <a:ea typeface="Twentieth Century"/>
                <a:cs typeface="Twentieth Century"/>
                <a:sym typeface="Twentieth Century"/>
              </a:rPr>
              <a:t>p</a:t>
            </a:r>
            <a:r>
              <a:rPr b="0" i="0" lang="en-US" sz="1400" u="none" cap="none" strike="noStrike">
                <a:solidFill>
                  <a:schemeClr val="dk1"/>
                </a:solidFill>
                <a:latin typeface="Twentieth Century"/>
                <a:ea typeface="Twentieth Century"/>
                <a:cs typeface="Twentieth Century"/>
                <a:sym typeface="Twentieth Century"/>
              </a:rPr>
              <a:t>etunia";</a:t>
            </a:r>
            <a:endParaRPr b="0" i="0" sz="1400" u="none" cap="none" strike="noStrike">
              <a:solidFill>
                <a:srgbClr val="000000"/>
              </a:solidFill>
              <a:latin typeface="Arial"/>
              <a:ea typeface="Arial"/>
              <a:cs typeface="Arial"/>
              <a:sym typeface="Arial"/>
            </a:endParaRPr>
          </a:p>
        </p:txBody>
      </p:sp>
      <p:grpSp>
        <p:nvGrpSpPr>
          <p:cNvPr id="156" name="Google Shape;156;p13"/>
          <p:cNvGrpSpPr/>
          <p:nvPr/>
        </p:nvGrpSpPr>
        <p:grpSpPr>
          <a:xfrm>
            <a:off x="2973320" y="1296161"/>
            <a:ext cx="6235665" cy="5410200"/>
            <a:chOff x="2972561" y="1296161"/>
            <a:chExt cx="5791200" cy="5410200"/>
          </a:xfrm>
        </p:grpSpPr>
        <p:sp>
          <p:nvSpPr>
            <p:cNvPr id="157" name="Google Shape;157;p13"/>
            <p:cNvSpPr/>
            <p:nvPr/>
          </p:nvSpPr>
          <p:spPr>
            <a:xfrm>
              <a:off x="2972561" y="1296161"/>
              <a:ext cx="5791200" cy="5410200"/>
            </a:xfrm>
            <a:custGeom>
              <a:rect b="b" l="l" r="r" t="t"/>
              <a:pathLst>
                <a:path extrusionOk="0" h="5410200" w="5791200">
                  <a:moveTo>
                    <a:pt x="5791199" y="0"/>
                  </a:moveTo>
                  <a:lnTo>
                    <a:pt x="0" y="0"/>
                  </a:lnTo>
                  <a:lnTo>
                    <a:pt x="0" y="5410200"/>
                  </a:lnTo>
                  <a:lnTo>
                    <a:pt x="5791199" y="5410200"/>
                  </a:lnTo>
                  <a:lnTo>
                    <a:pt x="579119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13"/>
            <p:cNvSpPr/>
            <p:nvPr/>
          </p:nvSpPr>
          <p:spPr>
            <a:xfrm>
              <a:off x="2972561" y="1296161"/>
              <a:ext cx="5791200" cy="5410200"/>
            </a:xfrm>
            <a:custGeom>
              <a:rect b="b" l="l" r="r" t="t"/>
              <a:pathLst>
                <a:path extrusionOk="0" h="5410200" w="5791200">
                  <a:moveTo>
                    <a:pt x="0" y="5410200"/>
                  </a:moveTo>
                  <a:lnTo>
                    <a:pt x="5791199" y="5410200"/>
                  </a:lnTo>
                  <a:lnTo>
                    <a:pt x="5791199" y="0"/>
                  </a:lnTo>
                  <a:lnTo>
                    <a:pt x="0" y="0"/>
                  </a:lnTo>
                  <a:lnTo>
                    <a:pt x="0" y="5410200"/>
                  </a:lnTo>
                  <a:close/>
                </a:path>
              </a:pathLst>
            </a:custGeom>
            <a:noFill/>
            <a:ln cap="flat" cmpd="sng" w="19800">
              <a:solidFill>
                <a:srgbClr val="9FB8C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3"/>
          <p:cNvSpPr txBox="1"/>
          <p:nvPr/>
        </p:nvSpPr>
        <p:spPr>
          <a:xfrm>
            <a:off x="3051175" y="1318005"/>
            <a:ext cx="2722880" cy="22762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wentieth Century"/>
                <a:ea typeface="Twentieth Century"/>
                <a:cs typeface="Twentieth Century"/>
                <a:sym typeface="Twentieth Century"/>
              </a:rPr>
              <a:t>// get the q parameter from URL</a:t>
            </a:r>
            <a:endParaRPr b="0" i="0" sz="1400" u="none" cap="none" strike="noStrike">
              <a:solidFill>
                <a:srgbClr val="000000"/>
              </a:solidFill>
              <a:latin typeface="Arial"/>
              <a:ea typeface="Arial"/>
              <a:cs typeface="Arial"/>
              <a:sym typeface="Arial"/>
            </a:endParaRPr>
          </a:p>
        </p:txBody>
      </p:sp>
      <p:sp>
        <p:nvSpPr>
          <p:cNvPr id="160" name="Google Shape;160;p13"/>
          <p:cNvSpPr txBox="1"/>
          <p:nvPr>
            <p:ph idx="1" type="body"/>
          </p:nvPr>
        </p:nvSpPr>
        <p:spPr>
          <a:xfrm>
            <a:off x="3051175" y="1561625"/>
            <a:ext cx="5922900" cy="4794000"/>
          </a:xfrm>
          <a:prstGeom prst="rect">
            <a:avLst/>
          </a:prstGeom>
          <a:noFill/>
          <a:ln>
            <a:noFill/>
          </a:ln>
        </p:spPr>
        <p:txBody>
          <a:bodyPr anchorCtr="0" anchor="t" bIns="0" lIns="0" spcFirstLastPara="1" rIns="0" wrap="square" tIns="60950">
            <a:spAutoFit/>
          </a:bodyPr>
          <a:lstStyle/>
          <a:p>
            <a:pPr indent="0" lvl="0" marL="12700" rtl="0" algn="l">
              <a:lnSpc>
                <a:spcPct val="100000"/>
              </a:lnSpc>
              <a:spcBef>
                <a:spcPts val="0"/>
              </a:spcBef>
              <a:spcAft>
                <a:spcPts val="0"/>
              </a:spcAft>
              <a:buSzPts val="1400"/>
              <a:buNone/>
            </a:pPr>
            <a:r>
              <a:rPr lang="en-US" sz="1400">
                <a:solidFill>
                  <a:schemeClr val="dk1"/>
                </a:solidFill>
                <a:latin typeface="Twentieth Century"/>
                <a:ea typeface="Twentieth Century"/>
                <a:cs typeface="Twentieth Century"/>
                <a:sym typeface="Twentieth Century"/>
              </a:rPr>
              <a:t>$q = $_REQUEST["q"];</a:t>
            </a:r>
            <a:endParaRPr/>
          </a:p>
          <a:p>
            <a:pPr indent="0" lvl="0" marL="12700" rtl="0" algn="l">
              <a:lnSpc>
                <a:spcPct val="100000"/>
              </a:lnSpc>
              <a:spcBef>
                <a:spcPts val="95"/>
              </a:spcBef>
              <a:spcAft>
                <a:spcPts val="0"/>
              </a:spcAft>
              <a:buSzPts val="1400"/>
              <a:buNone/>
            </a:pPr>
            <a:r>
              <a:rPr lang="en-US" sz="1400">
                <a:solidFill>
                  <a:schemeClr val="dk1"/>
                </a:solidFill>
                <a:latin typeface="Twentieth Century"/>
                <a:ea typeface="Twentieth Century"/>
                <a:cs typeface="Twentieth Century"/>
                <a:sym typeface="Twentieth Century"/>
              </a:rPr>
              <a:t>$hint = "";</a:t>
            </a:r>
            <a:endParaRPr/>
          </a:p>
          <a:p>
            <a:pPr indent="0" lvl="0" marL="12700" marR="5080" rtl="0" algn="l">
              <a:lnSpc>
                <a:spcPct val="120000"/>
              </a:lnSpc>
              <a:spcBef>
                <a:spcPts val="95"/>
              </a:spcBef>
              <a:spcAft>
                <a:spcPts val="0"/>
              </a:spcAft>
              <a:buSzPts val="1400"/>
              <a:buNone/>
            </a:pPr>
            <a:r>
              <a:rPr lang="en-US" sz="1400">
                <a:solidFill>
                  <a:schemeClr val="dk1"/>
                </a:solidFill>
                <a:latin typeface="Twentieth Century"/>
                <a:ea typeface="Twentieth Century"/>
                <a:cs typeface="Twentieth Century"/>
                <a:sym typeface="Twentieth Century"/>
              </a:rPr>
              <a:t>// lookup all hints from array if $q is different from ""  </a:t>
            </a:r>
            <a:endParaRPr sz="1400">
              <a:solidFill>
                <a:schemeClr val="dk1"/>
              </a:solidFill>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if ($q !== "")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$q = strtolower($q);</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$len = strlen($q);</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foreach ($a as $name)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if (substr($name, 0, $len) === $q)))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if ($hint === "")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$hint = $name;</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 else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$hint .= ", $name";</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100"/>
              <a:buNone/>
            </a:pPr>
            <a:r>
              <a:rPr lang="en-US" sz="1400">
                <a:latin typeface="Twentieth Century"/>
                <a:ea typeface="Twentieth Century"/>
                <a:cs typeface="Twentieth Century"/>
                <a:sym typeface="Twentieth Century"/>
              </a:rPr>
              <a:t>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Clr>
                <a:schemeClr val="dk1"/>
              </a:buClr>
              <a:buSzPts val="1100"/>
              <a:buFont typeface="Arial"/>
              <a:buNone/>
            </a:pPr>
            <a:r>
              <a:rPr lang="en-US" sz="1400">
                <a:latin typeface="Twentieth Century"/>
                <a:ea typeface="Twentieth Century"/>
                <a:cs typeface="Twentieth Century"/>
                <a:sym typeface="Twentieth Century"/>
              </a:rPr>
              <a:t>}</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Clr>
                <a:schemeClr val="dk1"/>
              </a:buClr>
              <a:buSzPts val="1100"/>
              <a:buFont typeface="Arial"/>
              <a:buNone/>
            </a:pPr>
            <a:r>
              <a:t/>
            </a:r>
            <a:endParaRPr sz="1400">
              <a:latin typeface="Twentieth Century"/>
              <a:ea typeface="Twentieth Century"/>
              <a:cs typeface="Twentieth Century"/>
              <a:sym typeface="Twentieth Century"/>
            </a:endParaRPr>
          </a:p>
          <a:p>
            <a:pPr indent="0" lvl="0" marL="0" marR="488950" rtl="0" algn="l">
              <a:lnSpc>
                <a:spcPct val="120000"/>
              </a:lnSpc>
              <a:spcBef>
                <a:spcPts val="95"/>
              </a:spcBef>
              <a:spcAft>
                <a:spcPts val="0"/>
              </a:spcAft>
              <a:buSzPts val="1400"/>
              <a:buNone/>
            </a:pPr>
            <a:r>
              <a:t/>
            </a:r>
            <a:endParaRPr sz="1400">
              <a:latin typeface="Twentieth Century"/>
              <a:ea typeface="Twentieth Century"/>
              <a:cs typeface="Twentieth Century"/>
              <a:sym typeface="Twentieth Century"/>
            </a:endParaRPr>
          </a:p>
        </p:txBody>
      </p:sp>
      <p:sp>
        <p:nvSpPr>
          <p:cNvPr id="161" name="Google Shape;161;p13"/>
          <p:cNvSpPr txBox="1"/>
          <p:nvPr/>
        </p:nvSpPr>
        <p:spPr>
          <a:xfrm>
            <a:off x="3002125" y="5839700"/>
            <a:ext cx="6021000" cy="807900"/>
          </a:xfrm>
          <a:prstGeom prst="rect">
            <a:avLst/>
          </a:prstGeom>
          <a:noFill/>
          <a:ln>
            <a:noFill/>
          </a:ln>
        </p:spPr>
        <p:txBody>
          <a:bodyPr anchorCtr="0" anchor="t" bIns="0" lIns="0" spcFirstLastPara="1" rIns="0" wrap="square" tIns="62225">
            <a:spAutoFit/>
          </a:bodyPr>
          <a:lstStyle/>
          <a:p>
            <a:pPr indent="0" lvl="0" marL="0" marR="5080" rtl="0" algn="l">
              <a:lnSpc>
                <a:spcPct val="100000"/>
              </a:lnSpc>
              <a:spcBef>
                <a:spcPts val="385"/>
              </a:spcBef>
              <a:spcAft>
                <a:spcPts val="0"/>
              </a:spcAft>
              <a:buClr>
                <a:srgbClr val="000000"/>
              </a:buClr>
              <a:buSzPts val="1400"/>
              <a:buFont typeface="Arial"/>
              <a:buNone/>
            </a:pPr>
            <a:r>
              <a:rPr b="0" i="0" lang="en-US" u="none" cap="none" strike="noStrike">
                <a:solidFill>
                  <a:schemeClr val="dk1"/>
                </a:solidFill>
                <a:latin typeface="Twentieth Century"/>
                <a:ea typeface="Twentieth Century"/>
                <a:cs typeface="Twentieth Century"/>
                <a:sym typeface="Twentieth Century"/>
              </a:rPr>
              <a:t>// Output "no suggestion" if no hint was found or output correct  values</a:t>
            </a:r>
            <a:endParaRPr b="0" i="0" u="none" cap="none" strike="noStrike">
              <a:solidFill>
                <a:srgbClr val="000000"/>
              </a:solidFill>
              <a:latin typeface="Arial"/>
              <a:ea typeface="Arial"/>
              <a:cs typeface="Arial"/>
              <a:sym typeface="Arial"/>
            </a:endParaRPr>
          </a:p>
          <a:p>
            <a:pPr indent="0" lvl="0" marL="12700" marR="0" rtl="0" algn="l">
              <a:lnSpc>
                <a:spcPct val="100000"/>
              </a:lnSpc>
              <a:spcBef>
                <a:spcPts val="385"/>
              </a:spcBef>
              <a:spcAft>
                <a:spcPts val="0"/>
              </a:spcAft>
              <a:buClr>
                <a:srgbClr val="000000"/>
              </a:buClr>
              <a:buSzPts val="1400"/>
              <a:buFont typeface="Arial"/>
              <a:buNone/>
            </a:pPr>
            <a:r>
              <a:rPr b="0" i="0" lang="en-US" u="none" cap="none" strike="noStrike">
                <a:solidFill>
                  <a:schemeClr val="dk1"/>
                </a:solidFill>
                <a:latin typeface="Twentieth Century"/>
                <a:ea typeface="Twentieth Century"/>
                <a:cs typeface="Twentieth Century"/>
                <a:sym typeface="Twentieth Century"/>
              </a:rPr>
              <a:t>echo $hint === "" ? "no suggestion" : $hint;</a:t>
            </a:r>
            <a:endParaRPr b="0" i="0" u="none" cap="none" strike="noStrike">
              <a:solidFill>
                <a:srgbClr val="000000"/>
              </a:solidFill>
              <a:latin typeface="Arial"/>
              <a:ea typeface="Arial"/>
              <a:cs typeface="Arial"/>
              <a:sym typeface="Arial"/>
            </a:endParaRPr>
          </a:p>
          <a:p>
            <a:pPr indent="0" lvl="0" marL="12700" marR="0" rtl="0" algn="l">
              <a:lnSpc>
                <a:spcPct val="100000"/>
              </a:lnSpc>
              <a:spcBef>
                <a:spcPts val="384"/>
              </a:spcBef>
              <a:spcAft>
                <a:spcPts val="0"/>
              </a:spcAft>
              <a:buClr>
                <a:srgbClr val="000000"/>
              </a:buClr>
              <a:buSzPts val="1400"/>
              <a:buFont typeface="Arial"/>
              <a:buNone/>
            </a:pPr>
            <a:r>
              <a:rPr b="0" i="0" lang="en-US" u="none" cap="none" strike="noStrike">
                <a:solidFill>
                  <a:schemeClr val="dk1"/>
                </a:solidFill>
                <a:latin typeface="Twentieth Century"/>
                <a:ea typeface="Twentieth Century"/>
                <a:cs typeface="Twentieth Century"/>
                <a:sym typeface="Twentieth Century"/>
              </a:rPr>
              <a:t>?&gt;</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nvSpPr>
        <p:spPr>
          <a:xfrm>
            <a:off x="210413" y="1267714"/>
            <a:ext cx="11048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2</a:t>
            </a:r>
            <a:endParaRPr b="0" i="0" sz="1200" u="none" cap="none" strike="noStrike">
              <a:solidFill>
                <a:schemeClr val="dk1"/>
              </a:solidFill>
              <a:latin typeface="Arial"/>
              <a:ea typeface="Arial"/>
              <a:cs typeface="Arial"/>
              <a:sym typeface="Arial"/>
            </a:endParaRPr>
          </a:p>
        </p:txBody>
      </p:sp>
      <p:sp>
        <p:nvSpPr>
          <p:cNvPr id="65" name="Google Shape;65;p2"/>
          <p:cNvSpPr txBox="1"/>
          <p:nvPr>
            <p:ph type="title"/>
          </p:nvPr>
        </p:nvSpPr>
        <p:spPr>
          <a:xfrm>
            <a:off x="2057400" y="2743200"/>
            <a:ext cx="5630799" cy="68993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400">
                <a:solidFill>
                  <a:srgbClr val="8F98BF"/>
                </a:solidFill>
                <a:latin typeface="Twentieth Century"/>
                <a:ea typeface="Twentieth Century"/>
                <a:cs typeface="Twentieth Century"/>
                <a:sym typeface="Twentieth Century"/>
              </a:rPr>
              <a:t>PHP Advanced-cont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10413" y="1267714"/>
            <a:ext cx="11048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4</a:t>
            </a:r>
            <a:endParaRPr b="0" i="0" sz="1200" u="none" cap="none" strike="noStrike">
              <a:solidFill>
                <a:schemeClr val="dk1"/>
              </a:solidFill>
              <a:latin typeface="Arial"/>
              <a:ea typeface="Arial"/>
              <a:cs typeface="Arial"/>
              <a:sym typeface="Arial"/>
            </a:endParaRPr>
          </a:p>
        </p:txBody>
      </p:sp>
      <p:sp>
        <p:nvSpPr>
          <p:cNvPr id="71" name="Google Shape;71;p3"/>
          <p:cNvSpPr txBox="1"/>
          <p:nvPr>
            <p:ph type="title"/>
          </p:nvPr>
        </p:nvSpPr>
        <p:spPr>
          <a:xfrm>
            <a:off x="3585717" y="533400"/>
            <a:ext cx="1973960"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AJAX</a:t>
            </a:r>
            <a:endParaRPr/>
          </a:p>
        </p:txBody>
      </p:sp>
      <p:sp>
        <p:nvSpPr>
          <p:cNvPr id="72" name="Google Shape;72;p3"/>
          <p:cNvSpPr txBox="1"/>
          <p:nvPr/>
        </p:nvSpPr>
        <p:spPr>
          <a:xfrm>
            <a:off x="703990" y="1550368"/>
            <a:ext cx="7737413" cy="5305807"/>
          </a:xfrm>
          <a:prstGeom prst="rect">
            <a:avLst/>
          </a:prstGeom>
          <a:noFill/>
          <a:ln>
            <a:noFill/>
          </a:ln>
        </p:spPr>
        <p:txBody>
          <a:bodyPr anchorCtr="0" anchor="t" bIns="0" lIns="0" spcFirstLastPara="1" rIns="0" wrap="square" tIns="12700">
            <a:spAutoFit/>
          </a:bodyPr>
          <a:lstStyle/>
          <a:p>
            <a:pPr indent="-342900" lvl="0" marL="354965" marR="0" rtl="0" algn="l">
              <a:lnSpc>
                <a:spcPct val="100000"/>
              </a:lnSpc>
              <a:spcBef>
                <a:spcPts val="0"/>
              </a:spcBef>
              <a:spcAft>
                <a:spcPts val="0"/>
              </a:spcAft>
              <a:buClr>
                <a:srgbClr val="538CD5"/>
              </a:buClr>
              <a:buSzPts val="23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AJAX = Asynchronous JavaScript and XML.</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5"/>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    a technique for creating fast and dynamic web pages.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50"/>
              </a:spcBef>
              <a:spcAft>
                <a:spcPts val="0"/>
              </a:spcAft>
              <a:buClr>
                <a:schemeClr val="dk1"/>
              </a:buClr>
              <a:buSzPts val="2400"/>
              <a:buFont typeface="Noto Sans"/>
              <a:buNone/>
            </a:pPr>
            <a:r>
              <a:t/>
            </a:r>
            <a:endParaRPr b="0" i="0" sz="2400" u="none" cap="none" strike="noStrike">
              <a:solidFill>
                <a:schemeClr val="dk1"/>
              </a:solidFill>
              <a:latin typeface="Twentieth Century"/>
              <a:ea typeface="Twentieth Century"/>
              <a:cs typeface="Twentieth Century"/>
              <a:sym typeface="Twentieth Century"/>
            </a:endParaRPr>
          </a:p>
          <a:p>
            <a:pPr indent="-342900" lvl="0" marL="355600" marR="217170" rtl="0" algn="l">
              <a:lnSpc>
                <a:spcPct val="100000"/>
              </a:lnSpc>
              <a:spcBef>
                <a:spcPts val="0"/>
              </a:spcBef>
              <a:spcAft>
                <a:spcPts val="0"/>
              </a:spcAft>
              <a:buClr>
                <a:srgbClr val="538CD5"/>
              </a:buClr>
              <a:buSzPts val="23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AJAX allows web pages to be updated asynchronously by  exchanging small amounts of data with the server behind the  scenes. This means that it is possible to update parts of a web  page, without reloading the whole page.</a:t>
            </a:r>
            <a:endParaRPr b="0" i="0" sz="1400" u="none" cap="none" strike="noStrike">
              <a:solidFill>
                <a:srgbClr val="000000"/>
              </a:solidFill>
              <a:latin typeface="Arial"/>
              <a:ea typeface="Arial"/>
              <a:cs typeface="Arial"/>
              <a:sym typeface="Arial"/>
            </a:endParaRPr>
          </a:p>
          <a:p>
            <a:pPr indent="-196850" lvl="0" marL="355600" marR="304800" rtl="0" algn="l">
              <a:lnSpc>
                <a:spcPct val="100000"/>
              </a:lnSpc>
              <a:spcBef>
                <a:spcPts val="0"/>
              </a:spcBef>
              <a:spcAft>
                <a:spcPts val="0"/>
              </a:spcAft>
              <a:buClr>
                <a:srgbClr val="538CD5"/>
              </a:buClr>
              <a:buSzPts val="2300"/>
              <a:buFont typeface="Courier New"/>
              <a:buNone/>
            </a:pPr>
            <a:r>
              <a:t/>
            </a:r>
            <a:endParaRPr b="0" i="0" sz="2400" u="none" cap="none" strike="noStrike">
              <a:solidFill>
                <a:schemeClr val="dk1"/>
              </a:solidFill>
              <a:latin typeface="Twentieth Century"/>
              <a:ea typeface="Twentieth Century"/>
              <a:cs typeface="Twentieth Century"/>
              <a:sym typeface="Twentieth Century"/>
            </a:endParaRPr>
          </a:p>
          <a:p>
            <a:pPr indent="-342900" lvl="0" marL="355600" marR="304800" rtl="0" algn="l">
              <a:lnSpc>
                <a:spcPct val="100000"/>
              </a:lnSpc>
              <a:spcBef>
                <a:spcPts val="0"/>
              </a:spcBef>
              <a:spcAft>
                <a:spcPts val="0"/>
              </a:spcAft>
              <a:buClr>
                <a:srgbClr val="538CD5"/>
              </a:buClr>
              <a:buSzPts val="23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Classic web pages, (which do not use AJAX) must reload the  entire page if the content should change.</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55"/>
              </a:spcBef>
              <a:spcAft>
                <a:spcPts val="0"/>
              </a:spcAft>
              <a:buClr>
                <a:srgbClr val="538CD5"/>
              </a:buClr>
              <a:buSzPts val="2400"/>
              <a:buFont typeface="Courier New"/>
              <a:buNone/>
            </a:pPr>
            <a:r>
              <a:t/>
            </a:r>
            <a:endParaRPr b="0" i="0" sz="2400" u="none" cap="none" strike="noStrike">
              <a:solidFill>
                <a:schemeClr val="dk1"/>
              </a:solidFill>
              <a:latin typeface="Twentieth Century"/>
              <a:ea typeface="Twentieth Century"/>
              <a:cs typeface="Twentieth Century"/>
              <a:sym typeface="Twentieth Century"/>
            </a:endParaRPr>
          </a:p>
          <a:p>
            <a:pPr indent="-342900" lvl="0" marL="355600" marR="5080" rtl="0" algn="l">
              <a:lnSpc>
                <a:spcPct val="100000"/>
              </a:lnSpc>
              <a:spcBef>
                <a:spcPts val="0"/>
              </a:spcBef>
              <a:spcAft>
                <a:spcPts val="0"/>
              </a:spcAft>
              <a:buClr>
                <a:srgbClr val="538CD5"/>
              </a:buClr>
              <a:buSzPts val="2300"/>
              <a:buFont typeface="Courier New"/>
              <a:buChar char="o"/>
            </a:pPr>
            <a:r>
              <a:rPr b="0" i="0" lang="en-US" sz="2400" u="none" cap="none" strike="noStrike">
                <a:solidFill>
                  <a:schemeClr val="dk1"/>
                </a:solidFill>
                <a:latin typeface="Twentieth Century"/>
                <a:ea typeface="Twentieth Century"/>
                <a:cs typeface="Twentieth Century"/>
                <a:sym typeface="Twentieth Century"/>
              </a:rPr>
              <a:t>Examples of applications using AJAX: Google Search, Google  Maps, Gmail, Youtube, and Facebook tabs.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2499741" y="469519"/>
            <a:ext cx="4147820"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How AJAX Works?</a:t>
            </a:r>
            <a:endParaRPr/>
          </a:p>
        </p:txBody>
      </p:sp>
      <p:pic>
        <p:nvPicPr>
          <p:cNvPr id="78" name="Google Shape;78;p4"/>
          <p:cNvPicPr preferRelativeResize="0"/>
          <p:nvPr/>
        </p:nvPicPr>
        <p:blipFill rotWithShape="1">
          <a:blip r:embed="rId3">
            <a:alphaModFix/>
          </a:blip>
          <a:srcRect b="0" l="0" r="0" t="0"/>
          <a:stretch/>
        </p:blipFill>
        <p:spPr>
          <a:xfrm>
            <a:off x="584758" y="1880142"/>
            <a:ext cx="8007858" cy="43364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nvSpPr>
        <p:spPr>
          <a:xfrm>
            <a:off x="210413" y="1267714"/>
            <a:ext cx="11048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6</a:t>
            </a:r>
            <a:endParaRPr b="0" i="0" sz="1200" u="none" cap="none" strike="noStrike">
              <a:solidFill>
                <a:schemeClr val="dk1"/>
              </a:solidFill>
              <a:latin typeface="Arial"/>
              <a:ea typeface="Arial"/>
              <a:cs typeface="Arial"/>
              <a:sym typeface="Arial"/>
            </a:endParaRPr>
          </a:p>
        </p:txBody>
      </p:sp>
      <p:sp>
        <p:nvSpPr>
          <p:cNvPr id="84" name="Google Shape;84;p5"/>
          <p:cNvSpPr txBox="1"/>
          <p:nvPr>
            <p:ph type="title"/>
          </p:nvPr>
        </p:nvSpPr>
        <p:spPr>
          <a:xfrm>
            <a:off x="631620" y="343662"/>
            <a:ext cx="7755891"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Create an XMLHttpRequest Object</a:t>
            </a:r>
            <a:endParaRPr/>
          </a:p>
        </p:txBody>
      </p:sp>
      <p:sp>
        <p:nvSpPr>
          <p:cNvPr id="85" name="Google Shape;85;p5"/>
          <p:cNvSpPr txBox="1"/>
          <p:nvPr/>
        </p:nvSpPr>
        <p:spPr>
          <a:xfrm>
            <a:off x="631620" y="2057400"/>
            <a:ext cx="7809865" cy="2536592"/>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All modern browsers (IE7+, Firefox, Chrome, Safari, and Opera)  have a built-in XMLHttpRequest object.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20"/>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xmlhttp=new XMLHttpRequest();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5"/>
              </a:spcBef>
              <a:spcAft>
                <a:spcPts val="0"/>
              </a:spcAft>
              <a:buClr>
                <a:srgbClr val="000000"/>
              </a:buClr>
              <a:buSzPts val="2400"/>
              <a:buFont typeface="Arial"/>
              <a:buNone/>
            </a:pPr>
            <a:r>
              <a:t/>
            </a:r>
            <a:endParaRPr b="0" i="0" sz="2400" u="none" cap="none" strike="noStrike">
              <a:solidFill>
                <a:schemeClr val="dk1"/>
              </a:solidFill>
              <a:latin typeface="Twentieth Century"/>
              <a:ea typeface="Twentieth Century"/>
              <a:cs typeface="Twentieth Century"/>
              <a:sym typeface="Twentieth Century"/>
            </a:endParaRPr>
          </a:p>
          <a:p>
            <a:pPr indent="0" lvl="0" marL="12700" marR="276225"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Old versions of Internet Explorer (IE5 and IE6) uses an ActiveX  Object: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5"/>
              </a:spcBef>
              <a:spcAft>
                <a:spcPts val="0"/>
              </a:spcAft>
              <a:buClr>
                <a:srgbClr val="000000"/>
              </a:buClr>
              <a:buSzPts val="2000"/>
              <a:buFont typeface="Arial"/>
              <a:buNone/>
            </a:pPr>
            <a:r>
              <a:rPr b="0" i="1" lang="en-US" sz="2000" u="none" cap="none" strike="noStrike">
                <a:solidFill>
                  <a:schemeClr val="dk1"/>
                </a:solidFill>
                <a:latin typeface="Twentieth Century"/>
                <a:ea typeface="Twentieth Century"/>
                <a:cs typeface="Twentieth Century"/>
                <a:sym typeface="Twentieth Century"/>
              </a:rPr>
              <a:t>xmlhttp=new ActiveXObject("Microsoft.XMLHTTP");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535940" y="469519"/>
            <a:ext cx="6181725"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Send a Request To a Server</a:t>
            </a:r>
            <a:endParaRPr/>
          </a:p>
        </p:txBody>
      </p:sp>
      <p:sp>
        <p:nvSpPr>
          <p:cNvPr id="91" name="Google Shape;91;p6"/>
          <p:cNvSpPr txBox="1"/>
          <p:nvPr/>
        </p:nvSpPr>
        <p:spPr>
          <a:xfrm>
            <a:off x="535941" y="1692605"/>
            <a:ext cx="8227060" cy="75148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To send a request to a server, we use the open() and send()</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5"/>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methods of the XMLHttpRequest object:</a:t>
            </a:r>
            <a:endParaRPr b="0" i="0" sz="1400" u="none" cap="none" strike="noStrike">
              <a:solidFill>
                <a:srgbClr val="000000"/>
              </a:solidFill>
              <a:latin typeface="Arial"/>
              <a:ea typeface="Arial"/>
              <a:cs typeface="Arial"/>
              <a:sym typeface="Arial"/>
            </a:endParaRPr>
          </a:p>
        </p:txBody>
      </p:sp>
      <p:sp>
        <p:nvSpPr>
          <p:cNvPr id="92" name="Google Shape;92;p6"/>
          <p:cNvSpPr txBox="1"/>
          <p:nvPr/>
        </p:nvSpPr>
        <p:spPr>
          <a:xfrm>
            <a:off x="840739" y="5351475"/>
            <a:ext cx="5788661" cy="75148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wentieth Century"/>
                <a:ea typeface="Twentieth Century"/>
                <a:cs typeface="Twentieth Century"/>
                <a:sym typeface="Twentieth Century"/>
              </a:rPr>
              <a:t>xmlhttp.open("GET","ajax_info.txt",true);  xmlhttp.send();</a:t>
            </a:r>
            <a:endParaRPr b="0" i="0" sz="1400" u="none" cap="none" strike="noStrike">
              <a:solidFill>
                <a:srgbClr val="000000"/>
              </a:solidFill>
              <a:latin typeface="Arial"/>
              <a:ea typeface="Arial"/>
              <a:cs typeface="Arial"/>
              <a:sym typeface="Arial"/>
            </a:endParaRPr>
          </a:p>
        </p:txBody>
      </p:sp>
      <p:pic>
        <p:nvPicPr>
          <p:cNvPr id="93" name="Google Shape;93;p6"/>
          <p:cNvPicPr preferRelativeResize="0"/>
          <p:nvPr/>
        </p:nvPicPr>
        <p:blipFill rotWithShape="1">
          <a:blip r:embed="rId3">
            <a:alphaModFix/>
          </a:blip>
          <a:srcRect b="0" l="0" r="0" t="0"/>
          <a:stretch/>
        </p:blipFill>
        <p:spPr>
          <a:xfrm>
            <a:off x="345142" y="2873188"/>
            <a:ext cx="8525612" cy="21784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2646362" y="457200"/>
            <a:ext cx="3675379"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600">
                <a:solidFill>
                  <a:srgbClr val="8F98BF"/>
                </a:solidFill>
                <a:latin typeface="Twentieth Century"/>
                <a:ea typeface="Twentieth Century"/>
                <a:cs typeface="Twentieth Century"/>
                <a:sym typeface="Twentieth Century"/>
              </a:rPr>
              <a:t>Server Response</a:t>
            </a:r>
            <a:endParaRPr/>
          </a:p>
        </p:txBody>
      </p:sp>
      <p:sp>
        <p:nvSpPr>
          <p:cNvPr id="99" name="Google Shape;99;p7"/>
          <p:cNvSpPr txBox="1"/>
          <p:nvPr/>
        </p:nvSpPr>
        <p:spPr>
          <a:xfrm>
            <a:off x="725900" y="1584175"/>
            <a:ext cx="8151000" cy="29676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10"/>
              </a:spcBef>
              <a:spcAft>
                <a:spcPts val="0"/>
              </a:spcAft>
              <a:buClr>
                <a:srgbClr val="9FB8CD"/>
              </a:buClr>
              <a:buSzPts val="2400"/>
              <a:buFont typeface="Noto Sans"/>
              <a:buNone/>
            </a:pPr>
            <a:r>
              <a:t/>
            </a:r>
            <a:endParaRPr b="0" i="0" sz="2400" u="none" cap="none" strike="noStrike">
              <a:solidFill>
                <a:schemeClr val="dk1"/>
              </a:solidFill>
              <a:latin typeface="Twentieth Century"/>
              <a:ea typeface="Twentieth Century"/>
              <a:cs typeface="Twentieth Century"/>
              <a:sym typeface="Twentieth Century"/>
            </a:endParaRPr>
          </a:p>
          <a:p>
            <a:pPr indent="-320040" lvl="0" marL="332740" marR="172085" rtl="0" algn="l">
              <a:lnSpc>
                <a:spcPct val="100000"/>
              </a:lnSpc>
              <a:spcBef>
                <a:spcPts val="0"/>
              </a:spcBef>
              <a:spcAft>
                <a:spcPts val="0"/>
              </a:spcAft>
              <a:buClr>
                <a:srgbClr val="9FB8CD"/>
              </a:buClr>
              <a:buSzPts val="1414"/>
              <a:buFont typeface="Noto Sans"/>
              <a:buChar char="◻"/>
            </a:pPr>
            <a:r>
              <a:rPr b="0" i="0" lang="en-US" sz="2400" u="none" cap="none" strike="noStrike">
                <a:solidFill>
                  <a:schemeClr val="dk1"/>
                </a:solidFill>
                <a:latin typeface="Twentieth Century"/>
                <a:ea typeface="Twentieth Century"/>
                <a:cs typeface="Twentieth Century"/>
                <a:sym typeface="Twentieth Century"/>
              </a:rPr>
              <a:t>T</a:t>
            </a:r>
            <a:r>
              <a:rPr b="0" i="0" lang="en-US" sz="2400" u="none" cap="none" strike="noStrike">
                <a:solidFill>
                  <a:schemeClr val="dk1"/>
                </a:solidFill>
                <a:latin typeface="Twentieth Century"/>
                <a:ea typeface="Twentieth Century"/>
                <a:cs typeface="Twentieth Century"/>
                <a:sym typeface="Twentieth Century"/>
              </a:rPr>
              <a:t>he responseText property returns the response as a  string, and you can use it</a:t>
            </a:r>
            <a:endParaRPr b="0" i="0" sz="1400" u="none" cap="none" strike="noStrike">
              <a:solidFill>
                <a:srgbClr val="000000"/>
              </a:solidFill>
              <a:latin typeface="Arial"/>
              <a:ea typeface="Arial"/>
              <a:cs typeface="Arial"/>
              <a:sym typeface="Arial"/>
            </a:endParaRPr>
          </a:p>
          <a:p>
            <a:pPr indent="0" lvl="0" marL="927100" marR="0" rtl="0" algn="l">
              <a:lnSpc>
                <a:spcPct val="100000"/>
              </a:lnSpc>
              <a:spcBef>
                <a:spcPts val="0"/>
              </a:spcBef>
              <a:spcAft>
                <a:spcPts val="0"/>
              </a:spcAft>
              <a:buClr>
                <a:srgbClr val="000000"/>
              </a:buClr>
              <a:buSzPts val="2400"/>
              <a:buFont typeface="Arial"/>
              <a:buNone/>
            </a:pPr>
            <a:r>
              <a:rPr b="0" i="0" lang="en-US" sz="2400" u="none" cap="none" strike="noStrike">
                <a:solidFill>
                  <a:srgbClr val="538CD5"/>
                </a:solidFill>
                <a:latin typeface="Twentieth Century"/>
                <a:ea typeface="Twentieth Century"/>
                <a:cs typeface="Twentieth Century"/>
                <a:sym typeface="Twentieth Century"/>
              </a:rPr>
              <a:t>xmlhttp.responseText;</a:t>
            </a:r>
            <a:endParaRPr sz="2400">
              <a:solidFill>
                <a:srgbClr val="538CD5"/>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538CD5"/>
              </a:solidFill>
              <a:latin typeface="Twentieth Century"/>
              <a:ea typeface="Twentieth Century"/>
              <a:cs typeface="Twentieth Century"/>
              <a:sym typeface="Twentieth Century"/>
            </a:endParaRPr>
          </a:p>
          <a:p>
            <a:pPr indent="-320040" lvl="0" marL="332740" marR="172085" rtl="0" algn="l">
              <a:spcBef>
                <a:spcPts val="0"/>
              </a:spcBef>
              <a:spcAft>
                <a:spcPts val="0"/>
              </a:spcAft>
              <a:buClr>
                <a:srgbClr val="9FB8CD"/>
              </a:buClr>
              <a:buSzPts val="1414"/>
              <a:buFont typeface="Noto Sans"/>
              <a:buChar char="◻"/>
            </a:pPr>
            <a:r>
              <a:rPr lang="en-US" sz="2400">
                <a:solidFill>
                  <a:schemeClr val="dk1"/>
                </a:solidFill>
                <a:latin typeface="Twentieth Century"/>
                <a:ea typeface="Twentieth Century"/>
                <a:cs typeface="Twentieth Century"/>
                <a:sym typeface="Twentieth Century"/>
              </a:rPr>
              <a:t>This property contains the server's response as a text string. The server can return plain text or a string format, including JSON, HTML, CSV, etc.</a:t>
            </a:r>
            <a:endParaRPr sz="2400">
              <a:solidFill>
                <a:srgbClr val="538CD5"/>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81000" y="609600"/>
            <a:ext cx="8610599" cy="443070"/>
          </a:xfrm>
          <a:prstGeom prst="rect">
            <a:avLst/>
          </a:prstGeom>
          <a:noFill/>
          <a:ln>
            <a:noFill/>
          </a:ln>
        </p:spPr>
        <p:txBody>
          <a:bodyPr anchorCtr="0" anchor="t" bIns="0" lIns="0" spcFirstLastPara="1" rIns="0" wrap="square" tIns="12050">
            <a:spAutoFit/>
          </a:bodyPr>
          <a:lstStyle/>
          <a:p>
            <a:pPr indent="0" lvl="0" marL="240029" rtl="0" algn="l">
              <a:lnSpc>
                <a:spcPct val="100000"/>
              </a:lnSpc>
              <a:spcBef>
                <a:spcPts val="0"/>
              </a:spcBef>
              <a:spcAft>
                <a:spcPts val="0"/>
              </a:spcAft>
              <a:buSzPts val="1400"/>
              <a:buNone/>
            </a:pPr>
            <a:r>
              <a:rPr lang="en-US">
                <a:solidFill>
                  <a:srgbClr val="8F98BF"/>
                </a:solidFill>
                <a:latin typeface="Twentieth Century"/>
                <a:ea typeface="Twentieth Century"/>
                <a:cs typeface="Twentieth Century"/>
                <a:sym typeface="Twentieth Century"/>
              </a:rPr>
              <a:t>When to ensure that the Server Response is ready?</a:t>
            </a:r>
            <a:endParaRPr/>
          </a:p>
        </p:txBody>
      </p:sp>
      <p:sp>
        <p:nvSpPr>
          <p:cNvPr id="105" name="Google Shape;105;p8"/>
          <p:cNvSpPr txBox="1"/>
          <p:nvPr/>
        </p:nvSpPr>
        <p:spPr>
          <a:xfrm>
            <a:off x="670241" y="1981200"/>
            <a:ext cx="8184600" cy="2778900"/>
          </a:xfrm>
          <a:prstGeom prst="rect">
            <a:avLst/>
          </a:prstGeom>
          <a:noFill/>
          <a:ln>
            <a:noFill/>
          </a:ln>
        </p:spPr>
        <p:txBody>
          <a:bodyPr anchorCtr="0" anchor="t" bIns="0" lIns="0" spcFirstLastPara="1" rIns="0" wrap="square" tIns="10095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Twentieth Century"/>
                <a:ea typeface="Twentieth Century"/>
                <a:cs typeface="Twentieth Century"/>
                <a:sym typeface="Twentieth Century"/>
              </a:rPr>
              <a:t>The onreadystatechange event </a:t>
            </a:r>
            <a:r>
              <a:rPr b="1" lang="en-US" sz="2400" u="sng">
                <a:solidFill>
                  <a:schemeClr val="dk1"/>
                </a:solidFill>
                <a:latin typeface="Twentieth Century"/>
                <a:ea typeface="Twentieth Century"/>
                <a:cs typeface="Twentieth Century"/>
                <a:sym typeface="Twentieth Century"/>
              </a:rPr>
              <a:t>handler</a:t>
            </a:r>
            <a:r>
              <a:rPr b="1" i="0" lang="en-US" sz="2400" u="sng"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320040" lvl="0" marL="332740" marR="5080" rtl="0" algn="l">
              <a:lnSpc>
                <a:spcPct val="100000"/>
              </a:lnSpc>
              <a:spcBef>
                <a:spcPts val="695"/>
              </a:spcBef>
              <a:spcAft>
                <a:spcPts val="0"/>
              </a:spcAft>
              <a:buClr>
                <a:srgbClr val="9FB8CD"/>
              </a:buClr>
              <a:buSzPts val="1414"/>
              <a:buFont typeface="Noto Sans"/>
              <a:buChar char="◻"/>
            </a:pPr>
            <a:r>
              <a:rPr b="0" i="0" lang="en-US" sz="2400" u="none" cap="none" strike="noStrike">
                <a:solidFill>
                  <a:schemeClr val="dk1"/>
                </a:solidFill>
                <a:latin typeface="Twentieth Century"/>
                <a:ea typeface="Twentieth Century"/>
                <a:cs typeface="Twentieth Century"/>
                <a:sym typeface="Twentieth Century"/>
              </a:rPr>
              <a:t>When a request to a server is sent, we want to perform  some actions based on the response.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
              </a:spcBef>
              <a:spcAft>
                <a:spcPts val="0"/>
              </a:spcAft>
              <a:buClr>
                <a:srgbClr val="9FB8CD"/>
              </a:buClr>
              <a:buSzPts val="2400"/>
              <a:buFont typeface="Noto Sans"/>
              <a:buNone/>
            </a:pPr>
            <a:r>
              <a:t/>
            </a:r>
            <a:endParaRPr b="0" i="0" sz="2400" u="none" cap="none" strike="noStrike">
              <a:solidFill>
                <a:schemeClr val="dk1"/>
              </a:solidFill>
              <a:latin typeface="Twentieth Century"/>
              <a:ea typeface="Twentieth Century"/>
              <a:cs typeface="Twentieth Century"/>
              <a:sym typeface="Twentieth Century"/>
            </a:endParaRPr>
          </a:p>
          <a:p>
            <a:pPr indent="-320040" lvl="0" marL="332740" marR="918210" rtl="0" algn="l">
              <a:lnSpc>
                <a:spcPct val="100000"/>
              </a:lnSpc>
              <a:spcBef>
                <a:spcPts val="0"/>
              </a:spcBef>
              <a:spcAft>
                <a:spcPts val="0"/>
              </a:spcAft>
              <a:buClr>
                <a:srgbClr val="9FB8CD"/>
              </a:buClr>
              <a:buSzPts val="1414"/>
              <a:buFont typeface="Noto Sans"/>
              <a:buChar char="◻"/>
            </a:pPr>
            <a:r>
              <a:rPr lang="en-US" sz="2400">
                <a:solidFill>
                  <a:schemeClr val="dk1"/>
                </a:solidFill>
                <a:latin typeface="Twentieth Century"/>
                <a:ea typeface="Twentieth Century"/>
                <a:cs typeface="Twentieth Century"/>
                <a:sym typeface="Twentieth Century"/>
              </a:rPr>
              <a:t>It's designed to be a function that will be called every time the readyState property of the XMLHttpRequest changes</a:t>
            </a:r>
            <a:r>
              <a:rPr b="0" i="0" lang="en-US" sz="2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nvSpPr>
        <p:spPr>
          <a:xfrm>
            <a:off x="685800" y="1447800"/>
            <a:ext cx="8077200" cy="1085100"/>
          </a:xfrm>
          <a:prstGeom prst="rect">
            <a:avLst/>
          </a:prstGeom>
          <a:noFill/>
          <a:ln>
            <a:noFill/>
          </a:ln>
        </p:spPr>
        <p:txBody>
          <a:bodyPr anchorCtr="0" anchor="t" bIns="0" lIns="0" spcFirstLastPara="1" rIns="0" wrap="square" tIns="124450">
            <a:spAutoFit/>
          </a:bodyPr>
          <a:lstStyle/>
          <a:p>
            <a:pPr indent="-320040" lvl="0" marL="332740" marR="0" rtl="0" algn="l">
              <a:lnSpc>
                <a:spcPct val="100000"/>
              </a:lnSpc>
              <a:spcBef>
                <a:spcPts val="0"/>
              </a:spcBef>
              <a:spcAft>
                <a:spcPts val="0"/>
              </a:spcAft>
              <a:buClr>
                <a:srgbClr val="9FB8CD"/>
              </a:buClr>
              <a:buSzPts val="1886"/>
              <a:buFont typeface="Noto Sans"/>
              <a:buChar char="◻"/>
            </a:pPr>
            <a:r>
              <a:rPr b="1" i="0" lang="en-US" sz="3200" u="sng" cap="none" strike="noStrike">
                <a:solidFill>
                  <a:schemeClr val="dk1"/>
                </a:solidFill>
                <a:latin typeface="Twentieth Century"/>
                <a:ea typeface="Twentieth Century"/>
                <a:cs typeface="Twentieth Century"/>
                <a:sym typeface="Twentieth Century"/>
              </a:rPr>
              <a:t>The onreadystatechange event handler:</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760"/>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Three important properties of the </a:t>
            </a:r>
            <a:r>
              <a:rPr b="0" i="1" lang="en-US" sz="2000" u="none" cap="none" strike="noStrike">
                <a:solidFill>
                  <a:schemeClr val="dk1"/>
                </a:solidFill>
                <a:latin typeface="Twentieth Century"/>
                <a:ea typeface="Twentieth Century"/>
                <a:cs typeface="Twentieth Century"/>
                <a:sym typeface="Twentieth Century"/>
              </a:rPr>
              <a:t>XMLHttpRequest</a:t>
            </a:r>
            <a:r>
              <a:rPr b="0" i="0" lang="en-US" sz="2400" u="none" cap="none" strike="noStrike">
                <a:solidFill>
                  <a:schemeClr val="dk1"/>
                </a:solidFill>
                <a:latin typeface="Twentieth Century"/>
                <a:ea typeface="Twentieth Century"/>
                <a:cs typeface="Twentieth Century"/>
                <a:sym typeface="Twentieth Century"/>
              </a:rPr>
              <a:t> object:</a:t>
            </a:r>
            <a:endParaRPr b="0" i="0" sz="1400" u="none" cap="none" strike="noStrike">
              <a:solidFill>
                <a:srgbClr val="000000"/>
              </a:solidFill>
              <a:latin typeface="Arial"/>
              <a:ea typeface="Arial"/>
              <a:cs typeface="Arial"/>
              <a:sym typeface="Arial"/>
            </a:endParaRPr>
          </a:p>
        </p:txBody>
      </p:sp>
      <p:sp>
        <p:nvSpPr>
          <p:cNvPr id="111" name="Google Shape;111;p9"/>
          <p:cNvSpPr txBox="1"/>
          <p:nvPr/>
        </p:nvSpPr>
        <p:spPr>
          <a:xfrm>
            <a:off x="535939" y="5646216"/>
            <a:ext cx="8478519" cy="38215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wentieth Century"/>
                <a:ea typeface="Twentieth Century"/>
                <a:cs typeface="Twentieth Century"/>
                <a:sym typeface="Twentieth Century"/>
              </a:rPr>
              <a:t>When readyState is 4 and status is 200, </a:t>
            </a:r>
            <a:r>
              <a:rPr b="0" i="1" lang="en-US" sz="2000" u="none" cap="none" strike="noStrike">
                <a:solidFill>
                  <a:schemeClr val="dk1"/>
                </a:solidFill>
                <a:latin typeface="Twentieth Century"/>
                <a:ea typeface="Twentieth Century"/>
                <a:cs typeface="Twentieth Century"/>
                <a:sym typeface="Twentieth Century"/>
              </a:rPr>
              <a:t>the response is ready</a:t>
            </a:r>
            <a:r>
              <a:rPr b="0" i="0" lang="en-US" sz="2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pic>
        <p:nvPicPr>
          <p:cNvPr id="112" name="Google Shape;112;p9"/>
          <p:cNvPicPr preferRelativeResize="0"/>
          <p:nvPr/>
        </p:nvPicPr>
        <p:blipFill rotWithShape="1">
          <a:blip r:embed="rId3">
            <a:alphaModFix/>
          </a:blip>
          <a:srcRect b="0" l="0" r="0" t="0"/>
          <a:stretch/>
        </p:blipFill>
        <p:spPr>
          <a:xfrm>
            <a:off x="152399" y="2789444"/>
            <a:ext cx="8862060" cy="2743200"/>
          </a:xfrm>
          <a:prstGeom prst="rect">
            <a:avLst/>
          </a:prstGeom>
          <a:noFill/>
          <a:ln>
            <a:noFill/>
          </a:ln>
        </p:spPr>
      </p:pic>
      <p:sp>
        <p:nvSpPr>
          <p:cNvPr id="113" name="Google Shape;113;p9"/>
          <p:cNvSpPr txBox="1"/>
          <p:nvPr/>
        </p:nvSpPr>
        <p:spPr>
          <a:xfrm>
            <a:off x="278130" y="609600"/>
            <a:ext cx="8610599" cy="443070"/>
          </a:xfrm>
          <a:prstGeom prst="rect">
            <a:avLst/>
          </a:prstGeom>
          <a:noFill/>
          <a:ln>
            <a:noFill/>
          </a:ln>
        </p:spPr>
        <p:txBody>
          <a:bodyPr anchorCtr="0" anchor="t" bIns="0" lIns="0" spcFirstLastPara="1" rIns="0" wrap="square" tIns="12050">
            <a:spAutoFit/>
          </a:bodyPr>
          <a:lstStyle/>
          <a:p>
            <a:pPr indent="0" lvl="0" marL="240029" marR="0" rtl="0" algn="l">
              <a:lnSpc>
                <a:spcPct val="100000"/>
              </a:lnSpc>
              <a:spcBef>
                <a:spcPts val="0"/>
              </a:spcBef>
              <a:spcAft>
                <a:spcPts val="0"/>
              </a:spcAft>
              <a:buClr>
                <a:srgbClr val="000000"/>
              </a:buClr>
              <a:buSzPts val="2800"/>
              <a:buFont typeface="Arial"/>
              <a:buNone/>
            </a:pPr>
            <a:r>
              <a:rPr b="0" i="0" lang="en-US" sz="2800" u="none" cap="none" strike="noStrike">
                <a:solidFill>
                  <a:srgbClr val="8F98BF"/>
                </a:solidFill>
                <a:latin typeface="Twentieth Century"/>
                <a:ea typeface="Twentieth Century"/>
                <a:cs typeface="Twentieth Century"/>
                <a:sym typeface="Twentieth Century"/>
              </a:rPr>
              <a:t>When to ensure that the Server Response is ready?</a:t>
            </a:r>
            <a:endParaRPr b="0" i="0" sz="2800" u="none" cap="none" strike="noStrike">
              <a:solidFill>
                <a:srgbClr val="8F98BF"/>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2022-11-30T01:12:37Z</dcterms:created>
  <dc:creator>Dina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2018-11-24T00:00:00Z</vt:filetime>
  </property>
  <property fmtid="{D5CDD505-2E9C-101B-9397-08002B2CF9AE}" pid="3" name="Creator">
    <vt:lpwstr>Microsoft® PowerPoint® 2016</vt:lpwstr>
  </property>
  <property fmtid="{D5CDD505-2E9C-101B-9397-08002B2CF9AE}" pid="4" name="LastSaved">
    <vt:filetime>2022-11-30T00:00:00Z</vt:filetime>
  </property>
</Properties>
</file>