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embeddedFontLst>
    <p:embeddedFont>
      <p:font typeface="Proxima Nova" panose="020B0604020202020204"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22" autoAdjust="0"/>
  </p:normalViewPr>
  <p:slideViewPr>
    <p:cSldViewPr snapToGrid="0">
      <p:cViewPr varScale="1">
        <p:scale>
          <a:sx n="97" d="100"/>
          <a:sy n="97" d="100"/>
        </p:scale>
        <p:origin x="1042" y="72"/>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04a4c2ea65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04a4c2ea6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D1D5DB"/>
                </a:solidFill>
                <a:effectLst/>
                <a:latin typeface="Söhne"/>
              </a:rPr>
              <a:t>php</a:t>
            </a:r>
            <a:r>
              <a:rPr lang="en-US" b="0" i="0" dirty="0">
                <a:solidFill>
                  <a:srgbClr val="D1D5DB"/>
                </a:solidFill>
                <a:effectLst/>
                <a:latin typeface="Söhne"/>
              </a:rPr>
              <a:t> artisan is for PHP Laravel applications, similar to how </a:t>
            </a:r>
            <a:r>
              <a:rPr lang="en-US" b="0" i="0" dirty="0" err="1">
                <a:solidFill>
                  <a:srgbClr val="D1D5DB"/>
                </a:solidFill>
                <a:effectLst/>
                <a:latin typeface="Söhne"/>
              </a:rPr>
              <a:t>npm</a:t>
            </a:r>
            <a:r>
              <a:rPr lang="en-US" b="0" i="0" dirty="0">
                <a:solidFill>
                  <a:srgbClr val="D1D5DB"/>
                </a:solidFill>
                <a:effectLst/>
                <a:latin typeface="Söhne"/>
              </a:rPr>
              <a:t> is for Node.js applications.</a:t>
            </a:r>
            <a:endParaRPr dirty="0"/>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5f5c59c3f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05f5c59c3f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Clr>
                <a:schemeClr val="dk1"/>
              </a:buClr>
              <a:buSzPts val="1018"/>
              <a:buFont typeface="Arial"/>
              <a:buNone/>
            </a:pPr>
            <a:r>
              <a:rPr lang="en-US" sz="1510" dirty="0">
                <a:solidFill>
                  <a:srgbClr val="2B2E38"/>
                </a:solidFill>
                <a:latin typeface="Roboto"/>
                <a:ea typeface="Roboto"/>
                <a:cs typeface="Roboto"/>
                <a:sym typeface="Roboto"/>
              </a:rPr>
              <a:t>“</a:t>
            </a:r>
            <a:r>
              <a:rPr lang="en-US" sz="1510" dirty="0" err="1">
                <a:solidFill>
                  <a:srgbClr val="2B2E38"/>
                </a:solidFill>
                <a:latin typeface="Roboto"/>
                <a:ea typeface="Roboto"/>
                <a:cs typeface="Roboto"/>
                <a:sym typeface="Roboto"/>
              </a:rPr>
              <a:t>php</a:t>
            </a:r>
            <a:r>
              <a:rPr lang="en-US" sz="1510" dirty="0">
                <a:solidFill>
                  <a:srgbClr val="2B2E38"/>
                </a:solidFill>
                <a:latin typeface="Roboto"/>
                <a:ea typeface="Roboto"/>
                <a:cs typeface="Roboto"/>
                <a:sym typeface="Roboto"/>
              </a:rPr>
              <a:t> artisan </a:t>
            </a:r>
            <a:r>
              <a:rPr lang="en-US" sz="1510" dirty="0" err="1">
                <a:solidFill>
                  <a:srgbClr val="2B2E38"/>
                </a:solidFill>
                <a:latin typeface="Roboto"/>
                <a:ea typeface="Roboto"/>
                <a:cs typeface="Roboto"/>
                <a:sym typeface="Roboto"/>
              </a:rPr>
              <a:t>make:model</a:t>
            </a:r>
            <a:r>
              <a:rPr lang="en-US" sz="1510" dirty="0">
                <a:solidFill>
                  <a:srgbClr val="2B2E38"/>
                </a:solidFill>
                <a:latin typeface="Roboto"/>
                <a:ea typeface="Roboto"/>
                <a:cs typeface="Roboto"/>
                <a:sym typeface="Roboto"/>
              </a:rPr>
              <a:t> User”: This command will create a new model file named </a:t>
            </a:r>
            <a:r>
              <a:rPr lang="en-US" sz="1510" dirty="0" err="1">
                <a:solidFill>
                  <a:srgbClr val="2B2E38"/>
                </a:solidFill>
                <a:latin typeface="Roboto"/>
                <a:ea typeface="Roboto"/>
                <a:cs typeface="Roboto"/>
                <a:sym typeface="Roboto"/>
              </a:rPr>
              <a:t>User.php</a:t>
            </a:r>
            <a:r>
              <a:rPr lang="en-US" sz="1510" dirty="0">
                <a:solidFill>
                  <a:srgbClr val="2B2E38"/>
                </a:solidFill>
                <a:latin typeface="Roboto"/>
                <a:ea typeface="Roboto"/>
                <a:cs typeface="Roboto"/>
                <a:sym typeface="Roboto"/>
              </a:rPr>
              <a:t> within the app/Models directory of your Laravel project. If the Models directory doesn't exist, it will be placed directly in the app/ directory.</a:t>
            </a:r>
          </a:p>
          <a:p>
            <a:pPr marL="0" lvl="0" indent="0" algn="l" rtl="0">
              <a:lnSpc>
                <a:spcPct val="95000"/>
              </a:lnSpc>
              <a:spcBef>
                <a:spcPts val="0"/>
              </a:spcBef>
              <a:spcAft>
                <a:spcPts val="1200"/>
              </a:spcAft>
              <a:buClr>
                <a:schemeClr val="dk1"/>
              </a:buClr>
              <a:buSzPts val="1018"/>
              <a:buFont typeface="Arial"/>
              <a:buNone/>
            </a:pPr>
            <a:endParaRPr lang="en-GB" sz="1510" dirty="0">
              <a:solidFill>
                <a:srgbClr val="2B2E38"/>
              </a:solidFill>
              <a:latin typeface="Roboto"/>
              <a:ea typeface="Roboto"/>
              <a:cs typeface="Roboto"/>
              <a:sym typeface="Roboto"/>
            </a:endParaRPr>
          </a:p>
          <a:p>
            <a:pPr marL="0" lvl="0" indent="0" algn="l" rtl="0">
              <a:lnSpc>
                <a:spcPct val="95000"/>
              </a:lnSpc>
              <a:spcBef>
                <a:spcPts val="0"/>
              </a:spcBef>
              <a:spcAft>
                <a:spcPts val="1200"/>
              </a:spcAft>
              <a:buClr>
                <a:schemeClr val="dk1"/>
              </a:buClr>
              <a:buSzPts val="1018"/>
              <a:buFont typeface="Arial"/>
              <a:buNone/>
            </a:pPr>
            <a:r>
              <a:rPr lang="en-GB" sz="1510" dirty="0">
                <a:solidFill>
                  <a:srgbClr val="2B2E38"/>
                </a:solidFill>
                <a:latin typeface="Roboto"/>
                <a:ea typeface="Roboto"/>
                <a:cs typeface="Roboto"/>
                <a:sym typeface="Roboto"/>
              </a:rPr>
              <a:t>“</a:t>
            </a:r>
            <a:r>
              <a:rPr lang="en-GB" sz="1510" dirty="0" err="1">
                <a:solidFill>
                  <a:srgbClr val="2B2E38"/>
                </a:solidFill>
                <a:latin typeface="Roboto"/>
                <a:ea typeface="Roboto"/>
                <a:cs typeface="Roboto"/>
                <a:sym typeface="Roboto"/>
              </a:rPr>
              <a:t>my_users</a:t>
            </a:r>
            <a:r>
              <a:rPr lang="en-GB" sz="1510" dirty="0">
                <a:solidFill>
                  <a:srgbClr val="2B2E38"/>
                </a:solidFill>
                <a:latin typeface="Roboto"/>
                <a:ea typeface="Roboto"/>
                <a:cs typeface="Roboto"/>
                <a:sym typeface="Roboto"/>
              </a:rPr>
              <a:t>” is the name of a table in our database</a:t>
            </a:r>
          </a:p>
          <a:p>
            <a:pPr marL="0" lvl="0" indent="0" algn="l" rtl="0">
              <a:lnSpc>
                <a:spcPct val="95000"/>
              </a:lnSpc>
              <a:spcBef>
                <a:spcPts val="0"/>
              </a:spcBef>
              <a:spcAft>
                <a:spcPts val="1200"/>
              </a:spcAft>
              <a:buClr>
                <a:schemeClr val="dk1"/>
              </a:buClr>
              <a:buSzPts val="1018"/>
              <a:buFont typeface="Arial"/>
              <a:buNone/>
            </a:pPr>
            <a:endParaRPr lang="en-GB" sz="1510" dirty="0">
              <a:solidFill>
                <a:srgbClr val="2B2E38"/>
              </a:solidFill>
              <a:latin typeface="Roboto"/>
              <a:ea typeface="Roboto"/>
              <a:cs typeface="Roboto"/>
              <a:sym typeface="Roboto"/>
            </a:endParaRPr>
          </a:p>
          <a:p>
            <a:pPr marL="0" lvl="0" indent="0" algn="l" rtl="0">
              <a:lnSpc>
                <a:spcPct val="95000"/>
              </a:lnSpc>
              <a:spcBef>
                <a:spcPts val="0"/>
              </a:spcBef>
              <a:spcAft>
                <a:spcPts val="1200"/>
              </a:spcAft>
              <a:buClr>
                <a:schemeClr val="dk1"/>
              </a:buClr>
              <a:buSzPts val="1018"/>
              <a:buFont typeface="Arial"/>
              <a:buNone/>
            </a:pPr>
            <a:r>
              <a:rPr lang="en-US" sz="1510" dirty="0">
                <a:solidFill>
                  <a:srgbClr val="2B2E38"/>
                </a:solidFill>
                <a:latin typeface="Roboto"/>
                <a:ea typeface="Roboto"/>
                <a:cs typeface="Roboto"/>
                <a:sym typeface="Roboto"/>
              </a:rPr>
              <a:t>In your Laravel project, the database configuration settings are stored in the .env file located in the root of your project. You will need to set the appropriate values for your database connection. Here's an example of how you might configure a MySQL database:</a:t>
            </a:r>
          </a:p>
          <a:p>
            <a:pPr marL="0" lvl="0" indent="0" algn="l" rtl="0">
              <a:lnSpc>
                <a:spcPct val="95000"/>
              </a:lnSpc>
              <a:spcBef>
                <a:spcPts val="0"/>
              </a:spcBef>
              <a:spcAft>
                <a:spcPts val="1200"/>
              </a:spcAft>
              <a:buClr>
                <a:schemeClr val="dk1"/>
              </a:buClr>
              <a:buSzPts val="1018"/>
              <a:buFont typeface="Arial"/>
              <a:buNone/>
            </a:pPr>
            <a:r>
              <a:rPr lang="en-US" sz="1510" dirty="0">
                <a:solidFill>
                  <a:srgbClr val="2B2E38"/>
                </a:solidFill>
                <a:latin typeface="Roboto"/>
                <a:ea typeface="Roboto"/>
                <a:cs typeface="Roboto"/>
                <a:sym typeface="Roboto"/>
              </a:rPr>
              <a:t>DB_CONNECTION=</a:t>
            </a:r>
            <a:r>
              <a:rPr lang="en-US" sz="1510" dirty="0" err="1">
                <a:solidFill>
                  <a:srgbClr val="2B2E38"/>
                </a:solidFill>
                <a:latin typeface="Roboto"/>
                <a:ea typeface="Roboto"/>
                <a:cs typeface="Roboto"/>
                <a:sym typeface="Roboto"/>
              </a:rPr>
              <a:t>mysql</a:t>
            </a:r>
            <a:endParaRPr lang="en-US" sz="1510" dirty="0">
              <a:solidFill>
                <a:srgbClr val="2B2E38"/>
              </a:solidFill>
              <a:latin typeface="Roboto"/>
              <a:ea typeface="Roboto"/>
              <a:cs typeface="Roboto"/>
              <a:sym typeface="Roboto"/>
            </a:endParaRPr>
          </a:p>
          <a:p>
            <a:pPr marL="0" lvl="0" indent="0" algn="l" rtl="0">
              <a:lnSpc>
                <a:spcPct val="95000"/>
              </a:lnSpc>
              <a:spcBef>
                <a:spcPts val="0"/>
              </a:spcBef>
              <a:spcAft>
                <a:spcPts val="1200"/>
              </a:spcAft>
              <a:buClr>
                <a:schemeClr val="dk1"/>
              </a:buClr>
              <a:buSzPts val="1018"/>
              <a:buFont typeface="Arial"/>
              <a:buNone/>
            </a:pPr>
            <a:r>
              <a:rPr lang="en-US" sz="1510" dirty="0">
                <a:solidFill>
                  <a:srgbClr val="2B2E38"/>
                </a:solidFill>
                <a:latin typeface="Roboto"/>
                <a:ea typeface="Roboto"/>
                <a:cs typeface="Roboto"/>
                <a:sym typeface="Roboto"/>
              </a:rPr>
              <a:t>DB_HOST=127.0.0.1</a:t>
            </a:r>
          </a:p>
          <a:p>
            <a:pPr marL="0" lvl="0" indent="0" algn="l" rtl="0">
              <a:lnSpc>
                <a:spcPct val="95000"/>
              </a:lnSpc>
              <a:spcBef>
                <a:spcPts val="0"/>
              </a:spcBef>
              <a:spcAft>
                <a:spcPts val="1200"/>
              </a:spcAft>
              <a:buClr>
                <a:schemeClr val="dk1"/>
              </a:buClr>
              <a:buSzPts val="1018"/>
              <a:buFont typeface="Arial"/>
              <a:buNone/>
            </a:pPr>
            <a:r>
              <a:rPr lang="en-US" sz="1510" dirty="0">
                <a:solidFill>
                  <a:srgbClr val="2B2E38"/>
                </a:solidFill>
                <a:latin typeface="Roboto"/>
                <a:ea typeface="Roboto"/>
                <a:cs typeface="Roboto"/>
                <a:sym typeface="Roboto"/>
              </a:rPr>
              <a:t>DB_PORT=3306</a:t>
            </a:r>
          </a:p>
          <a:p>
            <a:pPr marL="0" lvl="0" indent="0" algn="l" rtl="0">
              <a:lnSpc>
                <a:spcPct val="95000"/>
              </a:lnSpc>
              <a:spcBef>
                <a:spcPts val="0"/>
              </a:spcBef>
              <a:spcAft>
                <a:spcPts val="1200"/>
              </a:spcAft>
              <a:buClr>
                <a:schemeClr val="dk1"/>
              </a:buClr>
              <a:buSzPts val="1018"/>
              <a:buFont typeface="Arial"/>
              <a:buNone/>
            </a:pPr>
            <a:r>
              <a:rPr lang="en-US" sz="1510" dirty="0">
                <a:solidFill>
                  <a:srgbClr val="2B2E38"/>
                </a:solidFill>
                <a:latin typeface="Roboto"/>
                <a:ea typeface="Roboto"/>
                <a:cs typeface="Roboto"/>
                <a:sym typeface="Roboto"/>
              </a:rPr>
              <a:t>DB_DATABASE=</a:t>
            </a:r>
            <a:r>
              <a:rPr lang="en-US" sz="1510" dirty="0" err="1">
                <a:solidFill>
                  <a:srgbClr val="2B2E38"/>
                </a:solidFill>
                <a:latin typeface="Roboto"/>
                <a:ea typeface="Roboto"/>
                <a:cs typeface="Roboto"/>
                <a:sym typeface="Roboto"/>
              </a:rPr>
              <a:t>your_database_name</a:t>
            </a:r>
            <a:endParaRPr lang="en-US" sz="1510" dirty="0">
              <a:solidFill>
                <a:srgbClr val="2B2E38"/>
              </a:solidFill>
              <a:latin typeface="Roboto"/>
              <a:ea typeface="Roboto"/>
              <a:cs typeface="Roboto"/>
              <a:sym typeface="Roboto"/>
            </a:endParaRPr>
          </a:p>
          <a:p>
            <a:pPr marL="0" lvl="0" indent="0" algn="l" rtl="0">
              <a:lnSpc>
                <a:spcPct val="95000"/>
              </a:lnSpc>
              <a:spcBef>
                <a:spcPts val="0"/>
              </a:spcBef>
              <a:spcAft>
                <a:spcPts val="1200"/>
              </a:spcAft>
              <a:buClr>
                <a:schemeClr val="dk1"/>
              </a:buClr>
              <a:buSzPts val="1018"/>
              <a:buFont typeface="Arial"/>
              <a:buNone/>
            </a:pPr>
            <a:r>
              <a:rPr lang="en-US" sz="1510" dirty="0">
                <a:solidFill>
                  <a:srgbClr val="2B2E38"/>
                </a:solidFill>
                <a:latin typeface="Roboto"/>
                <a:ea typeface="Roboto"/>
                <a:cs typeface="Roboto"/>
                <a:sym typeface="Roboto"/>
              </a:rPr>
              <a:t>DB_USERNAME=</a:t>
            </a:r>
            <a:r>
              <a:rPr lang="en-US" sz="1510" dirty="0" err="1">
                <a:solidFill>
                  <a:srgbClr val="2B2E38"/>
                </a:solidFill>
                <a:latin typeface="Roboto"/>
                <a:ea typeface="Roboto"/>
                <a:cs typeface="Roboto"/>
                <a:sym typeface="Roboto"/>
              </a:rPr>
              <a:t>your_database_username</a:t>
            </a:r>
            <a:endParaRPr lang="en-US" sz="1510" dirty="0">
              <a:solidFill>
                <a:srgbClr val="2B2E38"/>
              </a:solidFill>
              <a:latin typeface="Roboto"/>
              <a:ea typeface="Roboto"/>
              <a:cs typeface="Roboto"/>
              <a:sym typeface="Roboto"/>
            </a:endParaRPr>
          </a:p>
          <a:p>
            <a:pPr marL="0" lvl="0" indent="0" algn="l" rtl="0">
              <a:lnSpc>
                <a:spcPct val="95000"/>
              </a:lnSpc>
              <a:spcBef>
                <a:spcPts val="0"/>
              </a:spcBef>
              <a:spcAft>
                <a:spcPts val="1200"/>
              </a:spcAft>
              <a:buClr>
                <a:schemeClr val="dk1"/>
              </a:buClr>
              <a:buSzPts val="1018"/>
              <a:buFont typeface="Arial"/>
              <a:buNone/>
            </a:pPr>
            <a:r>
              <a:rPr lang="en-US" sz="1510" dirty="0">
                <a:solidFill>
                  <a:srgbClr val="2B2E38"/>
                </a:solidFill>
                <a:latin typeface="Roboto"/>
                <a:ea typeface="Roboto"/>
                <a:cs typeface="Roboto"/>
                <a:sym typeface="Roboto"/>
              </a:rPr>
              <a:t>DB_PASSWORD=</a:t>
            </a:r>
            <a:r>
              <a:rPr lang="en-US" sz="1510" dirty="0" err="1">
                <a:solidFill>
                  <a:srgbClr val="2B2E38"/>
                </a:solidFill>
                <a:latin typeface="Roboto"/>
                <a:ea typeface="Roboto"/>
                <a:cs typeface="Roboto"/>
                <a:sym typeface="Roboto"/>
              </a:rPr>
              <a:t>your_database_password</a:t>
            </a:r>
            <a:endParaRPr lang="en" sz="1510" dirty="0">
              <a:solidFill>
                <a:srgbClr val="2B2E38"/>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3e9b557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03e9b557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t>
            </a:r>
            <a:r>
              <a:rPr lang="en-US" dirty="0" err="1"/>
              <a:t>created_at</a:t>
            </a:r>
            <a:r>
              <a:rPr lang="en-US" dirty="0"/>
              <a:t>” is a timestamp column which adds the time when a record was created</a:t>
            </a:r>
          </a:p>
          <a:p>
            <a:pPr marL="0" lvl="0" indent="0" algn="l" rtl="0">
              <a:spcBef>
                <a:spcPts val="0"/>
              </a:spcBef>
              <a:spcAft>
                <a:spcPts val="0"/>
              </a:spcAft>
              <a:buNone/>
            </a:pPr>
            <a:r>
              <a:rPr lang="en-US" dirty="0"/>
              <a:t>“</a:t>
            </a:r>
            <a:r>
              <a:rPr lang="en-US" dirty="0" err="1"/>
              <a:t>updated_at</a:t>
            </a:r>
            <a:r>
              <a:rPr lang="en-US" dirty="0"/>
              <a:t>” is a timestamp column which adds the time when a record was updated</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05f5c59c3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05f5c59c3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0" dirty="0">
                <a:solidFill>
                  <a:srgbClr val="CA473F"/>
                </a:solidFill>
                <a:highlight>
                  <a:srgbClr val="FBFBFD"/>
                </a:highlight>
                <a:latin typeface="Courier New"/>
                <a:ea typeface="Courier New"/>
                <a:cs typeface="Courier New"/>
                <a:sym typeface="Courier New"/>
              </a:rPr>
              <a:t>To access the records, you would write something li</a:t>
            </a:r>
            <a:r>
              <a:rPr lang="en-GB" sz="1100" b="0" dirty="0" err="1">
                <a:solidFill>
                  <a:srgbClr val="CA473F"/>
                </a:solidFill>
                <a:highlight>
                  <a:srgbClr val="FBFBFD"/>
                </a:highlight>
                <a:latin typeface="Courier New"/>
                <a:ea typeface="Courier New"/>
                <a:cs typeface="Courier New"/>
                <a:sym typeface="Courier New"/>
              </a:rPr>
              <a:t>ke</a:t>
            </a:r>
            <a:r>
              <a:rPr lang="en-GB" sz="1100" b="0" dirty="0">
                <a:solidFill>
                  <a:srgbClr val="CA473F"/>
                </a:solidFill>
                <a:highlight>
                  <a:srgbClr val="FBFBFD"/>
                </a:highlight>
                <a:latin typeface="Courier New"/>
                <a:ea typeface="Courier New"/>
                <a:cs typeface="Courier New"/>
                <a:sym typeface="Courier New"/>
              </a:rPr>
              <a:t> this:</a:t>
            </a:r>
            <a:br>
              <a:rPr lang="en" sz="1100" b="0" dirty="0">
                <a:solidFill>
                  <a:srgbClr val="CA473F"/>
                </a:solidFill>
                <a:highlight>
                  <a:srgbClr val="FBFBFD"/>
                </a:highlight>
                <a:latin typeface="Courier New"/>
                <a:ea typeface="Courier New"/>
                <a:cs typeface="Courier New"/>
                <a:sym typeface="Courier New"/>
              </a:rPr>
            </a:br>
            <a:r>
              <a:rPr lang="en-US" sz="1100" b="0" dirty="0">
                <a:solidFill>
                  <a:srgbClr val="CA473F"/>
                </a:solidFill>
                <a:highlight>
                  <a:srgbClr val="FBFBFD"/>
                </a:highlight>
                <a:latin typeface="Courier New"/>
                <a:ea typeface="Courier New"/>
                <a:cs typeface="Courier New"/>
                <a:sym typeface="Courier New"/>
              </a:rPr>
              <a:t>foreach ($users as $user) {</a:t>
            </a:r>
          </a:p>
          <a:p>
            <a:pPr marL="0" lvl="0" indent="0" algn="l" rtl="0">
              <a:spcBef>
                <a:spcPts val="0"/>
              </a:spcBef>
              <a:spcAft>
                <a:spcPts val="0"/>
              </a:spcAft>
              <a:buNone/>
            </a:pPr>
            <a:r>
              <a:rPr lang="en-US" sz="1100" b="0" dirty="0">
                <a:solidFill>
                  <a:srgbClr val="CA473F"/>
                </a:solidFill>
                <a:highlight>
                  <a:srgbClr val="FBFBFD"/>
                </a:highlight>
                <a:latin typeface="Courier New"/>
                <a:ea typeface="Courier New"/>
                <a:cs typeface="Courier New"/>
                <a:sym typeface="Courier New"/>
              </a:rPr>
              <a:t>    echo $user-&gt;name;</a:t>
            </a:r>
          </a:p>
          <a:p>
            <a:pPr marL="0" lvl="0" indent="0" algn="l" rtl="0">
              <a:spcBef>
                <a:spcPts val="0"/>
              </a:spcBef>
              <a:spcAft>
                <a:spcPts val="0"/>
              </a:spcAft>
              <a:buNone/>
            </a:pPr>
            <a:r>
              <a:rPr lang="en-US" sz="1100" b="0" dirty="0">
                <a:solidFill>
                  <a:srgbClr val="CA473F"/>
                </a:solidFill>
                <a:highlight>
                  <a:srgbClr val="FBFBFD"/>
                </a:highlight>
                <a:latin typeface="Courier New"/>
                <a:ea typeface="Courier New"/>
                <a:cs typeface="Courier New"/>
                <a:sym typeface="Courier New"/>
              </a:rPr>
              <a:t>    echo $user-&gt;email;</a:t>
            </a:r>
          </a:p>
          <a:p>
            <a:pPr marL="0" lvl="0" indent="0" algn="l" rtl="0">
              <a:spcBef>
                <a:spcPts val="0"/>
              </a:spcBef>
              <a:spcAft>
                <a:spcPts val="0"/>
              </a:spcAft>
              <a:buNone/>
            </a:pPr>
            <a:r>
              <a:rPr lang="en-US" sz="1100" b="0" dirty="0">
                <a:solidFill>
                  <a:srgbClr val="CA473F"/>
                </a:solidFill>
                <a:highlight>
                  <a:srgbClr val="FBFBFD"/>
                </a:highlight>
                <a:latin typeface="Courier New"/>
                <a:ea typeface="Courier New"/>
                <a:cs typeface="Courier New"/>
                <a:sym typeface="Courier New"/>
              </a:rPr>
              <a:t>}</a:t>
            </a:r>
            <a:endParaRPr lang="en" sz="1100" b="0" dirty="0">
              <a:solidFill>
                <a:srgbClr val="CA473F"/>
              </a:solidFill>
              <a:highlight>
                <a:srgbClr val="FBFBFD"/>
              </a:highlight>
              <a:latin typeface="Courier New"/>
              <a:ea typeface="Courier New"/>
              <a:cs typeface="Courier New"/>
              <a:sym typeface="Courier New"/>
            </a:endParaRPr>
          </a:p>
          <a:p>
            <a:pPr marL="0" lvl="0" indent="0" algn="l" rtl="0">
              <a:spcBef>
                <a:spcPts val="0"/>
              </a:spcBef>
              <a:spcAft>
                <a:spcPts val="0"/>
              </a:spcAft>
              <a:buNone/>
            </a:pPr>
            <a:endParaRPr lang="en" sz="1100" b="1" dirty="0">
              <a:solidFill>
                <a:srgbClr val="CA473F"/>
              </a:solidFill>
              <a:highlight>
                <a:srgbClr val="FBFBFD"/>
              </a:highlight>
              <a:latin typeface="Courier New"/>
              <a:ea typeface="Courier New"/>
              <a:cs typeface="Courier New"/>
              <a:sym typeface="Courier New"/>
            </a:endParaRPr>
          </a:p>
          <a:p>
            <a:pPr marL="0" lvl="0" indent="0" algn="l" rtl="0">
              <a:spcBef>
                <a:spcPts val="0"/>
              </a:spcBef>
              <a:spcAft>
                <a:spcPts val="0"/>
              </a:spcAft>
              <a:buNone/>
            </a:pPr>
            <a:r>
              <a:rPr lang="en" sz="1100" b="1" dirty="0">
                <a:solidFill>
                  <a:srgbClr val="CA473F"/>
                </a:solidFill>
                <a:highlight>
                  <a:srgbClr val="FBFBFD"/>
                </a:highlight>
                <a:latin typeface="Courier New"/>
                <a:ea typeface="Courier New"/>
                <a:cs typeface="Courier New"/>
                <a:sym typeface="Courier New"/>
              </a:rPr>
              <a:t>findOrFail():</a:t>
            </a:r>
            <a:r>
              <a:rPr lang="en" sz="1100" dirty="0">
                <a:solidFill>
                  <a:srgbClr val="CA473F"/>
                </a:solidFill>
                <a:highlight>
                  <a:srgbClr val="FBFBFD"/>
                </a:highlight>
                <a:latin typeface="Courier New"/>
                <a:ea typeface="Courier New"/>
                <a:cs typeface="Courier New"/>
                <a:sym typeface="Courier New"/>
              </a:rPr>
              <a:t> </a:t>
            </a:r>
            <a:r>
              <a:rPr lang="en-US" b="0" i="0" dirty="0">
                <a:solidFill>
                  <a:srgbClr val="D1D5DB"/>
                </a:solidFill>
                <a:effectLst/>
                <a:latin typeface="Söhne"/>
              </a:rPr>
              <a:t>If the user is not found, instead of returning </a:t>
            </a:r>
            <a:r>
              <a:rPr lang="en-US" dirty="0"/>
              <a:t>null</a:t>
            </a:r>
            <a:r>
              <a:rPr lang="en-US" b="0" i="0" dirty="0">
                <a:solidFill>
                  <a:srgbClr val="D1D5DB"/>
                </a:solidFill>
                <a:effectLst/>
                <a:latin typeface="Söhne"/>
              </a:rPr>
              <a:t>, the </a:t>
            </a:r>
            <a:r>
              <a:rPr lang="en-US" dirty="0" err="1"/>
              <a:t>findOrFail</a:t>
            </a:r>
            <a:r>
              <a:rPr lang="en-US" b="0" i="0" dirty="0">
                <a:solidFill>
                  <a:srgbClr val="D1D5DB"/>
                </a:solidFill>
                <a:effectLst/>
                <a:latin typeface="Söhne"/>
              </a:rPr>
              <a:t> method throws a </a:t>
            </a:r>
            <a:r>
              <a:rPr lang="en-US" dirty="0" err="1"/>
              <a:t>ModelNotFoundException</a:t>
            </a:r>
            <a:r>
              <a:rPr lang="en-US" b="0" i="0" dirty="0">
                <a:solidFill>
                  <a:srgbClr val="D1D5DB"/>
                </a:solidFill>
                <a:effectLst/>
                <a:latin typeface="Söhne"/>
              </a:rPr>
              <a:t>. Laravel automatically converts this exception into an HTTP 404 response, displaying the 404 error page. </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err="1"/>
              <a:t>firstOrFail</a:t>
            </a:r>
            <a:r>
              <a:rPr lang="en-US" b="1" dirty="0"/>
              <a:t>():</a:t>
            </a:r>
            <a:r>
              <a:rPr lang="en-US" dirty="0"/>
              <a:t> means return only the first record found, or throw an exception if no record is found</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5f5c59c3f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5f5c59c3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05f5c59c3f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05f5c59c3f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solidFill>
                  <a:srgbClr val="CA473F"/>
                </a:solidFill>
                <a:highlight>
                  <a:srgbClr val="FBFBFD"/>
                </a:highlight>
                <a:latin typeface="Courier New"/>
                <a:ea typeface="Courier New"/>
                <a:cs typeface="Courier New"/>
                <a:sym typeface="Courier New"/>
              </a:rPr>
              <a:t>firstOrNew(): </a:t>
            </a:r>
            <a:r>
              <a:rPr lang="en" sz="1100" b="0" dirty="0">
                <a:solidFill>
                  <a:srgbClr val="CA473F"/>
                </a:solidFill>
                <a:highlight>
                  <a:srgbClr val="FBFBFD"/>
                </a:highlight>
                <a:latin typeface="Courier New"/>
                <a:ea typeface="Courier New"/>
                <a:cs typeface="Courier New"/>
                <a:sym typeface="Courier New"/>
              </a:rPr>
              <a:t>returns the first user found by certain attributes, or creates an object of this user and stores it in $user variable without creating it in the database</a:t>
            </a:r>
            <a:endParaRPr b="1"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5f5c59c3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05f5c59c3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Routing can be used to call certain functions, or, if we have more complex logic, call a certain controller</a:t>
            </a:r>
          </a:p>
          <a:p>
            <a:pPr marL="0" lvl="0" indent="0" algn="l" rtl="0">
              <a:spcBef>
                <a:spcPts val="0"/>
              </a:spcBef>
              <a:spcAft>
                <a:spcPts val="0"/>
              </a:spcAft>
              <a:buNone/>
            </a:pPr>
            <a:r>
              <a:rPr lang="en-US" dirty="0"/>
              <a:t>foo/bar means the url: domain/foo/bar</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5f5c59c3f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05f5c59c3f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Regex allows us to control the variable that will be entered in the URL</a:t>
            </a:r>
          </a:p>
          <a:p>
            <a:pPr marL="0" lvl="0" indent="0" algn="l" rtl="0">
              <a:spcBef>
                <a:spcPts val="0"/>
              </a:spcBef>
              <a:spcAft>
                <a:spcPts val="0"/>
              </a:spcAft>
              <a:buNone/>
            </a:pPr>
            <a:endParaRPr lang="en-US" dirty="0"/>
          </a:p>
          <a:p>
            <a:pPr marL="0" lvl="0" indent="0" algn="l" rtl="0">
              <a:spcBef>
                <a:spcPts val="0"/>
              </a:spcBef>
              <a:spcAft>
                <a:spcPts val="0"/>
              </a:spcAft>
              <a:buNone/>
            </a:pPr>
            <a:r>
              <a:rPr lang="en-US" b="0" dirty="0"/>
              <a:t>1- Client Makes a Request: When a user visits a URL in their web browser or when an API client makes a request to your Laravel application, the request is sent to a specific route. For example, if someone visits http://yourdomain.com/user/123, the request is sent to your server where Laravel is hosted.</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2- Laravel's routing system processes the incoming request. It looks for a route definition that matches the URL path (user/{id}). In this case, it finds your route that expects an id parameter.</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3- The function associated with the route is executed. It takes the id from the URL, concatenates it with the string 'User ', and returns this concatenated string.</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4- Laravel then sends this string back to the client as the body of an HTTP response. The content type of this response is typically text/plain, indicating that the response is plain text.</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5- The web browser will display the response text as it is. For example, if you navigated to http://yourdomain.com/user/123, you would see User 123 displayed in the browser window.</a:t>
            </a:r>
            <a:endParaRPr b="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5f5c59c3f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5f5c59c3f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06087430f3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06087430f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fbe42874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be42874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5f5c59c3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05f5c59c3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write HTML inside the blade file</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6087430f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06087430f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6087430f3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06087430f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6087430f3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06087430f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route in </a:t>
            </a:r>
            <a:r>
              <a:rPr lang="en-US" dirty="0" err="1"/>
              <a:t>web.php</a:t>
            </a:r>
            <a:r>
              <a:rPr lang="en-US" dirty="0"/>
              <a:t> called the display method in </a:t>
            </a:r>
            <a:r>
              <a:rPr lang="en-US" dirty="0" err="1"/>
              <a:t>PostController</a:t>
            </a:r>
            <a:r>
              <a:rPr lang="en-US" dirty="0"/>
              <a:t> controller in </a:t>
            </a:r>
            <a:r>
              <a:rPr lang="en-US" dirty="0" err="1"/>
              <a:t>PostController.php</a:t>
            </a:r>
            <a:r>
              <a:rPr lang="en-US" dirty="0"/>
              <a:t> which then called the view in </a:t>
            </a:r>
            <a:r>
              <a:rPr lang="en-US" dirty="0" err="1"/>
              <a:t>Student.blade.php</a:t>
            </a:r>
            <a:endParaRPr lang="en-US" dirty="0"/>
          </a:p>
          <a:p>
            <a:pPr marL="0" lvl="0" indent="0" algn="l" rtl="0">
              <a:spcBef>
                <a:spcPts val="0"/>
              </a:spcBef>
              <a:spcAft>
                <a:spcPts val="0"/>
              </a:spcAft>
              <a:buNone/>
            </a:pPr>
            <a:r>
              <a:rPr lang="en-US" dirty="0"/>
              <a:t>The rendered page is sent back as a response to /details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file name </a:t>
            </a:r>
            <a:r>
              <a:rPr lang="en-US" dirty="0" err="1"/>
              <a:t>PostController.php</a:t>
            </a:r>
            <a:r>
              <a:rPr lang="en-US" dirty="0"/>
              <a:t> needs to match the class name inside it (which should be </a:t>
            </a:r>
            <a:r>
              <a:rPr lang="en-US" dirty="0" err="1"/>
              <a:t>PostController</a:t>
            </a:r>
            <a:r>
              <a:rPr lang="en-US" dirty="0"/>
              <a:t> class); as “</a:t>
            </a:r>
            <a:r>
              <a:rPr lang="en-US" dirty="0">
                <a:solidFill>
                  <a:srgbClr val="0000FF"/>
                </a:solidFill>
                <a:latin typeface="Roboto"/>
                <a:ea typeface="Roboto"/>
                <a:cs typeface="Roboto"/>
                <a:sym typeface="Roboto"/>
              </a:rPr>
              <a:t>'</a:t>
            </a:r>
            <a:r>
              <a:rPr lang="en-US" dirty="0" err="1">
                <a:solidFill>
                  <a:srgbClr val="0000FF"/>
                </a:solidFill>
                <a:latin typeface="Roboto"/>
                <a:ea typeface="Roboto"/>
                <a:cs typeface="Roboto"/>
                <a:sym typeface="Roboto"/>
              </a:rPr>
              <a:t>PostController</a:t>
            </a:r>
            <a:r>
              <a:rPr lang="en-US" dirty="0">
                <a:solidFill>
                  <a:srgbClr val="0000FF"/>
                </a:solidFill>
                <a:latin typeface="Roboto"/>
                <a:ea typeface="Roboto"/>
                <a:cs typeface="Roboto"/>
                <a:sym typeface="Roboto"/>
              </a:rPr>
              <a:t>” part in “</a:t>
            </a:r>
            <a:r>
              <a:rPr lang="en-US" dirty="0">
                <a:latin typeface="Roboto"/>
                <a:ea typeface="Roboto"/>
                <a:cs typeface="Roboto"/>
                <a:sym typeface="Roboto"/>
              </a:rPr>
              <a:t>Route::get(</a:t>
            </a:r>
            <a:r>
              <a:rPr lang="en-US" dirty="0">
                <a:solidFill>
                  <a:srgbClr val="0000FF"/>
                </a:solidFill>
                <a:latin typeface="Roboto"/>
                <a:ea typeface="Roboto"/>
                <a:cs typeface="Roboto"/>
                <a:sym typeface="Roboto"/>
              </a:rPr>
              <a:t>'/details'</a:t>
            </a:r>
            <a:r>
              <a:rPr lang="en-US" dirty="0">
                <a:latin typeface="Roboto"/>
                <a:ea typeface="Roboto"/>
                <a:cs typeface="Roboto"/>
                <a:sym typeface="Roboto"/>
              </a:rPr>
              <a:t>, </a:t>
            </a:r>
            <a:r>
              <a:rPr lang="en-US" dirty="0">
                <a:solidFill>
                  <a:srgbClr val="0000FF"/>
                </a:solidFill>
                <a:latin typeface="Roboto"/>
                <a:ea typeface="Roboto"/>
                <a:cs typeface="Roboto"/>
                <a:sym typeface="Roboto"/>
              </a:rPr>
              <a:t>'</a:t>
            </a:r>
            <a:r>
              <a:rPr lang="en-US" dirty="0" err="1">
                <a:solidFill>
                  <a:srgbClr val="0000FF"/>
                </a:solidFill>
                <a:latin typeface="Roboto"/>
                <a:ea typeface="Roboto"/>
                <a:cs typeface="Roboto"/>
                <a:sym typeface="Roboto"/>
              </a:rPr>
              <a:t>PostController@display</a:t>
            </a:r>
            <a:r>
              <a:rPr lang="en-US" dirty="0">
                <a:solidFill>
                  <a:srgbClr val="0000FF"/>
                </a:solidFill>
                <a:latin typeface="Roboto"/>
                <a:ea typeface="Roboto"/>
                <a:cs typeface="Roboto"/>
                <a:sym typeface="Roboto"/>
              </a:rPr>
              <a:t>’</a:t>
            </a:r>
            <a:r>
              <a:rPr lang="en-US" dirty="0">
                <a:latin typeface="Roboto"/>
                <a:ea typeface="Roboto"/>
                <a:cs typeface="Roboto"/>
                <a:sym typeface="Roboto"/>
              </a:rPr>
              <a:t>);” refers to the file name in the controllers directory.</a:t>
            </a:r>
            <a:endParaRPr lang="en-US" dirty="0">
              <a:latin typeface="Proxima Nova"/>
              <a:ea typeface="Proxima Nova"/>
              <a:cs typeface="Proxima Nova"/>
              <a:sym typeface="Proxima Nova"/>
            </a:endParaRPr>
          </a:p>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06087430f3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06087430f3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06087430f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06087430f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06087430f3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06087430f3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06087430f3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06087430f3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The anonymous function is acting similarly to a controller method here since the controller's job is to handle the logic for HTTP requests and return responses. An anonymous function associated with a route can do the same thing: it receives the request and returns a response, which in this case, is a rendered view.</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06087430f3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06087430f3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06087430f3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06087430f3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solidFill>
                  <a:srgbClr val="D1D5DB"/>
                </a:solidFill>
                <a:effectLst/>
                <a:latin typeface="Söhne"/>
              </a:rPr>
              <a:t>NOTE 1:</a:t>
            </a:r>
          </a:p>
          <a:p>
            <a:pPr marL="0" lvl="0" indent="0" algn="l" rtl="0">
              <a:spcBef>
                <a:spcPts val="0"/>
              </a:spcBef>
              <a:spcAft>
                <a:spcPts val="0"/>
              </a:spcAft>
              <a:buNone/>
            </a:pPr>
            <a:r>
              <a:rPr lang="en-US" b="0" i="0" dirty="0">
                <a:solidFill>
                  <a:srgbClr val="D1D5DB"/>
                </a:solidFill>
                <a:effectLst/>
                <a:latin typeface="Söhne"/>
              </a:rPr>
              <a:t>The </a:t>
            </a:r>
            <a:r>
              <a:rPr lang="en-US" dirty="0"/>
              <a:t>namespace</a:t>
            </a:r>
            <a:r>
              <a:rPr lang="en-US" b="0" i="0" dirty="0">
                <a:solidFill>
                  <a:srgbClr val="D1D5DB"/>
                </a:solidFill>
                <a:effectLst/>
                <a:latin typeface="Söhne"/>
              </a:rPr>
              <a:t> is essential for the Laravel framework to locate and use the controller class correctly. Without the correct namespace, Laravel's routing system wouldn't be able to resolve the path to the controller when a route is accessed.</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1" i="0" dirty="0">
                <a:solidFill>
                  <a:srgbClr val="D1D5DB"/>
                </a:solidFill>
                <a:effectLst/>
                <a:latin typeface="Söhne"/>
              </a:rPr>
              <a:t>NOTE 2:</a:t>
            </a:r>
          </a:p>
          <a:p>
            <a:pPr marL="0" lvl="0" indent="0" algn="l" rtl="0">
              <a:spcBef>
                <a:spcPts val="0"/>
              </a:spcBef>
              <a:spcAft>
                <a:spcPts val="0"/>
              </a:spcAft>
              <a:buNone/>
            </a:pPr>
            <a:r>
              <a:rPr lang="en-US" b="0" i="0" dirty="0">
                <a:solidFill>
                  <a:srgbClr val="D1D5DB"/>
                </a:solidFill>
                <a:effectLst/>
                <a:latin typeface="Söhne"/>
              </a:rPr>
              <a:t>The </a:t>
            </a:r>
            <a:r>
              <a:rPr lang="en-US" dirty="0"/>
              <a:t>use</a:t>
            </a:r>
            <a:r>
              <a:rPr lang="en-US" b="0" i="0" dirty="0">
                <a:solidFill>
                  <a:srgbClr val="D1D5DB"/>
                </a:solidFill>
                <a:effectLst/>
                <a:latin typeface="Söhne"/>
              </a:rPr>
              <a:t> statement for </a:t>
            </a:r>
            <a:r>
              <a:rPr lang="en-US" dirty="0"/>
              <a:t>Illuminate\Http\Request</a:t>
            </a:r>
            <a:r>
              <a:rPr lang="en-US" b="0" i="0" dirty="0">
                <a:solidFill>
                  <a:srgbClr val="D1D5DB"/>
                </a:solidFill>
                <a:effectLst/>
                <a:latin typeface="Söhne"/>
              </a:rPr>
              <a:t> is not strictly necessary here since we're not type-hinting the </a:t>
            </a:r>
            <a:r>
              <a:rPr lang="en-US" dirty="0"/>
              <a:t>Request</a:t>
            </a:r>
            <a:r>
              <a:rPr lang="en-US" b="0" i="0" dirty="0">
                <a:solidFill>
                  <a:srgbClr val="D1D5DB"/>
                </a:solidFill>
                <a:effectLst/>
                <a:latin typeface="Söhne"/>
              </a:rPr>
              <a:t> object in your methods. However, it's a common practice to include it at the top of the controller as it's frequently used for accessing request data within controller actions. If we plan to use the </a:t>
            </a:r>
            <a:r>
              <a:rPr lang="en-US" dirty="0"/>
              <a:t>Request</a:t>
            </a:r>
            <a:r>
              <a:rPr lang="en-US" b="0" i="0" dirty="0">
                <a:solidFill>
                  <a:srgbClr val="D1D5DB"/>
                </a:solidFill>
                <a:effectLst/>
                <a:latin typeface="Söhne"/>
              </a:rPr>
              <a:t> class later or in other methods within the controller, we should keep the </a:t>
            </a:r>
            <a:r>
              <a:rPr lang="en-US" dirty="0"/>
              <a:t>use</a:t>
            </a:r>
            <a:r>
              <a:rPr lang="en-US" b="0" i="0" dirty="0">
                <a:solidFill>
                  <a:srgbClr val="D1D5DB"/>
                </a:solidFill>
                <a:effectLst/>
                <a:latin typeface="Söhne"/>
              </a:rPr>
              <a:t> statement. Otherwise, we could remove it if it's not being used at all, but this is generally not a good practice as it is a standard part of a Laravel controller's structure.</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1" i="0" dirty="0">
                <a:solidFill>
                  <a:srgbClr val="D1D5DB"/>
                </a:solidFill>
                <a:effectLst/>
                <a:latin typeface="Söhne"/>
              </a:rPr>
              <a:t>NOTE 3:</a:t>
            </a:r>
          </a:p>
          <a:p>
            <a:pPr marL="0" lvl="0" indent="0" algn="l" rtl="0">
              <a:spcBef>
                <a:spcPts val="0"/>
              </a:spcBef>
              <a:spcAft>
                <a:spcPts val="0"/>
              </a:spcAft>
              <a:buNone/>
            </a:pPr>
            <a:r>
              <a:rPr lang="en-US" b="0" i="0" dirty="0">
                <a:solidFill>
                  <a:srgbClr val="D1D5DB"/>
                </a:solidFill>
                <a:effectLst/>
                <a:latin typeface="Söhne"/>
              </a:rPr>
              <a:t>Request is used to access data in a similar way to _REQUEST in vanilla PHP. Taking the above example and implementing Request:</a:t>
            </a:r>
            <a:br>
              <a:rPr lang="en-US" b="0" i="0" dirty="0">
                <a:solidFill>
                  <a:srgbClr val="D1D5DB"/>
                </a:solidFill>
                <a:effectLst/>
                <a:latin typeface="Söhne"/>
              </a:rPr>
            </a:br>
            <a:r>
              <a:rPr lang="en-US" b="0" i="0" dirty="0">
                <a:solidFill>
                  <a:srgbClr val="D1D5DB"/>
                </a:solidFill>
                <a:effectLst/>
                <a:latin typeface="Söhne"/>
              </a:rPr>
              <a:t>&lt;?</a:t>
            </a:r>
            <a:r>
              <a:rPr lang="en-US" b="0" i="0" dirty="0" err="1">
                <a:solidFill>
                  <a:srgbClr val="D1D5DB"/>
                </a:solidFill>
                <a:effectLst/>
                <a:latin typeface="Söhne"/>
              </a:rPr>
              <a:t>php</a:t>
            </a:r>
            <a:endParaRPr lang="en-US" b="0" i="0" dirty="0">
              <a:solidFill>
                <a:srgbClr val="D1D5DB"/>
              </a:solidFill>
              <a:effectLst/>
              <a:latin typeface="Söhne"/>
            </a:endParaRP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namespace App\Http\Controllers;</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use Illuminate\Http\Request;</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class </a:t>
            </a:r>
            <a:r>
              <a:rPr lang="en-US" b="0" i="0" dirty="0" err="1">
                <a:solidFill>
                  <a:srgbClr val="D1D5DB"/>
                </a:solidFill>
                <a:effectLst/>
                <a:latin typeface="Söhne"/>
              </a:rPr>
              <a:t>PostController</a:t>
            </a:r>
            <a:r>
              <a:rPr lang="en-US" b="0" i="0" dirty="0">
                <a:solidFill>
                  <a:srgbClr val="D1D5DB"/>
                </a:solidFill>
                <a:effectLst/>
                <a:latin typeface="Söhne"/>
              </a:rPr>
              <a:t> extends Controller</a:t>
            </a:r>
          </a:p>
          <a:p>
            <a:pPr marL="0" lvl="0" indent="0" algn="l" rtl="0">
              <a:spcBef>
                <a:spcPts val="0"/>
              </a:spcBef>
              <a:spcAft>
                <a:spcPts val="0"/>
              </a:spcAft>
              <a:buNone/>
            </a:pPr>
            <a:r>
              <a:rPr lang="en-US" b="0" i="0" dirty="0">
                <a:solidFill>
                  <a:srgbClr val="D1D5DB"/>
                </a:solidFill>
                <a:effectLst/>
                <a:latin typeface="Söhne"/>
              </a:rPr>
              <a:t>{</a:t>
            </a:r>
          </a:p>
          <a:p>
            <a:pPr marL="0" lvl="0" indent="0" algn="l" rtl="0">
              <a:spcBef>
                <a:spcPts val="0"/>
              </a:spcBef>
              <a:spcAft>
                <a:spcPts val="0"/>
              </a:spcAft>
              <a:buNone/>
            </a:pPr>
            <a:r>
              <a:rPr lang="en-US" b="0" i="0" dirty="0">
                <a:solidFill>
                  <a:srgbClr val="D1D5DB"/>
                </a:solidFill>
                <a:effectLst/>
                <a:latin typeface="Söhne"/>
              </a:rPr>
              <a:t>    public function </a:t>
            </a:r>
            <a:r>
              <a:rPr lang="en-US" b="0" i="0" dirty="0" err="1">
                <a:solidFill>
                  <a:srgbClr val="D1D5DB"/>
                </a:solidFill>
                <a:effectLst/>
                <a:latin typeface="Söhne"/>
              </a:rPr>
              <a:t>show_post</a:t>
            </a:r>
            <a:r>
              <a:rPr lang="en-US" b="0" i="0" dirty="0">
                <a:solidFill>
                  <a:srgbClr val="D1D5DB"/>
                </a:solidFill>
                <a:effectLst/>
                <a:latin typeface="Söhne"/>
              </a:rPr>
              <a:t>(Request $request)</a:t>
            </a:r>
          </a:p>
          <a:p>
            <a:pPr marL="0" lvl="0" indent="0" algn="l" rtl="0">
              <a:spcBef>
                <a:spcPts val="0"/>
              </a:spcBef>
              <a:spcAft>
                <a:spcPts val="0"/>
              </a:spcAft>
              <a:buNone/>
            </a:pPr>
            <a:r>
              <a:rPr lang="en-US" b="0" i="0" dirty="0">
                <a:solidFill>
                  <a:srgbClr val="D1D5DB"/>
                </a:solidFill>
                <a:effectLst/>
                <a:latin typeface="Söhne"/>
              </a:rPr>
              <a:t>    {</a:t>
            </a:r>
          </a:p>
          <a:p>
            <a:pPr marL="0" lvl="0" indent="0" algn="l" rtl="0">
              <a:spcBef>
                <a:spcPts val="0"/>
              </a:spcBef>
              <a:spcAft>
                <a:spcPts val="0"/>
              </a:spcAft>
              <a:buNone/>
            </a:pPr>
            <a:r>
              <a:rPr lang="en-US" b="0" i="0" dirty="0">
                <a:solidFill>
                  <a:srgbClr val="D1D5DB"/>
                </a:solidFill>
                <a:effectLst/>
                <a:latin typeface="Söhne"/>
              </a:rPr>
              <a:t>        $id = $request-&gt;query('id');</a:t>
            </a:r>
          </a:p>
          <a:p>
            <a:pPr marL="0" lvl="0" indent="0" algn="l" rtl="0">
              <a:spcBef>
                <a:spcPts val="0"/>
              </a:spcBef>
              <a:spcAft>
                <a:spcPts val="0"/>
              </a:spcAft>
              <a:buNone/>
            </a:pPr>
            <a:r>
              <a:rPr lang="en-US" b="0" i="0" dirty="0">
                <a:solidFill>
                  <a:srgbClr val="D1D5DB"/>
                </a:solidFill>
                <a:effectLst/>
                <a:latin typeface="Söhne"/>
              </a:rPr>
              <a:t>        $password = $request-&gt;query('password');</a:t>
            </a:r>
          </a:p>
          <a:p>
            <a:pPr marL="0" lvl="0" indent="0" algn="l" rtl="0">
              <a:spcBef>
                <a:spcPts val="0"/>
              </a:spcBef>
              <a:spcAft>
                <a:spcPts val="0"/>
              </a:spcAft>
              <a:buNone/>
            </a:pPr>
            <a:r>
              <a:rPr lang="en-US" b="0" i="0" dirty="0">
                <a:solidFill>
                  <a:srgbClr val="D1D5DB"/>
                </a:solidFill>
                <a:effectLst/>
                <a:latin typeface="Söhne"/>
              </a:rPr>
              <a:t>        $name = $request-&gt;query('name');</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          return view('post', compact('id', 'password', 'name'));</a:t>
            </a:r>
          </a:p>
          <a:p>
            <a:pPr marL="0" lvl="0" indent="0" algn="l" rtl="0">
              <a:spcBef>
                <a:spcPts val="0"/>
              </a:spcBef>
              <a:spcAft>
                <a:spcPts val="0"/>
              </a:spcAft>
              <a:buNone/>
            </a:pPr>
            <a:r>
              <a:rPr lang="en-US" b="0" i="0" dirty="0">
                <a:solidFill>
                  <a:srgbClr val="D1D5DB"/>
                </a:solidFill>
                <a:effectLst/>
                <a:latin typeface="Söhne"/>
              </a:rPr>
              <a:t>    }</a:t>
            </a:r>
          </a:p>
          <a:p>
            <a:pPr marL="0" lvl="0" indent="0" algn="l" rtl="0">
              <a:spcBef>
                <a:spcPts val="0"/>
              </a:spcBef>
              <a:spcAft>
                <a:spcPts val="0"/>
              </a:spcAft>
              <a:buNone/>
            </a:pPr>
            <a:r>
              <a:rPr lang="en-US" b="0" i="0" dirty="0">
                <a:solidFill>
                  <a:srgbClr val="D1D5DB"/>
                </a:solidFill>
                <a:effectLst/>
                <a:latin typeface="Söhne"/>
              </a:rPr>
              <a:t>}</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1" i="0" dirty="0">
                <a:solidFill>
                  <a:srgbClr val="D1D5DB"/>
                </a:solidFill>
                <a:effectLst/>
                <a:latin typeface="Söhne"/>
              </a:rPr>
              <a:t>Note 4:</a:t>
            </a:r>
          </a:p>
          <a:p>
            <a:pPr marL="0" lvl="0" indent="0" algn="l" rtl="0">
              <a:spcBef>
                <a:spcPts val="0"/>
              </a:spcBef>
              <a:spcAft>
                <a:spcPts val="0"/>
              </a:spcAft>
              <a:buNone/>
            </a:pPr>
            <a:r>
              <a:rPr lang="en-US" b="0" i="0" dirty="0">
                <a:solidFill>
                  <a:srgbClr val="D1D5DB"/>
                </a:solidFill>
                <a:effectLst/>
                <a:latin typeface="Söhne"/>
              </a:rPr>
              <a:t>For a POST request, the variables are passed through the request body, usually from a form or API client. Inside your controller method, you can access these variables using the </a:t>
            </a:r>
            <a:r>
              <a:rPr lang="en-US" dirty="0"/>
              <a:t>Request</a:t>
            </a:r>
            <a:r>
              <a:rPr lang="en-US" b="0" i="0" dirty="0">
                <a:solidFill>
                  <a:srgbClr val="D1D5DB"/>
                </a:solidFill>
                <a:effectLst/>
                <a:latin typeface="Söhne"/>
              </a:rPr>
              <a:t> object. For example:</a:t>
            </a:r>
          </a:p>
          <a:p>
            <a:pPr marL="0" lvl="0" indent="0" algn="l" rtl="0">
              <a:spcBef>
                <a:spcPts val="0"/>
              </a:spcBef>
              <a:spcAft>
                <a:spcPts val="0"/>
              </a:spcAft>
              <a:buNone/>
            </a:pPr>
            <a:r>
              <a:rPr lang="en-US" b="0" i="0" dirty="0">
                <a:solidFill>
                  <a:srgbClr val="D1D5DB"/>
                </a:solidFill>
                <a:effectLst/>
                <a:latin typeface="Söhne"/>
              </a:rPr>
              <a:t>Route::post('/submit-form', '</a:t>
            </a:r>
            <a:r>
              <a:rPr lang="en-US" b="0" i="0" dirty="0" err="1">
                <a:solidFill>
                  <a:srgbClr val="D1D5DB"/>
                </a:solidFill>
                <a:effectLst/>
                <a:latin typeface="Söhne"/>
              </a:rPr>
              <a:t>FormController@submit</a:t>
            </a:r>
            <a:r>
              <a:rPr lang="en-US" b="0" i="0" dirty="0">
                <a:solidFill>
                  <a:srgbClr val="D1D5DB"/>
                </a:solidFill>
                <a:effectLst/>
                <a:latin typeface="Söhne"/>
              </a:rPr>
              <a:t>’);</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And in the </a:t>
            </a:r>
            <a:r>
              <a:rPr lang="en-US" b="0" i="0" dirty="0" err="1">
                <a:solidFill>
                  <a:srgbClr val="D1D5DB"/>
                </a:solidFill>
                <a:effectLst/>
                <a:latin typeface="Söhne"/>
              </a:rPr>
              <a:t>FormController</a:t>
            </a:r>
            <a:r>
              <a:rPr lang="en-US" b="0" i="0" dirty="0">
                <a:solidFill>
                  <a:srgbClr val="D1D5DB"/>
                </a:solidFill>
                <a:effectLst/>
                <a:latin typeface="Söhne"/>
              </a:rPr>
              <a:t> class in </a:t>
            </a:r>
            <a:r>
              <a:rPr lang="en-US" b="0" i="0" dirty="0" err="1">
                <a:solidFill>
                  <a:srgbClr val="D1D5DB"/>
                </a:solidFill>
                <a:effectLst/>
                <a:latin typeface="Söhne"/>
              </a:rPr>
              <a:t>FormController.php</a:t>
            </a:r>
            <a:r>
              <a:rPr lang="en-US" b="0" i="0" dirty="0">
                <a:solidFill>
                  <a:srgbClr val="D1D5DB"/>
                </a:solidFill>
                <a:effectLst/>
                <a:latin typeface="Söhne"/>
              </a:rPr>
              <a:t>:</a:t>
            </a:r>
          </a:p>
          <a:p>
            <a:pPr marL="0" lvl="0" indent="0" algn="l" rtl="0">
              <a:spcBef>
                <a:spcPts val="0"/>
              </a:spcBef>
              <a:spcAft>
                <a:spcPts val="0"/>
              </a:spcAft>
              <a:buNone/>
            </a:pPr>
            <a:r>
              <a:rPr lang="en-US" b="0" i="0" dirty="0">
                <a:solidFill>
                  <a:srgbClr val="D1D5DB"/>
                </a:solidFill>
                <a:effectLst/>
                <a:latin typeface="Söhne"/>
              </a:rPr>
              <a:t>public function submit(Request $request)</a:t>
            </a:r>
          </a:p>
          <a:p>
            <a:pPr marL="0" lvl="0" indent="0" algn="l" rtl="0">
              <a:spcBef>
                <a:spcPts val="0"/>
              </a:spcBef>
              <a:spcAft>
                <a:spcPts val="0"/>
              </a:spcAft>
              <a:buNone/>
            </a:pPr>
            <a:r>
              <a:rPr lang="en-US" b="0" i="0" dirty="0">
                <a:solidFill>
                  <a:srgbClr val="D1D5DB"/>
                </a:solidFill>
                <a:effectLst/>
                <a:latin typeface="Söhne"/>
              </a:rPr>
              <a:t>{</a:t>
            </a:r>
          </a:p>
          <a:p>
            <a:pPr marL="0" lvl="0" indent="0" algn="l" rtl="0">
              <a:spcBef>
                <a:spcPts val="0"/>
              </a:spcBef>
              <a:spcAft>
                <a:spcPts val="0"/>
              </a:spcAft>
              <a:buNone/>
            </a:pPr>
            <a:r>
              <a:rPr lang="en-US" b="0" i="0" dirty="0">
                <a:solidFill>
                  <a:srgbClr val="D1D5DB"/>
                </a:solidFill>
                <a:effectLst/>
                <a:latin typeface="Söhne"/>
              </a:rPr>
              <a:t>    $var1 = $request-&gt;input('var1');</a:t>
            </a:r>
          </a:p>
          <a:p>
            <a:pPr marL="0" lvl="0" indent="0" algn="l" rtl="0">
              <a:spcBef>
                <a:spcPts val="0"/>
              </a:spcBef>
              <a:spcAft>
                <a:spcPts val="0"/>
              </a:spcAft>
              <a:buNone/>
            </a:pPr>
            <a:r>
              <a:rPr lang="en-US" b="0" i="0" dirty="0">
                <a:solidFill>
                  <a:srgbClr val="D1D5DB"/>
                </a:solidFill>
                <a:effectLst/>
                <a:latin typeface="Söhne"/>
              </a:rPr>
              <a:t>    $var2 = $request-&gt;input('var2');</a:t>
            </a:r>
          </a:p>
          <a:p>
            <a:pPr marL="0" lvl="0" indent="0" algn="l" rtl="0">
              <a:spcBef>
                <a:spcPts val="0"/>
              </a:spcBef>
              <a:spcAft>
                <a:spcPts val="0"/>
              </a:spcAft>
              <a:buNone/>
            </a:pPr>
            <a:r>
              <a:rPr lang="en-US" b="0" i="0" dirty="0">
                <a:solidFill>
                  <a:srgbClr val="D1D5DB"/>
                </a:solidFill>
                <a:effectLst/>
                <a:latin typeface="Söhne"/>
              </a:rPr>
              <a:t>    // Process the variables...</a:t>
            </a:r>
          </a:p>
          <a:p>
            <a:pPr marL="0" lvl="0" indent="0" algn="l" rtl="0">
              <a:spcBef>
                <a:spcPts val="0"/>
              </a:spcBef>
              <a:spcAft>
                <a:spcPts val="0"/>
              </a:spcAft>
              <a:buNone/>
            </a:pPr>
            <a:r>
              <a:rPr lang="en-US" b="0" i="0" dirty="0">
                <a:solidFill>
                  <a:srgbClr val="D1D5DB"/>
                </a:solidFill>
                <a:effectLst/>
                <a:latin typeface="Söhne"/>
              </a:rPr>
              <a:t>}</a:t>
            </a:r>
          </a:p>
          <a:p>
            <a:pPr marL="0" lvl="0" indent="0" algn="l" rtl="0">
              <a:spcBef>
                <a:spcPts val="0"/>
              </a:spcBef>
              <a:spcAft>
                <a:spcPts val="0"/>
              </a:spcAft>
              <a:buNone/>
            </a:pPr>
            <a:r>
              <a:rPr lang="en-US" b="0" i="0" dirty="0">
                <a:solidFill>
                  <a:srgbClr val="D1D5DB"/>
                </a:solidFill>
                <a:effectLst/>
                <a:latin typeface="Söhne"/>
              </a:rPr>
              <a:t>Where </a:t>
            </a:r>
            <a:r>
              <a:rPr lang="en-US" dirty="0"/>
              <a:t>var1</a:t>
            </a:r>
            <a:r>
              <a:rPr lang="en-US" b="0" i="0" dirty="0">
                <a:solidFill>
                  <a:srgbClr val="D1D5DB"/>
                </a:solidFill>
                <a:effectLst/>
                <a:latin typeface="Söhne"/>
              </a:rPr>
              <a:t> and </a:t>
            </a:r>
            <a:r>
              <a:rPr lang="en-US" dirty="0"/>
              <a:t>var2</a:t>
            </a:r>
            <a:r>
              <a:rPr lang="en-US" b="0" i="0" dirty="0">
                <a:solidFill>
                  <a:srgbClr val="D1D5DB"/>
                </a:solidFill>
                <a:effectLst/>
                <a:latin typeface="Söhne"/>
              </a:rPr>
              <a:t> are the names of the fields from your form or API request.</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In Laravel, $request-&gt;query() is used to access query string parameters (from the URL), typically for GET requests. For POST requests, where data is sent in the request body (such as form submissions), you would use $request-&gt;input() to access the variables.</a:t>
            </a:r>
          </a:p>
          <a:p>
            <a:pPr marL="0" lvl="0" indent="0" algn="l" rtl="0">
              <a:spcBef>
                <a:spcPts val="0"/>
              </a:spcBef>
              <a:spcAft>
                <a:spcPts val="0"/>
              </a:spcAft>
              <a:buNone/>
            </a:pPr>
            <a:r>
              <a:rPr lang="en-US" b="0" i="0" dirty="0">
                <a:solidFill>
                  <a:srgbClr val="D1D5DB"/>
                </a:solidFill>
                <a:effectLst/>
                <a:latin typeface="Söhne"/>
              </a:rPr>
              <a:t>$request-&gt;query('param') retrieves data from the query string.</a:t>
            </a:r>
          </a:p>
          <a:p>
            <a:pPr marL="0" lvl="0" indent="0" algn="l" rtl="0">
              <a:spcBef>
                <a:spcPts val="0"/>
              </a:spcBef>
              <a:spcAft>
                <a:spcPts val="0"/>
              </a:spcAft>
              <a:buNone/>
            </a:pPr>
            <a:r>
              <a:rPr lang="en-US" b="0" i="0" dirty="0">
                <a:solidFill>
                  <a:srgbClr val="D1D5DB"/>
                </a:solidFill>
                <a:effectLst/>
                <a:latin typeface="Söhne"/>
              </a:rPr>
              <a:t>$request-&gt;input('param') retrieves data from the request body in POST requests.</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1" i="0" dirty="0">
                <a:solidFill>
                  <a:srgbClr val="D1D5DB"/>
                </a:solidFill>
                <a:effectLst/>
                <a:latin typeface="Söhne"/>
              </a:rPr>
              <a:t>NOTE 5:</a:t>
            </a:r>
          </a:p>
          <a:p>
            <a:pPr marL="0" lvl="0" indent="0" algn="l" rtl="0">
              <a:spcBef>
                <a:spcPts val="0"/>
              </a:spcBef>
              <a:spcAft>
                <a:spcPts val="0"/>
              </a:spcAft>
              <a:buNone/>
            </a:pPr>
            <a:endParaRPr lang="en-US" b="1"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The compact function in PHP is used to create an array from existing variables. In the context of Laravel, when you pass data to a view, compact is used to create an associative array that contains keys and values based on the names and values of the variables you pass to it.</a:t>
            </a:r>
          </a:p>
          <a:p>
            <a:pPr marL="0" lvl="0" indent="0" algn="l" rtl="0">
              <a:spcBef>
                <a:spcPts val="0"/>
              </a:spcBef>
              <a:spcAft>
                <a:spcPts val="0"/>
              </a:spcAft>
              <a:buNone/>
            </a:pPr>
            <a:r>
              <a:rPr lang="en-US" dirty="0">
                <a:effectLst/>
              </a:rPr>
              <a:t>For example, compact('id', 'password', 'name') will create the following array:</a:t>
            </a:r>
          </a:p>
          <a:p>
            <a:pPr marL="0" lvl="0" indent="0" algn="l" rtl="0">
              <a:spcBef>
                <a:spcPts val="0"/>
              </a:spcBef>
              <a:spcAft>
                <a:spcPts val="0"/>
              </a:spcAft>
              <a:buNone/>
            </a:pPr>
            <a:endParaRPr lang="en-US" dirty="0">
              <a:effectLst/>
            </a:endParaRPr>
          </a:p>
          <a:p>
            <a:pPr marL="0" lvl="0" indent="0" algn="l" rtl="0">
              <a:spcBef>
                <a:spcPts val="0"/>
              </a:spcBef>
              <a:spcAft>
                <a:spcPts val="0"/>
              </a:spcAft>
              <a:buNone/>
            </a:pPr>
            <a:r>
              <a:rPr lang="en-US" dirty="0">
                <a:effectLst/>
                <a:latin typeface="Söhne"/>
              </a:rPr>
              <a:t>[</a:t>
            </a:r>
          </a:p>
          <a:p>
            <a:pPr marL="0" lvl="0" indent="0" algn="l" rtl="0">
              <a:spcBef>
                <a:spcPts val="0"/>
              </a:spcBef>
              <a:spcAft>
                <a:spcPts val="0"/>
              </a:spcAft>
              <a:buNone/>
            </a:pPr>
            <a:r>
              <a:rPr lang="en-US" dirty="0">
                <a:effectLst/>
                <a:latin typeface="Söhne"/>
              </a:rPr>
              <a:t>    'id' =&gt; $id,</a:t>
            </a:r>
          </a:p>
          <a:p>
            <a:pPr marL="0" lvl="0" indent="0" algn="l" rtl="0">
              <a:spcBef>
                <a:spcPts val="0"/>
              </a:spcBef>
              <a:spcAft>
                <a:spcPts val="0"/>
              </a:spcAft>
              <a:buNone/>
            </a:pPr>
            <a:r>
              <a:rPr lang="en-US" dirty="0">
                <a:effectLst/>
                <a:latin typeface="Söhne"/>
              </a:rPr>
              <a:t>    'password' =&gt; $password,</a:t>
            </a:r>
          </a:p>
          <a:p>
            <a:pPr marL="0" lvl="0" indent="0" algn="l" rtl="0">
              <a:spcBef>
                <a:spcPts val="0"/>
              </a:spcBef>
              <a:spcAft>
                <a:spcPts val="0"/>
              </a:spcAft>
              <a:buNone/>
            </a:pPr>
            <a:r>
              <a:rPr lang="en-US" dirty="0">
                <a:effectLst/>
                <a:latin typeface="Söhne"/>
              </a:rPr>
              <a:t>    'name' =&gt; $name,</a:t>
            </a:r>
          </a:p>
          <a:p>
            <a:pPr marL="0" lvl="0" indent="0" algn="l" rtl="0">
              <a:spcBef>
                <a:spcPts val="0"/>
              </a:spcBef>
              <a:spcAft>
                <a:spcPts val="0"/>
              </a:spcAft>
              <a:buNone/>
            </a:pPr>
            <a:r>
              <a:rPr lang="en-US" dirty="0">
                <a:effectLst/>
                <a:latin typeface="Söhne"/>
              </a:rPr>
              <a:t>]</a:t>
            </a:r>
          </a:p>
          <a:p>
            <a:pPr marL="0" lvl="0" indent="0" algn="l" rtl="0">
              <a:spcBef>
                <a:spcPts val="0"/>
              </a:spcBef>
              <a:spcAft>
                <a:spcPts val="0"/>
              </a:spcAft>
              <a:buNone/>
            </a:pPr>
            <a:endParaRPr lang="en-US" dirty="0">
              <a:effectLst/>
              <a:latin typeface="Söhne"/>
            </a:endParaRPr>
          </a:p>
          <a:p>
            <a:pPr marL="0" lvl="0" indent="0" algn="l" rtl="0">
              <a:spcBef>
                <a:spcPts val="0"/>
              </a:spcBef>
              <a:spcAft>
                <a:spcPts val="0"/>
              </a:spcAft>
              <a:buNone/>
            </a:pPr>
            <a:r>
              <a:rPr lang="en-US" b="0" i="0" dirty="0">
                <a:solidFill>
                  <a:srgbClr val="D1D5DB"/>
                </a:solidFill>
                <a:effectLst/>
                <a:latin typeface="Söhne"/>
              </a:rPr>
              <a:t>If you don't use </a:t>
            </a:r>
            <a:r>
              <a:rPr lang="en-US" dirty="0"/>
              <a:t>compact</a:t>
            </a:r>
            <a:r>
              <a:rPr lang="en-US" b="0" i="0" dirty="0">
                <a:solidFill>
                  <a:srgbClr val="D1D5DB"/>
                </a:solidFill>
                <a:effectLst/>
                <a:latin typeface="Söhne"/>
              </a:rPr>
              <a:t>, you would need to manually construct an associative array with keys and values to pass to the view:</a:t>
            </a:r>
          </a:p>
          <a:p>
            <a:pPr marL="0" lvl="0" indent="0" algn="l" rtl="0">
              <a:spcBef>
                <a:spcPts val="0"/>
              </a:spcBef>
              <a:spcAft>
                <a:spcPts val="0"/>
              </a:spcAft>
              <a:buNone/>
            </a:pPr>
            <a:r>
              <a:rPr lang="en-US" dirty="0">
                <a:effectLst/>
                <a:latin typeface="Söhne"/>
              </a:rPr>
              <a:t>return view('post', ['id' =&gt; $id, 'password' =&gt; $password, 'name' =&gt; $name]);</a:t>
            </a:r>
          </a:p>
          <a:p>
            <a:pPr marL="0" lvl="0" indent="0" algn="l" rtl="0">
              <a:spcBef>
                <a:spcPts val="0"/>
              </a:spcBef>
              <a:spcAft>
                <a:spcPts val="0"/>
              </a:spcAft>
              <a:buNone/>
            </a:pPr>
            <a:endParaRPr lang="en-US" dirty="0">
              <a:effectLst/>
              <a:latin typeface="Söhne"/>
            </a:endParaRPr>
          </a:p>
          <a:p>
            <a:pPr marL="0" lvl="0" indent="0" algn="l" rtl="0">
              <a:spcBef>
                <a:spcPts val="0"/>
              </a:spcBef>
              <a:spcAft>
                <a:spcPts val="0"/>
              </a:spcAft>
              <a:buNone/>
            </a:pPr>
            <a:r>
              <a:rPr lang="en-US" b="1" dirty="0">
                <a:effectLst/>
                <a:latin typeface="Söhne"/>
              </a:rPr>
              <a:t>NOTE 6:</a:t>
            </a:r>
          </a:p>
          <a:p>
            <a:pPr marL="0" lvl="0" indent="0" algn="l" rtl="0">
              <a:spcBef>
                <a:spcPts val="0"/>
              </a:spcBef>
              <a:spcAft>
                <a:spcPts val="0"/>
              </a:spcAft>
              <a:buNone/>
            </a:pPr>
            <a:r>
              <a:rPr lang="en-US" b="0" i="0" dirty="0">
                <a:solidFill>
                  <a:srgbClr val="D1D5DB"/>
                </a:solidFill>
                <a:effectLst/>
                <a:latin typeface="Söhne"/>
              </a:rPr>
              <a:t>The </a:t>
            </a:r>
            <a:r>
              <a:rPr lang="en-US" dirty="0"/>
              <a:t>compact</a:t>
            </a:r>
            <a:r>
              <a:rPr lang="en-US" b="0" i="0" dirty="0">
                <a:solidFill>
                  <a:srgbClr val="D1D5DB"/>
                </a:solidFill>
                <a:effectLst/>
                <a:latin typeface="Söhne"/>
              </a:rPr>
              <a:t> function in PHP automatically looks for variables with the names given as string arguments and maps their values to the corresponding keys in the array it creates. So when you call </a:t>
            </a:r>
            <a:r>
              <a:rPr lang="en-US" dirty="0"/>
              <a:t>compact('id')</a:t>
            </a:r>
            <a:r>
              <a:rPr lang="en-US" b="0" i="0" dirty="0">
                <a:solidFill>
                  <a:srgbClr val="D1D5DB"/>
                </a:solidFill>
                <a:effectLst/>
                <a:latin typeface="Söhne"/>
              </a:rPr>
              <a:t>, it takes the </a:t>
            </a:r>
            <a:r>
              <a:rPr lang="en-US" dirty="0"/>
              <a:t>$id</a:t>
            </a:r>
            <a:r>
              <a:rPr lang="en-US" b="0" i="0" dirty="0">
                <a:solidFill>
                  <a:srgbClr val="D1D5DB"/>
                </a:solidFill>
                <a:effectLst/>
                <a:latin typeface="Söhne"/>
              </a:rPr>
              <a:t> variable that exists in the scope where </a:t>
            </a:r>
            <a:r>
              <a:rPr lang="en-US" dirty="0"/>
              <a:t>compact</a:t>
            </a:r>
            <a:r>
              <a:rPr lang="en-US" b="0" i="0" dirty="0">
                <a:solidFill>
                  <a:srgbClr val="D1D5DB"/>
                </a:solidFill>
                <a:effectLst/>
                <a:latin typeface="Söhne"/>
              </a:rPr>
              <a:t> is called and creates an array with a key </a:t>
            </a:r>
            <a:r>
              <a:rPr lang="en-US" dirty="0"/>
              <a:t>'id'</a:t>
            </a:r>
            <a:r>
              <a:rPr lang="en-US" b="0" i="0" dirty="0">
                <a:solidFill>
                  <a:srgbClr val="D1D5DB"/>
                </a:solidFill>
                <a:effectLst/>
                <a:latin typeface="Söhne"/>
              </a:rPr>
              <a:t> that has the value of </a:t>
            </a:r>
            <a:r>
              <a:rPr lang="en-US" dirty="0"/>
              <a:t>$id</a:t>
            </a:r>
            <a:r>
              <a:rPr lang="en-US" b="0" i="0" dirty="0">
                <a:solidFill>
                  <a:srgbClr val="D1D5DB"/>
                </a:solidFill>
                <a:effectLst/>
                <a:latin typeface="Söhne"/>
              </a:rPr>
              <a:t>. The function does this for each string argument you pass to it, matching the string to a variable with the same name in the current scope.</a:t>
            </a:r>
            <a:br>
              <a:rPr lang="en-US" dirty="0">
                <a:effectLst/>
                <a:latin typeface="Söhne"/>
              </a:rPr>
            </a:br>
            <a:endParaRPr lang="en-US" b="0" i="0" dirty="0">
              <a:solidFill>
                <a:srgbClr val="D1D5DB"/>
              </a:solidFill>
              <a:effectLst/>
              <a:latin typeface="Söhne"/>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05f5c59c3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05f5c59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06087430f3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06087430f3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06087430f3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06087430f3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06087430f3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06087430f3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@section(‘content’) will also be affected by class=“container” styling that appeared in the parent</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cd8e70569e79b6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cd8e70569e79b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F1"/>
                </a:solidFill>
                <a:effectLst/>
                <a:latin typeface="Söhne"/>
              </a:rPr>
              <a:t>if @show was replaced by @stop in the master, which means that @yield was not written, then “This is a footer” would not be displayed. In fact, inheriting something that doesn’t contain @yield would be pointless since nothing in that inherited part would be rendered even at the child’s view.</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cd8e70569e79b6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cd8e70569e79b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03e9b5574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03e9b5574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cd8e70569e79b6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cd8e70569e79b6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06087430f3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06087430f3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05f5c59c3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05f5c59c3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05f5c59c3f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05f5c59c3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05f5c59c3f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05f5c59c3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500" b="1" dirty="0">
                <a:solidFill>
                  <a:srgbClr val="FF5252"/>
                </a:solidFill>
              </a:rPr>
              <a:t>Model</a:t>
            </a:r>
            <a:endParaRPr sz="1500" b="1" dirty="0">
              <a:solidFill>
                <a:srgbClr val="FF5252"/>
              </a:solidFill>
            </a:endParaRPr>
          </a:p>
          <a:p>
            <a:pPr marL="25400" marR="25400" lvl="0" indent="0" algn="just" rtl="0">
              <a:lnSpc>
                <a:spcPct val="115000"/>
              </a:lnSpc>
              <a:spcBef>
                <a:spcPts val="600"/>
              </a:spcBef>
              <a:spcAft>
                <a:spcPts val="0"/>
              </a:spcAft>
              <a:buClr>
                <a:schemeClr val="dk1"/>
              </a:buClr>
              <a:buSzPts val="1100"/>
              <a:buFont typeface="Arial"/>
              <a:buNone/>
            </a:pPr>
            <a:r>
              <a:rPr lang="en" sz="1500" dirty="0">
                <a:solidFill>
                  <a:schemeClr val="dk1"/>
                </a:solidFill>
              </a:rPr>
              <a:t>For example, a Customer object will retrieve the customer information from the database, manipulate it and update it data back to the database or use it to render data.</a:t>
            </a:r>
            <a:endParaRPr sz="1500" dirty="0">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500" b="1" dirty="0">
                <a:solidFill>
                  <a:srgbClr val="FF5252"/>
                </a:solidFill>
              </a:rPr>
              <a:t>View</a:t>
            </a:r>
            <a:endParaRPr sz="1500" b="1" dirty="0">
              <a:solidFill>
                <a:srgbClr val="FF5252"/>
              </a:solidFill>
            </a:endParaRPr>
          </a:p>
          <a:p>
            <a:pPr marL="25400" marR="25400" lvl="0" indent="0" algn="just" rtl="0">
              <a:lnSpc>
                <a:spcPct val="115000"/>
              </a:lnSpc>
              <a:spcBef>
                <a:spcPts val="600"/>
              </a:spcBef>
              <a:spcAft>
                <a:spcPts val="0"/>
              </a:spcAft>
              <a:buClr>
                <a:schemeClr val="dk1"/>
              </a:buClr>
              <a:buSzPts val="1100"/>
              <a:buFont typeface="Arial"/>
              <a:buNone/>
            </a:pPr>
            <a:r>
              <a:rPr lang="en" sz="1500" dirty="0">
                <a:solidFill>
                  <a:schemeClr val="dk1"/>
                </a:solidFill>
              </a:rPr>
              <a:t>For example, the Customer view will include all the UI components such as text boxes, dropdowns, etc. that the final user interacts with.</a:t>
            </a:r>
            <a:endParaRPr sz="1500" dirty="0">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500" b="1" dirty="0">
                <a:solidFill>
                  <a:srgbClr val="FF5252"/>
                </a:solidFill>
              </a:rPr>
              <a:t>Controller</a:t>
            </a:r>
            <a:endParaRPr sz="1500" b="1" dirty="0">
              <a:solidFill>
                <a:srgbClr val="FF5252"/>
              </a:solidFill>
            </a:endParaRPr>
          </a:p>
          <a:p>
            <a:pPr marL="25400" marR="25400" lvl="0" indent="0" algn="just" rtl="0">
              <a:lnSpc>
                <a:spcPct val="115000"/>
              </a:lnSpc>
              <a:spcBef>
                <a:spcPts val="600"/>
              </a:spcBef>
              <a:spcAft>
                <a:spcPts val="0"/>
              </a:spcAft>
              <a:buClr>
                <a:schemeClr val="dk1"/>
              </a:buClr>
              <a:buSzPts val="1100"/>
              <a:buFont typeface="Arial"/>
              <a:buNone/>
            </a:pPr>
            <a:r>
              <a:rPr lang="en" sz="1500" dirty="0">
                <a:solidFill>
                  <a:schemeClr val="dk1"/>
                </a:solidFill>
              </a:rPr>
              <a:t>For example, the Customer controller will handle all the interactions and inputs from the Customer View and update the database using the Customer Model. The same controller will be used to view the Customer data.</a:t>
            </a:r>
            <a:endParaRPr sz="1500" dirty="0">
              <a:solidFill>
                <a:schemeClr val="dk1"/>
              </a:solidFill>
            </a:endParaRPr>
          </a:p>
          <a:p>
            <a:pPr marL="0" lvl="0" indent="0" algn="l" rtl="0">
              <a:spcBef>
                <a:spcPts val="70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05f5c59c3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05f5c59c3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will have multiple controllers in our</a:t>
            </a:r>
            <a:endParaRPr dirty="0"/>
          </a:p>
          <a:p>
            <a:pPr marL="0" lvl="0" indent="0" algn="l" rtl="0">
              <a:spcBef>
                <a:spcPts val="0"/>
              </a:spcBef>
              <a:spcAft>
                <a:spcPts val="0"/>
              </a:spcAft>
              <a:buClr>
                <a:schemeClr val="dk1"/>
              </a:buClr>
              <a:buSzPts val="1100"/>
              <a:buFont typeface="Arial"/>
              <a:buNone/>
            </a:pPr>
            <a:endParaRPr lang="en" sz="1400" dirty="0">
              <a:solidFill>
                <a:schemeClr val="dk1"/>
              </a:solidFill>
            </a:endParaRPr>
          </a:p>
          <a:p>
            <a:pPr marL="0" lvl="0" indent="0" algn="l" rtl="0">
              <a:spcBef>
                <a:spcPts val="0"/>
              </a:spcBef>
              <a:spcAft>
                <a:spcPts val="0"/>
              </a:spcAft>
              <a:buClr>
                <a:schemeClr val="dk1"/>
              </a:buClr>
              <a:buSzPts val="1100"/>
              <a:buFont typeface="Arial"/>
              <a:buNone/>
            </a:pPr>
            <a:r>
              <a:rPr lang="en" sz="1400" dirty="0">
                <a:solidFill>
                  <a:schemeClr val="dk1"/>
                </a:solidFill>
              </a:rPr>
              <a:t>User will interact with the view, the view will send user request to the controller, the controller will handle the request and apply any needed validations, then will pass it to the Model.</a:t>
            </a:r>
            <a:endParaRPr sz="1400" dirty="0">
              <a:solidFill>
                <a:schemeClr val="dk1"/>
              </a:solidFill>
            </a:endParaRPr>
          </a:p>
          <a:p>
            <a:pPr marL="0" lvl="0" indent="0" algn="l" rtl="0">
              <a:spcBef>
                <a:spcPts val="0"/>
              </a:spcBef>
              <a:spcAft>
                <a:spcPts val="0"/>
              </a:spcAft>
              <a:buClr>
                <a:schemeClr val="dk1"/>
              </a:buClr>
              <a:buSzPts val="1100"/>
              <a:buFont typeface="Arial"/>
              <a:buNone/>
            </a:pPr>
            <a:r>
              <a:rPr lang="en" sz="1400" dirty="0">
                <a:solidFill>
                  <a:schemeClr val="dk1"/>
                </a:solidFill>
              </a:rPr>
              <a:t>Model is responsible for talking to the database and for saving or retrieving any data from it (logic), then the controller sends the response to the view</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dirty="0">
              <a:solidFill>
                <a:schemeClr val="dk1"/>
              </a:solidFill>
            </a:endParaRPr>
          </a:p>
          <a:p>
            <a:pPr marL="0" lvl="0" indent="0" algn="l" rtl="0">
              <a:spcBef>
                <a:spcPts val="0"/>
              </a:spcBef>
              <a:spcAft>
                <a:spcPts val="0"/>
              </a:spcAft>
              <a:buClr>
                <a:schemeClr val="dk1"/>
              </a:buClr>
              <a:buSzPts val="1100"/>
              <a:buFont typeface="Arial"/>
              <a:buNone/>
            </a:pPr>
            <a:r>
              <a:rPr lang="en" sz="1400" dirty="0">
                <a:solidFill>
                  <a:schemeClr val="dk1"/>
                </a:solidFill>
              </a:rPr>
              <a:t>For best practices, the backend logic shouldn’t be in the controller, it should either be in the model or in a service middleware.</a:t>
            </a:r>
            <a:endParaRPr sz="1400"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05f5c59c3f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05f5c59c3f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a:t>
            </a:r>
            <a:r>
              <a:rPr lang="en-US" b="1" dirty="0"/>
              <a:t>Eloquent ORM: </a:t>
            </a:r>
            <a:r>
              <a:rPr lang="en-US" b="0" i="0" dirty="0">
                <a:solidFill>
                  <a:srgbClr val="FFFFFF"/>
                </a:solidFill>
                <a:effectLst/>
                <a:latin typeface="-apple-system"/>
              </a:rPr>
              <a:t>allows you to interact with your database using object-oriented techniques, rather than writing raw SQL queries.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dirty="0"/>
              <a:t>Eloquent = model</a:t>
            </a:r>
          </a:p>
          <a:p>
            <a:pPr marL="0" lvl="0" indent="0" algn="l" rtl="0">
              <a:spcBef>
                <a:spcPts val="0"/>
              </a:spcBef>
              <a:spcAft>
                <a:spcPts val="0"/>
              </a:spcAft>
              <a:buNone/>
            </a:pPr>
            <a:r>
              <a:rPr lang="en-US" dirty="0"/>
              <a:t>Object-relational mapping is a programming technique that maps objects in your application to tables in a relational database. It provides a convenient way to perform database operations by abstracting away the details of the underlying database and allowing you to work with objects and their relationships.</a:t>
            </a:r>
          </a:p>
          <a:p>
            <a:pPr marL="0" lvl="0" indent="0" algn="l" rtl="0">
              <a:spcBef>
                <a:spcPts val="0"/>
              </a:spcBef>
              <a:spcAft>
                <a:spcPts val="0"/>
              </a:spcAft>
              <a:buNone/>
            </a:pPr>
            <a:endParaRPr dirty="0"/>
          </a:p>
          <a:p>
            <a:pPr marL="0" lvl="0" indent="0" algn="l" rtl="0">
              <a:spcBef>
                <a:spcPts val="0"/>
              </a:spcBef>
              <a:spcAft>
                <a:spcPts val="0"/>
              </a:spcAft>
              <a:buNone/>
            </a:pPr>
            <a:r>
              <a:rPr lang="en-US" dirty="0"/>
              <a:t>- </a:t>
            </a:r>
            <a:r>
              <a:rPr lang="en-US" b="1" dirty="0"/>
              <a:t>Query-Builder:</a:t>
            </a:r>
            <a:r>
              <a:rPr lang="en-US" dirty="0"/>
              <a:t> helps us build secure queries which can help protect the database and the backend against SQL injections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t>
            </a:r>
            <a:r>
              <a:rPr lang="en-US" b="1" dirty="0"/>
              <a:t>Restful Controllers: </a:t>
            </a:r>
            <a:r>
              <a:rPr lang="en-US" b="0" dirty="0"/>
              <a:t>controllers that can perform CRUD operations (create, read, update, delete)</a:t>
            </a:r>
            <a:endParaRPr lang="en-US" b="1" dirty="0"/>
          </a:p>
          <a:p>
            <a:pPr marL="0" lvl="0" indent="0" algn="l" rtl="0">
              <a:spcBef>
                <a:spcPts val="0"/>
              </a:spcBef>
              <a:spcAft>
                <a:spcPts val="0"/>
              </a:spcAft>
              <a:buNone/>
            </a:pPr>
            <a:endParaRPr dirty="0"/>
          </a:p>
          <a:p>
            <a:pPr marL="0" lvl="0" indent="0" algn="l" rtl="0">
              <a:spcBef>
                <a:spcPts val="0"/>
              </a:spcBef>
              <a:spcAft>
                <a:spcPts val="0"/>
              </a:spcAft>
              <a:buNone/>
            </a:pPr>
            <a:r>
              <a:rPr lang="en-US" dirty="0"/>
              <a:t>- </a:t>
            </a:r>
            <a:r>
              <a:rPr lang="en-US" b="1" dirty="0"/>
              <a:t>Migrations: </a:t>
            </a:r>
            <a:r>
              <a:rPr lang="en-US" b="0" dirty="0"/>
              <a:t>can create tables, modify existing ones, or even drop them. Each migration is timestamped, allowing Laravel to apply them in the correct order. This is particularly useful for collaborative environments, as it ensures that all developers working on a project can maintain a consistent database schema</a:t>
            </a:r>
            <a:endParaRPr b="0" dirty="0"/>
          </a:p>
          <a:p>
            <a:pPr marL="0" lvl="0" indent="0" algn="l" rtl="0">
              <a:spcBef>
                <a:spcPts val="0"/>
              </a:spcBef>
              <a:spcAft>
                <a:spcPts val="0"/>
              </a:spcAft>
              <a:buNone/>
            </a:pPr>
            <a:endParaRPr dirty="0"/>
          </a:p>
          <a:p>
            <a:pPr marL="0" lvl="0" indent="0" algn="l" rtl="0">
              <a:spcBef>
                <a:spcPts val="0"/>
              </a:spcBef>
              <a:spcAft>
                <a:spcPts val="0"/>
              </a:spcAft>
              <a:buNone/>
            </a:pPr>
            <a:r>
              <a:rPr lang="en" dirty="0"/>
              <a:t>- </a:t>
            </a:r>
            <a:r>
              <a:rPr lang="en" b="1" dirty="0"/>
              <a:t>Forms Security:</a:t>
            </a:r>
            <a:r>
              <a:rPr lang="en" dirty="0"/>
              <a:t> </a:t>
            </a:r>
            <a:r>
              <a:rPr lang="en-US" dirty="0"/>
              <a:t>Laravel </a:t>
            </a:r>
            <a:r>
              <a:rPr lang="en-US" b="0" dirty="0"/>
              <a:t>automatically</a:t>
            </a:r>
            <a:r>
              <a:rPr lang="en-US" dirty="0"/>
              <a:t> </a:t>
            </a:r>
            <a:r>
              <a:rPr lang="en-US" b="0" dirty="0"/>
              <a:t>generates</a:t>
            </a:r>
            <a:r>
              <a:rPr lang="en-US" dirty="0"/>
              <a:t> a token for each active user session. This token must be included as a hidden field in every form. When a form is submitted, Laravel checks this token to ensure that the request is legitimate and not from a malicious source.</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5f5c59c3f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05f5c59c3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Download composer (Management tool), it downloads the dependencies (like pip)</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laravel.com/docs/4.2/eloquent#basic-usage"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laravel.com/docs/4.2/eloquent#insert-update-delete"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laravel.com/docs/4.2/routing#route-parameters"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https://flutter.dev/" TargetMode="External"/><Relationship Id="rId3" Type="http://schemas.openxmlformats.org/officeDocument/2006/relationships/hyperlink" Target="https://www.codecademy.com/catalog/subject/data-science?utm_source=ccblog&amp;utm_medium=ccblog&amp;utm_campaign=ccblog&amp;utm_content=cw_what_is_a_framework_blog" TargetMode="External"/><Relationship Id="rId7" Type="http://schemas.openxmlformats.org/officeDocument/2006/relationships/hyperlink" Target="https://www.codecademy.com/learn/learn-rails?utm_source=ccblog&amp;utm_medium=ccblog&amp;utm_campaign=ccblog&amp;utm_content=cw_what_is_a_framework_blo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www.codecademy.com/learn/learn-express?utm_source=ccblog&amp;utm_medium=ccblog&amp;utm_campaign=ccblog&amp;utm_content=cw_what_is_a_framework_blog" TargetMode="External"/><Relationship Id="rId5" Type="http://schemas.openxmlformats.org/officeDocument/2006/relationships/hyperlink" Target="https://www.codecademy.com/learn/paths/build-python-web-apps-with-django?utm_source=ccblog&amp;utm_medium=ccblog&amp;utm_campaign=ccblog&amp;utm_content=cw_what_is_a_framework_blog" TargetMode="External"/><Relationship Id="rId10" Type="http://schemas.openxmlformats.org/officeDocument/2006/relationships/hyperlink" Target="https://ionicframework.com/" TargetMode="External"/><Relationship Id="rId4" Type="http://schemas.openxmlformats.org/officeDocument/2006/relationships/hyperlink" Target="https://www.codecademy.com/learn/learn-angularjs?utm_source=ccblog&amp;utm_medium=ccblog&amp;utm_campaign=ccblog&amp;utm_content=cw_what_is_a_framework_blog" TargetMode="External"/><Relationship Id="rId9" Type="http://schemas.openxmlformats.org/officeDocument/2006/relationships/hyperlink" Target="https://dotnet.microsoft.com/apps/xamarin"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etcomposer.org/download/"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Introduction to Laravel Web-Framework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400"/>
              </a:spcBef>
              <a:spcAft>
                <a:spcPts val="0"/>
              </a:spcAft>
              <a:buNone/>
            </a:pPr>
            <a:r>
              <a:rPr lang="en" sz="2842" b="1">
                <a:solidFill>
                  <a:schemeClr val="accent5"/>
                </a:solidFill>
              </a:rPr>
              <a:t>Artisan</a:t>
            </a:r>
            <a:endParaRPr sz="1722">
              <a:solidFill>
                <a:srgbClr val="000000"/>
              </a:solidFill>
              <a:latin typeface="Arial"/>
              <a:ea typeface="Arial"/>
              <a:cs typeface="Arial"/>
              <a:sym typeface="Arial"/>
            </a:endParaRPr>
          </a:p>
          <a:p>
            <a:pPr marL="0" lvl="0" indent="0" algn="l" rtl="0">
              <a:spcBef>
                <a:spcPts val="400"/>
              </a:spcBef>
              <a:spcAft>
                <a:spcPts val="0"/>
              </a:spcAft>
              <a:buNone/>
            </a:pPr>
            <a:endParaRPr/>
          </a:p>
        </p:txBody>
      </p:sp>
      <p:sp>
        <p:nvSpPr>
          <p:cNvPr id="113" name="Google Shape;11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rgbClr val="000000"/>
              </a:buClr>
              <a:buSzPts val="2000"/>
              <a:buFont typeface="Arial"/>
              <a:buChar char="●"/>
            </a:pPr>
            <a:r>
              <a:rPr lang="en" sz="2000" dirty="0">
                <a:solidFill>
                  <a:srgbClr val="000000"/>
                </a:solidFill>
                <a:highlight>
                  <a:srgbClr val="FFFFFF"/>
                </a:highlight>
                <a:latin typeface="Arial"/>
                <a:ea typeface="Arial"/>
                <a:cs typeface="Arial"/>
                <a:sym typeface="Arial"/>
              </a:rPr>
              <a:t>Command line interface used in Laravel is called Artisan. It includes a set of commands which assists in building a web application. These commands are incorporated from Symphony framework.</a:t>
            </a:r>
            <a:endParaRPr sz="2000" dirty="0">
              <a:solidFill>
                <a:srgbClr val="000000"/>
              </a:solidFill>
              <a:highlight>
                <a:srgbClr val="FFFFFF"/>
              </a:highlight>
              <a:latin typeface="Arial"/>
              <a:ea typeface="Arial"/>
              <a:cs typeface="Arial"/>
              <a:sym typeface="Arial"/>
            </a:endParaRPr>
          </a:p>
          <a:p>
            <a:pPr marL="457200" lvl="0" indent="0" algn="l" rtl="0">
              <a:spcBef>
                <a:spcPts val="1200"/>
              </a:spcBef>
              <a:spcAft>
                <a:spcPts val="0"/>
              </a:spcAft>
              <a:buNone/>
            </a:pPr>
            <a:endParaRPr sz="2000" dirty="0">
              <a:solidFill>
                <a:srgbClr val="000000"/>
              </a:solidFill>
              <a:highlight>
                <a:srgbClr val="FFFFFF"/>
              </a:highlight>
              <a:latin typeface="Arial"/>
              <a:ea typeface="Arial"/>
              <a:cs typeface="Arial"/>
              <a:sym typeface="Arial"/>
            </a:endParaRPr>
          </a:p>
          <a:p>
            <a:pPr marL="457200" lvl="0" indent="-349250" algn="l" rtl="0">
              <a:spcBef>
                <a:spcPts val="1200"/>
              </a:spcBef>
              <a:spcAft>
                <a:spcPts val="0"/>
              </a:spcAft>
              <a:buClr>
                <a:srgbClr val="000000"/>
              </a:buClr>
              <a:buSzPts val="1900"/>
              <a:buFont typeface="Arial"/>
              <a:buChar char="●"/>
            </a:pPr>
            <a:r>
              <a:rPr lang="en" sz="1900" dirty="0">
                <a:solidFill>
                  <a:srgbClr val="000000"/>
                </a:solidFill>
                <a:highlight>
                  <a:srgbClr val="FFFFFF"/>
                </a:highlight>
                <a:latin typeface="Arial"/>
                <a:ea typeface="Arial"/>
                <a:cs typeface="Arial"/>
                <a:sym typeface="Arial"/>
              </a:rPr>
              <a:t>Start the Laravel service by executing the following command: </a:t>
            </a:r>
            <a:endParaRPr sz="1900" dirty="0">
              <a:solidFill>
                <a:srgbClr val="000000"/>
              </a:solidFill>
              <a:highlight>
                <a:srgbClr val="FFFFFF"/>
              </a:highlight>
              <a:latin typeface="Arial"/>
              <a:ea typeface="Arial"/>
              <a:cs typeface="Arial"/>
              <a:sym typeface="Arial"/>
            </a:endParaRPr>
          </a:p>
          <a:p>
            <a:pPr marL="457200" lvl="0" indent="457200" algn="l" rtl="0">
              <a:spcBef>
                <a:spcPts val="1200"/>
              </a:spcBef>
              <a:spcAft>
                <a:spcPts val="1200"/>
              </a:spcAft>
              <a:buNone/>
            </a:pPr>
            <a:r>
              <a:rPr lang="en" sz="1900" b="1" dirty="0">
                <a:solidFill>
                  <a:srgbClr val="000000"/>
                </a:solidFill>
                <a:highlight>
                  <a:srgbClr val="FFFFFF"/>
                </a:highlight>
                <a:latin typeface="Arial"/>
                <a:ea typeface="Arial"/>
                <a:cs typeface="Arial"/>
                <a:sym typeface="Arial"/>
              </a:rPr>
              <a:t>php artisan serve</a:t>
            </a:r>
            <a:endParaRPr sz="1900" b="1" dirty="0">
              <a:solidFill>
                <a:srgbClr val="000000"/>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842" b="1">
                <a:solidFill>
                  <a:schemeClr val="accent5"/>
                </a:solidFill>
              </a:rPr>
              <a:t>Eloquent Object Relational Mapping</a:t>
            </a:r>
            <a:endParaRPr sz="2842" b="1">
              <a:solidFill>
                <a:schemeClr val="accent5"/>
              </a:solidFill>
            </a:endParaRPr>
          </a:p>
          <a:p>
            <a:pPr marL="0" lvl="0" indent="0" algn="l" rtl="0">
              <a:lnSpc>
                <a:spcPct val="115000"/>
              </a:lnSpc>
              <a:spcBef>
                <a:spcPts val="1500"/>
              </a:spcBef>
              <a:spcAft>
                <a:spcPts val="0"/>
              </a:spcAft>
              <a:buNone/>
            </a:pPr>
            <a:endParaRPr sz="2842" b="1">
              <a:solidFill>
                <a:schemeClr val="accent5"/>
              </a:solidFill>
            </a:endParaRPr>
          </a:p>
          <a:p>
            <a:pPr marL="0" lvl="0" indent="0" algn="l" rtl="0">
              <a:spcBef>
                <a:spcPts val="0"/>
              </a:spcBef>
              <a:spcAft>
                <a:spcPts val="0"/>
              </a:spcAft>
              <a:buNone/>
            </a:pPr>
            <a:endParaRPr sz="2842" b="1">
              <a:solidFill>
                <a:schemeClr val="accent5"/>
              </a:solidFill>
            </a:endParaRPr>
          </a:p>
        </p:txBody>
      </p:sp>
      <p:sp>
        <p:nvSpPr>
          <p:cNvPr id="119" name="Google Shape;119;p23"/>
          <p:cNvSpPr txBox="1">
            <a:spLocks noGrp="1"/>
          </p:cNvSpPr>
          <p:nvPr>
            <p:ph type="body" idx="1"/>
          </p:nvPr>
        </p:nvSpPr>
        <p:spPr>
          <a:xfrm>
            <a:off x="311700" y="1017725"/>
            <a:ext cx="8520600" cy="3912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 sz="1510" dirty="0">
                <a:solidFill>
                  <a:srgbClr val="2B2E38"/>
                </a:solidFill>
                <a:latin typeface="Roboto"/>
                <a:ea typeface="Roboto"/>
                <a:cs typeface="Roboto"/>
                <a:sym typeface="Roboto"/>
              </a:rPr>
              <a:t>The Eloquent ORM included with Laravel provides a beautiful, simple ActiveRecord implementation for working with your database. Each database table has a corresponding "Model" which is used to interact with that table.</a:t>
            </a:r>
            <a:endParaRPr sz="1510" dirty="0">
              <a:solidFill>
                <a:srgbClr val="2B2E38"/>
              </a:solidFill>
              <a:latin typeface="Roboto"/>
              <a:ea typeface="Roboto"/>
              <a:cs typeface="Roboto"/>
              <a:sym typeface="Roboto"/>
            </a:endParaRPr>
          </a:p>
          <a:p>
            <a:pPr marL="0" lvl="0" indent="0" algn="l" rtl="0">
              <a:spcBef>
                <a:spcPts val="1200"/>
              </a:spcBef>
              <a:spcAft>
                <a:spcPts val="0"/>
              </a:spcAft>
              <a:buNone/>
            </a:pPr>
            <a:r>
              <a:rPr lang="en" sz="1700" dirty="0">
                <a:solidFill>
                  <a:schemeClr val="dk1"/>
                </a:solidFill>
              </a:rPr>
              <a:t>To make a Model Class use the following Artisan command:</a:t>
            </a:r>
            <a:endParaRPr sz="1200" dirty="0">
              <a:solidFill>
                <a:schemeClr val="dk1"/>
              </a:solidFill>
              <a:highlight>
                <a:srgbClr val="FBFBFD"/>
              </a:highlight>
              <a:latin typeface="Courier New"/>
              <a:ea typeface="Courier New"/>
              <a:cs typeface="Courier New"/>
              <a:sym typeface="Courier New"/>
            </a:endParaRPr>
          </a:p>
          <a:p>
            <a:pPr marL="1511300" marR="139700" lvl="0" indent="317500" algn="l" rtl="0">
              <a:spcBef>
                <a:spcPts val="1200"/>
              </a:spcBef>
              <a:spcAft>
                <a:spcPts val="0"/>
              </a:spcAft>
              <a:buNone/>
            </a:pPr>
            <a:r>
              <a:rPr lang="en" sz="1400" b="1" dirty="0">
                <a:solidFill>
                  <a:srgbClr val="090910"/>
                </a:solidFill>
                <a:highlight>
                  <a:srgbClr val="FBFBFD"/>
                </a:highlight>
                <a:latin typeface="Courier New"/>
                <a:ea typeface="Courier New"/>
                <a:cs typeface="Courier New"/>
                <a:sym typeface="Courier New"/>
              </a:rPr>
              <a:t>php artisan make:model User</a:t>
            </a:r>
            <a:endParaRPr sz="1717" b="1" dirty="0">
              <a:solidFill>
                <a:schemeClr val="dk2"/>
              </a:solidFill>
              <a:latin typeface="Roboto"/>
              <a:ea typeface="Roboto"/>
              <a:cs typeface="Roboto"/>
              <a:sym typeface="Roboto"/>
            </a:endParaRPr>
          </a:p>
          <a:p>
            <a:pPr marL="0" lvl="0" indent="0" algn="l" rtl="0">
              <a:lnSpc>
                <a:spcPct val="95000"/>
              </a:lnSpc>
              <a:spcBef>
                <a:spcPts val="2200"/>
              </a:spcBef>
              <a:spcAft>
                <a:spcPts val="0"/>
              </a:spcAft>
              <a:buSzPts val="1018"/>
              <a:buNone/>
            </a:pPr>
            <a:r>
              <a:rPr lang="en" sz="1617" b="1" dirty="0">
                <a:solidFill>
                  <a:schemeClr val="dk2"/>
                </a:solidFill>
                <a:latin typeface="Roboto"/>
                <a:ea typeface="Roboto"/>
                <a:cs typeface="Roboto"/>
                <a:sym typeface="Roboto"/>
              </a:rPr>
              <a:t>Defining An Eloquent Model</a:t>
            </a:r>
            <a:endParaRPr sz="1617" dirty="0">
              <a:solidFill>
                <a:srgbClr val="090910"/>
              </a:solidFill>
              <a:highlight>
                <a:srgbClr val="FBFBFD"/>
              </a:highlight>
              <a:latin typeface="Courier New"/>
              <a:ea typeface="Courier New"/>
              <a:cs typeface="Courier New"/>
              <a:sym typeface="Courier New"/>
            </a:endParaRPr>
          </a:p>
          <a:p>
            <a:pPr marL="0" lvl="0" indent="0" algn="l" rtl="0">
              <a:lnSpc>
                <a:spcPct val="95000"/>
              </a:lnSpc>
              <a:spcBef>
                <a:spcPts val="1100"/>
              </a:spcBef>
              <a:spcAft>
                <a:spcPts val="0"/>
              </a:spcAft>
              <a:buSzPts val="1018"/>
              <a:buNone/>
            </a:pPr>
            <a:r>
              <a:rPr lang="en" sz="1617" dirty="0">
                <a:solidFill>
                  <a:srgbClr val="055472"/>
                </a:solidFill>
                <a:highlight>
                  <a:srgbClr val="FBFBFD"/>
                </a:highlight>
                <a:latin typeface="Courier New"/>
                <a:ea typeface="Courier New"/>
                <a:cs typeface="Courier New"/>
                <a:sym typeface="Courier New"/>
              </a:rPr>
              <a:t>class</a:t>
            </a:r>
            <a:r>
              <a:rPr lang="en" sz="1617" dirty="0">
                <a:solidFill>
                  <a:srgbClr val="090910"/>
                </a:solidFill>
                <a:highlight>
                  <a:srgbClr val="FBFBFD"/>
                </a:highlight>
                <a:latin typeface="Courier New"/>
                <a:ea typeface="Courier New"/>
                <a:cs typeface="Courier New"/>
                <a:sym typeface="Courier New"/>
              </a:rPr>
              <a:t> </a:t>
            </a:r>
            <a:r>
              <a:rPr lang="en" sz="1617" dirty="0">
                <a:solidFill>
                  <a:srgbClr val="CA473F"/>
                </a:solidFill>
                <a:highlight>
                  <a:srgbClr val="FBFBFD"/>
                </a:highlight>
                <a:latin typeface="Courier New"/>
                <a:ea typeface="Courier New"/>
                <a:cs typeface="Courier New"/>
                <a:sym typeface="Courier New"/>
              </a:rPr>
              <a:t>User</a:t>
            </a:r>
            <a:r>
              <a:rPr lang="en" sz="1617" dirty="0">
                <a:solidFill>
                  <a:srgbClr val="090910"/>
                </a:solidFill>
                <a:highlight>
                  <a:srgbClr val="FBFBFD"/>
                </a:highlight>
                <a:latin typeface="Courier New"/>
                <a:ea typeface="Courier New"/>
                <a:cs typeface="Courier New"/>
                <a:sym typeface="Courier New"/>
              </a:rPr>
              <a:t> </a:t>
            </a:r>
            <a:r>
              <a:rPr lang="en" sz="1617" dirty="0">
                <a:solidFill>
                  <a:srgbClr val="055472"/>
                </a:solidFill>
                <a:highlight>
                  <a:srgbClr val="FBFBFD"/>
                </a:highlight>
                <a:latin typeface="Courier New"/>
                <a:ea typeface="Courier New"/>
                <a:cs typeface="Courier New"/>
                <a:sym typeface="Courier New"/>
              </a:rPr>
              <a:t>extends</a:t>
            </a:r>
            <a:r>
              <a:rPr lang="en" sz="1617" dirty="0">
                <a:solidFill>
                  <a:srgbClr val="090910"/>
                </a:solidFill>
                <a:highlight>
                  <a:srgbClr val="FBFBFD"/>
                </a:highlight>
                <a:latin typeface="Courier New"/>
                <a:ea typeface="Courier New"/>
                <a:cs typeface="Courier New"/>
                <a:sym typeface="Courier New"/>
              </a:rPr>
              <a:t> </a:t>
            </a:r>
            <a:r>
              <a:rPr lang="en" sz="1617" dirty="0">
                <a:solidFill>
                  <a:srgbClr val="CA473F"/>
                </a:solidFill>
                <a:highlight>
                  <a:srgbClr val="FBFBFD"/>
                </a:highlight>
                <a:latin typeface="Courier New"/>
                <a:ea typeface="Courier New"/>
                <a:cs typeface="Courier New"/>
                <a:sym typeface="Courier New"/>
              </a:rPr>
              <a:t>Eloquent</a:t>
            </a:r>
            <a:r>
              <a:rPr lang="en" sz="1617" dirty="0">
                <a:solidFill>
                  <a:srgbClr val="090910"/>
                </a:solidFill>
                <a:highlight>
                  <a:srgbClr val="FBFBFD"/>
                </a:highlight>
                <a:latin typeface="Courier New"/>
                <a:ea typeface="Courier New"/>
                <a:cs typeface="Courier New"/>
                <a:sym typeface="Courier New"/>
              </a:rPr>
              <a:t> {</a:t>
            </a:r>
            <a:endParaRPr sz="1617" dirty="0">
              <a:solidFill>
                <a:srgbClr val="090910"/>
              </a:solidFill>
              <a:highlight>
                <a:srgbClr val="FBFBFD"/>
              </a:highlight>
              <a:latin typeface="Courier New"/>
              <a:ea typeface="Courier New"/>
              <a:cs typeface="Courier New"/>
              <a:sym typeface="Courier New"/>
            </a:endParaRPr>
          </a:p>
          <a:p>
            <a:pPr marL="0" lvl="0" indent="0" algn="l" rtl="0">
              <a:lnSpc>
                <a:spcPct val="95000"/>
              </a:lnSpc>
              <a:spcBef>
                <a:spcPts val="1200"/>
              </a:spcBef>
              <a:spcAft>
                <a:spcPts val="0"/>
              </a:spcAft>
              <a:buSzPts val="1018"/>
              <a:buNone/>
            </a:pPr>
            <a:r>
              <a:rPr lang="en" sz="1617" dirty="0">
                <a:solidFill>
                  <a:srgbClr val="090910"/>
                </a:solidFill>
                <a:highlight>
                  <a:srgbClr val="FBFBFD"/>
                </a:highlight>
                <a:latin typeface="Courier New"/>
                <a:ea typeface="Courier New"/>
                <a:cs typeface="Courier New"/>
                <a:sym typeface="Courier New"/>
              </a:rPr>
              <a:t>    </a:t>
            </a:r>
            <a:r>
              <a:rPr lang="en" sz="1617" dirty="0">
                <a:solidFill>
                  <a:srgbClr val="055472"/>
                </a:solidFill>
                <a:highlight>
                  <a:srgbClr val="FBFBFD"/>
                </a:highlight>
                <a:latin typeface="Courier New"/>
                <a:ea typeface="Courier New"/>
                <a:cs typeface="Courier New"/>
                <a:sym typeface="Courier New"/>
              </a:rPr>
              <a:t>protected</a:t>
            </a:r>
            <a:r>
              <a:rPr lang="en" sz="1617" dirty="0">
                <a:solidFill>
                  <a:srgbClr val="090910"/>
                </a:solidFill>
                <a:highlight>
                  <a:srgbClr val="FBFBFD"/>
                </a:highlight>
                <a:latin typeface="Courier New"/>
                <a:ea typeface="Courier New"/>
                <a:cs typeface="Courier New"/>
                <a:sym typeface="Courier New"/>
              </a:rPr>
              <a:t> </a:t>
            </a:r>
            <a:r>
              <a:rPr lang="en" sz="1617" dirty="0">
                <a:solidFill>
                  <a:srgbClr val="0782B1"/>
                </a:solidFill>
                <a:highlight>
                  <a:srgbClr val="FBFBFD"/>
                </a:highlight>
                <a:latin typeface="Courier New"/>
                <a:ea typeface="Courier New"/>
                <a:cs typeface="Courier New"/>
                <a:sym typeface="Courier New"/>
              </a:rPr>
              <a:t>$table</a:t>
            </a:r>
            <a:r>
              <a:rPr lang="en" sz="1617" dirty="0">
                <a:solidFill>
                  <a:srgbClr val="090910"/>
                </a:solidFill>
                <a:highlight>
                  <a:srgbClr val="FBFBFD"/>
                </a:highlight>
                <a:latin typeface="Courier New"/>
                <a:ea typeface="Courier New"/>
                <a:cs typeface="Courier New"/>
                <a:sym typeface="Courier New"/>
              </a:rPr>
              <a:t> = </a:t>
            </a:r>
            <a:r>
              <a:rPr lang="en" sz="1617" dirty="0">
                <a:solidFill>
                  <a:srgbClr val="669900"/>
                </a:solidFill>
                <a:highlight>
                  <a:srgbClr val="FBFBFD"/>
                </a:highlight>
                <a:latin typeface="Courier New"/>
                <a:ea typeface="Courier New"/>
                <a:cs typeface="Courier New"/>
                <a:sym typeface="Courier New"/>
              </a:rPr>
              <a:t>'my_users'</a:t>
            </a:r>
            <a:r>
              <a:rPr lang="en" sz="1617" dirty="0">
                <a:solidFill>
                  <a:srgbClr val="090910"/>
                </a:solidFill>
                <a:highlight>
                  <a:srgbClr val="FBFBFD"/>
                </a:highlight>
                <a:latin typeface="Courier New"/>
                <a:ea typeface="Courier New"/>
                <a:cs typeface="Courier New"/>
                <a:sym typeface="Courier New"/>
              </a:rPr>
              <a:t>;</a:t>
            </a:r>
            <a:endParaRPr sz="1617" dirty="0">
              <a:solidFill>
                <a:srgbClr val="090910"/>
              </a:solidFill>
              <a:highlight>
                <a:srgbClr val="FBFBFD"/>
              </a:highlight>
              <a:latin typeface="Courier New"/>
              <a:ea typeface="Courier New"/>
              <a:cs typeface="Courier New"/>
              <a:sym typeface="Courier New"/>
            </a:endParaRPr>
          </a:p>
          <a:p>
            <a:pPr marL="139700" marR="139700" lvl="0" indent="0" algn="l" rtl="0">
              <a:lnSpc>
                <a:spcPct val="95000"/>
              </a:lnSpc>
              <a:spcBef>
                <a:spcPts val="1200"/>
              </a:spcBef>
              <a:spcAft>
                <a:spcPts val="0"/>
              </a:spcAft>
              <a:buSzPts val="1018"/>
              <a:buNone/>
            </a:pPr>
            <a:r>
              <a:rPr lang="en" sz="1617" dirty="0">
                <a:solidFill>
                  <a:srgbClr val="090910"/>
                </a:solidFill>
                <a:highlight>
                  <a:srgbClr val="FBFBFD"/>
                </a:highlight>
                <a:latin typeface="Courier New"/>
                <a:ea typeface="Courier New"/>
                <a:cs typeface="Courier New"/>
                <a:sym typeface="Courier New"/>
              </a:rPr>
              <a:t>}</a:t>
            </a:r>
            <a:endParaRPr sz="1617" dirty="0">
              <a:solidFill>
                <a:srgbClr val="090910"/>
              </a:solidFill>
              <a:highlight>
                <a:srgbClr val="FBFBFD"/>
              </a:highlight>
              <a:latin typeface="Courier New"/>
              <a:ea typeface="Courier New"/>
              <a:cs typeface="Courier New"/>
              <a:sym typeface="Courier New"/>
            </a:endParaRPr>
          </a:p>
          <a:p>
            <a:pPr marL="139700" marR="139700" lvl="0" indent="0" algn="l" rtl="0">
              <a:lnSpc>
                <a:spcPct val="95000"/>
              </a:lnSpc>
              <a:spcBef>
                <a:spcPts val="2200"/>
              </a:spcBef>
              <a:spcAft>
                <a:spcPts val="2200"/>
              </a:spcAft>
              <a:buSzPts val="1018"/>
              <a:buNone/>
            </a:pPr>
            <a:endParaRPr sz="1617" dirty="0">
              <a:solidFill>
                <a:srgbClr val="090910"/>
              </a:solidFill>
              <a:highlight>
                <a:srgbClr val="FBFBFD"/>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body" idx="1"/>
          </p:nvPr>
        </p:nvSpPr>
        <p:spPr>
          <a:xfrm>
            <a:off x="311700" y="354200"/>
            <a:ext cx="8520600" cy="4344900"/>
          </a:xfrm>
          <a:prstGeom prst="rect">
            <a:avLst/>
          </a:prstGeom>
        </p:spPr>
        <p:txBody>
          <a:bodyPr spcFirstLastPara="1" wrap="square" lIns="91425" tIns="91425" rIns="91425" bIns="91425" anchor="ctr" anchorCtr="0">
            <a:normAutofit/>
          </a:bodyPr>
          <a:lstStyle/>
          <a:p>
            <a:pPr marL="0" marR="139700" lvl="0" indent="0" algn="l" rtl="0">
              <a:lnSpc>
                <a:spcPct val="150000"/>
              </a:lnSpc>
              <a:spcBef>
                <a:spcPts val="600"/>
              </a:spcBef>
              <a:spcAft>
                <a:spcPts val="0"/>
              </a:spcAft>
              <a:buNone/>
            </a:pPr>
            <a:r>
              <a:rPr lang="en" sz="2000" b="1" dirty="0">
                <a:solidFill>
                  <a:srgbClr val="2B2E38"/>
                </a:solidFill>
                <a:latin typeface="Roboto"/>
                <a:ea typeface="Roboto"/>
                <a:cs typeface="Roboto"/>
                <a:sym typeface="Roboto"/>
              </a:rPr>
              <a:t>Notes: </a:t>
            </a:r>
            <a:endParaRPr sz="2000" b="1" dirty="0">
              <a:solidFill>
                <a:srgbClr val="2B2E38"/>
              </a:solidFill>
              <a:latin typeface="Roboto"/>
              <a:ea typeface="Roboto"/>
              <a:cs typeface="Roboto"/>
              <a:sym typeface="Roboto"/>
            </a:endParaRPr>
          </a:p>
          <a:p>
            <a:pPr marL="0" marR="139700" lvl="0" indent="0" algn="l" rtl="0">
              <a:lnSpc>
                <a:spcPct val="150000"/>
              </a:lnSpc>
              <a:spcBef>
                <a:spcPts val="2200"/>
              </a:spcBef>
              <a:spcAft>
                <a:spcPts val="0"/>
              </a:spcAft>
              <a:buNone/>
            </a:pPr>
            <a:r>
              <a:rPr lang="en" sz="1600" dirty="0">
                <a:solidFill>
                  <a:srgbClr val="2B2E38"/>
                </a:solidFill>
                <a:latin typeface="Roboto"/>
                <a:ea typeface="Roboto"/>
                <a:cs typeface="Roboto"/>
                <a:sym typeface="Roboto"/>
              </a:rPr>
              <a:t>Eloquent will also assume that each table has a primary key column named </a:t>
            </a:r>
            <a:r>
              <a:rPr lang="en" sz="1600" dirty="0">
                <a:solidFill>
                  <a:srgbClr val="CA473F"/>
                </a:solidFill>
                <a:highlight>
                  <a:srgbClr val="FBFBFD"/>
                </a:highlight>
                <a:latin typeface="Courier New"/>
                <a:ea typeface="Courier New"/>
                <a:cs typeface="Courier New"/>
                <a:sym typeface="Courier New"/>
              </a:rPr>
              <a:t>id</a:t>
            </a:r>
            <a:r>
              <a:rPr lang="en" sz="1600" dirty="0">
                <a:solidFill>
                  <a:srgbClr val="2B2E38"/>
                </a:solidFill>
                <a:latin typeface="Roboto"/>
                <a:ea typeface="Roboto"/>
                <a:cs typeface="Roboto"/>
                <a:sym typeface="Roboto"/>
              </a:rPr>
              <a:t>. You may define a </a:t>
            </a:r>
            <a:r>
              <a:rPr lang="en" sz="1600" dirty="0">
                <a:solidFill>
                  <a:srgbClr val="CA473F"/>
                </a:solidFill>
                <a:highlight>
                  <a:srgbClr val="FBFBFD"/>
                </a:highlight>
                <a:latin typeface="Courier New"/>
                <a:ea typeface="Courier New"/>
                <a:cs typeface="Courier New"/>
                <a:sym typeface="Courier New"/>
              </a:rPr>
              <a:t>primaryKey</a:t>
            </a:r>
            <a:r>
              <a:rPr lang="en" sz="1600" dirty="0">
                <a:solidFill>
                  <a:srgbClr val="2B2E38"/>
                </a:solidFill>
                <a:latin typeface="Roboto"/>
                <a:ea typeface="Roboto"/>
                <a:cs typeface="Roboto"/>
                <a:sym typeface="Roboto"/>
              </a:rPr>
              <a:t> property to override this convention. </a:t>
            </a:r>
            <a:endParaRPr sz="1600" dirty="0">
              <a:solidFill>
                <a:srgbClr val="2B2E38"/>
              </a:solidFill>
              <a:latin typeface="Roboto"/>
              <a:ea typeface="Roboto"/>
              <a:cs typeface="Roboto"/>
              <a:sym typeface="Roboto"/>
            </a:endParaRPr>
          </a:p>
          <a:p>
            <a:pPr marL="0" lvl="0" indent="0" algn="l" rtl="0">
              <a:lnSpc>
                <a:spcPct val="150000"/>
              </a:lnSpc>
              <a:spcBef>
                <a:spcPts val="2200"/>
              </a:spcBef>
              <a:spcAft>
                <a:spcPts val="0"/>
              </a:spcAft>
              <a:buNone/>
            </a:pPr>
            <a:r>
              <a:rPr lang="en" sz="1600" dirty="0">
                <a:solidFill>
                  <a:srgbClr val="2B2E38"/>
                </a:solidFill>
                <a:latin typeface="Roboto"/>
                <a:ea typeface="Roboto"/>
                <a:cs typeface="Roboto"/>
                <a:sym typeface="Roboto"/>
              </a:rPr>
              <a:t>Once a model is defined, you are ready to start retrieving and creating records in your table. Note that you will need to place </a:t>
            </a:r>
            <a:r>
              <a:rPr lang="en" sz="1600" dirty="0">
                <a:solidFill>
                  <a:srgbClr val="CA473F"/>
                </a:solidFill>
                <a:highlight>
                  <a:srgbClr val="FBFBFD"/>
                </a:highlight>
                <a:latin typeface="Courier New"/>
                <a:ea typeface="Courier New"/>
                <a:cs typeface="Courier New"/>
                <a:sym typeface="Courier New"/>
              </a:rPr>
              <a:t>updated_at</a:t>
            </a:r>
            <a:r>
              <a:rPr lang="en" sz="1600" dirty="0">
                <a:solidFill>
                  <a:srgbClr val="2B2E38"/>
                </a:solidFill>
                <a:latin typeface="Roboto"/>
                <a:ea typeface="Roboto"/>
                <a:cs typeface="Roboto"/>
                <a:sym typeface="Roboto"/>
              </a:rPr>
              <a:t> and </a:t>
            </a:r>
            <a:r>
              <a:rPr lang="en" sz="1600" dirty="0">
                <a:solidFill>
                  <a:srgbClr val="CA473F"/>
                </a:solidFill>
                <a:highlight>
                  <a:srgbClr val="FBFBFD"/>
                </a:highlight>
                <a:latin typeface="Courier New"/>
                <a:ea typeface="Courier New"/>
                <a:cs typeface="Courier New"/>
                <a:sym typeface="Courier New"/>
              </a:rPr>
              <a:t>created_at</a:t>
            </a:r>
            <a:r>
              <a:rPr lang="en" sz="1600" dirty="0">
                <a:solidFill>
                  <a:srgbClr val="2B2E38"/>
                </a:solidFill>
                <a:latin typeface="Roboto"/>
                <a:ea typeface="Roboto"/>
                <a:cs typeface="Roboto"/>
                <a:sym typeface="Roboto"/>
              </a:rPr>
              <a:t> columns on your table by default. If you do not wish to have these columns automatically maintained, set the </a:t>
            </a:r>
            <a:r>
              <a:rPr lang="en" sz="1600" dirty="0">
                <a:solidFill>
                  <a:srgbClr val="CA473F"/>
                </a:solidFill>
                <a:highlight>
                  <a:srgbClr val="FBFBFD"/>
                </a:highlight>
                <a:latin typeface="Courier New"/>
                <a:ea typeface="Courier New"/>
                <a:cs typeface="Courier New"/>
                <a:sym typeface="Courier New"/>
              </a:rPr>
              <a:t>$timestamps</a:t>
            </a:r>
            <a:r>
              <a:rPr lang="en" sz="1600" dirty="0">
                <a:solidFill>
                  <a:srgbClr val="2B2E38"/>
                </a:solidFill>
                <a:latin typeface="Roboto"/>
                <a:ea typeface="Roboto"/>
                <a:cs typeface="Roboto"/>
                <a:sym typeface="Roboto"/>
              </a:rPr>
              <a:t> property on your model to </a:t>
            </a:r>
            <a:r>
              <a:rPr lang="en" sz="1600" dirty="0">
                <a:solidFill>
                  <a:srgbClr val="CA473F"/>
                </a:solidFill>
                <a:highlight>
                  <a:srgbClr val="FBFBFD"/>
                </a:highlight>
                <a:latin typeface="Courier New"/>
                <a:ea typeface="Courier New"/>
                <a:cs typeface="Courier New"/>
                <a:sym typeface="Courier New"/>
              </a:rPr>
              <a:t>false</a:t>
            </a:r>
            <a:r>
              <a:rPr lang="en" sz="1600" dirty="0">
                <a:solidFill>
                  <a:srgbClr val="2B2E38"/>
                </a:solidFill>
                <a:latin typeface="Roboto"/>
                <a:ea typeface="Roboto"/>
                <a:cs typeface="Roboto"/>
                <a:sym typeface="Roboto"/>
              </a:rPr>
              <a:t>.</a:t>
            </a:r>
            <a:endParaRPr sz="1600" dirty="0">
              <a:solidFill>
                <a:srgbClr val="2B2E38"/>
              </a:solidFill>
              <a:latin typeface="Roboto"/>
              <a:ea typeface="Roboto"/>
              <a:cs typeface="Roboto"/>
              <a:sym typeface="Roboto"/>
            </a:endParaRPr>
          </a:p>
          <a:p>
            <a:pPr marL="0" lvl="0" indent="0" algn="l" rtl="0">
              <a:spcBef>
                <a:spcPts val="24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body" idx="1"/>
          </p:nvPr>
        </p:nvSpPr>
        <p:spPr>
          <a:xfrm>
            <a:off x="211275" y="352800"/>
            <a:ext cx="8621100" cy="4668300"/>
          </a:xfrm>
          <a:prstGeom prst="rect">
            <a:avLst/>
          </a:prstGeom>
        </p:spPr>
        <p:txBody>
          <a:bodyPr spcFirstLastPara="1" wrap="square" lIns="91425" tIns="91425" rIns="91425" bIns="91425" anchor="t" anchorCtr="0">
            <a:noAutofit/>
          </a:bodyPr>
          <a:lstStyle/>
          <a:p>
            <a:pPr marL="0" lvl="0" indent="0" algn="l" rtl="0">
              <a:lnSpc>
                <a:spcPct val="112500"/>
              </a:lnSpc>
              <a:spcBef>
                <a:spcPts val="0"/>
              </a:spcBef>
              <a:spcAft>
                <a:spcPts val="0"/>
              </a:spcAft>
              <a:buNone/>
            </a:pPr>
            <a:r>
              <a:rPr lang="en" sz="2842" b="1" dirty="0">
                <a:solidFill>
                  <a:schemeClr val="accent5"/>
                </a:solidFill>
                <a:uFill>
                  <a:noFill/>
                </a:uFill>
                <a:hlinkClick r:id="rId3">
                  <a:extLst>
                    <a:ext uri="{A12FA001-AC4F-418D-AE19-62706E023703}">
                      <ahyp:hlinkClr xmlns:ahyp="http://schemas.microsoft.com/office/drawing/2018/hyperlinkcolor" val="tx"/>
                    </a:ext>
                  </a:extLst>
                </a:hlinkClick>
              </a:rPr>
              <a:t>Basic Usage</a:t>
            </a:r>
            <a:endParaRPr sz="1175" b="1" dirty="0">
              <a:solidFill>
                <a:schemeClr val="dk2"/>
              </a:solidFill>
              <a:latin typeface="Roboto"/>
              <a:ea typeface="Roboto"/>
              <a:cs typeface="Roboto"/>
              <a:sym typeface="Roboto"/>
            </a:endParaRPr>
          </a:p>
          <a:p>
            <a:pPr marL="0" lvl="0" indent="0" algn="l" rtl="0">
              <a:lnSpc>
                <a:spcPct val="80000"/>
              </a:lnSpc>
              <a:spcBef>
                <a:spcPts val="1700"/>
              </a:spcBef>
              <a:spcAft>
                <a:spcPts val="0"/>
              </a:spcAft>
              <a:buSzPts val="275"/>
              <a:buNone/>
            </a:pPr>
            <a:r>
              <a:rPr lang="en" sz="1575" b="1" dirty="0">
                <a:solidFill>
                  <a:schemeClr val="dk2"/>
                </a:solidFill>
                <a:latin typeface="Roboto"/>
                <a:ea typeface="Roboto"/>
                <a:cs typeface="Roboto"/>
                <a:sym typeface="Roboto"/>
              </a:rPr>
              <a:t>Retrieving All Models</a:t>
            </a:r>
            <a:endParaRPr sz="1575" b="1" dirty="0">
              <a:solidFill>
                <a:schemeClr val="dk2"/>
              </a:solidFill>
              <a:latin typeface="Roboto"/>
              <a:ea typeface="Roboto"/>
              <a:cs typeface="Roboto"/>
              <a:sym typeface="Roboto"/>
            </a:endParaRPr>
          </a:p>
          <a:p>
            <a:pPr marL="0" marR="139700" lvl="0" indent="457200" algn="l" rtl="0">
              <a:lnSpc>
                <a:spcPct val="80000"/>
              </a:lnSpc>
              <a:spcBef>
                <a:spcPts val="1100"/>
              </a:spcBef>
              <a:spcAft>
                <a:spcPts val="0"/>
              </a:spcAft>
              <a:buSzPts val="275"/>
              <a:buNone/>
            </a:pPr>
            <a:r>
              <a:rPr lang="en" sz="1575" dirty="0">
                <a:solidFill>
                  <a:srgbClr val="0782B1"/>
                </a:solidFill>
                <a:highlight>
                  <a:srgbClr val="FBFBFD"/>
                </a:highlight>
                <a:latin typeface="Courier New"/>
                <a:ea typeface="Courier New"/>
                <a:cs typeface="Courier New"/>
                <a:sym typeface="Courier New"/>
              </a:rPr>
              <a:t>$users</a:t>
            </a:r>
            <a:r>
              <a:rPr lang="en" sz="1575" dirty="0">
                <a:solidFill>
                  <a:srgbClr val="090910"/>
                </a:solidFill>
                <a:highlight>
                  <a:srgbClr val="FBFBFD"/>
                </a:highlight>
                <a:latin typeface="Courier New"/>
                <a:ea typeface="Courier New"/>
                <a:cs typeface="Courier New"/>
                <a:sym typeface="Courier New"/>
              </a:rPr>
              <a:t> = </a:t>
            </a:r>
            <a:r>
              <a:rPr lang="en" sz="1575" dirty="0">
                <a:solidFill>
                  <a:srgbClr val="CA473F"/>
                </a:solidFill>
                <a:highlight>
                  <a:srgbClr val="FBFBFD"/>
                </a:highlight>
                <a:latin typeface="Courier New"/>
                <a:ea typeface="Courier New"/>
                <a:cs typeface="Courier New"/>
                <a:sym typeface="Courier New"/>
              </a:rPr>
              <a:t>User</a:t>
            </a:r>
            <a:r>
              <a:rPr lang="en" sz="1575" dirty="0">
                <a:solidFill>
                  <a:srgbClr val="090910"/>
                </a:solidFill>
                <a:highlight>
                  <a:srgbClr val="FBFBFD"/>
                </a:highlight>
                <a:latin typeface="Courier New"/>
                <a:ea typeface="Courier New"/>
                <a:cs typeface="Courier New"/>
                <a:sym typeface="Courier New"/>
              </a:rPr>
              <a:t>::</a:t>
            </a:r>
            <a:r>
              <a:rPr lang="en" sz="1575" dirty="0">
                <a:solidFill>
                  <a:srgbClr val="CA473F"/>
                </a:solidFill>
                <a:highlight>
                  <a:srgbClr val="FBFBFD"/>
                </a:highlight>
                <a:latin typeface="Courier New"/>
                <a:ea typeface="Courier New"/>
                <a:cs typeface="Courier New"/>
                <a:sym typeface="Courier New"/>
              </a:rPr>
              <a:t>all</a:t>
            </a:r>
            <a:r>
              <a:rPr lang="en" sz="1575" dirty="0">
                <a:solidFill>
                  <a:srgbClr val="090910"/>
                </a:solidFill>
                <a:highlight>
                  <a:srgbClr val="FBFBFD"/>
                </a:highlight>
                <a:latin typeface="Courier New"/>
                <a:ea typeface="Courier New"/>
                <a:cs typeface="Courier New"/>
                <a:sym typeface="Courier New"/>
              </a:rPr>
              <a:t>();</a:t>
            </a:r>
            <a:endParaRPr sz="1575" dirty="0">
              <a:solidFill>
                <a:srgbClr val="090910"/>
              </a:solidFill>
              <a:highlight>
                <a:srgbClr val="FBFBFD"/>
              </a:highlight>
              <a:latin typeface="Courier New"/>
              <a:ea typeface="Courier New"/>
              <a:cs typeface="Courier New"/>
              <a:sym typeface="Courier New"/>
            </a:endParaRPr>
          </a:p>
          <a:p>
            <a:pPr marL="0" lvl="0" indent="0" algn="l" rtl="0">
              <a:lnSpc>
                <a:spcPct val="80000"/>
              </a:lnSpc>
              <a:spcBef>
                <a:spcPts val="2200"/>
              </a:spcBef>
              <a:spcAft>
                <a:spcPts val="0"/>
              </a:spcAft>
              <a:buSzPts val="275"/>
              <a:buNone/>
            </a:pPr>
            <a:r>
              <a:rPr lang="en" sz="1575" b="1" dirty="0">
                <a:solidFill>
                  <a:schemeClr val="dk2"/>
                </a:solidFill>
                <a:latin typeface="Roboto"/>
                <a:ea typeface="Roboto"/>
                <a:cs typeface="Roboto"/>
                <a:sym typeface="Roboto"/>
              </a:rPr>
              <a:t>Retrieving A Record By Primary Key</a:t>
            </a:r>
            <a:endParaRPr sz="1575" b="1" dirty="0">
              <a:solidFill>
                <a:schemeClr val="dk2"/>
              </a:solidFill>
              <a:latin typeface="Roboto"/>
              <a:ea typeface="Roboto"/>
              <a:cs typeface="Roboto"/>
              <a:sym typeface="Roboto"/>
            </a:endParaRPr>
          </a:p>
          <a:p>
            <a:pPr marL="0" lvl="0" indent="457200" algn="l" rtl="0">
              <a:lnSpc>
                <a:spcPct val="80000"/>
              </a:lnSpc>
              <a:spcBef>
                <a:spcPts val="1100"/>
              </a:spcBef>
              <a:spcAft>
                <a:spcPts val="0"/>
              </a:spcAft>
              <a:buSzPts val="275"/>
              <a:buNone/>
            </a:pPr>
            <a:r>
              <a:rPr lang="en" sz="1575" dirty="0">
                <a:solidFill>
                  <a:srgbClr val="0782B1"/>
                </a:solidFill>
                <a:highlight>
                  <a:srgbClr val="FBFBFD"/>
                </a:highlight>
                <a:latin typeface="Courier New"/>
                <a:ea typeface="Courier New"/>
                <a:cs typeface="Courier New"/>
                <a:sym typeface="Courier New"/>
              </a:rPr>
              <a:t>$user</a:t>
            </a:r>
            <a:r>
              <a:rPr lang="en" sz="1575" dirty="0">
                <a:solidFill>
                  <a:srgbClr val="090910"/>
                </a:solidFill>
                <a:highlight>
                  <a:srgbClr val="FBFBFD"/>
                </a:highlight>
                <a:latin typeface="Courier New"/>
                <a:ea typeface="Courier New"/>
                <a:cs typeface="Courier New"/>
                <a:sym typeface="Courier New"/>
              </a:rPr>
              <a:t> = </a:t>
            </a:r>
            <a:r>
              <a:rPr lang="en" sz="1575" dirty="0">
                <a:solidFill>
                  <a:srgbClr val="CA473F"/>
                </a:solidFill>
                <a:highlight>
                  <a:srgbClr val="FBFBFD"/>
                </a:highlight>
                <a:latin typeface="Courier New"/>
                <a:ea typeface="Courier New"/>
                <a:cs typeface="Courier New"/>
                <a:sym typeface="Courier New"/>
              </a:rPr>
              <a:t>User</a:t>
            </a:r>
            <a:r>
              <a:rPr lang="en" sz="1575" dirty="0">
                <a:solidFill>
                  <a:srgbClr val="090910"/>
                </a:solidFill>
                <a:highlight>
                  <a:srgbClr val="FBFBFD"/>
                </a:highlight>
                <a:latin typeface="Courier New"/>
                <a:ea typeface="Courier New"/>
                <a:cs typeface="Courier New"/>
                <a:sym typeface="Courier New"/>
              </a:rPr>
              <a:t>::</a:t>
            </a:r>
            <a:r>
              <a:rPr lang="en" sz="1575" dirty="0">
                <a:solidFill>
                  <a:srgbClr val="CA473F"/>
                </a:solidFill>
                <a:highlight>
                  <a:srgbClr val="FBFBFD"/>
                </a:highlight>
                <a:latin typeface="Courier New"/>
                <a:ea typeface="Courier New"/>
                <a:cs typeface="Courier New"/>
                <a:sym typeface="Courier New"/>
              </a:rPr>
              <a:t>find</a:t>
            </a:r>
            <a:r>
              <a:rPr lang="en" sz="1575" dirty="0">
                <a:solidFill>
                  <a:srgbClr val="090910"/>
                </a:solidFill>
                <a:highlight>
                  <a:srgbClr val="FBFBFD"/>
                </a:highlight>
                <a:latin typeface="Courier New"/>
                <a:ea typeface="Courier New"/>
                <a:cs typeface="Courier New"/>
                <a:sym typeface="Courier New"/>
              </a:rPr>
              <a:t>(</a:t>
            </a:r>
            <a:r>
              <a:rPr lang="en" sz="1575" dirty="0">
                <a:solidFill>
                  <a:srgbClr val="981D15"/>
                </a:solidFill>
                <a:highlight>
                  <a:srgbClr val="FBFBFD"/>
                </a:highlight>
                <a:latin typeface="Courier New"/>
                <a:ea typeface="Courier New"/>
                <a:cs typeface="Courier New"/>
                <a:sym typeface="Courier New"/>
              </a:rPr>
              <a:t>1</a:t>
            </a:r>
            <a:r>
              <a:rPr lang="en" sz="1575" dirty="0">
                <a:solidFill>
                  <a:srgbClr val="090910"/>
                </a:solidFill>
                <a:highlight>
                  <a:srgbClr val="FBFBFD"/>
                </a:highlight>
                <a:latin typeface="Courier New"/>
                <a:ea typeface="Courier New"/>
                <a:cs typeface="Courier New"/>
                <a:sym typeface="Courier New"/>
              </a:rPr>
              <a:t>);</a:t>
            </a:r>
            <a:endParaRPr sz="1575" dirty="0">
              <a:solidFill>
                <a:srgbClr val="090910"/>
              </a:solidFill>
              <a:highlight>
                <a:srgbClr val="FBFBFD"/>
              </a:highlight>
              <a:latin typeface="Courier New"/>
              <a:ea typeface="Courier New"/>
              <a:cs typeface="Courier New"/>
              <a:sym typeface="Courier New"/>
            </a:endParaRPr>
          </a:p>
          <a:p>
            <a:pPr marL="0" lvl="0" indent="0" algn="l" rtl="0">
              <a:lnSpc>
                <a:spcPct val="80000"/>
              </a:lnSpc>
              <a:spcBef>
                <a:spcPts val="2400"/>
              </a:spcBef>
              <a:spcAft>
                <a:spcPts val="0"/>
              </a:spcAft>
              <a:buSzPts val="275"/>
              <a:buNone/>
            </a:pPr>
            <a:r>
              <a:rPr lang="en" sz="1575" b="1" dirty="0">
                <a:solidFill>
                  <a:schemeClr val="dk2"/>
                </a:solidFill>
                <a:latin typeface="Roboto"/>
                <a:ea typeface="Roboto"/>
                <a:cs typeface="Roboto"/>
                <a:sym typeface="Roboto"/>
              </a:rPr>
              <a:t>Retrieving A Model By Primary Key Or Throw An Exception</a:t>
            </a:r>
            <a:endParaRPr sz="1575" b="1" dirty="0">
              <a:solidFill>
                <a:schemeClr val="dk2"/>
              </a:solidFill>
              <a:latin typeface="Roboto"/>
              <a:ea typeface="Roboto"/>
              <a:cs typeface="Roboto"/>
              <a:sym typeface="Roboto"/>
            </a:endParaRPr>
          </a:p>
          <a:p>
            <a:pPr marL="0" lvl="0" indent="0" algn="l" rtl="0">
              <a:lnSpc>
                <a:spcPct val="80000"/>
              </a:lnSpc>
              <a:spcBef>
                <a:spcPts val="1100"/>
              </a:spcBef>
              <a:spcAft>
                <a:spcPts val="0"/>
              </a:spcAft>
              <a:buSzPts val="275"/>
              <a:buNone/>
            </a:pPr>
            <a:r>
              <a:rPr lang="en" sz="1575" dirty="0">
                <a:solidFill>
                  <a:srgbClr val="2B2E38"/>
                </a:solidFill>
                <a:latin typeface="Roboto"/>
                <a:ea typeface="Roboto"/>
                <a:cs typeface="Roboto"/>
                <a:sym typeface="Roboto"/>
              </a:rPr>
              <a:t>Sometimes you may wish to throw an exception if a model is not found, allowing you to catch the exceptions using an </a:t>
            </a:r>
            <a:r>
              <a:rPr lang="en" sz="1575" dirty="0">
                <a:solidFill>
                  <a:srgbClr val="CA473F"/>
                </a:solidFill>
                <a:highlight>
                  <a:srgbClr val="FBFBFD"/>
                </a:highlight>
                <a:latin typeface="Courier New"/>
                <a:ea typeface="Courier New"/>
                <a:cs typeface="Courier New"/>
                <a:sym typeface="Courier New"/>
              </a:rPr>
              <a:t>App::error</a:t>
            </a:r>
            <a:r>
              <a:rPr lang="en" sz="1575" dirty="0">
                <a:solidFill>
                  <a:srgbClr val="2B2E38"/>
                </a:solidFill>
                <a:latin typeface="Roboto"/>
                <a:ea typeface="Roboto"/>
                <a:cs typeface="Roboto"/>
                <a:sym typeface="Roboto"/>
              </a:rPr>
              <a:t> handler and display a 404 page.</a:t>
            </a:r>
            <a:endParaRPr sz="1575" dirty="0">
              <a:solidFill>
                <a:srgbClr val="2B2E38"/>
              </a:solidFill>
              <a:latin typeface="Roboto"/>
              <a:ea typeface="Roboto"/>
              <a:cs typeface="Roboto"/>
              <a:sym typeface="Roboto"/>
            </a:endParaRPr>
          </a:p>
          <a:p>
            <a:pPr marL="0" lvl="0" indent="457200" algn="l" rtl="0">
              <a:lnSpc>
                <a:spcPct val="80000"/>
              </a:lnSpc>
              <a:spcBef>
                <a:spcPts val="2400"/>
              </a:spcBef>
              <a:spcAft>
                <a:spcPts val="0"/>
              </a:spcAft>
              <a:buSzPts val="275"/>
              <a:buNone/>
            </a:pPr>
            <a:r>
              <a:rPr lang="en" sz="1575" dirty="0">
                <a:solidFill>
                  <a:srgbClr val="0782B1"/>
                </a:solidFill>
                <a:highlight>
                  <a:srgbClr val="FBFBFD"/>
                </a:highlight>
                <a:latin typeface="Courier New"/>
                <a:ea typeface="Courier New"/>
                <a:cs typeface="Courier New"/>
                <a:sym typeface="Courier New"/>
              </a:rPr>
              <a:t>$model</a:t>
            </a:r>
            <a:r>
              <a:rPr lang="en" sz="1575" dirty="0">
                <a:solidFill>
                  <a:srgbClr val="090910"/>
                </a:solidFill>
                <a:highlight>
                  <a:srgbClr val="FBFBFD"/>
                </a:highlight>
                <a:latin typeface="Courier New"/>
                <a:ea typeface="Courier New"/>
                <a:cs typeface="Courier New"/>
                <a:sym typeface="Courier New"/>
              </a:rPr>
              <a:t> = </a:t>
            </a:r>
            <a:r>
              <a:rPr lang="en" sz="1575" dirty="0">
                <a:solidFill>
                  <a:srgbClr val="CA473F"/>
                </a:solidFill>
                <a:highlight>
                  <a:srgbClr val="FBFBFD"/>
                </a:highlight>
                <a:latin typeface="Courier New"/>
                <a:ea typeface="Courier New"/>
                <a:cs typeface="Courier New"/>
                <a:sym typeface="Courier New"/>
              </a:rPr>
              <a:t>User</a:t>
            </a:r>
            <a:r>
              <a:rPr lang="en" sz="1575" dirty="0">
                <a:solidFill>
                  <a:srgbClr val="090910"/>
                </a:solidFill>
                <a:highlight>
                  <a:srgbClr val="FBFBFD"/>
                </a:highlight>
                <a:latin typeface="Courier New"/>
                <a:ea typeface="Courier New"/>
                <a:cs typeface="Courier New"/>
                <a:sym typeface="Courier New"/>
              </a:rPr>
              <a:t>::</a:t>
            </a:r>
            <a:r>
              <a:rPr lang="en" sz="1575" dirty="0">
                <a:solidFill>
                  <a:srgbClr val="CA473F"/>
                </a:solidFill>
                <a:highlight>
                  <a:srgbClr val="FBFBFD"/>
                </a:highlight>
                <a:latin typeface="Courier New"/>
                <a:ea typeface="Courier New"/>
                <a:cs typeface="Courier New"/>
                <a:sym typeface="Courier New"/>
              </a:rPr>
              <a:t>findOrFail</a:t>
            </a:r>
            <a:r>
              <a:rPr lang="en" sz="1575" dirty="0">
                <a:solidFill>
                  <a:srgbClr val="090910"/>
                </a:solidFill>
                <a:highlight>
                  <a:srgbClr val="FBFBFD"/>
                </a:highlight>
                <a:latin typeface="Courier New"/>
                <a:ea typeface="Courier New"/>
                <a:cs typeface="Courier New"/>
                <a:sym typeface="Courier New"/>
              </a:rPr>
              <a:t>(</a:t>
            </a:r>
            <a:r>
              <a:rPr lang="en" sz="1575" dirty="0">
                <a:solidFill>
                  <a:srgbClr val="981D15"/>
                </a:solidFill>
                <a:highlight>
                  <a:srgbClr val="FBFBFD"/>
                </a:highlight>
                <a:latin typeface="Courier New"/>
                <a:ea typeface="Courier New"/>
                <a:cs typeface="Courier New"/>
                <a:sym typeface="Courier New"/>
              </a:rPr>
              <a:t>1</a:t>
            </a:r>
            <a:r>
              <a:rPr lang="en" sz="1575" dirty="0">
                <a:solidFill>
                  <a:srgbClr val="090910"/>
                </a:solidFill>
                <a:highlight>
                  <a:srgbClr val="FBFBFD"/>
                </a:highlight>
                <a:latin typeface="Courier New"/>
                <a:ea typeface="Courier New"/>
                <a:cs typeface="Courier New"/>
                <a:sym typeface="Courier New"/>
              </a:rPr>
              <a:t>);</a:t>
            </a:r>
            <a:endParaRPr sz="1575" dirty="0">
              <a:solidFill>
                <a:srgbClr val="090910"/>
              </a:solidFill>
              <a:highlight>
                <a:srgbClr val="FBFBFD"/>
              </a:highlight>
              <a:latin typeface="Courier New"/>
              <a:ea typeface="Courier New"/>
              <a:cs typeface="Courier New"/>
              <a:sym typeface="Courier New"/>
            </a:endParaRPr>
          </a:p>
          <a:p>
            <a:pPr marL="0" marR="139700" lvl="0" indent="457200" algn="l" rtl="0">
              <a:lnSpc>
                <a:spcPct val="80000"/>
              </a:lnSpc>
              <a:spcBef>
                <a:spcPts val="2400"/>
              </a:spcBef>
              <a:spcAft>
                <a:spcPts val="0"/>
              </a:spcAft>
              <a:buSzPts val="275"/>
              <a:buNone/>
            </a:pPr>
            <a:r>
              <a:rPr lang="en" sz="1575" dirty="0">
                <a:solidFill>
                  <a:srgbClr val="0782B1"/>
                </a:solidFill>
                <a:highlight>
                  <a:srgbClr val="FBFBFD"/>
                </a:highlight>
                <a:latin typeface="Courier New"/>
                <a:ea typeface="Courier New"/>
                <a:cs typeface="Courier New"/>
                <a:sym typeface="Courier New"/>
              </a:rPr>
              <a:t>$model</a:t>
            </a:r>
            <a:r>
              <a:rPr lang="en" sz="1575" dirty="0">
                <a:solidFill>
                  <a:srgbClr val="090910"/>
                </a:solidFill>
                <a:highlight>
                  <a:srgbClr val="FBFBFD"/>
                </a:highlight>
                <a:latin typeface="Courier New"/>
                <a:ea typeface="Courier New"/>
                <a:cs typeface="Courier New"/>
                <a:sym typeface="Courier New"/>
              </a:rPr>
              <a:t> = </a:t>
            </a:r>
            <a:r>
              <a:rPr lang="en" sz="1575" dirty="0">
                <a:solidFill>
                  <a:srgbClr val="CA473F"/>
                </a:solidFill>
                <a:highlight>
                  <a:srgbClr val="FBFBFD"/>
                </a:highlight>
                <a:latin typeface="Courier New"/>
                <a:ea typeface="Courier New"/>
                <a:cs typeface="Courier New"/>
                <a:sym typeface="Courier New"/>
              </a:rPr>
              <a:t>User</a:t>
            </a:r>
            <a:r>
              <a:rPr lang="en" sz="1575" dirty="0">
                <a:solidFill>
                  <a:srgbClr val="090910"/>
                </a:solidFill>
                <a:highlight>
                  <a:srgbClr val="FBFBFD"/>
                </a:highlight>
                <a:latin typeface="Courier New"/>
                <a:ea typeface="Courier New"/>
                <a:cs typeface="Courier New"/>
                <a:sym typeface="Courier New"/>
              </a:rPr>
              <a:t>::</a:t>
            </a:r>
            <a:r>
              <a:rPr lang="en" sz="1575" dirty="0">
                <a:solidFill>
                  <a:srgbClr val="CA473F"/>
                </a:solidFill>
                <a:highlight>
                  <a:srgbClr val="FBFBFD"/>
                </a:highlight>
                <a:latin typeface="Courier New"/>
                <a:ea typeface="Courier New"/>
                <a:cs typeface="Courier New"/>
                <a:sym typeface="Courier New"/>
              </a:rPr>
              <a:t>where</a:t>
            </a:r>
            <a:r>
              <a:rPr lang="en" sz="1575" dirty="0">
                <a:solidFill>
                  <a:srgbClr val="090910"/>
                </a:solidFill>
                <a:highlight>
                  <a:srgbClr val="FBFBFD"/>
                </a:highlight>
                <a:latin typeface="Courier New"/>
                <a:ea typeface="Courier New"/>
                <a:cs typeface="Courier New"/>
                <a:sym typeface="Courier New"/>
              </a:rPr>
              <a:t>(</a:t>
            </a:r>
            <a:r>
              <a:rPr lang="en" sz="1575" dirty="0">
                <a:solidFill>
                  <a:srgbClr val="669900"/>
                </a:solidFill>
                <a:highlight>
                  <a:srgbClr val="FBFBFD"/>
                </a:highlight>
                <a:latin typeface="Courier New"/>
                <a:ea typeface="Courier New"/>
                <a:cs typeface="Courier New"/>
                <a:sym typeface="Courier New"/>
              </a:rPr>
              <a:t>'votes'</a:t>
            </a:r>
            <a:r>
              <a:rPr lang="en" sz="1575" dirty="0">
                <a:solidFill>
                  <a:srgbClr val="090910"/>
                </a:solidFill>
                <a:highlight>
                  <a:srgbClr val="FBFBFD"/>
                </a:highlight>
                <a:latin typeface="Courier New"/>
                <a:ea typeface="Courier New"/>
                <a:cs typeface="Courier New"/>
                <a:sym typeface="Courier New"/>
              </a:rPr>
              <a:t>, </a:t>
            </a:r>
            <a:r>
              <a:rPr lang="en" sz="1575" dirty="0">
                <a:solidFill>
                  <a:srgbClr val="669900"/>
                </a:solidFill>
                <a:highlight>
                  <a:srgbClr val="FBFBFD"/>
                </a:highlight>
                <a:latin typeface="Courier New"/>
                <a:ea typeface="Courier New"/>
                <a:cs typeface="Courier New"/>
                <a:sym typeface="Courier New"/>
              </a:rPr>
              <a:t>'&gt;'</a:t>
            </a:r>
            <a:r>
              <a:rPr lang="en" sz="1575" dirty="0">
                <a:solidFill>
                  <a:srgbClr val="090910"/>
                </a:solidFill>
                <a:highlight>
                  <a:srgbClr val="FBFBFD"/>
                </a:highlight>
                <a:latin typeface="Courier New"/>
                <a:ea typeface="Courier New"/>
                <a:cs typeface="Courier New"/>
                <a:sym typeface="Courier New"/>
              </a:rPr>
              <a:t>, </a:t>
            </a:r>
            <a:r>
              <a:rPr lang="en" sz="1575" dirty="0">
                <a:solidFill>
                  <a:srgbClr val="981D15"/>
                </a:solidFill>
                <a:highlight>
                  <a:srgbClr val="FBFBFD"/>
                </a:highlight>
                <a:latin typeface="Courier New"/>
                <a:ea typeface="Courier New"/>
                <a:cs typeface="Courier New"/>
                <a:sym typeface="Courier New"/>
              </a:rPr>
              <a:t>100</a:t>
            </a:r>
            <a:r>
              <a:rPr lang="en" sz="1575" dirty="0">
                <a:solidFill>
                  <a:srgbClr val="090910"/>
                </a:solidFill>
                <a:highlight>
                  <a:srgbClr val="FBFBFD"/>
                </a:highlight>
                <a:latin typeface="Courier New"/>
                <a:ea typeface="Courier New"/>
                <a:cs typeface="Courier New"/>
                <a:sym typeface="Courier New"/>
              </a:rPr>
              <a:t>)-&gt;</a:t>
            </a:r>
            <a:r>
              <a:rPr lang="en" sz="1575" dirty="0">
                <a:solidFill>
                  <a:srgbClr val="CA473F"/>
                </a:solidFill>
                <a:highlight>
                  <a:srgbClr val="FBFBFD"/>
                </a:highlight>
                <a:latin typeface="Courier New"/>
                <a:ea typeface="Courier New"/>
                <a:cs typeface="Courier New"/>
                <a:sym typeface="Courier New"/>
              </a:rPr>
              <a:t>firstOrFail</a:t>
            </a:r>
            <a:r>
              <a:rPr lang="en" sz="1575" dirty="0">
                <a:solidFill>
                  <a:srgbClr val="090910"/>
                </a:solidFill>
                <a:highlight>
                  <a:srgbClr val="FBFBFD"/>
                </a:highlight>
                <a:latin typeface="Courier New"/>
                <a:ea typeface="Courier New"/>
                <a:cs typeface="Courier New"/>
                <a:sym typeface="Courier New"/>
              </a:rPr>
              <a:t>();</a:t>
            </a:r>
            <a:endParaRPr sz="1575" dirty="0">
              <a:solidFill>
                <a:srgbClr val="090910"/>
              </a:solidFill>
              <a:highlight>
                <a:srgbClr val="FBFBFD"/>
              </a:highlight>
              <a:latin typeface="Courier New"/>
              <a:ea typeface="Courier New"/>
              <a:cs typeface="Courier New"/>
              <a:sym typeface="Courier New"/>
            </a:endParaRPr>
          </a:p>
          <a:p>
            <a:pPr marL="0" lvl="0" indent="457200" algn="l" rtl="0">
              <a:lnSpc>
                <a:spcPct val="80000"/>
              </a:lnSpc>
              <a:spcBef>
                <a:spcPts val="2200"/>
              </a:spcBef>
              <a:spcAft>
                <a:spcPts val="0"/>
              </a:spcAft>
              <a:buSzPts val="275"/>
              <a:buNone/>
            </a:pPr>
            <a:endParaRPr sz="675" dirty="0">
              <a:solidFill>
                <a:srgbClr val="090910"/>
              </a:solidFill>
              <a:highlight>
                <a:srgbClr val="FBFBFD"/>
              </a:highlight>
              <a:latin typeface="Courier New"/>
              <a:ea typeface="Courier New"/>
              <a:cs typeface="Courier New"/>
              <a:sym typeface="Courier New"/>
            </a:endParaRPr>
          </a:p>
          <a:p>
            <a:pPr marL="0" lvl="0" indent="0" algn="l" rtl="0">
              <a:lnSpc>
                <a:spcPct val="80000"/>
              </a:lnSpc>
              <a:spcBef>
                <a:spcPts val="2400"/>
              </a:spcBef>
              <a:spcAft>
                <a:spcPts val="0"/>
              </a:spcAft>
              <a:buSzPts val="275"/>
              <a:buNone/>
            </a:pPr>
            <a:endParaRPr sz="675" dirty="0">
              <a:solidFill>
                <a:srgbClr val="2B2E38"/>
              </a:solidFill>
              <a:latin typeface="Roboto"/>
              <a:ea typeface="Roboto"/>
              <a:cs typeface="Roboto"/>
              <a:sym typeface="Roboto"/>
            </a:endParaRPr>
          </a:p>
          <a:p>
            <a:pPr marL="0" lvl="0" indent="0" algn="l" rtl="0">
              <a:lnSpc>
                <a:spcPct val="80000"/>
              </a:lnSpc>
              <a:spcBef>
                <a:spcPts val="2400"/>
              </a:spcBef>
              <a:spcAft>
                <a:spcPts val="0"/>
              </a:spcAft>
              <a:buSzPts val="275"/>
              <a:buNone/>
            </a:pPr>
            <a:endParaRPr sz="675" dirty="0">
              <a:solidFill>
                <a:srgbClr val="000000"/>
              </a:solidFill>
              <a:latin typeface="Arial"/>
              <a:ea typeface="Arial"/>
              <a:cs typeface="Arial"/>
              <a:sym typeface="Arial"/>
            </a:endParaRPr>
          </a:p>
          <a:p>
            <a:pPr marL="0" lvl="0" indent="0" algn="l" rtl="0">
              <a:lnSpc>
                <a:spcPct val="80000"/>
              </a:lnSpc>
              <a:spcBef>
                <a:spcPts val="0"/>
              </a:spcBef>
              <a:spcAft>
                <a:spcPts val="1200"/>
              </a:spcAft>
              <a:buSzPts val="275"/>
              <a:buNone/>
            </a:pPr>
            <a:endParaRPr sz="8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body" idx="1"/>
          </p:nvPr>
        </p:nvSpPr>
        <p:spPr>
          <a:xfrm>
            <a:off x="340850" y="329200"/>
            <a:ext cx="5304000" cy="4566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dirty="0">
                <a:solidFill>
                  <a:schemeClr val="dk2"/>
                </a:solidFill>
                <a:latin typeface="Roboto"/>
                <a:ea typeface="Roboto"/>
                <a:cs typeface="Roboto"/>
                <a:sym typeface="Roboto"/>
              </a:rPr>
              <a:t>Eloquent Aggregates</a:t>
            </a:r>
            <a:endParaRPr sz="1600" b="1" dirty="0">
              <a:solidFill>
                <a:schemeClr val="dk2"/>
              </a:solidFill>
              <a:latin typeface="Roboto"/>
              <a:ea typeface="Roboto"/>
              <a:cs typeface="Roboto"/>
              <a:sym typeface="Roboto"/>
            </a:endParaRPr>
          </a:p>
          <a:p>
            <a:pPr marL="139700" marR="139700" lvl="0" indent="0" algn="l" rtl="0">
              <a:lnSpc>
                <a:spcPct val="100000"/>
              </a:lnSpc>
              <a:spcBef>
                <a:spcPts val="1100"/>
              </a:spcBef>
              <a:spcAft>
                <a:spcPts val="0"/>
              </a:spcAft>
              <a:buNone/>
            </a:pPr>
            <a:r>
              <a:rPr lang="en" sz="1600" dirty="0">
                <a:solidFill>
                  <a:srgbClr val="0782B1"/>
                </a:solidFill>
                <a:highlight>
                  <a:srgbClr val="FBFBFD"/>
                </a:highlight>
                <a:latin typeface="Courier New"/>
                <a:ea typeface="Courier New"/>
                <a:cs typeface="Courier New"/>
                <a:sym typeface="Courier New"/>
              </a:rPr>
              <a:t>$count</a:t>
            </a:r>
            <a:r>
              <a:rPr lang="en" sz="1600" dirty="0">
                <a:solidFill>
                  <a:srgbClr val="090910"/>
                </a:solidFill>
                <a:highlight>
                  <a:srgbClr val="FBFBFD"/>
                </a:highlight>
                <a:latin typeface="Courier New"/>
                <a:ea typeface="Courier New"/>
                <a:cs typeface="Courier New"/>
                <a:sym typeface="Courier New"/>
              </a:rPr>
              <a:t> = </a:t>
            </a:r>
            <a:r>
              <a:rPr lang="en" sz="1600" dirty="0">
                <a:solidFill>
                  <a:srgbClr val="CA473F"/>
                </a:solidFill>
                <a:highlight>
                  <a:srgbClr val="FBFBFD"/>
                </a:highlight>
                <a:latin typeface="Courier New"/>
                <a:ea typeface="Courier New"/>
                <a:cs typeface="Courier New"/>
                <a:sym typeface="Courier New"/>
              </a:rPr>
              <a:t>User</a:t>
            </a:r>
            <a:r>
              <a:rPr lang="en" sz="1600" dirty="0">
                <a:solidFill>
                  <a:srgbClr val="090910"/>
                </a:solidFill>
                <a:highlight>
                  <a:srgbClr val="FBFBFD"/>
                </a:highlight>
                <a:latin typeface="Courier New"/>
                <a:ea typeface="Courier New"/>
                <a:cs typeface="Courier New"/>
                <a:sym typeface="Courier New"/>
              </a:rPr>
              <a:t>::</a:t>
            </a:r>
            <a:r>
              <a:rPr lang="en" sz="1600" dirty="0">
                <a:solidFill>
                  <a:srgbClr val="CA473F"/>
                </a:solidFill>
                <a:highlight>
                  <a:srgbClr val="FBFBFD"/>
                </a:highlight>
                <a:latin typeface="Courier New"/>
                <a:ea typeface="Courier New"/>
                <a:cs typeface="Courier New"/>
                <a:sym typeface="Courier New"/>
              </a:rPr>
              <a:t>where</a:t>
            </a:r>
            <a:r>
              <a:rPr lang="en" sz="1600" dirty="0">
                <a:solidFill>
                  <a:srgbClr val="090910"/>
                </a:solidFill>
                <a:highlight>
                  <a:srgbClr val="FBFBFD"/>
                </a:highlight>
                <a:latin typeface="Courier New"/>
                <a:ea typeface="Courier New"/>
                <a:cs typeface="Courier New"/>
                <a:sym typeface="Courier New"/>
              </a:rPr>
              <a:t>(</a:t>
            </a:r>
            <a:r>
              <a:rPr lang="en" sz="1600" dirty="0">
                <a:solidFill>
                  <a:srgbClr val="669900"/>
                </a:solidFill>
                <a:highlight>
                  <a:srgbClr val="FBFBFD"/>
                </a:highlight>
                <a:latin typeface="Courier New"/>
                <a:ea typeface="Courier New"/>
                <a:cs typeface="Courier New"/>
                <a:sym typeface="Courier New"/>
              </a:rPr>
              <a:t>'votes'</a:t>
            </a:r>
            <a:r>
              <a:rPr lang="en" sz="1600" dirty="0">
                <a:solidFill>
                  <a:srgbClr val="090910"/>
                </a:solidFill>
                <a:highlight>
                  <a:srgbClr val="FBFBFD"/>
                </a:highlight>
                <a:latin typeface="Courier New"/>
                <a:ea typeface="Courier New"/>
                <a:cs typeface="Courier New"/>
                <a:sym typeface="Courier New"/>
              </a:rPr>
              <a:t>, </a:t>
            </a:r>
            <a:r>
              <a:rPr lang="en" sz="1600" dirty="0">
                <a:solidFill>
                  <a:srgbClr val="669900"/>
                </a:solidFill>
                <a:highlight>
                  <a:srgbClr val="FBFBFD"/>
                </a:highlight>
                <a:latin typeface="Courier New"/>
                <a:ea typeface="Courier New"/>
                <a:cs typeface="Courier New"/>
                <a:sym typeface="Courier New"/>
              </a:rPr>
              <a:t>'&gt;'</a:t>
            </a:r>
            <a:r>
              <a:rPr lang="en" sz="1600" dirty="0">
                <a:solidFill>
                  <a:srgbClr val="090910"/>
                </a:solidFill>
                <a:highlight>
                  <a:srgbClr val="FBFBFD"/>
                </a:highlight>
                <a:latin typeface="Courier New"/>
                <a:ea typeface="Courier New"/>
                <a:cs typeface="Courier New"/>
                <a:sym typeface="Courier New"/>
              </a:rPr>
              <a:t>, </a:t>
            </a:r>
            <a:r>
              <a:rPr lang="en" sz="1600" dirty="0">
                <a:solidFill>
                  <a:srgbClr val="981D15"/>
                </a:solidFill>
                <a:highlight>
                  <a:srgbClr val="FBFBFD"/>
                </a:highlight>
                <a:latin typeface="Courier New"/>
                <a:ea typeface="Courier New"/>
                <a:cs typeface="Courier New"/>
                <a:sym typeface="Courier New"/>
              </a:rPr>
              <a:t>100</a:t>
            </a:r>
            <a:r>
              <a:rPr lang="en" sz="1600" dirty="0">
                <a:solidFill>
                  <a:srgbClr val="090910"/>
                </a:solidFill>
                <a:highlight>
                  <a:srgbClr val="FBFBFD"/>
                </a:highlight>
                <a:latin typeface="Courier New"/>
                <a:ea typeface="Courier New"/>
                <a:cs typeface="Courier New"/>
                <a:sym typeface="Courier New"/>
              </a:rPr>
              <a:t>)-&gt;</a:t>
            </a:r>
            <a:r>
              <a:rPr lang="en" sz="1600" dirty="0">
                <a:solidFill>
                  <a:srgbClr val="CA473F"/>
                </a:solidFill>
                <a:highlight>
                  <a:srgbClr val="FBFBFD"/>
                </a:highlight>
                <a:latin typeface="Courier New"/>
                <a:ea typeface="Courier New"/>
                <a:cs typeface="Courier New"/>
                <a:sym typeface="Courier New"/>
              </a:rPr>
              <a:t>count</a:t>
            </a:r>
            <a:r>
              <a:rPr lang="en" sz="1600" dirty="0">
                <a:solidFill>
                  <a:srgbClr val="090910"/>
                </a:solidFill>
                <a:highlight>
                  <a:srgbClr val="FBFBFD"/>
                </a:highlight>
                <a:latin typeface="Courier New"/>
                <a:ea typeface="Courier New"/>
                <a:cs typeface="Courier New"/>
                <a:sym typeface="Courier New"/>
              </a:rPr>
              <a:t>();</a:t>
            </a:r>
            <a:endParaRPr sz="1600" dirty="0">
              <a:solidFill>
                <a:srgbClr val="090910"/>
              </a:solidFill>
              <a:highlight>
                <a:srgbClr val="FBFBFD"/>
              </a:highlight>
              <a:latin typeface="Courier New"/>
              <a:ea typeface="Courier New"/>
              <a:cs typeface="Courier New"/>
              <a:sym typeface="Courier New"/>
            </a:endParaRPr>
          </a:p>
          <a:p>
            <a:pPr marL="0" lvl="0" indent="0" algn="l" rtl="0">
              <a:lnSpc>
                <a:spcPct val="100000"/>
              </a:lnSpc>
              <a:spcBef>
                <a:spcPts val="2200"/>
              </a:spcBef>
              <a:spcAft>
                <a:spcPts val="0"/>
              </a:spcAft>
              <a:buNone/>
            </a:pPr>
            <a:r>
              <a:rPr lang="en" sz="1900" b="1" dirty="0">
                <a:solidFill>
                  <a:schemeClr val="accent5"/>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Insert, Update, Delete</a:t>
            </a:r>
            <a:endParaRPr sz="1900" b="1" dirty="0">
              <a:solidFill>
                <a:schemeClr val="accent5"/>
              </a:solidFill>
              <a:latin typeface="Roboto"/>
              <a:ea typeface="Roboto"/>
              <a:cs typeface="Roboto"/>
              <a:sym typeface="Roboto"/>
            </a:endParaRPr>
          </a:p>
          <a:p>
            <a:pPr marL="0" lvl="0" indent="0" algn="l" rtl="0">
              <a:lnSpc>
                <a:spcPct val="100000"/>
              </a:lnSpc>
              <a:spcBef>
                <a:spcPts val="1700"/>
              </a:spcBef>
              <a:spcAft>
                <a:spcPts val="0"/>
              </a:spcAft>
              <a:buNone/>
            </a:pPr>
            <a:r>
              <a:rPr lang="en" sz="1600" dirty="0">
                <a:solidFill>
                  <a:srgbClr val="2B2E38"/>
                </a:solidFill>
                <a:latin typeface="Roboto"/>
                <a:ea typeface="Roboto"/>
                <a:cs typeface="Roboto"/>
                <a:sym typeface="Roboto"/>
              </a:rPr>
              <a:t>To create a new record in the database from a model, simply create a new model instance and call the </a:t>
            </a:r>
            <a:r>
              <a:rPr lang="en" sz="1600" dirty="0">
                <a:solidFill>
                  <a:srgbClr val="CA473F"/>
                </a:solidFill>
                <a:highlight>
                  <a:srgbClr val="FBFBFD"/>
                </a:highlight>
                <a:latin typeface="Courier New"/>
                <a:ea typeface="Courier New"/>
                <a:cs typeface="Courier New"/>
                <a:sym typeface="Courier New"/>
              </a:rPr>
              <a:t>save</a:t>
            </a:r>
            <a:r>
              <a:rPr lang="en" sz="1600" dirty="0">
                <a:solidFill>
                  <a:srgbClr val="2B2E38"/>
                </a:solidFill>
                <a:latin typeface="Roboto"/>
                <a:ea typeface="Roboto"/>
                <a:cs typeface="Roboto"/>
                <a:sym typeface="Roboto"/>
              </a:rPr>
              <a:t> method.</a:t>
            </a:r>
            <a:endParaRPr sz="1600" dirty="0">
              <a:solidFill>
                <a:srgbClr val="2B2E38"/>
              </a:solidFill>
              <a:latin typeface="Roboto"/>
              <a:ea typeface="Roboto"/>
              <a:cs typeface="Roboto"/>
              <a:sym typeface="Roboto"/>
            </a:endParaRPr>
          </a:p>
          <a:p>
            <a:pPr marL="0" lvl="0" indent="0" algn="l" rtl="0">
              <a:lnSpc>
                <a:spcPct val="100000"/>
              </a:lnSpc>
              <a:spcBef>
                <a:spcPts val="2400"/>
              </a:spcBef>
              <a:spcAft>
                <a:spcPts val="0"/>
              </a:spcAft>
              <a:buNone/>
            </a:pPr>
            <a:r>
              <a:rPr lang="en" sz="1600" b="1" dirty="0">
                <a:solidFill>
                  <a:srgbClr val="006699"/>
                </a:solidFill>
                <a:latin typeface="Roboto"/>
                <a:ea typeface="Roboto"/>
                <a:cs typeface="Roboto"/>
                <a:sym typeface="Roboto"/>
              </a:rPr>
              <a:t>Saving A New Model</a:t>
            </a:r>
            <a:endParaRPr sz="1600" b="1" dirty="0">
              <a:solidFill>
                <a:srgbClr val="006699"/>
              </a:solidFill>
              <a:highlight>
                <a:srgbClr val="FBFBFD"/>
              </a:highlight>
              <a:latin typeface="Courier New"/>
              <a:ea typeface="Courier New"/>
              <a:cs typeface="Courier New"/>
              <a:sym typeface="Courier New"/>
            </a:endParaRPr>
          </a:p>
          <a:p>
            <a:pPr marL="0" lvl="0" indent="0" algn="l" rtl="0">
              <a:lnSpc>
                <a:spcPct val="100000"/>
              </a:lnSpc>
              <a:spcBef>
                <a:spcPts val="1100"/>
              </a:spcBef>
              <a:spcAft>
                <a:spcPts val="0"/>
              </a:spcAft>
              <a:buNone/>
            </a:pPr>
            <a:endParaRPr sz="1600" dirty="0">
              <a:solidFill>
                <a:srgbClr val="090910"/>
              </a:solidFill>
              <a:highlight>
                <a:srgbClr val="FBFBFD"/>
              </a:highlight>
              <a:latin typeface="Courier New"/>
              <a:ea typeface="Courier New"/>
              <a:cs typeface="Courier New"/>
              <a:sym typeface="Courier New"/>
            </a:endParaRPr>
          </a:p>
          <a:p>
            <a:pPr marL="0" lvl="0" indent="0" algn="l" rtl="0">
              <a:lnSpc>
                <a:spcPct val="100000"/>
              </a:lnSpc>
              <a:spcBef>
                <a:spcPts val="1100"/>
              </a:spcBef>
              <a:spcAft>
                <a:spcPts val="0"/>
              </a:spcAft>
              <a:buNone/>
            </a:pPr>
            <a:r>
              <a:rPr lang="en" sz="1500" b="1" dirty="0">
                <a:solidFill>
                  <a:srgbClr val="006699"/>
                </a:solidFill>
                <a:latin typeface="Roboto"/>
                <a:ea typeface="Roboto"/>
                <a:cs typeface="Roboto"/>
                <a:sym typeface="Roboto"/>
              </a:rPr>
              <a:t>Updating A Retrieved Model</a:t>
            </a:r>
            <a:endParaRPr sz="1500" b="1" dirty="0">
              <a:solidFill>
                <a:srgbClr val="006699"/>
              </a:solidFill>
              <a:latin typeface="Roboto"/>
              <a:ea typeface="Roboto"/>
              <a:cs typeface="Roboto"/>
              <a:sym typeface="Roboto"/>
            </a:endParaRPr>
          </a:p>
          <a:p>
            <a:pPr marL="0" lvl="0" indent="0" algn="l" rtl="0">
              <a:lnSpc>
                <a:spcPct val="100000"/>
              </a:lnSpc>
              <a:spcBef>
                <a:spcPts val="1100"/>
              </a:spcBef>
              <a:spcAft>
                <a:spcPts val="0"/>
              </a:spcAft>
              <a:buNone/>
            </a:pPr>
            <a:r>
              <a:rPr lang="en" sz="1500" dirty="0">
                <a:solidFill>
                  <a:srgbClr val="2B2E38"/>
                </a:solidFill>
                <a:latin typeface="Roboto"/>
                <a:ea typeface="Roboto"/>
                <a:cs typeface="Roboto"/>
                <a:sym typeface="Roboto"/>
              </a:rPr>
              <a:t>To update a model, you may retrieve it, change an attribute, and use the </a:t>
            </a:r>
            <a:r>
              <a:rPr lang="en" sz="1500" dirty="0">
                <a:solidFill>
                  <a:srgbClr val="CA473F"/>
                </a:solidFill>
                <a:highlight>
                  <a:srgbClr val="FBFBFD"/>
                </a:highlight>
                <a:latin typeface="Courier New"/>
                <a:ea typeface="Courier New"/>
                <a:cs typeface="Courier New"/>
                <a:sym typeface="Courier New"/>
              </a:rPr>
              <a:t>save</a:t>
            </a:r>
            <a:r>
              <a:rPr lang="en" sz="1500" dirty="0">
                <a:solidFill>
                  <a:srgbClr val="2B2E38"/>
                </a:solidFill>
                <a:latin typeface="Roboto"/>
                <a:ea typeface="Roboto"/>
                <a:cs typeface="Roboto"/>
                <a:sym typeface="Roboto"/>
              </a:rPr>
              <a:t> method: </a:t>
            </a:r>
            <a:endParaRPr sz="1600" dirty="0">
              <a:solidFill>
                <a:srgbClr val="090910"/>
              </a:solidFill>
              <a:latin typeface="Courier New"/>
              <a:ea typeface="Courier New"/>
              <a:cs typeface="Courier New"/>
              <a:sym typeface="Courier New"/>
            </a:endParaRPr>
          </a:p>
          <a:p>
            <a:pPr marL="0" lvl="0" indent="0" algn="l" rtl="0">
              <a:lnSpc>
                <a:spcPct val="100000"/>
              </a:lnSpc>
              <a:spcBef>
                <a:spcPts val="2400"/>
              </a:spcBef>
              <a:spcAft>
                <a:spcPts val="1200"/>
              </a:spcAft>
              <a:buNone/>
            </a:pPr>
            <a:endParaRPr sz="1400" dirty="0"/>
          </a:p>
        </p:txBody>
      </p:sp>
      <p:sp>
        <p:nvSpPr>
          <p:cNvPr id="135" name="Google Shape;135;p26"/>
          <p:cNvSpPr txBox="1"/>
          <p:nvPr/>
        </p:nvSpPr>
        <p:spPr>
          <a:xfrm>
            <a:off x="5454375" y="3955100"/>
            <a:ext cx="3500400" cy="1046700"/>
          </a:xfrm>
          <a:prstGeom prst="rect">
            <a:avLst/>
          </a:prstGeom>
          <a:solidFill>
            <a:srgbClr val="F3F3F3"/>
          </a:solid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1200" dirty="0">
                <a:solidFill>
                  <a:srgbClr val="0782B1"/>
                </a:solidFill>
                <a:highlight>
                  <a:srgbClr val="F3F3F3"/>
                </a:highlight>
                <a:latin typeface="Courier New"/>
                <a:ea typeface="Courier New"/>
                <a:cs typeface="Courier New"/>
                <a:sym typeface="Courier New"/>
              </a:rPr>
              <a:t>$user</a:t>
            </a:r>
            <a:r>
              <a:rPr lang="en" sz="1200" dirty="0">
                <a:solidFill>
                  <a:srgbClr val="090910"/>
                </a:solidFill>
                <a:highlight>
                  <a:srgbClr val="F3F3F3"/>
                </a:highlight>
                <a:latin typeface="Courier New"/>
                <a:ea typeface="Courier New"/>
                <a:cs typeface="Courier New"/>
                <a:sym typeface="Courier New"/>
              </a:rPr>
              <a:t> = </a:t>
            </a:r>
            <a:r>
              <a:rPr lang="en" sz="1200" dirty="0">
                <a:solidFill>
                  <a:srgbClr val="CA473F"/>
                </a:solidFill>
                <a:highlight>
                  <a:srgbClr val="F3F3F3"/>
                </a:highlight>
                <a:latin typeface="Courier New"/>
                <a:ea typeface="Courier New"/>
                <a:cs typeface="Courier New"/>
                <a:sym typeface="Courier New"/>
              </a:rPr>
              <a:t>User</a:t>
            </a:r>
            <a:r>
              <a:rPr lang="en" sz="1200" dirty="0">
                <a:solidFill>
                  <a:srgbClr val="090910"/>
                </a:solidFill>
                <a:highlight>
                  <a:srgbClr val="F3F3F3"/>
                </a:highlight>
                <a:latin typeface="Courier New"/>
                <a:ea typeface="Courier New"/>
                <a:cs typeface="Courier New"/>
                <a:sym typeface="Courier New"/>
              </a:rPr>
              <a:t>::</a:t>
            </a:r>
            <a:r>
              <a:rPr lang="en" sz="1200" dirty="0">
                <a:solidFill>
                  <a:srgbClr val="CA473F"/>
                </a:solidFill>
                <a:highlight>
                  <a:srgbClr val="F3F3F3"/>
                </a:highlight>
                <a:latin typeface="Courier New"/>
                <a:ea typeface="Courier New"/>
                <a:cs typeface="Courier New"/>
                <a:sym typeface="Courier New"/>
              </a:rPr>
              <a:t>find</a:t>
            </a:r>
            <a:r>
              <a:rPr lang="en" sz="1200" dirty="0">
                <a:solidFill>
                  <a:srgbClr val="090910"/>
                </a:solidFill>
                <a:highlight>
                  <a:srgbClr val="F3F3F3"/>
                </a:highlight>
                <a:latin typeface="Courier New"/>
                <a:ea typeface="Courier New"/>
                <a:cs typeface="Courier New"/>
                <a:sym typeface="Courier New"/>
              </a:rPr>
              <a:t>(</a:t>
            </a:r>
            <a:r>
              <a:rPr lang="en" sz="1200" dirty="0">
                <a:solidFill>
                  <a:srgbClr val="981D15"/>
                </a:solidFill>
                <a:highlight>
                  <a:srgbClr val="F3F3F3"/>
                </a:highlight>
                <a:latin typeface="Courier New"/>
                <a:ea typeface="Courier New"/>
                <a:cs typeface="Courier New"/>
                <a:sym typeface="Courier New"/>
              </a:rPr>
              <a:t>1</a:t>
            </a:r>
            <a:r>
              <a:rPr lang="en" sz="1200" dirty="0">
                <a:solidFill>
                  <a:srgbClr val="090910"/>
                </a:solidFill>
                <a:highlight>
                  <a:srgbClr val="F3F3F3"/>
                </a:highlight>
                <a:latin typeface="Courier New"/>
                <a:ea typeface="Courier New"/>
                <a:cs typeface="Courier New"/>
                <a:sym typeface="Courier New"/>
              </a:rPr>
              <a:t>);</a:t>
            </a:r>
            <a:endParaRPr sz="1200" dirty="0">
              <a:solidFill>
                <a:srgbClr val="090910"/>
              </a:solidFill>
              <a:highlight>
                <a:srgbClr val="F3F3F3"/>
              </a:highlight>
              <a:latin typeface="Courier New"/>
              <a:ea typeface="Courier New"/>
              <a:cs typeface="Courier New"/>
              <a:sym typeface="Courier New"/>
            </a:endParaRPr>
          </a:p>
          <a:p>
            <a:pPr marL="457200" lvl="0" indent="0" algn="l" rtl="0">
              <a:spcBef>
                <a:spcPts val="1200"/>
              </a:spcBef>
              <a:spcAft>
                <a:spcPts val="0"/>
              </a:spcAft>
              <a:buNone/>
            </a:pPr>
            <a:r>
              <a:rPr lang="en" sz="1200" dirty="0">
                <a:solidFill>
                  <a:srgbClr val="0782B1"/>
                </a:solidFill>
                <a:highlight>
                  <a:srgbClr val="F3F3F3"/>
                </a:highlight>
                <a:latin typeface="Courier New"/>
                <a:ea typeface="Courier New"/>
                <a:cs typeface="Courier New"/>
                <a:sym typeface="Courier New"/>
              </a:rPr>
              <a:t>$user</a:t>
            </a:r>
            <a:r>
              <a:rPr lang="en" sz="1200" dirty="0">
                <a:solidFill>
                  <a:srgbClr val="090910"/>
                </a:solidFill>
                <a:highlight>
                  <a:srgbClr val="F3F3F3"/>
                </a:highlight>
                <a:latin typeface="Courier New"/>
                <a:ea typeface="Courier New"/>
                <a:cs typeface="Courier New"/>
                <a:sym typeface="Courier New"/>
              </a:rPr>
              <a:t>-&gt;</a:t>
            </a:r>
            <a:r>
              <a:rPr lang="en" sz="1200" dirty="0">
                <a:solidFill>
                  <a:srgbClr val="981D15"/>
                </a:solidFill>
                <a:highlight>
                  <a:srgbClr val="F3F3F3"/>
                </a:highlight>
                <a:latin typeface="Courier New"/>
                <a:ea typeface="Courier New"/>
                <a:cs typeface="Courier New"/>
                <a:sym typeface="Courier New"/>
              </a:rPr>
              <a:t>email</a:t>
            </a:r>
            <a:r>
              <a:rPr lang="en" sz="1200" dirty="0">
                <a:solidFill>
                  <a:srgbClr val="090910"/>
                </a:solidFill>
                <a:highlight>
                  <a:srgbClr val="F3F3F3"/>
                </a:highlight>
                <a:latin typeface="Courier New"/>
                <a:ea typeface="Courier New"/>
                <a:cs typeface="Courier New"/>
                <a:sym typeface="Courier New"/>
              </a:rPr>
              <a:t> = </a:t>
            </a:r>
            <a:r>
              <a:rPr lang="en" sz="1200" dirty="0">
                <a:solidFill>
                  <a:srgbClr val="669900"/>
                </a:solidFill>
                <a:highlight>
                  <a:srgbClr val="F3F3F3"/>
                </a:highlight>
                <a:latin typeface="Courier New"/>
                <a:ea typeface="Courier New"/>
                <a:cs typeface="Courier New"/>
                <a:sym typeface="Courier New"/>
              </a:rPr>
              <a:t>'john@foo.com'</a:t>
            </a:r>
            <a:r>
              <a:rPr lang="en" sz="1200" dirty="0">
                <a:solidFill>
                  <a:srgbClr val="090910"/>
                </a:solidFill>
                <a:highlight>
                  <a:srgbClr val="F3F3F3"/>
                </a:highlight>
                <a:latin typeface="Courier New"/>
                <a:ea typeface="Courier New"/>
                <a:cs typeface="Courier New"/>
                <a:sym typeface="Courier New"/>
              </a:rPr>
              <a:t>;</a:t>
            </a:r>
            <a:endParaRPr sz="1200" dirty="0">
              <a:solidFill>
                <a:srgbClr val="090910"/>
              </a:solidFill>
              <a:highlight>
                <a:srgbClr val="F3F3F3"/>
              </a:highlight>
              <a:latin typeface="Courier New"/>
              <a:ea typeface="Courier New"/>
              <a:cs typeface="Courier New"/>
              <a:sym typeface="Courier New"/>
            </a:endParaRPr>
          </a:p>
          <a:p>
            <a:pPr marL="0" marR="139700" lvl="0" indent="457200" algn="l" rtl="0">
              <a:spcBef>
                <a:spcPts val="1200"/>
              </a:spcBef>
              <a:spcAft>
                <a:spcPts val="2200"/>
              </a:spcAft>
              <a:buNone/>
            </a:pPr>
            <a:r>
              <a:rPr lang="en" sz="1200" dirty="0">
                <a:solidFill>
                  <a:srgbClr val="0782B1"/>
                </a:solidFill>
                <a:highlight>
                  <a:srgbClr val="F3F3F3"/>
                </a:highlight>
                <a:latin typeface="Courier New"/>
                <a:ea typeface="Courier New"/>
                <a:cs typeface="Courier New"/>
                <a:sym typeface="Courier New"/>
              </a:rPr>
              <a:t>$user</a:t>
            </a:r>
            <a:r>
              <a:rPr lang="en" sz="1200" dirty="0">
                <a:solidFill>
                  <a:srgbClr val="090910"/>
                </a:solidFill>
                <a:highlight>
                  <a:srgbClr val="F3F3F3"/>
                </a:highlight>
                <a:latin typeface="Courier New"/>
                <a:ea typeface="Courier New"/>
                <a:cs typeface="Courier New"/>
                <a:sym typeface="Courier New"/>
              </a:rPr>
              <a:t>-&gt;</a:t>
            </a:r>
            <a:r>
              <a:rPr lang="en" sz="1200" dirty="0">
                <a:solidFill>
                  <a:srgbClr val="CA473F"/>
                </a:solidFill>
                <a:highlight>
                  <a:srgbClr val="F3F3F3"/>
                </a:highlight>
                <a:latin typeface="Courier New"/>
                <a:ea typeface="Courier New"/>
                <a:cs typeface="Courier New"/>
                <a:sym typeface="Courier New"/>
              </a:rPr>
              <a:t>save</a:t>
            </a:r>
            <a:r>
              <a:rPr lang="en" sz="1200" dirty="0">
                <a:solidFill>
                  <a:srgbClr val="090910"/>
                </a:solidFill>
                <a:highlight>
                  <a:srgbClr val="F3F3F3"/>
                </a:highlight>
                <a:latin typeface="Courier New"/>
                <a:ea typeface="Courier New"/>
                <a:cs typeface="Courier New"/>
                <a:sym typeface="Courier New"/>
              </a:rPr>
              <a:t>();</a:t>
            </a:r>
            <a:endParaRPr sz="1500" dirty="0">
              <a:highlight>
                <a:srgbClr val="F3F3F3"/>
              </a:highlight>
              <a:latin typeface="Proxima Nova"/>
              <a:ea typeface="Proxima Nova"/>
              <a:cs typeface="Proxima Nova"/>
              <a:sym typeface="Proxima Nova"/>
            </a:endParaRPr>
          </a:p>
        </p:txBody>
      </p:sp>
      <p:sp>
        <p:nvSpPr>
          <p:cNvPr id="136" name="Google Shape;136;p26"/>
          <p:cNvSpPr txBox="1"/>
          <p:nvPr/>
        </p:nvSpPr>
        <p:spPr>
          <a:xfrm>
            <a:off x="5454375" y="2571750"/>
            <a:ext cx="3551400" cy="1092900"/>
          </a:xfrm>
          <a:prstGeom prst="rect">
            <a:avLst/>
          </a:prstGeom>
          <a:solidFill>
            <a:srgbClr val="F3F3F3"/>
          </a:solid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1300" dirty="0">
                <a:solidFill>
                  <a:srgbClr val="0782B1"/>
                </a:solidFill>
                <a:highlight>
                  <a:srgbClr val="F3F3F3"/>
                </a:highlight>
                <a:latin typeface="Courier New"/>
                <a:ea typeface="Courier New"/>
                <a:cs typeface="Courier New"/>
                <a:sym typeface="Courier New"/>
              </a:rPr>
              <a:t>$user</a:t>
            </a:r>
            <a:r>
              <a:rPr lang="en" sz="1300" dirty="0">
                <a:solidFill>
                  <a:srgbClr val="090910"/>
                </a:solidFill>
                <a:highlight>
                  <a:srgbClr val="F3F3F3"/>
                </a:highlight>
                <a:latin typeface="Courier New"/>
                <a:ea typeface="Courier New"/>
                <a:cs typeface="Courier New"/>
                <a:sym typeface="Courier New"/>
              </a:rPr>
              <a:t> = </a:t>
            </a:r>
            <a:r>
              <a:rPr lang="en" sz="1300" dirty="0">
                <a:solidFill>
                  <a:srgbClr val="055472"/>
                </a:solidFill>
                <a:highlight>
                  <a:srgbClr val="F3F3F3"/>
                </a:highlight>
                <a:latin typeface="Courier New"/>
                <a:ea typeface="Courier New"/>
                <a:cs typeface="Courier New"/>
                <a:sym typeface="Courier New"/>
              </a:rPr>
              <a:t>new</a:t>
            </a:r>
            <a:r>
              <a:rPr lang="en" sz="1300" dirty="0">
                <a:solidFill>
                  <a:srgbClr val="090910"/>
                </a:solidFill>
                <a:highlight>
                  <a:srgbClr val="F3F3F3"/>
                </a:highlight>
                <a:latin typeface="Courier New"/>
                <a:ea typeface="Courier New"/>
                <a:cs typeface="Courier New"/>
                <a:sym typeface="Courier New"/>
              </a:rPr>
              <a:t> </a:t>
            </a:r>
            <a:r>
              <a:rPr lang="en" sz="1300" dirty="0">
                <a:solidFill>
                  <a:srgbClr val="CA473F"/>
                </a:solidFill>
                <a:highlight>
                  <a:srgbClr val="F3F3F3"/>
                </a:highlight>
                <a:latin typeface="Courier New"/>
                <a:ea typeface="Courier New"/>
                <a:cs typeface="Courier New"/>
                <a:sym typeface="Courier New"/>
              </a:rPr>
              <a:t>User</a:t>
            </a:r>
            <a:r>
              <a:rPr lang="en" sz="1300" dirty="0">
                <a:solidFill>
                  <a:srgbClr val="090910"/>
                </a:solidFill>
                <a:highlight>
                  <a:srgbClr val="F3F3F3"/>
                </a:highlight>
                <a:latin typeface="Courier New"/>
                <a:ea typeface="Courier New"/>
                <a:cs typeface="Courier New"/>
                <a:sym typeface="Courier New"/>
              </a:rPr>
              <a:t>;</a:t>
            </a:r>
            <a:endParaRPr sz="1300" dirty="0">
              <a:solidFill>
                <a:srgbClr val="090910"/>
              </a:solidFill>
              <a:highlight>
                <a:srgbClr val="F3F3F3"/>
              </a:highlight>
              <a:latin typeface="Courier New"/>
              <a:ea typeface="Courier New"/>
              <a:cs typeface="Courier New"/>
              <a:sym typeface="Courier New"/>
            </a:endParaRPr>
          </a:p>
          <a:p>
            <a:pPr marL="457200" lvl="0" indent="0" algn="l" rtl="0">
              <a:spcBef>
                <a:spcPts val="1200"/>
              </a:spcBef>
              <a:spcAft>
                <a:spcPts val="0"/>
              </a:spcAft>
              <a:buNone/>
            </a:pPr>
            <a:r>
              <a:rPr lang="en" sz="1300" dirty="0">
                <a:solidFill>
                  <a:srgbClr val="0782B1"/>
                </a:solidFill>
                <a:highlight>
                  <a:srgbClr val="F3F3F3"/>
                </a:highlight>
                <a:latin typeface="Courier New"/>
                <a:ea typeface="Courier New"/>
                <a:cs typeface="Courier New"/>
                <a:sym typeface="Courier New"/>
              </a:rPr>
              <a:t>$user</a:t>
            </a:r>
            <a:r>
              <a:rPr lang="en" sz="1300" dirty="0">
                <a:solidFill>
                  <a:srgbClr val="090910"/>
                </a:solidFill>
                <a:highlight>
                  <a:srgbClr val="F3F3F3"/>
                </a:highlight>
                <a:latin typeface="Courier New"/>
                <a:ea typeface="Courier New"/>
                <a:cs typeface="Courier New"/>
                <a:sym typeface="Courier New"/>
              </a:rPr>
              <a:t>-&gt;</a:t>
            </a:r>
            <a:r>
              <a:rPr lang="en" sz="1300" dirty="0">
                <a:solidFill>
                  <a:srgbClr val="981D15"/>
                </a:solidFill>
                <a:highlight>
                  <a:srgbClr val="F3F3F3"/>
                </a:highlight>
                <a:latin typeface="Courier New"/>
                <a:ea typeface="Courier New"/>
                <a:cs typeface="Courier New"/>
                <a:sym typeface="Courier New"/>
              </a:rPr>
              <a:t>name</a:t>
            </a:r>
            <a:r>
              <a:rPr lang="en" sz="1300" dirty="0">
                <a:solidFill>
                  <a:srgbClr val="090910"/>
                </a:solidFill>
                <a:highlight>
                  <a:srgbClr val="F3F3F3"/>
                </a:highlight>
                <a:latin typeface="Courier New"/>
                <a:ea typeface="Courier New"/>
                <a:cs typeface="Courier New"/>
                <a:sym typeface="Courier New"/>
              </a:rPr>
              <a:t> = </a:t>
            </a:r>
            <a:r>
              <a:rPr lang="en" sz="1300" dirty="0">
                <a:solidFill>
                  <a:srgbClr val="669900"/>
                </a:solidFill>
                <a:highlight>
                  <a:srgbClr val="F3F3F3"/>
                </a:highlight>
                <a:latin typeface="Courier New"/>
                <a:ea typeface="Courier New"/>
                <a:cs typeface="Courier New"/>
                <a:sym typeface="Courier New"/>
              </a:rPr>
              <a:t>'John'</a:t>
            </a:r>
            <a:r>
              <a:rPr lang="en" sz="1300" dirty="0">
                <a:solidFill>
                  <a:srgbClr val="090910"/>
                </a:solidFill>
                <a:highlight>
                  <a:srgbClr val="F3F3F3"/>
                </a:highlight>
                <a:latin typeface="Courier New"/>
                <a:ea typeface="Courier New"/>
                <a:cs typeface="Courier New"/>
                <a:sym typeface="Courier New"/>
              </a:rPr>
              <a:t>;</a:t>
            </a:r>
            <a:endParaRPr sz="1300" dirty="0">
              <a:solidFill>
                <a:srgbClr val="090910"/>
              </a:solidFill>
              <a:highlight>
                <a:srgbClr val="F3F3F3"/>
              </a:highlight>
              <a:latin typeface="Courier New"/>
              <a:ea typeface="Courier New"/>
              <a:cs typeface="Courier New"/>
              <a:sym typeface="Courier New"/>
            </a:endParaRPr>
          </a:p>
          <a:p>
            <a:pPr marL="457200" marR="139700" lvl="0" indent="0" algn="l" rtl="0">
              <a:spcBef>
                <a:spcPts val="1200"/>
              </a:spcBef>
              <a:spcAft>
                <a:spcPts val="2200"/>
              </a:spcAft>
              <a:buNone/>
            </a:pPr>
            <a:r>
              <a:rPr lang="en" sz="1300" dirty="0">
                <a:solidFill>
                  <a:srgbClr val="0782B1"/>
                </a:solidFill>
                <a:highlight>
                  <a:srgbClr val="F3F3F3"/>
                </a:highlight>
                <a:latin typeface="Courier New"/>
                <a:ea typeface="Courier New"/>
                <a:cs typeface="Courier New"/>
                <a:sym typeface="Courier New"/>
              </a:rPr>
              <a:t>$user</a:t>
            </a:r>
            <a:r>
              <a:rPr lang="en" sz="1300" dirty="0">
                <a:solidFill>
                  <a:srgbClr val="090910"/>
                </a:solidFill>
                <a:highlight>
                  <a:srgbClr val="F3F3F3"/>
                </a:highlight>
                <a:latin typeface="Courier New"/>
                <a:ea typeface="Courier New"/>
                <a:cs typeface="Courier New"/>
                <a:sym typeface="Courier New"/>
              </a:rPr>
              <a:t>-&gt;</a:t>
            </a:r>
            <a:r>
              <a:rPr lang="en" sz="1300" dirty="0">
                <a:solidFill>
                  <a:srgbClr val="CA473F"/>
                </a:solidFill>
                <a:highlight>
                  <a:srgbClr val="F3F3F3"/>
                </a:highlight>
                <a:latin typeface="Courier New"/>
                <a:ea typeface="Courier New"/>
                <a:cs typeface="Courier New"/>
                <a:sym typeface="Courier New"/>
              </a:rPr>
              <a:t>save</a:t>
            </a:r>
            <a:r>
              <a:rPr lang="en" sz="1300" dirty="0">
                <a:solidFill>
                  <a:srgbClr val="090910"/>
                </a:solidFill>
                <a:highlight>
                  <a:srgbClr val="F3F3F3"/>
                </a:highlight>
                <a:latin typeface="Courier New"/>
                <a:ea typeface="Courier New"/>
                <a:cs typeface="Courier New"/>
                <a:sym typeface="Courier New"/>
              </a:rPr>
              <a:t>();</a:t>
            </a:r>
            <a:endParaRPr sz="1500" dirty="0">
              <a:highlight>
                <a:srgbClr val="F3F3F3"/>
              </a:highlight>
              <a:latin typeface="Proxima Nova"/>
              <a:ea typeface="Proxima Nova"/>
              <a:cs typeface="Proxima Nova"/>
              <a:sym typeface="Proxima Nova"/>
            </a:endParaRPr>
          </a:p>
        </p:txBody>
      </p:sp>
      <p:cxnSp>
        <p:nvCxnSpPr>
          <p:cNvPr id="137" name="Google Shape;137;p26"/>
          <p:cNvCxnSpPr/>
          <p:nvPr/>
        </p:nvCxnSpPr>
        <p:spPr>
          <a:xfrm>
            <a:off x="2455800" y="3198850"/>
            <a:ext cx="3286500" cy="184500"/>
          </a:xfrm>
          <a:prstGeom prst="straightConnector1">
            <a:avLst/>
          </a:prstGeom>
          <a:noFill/>
          <a:ln w="9525" cap="flat" cmpd="sng">
            <a:solidFill>
              <a:srgbClr val="1155CC"/>
            </a:solidFill>
            <a:prstDash val="solid"/>
            <a:round/>
            <a:headEnd type="none" w="med" len="med"/>
            <a:tailEnd type="triangle" w="med" len="med"/>
          </a:ln>
        </p:spPr>
      </p:cxnSp>
      <p:cxnSp>
        <p:nvCxnSpPr>
          <p:cNvPr id="138" name="Google Shape;138;p26"/>
          <p:cNvCxnSpPr/>
          <p:nvPr/>
        </p:nvCxnSpPr>
        <p:spPr>
          <a:xfrm>
            <a:off x="2655300" y="4103650"/>
            <a:ext cx="3026700" cy="148500"/>
          </a:xfrm>
          <a:prstGeom prst="straightConnector1">
            <a:avLst/>
          </a:prstGeom>
          <a:noFill/>
          <a:ln w="9525" cap="flat" cmpd="sng">
            <a:solidFill>
              <a:srgbClr val="1155CC"/>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body" idx="1"/>
          </p:nvPr>
        </p:nvSpPr>
        <p:spPr>
          <a:xfrm>
            <a:off x="311700" y="314650"/>
            <a:ext cx="8520600" cy="444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dirty="0">
                <a:solidFill>
                  <a:srgbClr val="006699"/>
                </a:solidFill>
                <a:latin typeface="Roboto"/>
                <a:ea typeface="Roboto"/>
                <a:cs typeface="Roboto"/>
                <a:sym typeface="Roboto"/>
              </a:rPr>
              <a:t>Using The Model Create Method</a:t>
            </a:r>
            <a:endParaRPr sz="1400" b="1" dirty="0">
              <a:solidFill>
                <a:srgbClr val="006699"/>
              </a:solidFill>
              <a:latin typeface="Roboto"/>
              <a:ea typeface="Roboto"/>
              <a:cs typeface="Roboto"/>
              <a:sym typeface="Roboto"/>
            </a:endParaRPr>
          </a:p>
          <a:p>
            <a:pPr marL="457200" lvl="0" indent="0" algn="l" rtl="0">
              <a:lnSpc>
                <a:spcPct val="100000"/>
              </a:lnSpc>
              <a:spcBef>
                <a:spcPts val="1100"/>
              </a:spcBef>
              <a:spcAft>
                <a:spcPts val="0"/>
              </a:spcAft>
              <a:buNone/>
            </a:pPr>
            <a:r>
              <a:rPr lang="en" sz="1400" dirty="0">
                <a:solidFill>
                  <a:srgbClr val="93939E"/>
                </a:solidFill>
                <a:highlight>
                  <a:srgbClr val="FBFBFD"/>
                </a:highlight>
                <a:latin typeface="Courier New"/>
                <a:ea typeface="Courier New"/>
                <a:cs typeface="Courier New"/>
                <a:sym typeface="Courier New"/>
              </a:rPr>
              <a:t>// Create a new user in the database...</a:t>
            </a:r>
            <a:endParaRPr sz="1400" dirty="0">
              <a:solidFill>
                <a:srgbClr val="090910"/>
              </a:solidFill>
              <a:highlight>
                <a:srgbClr val="FBFBFD"/>
              </a:highlight>
              <a:latin typeface="Courier New"/>
              <a:ea typeface="Courier New"/>
              <a:cs typeface="Courier New"/>
              <a:sym typeface="Courier New"/>
            </a:endParaRPr>
          </a:p>
          <a:p>
            <a:pPr marL="457200" lvl="0" indent="0" algn="l" rtl="0">
              <a:lnSpc>
                <a:spcPct val="100000"/>
              </a:lnSpc>
              <a:spcBef>
                <a:spcPts val="1200"/>
              </a:spcBef>
              <a:spcAft>
                <a:spcPts val="0"/>
              </a:spcAft>
              <a:buNone/>
            </a:pPr>
            <a:r>
              <a:rPr lang="en" sz="1400" dirty="0">
                <a:solidFill>
                  <a:srgbClr val="0782B1"/>
                </a:solidFill>
                <a:highlight>
                  <a:srgbClr val="FBFBFD"/>
                </a:highlight>
                <a:latin typeface="Courier New"/>
                <a:ea typeface="Courier New"/>
                <a:cs typeface="Courier New"/>
                <a:sym typeface="Courier New"/>
              </a:rPr>
              <a:t>$user</a:t>
            </a:r>
            <a:r>
              <a:rPr lang="en" sz="1400" dirty="0">
                <a:solidFill>
                  <a:srgbClr val="090910"/>
                </a:solidFill>
                <a:highlight>
                  <a:srgbClr val="FBFBFD"/>
                </a:highlight>
                <a:latin typeface="Courier New"/>
                <a:ea typeface="Courier New"/>
                <a:cs typeface="Courier New"/>
                <a:sym typeface="Courier New"/>
              </a:rPr>
              <a:t> = </a:t>
            </a:r>
            <a:r>
              <a:rPr lang="en" sz="1400" dirty="0">
                <a:solidFill>
                  <a:srgbClr val="CA473F"/>
                </a:solidFill>
                <a:highlight>
                  <a:srgbClr val="FBFBFD"/>
                </a:highlight>
                <a:latin typeface="Courier New"/>
                <a:ea typeface="Courier New"/>
                <a:cs typeface="Courier New"/>
                <a:sym typeface="Courier New"/>
              </a:rPr>
              <a:t>User</a:t>
            </a:r>
            <a:r>
              <a:rPr lang="en" sz="1400" dirty="0">
                <a:solidFill>
                  <a:srgbClr val="090910"/>
                </a:solidFill>
                <a:highlight>
                  <a:srgbClr val="FBFBFD"/>
                </a:highlight>
                <a:latin typeface="Courier New"/>
                <a:ea typeface="Courier New"/>
                <a:cs typeface="Courier New"/>
                <a:sym typeface="Courier New"/>
              </a:rPr>
              <a:t>::</a:t>
            </a:r>
            <a:r>
              <a:rPr lang="en" sz="1400" dirty="0">
                <a:solidFill>
                  <a:srgbClr val="CA473F"/>
                </a:solidFill>
                <a:highlight>
                  <a:srgbClr val="FBFBFD"/>
                </a:highlight>
                <a:latin typeface="Courier New"/>
                <a:ea typeface="Courier New"/>
                <a:cs typeface="Courier New"/>
                <a:sym typeface="Courier New"/>
              </a:rPr>
              <a:t>create</a:t>
            </a:r>
            <a:r>
              <a:rPr lang="en" sz="1400" dirty="0">
                <a:solidFill>
                  <a:srgbClr val="090910"/>
                </a:solidFill>
                <a:highlight>
                  <a:srgbClr val="FBFBFD"/>
                </a:highlight>
                <a:latin typeface="Courier New"/>
                <a:ea typeface="Courier New"/>
                <a:cs typeface="Courier New"/>
                <a:sym typeface="Courier New"/>
              </a:rPr>
              <a:t>(</a:t>
            </a:r>
            <a:r>
              <a:rPr lang="en" sz="1400" dirty="0">
                <a:solidFill>
                  <a:srgbClr val="055472"/>
                </a:solidFill>
                <a:highlight>
                  <a:srgbClr val="FBFBFD"/>
                </a:highlight>
                <a:latin typeface="Courier New"/>
                <a:ea typeface="Courier New"/>
                <a:cs typeface="Courier New"/>
                <a:sym typeface="Courier New"/>
              </a:rPr>
              <a:t>array</a:t>
            </a:r>
            <a:r>
              <a:rPr lang="en" sz="1400" dirty="0">
                <a:solidFill>
                  <a:srgbClr val="090910"/>
                </a:solidFill>
                <a:highlight>
                  <a:srgbClr val="FBFBFD"/>
                </a:highlight>
                <a:latin typeface="Courier New"/>
                <a:ea typeface="Courier New"/>
                <a:cs typeface="Courier New"/>
                <a:sym typeface="Courier New"/>
              </a:rPr>
              <a:t>(</a:t>
            </a:r>
            <a:r>
              <a:rPr lang="en" sz="1400" dirty="0">
                <a:solidFill>
                  <a:srgbClr val="669900"/>
                </a:solidFill>
                <a:highlight>
                  <a:srgbClr val="FBFBFD"/>
                </a:highlight>
                <a:latin typeface="Courier New"/>
                <a:ea typeface="Courier New"/>
                <a:cs typeface="Courier New"/>
                <a:sym typeface="Courier New"/>
              </a:rPr>
              <a:t>'name'</a:t>
            </a:r>
            <a:r>
              <a:rPr lang="en" sz="1400" dirty="0">
                <a:solidFill>
                  <a:srgbClr val="090910"/>
                </a:solidFill>
                <a:highlight>
                  <a:srgbClr val="FBFBFD"/>
                </a:highlight>
                <a:latin typeface="Courier New"/>
                <a:ea typeface="Courier New"/>
                <a:cs typeface="Courier New"/>
                <a:sym typeface="Courier New"/>
              </a:rPr>
              <a:t> =&gt; </a:t>
            </a:r>
            <a:r>
              <a:rPr lang="en" sz="1400" dirty="0">
                <a:solidFill>
                  <a:srgbClr val="669900"/>
                </a:solidFill>
                <a:highlight>
                  <a:srgbClr val="FBFBFD"/>
                </a:highlight>
                <a:latin typeface="Courier New"/>
                <a:ea typeface="Courier New"/>
                <a:cs typeface="Courier New"/>
                <a:sym typeface="Courier New"/>
              </a:rPr>
              <a:t>'John'</a:t>
            </a:r>
            <a:r>
              <a:rPr lang="en" sz="1400" dirty="0">
                <a:solidFill>
                  <a:srgbClr val="090910"/>
                </a:solidFill>
                <a:highlight>
                  <a:srgbClr val="FBFBFD"/>
                </a:highlight>
                <a:latin typeface="Courier New"/>
                <a:ea typeface="Courier New"/>
                <a:cs typeface="Courier New"/>
                <a:sym typeface="Courier New"/>
              </a:rPr>
              <a:t>));</a:t>
            </a:r>
            <a:endParaRPr sz="1400" dirty="0">
              <a:solidFill>
                <a:srgbClr val="090910"/>
              </a:solidFill>
              <a:highlight>
                <a:srgbClr val="FBFBFD"/>
              </a:highlight>
              <a:latin typeface="Courier New"/>
              <a:ea typeface="Courier New"/>
              <a:cs typeface="Courier New"/>
              <a:sym typeface="Courier New"/>
            </a:endParaRPr>
          </a:p>
          <a:p>
            <a:pPr marL="457200" lvl="0" indent="0" algn="l" rtl="0">
              <a:lnSpc>
                <a:spcPct val="100000"/>
              </a:lnSpc>
              <a:spcBef>
                <a:spcPts val="1200"/>
              </a:spcBef>
              <a:spcAft>
                <a:spcPts val="0"/>
              </a:spcAft>
              <a:buNone/>
            </a:pPr>
            <a:r>
              <a:rPr lang="en" sz="1400" dirty="0">
                <a:solidFill>
                  <a:srgbClr val="93939E"/>
                </a:solidFill>
                <a:highlight>
                  <a:srgbClr val="FBFBFD"/>
                </a:highlight>
                <a:latin typeface="Courier New"/>
                <a:ea typeface="Courier New"/>
                <a:cs typeface="Courier New"/>
                <a:sym typeface="Courier New"/>
              </a:rPr>
              <a:t>// Retrieve the first user by the attributes, or create it if it doesn't exist...</a:t>
            </a:r>
            <a:endParaRPr sz="1400" dirty="0">
              <a:solidFill>
                <a:srgbClr val="090910"/>
              </a:solidFill>
              <a:highlight>
                <a:srgbClr val="FBFBFD"/>
              </a:highlight>
              <a:latin typeface="Courier New"/>
              <a:ea typeface="Courier New"/>
              <a:cs typeface="Courier New"/>
              <a:sym typeface="Courier New"/>
            </a:endParaRPr>
          </a:p>
          <a:p>
            <a:pPr marL="457200" lvl="0" indent="0" algn="l" rtl="0">
              <a:lnSpc>
                <a:spcPct val="100000"/>
              </a:lnSpc>
              <a:spcBef>
                <a:spcPts val="1200"/>
              </a:spcBef>
              <a:spcAft>
                <a:spcPts val="0"/>
              </a:spcAft>
              <a:buNone/>
            </a:pPr>
            <a:r>
              <a:rPr lang="en" sz="1400" dirty="0">
                <a:solidFill>
                  <a:srgbClr val="0782B1"/>
                </a:solidFill>
                <a:highlight>
                  <a:srgbClr val="FBFBFD"/>
                </a:highlight>
                <a:latin typeface="Courier New"/>
                <a:ea typeface="Courier New"/>
                <a:cs typeface="Courier New"/>
                <a:sym typeface="Courier New"/>
              </a:rPr>
              <a:t>$user</a:t>
            </a:r>
            <a:r>
              <a:rPr lang="en" sz="1400" dirty="0">
                <a:solidFill>
                  <a:srgbClr val="090910"/>
                </a:solidFill>
                <a:highlight>
                  <a:srgbClr val="FBFBFD"/>
                </a:highlight>
                <a:latin typeface="Courier New"/>
                <a:ea typeface="Courier New"/>
                <a:cs typeface="Courier New"/>
                <a:sym typeface="Courier New"/>
              </a:rPr>
              <a:t> = </a:t>
            </a:r>
            <a:r>
              <a:rPr lang="en" sz="1400" dirty="0">
                <a:solidFill>
                  <a:srgbClr val="CA473F"/>
                </a:solidFill>
                <a:highlight>
                  <a:srgbClr val="FBFBFD"/>
                </a:highlight>
                <a:latin typeface="Courier New"/>
                <a:ea typeface="Courier New"/>
                <a:cs typeface="Courier New"/>
                <a:sym typeface="Courier New"/>
              </a:rPr>
              <a:t>User</a:t>
            </a:r>
            <a:r>
              <a:rPr lang="en" sz="1400" dirty="0">
                <a:solidFill>
                  <a:srgbClr val="090910"/>
                </a:solidFill>
                <a:highlight>
                  <a:srgbClr val="FBFBFD"/>
                </a:highlight>
                <a:latin typeface="Courier New"/>
                <a:ea typeface="Courier New"/>
                <a:cs typeface="Courier New"/>
                <a:sym typeface="Courier New"/>
              </a:rPr>
              <a:t>::</a:t>
            </a:r>
            <a:r>
              <a:rPr lang="en" sz="1400" dirty="0">
                <a:solidFill>
                  <a:srgbClr val="CA473F"/>
                </a:solidFill>
                <a:highlight>
                  <a:srgbClr val="FBFBFD"/>
                </a:highlight>
                <a:latin typeface="Courier New"/>
                <a:ea typeface="Courier New"/>
                <a:cs typeface="Courier New"/>
                <a:sym typeface="Courier New"/>
              </a:rPr>
              <a:t>firstOrCreate</a:t>
            </a:r>
            <a:r>
              <a:rPr lang="en" sz="1400" dirty="0">
                <a:solidFill>
                  <a:srgbClr val="090910"/>
                </a:solidFill>
                <a:highlight>
                  <a:srgbClr val="FBFBFD"/>
                </a:highlight>
                <a:latin typeface="Courier New"/>
                <a:ea typeface="Courier New"/>
                <a:cs typeface="Courier New"/>
                <a:sym typeface="Courier New"/>
              </a:rPr>
              <a:t>(</a:t>
            </a:r>
            <a:r>
              <a:rPr lang="en" sz="1400" dirty="0">
                <a:solidFill>
                  <a:srgbClr val="055472"/>
                </a:solidFill>
                <a:highlight>
                  <a:srgbClr val="FBFBFD"/>
                </a:highlight>
                <a:latin typeface="Courier New"/>
                <a:ea typeface="Courier New"/>
                <a:cs typeface="Courier New"/>
                <a:sym typeface="Courier New"/>
              </a:rPr>
              <a:t>array</a:t>
            </a:r>
            <a:r>
              <a:rPr lang="en" sz="1400" dirty="0">
                <a:solidFill>
                  <a:srgbClr val="090910"/>
                </a:solidFill>
                <a:highlight>
                  <a:srgbClr val="FBFBFD"/>
                </a:highlight>
                <a:latin typeface="Courier New"/>
                <a:ea typeface="Courier New"/>
                <a:cs typeface="Courier New"/>
                <a:sym typeface="Courier New"/>
              </a:rPr>
              <a:t>(</a:t>
            </a:r>
            <a:r>
              <a:rPr lang="en" sz="1400" dirty="0">
                <a:solidFill>
                  <a:srgbClr val="669900"/>
                </a:solidFill>
                <a:highlight>
                  <a:srgbClr val="FBFBFD"/>
                </a:highlight>
                <a:latin typeface="Courier New"/>
                <a:ea typeface="Courier New"/>
                <a:cs typeface="Courier New"/>
                <a:sym typeface="Courier New"/>
              </a:rPr>
              <a:t>'name'</a:t>
            </a:r>
            <a:r>
              <a:rPr lang="en" sz="1400" dirty="0">
                <a:solidFill>
                  <a:srgbClr val="090910"/>
                </a:solidFill>
                <a:highlight>
                  <a:srgbClr val="FBFBFD"/>
                </a:highlight>
                <a:latin typeface="Courier New"/>
                <a:ea typeface="Courier New"/>
                <a:cs typeface="Courier New"/>
                <a:sym typeface="Courier New"/>
              </a:rPr>
              <a:t> =&gt; </a:t>
            </a:r>
            <a:r>
              <a:rPr lang="en" sz="1400" dirty="0">
                <a:solidFill>
                  <a:srgbClr val="669900"/>
                </a:solidFill>
                <a:highlight>
                  <a:srgbClr val="FBFBFD"/>
                </a:highlight>
                <a:latin typeface="Courier New"/>
                <a:ea typeface="Courier New"/>
                <a:cs typeface="Courier New"/>
                <a:sym typeface="Courier New"/>
              </a:rPr>
              <a:t>'John'</a:t>
            </a:r>
            <a:r>
              <a:rPr lang="en" sz="1400" dirty="0">
                <a:solidFill>
                  <a:srgbClr val="090910"/>
                </a:solidFill>
                <a:highlight>
                  <a:srgbClr val="FBFBFD"/>
                </a:highlight>
                <a:latin typeface="Courier New"/>
                <a:ea typeface="Courier New"/>
                <a:cs typeface="Courier New"/>
                <a:sym typeface="Courier New"/>
              </a:rPr>
              <a:t>));</a:t>
            </a:r>
            <a:endParaRPr sz="1400" dirty="0">
              <a:solidFill>
                <a:srgbClr val="090910"/>
              </a:solidFill>
              <a:highlight>
                <a:srgbClr val="FBFBFD"/>
              </a:highlight>
              <a:latin typeface="Courier New"/>
              <a:ea typeface="Courier New"/>
              <a:cs typeface="Courier New"/>
              <a:sym typeface="Courier New"/>
            </a:endParaRPr>
          </a:p>
          <a:p>
            <a:pPr marL="457200" lvl="0" indent="0" algn="l" rtl="0">
              <a:lnSpc>
                <a:spcPct val="100000"/>
              </a:lnSpc>
              <a:spcBef>
                <a:spcPts val="1200"/>
              </a:spcBef>
              <a:spcAft>
                <a:spcPts val="0"/>
              </a:spcAft>
              <a:buNone/>
            </a:pPr>
            <a:r>
              <a:rPr lang="en" sz="1400" dirty="0">
                <a:solidFill>
                  <a:srgbClr val="93939E"/>
                </a:solidFill>
                <a:highlight>
                  <a:srgbClr val="FBFBFD"/>
                </a:highlight>
                <a:latin typeface="Courier New"/>
                <a:ea typeface="Courier New"/>
                <a:cs typeface="Courier New"/>
                <a:sym typeface="Courier New"/>
              </a:rPr>
              <a:t>// Retrieve the first user by the attributes, or instantiate a new instance that does not yet exist in the database</a:t>
            </a:r>
            <a:endParaRPr sz="1400" dirty="0">
              <a:solidFill>
                <a:srgbClr val="090910"/>
              </a:solidFill>
              <a:highlight>
                <a:srgbClr val="FBFBFD"/>
              </a:highlight>
              <a:latin typeface="Courier New"/>
              <a:ea typeface="Courier New"/>
              <a:cs typeface="Courier New"/>
              <a:sym typeface="Courier New"/>
            </a:endParaRPr>
          </a:p>
          <a:p>
            <a:pPr marL="457200" marR="139700" lvl="0" indent="0" algn="l" rtl="0">
              <a:lnSpc>
                <a:spcPct val="100000"/>
              </a:lnSpc>
              <a:spcBef>
                <a:spcPts val="1200"/>
              </a:spcBef>
              <a:spcAft>
                <a:spcPts val="0"/>
              </a:spcAft>
              <a:buNone/>
            </a:pPr>
            <a:r>
              <a:rPr lang="en" sz="1400" dirty="0">
                <a:solidFill>
                  <a:srgbClr val="0782B1"/>
                </a:solidFill>
                <a:highlight>
                  <a:srgbClr val="FBFBFD"/>
                </a:highlight>
                <a:latin typeface="Courier New"/>
                <a:ea typeface="Courier New"/>
                <a:cs typeface="Courier New"/>
                <a:sym typeface="Courier New"/>
              </a:rPr>
              <a:t>$user</a:t>
            </a:r>
            <a:r>
              <a:rPr lang="en" sz="1400" dirty="0">
                <a:solidFill>
                  <a:srgbClr val="090910"/>
                </a:solidFill>
                <a:highlight>
                  <a:srgbClr val="FBFBFD"/>
                </a:highlight>
                <a:latin typeface="Courier New"/>
                <a:ea typeface="Courier New"/>
                <a:cs typeface="Courier New"/>
                <a:sym typeface="Courier New"/>
              </a:rPr>
              <a:t> = </a:t>
            </a:r>
            <a:r>
              <a:rPr lang="en" sz="1400" dirty="0">
                <a:solidFill>
                  <a:srgbClr val="CA473F"/>
                </a:solidFill>
                <a:highlight>
                  <a:srgbClr val="FBFBFD"/>
                </a:highlight>
                <a:latin typeface="Courier New"/>
                <a:ea typeface="Courier New"/>
                <a:cs typeface="Courier New"/>
                <a:sym typeface="Courier New"/>
              </a:rPr>
              <a:t>User</a:t>
            </a:r>
            <a:r>
              <a:rPr lang="en" sz="1400" dirty="0">
                <a:solidFill>
                  <a:srgbClr val="090910"/>
                </a:solidFill>
                <a:highlight>
                  <a:srgbClr val="FBFBFD"/>
                </a:highlight>
                <a:latin typeface="Courier New"/>
                <a:ea typeface="Courier New"/>
                <a:cs typeface="Courier New"/>
                <a:sym typeface="Courier New"/>
              </a:rPr>
              <a:t>::</a:t>
            </a:r>
            <a:r>
              <a:rPr lang="en" sz="1400" dirty="0">
                <a:solidFill>
                  <a:srgbClr val="CA473F"/>
                </a:solidFill>
                <a:highlight>
                  <a:srgbClr val="FBFBFD"/>
                </a:highlight>
                <a:latin typeface="Courier New"/>
                <a:ea typeface="Courier New"/>
                <a:cs typeface="Courier New"/>
                <a:sym typeface="Courier New"/>
              </a:rPr>
              <a:t>firstOrNew</a:t>
            </a:r>
            <a:r>
              <a:rPr lang="en" sz="1400" dirty="0">
                <a:solidFill>
                  <a:srgbClr val="090910"/>
                </a:solidFill>
                <a:highlight>
                  <a:srgbClr val="FBFBFD"/>
                </a:highlight>
                <a:latin typeface="Courier New"/>
                <a:ea typeface="Courier New"/>
                <a:cs typeface="Courier New"/>
                <a:sym typeface="Courier New"/>
              </a:rPr>
              <a:t>(</a:t>
            </a:r>
            <a:r>
              <a:rPr lang="en" sz="1400" dirty="0">
                <a:solidFill>
                  <a:srgbClr val="055472"/>
                </a:solidFill>
                <a:highlight>
                  <a:srgbClr val="FBFBFD"/>
                </a:highlight>
                <a:latin typeface="Courier New"/>
                <a:ea typeface="Courier New"/>
                <a:cs typeface="Courier New"/>
                <a:sym typeface="Courier New"/>
              </a:rPr>
              <a:t>array</a:t>
            </a:r>
            <a:r>
              <a:rPr lang="en" sz="1400" dirty="0">
                <a:solidFill>
                  <a:srgbClr val="090910"/>
                </a:solidFill>
                <a:highlight>
                  <a:srgbClr val="FBFBFD"/>
                </a:highlight>
                <a:latin typeface="Courier New"/>
                <a:ea typeface="Courier New"/>
                <a:cs typeface="Courier New"/>
                <a:sym typeface="Courier New"/>
              </a:rPr>
              <a:t>(</a:t>
            </a:r>
            <a:r>
              <a:rPr lang="en" sz="1400" dirty="0">
                <a:solidFill>
                  <a:srgbClr val="669900"/>
                </a:solidFill>
                <a:highlight>
                  <a:srgbClr val="FBFBFD"/>
                </a:highlight>
                <a:latin typeface="Courier New"/>
                <a:ea typeface="Courier New"/>
                <a:cs typeface="Courier New"/>
                <a:sym typeface="Courier New"/>
              </a:rPr>
              <a:t>'name'</a:t>
            </a:r>
            <a:r>
              <a:rPr lang="en" sz="1400" dirty="0">
                <a:solidFill>
                  <a:srgbClr val="090910"/>
                </a:solidFill>
                <a:highlight>
                  <a:srgbClr val="FBFBFD"/>
                </a:highlight>
                <a:latin typeface="Courier New"/>
                <a:ea typeface="Courier New"/>
                <a:cs typeface="Courier New"/>
                <a:sym typeface="Courier New"/>
              </a:rPr>
              <a:t> =&gt; </a:t>
            </a:r>
            <a:r>
              <a:rPr lang="en" sz="1400" dirty="0">
                <a:solidFill>
                  <a:srgbClr val="669900"/>
                </a:solidFill>
                <a:highlight>
                  <a:srgbClr val="FBFBFD"/>
                </a:highlight>
                <a:latin typeface="Courier New"/>
                <a:ea typeface="Courier New"/>
                <a:cs typeface="Courier New"/>
                <a:sym typeface="Courier New"/>
              </a:rPr>
              <a:t>'John'</a:t>
            </a:r>
            <a:r>
              <a:rPr lang="en" sz="1400" dirty="0">
                <a:solidFill>
                  <a:srgbClr val="090910"/>
                </a:solidFill>
                <a:highlight>
                  <a:srgbClr val="FBFBFD"/>
                </a:highlight>
                <a:latin typeface="Courier New"/>
                <a:ea typeface="Courier New"/>
                <a:cs typeface="Courier New"/>
                <a:sym typeface="Courier New"/>
              </a:rPr>
              <a:t>));</a:t>
            </a:r>
            <a:endParaRPr sz="1400" dirty="0">
              <a:solidFill>
                <a:srgbClr val="090910"/>
              </a:solidFill>
              <a:highlight>
                <a:srgbClr val="FBFBFD"/>
              </a:highlight>
              <a:latin typeface="Courier New"/>
              <a:ea typeface="Courier New"/>
              <a:cs typeface="Courier New"/>
              <a:sym typeface="Courier New"/>
            </a:endParaRPr>
          </a:p>
          <a:p>
            <a:pPr marL="0" lvl="0" indent="0" algn="l" rtl="0">
              <a:lnSpc>
                <a:spcPct val="100000"/>
              </a:lnSpc>
              <a:spcBef>
                <a:spcPts val="2200"/>
              </a:spcBef>
              <a:spcAft>
                <a:spcPts val="0"/>
              </a:spcAft>
              <a:buNone/>
            </a:pPr>
            <a:r>
              <a:rPr lang="en" sz="1400" b="1" dirty="0">
                <a:solidFill>
                  <a:srgbClr val="006699"/>
                </a:solidFill>
                <a:latin typeface="Roboto"/>
                <a:ea typeface="Roboto"/>
                <a:cs typeface="Roboto"/>
                <a:sym typeface="Roboto"/>
              </a:rPr>
              <a:t>Deleting An Existing Model</a:t>
            </a:r>
            <a:endParaRPr sz="1400" b="1" dirty="0">
              <a:solidFill>
                <a:srgbClr val="006699"/>
              </a:solidFill>
              <a:latin typeface="Roboto"/>
              <a:ea typeface="Roboto"/>
              <a:cs typeface="Roboto"/>
              <a:sym typeface="Roboto"/>
            </a:endParaRPr>
          </a:p>
          <a:p>
            <a:pPr marL="0" lvl="0" indent="0" algn="l" rtl="0">
              <a:lnSpc>
                <a:spcPct val="100000"/>
              </a:lnSpc>
              <a:spcBef>
                <a:spcPts val="1100"/>
              </a:spcBef>
              <a:spcAft>
                <a:spcPts val="0"/>
              </a:spcAft>
              <a:buNone/>
            </a:pPr>
            <a:r>
              <a:rPr lang="en" sz="1400" dirty="0">
                <a:solidFill>
                  <a:srgbClr val="2B2E38"/>
                </a:solidFill>
                <a:latin typeface="Roboto"/>
                <a:ea typeface="Roboto"/>
                <a:cs typeface="Roboto"/>
                <a:sym typeface="Roboto"/>
              </a:rPr>
              <a:t>To delete a model, simply call the </a:t>
            </a:r>
            <a:r>
              <a:rPr lang="en" sz="1400" dirty="0">
                <a:solidFill>
                  <a:srgbClr val="CA473F"/>
                </a:solidFill>
                <a:highlight>
                  <a:srgbClr val="FBFBFD"/>
                </a:highlight>
                <a:latin typeface="Courier New"/>
                <a:ea typeface="Courier New"/>
                <a:cs typeface="Courier New"/>
                <a:sym typeface="Courier New"/>
              </a:rPr>
              <a:t>delete</a:t>
            </a:r>
            <a:r>
              <a:rPr lang="en" sz="1400" dirty="0">
                <a:solidFill>
                  <a:srgbClr val="2B2E38"/>
                </a:solidFill>
                <a:latin typeface="Roboto"/>
                <a:ea typeface="Roboto"/>
                <a:cs typeface="Roboto"/>
                <a:sym typeface="Roboto"/>
              </a:rPr>
              <a:t> method on the instance:</a:t>
            </a:r>
            <a:endParaRPr sz="1400" dirty="0">
              <a:solidFill>
                <a:srgbClr val="2B2E38"/>
              </a:solidFill>
              <a:latin typeface="Roboto"/>
              <a:ea typeface="Roboto"/>
              <a:cs typeface="Roboto"/>
              <a:sym typeface="Roboto"/>
            </a:endParaRPr>
          </a:p>
          <a:p>
            <a:pPr marL="457200" lvl="0" indent="0" algn="l" rtl="0">
              <a:lnSpc>
                <a:spcPct val="100000"/>
              </a:lnSpc>
              <a:spcBef>
                <a:spcPts val="2400"/>
              </a:spcBef>
              <a:spcAft>
                <a:spcPts val="0"/>
              </a:spcAft>
              <a:buNone/>
            </a:pPr>
            <a:r>
              <a:rPr lang="en" sz="1400" dirty="0">
                <a:solidFill>
                  <a:srgbClr val="0782B1"/>
                </a:solidFill>
                <a:highlight>
                  <a:srgbClr val="FBFBFD"/>
                </a:highlight>
                <a:latin typeface="Courier New"/>
                <a:ea typeface="Courier New"/>
                <a:cs typeface="Courier New"/>
                <a:sym typeface="Courier New"/>
              </a:rPr>
              <a:t>$user</a:t>
            </a:r>
            <a:r>
              <a:rPr lang="en" sz="1400" dirty="0">
                <a:solidFill>
                  <a:srgbClr val="090910"/>
                </a:solidFill>
                <a:highlight>
                  <a:srgbClr val="FBFBFD"/>
                </a:highlight>
                <a:latin typeface="Courier New"/>
                <a:ea typeface="Courier New"/>
                <a:cs typeface="Courier New"/>
                <a:sym typeface="Courier New"/>
              </a:rPr>
              <a:t> = </a:t>
            </a:r>
            <a:r>
              <a:rPr lang="en" sz="1400" dirty="0">
                <a:solidFill>
                  <a:srgbClr val="CA473F"/>
                </a:solidFill>
                <a:highlight>
                  <a:srgbClr val="FBFBFD"/>
                </a:highlight>
                <a:latin typeface="Courier New"/>
                <a:ea typeface="Courier New"/>
                <a:cs typeface="Courier New"/>
                <a:sym typeface="Courier New"/>
              </a:rPr>
              <a:t>User</a:t>
            </a:r>
            <a:r>
              <a:rPr lang="en" sz="1400" dirty="0">
                <a:solidFill>
                  <a:srgbClr val="090910"/>
                </a:solidFill>
                <a:highlight>
                  <a:srgbClr val="FBFBFD"/>
                </a:highlight>
                <a:latin typeface="Courier New"/>
                <a:ea typeface="Courier New"/>
                <a:cs typeface="Courier New"/>
                <a:sym typeface="Courier New"/>
              </a:rPr>
              <a:t>::</a:t>
            </a:r>
            <a:r>
              <a:rPr lang="en" sz="1400" dirty="0">
                <a:solidFill>
                  <a:srgbClr val="CA473F"/>
                </a:solidFill>
                <a:highlight>
                  <a:srgbClr val="FBFBFD"/>
                </a:highlight>
                <a:latin typeface="Courier New"/>
                <a:ea typeface="Courier New"/>
                <a:cs typeface="Courier New"/>
                <a:sym typeface="Courier New"/>
              </a:rPr>
              <a:t>find</a:t>
            </a:r>
            <a:r>
              <a:rPr lang="en" sz="1400" dirty="0">
                <a:solidFill>
                  <a:srgbClr val="090910"/>
                </a:solidFill>
                <a:highlight>
                  <a:srgbClr val="FBFBFD"/>
                </a:highlight>
                <a:latin typeface="Courier New"/>
                <a:ea typeface="Courier New"/>
                <a:cs typeface="Courier New"/>
                <a:sym typeface="Courier New"/>
              </a:rPr>
              <a:t>(</a:t>
            </a:r>
            <a:r>
              <a:rPr lang="en" sz="1400" dirty="0">
                <a:solidFill>
                  <a:srgbClr val="981D15"/>
                </a:solidFill>
                <a:highlight>
                  <a:srgbClr val="FBFBFD"/>
                </a:highlight>
                <a:latin typeface="Courier New"/>
                <a:ea typeface="Courier New"/>
                <a:cs typeface="Courier New"/>
                <a:sym typeface="Courier New"/>
              </a:rPr>
              <a:t>1</a:t>
            </a:r>
            <a:r>
              <a:rPr lang="en" sz="1400" dirty="0">
                <a:solidFill>
                  <a:srgbClr val="090910"/>
                </a:solidFill>
                <a:highlight>
                  <a:srgbClr val="FBFBFD"/>
                </a:highlight>
                <a:latin typeface="Courier New"/>
                <a:ea typeface="Courier New"/>
                <a:cs typeface="Courier New"/>
                <a:sym typeface="Courier New"/>
              </a:rPr>
              <a:t>);</a:t>
            </a:r>
            <a:endParaRPr sz="1400" dirty="0">
              <a:solidFill>
                <a:srgbClr val="090910"/>
              </a:solidFill>
              <a:highlight>
                <a:srgbClr val="FBFBFD"/>
              </a:highlight>
              <a:latin typeface="Courier New"/>
              <a:ea typeface="Courier New"/>
              <a:cs typeface="Courier New"/>
              <a:sym typeface="Courier New"/>
            </a:endParaRPr>
          </a:p>
          <a:p>
            <a:pPr marL="457200" marR="139700" lvl="0" indent="0" algn="l" rtl="0">
              <a:lnSpc>
                <a:spcPct val="100000"/>
              </a:lnSpc>
              <a:spcBef>
                <a:spcPts val="1200"/>
              </a:spcBef>
              <a:spcAft>
                <a:spcPts val="2200"/>
              </a:spcAft>
              <a:buNone/>
            </a:pPr>
            <a:r>
              <a:rPr lang="en" sz="1400" dirty="0">
                <a:solidFill>
                  <a:srgbClr val="0782B1"/>
                </a:solidFill>
                <a:highlight>
                  <a:srgbClr val="FBFBFD"/>
                </a:highlight>
                <a:latin typeface="Courier New"/>
                <a:ea typeface="Courier New"/>
                <a:cs typeface="Courier New"/>
                <a:sym typeface="Courier New"/>
              </a:rPr>
              <a:t>$user</a:t>
            </a:r>
            <a:r>
              <a:rPr lang="en" sz="1400" dirty="0">
                <a:solidFill>
                  <a:srgbClr val="090910"/>
                </a:solidFill>
                <a:highlight>
                  <a:srgbClr val="FBFBFD"/>
                </a:highlight>
                <a:latin typeface="Courier New"/>
                <a:ea typeface="Courier New"/>
                <a:cs typeface="Courier New"/>
                <a:sym typeface="Courier New"/>
              </a:rPr>
              <a:t>-&gt;</a:t>
            </a:r>
            <a:r>
              <a:rPr lang="en" sz="1400" dirty="0">
                <a:solidFill>
                  <a:srgbClr val="CA473F"/>
                </a:solidFill>
                <a:highlight>
                  <a:srgbClr val="FBFBFD"/>
                </a:highlight>
                <a:latin typeface="Courier New"/>
                <a:ea typeface="Courier New"/>
                <a:cs typeface="Courier New"/>
                <a:sym typeface="Courier New"/>
              </a:rPr>
              <a:t>delete</a:t>
            </a:r>
            <a:r>
              <a:rPr lang="en" sz="1400" dirty="0">
                <a:solidFill>
                  <a:srgbClr val="090910"/>
                </a:solidFill>
                <a:highlight>
                  <a:srgbClr val="FBFBFD"/>
                </a:highlight>
                <a:latin typeface="Courier New"/>
                <a:ea typeface="Courier New"/>
                <a:cs typeface="Courier New"/>
                <a:sym typeface="Courier New"/>
              </a:rPr>
              <a:t>();</a:t>
            </a:r>
            <a:endParaRPr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500"/>
              </a:spcAft>
              <a:buNone/>
            </a:pPr>
            <a:r>
              <a:rPr lang="en" b="1">
                <a:solidFill>
                  <a:schemeClr val="accent5"/>
                </a:solidFill>
              </a:rPr>
              <a:t>Routing</a:t>
            </a:r>
            <a:endParaRPr b="1">
              <a:solidFill>
                <a:schemeClr val="accent5"/>
              </a:solidFill>
            </a:endParaRPr>
          </a:p>
        </p:txBody>
      </p:sp>
      <p:sp>
        <p:nvSpPr>
          <p:cNvPr id="149" name="Google Shape;149;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solidFill>
                  <a:srgbClr val="2B2E38"/>
                </a:solidFill>
                <a:latin typeface="Roboto"/>
                <a:ea typeface="Roboto"/>
                <a:cs typeface="Roboto"/>
                <a:sym typeface="Roboto"/>
              </a:rPr>
              <a:t>Most of the routes for your application will be defined in the </a:t>
            </a:r>
            <a:r>
              <a:rPr lang="en" sz="1600">
                <a:solidFill>
                  <a:srgbClr val="CA473F"/>
                </a:solidFill>
                <a:highlight>
                  <a:srgbClr val="FBFBFD"/>
                </a:highlight>
                <a:latin typeface="Courier New"/>
                <a:ea typeface="Courier New"/>
                <a:cs typeface="Courier New"/>
                <a:sym typeface="Courier New"/>
              </a:rPr>
              <a:t>app/web.php</a:t>
            </a:r>
            <a:r>
              <a:rPr lang="en" sz="1600">
                <a:solidFill>
                  <a:srgbClr val="2B2E38"/>
                </a:solidFill>
                <a:latin typeface="Roboto"/>
                <a:ea typeface="Roboto"/>
                <a:cs typeface="Roboto"/>
                <a:sym typeface="Roboto"/>
              </a:rPr>
              <a:t> file. The simplest Laravel routes consist of a URL and a Closure callback.</a:t>
            </a:r>
            <a:endParaRPr sz="1600">
              <a:solidFill>
                <a:srgbClr val="2B2E38"/>
              </a:solidFill>
              <a:latin typeface="Roboto"/>
              <a:ea typeface="Roboto"/>
              <a:cs typeface="Roboto"/>
              <a:sym typeface="Roboto"/>
            </a:endParaRPr>
          </a:p>
          <a:p>
            <a:pPr marL="0" lvl="0" indent="0" algn="l" rtl="0">
              <a:lnSpc>
                <a:spcPct val="100000"/>
              </a:lnSpc>
              <a:spcBef>
                <a:spcPts val="2400"/>
              </a:spcBef>
              <a:spcAft>
                <a:spcPts val="0"/>
              </a:spcAft>
              <a:buNone/>
            </a:pPr>
            <a:endParaRPr sz="1600">
              <a:solidFill>
                <a:srgbClr val="090910"/>
              </a:solidFill>
              <a:latin typeface="Roboto"/>
              <a:ea typeface="Roboto"/>
              <a:cs typeface="Roboto"/>
              <a:sym typeface="Roboto"/>
            </a:endParaRPr>
          </a:p>
          <a:p>
            <a:pPr marL="139700" marR="139700" lvl="0" indent="0" algn="l" rtl="0">
              <a:lnSpc>
                <a:spcPct val="100000"/>
              </a:lnSpc>
              <a:spcBef>
                <a:spcPts val="1100"/>
              </a:spcBef>
              <a:spcAft>
                <a:spcPts val="0"/>
              </a:spcAft>
              <a:buNone/>
            </a:pPr>
            <a:endParaRPr sz="1600">
              <a:solidFill>
                <a:srgbClr val="090910"/>
              </a:solidFill>
              <a:highlight>
                <a:srgbClr val="FBFBFD"/>
              </a:highlight>
              <a:latin typeface="Courier New"/>
              <a:ea typeface="Courier New"/>
              <a:cs typeface="Courier New"/>
              <a:sym typeface="Courier New"/>
            </a:endParaRPr>
          </a:p>
          <a:p>
            <a:pPr marL="0" lvl="0" indent="0" algn="l" rtl="0">
              <a:lnSpc>
                <a:spcPct val="100000"/>
              </a:lnSpc>
              <a:spcBef>
                <a:spcPts val="2200"/>
              </a:spcBef>
              <a:spcAft>
                <a:spcPts val="0"/>
              </a:spcAft>
              <a:buNone/>
            </a:pPr>
            <a:endParaRPr sz="1600">
              <a:solidFill>
                <a:srgbClr val="090910"/>
              </a:solidFill>
              <a:latin typeface="Roboto"/>
              <a:ea typeface="Roboto"/>
              <a:cs typeface="Roboto"/>
              <a:sym typeface="Roboto"/>
            </a:endParaRPr>
          </a:p>
          <a:p>
            <a:pPr marL="0" lvl="0" indent="0" algn="l" rtl="0">
              <a:lnSpc>
                <a:spcPct val="100000"/>
              </a:lnSpc>
              <a:spcBef>
                <a:spcPts val="1100"/>
              </a:spcBef>
              <a:spcAft>
                <a:spcPts val="1200"/>
              </a:spcAft>
              <a:buNone/>
            </a:pPr>
            <a:endParaRPr sz="900">
              <a:solidFill>
                <a:schemeClr val="dk1"/>
              </a:solidFill>
              <a:highlight>
                <a:schemeClr val="lt1"/>
              </a:highlight>
              <a:latin typeface="Arial"/>
              <a:ea typeface="Arial"/>
              <a:cs typeface="Arial"/>
              <a:sym typeface="Arial"/>
            </a:endParaRPr>
          </a:p>
        </p:txBody>
      </p:sp>
      <p:sp>
        <p:nvSpPr>
          <p:cNvPr id="150" name="Google Shape;150;p28"/>
          <p:cNvSpPr txBox="1"/>
          <p:nvPr/>
        </p:nvSpPr>
        <p:spPr>
          <a:xfrm>
            <a:off x="808000" y="2624275"/>
            <a:ext cx="3723000" cy="194409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solidFill>
                  <a:srgbClr val="CA473F"/>
                </a:solidFill>
                <a:highlight>
                  <a:srgbClr val="FBFBFD"/>
                </a:highlight>
                <a:latin typeface="Courier New"/>
                <a:ea typeface="Courier New"/>
                <a:cs typeface="Courier New"/>
                <a:sym typeface="Courier New"/>
              </a:rPr>
              <a:t>Route</a:t>
            </a:r>
            <a:r>
              <a:rPr lang="en" sz="1300" dirty="0">
                <a:solidFill>
                  <a:srgbClr val="090910"/>
                </a:solidFill>
                <a:highlight>
                  <a:srgbClr val="FBFBFD"/>
                </a:highlight>
                <a:latin typeface="Courier New"/>
                <a:ea typeface="Courier New"/>
                <a:cs typeface="Courier New"/>
                <a:sym typeface="Courier New"/>
              </a:rPr>
              <a:t>::</a:t>
            </a:r>
            <a:r>
              <a:rPr lang="en" sz="1300" dirty="0">
                <a:solidFill>
                  <a:srgbClr val="CA473F"/>
                </a:solidFill>
                <a:highlight>
                  <a:srgbClr val="FBFBFD"/>
                </a:highlight>
                <a:latin typeface="Courier New"/>
                <a:ea typeface="Courier New"/>
                <a:cs typeface="Courier New"/>
                <a:sym typeface="Courier New"/>
              </a:rPr>
              <a:t>post</a:t>
            </a:r>
            <a:r>
              <a:rPr lang="en" sz="1300" dirty="0">
                <a:solidFill>
                  <a:srgbClr val="090910"/>
                </a:solidFill>
                <a:highlight>
                  <a:srgbClr val="FBFBFD"/>
                </a:highlight>
                <a:latin typeface="Courier New"/>
                <a:ea typeface="Courier New"/>
                <a:cs typeface="Courier New"/>
                <a:sym typeface="Courier New"/>
              </a:rPr>
              <a:t>(</a:t>
            </a:r>
            <a:r>
              <a:rPr lang="en" sz="1300" dirty="0">
                <a:solidFill>
                  <a:srgbClr val="669900"/>
                </a:solidFill>
                <a:highlight>
                  <a:srgbClr val="FBFBFD"/>
                </a:highlight>
                <a:latin typeface="Courier New"/>
                <a:ea typeface="Courier New"/>
                <a:cs typeface="Courier New"/>
                <a:sym typeface="Courier New"/>
              </a:rPr>
              <a:t>‘foo/bar'</a:t>
            </a:r>
            <a:r>
              <a:rPr lang="en" sz="1300" dirty="0">
                <a:solidFill>
                  <a:srgbClr val="090910"/>
                </a:solidFill>
                <a:highlight>
                  <a:srgbClr val="FBFBFD"/>
                </a:highlight>
                <a:latin typeface="Courier New"/>
                <a:ea typeface="Courier New"/>
                <a:cs typeface="Courier New"/>
                <a:sym typeface="Courier New"/>
              </a:rPr>
              <a:t>, </a:t>
            </a:r>
            <a:r>
              <a:rPr lang="en" sz="1300" dirty="0">
                <a:solidFill>
                  <a:srgbClr val="055472"/>
                </a:solidFill>
                <a:highlight>
                  <a:srgbClr val="FBFBFD"/>
                </a:highlight>
                <a:latin typeface="Courier New"/>
                <a:ea typeface="Courier New"/>
                <a:cs typeface="Courier New"/>
                <a:sym typeface="Courier New"/>
              </a:rPr>
              <a:t>function</a:t>
            </a:r>
            <a:r>
              <a:rPr lang="en" sz="1300" dirty="0">
                <a:solidFill>
                  <a:srgbClr val="090910"/>
                </a:solidFill>
                <a:highlight>
                  <a:srgbClr val="FBFBFD"/>
                </a:highlight>
                <a:latin typeface="Courier New"/>
                <a:ea typeface="Courier New"/>
                <a:cs typeface="Courier New"/>
                <a:sym typeface="Courier New"/>
              </a:rPr>
              <a:t>()</a:t>
            </a:r>
            <a:endParaRPr sz="1300" dirty="0">
              <a:solidFill>
                <a:srgbClr val="090910"/>
              </a:solidFill>
              <a:highlight>
                <a:srgbClr val="FBFBFD"/>
              </a:highlight>
              <a:latin typeface="Courier New"/>
              <a:ea typeface="Courier New"/>
              <a:cs typeface="Courier New"/>
              <a:sym typeface="Courier New"/>
            </a:endParaRPr>
          </a:p>
          <a:p>
            <a:pPr marL="0" lvl="0" indent="0" algn="l" rtl="0">
              <a:spcBef>
                <a:spcPts val="1200"/>
              </a:spcBef>
              <a:spcAft>
                <a:spcPts val="0"/>
              </a:spcAft>
              <a:buNone/>
            </a:pPr>
            <a:r>
              <a:rPr lang="en" sz="1300" dirty="0">
                <a:solidFill>
                  <a:srgbClr val="090910"/>
                </a:solidFill>
                <a:highlight>
                  <a:srgbClr val="FBFBFD"/>
                </a:highlight>
                <a:latin typeface="Courier New"/>
                <a:ea typeface="Courier New"/>
                <a:cs typeface="Courier New"/>
                <a:sym typeface="Courier New"/>
              </a:rPr>
              <a:t>{</a:t>
            </a:r>
            <a:endParaRPr sz="1300" dirty="0">
              <a:solidFill>
                <a:srgbClr val="090910"/>
              </a:solidFill>
              <a:highlight>
                <a:srgbClr val="FBFBFD"/>
              </a:highlight>
              <a:latin typeface="Courier New"/>
              <a:ea typeface="Courier New"/>
              <a:cs typeface="Courier New"/>
              <a:sym typeface="Courier New"/>
            </a:endParaRPr>
          </a:p>
          <a:p>
            <a:pPr marL="0" lvl="0" indent="0" algn="l" rtl="0">
              <a:spcBef>
                <a:spcPts val="1200"/>
              </a:spcBef>
              <a:spcAft>
                <a:spcPts val="0"/>
              </a:spcAft>
              <a:buNone/>
            </a:pPr>
            <a:r>
              <a:rPr lang="en" sz="1300" dirty="0">
                <a:solidFill>
                  <a:srgbClr val="090910"/>
                </a:solidFill>
                <a:highlight>
                  <a:srgbClr val="FBFBFD"/>
                </a:highlight>
                <a:latin typeface="Courier New"/>
                <a:ea typeface="Courier New"/>
                <a:cs typeface="Courier New"/>
                <a:sym typeface="Courier New"/>
              </a:rPr>
              <a:t>    </a:t>
            </a:r>
            <a:r>
              <a:rPr lang="en" sz="1300" dirty="0">
                <a:solidFill>
                  <a:srgbClr val="055472"/>
                </a:solidFill>
                <a:highlight>
                  <a:srgbClr val="FBFBFD"/>
                </a:highlight>
                <a:latin typeface="Courier New"/>
                <a:ea typeface="Courier New"/>
                <a:cs typeface="Courier New"/>
                <a:sym typeface="Courier New"/>
              </a:rPr>
              <a:t>return</a:t>
            </a:r>
            <a:r>
              <a:rPr lang="en" sz="1300" dirty="0">
                <a:solidFill>
                  <a:srgbClr val="090910"/>
                </a:solidFill>
                <a:highlight>
                  <a:srgbClr val="FBFBFD"/>
                </a:highlight>
                <a:latin typeface="Courier New"/>
                <a:ea typeface="Courier New"/>
                <a:cs typeface="Courier New"/>
                <a:sym typeface="Courier New"/>
              </a:rPr>
              <a:t> </a:t>
            </a:r>
            <a:r>
              <a:rPr lang="en" sz="1300" dirty="0">
                <a:solidFill>
                  <a:srgbClr val="669900"/>
                </a:solidFill>
                <a:highlight>
                  <a:srgbClr val="FBFBFD"/>
                </a:highlight>
                <a:latin typeface="Courier New"/>
                <a:ea typeface="Courier New"/>
                <a:cs typeface="Courier New"/>
                <a:sym typeface="Courier New"/>
              </a:rPr>
              <a:t>'Hello World'</a:t>
            </a:r>
            <a:r>
              <a:rPr lang="en" sz="1300" dirty="0">
                <a:solidFill>
                  <a:srgbClr val="090910"/>
                </a:solidFill>
                <a:highlight>
                  <a:srgbClr val="FBFBFD"/>
                </a:highlight>
                <a:latin typeface="Courier New"/>
                <a:ea typeface="Courier New"/>
                <a:cs typeface="Courier New"/>
                <a:sym typeface="Courier New"/>
              </a:rPr>
              <a:t>;</a:t>
            </a:r>
            <a:endParaRPr sz="1300" dirty="0">
              <a:solidFill>
                <a:srgbClr val="090910"/>
              </a:solidFill>
              <a:highlight>
                <a:srgbClr val="FBFBFD"/>
              </a:highlight>
              <a:latin typeface="Courier New"/>
              <a:ea typeface="Courier New"/>
              <a:cs typeface="Courier New"/>
              <a:sym typeface="Courier New"/>
            </a:endParaRPr>
          </a:p>
          <a:p>
            <a:pPr marL="139700" marR="139700" lvl="0" indent="0" algn="l" rtl="0">
              <a:spcBef>
                <a:spcPts val="1200"/>
              </a:spcBef>
              <a:spcAft>
                <a:spcPts val="0"/>
              </a:spcAft>
              <a:buNone/>
            </a:pPr>
            <a:r>
              <a:rPr lang="en" sz="1300" dirty="0">
                <a:solidFill>
                  <a:srgbClr val="090910"/>
                </a:solidFill>
                <a:highlight>
                  <a:srgbClr val="FBFBFD"/>
                </a:highlight>
                <a:latin typeface="Courier New"/>
                <a:ea typeface="Courier New"/>
                <a:cs typeface="Courier New"/>
                <a:sym typeface="Courier New"/>
              </a:rPr>
              <a:t>});</a:t>
            </a:r>
            <a:endParaRPr sz="1300" dirty="0">
              <a:solidFill>
                <a:srgbClr val="090910"/>
              </a:solidFill>
              <a:highlight>
                <a:srgbClr val="FBFBFD"/>
              </a:highlight>
              <a:latin typeface="Courier New"/>
              <a:ea typeface="Courier New"/>
              <a:cs typeface="Courier New"/>
              <a:sym typeface="Courier New"/>
            </a:endParaRPr>
          </a:p>
          <a:p>
            <a:pPr marL="0" lvl="0" indent="0" algn="l" rtl="0">
              <a:spcBef>
                <a:spcPts val="2200"/>
              </a:spcBef>
              <a:spcAft>
                <a:spcPts val="0"/>
              </a:spcAft>
              <a:buNone/>
            </a:pPr>
            <a:endParaRPr dirty="0">
              <a:latin typeface="Proxima Nova"/>
              <a:ea typeface="Proxima Nova"/>
              <a:cs typeface="Proxima Nova"/>
              <a:sym typeface="Proxima Nova"/>
            </a:endParaRPr>
          </a:p>
        </p:txBody>
      </p:sp>
      <p:sp>
        <p:nvSpPr>
          <p:cNvPr id="151" name="Google Shape;151;p28"/>
          <p:cNvSpPr txBox="1"/>
          <p:nvPr/>
        </p:nvSpPr>
        <p:spPr>
          <a:xfrm>
            <a:off x="4753800" y="2624275"/>
            <a:ext cx="3240300" cy="144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solidFill>
                  <a:srgbClr val="CA473F"/>
                </a:solidFill>
                <a:highlight>
                  <a:srgbClr val="FBFBFD"/>
                </a:highlight>
                <a:latin typeface="Courier New"/>
                <a:ea typeface="Courier New"/>
                <a:cs typeface="Courier New"/>
                <a:sym typeface="Courier New"/>
              </a:rPr>
              <a:t>Route</a:t>
            </a:r>
            <a:r>
              <a:rPr lang="en" sz="1300" dirty="0">
                <a:solidFill>
                  <a:srgbClr val="090910"/>
                </a:solidFill>
                <a:highlight>
                  <a:srgbClr val="FBFBFD"/>
                </a:highlight>
                <a:latin typeface="Courier New"/>
                <a:ea typeface="Courier New"/>
                <a:cs typeface="Courier New"/>
                <a:sym typeface="Courier New"/>
              </a:rPr>
              <a:t>::</a:t>
            </a:r>
            <a:r>
              <a:rPr lang="en" sz="1300" dirty="0">
                <a:solidFill>
                  <a:srgbClr val="CA473F"/>
                </a:solidFill>
                <a:highlight>
                  <a:srgbClr val="FBFBFD"/>
                </a:highlight>
                <a:latin typeface="Courier New"/>
                <a:ea typeface="Courier New"/>
                <a:cs typeface="Courier New"/>
                <a:sym typeface="Courier New"/>
              </a:rPr>
              <a:t>get</a:t>
            </a:r>
            <a:r>
              <a:rPr lang="en" sz="1300" dirty="0">
                <a:solidFill>
                  <a:srgbClr val="090910"/>
                </a:solidFill>
                <a:highlight>
                  <a:srgbClr val="FBFBFD"/>
                </a:highlight>
                <a:latin typeface="Courier New"/>
                <a:ea typeface="Courier New"/>
                <a:cs typeface="Courier New"/>
                <a:sym typeface="Courier New"/>
              </a:rPr>
              <a:t>(</a:t>
            </a:r>
            <a:r>
              <a:rPr lang="en" sz="1300" dirty="0">
                <a:solidFill>
                  <a:srgbClr val="669900"/>
                </a:solidFill>
                <a:highlight>
                  <a:srgbClr val="FBFBFD"/>
                </a:highlight>
                <a:latin typeface="Courier New"/>
                <a:ea typeface="Courier New"/>
                <a:cs typeface="Courier New"/>
                <a:sym typeface="Courier New"/>
              </a:rPr>
              <a:t>'/'</a:t>
            </a:r>
            <a:r>
              <a:rPr lang="en" sz="1300" dirty="0">
                <a:solidFill>
                  <a:srgbClr val="090910"/>
                </a:solidFill>
                <a:highlight>
                  <a:srgbClr val="FBFBFD"/>
                </a:highlight>
                <a:latin typeface="Courier New"/>
                <a:ea typeface="Courier New"/>
                <a:cs typeface="Courier New"/>
                <a:sym typeface="Courier New"/>
              </a:rPr>
              <a:t>, </a:t>
            </a:r>
            <a:r>
              <a:rPr lang="en" sz="1300" dirty="0">
                <a:solidFill>
                  <a:srgbClr val="055472"/>
                </a:solidFill>
                <a:highlight>
                  <a:srgbClr val="FBFBFD"/>
                </a:highlight>
                <a:latin typeface="Courier New"/>
                <a:ea typeface="Courier New"/>
                <a:cs typeface="Courier New"/>
                <a:sym typeface="Courier New"/>
              </a:rPr>
              <a:t>function</a:t>
            </a:r>
            <a:r>
              <a:rPr lang="en" sz="1300" dirty="0">
                <a:solidFill>
                  <a:srgbClr val="090910"/>
                </a:solidFill>
                <a:highlight>
                  <a:srgbClr val="FBFBFD"/>
                </a:highlight>
                <a:latin typeface="Courier New"/>
                <a:ea typeface="Courier New"/>
                <a:cs typeface="Courier New"/>
                <a:sym typeface="Courier New"/>
              </a:rPr>
              <a:t>()</a:t>
            </a:r>
            <a:endParaRPr sz="1300" dirty="0">
              <a:solidFill>
                <a:srgbClr val="090910"/>
              </a:solidFill>
              <a:highlight>
                <a:srgbClr val="FBFBFD"/>
              </a:highlight>
              <a:latin typeface="Courier New"/>
              <a:ea typeface="Courier New"/>
              <a:cs typeface="Courier New"/>
              <a:sym typeface="Courier New"/>
            </a:endParaRPr>
          </a:p>
          <a:p>
            <a:pPr marL="0" lvl="0" indent="0" algn="l" rtl="0">
              <a:spcBef>
                <a:spcPts val="1200"/>
              </a:spcBef>
              <a:spcAft>
                <a:spcPts val="0"/>
              </a:spcAft>
              <a:buNone/>
            </a:pPr>
            <a:r>
              <a:rPr lang="en" sz="1300" dirty="0">
                <a:solidFill>
                  <a:srgbClr val="090910"/>
                </a:solidFill>
                <a:highlight>
                  <a:srgbClr val="FBFBFD"/>
                </a:highlight>
                <a:latin typeface="Courier New"/>
                <a:ea typeface="Courier New"/>
                <a:cs typeface="Courier New"/>
                <a:sym typeface="Courier New"/>
              </a:rPr>
              <a:t>{</a:t>
            </a:r>
            <a:endParaRPr sz="1300" dirty="0">
              <a:solidFill>
                <a:srgbClr val="090910"/>
              </a:solidFill>
              <a:highlight>
                <a:srgbClr val="FBFBFD"/>
              </a:highlight>
              <a:latin typeface="Courier New"/>
              <a:ea typeface="Courier New"/>
              <a:cs typeface="Courier New"/>
              <a:sym typeface="Courier New"/>
            </a:endParaRPr>
          </a:p>
          <a:p>
            <a:pPr marL="0" lvl="0" indent="0" algn="l" rtl="0">
              <a:spcBef>
                <a:spcPts val="1200"/>
              </a:spcBef>
              <a:spcAft>
                <a:spcPts val="0"/>
              </a:spcAft>
              <a:buNone/>
            </a:pPr>
            <a:r>
              <a:rPr lang="en" sz="1300" dirty="0">
                <a:solidFill>
                  <a:srgbClr val="090910"/>
                </a:solidFill>
                <a:highlight>
                  <a:srgbClr val="FBFBFD"/>
                </a:highlight>
                <a:latin typeface="Courier New"/>
                <a:ea typeface="Courier New"/>
                <a:cs typeface="Courier New"/>
                <a:sym typeface="Courier New"/>
              </a:rPr>
              <a:t>    </a:t>
            </a:r>
            <a:r>
              <a:rPr lang="en" sz="1300" dirty="0">
                <a:solidFill>
                  <a:srgbClr val="055472"/>
                </a:solidFill>
                <a:highlight>
                  <a:srgbClr val="FBFBFD"/>
                </a:highlight>
                <a:latin typeface="Courier New"/>
                <a:ea typeface="Courier New"/>
                <a:cs typeface="Courier New"/>
                <a:sym typeface="Courier New"/>
              </a:rPr>
              <a:t>return</a:t>
            </a:r>
            <a:r>
              <a:rPr lang="en" sz="1300" dirty="0">
                <a:solidFill>
                  <a:srgbClr val="090910"/>
                </a:solidFill>
                <a:highlight>
                  <a:srgbClr val="FBFBFD"/>
                </a:highlight>
                <a:latin typeface="Courier New"/>
                <a:ea typeface="Courier New"/>
                <a:cs typeface="Courier New"/>
                <a:sym typeface="Courier New"/>
              </a:rPr>
              <a:t> </a:t>
            </a:r>
            <a:r>
              <a:rPr lang="en" sz="1300" dirty="0">
                <a:solidFill>
                  <a:srgbClr val="669900"/>
                </a:solidFill>
                <a:highlight>
                  <a:srgbClr val="FBFBFD"/>
                </a:highlight>
                <a:latin typeface="Courier New"/>
                <a:ea typeface="Courier New"/>
                <a:cs typeface="Courier New"/>
                <a:sym typeface="Courier New"/>
              </a:rPr>
              <a:t>'Hello World'</a:t>
            </a:r>
            <a:r>
              <a:rPr lang="en" sz="1300" dirty="0">
                <a:solidFill>
                  <a:srgbClr val="090910"/>
                </a:solidFill>
                <a:highlight>
                  <a:srgbClr val="FBFBFD"/>
                </a:highlight>
                <a:latin typeface="Courier New"/>
                <a:ea typeface="Courier New"/>
                <a:cs typeface="Courier New"/>
                <a:sym typeface="Courier New"/>
              </a:rPr>
              <a:t>;</a:t>
            </a:r>
            <a:endParaRPr sz="1300" dirty="0">
              <a:solidFill>
                <a:srgbClr val="090910"/>
              </a:solidFill>
              <a:highlight>
                <a:srgbClr val="FBFBFD"/>
              </a:highlight>
              <a:latin typeface="Courier New"/>
              <a:ea typeface="Courier New"/>
              <a:cs typeface="Courier New"/>
              <a:sym typeface="Courier New"/>
            </a:endParaRPr>
          </a:p>
          <a:p>
            <a:pPr marL="139700" marR="139700" lvl="0" indent="0" algn="l" rtl="0">
              <a:spcBef>
                <a:spcPts val="1200"/>
              </a:spcBef>
              <a:spcAft>
                <a:spcPts val="2200"/>
              </a:spcAft>
              <a:buNone/>
            </a:pPr>
            <a:r>
              <a:rPr lang="en" sz="1300" dirty="0">
                <a:solidFill>
                  <a:srgbClr val="090910"/>
                </a:solidFill>
                <a:highlight>
                  <a:srgbClr val="FBFBFD"/>
                </a:highlight>
                <a:latin typeface="Courier New"/>
                <a:ea typeface="Courier New"/>
                <a:cs typeface="Courier New"/>
                <a:sym typeface="Courier New"/>
              </a:rPr>
              <a:t>});</a:t>
            </a:r>
            <a:endParaRPr dirty="0">
              <a:latin typeface="Proxima Nova"/>
              <a:ea typeface="Proxima Nova"/>
              <a:cs typeface="Proxima Nova"/>
              <a:sym typeface="Proxima Nova"/>
            </a:endParaRPr>
          </a:p>
        </p:txBody>
      </p:sp>
      <p:sp>
        <p:nvSpPr>
          <p:cNvPr id="152" name="Google Shape;152;p28"/>
          <p:cNvSpPr txBox="1"/>
          <p:nvPr/>
        </p:nvSpPr>
        <p:spPr>
          <a:xfrm>
            <a:off x="5375450" y="2098550"/>
            <a:ext cx="2082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100"/>
              </a:spcAft>
              <a:buNone/>
            </a:pPr>
            <a:r>
              <a:rPr lang="en" sz="1600">
                <a:solidFill>
                  <a:srgbClr val="090910"/>
                </a:solidFill>
                <a:latin typeface="Roboto"/>
                <a:ea typeface="Roboto"/>
                <a:cs typeface="Roboto"/>
                <a:sym typeface="Roboto"/>
              </a:rPr>
              <a:t>Basic GET Route</a:t>
            </a:r>
            <a:endParaRPr>
              <a:latin typeface="Proxima Nova"/>
              <a:ea typeface="Proxima Nova"/>
              <a:cs typeface="Proxima Nova"/>
              <a:sym typeface="Proxima Nova"/>
            </a:endParaRPr>
          </a:p>
        </p:txBody>
      </p:sp>
      <p:sp>
        <p:nvSpPr>
          <p:cNvPr id="153" name="Google Shape;153;p28"/>
          <p:cNvSpPr txBox="1"/>
          <p:nvPr/>
        </p:nvSpPr>
        <p:spPr>
          <a:xfrm>
            <a:off x="1201525" y="2098550"/>
            <a:ext cx="2205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100"/>
              </a:spcAft>
              <a:buNone/>
            </a:pPr>
            <a:r>
              <a:rPr lang="en" sz="1600">
                <a:solidFill>
                  <a:srgbClr val="090910"/>
                </a:solidFill>
                <a:latin typeface="Roboto"/>
                <a:ea typeface="Roboto"/>
                <a:cs typeface="Roboto"/>
                <a:sym typeface="Roboto"/>
              </a:rPr>
              <a:t>Basic POST Route</a:t>
            </a:r>
            <a:endParaRPr>
              <a:latin typeface="Proxima Nova"/>
              <a:ea typeface="Proxima Nova"/>
              <a:cs typeface="Proxima Nova"/>
              <a:sym typeface="Proxima Nova"/>
            </a:endParaRPr>
          </a:p>
        </p:txBody>
      </p:sp>
      <p:cxnSp>
        <p:nvCxnSpPr>
          <p:cNvPr id="154" name="Google Shape;154;p28"/>
          <p:cNvCxnSpPr/>
          <p:nvPr/>
        </p:nvCxnSpPr>
        <p:spPr>
          <a:xfrm flipH="1">
            <a:off x="4448936" y="2037911"/>
            <a:ext cx="3900" cy="24741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body" idx="1"/>
          </p:nvPr>
        </p:nvSpPr>
        <p:spPr>
          <a:xfrm>
            <a:off x="311700" y="247700"/>
            <a:ext cx="8520600" cy="4321200"/>
          </a:xfrm>
          <a:prstGeom prst="rect">
            <a:avLst/>
          </a:prstGeom>
        </p:spPr>
        <p:txBody>
          <a:bodyPr spcFirstLastPara="1" wrap="square" lIns="91425" tIns="91425" rIns="91425" bIns="91425" anchor="t" anchorCtr="0">
            <a:normAutofit fontScale="25000" lnSpcReduction="20000"/>
          </a:bodyPr>
          <a:lstStyle/>
          <a:p>
            <a:pPr marL="0" lvl="0" indent="0" algn="l" rtl="0">
              <a:lnSpc>
                <a:spcPct val="100000"/>
              </a:lnSpc>
              <a:spcBef>
                <a:spcPts val="0"/>
              </a:spcBef>
              <a:spcAft>
                <a:spcPts val="0"/>
              </a:spcAft>
              <a:buNone/>
            </a:pPr>
            <a:r>
              <a:rPr lang="en" sz="6400" dirty="0">
                <a:solidFill>
                  <a:srgbClr val="090910"/>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Route Parameters</a:t>
            </a:r>
            <a:endParaRPr sz="6400" dirty="0">
              <a:solidFill>
                <a:srgbClr val="090910"/>
              </a:solidFill>
              <a:latin typeface="Roboto"/>
              <a:ea typeface="Roboto"/>
              <a:cs typeface="Roboto"/>
              <a:sym typeface="Roboto"/>
            </a:endParaRPr>
          </a:p>
          <a:p>
            <a:pPr marL="0" lvl="0" indent="0" algn="l" rtl="0">
              <a:lnSpc>
                <a:spcPct val="100000"/>
              </a:lnSpc>
              <a:spcBef>
                <a:spcPts val="1700"/>
              </a:spcBef>
              <a:spcAft>
                <a:spcPts val="0"/>
              </a:spcAft>
              <a:buNone/>
            </a:pPr>
            <a:r>
              <a:rPr lang="en" sz="6400" dirty="0">
                <a:solidFill>
                  <a:srgbClr val="CA473F"/>
                </a:solidFill>
                <a:highlight>
                  <a:srgbClr val="FBFBFD"/>
                </a:highlight>
                <a:latin typeface="Courier New"/>
                <a:ea typeface="Courier New"/>
                <a:cs typeface="Courier New"/>
                <a:sym typeface="Courier New"/>
              </a:rPr>
              <a:t>Route</a:t>
            </a:r>
            <a:r>
              <a:rPr lang="en" sz="6400" dirty="0">
                <a:solidFill>
                  <a:srgbClr val="090910"/>
                </a:solidFill>
                <a:highlight>
                  <a:srgbClr val="FBFBFD"/>
                </a:highlight>
                <a:latin typeface="Courier New"/>
                <a:ea typeface="Courier New"/>
                <a:cs typeface="Courier New"/>
                <a:sym typeface="Courier New"/>
              </a:rPr>
              <a:t>::</a:t>
            </a:r>
            <a:r>
              <a:rPr lang="en" sz="6400" dirty="0">
                <a:solidFill>
                  <a:srgbClr val="CA473F"/>
                </a:solidFill>
                <a:highlight>
                  <a:srgbClr val="FBFBFD"/>
                </a:highlight>
                <a:latin typeface="Courier New"/>
                <a:ea typeface="Courier New"/>
                <a:cs typeface="Courier New"/>
                <a:sym typeface="Courier New"/>
              </a:rPr>
              <a:t>get</a:t>
            </a:r>
            <a:r>
              <a:rPr lang="en" sz="6400" dirty="0">
                <a:solidFill>
                  <a:srgbClr val="090910"/>
                </a:solidFill>
                <a:highlight>
                  <a:srgbClr val="FBFBFD"/>
                </a:highlight>
                <a:latin typeface="Courier New"/>
                <a:ea typeface="Courier New"/>
                <a:cs typeface="Courier New"/>
                <a:sym typeface="Courier New"/>
              </a:rPr>
              <a:t>(</a:t>
            </a:r>
            <a:r>
              <a:rPr lang="en" sz="6400" dirty="0">
                <a:solidFill>
                  <a:srgbClr val="669900"/>
                </a:solidFill>
                <a:highlight>
                  <a:srgbClr val="FBFBFD"/>
                </a:highlight>
                <a:latin typeface="Courier New"/>
                <a:ea typeface="Courier New"/>
                <a:cs typeface="Courier New"/>
                <a:sym typeface="Courier New"/>
              </a:rPr>
              <a:t>'user/{id}'</a:t>
            </a:r>
            <a:r>
              <a:rPr lang="en" sz="6400" dirty="0">
                <a:solidFill>
                  <a:srgbClr val="090910"/>
                </a:solidFill>
                <a:highlight>
                  <a:srgbClr val="FBFBFD"/>
                </a:highlight>
                <a:latin typeface="Courier New"/>
                <a:ea typeface="Courier New"/>
                <a:cs typeface="Courier New"/>
                <a:sym typeface="Courier New"/>
              </a:rPr>
              <a:t>, </a:t>
            </a:r>
            <a:r>
              <a:rPr lang="en" sz="6400" dirty="0">
                <a:solidFill>
                  <a:srgbClr val="055472"/>
                </a:solidFill>
                <a:highlight>
                  <a:srgbClr val="FBFBFD"/>
                </a:highlight>
                <a:latin typeface="Courier New"/>
                <a:ea typeface="Courier New"/>
                <a:cs typeface="Courier New"/>
                <a:sym typeface="Courier New"/>
              </a:rPr>
              <a:t>function</a:t>
            </a:r>
            <a:r>
              <a:rPr lang="en" sz="6400" dirty="0">
                <a:solidFill>
                  <a:srgbClr val="090910"/>
                </a:solidFill>
                <a:highlight>
                  <a:srgbClr val="FBFBFD"/>
                </a:highlight>
                <a:latin typeface="Courier New"/>
                <a:ea typeface="Courier New"/>
                <a:cs typeface="Courier New"/>
                <a:sym typeface="Courier New"/>
              </a:rPr>
              <a:t>(</a:t>
            </a:r>
            <a:r>
              <a:rPr lang="en" sz="6400" dirty="0">
                <a:solidFill>
                  <a:srgbClr val="0782B1"/>
                </a:solidFill>
                <a:highlight>
                  <a:srgbClr val="FBFBFD"/>
                </a:highlight>
                <a:latin typeface="Courier New"/>
                <a:ea typeface="Courier New"/>
                <a:cs typeface="Courier New"/>
                <a:sym typeface="Courier New"/>
              </a:rPr>
              <a:t>$id</a:t>
            </a:r>
            <a:r>
              <a:rPr lang="en" sz="6400" dirty="0">
                <a:solidFill>
                  <a:srgbClr val="090910"/>
                </a:solidFill>
                <a:highlight>
                  <a:srgbClr val="FBFBFD"/>
                </a:highlight>
                <a:latin typeface="Courier New"/>
                <a:ea typeface="Courier New"/>
                <a:cs typeface="Courier New"/>
                <a:sym typeface="Courier New"/>
              </a:rPr>
              <a:t>)</a:t>
            </a:r>
            <a:endParaRPr sz="6400" dirty="0">
              <a:solidFill>
                <a:srgbClr val="090910"/>
              </a:solidFill>
              <a:highlight>
                <a:srgbClr val="FBFBFD"/>
              </a:highlight>
              <a:latin typeface="Courier New"/>
              <a:ea typeface="Courier New"/>
              <a:cs typeface="Courier New"/>
              <a:sym typeface="Courier New"/>
            </a:endParaRPr>
          </a:p>
          <a:p>
            <a:pPr marL="0" lvl="0" indent="0" algn="l" rtl="0">
              <a:lnSpc>
                <a:spcPct val="100000"/>
              </a:lnSpc>
              <a:spcBef>
                <a:spcPts val="1100"/>
              </a:spcBef>
              <a:spcAft>
                <a:spcPts val="0"/>
              </a:spcAft>
              <a:buNone/>
            </a:pPr>
            <a:r>
              <a:rPr lang="en" sz="6400" dirty="0">
                <a:solidFill>
                  <a:srgbClr val="090910"/>
                </a:solidFill>
                <a:highlight>
                  <a:srgbClr val="FBFBFD"/>
                </a:highlight>
                <a:latin typeface="Courier New"/>
                <a:ea typeface="Courier New"/>
                <a:cs typeface="Courier New"/>
                <a:sym typeface="Courier New"/>
              </a:rPr>
              <a:t>{</a:t>
            </a:r>
            <a:endParaRPr sz="6400" dirty="0">
              <a:solidFill>
                <a:srgbClr val="090910"/>
              </a:solidFill>
              <a:highlight>
                <a:srgbClr val="FBFBFD"/>
              </a:highlight>
              <a:latin typeface="Courier New"/>
              <a:ea typeface="Courier New"/>
              <a:cs typeface="Courier New"/>
              <a:sym typeface="Courier New"/>
            </a:endParaRPr>
          </a:p>
          <a:p>
            <a:pPr marL="0" lvl="0" indent="0" algn="l" rtl="0">
              <a:lnSpc>
                <a:spcPct val="100000"/>
              </a:lnSpc>
              <a:spcBef>
                <a:spcPts val="1100"/>
              </a:spcBef>
              <a:spcAft>
                <a:spcPts val="0"/>
              </a:spcAft>
              <a:buNone/>
            </a:pPr>
            <a:r>
              <a:rPr lang="en" sz="6400" dirty="0">
                <a:solidFill>
                  <a:srgbClr val="090910"/>
                </a:solidFill>
                <a:highlight>
                  <a:srgbClr val="FBFBFD"/>
                </a:highlight>
                <a:latin typeface="Courier New"/>
                <a:ea typeface="Courier New"/>
                <a:cs typeface="Courier New"/>
                <a:sym typeface="Courier New"/>
              </a:rPr>
              <a:t>    </a:t>
            </a:r>
            <a:r>
              <a:rPr lang="en" sz="6400" dirty="0">
                <a:solidFill>
                  <a:srgbClr val="055472"/>
                </a:solidFill>
                <a:highlight>
                  <a:srgbClr val="FBFBFD"/>
                </a:highlight>
                <a:latin typeface="Courier New"/>
                <a:ea typeface="Courier New"/>
                <a:cs typeface="Courier New"/>
                <a:sym typeface="Courier New"/>
              </a:rPr>
              <a:t>return</a:t>
            </a:r>
            <a:r>
              <a:rPr lang="en" sz="6400" dirty="0">
                <a:solidFill>
                  <a:srgbClr val="090910"/>
                </a:solidFill>
                <a:highlight>
                  <a:srgbClr val="FBFBFD"/>
                </a:highlight>
                <a:latin typeface="Courier New"/>
                <a:ea typeface="Courier New"/>
                <a:cs typeface="Courier New"/>
                <a:sym typeface="Courier New"/>
              </a:rPr>
              <a:t> </a:t>
            </a:r>
            <a:r>
              <a:rPr lang="en" sz="6400" dirty="0">
                <a:solidFill>
                  <a:srgbClr val="669900"/>
                </a:solidFill>
                <a:highlight>
                  <a:srgbClr val="FBFBFD"/>
                </a:highlight>
                <a:latin typeface="Courier New"/>
                <a:ea typeface="Courier New"/>
                <a:cs typeface="Courier New"/>
                <a:sym typeface="Courier New"/>
              </a:rPr>
              <a:t>'User '</a:t>
            </a:r>
            <a:r>
              <a:rPr lang="en" sz="6400" dirty="0">
                <a:solidFill>
                  <a:srgbClr val="090910"/>
                </a:solidFill>
                <a:highlight>
                  <a:srgbClr val="FBFBFD"/>
                </a:highlight>
                <a:latin typeface="Courier New"/>
                <a:ea typeface="Courier New"/>
                <a:cs typeface="Courier New"/>
                <a:sym typeface="Courier New"/>
              </a:rPr>
              <a:t>.</a:t>
            </a:r>
            <a:r>
              <a:rPr lang="en" sz="6400" dirty="0">
                <a:solidFill>
                  <a:srgbClr val="0782B1"/>
                </a:solidFill>
                <a:highlight>
                  <a:srgbClr val="FBFBFD"/>
                </a:highlight>
                <a:latin typeface="Courier New"/>
                <a:ea typeface="Courier New"/>
                <a:cs typeface="Courier New"/>
                <a:sym typeface="Courier New"/>
              </a:rPr>
              <a:t>$id</a:t>
            </a:r>
            <a:r>
              <a:rPr lang="en" sz="6400" dirty="0">
                <a:solidFill>
                  <a:srgbClr val="090910"/>
                </a:solidFill>
                <a:highlight>
                  <a:srgbClr val="FBFBFD"/>
                </a:highlight>
                <a:latin typeface="Courier New"/>
                <a:ea typeface="Courier New"/>
                <a:cs typeface="Courier New"/>
                <a:sym typeface="Courier New"/>
              </a:rPr>
              <a:t>;</a:t>
            </a:r>
            <a:endParaRPr sz="6400" dirty="0">
              <a:solidFill>
                <a:srgbClr val="090910"/>
              </a:solidFill>
              <a:highlight>
                <a:srgbClr val="FBFBFD"/>
              </a:highlight>
              <a:latin typeface="Courier New"/>
              <a:ea typeface="Courier New"/>
              <a:cs typeface="Courier New"/>
              <a:sym typeface="Courier New"/>
            </a:endParaRPr>
          </a:p>
          <a:p>
            <a:pPr marL="139700" marR="139700" lvl="0" indent="0" algn="l" rtl="0">
              <a:lnSpc>
                <a:spcPct val="100000"/>
              </a:lnSpc>
              <a:spcBef>
                <a:spcPts val="1100"/>
              </a:spcBef>
              <a:spcAft>
                <a:spcPts val="0"/>
              </a:spcAft>
              <a:buNone/>
            </a:pPr>
            <a:r>
              <a:rPr lang="en" sz="6400" dirty="0">
                <a:solidFill>
                  <a:srgbClr val="090910"/>
                </a:solidFill>
                <a:highlight>
                  <a:srgbClr val="FBFBFD"/>
                </a:highlight>
                <a:latin typeface="Courier New"/>
                <a:ea typeface="Courier New"/>
                <a:cs typeface="Courier New"/>
                <a:sym typeface="Courier New"/>
              </a:rPr>
              <a:t>});</a:t>
            </a:r>
            <a:endParaRPr sz="6400" dirty="0">
              <a:solidFill>
                <a:srgbClr val="090910"/>
              </a:solidFill>
              <a:highlight>
                <a:srgbClr val="FBFBFD"/>
              </a:highlight>
              <a:latin typeface="Courier New"/>
              <a:ea typeface="Courier New"/>
              <a:cs typeface="Courier New"/>
              <a:sym typeface="Courier New"/>
            </a:endParaRPr>
          </a:p>
          <a:p>
            <a:pPr marL="0" lvl="0" indent="0" algn="l" rtl="0">
              <a:lnSpc>
                <a:spcPct val="100000"/>
              </a:lnSpc>
              <a:spcBef>
                <a:spcPts val="2200"/>
              </a:spcBef>
              <a:spcAft>
                <a:spcPts val="0"/>
              </a:spcAft>
              <a:buNone/>
            </a:pPr>
            <a:endParaRPr sz="6400" dirty="0">
              <a:solidFill>
                <a:srgbClr val="090910"/>
              </a:solidFill>
              <a:latin typeface="Roboto"/>
              <a:ea typeface="Roboto"/>
              <a:cs typeface="Roboto"/>
              <a:sym typeface="Roboto"/>
            </a:endParaRPr>
          </a:p>
          <a:p>
            <a:pPr marL="0" lvl="0" indent="0" algn="l" rtl="0">
              <a:lnSpc>
                <a:spcPct val="100000"/>
              </a:lnSpc>
              <a:spcBef>
                <a:spcPts val="1100"/>
              </a:spcBef>
              <a:spcAft>
                <a:spcPts val="0"/>
              </a:spcAft>
              <a:buNone/>
            </a:pPr>
            <a:endParaRPr sz="6400" dirty="0">
              <a:solidFill>
                <a:srgbClr val="090910"/>
              </a:solidFill>
              <a:latin typeface="Roboto"/>
              <a:ea typeface="Roboto"/>
              <a:cs typeface="Roboto"/>
              <a:sym typeface="Roboto"/>
            </a:endParaRPr>
          </a:p>
          <a:p>
            <a:pPr marL="0" lvl="0" indent="0" algn="l" rtl="0">
              <a:lnSpc>
                <a:spcPct val="100000"/>
              </a:lnSpc>
              <a:spcBef>
                <a:spcPts val="1100"/>
              </a:spcBef>
              <a:spcAft>
                <a:spcPts val="0"/>
              </a:spcAft>
              <a:buNone/>
            </a:pPr>
            <a:r>
              <a:rPr lang="en" sz="6400" dirty="0">
                <a:solidFill>
                  <a:srgbClr val="090910"/>
                </a:solidFill>
                <a:latin typeface="Roboto"/>
                <a:ea typeface="Roboto"/>
                <a:cs typeface="Roboto"/>
                <a:sym typeface="Roboto"/>
              </a:rPr>
              <a:t>Regular Expression Route Constraints</a:t>
            </a:r>
            <a:endParaRPr sz="6400" dirty="0">
              <a:solidFill>
                <a:srgbClr val="090910"/>
              </a:solidFill>
              <a:latin typeface="Roboto"/>
              <a:ea typeface="Roboto"/>
              <a:cs typeface="Roboto"/>
              <a:sym typeface="Roboto"/>
            </a:endParaRPr>
          </a:p>
          <a:p>
            <a:pPr marL="0" lvl="0" indent="0" algn="l" rtl="0">
              <a:lnSpc>
                <a:spcPct val="100000"/>
              </a:lnSpc>
              <a:spcBef>
                <a:spcPts val="1100"/>
              </a:spcBef>
              <a:spcAft>
                <a:spcPts val="0"/>
              </a:spcAft>
              <a:buNone/>
            </a:pPr>
            <a:endParaRPr sz="6400" dirty="0">
              <a:solidFill>
                <a:srgbClr val="090910"/>
              </a:solidFill>
              <a:latin typeface="Roboto"/>
              <a:ea typeface="Roboto"/>
              <a:cs typeface="Roboto"/>
              <a:sym typeface="Roboto"/>
            </a:endParaRPr>
          </a:p>
          <a:p>
            <a:pPr marL="0" lvl="0" indent="0" algn="l" rtl="0">
              <a:lnSpc>
                <a:spcPct val="100000"/>
              </a:lnSpc>
              <a:spcBef>
                <a:spcPts val="1100"/>
              </a:spcBef>
              <a:spcAft>
                <a:spcPts val="0"/>
              </a:spcAft>
              <a:buNone/>
            </a:pPr>
            <a:r>
              <a:rPr lang="en" sz="6400" dirty="0">
                <a:solidFill>
                  <a:srgbClr val="CA473F"/>
                </a:solidFill>
                <a:highlight>
                  <a:srgbClr val="FBFBFD"/>
                </a:highlight>
                <a:latin typeface="Courier New"/>
                <a:ea typeface="Courier New"/>
                <a:cs typeface="Courier New"/>
                <a:sym typeface="Courier New"/>
              </a:rPr>
              <a:t>Route</a:t>
            </a:r>
            <a:r>
              <a:rPr lang="en" sz="6400" dirty="0">
                <a:solidFill>
                  <a:srgbClr val="090910"/>
                </a:solidFill>
                <a:highlight>
                  <a:srgbClr val="FBFBFD"/>
                </a:highlight>
                <a:latin typeface="Courier New"/>
                <a:ea typeface="Courier New"/>
                <a:cs typeface="Courier New"/>
                <a:sym typeface="Courier New"/>
              </a:rPr>
              <a:t>::</a:t>
            </a:r>
            <a:r>
              <a:rPr lang="en" sz="6400" dirty="0">
                <a:solidFill>
                  <a:srgbClr val="CA473F"/>
                </a:solidFill>
                <a:highlight>
                  <a:srgbClr val="FBFBFD"/>
                </a:highlight>
                <a:latin typeface="Courier New"/>
                <a:ea typeface="Courier New"/>
                <a:cs typeface="Courier New"/>
                <a:sym typeface="Courier New"/>
              </a:rPr>
              <a:t>get</a:t>
            </a:r>
            <a:r>
              <a:rPr lang="en" sz="6400" dirty="0">
                <a:solidFill>
                  <a:srgbClr val="090910"/>
                </a:solidFill>
                <a:highlight>
                  <a:srgbClr val="FBFBFD"/>
                </a:highlight>
                <a:latin typeface="Courier New"/>
                <a:ea typeface="Courier New"/>
                <a:cs typeface="Courier New"/>
                <a:sym typeface="Courier New"/>
              </a:rPr>
              <a:t>(</a:t>
            </a:r>
            <a:r>
              <a:rPr lang="en" sz="6400" dirty="0">
                <a:solidFill>
                  <a:srgbClr val="669900"/>
                </a:solidFill>
                <a:highlight>
                  <a:srgbClr val="FBFBFD"/>
                </a:highlight>
                <a:latin typeface="Courier New"/>
                <a:ea typeface="Courier New"/>
                <a:cs typeface="Courier New"/>
                <a:sym typeface="Courier New"/>
              </a:rPr>
              <a:t>'user/{name}'</a:t>
            </a:r>
            <a:r>
              <a:rPr lang="en" sz="6400" dirty="0">
                <a:solidFill>
                  <a:srgbClr val="090910"/>
                </a:solidFill>
                <a:highlight>
                  <a:srgbClr val="FBFBFD"/>
                </a:highlight>
                <a:latin typeface="Courier New"/>
                <a:ea typeface="Courier New"/>
                <a:cs typeface="Courier New"/>
                <a:sym typeface="Courier New"/>
              </a:rPr>
              <a:t>, </a:t>
            </a:r>
            <a:r>
              <a:rPr lang="en" sz="6400" dirty="0">
                <a:solidFill>
                  <a:srgbClr val="055472"/>
                </a:solidFill>
                <a:highlight>
                  <a:srgbClr val="FBFBFD"/>
                </a:highlight>
                <a:latin typeface="Courier New"/>
                <a:ea typeface="Courier New"/>
                <a:cs typeface="Courier New"/>
                <a:sym typeface="Courier New"/>
              </a:rPr>
              <a:t>function</a:t>
            </a:r>
            <a:r>
              <a:rPr lang="en" sz="6400" dirty="0">
                <a:solidFill>
                  <a:srgbClr val="090910"/>
                </a:solidFill>
                <a:highlight>
                  <a:srgbClr val="FBFBFD"/>
                </a:highlight>
                <a:latin typeface="Courier New"/>
                <a:ea typeface="Courier New"/>
                <a:cs typeface="Courier New"/>
                <a:sym typeface="Courier New"/>
              </a:rPr>
              <a:t>(</a:t>
            </a:r>
            <a:r>
              <a:rPr lang="en" sz="6400" dirty="0">
                <a:solidFill>
                  <a:srgbClr val="0782B1"/>
                </a:solidFill>
                <a:highlight>
                  <a:srgbClr val="FBFBFD"/>
                </a:highlight>
                <a:latin typeface="Courier New"/>
                <a:ea typeface="Courier New"/>
                <a:cs typeface="Courier New"/>
                <a:sym typeface="Courier New"/>
              </a:rPr>
              <a:t>$name</a:t>
            </a:r>
            <a:r>
              <a:rPr lang="en" sz="6400" dirty="0">
                <a:solidFill>
                  <a:srgbClr val="090910"/>
                </a:solidFill>
                <a:highlight>
                  <a:srgbClr val="FBFBFD"/>
                </a:highlight>
                <a:latin typeface="Courier New"/>
                <a:ea typeface="Courier New"/>
                <a:cs typeface="Courier New"/>
                <a:sym typeface="Courier New"/>
              </a:rPr>
              <a:t>)</a:t>
            </a:r>
            <a:endParaRPr sz="6400" dirty="0">
              <a:solidFill>
                <a:srgbClr val="090910"/>
              </a:solidFill>
              <a:highlight>
                <a:srgbClr val="FBFBFD"/>
              </a:highlight>
              <a:latin typeface="Courier New"/>
              <a:ea typeface="Courier New"/>
              <a:cs typeface="Courier New"/>
              <a:sym typeface="Courier New"/>
            </a:endParaRPr>
          </a:p>
          <a:p>
            <a:pPr marL="0" lvl="0" indent="0" algn="l" rtl="0">
              <a:lnSpc>
                <a:spcPct val="100000"/>
              </a:lnSpc>
              <a:spcBef>
                <a:spcPts val="1100"/>
              </a:spcBef>
              <a:spcAft>
                <a:spcPts val="0"/>
              </a:spcAft>
              <a:buNone/>
            </a:pPr>
            <a:r>
              <a:rPr lang="en" sz="6400" dirty="0">
                <a:solidFill>
                  <a:srgbClr val="090910"/>
                </a:solidFill>
                <a:highlight>
                  <a:srgbClr val="FBFBFD"/>
                </a:highlight>
                <a:latin typeface="Courier New"/>
                <a:ea typeface="Courier New"/>
                <a:cs typeface="Courier New"/>
                <a:sym typeface="Courier New"/>
              </a:rPr>
              <a:t>{</a:t>
            </a:r>
            <a:endParaRPr sz="6400" dirty="0">
              <a:solidFill>
                <a:srgbClr val="090910"/>
              </a:solidFill>
              <a:highlight>
                <a:srgbClr val="FBFBFD"/>
              </a:highlight>
              <a:latin typeface="Courier New"/>
              <a:ea typeface="Courier New"/>
              <a:cs typeface="Courier New"/>
              <a:sym typeface="Courier New"/>
            </a:endParaRPr>
          </a:p>
          <a:p>
            <a:pPr marL="0" lvl="0" indent="0" algn="l" rtl="0">
              <a:lnSpc>
                <a:spcPct val="100000"/>
              </a:lnSpc>
              <a:spcBef>
                <a:spcPts val="1100"/>
              </a:spcBef>
              <a:spcAft>
                <a:spcPts val="0"/>
              </a:spcAft>
              <a:buNone/>
            </a:pPr>
            <a:r>
              <a:rPr lang="en" sz="6400" dirty="0">
                <a:solidFill>
                  <a:srgbClr val="090910"/>
                </a:solidFill>
                <a:highlight>
                  <a:srgbClr val="FBFBFD"/>
                </a:highlight>
                <a:latin typeface="Courier New"/>
                <a:ea typeface="Courier New"/>
                <a:cs typeface="Courier New"/>
                <a:sym typeface="Courier New"/>
              </a:rPr>
              <a:t>    </a:t>
            </a:r>
            <a:r>
              <a:rPr lang="en" sz="6400" dirty="0">
                <a:solidFill>
                  <a:srgbClr val="93939E"/>
                </a:solidFill>
                <a:highlight>
                  <a:srgbClr val="FBFBFD"/>
                </a:highlight>
                <a:latin typeface="Courier New"/>
                <a:ea typeface="Courier New"/>
                <a:cs typeface="Courier New"/>
                <a:sym typeface="Courier New"/>
              </a:rPr>
              <a:t>//</a:t>
            </a:r>
            <a:endParaRPr sz="6400" dirty="0">
              <a:solidFill>
                <a:srgbClr val="090910"/>
              </a:solidFill>
              <a:highlight>
                <a:srgbClr val="FBFBFD"/>
              </a:highlight>
              <a:latin typeface="Courier New"/>
              <a:ea typeface="Courier New"/>
              <a:cs typeface="Courier New"/>
              <a:sym typeface="Courier New"/>
            </a:endParaRPr>
          </a:p>
          <a:p>
            <a:pPr marL="0" lvl="0" indent="0" algn="l" rtl="0">
              <a:lnSpc>
                <a:spcPct val="100000"/>
              </a:lnSpc>
              <a:spcBef>
                <a:spcPts val="1100"/>
              </a:spcBef>
              <a:spcAft>
                <a:spcPts val="0"/>
              </a:spcAft>
              <a:buNone/>
            </a:pPr>
            <a:r>
              <a:rPr lang="en" sz="6400" dirty="0">
                <a:solidFill>
                  <a:srgbClr val="090910"/>
                </a:solidFill>
                <a:highlight>
                  <a:srgbClr val="FBFBFD"/>
                </a:highlight>
                <a:latin typeface="Courier New"/>
                <a:ea typeface="Courier New"/>
                <a:cs typeface="Courier New"/>
                <a:sym typeface="Courier New"/>
              </a:rPr>
              <a:t>})-&gt;</a:t>
            </a:r>
            <a:r>
              <a:rPr lang="en" sz="6400" dirty="0">
                <a:solidFill>
                  <a:srgbClr val="CA473F"/>
                </a:solidFill>
                <a:highlight>
                  <a:srgbClr val="FBFBFD"/>
                </a:highlight>
                <a:latin typeface="Courier New"/>
                <a:ea typeface="Courier New"/>
                <a:cs typeface="Courier New"/>
                <a:sym typeface="Courier New"/>
              </a:rPr>
              <a:t>where</a:t>
            </a:r>
            <a:r>
              <a:rPr lang="en" sz="6400" dirty="0">
                <a:solidFill>
                  <a:srgbClr val="090910"/>
                </a:solidFill>
                <a:highlight>
                  <a:srgbClr val="FBFBFD"/>
                </a:highlight>
                <a:latin typeface="Courier New"/>
                <a:ea typeface="Courier New"/>
                <a:cs typeface="Courier New"/>
                <a:sym typeface="Courier New"/>
              </a:rPr>
              <a:t>(</a:t>
            </a:r>
            <a:r>
              <a:rPr lang="en" sz="6400" dirty="0">
                <a:solidFill>
                  <a:srgbClr val="669900"/>
                </a:solidFill>
                <a:highlight>
                  <a:srgbClr val="FBFBFD"/>
                </a:highlight>
                <a:latin typeface="Courier New"/>
                <a:ea typeface="Courier New"/>
                <a:cs typeface="Courier New"/>
                <a:sym typeface="Courier New"/>
              </a:rPr>
              <a:t>'name'</a:t>
            </a:r>
            <a:r>
              <a:rPr lang="en" sz="6400" dirty="0">
                <a:solidFill>
                  <a:srgbClr val="090910"/>
                </a:solidFill>
                <a:highlight>
                  <a:srgbClr val="FBFBFD"/>
                </a:highlight>
                <a:latin typeface="Courier New"/>
                <a:ea typeface="Courier New"/>
                <a:cs typeface="Courier New"/>
                <a:sym typeface="Courier New"/>
              </a:rPr>
              <a:t>, </a:t>
            </a:r>
            <a:r>
              <a:rPr lang="en" sz="6400" dirty="0">
                <a:solidFill>
                  <a:srgbClr val="669900"/>
                </a:solidFill>
                <a:highlight>
                  <a:srgbClr val="FBFBFD"/>
                </a:highlight>
                <a:latin typeface="Courier New"/>
                <a:ea typeface="Courier New"/>
                <a:cs typeface="Courier New"/>
                <a:sym typeface="Courier New"/>
              </a:rPr>
              <a:t>'[A-Za-z]+'</a:t>
            </a:r>
            <a:r>
              <a:rPr lang="en" sz="6400" dirty="0">
                <a:solidFill>
                  <a:srgbClr val="090910"/>
                </a:solidFill>
                <a:highlight>
                  <a:srgbClr val="FBFBFD"/>
                </a:highlight>
                <a:latin typeface="Courier New"/>
                <a:ea typeface="Courier New"/>
                <a:cs typeface="Courier New"/>
                <a:sym typeface="Courier New"/>
              </a:rPr>
              <a:t>);</a:t>
            </a:r>
            <a:endParaRPr sz="6400" dirty="0">
              <a:solidFill>
                <a:srgbClr val="090910"/>
              </a:solidFill>
              <a:highlight>
                <a:srgbClr val="FBFBFD"/>
              </a:highlight>
              <a:latin typeface="Courier New"/>
              <a:ea typeface="Courier New"/>
              <a:cs typeface="Courier New"/>
              <a:sym typeface="Courier New"/>
            </a:endParaRPr>
          </a:p>
          <a:p>
            <a:pPr marL="0" lvl="0" indent="0" algn="l" rtl="0">
              <a:lnSpc>
                <a:spcPct val="100000"/>
              </a:lnSpc>
              <a:spcBef>
                <a:spcPts val="1100"/>
              </a:spcBef>
              <a:spcAft>
                <a:spcPts val="0"/>
              </a:spcAft>
              <a:buNone/>
            </a:pPr>
            <a:endParaRPr sz="1100" b="1" dirty="0">
              <a:solidFill>
                <a:schemeClr val="dk1"/>
              </a:solidFill>
              <a:highlight>
                <a:schemeClr val="lt1"/>
              </a:highlight>
              <a:latin typeface="Arial"/>
              <a:ea typeface="Arial"/>
              <a:cs typeface="Arial"/>
              <a:sym typeface="Arial"/>
            </a:endParaRPr>
          </a:p>
          <a:p>
            <a:pPr marL="0" lvl="0" indent="0" algn="l" rtl="0">
              <a:lnSpc>
                <a:spcPct val="100000"/>
              </a:lnSpc>
              <a:spcBef>
                <a:spcPts val="1100"/>
              </a:spcBef>
              <a:spcAft>
                <a:spcPts val="0"/>
              </a:spcAft>
              <a:buNone/>
            </a:pPr>
            <a:endParaRPr sz="1100" dirty="0">
              <a:solidFill>
                <a:schemeClr val="dk1"/>
              </a:solidFill>
              <a:highlight>
                <a:schemeClr val="lt1"/>
              </a:highlight>
            </a:endParaRPr>
          </a:p>
          <a:p>
            <a:pPr marL="0" lvl="0" indent="0" algn="l" rtl="0">
              <a:spcBef>
                <a:spcPts val="1200"/>
              </a:spcBef>
              <a:spcAft>
                <a:spcPts val="120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5"/>
                </a:solidFill>
              </a:rPr>
              <a:t>Controllers</a:t>
            </a:r>
            <a:endParaRPr b="1">
              <a:solidFill>
                <a:schemeClr val="accent5"/>
              </a:solidFill>
            </a:endParaRPr>
          </a:p>
        </p:txBody>
      </p:sp>
      <p:sp>
        <p:nvSpPr>
          <p:cNvPr id="165" name="Google Shape;165;p30"/>
          <p:cNvSpPr txBox="1">
            <a:spLocks noGrp="1"/>
          </p:cNvSpPr>
          <p:nvPr>
            <p:ph type="body" idx="1"/>
          </p:nvPr>
        </p:nvSpPr>
        <p:spPr>
          <a:xfrm>
            <a:off x="311700" y="974850"/>
            <a:ext cx="8520600" cy="383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500" dirty="0">
                <a:solidFill>
                  <a:srgbClr val="2B2E38"/>
                </a:solidFill>
                <a:latin typeface="Roboto"/>
                <a:ea typeface="Roboto"/>
                <a:cs typeface="Roboto"/>
                <a:sym typeface="Roboto"/>
              </a:rPr>
              <a:t>Controllers are typically stored in the </a:t>
            </a:r>
            <a:r>
              <a:rPr lang="en" sz="1500" dirty="0">
                <a:solidFill>
                  <a:srgbClr val="CA473F"/>
                </a:solidFill>
                <a:highlight>
                  <a:srgbClr val="FBFBFD"/>
                </a:highlight>
                <a:latin typeface="Courier New"/>
                <a:ea typeface="Courier New"/>
                <a:cs typeface="Courier New"/>
                <a:sym typeface="Courier New"/>
              </a:rPr>
              <a:t>app/controllers</a:t>
            </a:r>
            <a:r>
              <a:rPr lang="en" sz="1500" dirty="0">
                <a:solidFill>
                  <a:srgbClr val="2B2E38"/>
                </a:solidFill>
                <a:latin typeface="Roboto"/>
                <a:ea typeface="Roboto"/>
                <a:cs typeface="Roboto"/>
                <a:sym typeface="Roboto"/>
              </a:rPr>
              <a:t> director</a:t>
            </a:r>
            <a:endParaRPr sz="1500" dirty="0">
              <a:solidFill>
                <a:srgbClr val="2B2E38"/>
              </a:solidFill>
              <a:latin typeface="Roboto"/>
              <a:ea typeface="Roboto"/>
              <a:cs typeface="Roboto"/>
              <a:sym typeface="Roboto"/>
            </a:endParaRPr>
          </a:p>
          <a:p>
            <a:pPr marL="0" lvl="0" indent="0" algn="l" rtl="0">
              <a:lnSpc>
                <a:spcPct val="100000"/>
              </a:lnSpc>
              <a:spcBef>
                <a:spcPts val="1200"/>
              </a:spcBef>
              <a:spcAft>
                <a:spcPts val="0"/>
              </a:spcAft>
              <a:buNone/>
            </a:pPr>
            <a:r>
              <a:rPr lang="en" sz="1500" dirty="0">
                <a:solidFill>
                  <a:srgbClr val="2B2E38"/>
                </a:solidFill>
                <a:latin typeface="Roboto"/>
                <a:ea typeface="Roboto"/>
                <a:cs typeface="Roboto"/>
                <a:sym typeface="Roboto"/>
              </a:rPr>
              <a:t>Here is an example of a basic controller class:</a:t>
            </a:r>
            <a:endParaRPr sz="1500" dirty="0">
              <a:solidFill>
                <a:srgbClr val="2B2E38"/>
              </a:solidFill>
              <a:latin typeface="Roboto"/>
              <a:ea typeface="Roboto"/>
              <a:cs typeface="Roboto"/>
              <a:sym typeface="Roboto"/>
            </a:endParaRPr>
          </a:p>
          <a:p>
            <a:pPr marL="0" lvl="0" indent="0" algn="l" rtl="0">
              <a:lnSpc>
                <a:spcPct val="100000"/>
              </a:lnSpc>
              <a:spcBef>
                <a:spcPts val="2400"/>
              </a:spcBef>
              <a:spcAft>
                <a:spcPts val="0"/>
              </a:spcAft>
              <a:buNone/>
            </a:pPr>
            <a:r>
              <a:rPr lang="en" sz="1500" dirty="0">
                <a:solidFill>
                  <a:srgbClr val="055472"/>
                </a:solidFill>
                <a:highlight>
                  <a:srgbClr val="FBFBFD"/>
                </a:highlight>
                <a:latin typeface="Courier New"/>
                <a:ea typeface="Courier New"/>
                <a:cs typeface="Courier New"/>
                <a:sym typeface="Courier New"/>
              </a:rPr>
              <a:t>class</a:t>
            </a:r>
            <a:r>
              <a:rPr lang="en" sz="1500" dirty="0">
                <a:solidFill>
                  <a:srgbClr val="090910"/>
                </a:solidFill>
                <a:highlight>
                  <a:srgbClr val="FBFBFD"/>
                </a:highlight>
                <a:latin typeface="Courier New"/>
                <a:ea typeface="Courier New"/>
                <a:cs typeface="Courier New"/>
                <a:sym typeface="Courier New"/>
              </a:rPr>
              <a:t> </a:t>
            </a:r>
            <a:r>
              <a:rPr lang="en" sz="1500" dirty="0">
                <a:solidFill>
                  <a:srgbClr val="CA473F"/>
                </a:solidFill>
                <a:highlight>
                  <a:srgbClr val="FBFBFD"/>
                </a:highlight>
                <a:latin typeface="Courier New"/>
                <a:ea typeface="Courier New"/>
                <a:cs typeface="Courier New"/>
                <a:sym typeface="Courier New"/>
              </a:rPr>
              <a:t>UserController</a:t>
            </a:r>
            <a:r>
              <a:rPr lang="en" sz="1500" dirty="0">
                <a:solidFill>
                  <a:srgbClr val="090910"/>
                </a:solidFill>
                <a:highlight>
                  <a:srgbClr val="FBFBFD"/>
                </a:highlight>
                <a:latin typeface="Courier New"/>
                <a:ea typeface="Courier New"/>
                <a:cs typeface="Courier New"/>
                <a:sym typeface="Courier New"/>
              </a:rPr>
              <a:t> </a:t>
            </a:r>
            <a:r>
              <a:rPr lang="en" sz="1500" dirty="0">
                <a:solidFill>
                  <a:srgbClr val="055472"/>
                </a:solidFill>
                <a:highlight>
                  <a:srgbClr val="FBFBFD"/>
                </a:highlight>
                <a:latin typeface="Courier New"/>
                <a:ea typeface="Courier New"/>
                <a:cs typeface="Courier New"/>
                <a:sym typeface="Courier New"/>
              </a:rPr>
              <a:t>extends</a:t>
            </a:r>
            <a:r>
              <a:rPr lang="en" sz="1500" dirty="0">
                <a:solidFill>
                  <a:srgbClr val="090910"/>
                </a:solidFill>
                <a:highlight>
                  <a:srgbClr val="FBFBFD"/>
                </a:highlight>
                <a:latin typeface="Courier New"/>
                <a:ea typeface="Courier New"/>
                <a:cs typeface="Courier New"/>
                <a:sym typeface="Courier New"/>
              </a:rPr>
              <a:t> </a:t>
            </a:r>
            <a:r>
              <a:rPr lang="en" sz="1500" dirty="0">
                <a:solidFill>
                  <a:srgbClr val="CA473F"/>
                </a:solidFill>
                <a:highlight>
                  <a:srgbClr val="FBFBFD"/>
                </a:highlight>
                <a:latin typeface="Courier New"/>
                <a:ea typeface="Courier New"/>
                <a:cs typeface="Courier New"/>
                <a:sym typeface="Courier New"/>
              </a:rPr>
              <a:t>BaseController</a:t>
            </a:r>
            <a:r>
              <a:rPr lang="en" sz="1500" dirty="0">
                <a:solidFill>
                  <a:srgbClr val="090910"/>
                </a:solidFill>
                <a:highlight>
                  <a:srgbClr val="FBFBFD"/>
                </a:highlight>
                <a:latin typeface="Courier New"/>
                <a:ea typeface="Courier New"/>
                <a:cs typeface="Courier New"/>
                <a:sym typeface="Courier New"/>
              </a:rPr>
              <a:t> {</a:t>
            </a:r>
            <a:endParaRPr sz="1500" dirty="0">
              <a:solidFill>
                <a:srgbClr val="090910"/>
              </a:solidFill>
              <a:highlight>
                <a:srgbClr val="FBFBFD"/>
              </a:highlight>
              <a:latin typeface="Courier New"/>
              <a:ea typeface="Courier New"/>
              <a:cs typeface="Courier New"/>
              <a:sym typeface="Courier New"/>
            </a:endParaRPr>
          </a:p>
          <a:p>
            <a:pPr marL="0" lvl="0" indent="0" algn="l" rtl="0">
              <a:lnSpc>
                <a:spcPct val="100000"/>
              </a:lnSpc>
              <a:spcBef>
                <a:spcPts val="1200"/>
              </a:spcBef>
              <a:spcAft>
                <a:spcPts val="0"/>
              </a:spcAft>
              <a:buNone/>
            </a:pPr>
            <a:r>
              <a:rPr lang="en" sz="1500" dirty="0">
                <a:solidFill>
                  <a:srgbClr val="090910"/>
                </a:solidFill>
                <a:highlight>
                  <a:srgbClr val="FBFBFD"/>
                </a:highlight>
                <a:latin typeface="Courier New"/>
                <a:ea typeface="Courier New"/>
                <a:cs typeface="Courier New"/>
                <a:sym typeface="Courier New"/>
              </a:rPr>
              <a:t>    </a:t>
            </a:r>
            <a:r>
              <a:rPr lang="en" sz="1500" dirty="0">
                <a:solidFill>
                  <a:srgbClr val="055472"/>
                </a:solidFill>
                <a:highlight>
                  <a:srgbClr val="FBFBFD"/>
                </a:highlight>
                <a:latin typeface="Courier New"/>
                <a:ea typeface="Courier New"/>
                <a:cs typeface="Courier New"/>
                <a:sym typeface="Courier New"/>
              </a:rPr>
              <a:t>public</a:t>
            </a:r>
            <a:r>
              <a:rPr lang="en" sz="1500" dirty="0">
                <a:solidFill>
                  <a:srgbClr val="090910"/>
                </a:solidFill>
                <a:highlight>
                  <a:srgbClr val="FBFBFD"/>
                </a:highlight>
                <a:latin typeface="Courier New"/>
                <a:ea typeface="Courier New"/>
                <a:cs typeface="Courier New"/>
                <a:sym typeface="Courier New"/>
              </a:rPr>
              <a:t> </a:t>
            </a:r>
            <a:r>
              <a:rPr lang="en" sz="1500" dirty="0">
                <a:solidFill>
                  <a:srgbClr val="055472"/>
                </a:solidFill>
                <a:highlight>
                  <a:srgbClr val="FBFBFD"/>
                </a:highlight>
                <a:latin typeface="Courier New"/>
                <a:ea typeface="Courier New"/>
                <a:cs typeface="Courier New"/>
                <a:sym typeface="Courier New"/>
              </a:rPr>
              <a:t>function</a:t>
            </a:r>
            <a:r>
              <a:rPr lang="en" sz="1500" dirty="0">
                <a:solidFill>
                  <a:srgbClr val="090910"/>
                </a:solidFill>
                <a:highlight>
                  <a:srgbClr val="FBFBFD"/>
                </a:highlight>
                <a:latin typeface="Courier New"/>
                <a:ea typeface="Courier New"/>
                <a:cs typeface="Courier New"/>
                <a:sym typeface="Courier New"/>
              </a:rPr>
              <a:t> </a:t>
            </a:r>
            <a:r>
              <a:rPr lang="en" sz="1500" dirty="0">
                <a:solidFill>
                  <a:srgbClr val="CA473F"/>
                </a:solidFill>
                <a:highlight>
                  <a:srgbClr val="FBFBFD"/>
                </a:highlight>
                <a:latin typeface="Courier New"/>
                <a:ea typeface="Courier New"/>
                <a:cs typeface="Courier New"/>
                <a:sym typeface="Courier New"/>
              </a:rPr>
              <a:t>showProfile</a:t>
            </a:r>
            <a:r>
              <a:rPr lang="en" sz="1500" dirty="0">
                <a:solidFill>
                  <a:srgbClr val="090910"/>
                </a:solidFill>
                <a:highlight>
                  <a:srgbClr val="FBFBFD"/>
                </a:highlight>
                <a:latin typeface="Courier New"/>
                <a:ea typeface="Courier New"/>
                <a:cs typeface="Courier New"/>
                <a:sym typeface="Courier New"/>
              </a:rPr>
              <a:t>(</a:t>
            </a:r>
            <a:r>
              <a:rPr lang="en" sz="1500" dirty="0">
                <a:solidFill>
                  <a:srgbClr val="0782B1"/>
                </a:solidFill>
                <a:highlight>
                  <a:srgbClr val="FBFBFD"/>
                </a:highlight>
                <a:latin typeface="Courier New"/>
                <a:ea typeface="Courier New"/>
                <a:cs typeface="Courier New"/>
                <a:sym typeface="Courier New"/>
              </a:rPr>
              <a:t>$id</a:t>
            </a:r>
            <a:r>
              <a:rPr lang="en" sz="1500" dirty="0">
                <a:solidFill>
                  <a:srgbClr val="090910"/>
                </a:solidFill>
                <a:highlight>
                  <a:srgbClr val="FBFBFD"/>
                </a:highlight>
                <a:latin typeface="Courier New"/>
                <a:ea typeface="Courier New"/>
                <a:cs typeface="Courier New"/>
                <a:sym typeface="Courier New"/>
              </a:rPr>
              <a:t>)</a:t>
            </a:r>
            <a:endParaRPr sz="1500" dirty="0">
              <a:solidFill>
                <a:srgbClr val="090910"/>
              </a:solidFill>
              <a:highlight>
                <a:srgbClr val="FBFBFD"/>
              </a:highlight>
              <a:latin typeface="Courier New"/>
              <a:ea typeface="Courier New"/>
              <a:cs typeface="Courier New"/>
              <a:sym typeface="Courier New"/>
            </a:endParaRPr>
          </a:p>
          <a:p>
            <a:pPr marL="0" lvl="0" indent="0" algn="l" rtl="0">
              <a:lnSpc>
                <a:spcPct val="100000"/>
              </a:lnSpc>
              <a:spcBef>
                <a:spcPts val="1200"/>
              </a:spcBef>
              <a:spcAft>
                <a:spcPts val="0"/>
              </a:spcAft>
              <a:buNone/>
            </a:pPr>
            <a:r>
              <a:rPr lang="en" sz="1500" dirty="0">
                <a:solidFill>
                  <a:srgbClr val="090910"/>
                </a:solidFill>
                <a:highlight>
                  <a:srgbClr val="FBFBFD"/>
                </a:highlight>
                <a:latin typeface="Courier New"/>
                <a:ea typeface="Courier New"/>
                <a:cs typeface="Courier New"/>
                <a:sym typeface="Courier New"/>
              </a:rPr>
              <a:t>    {</a:t>
            </a:r>
            <a:endParaRPr sz="1500" dirty="0">
              <a:solidFill>
                <a:srgbClr val="090910"/>
              </a:solidFill>
              <a:highlight>
                <a:srgbClr val="FBFBFD"/>
              </a:highlight>
              <a:latin typeface="Courier New"/>
              <a:ea typeface="Courier New"/>
              <a:cs typeface="Courier New"/>
              <a:sym typeface="Courier New"/>
            </a:endParaRPr>
          </a:p>
          <a:p>
            <a:pPr marL="0" lvl="0" indent="0" algn="l" rtl="0">
              <a:lnSpc>
                <a:spcPct val="100000"/>
              </a:lnSpc>
              <a:spcBef>
                <a:spcPts val="1200"/>
              </a:spcBef>
              <a:spcAft>
                <a:spcPts val="0"/>
              </a:spcAft>
              <a:buNone/>
            </a:pPr>
            <a:r>
              <a:rPr lang="en" sz="1500" dirty="0">
                <a:solidFill>
                  <a:srgbClr val="090910"/>
                </a:solidFill>
                <a:highlight>
                  <a:srgbClr val="FBFBFD"/>
                </a:highlight>
                <a:latin typeface="Courier New"/>
                <a:ea typeface="Courier New"/>
                <a:cs typeface="Courier New"/>
                <a:sym typeface="Courier New"/>
              </a:rPr>
              <a:t>        </a:t>
            </a:r>
            <a:r>
              <a:rPr lang="en" sz="1500" dirty="0">
                <a:solidFill>
                  <a:srgbClr val="0782B1"/>
                </a:solidFill>
                <a:highlight>
                  <a:srgbClr val="FBFBFD"/>
                </a:highlight>
                <a:latin typeface="Courier New"/>
                <a:ea typeface="Courier New"/>
                <a:cs typeface="Courier New"/>
                <a:sym typeface="Courier New"/>
              </a:rPr>
              <a:t>$user</a:t>
            </a:r>
            <a:r>
              <a:rPr lang="en" sz="1500" dirty="0">
                <a:solidFill>
                  <a:srgbClr val="090910"/>
                </a:solidFill>
                <a:highlight>
                  <a:srgbClr val="FBFBFD"/>
                </a:highlight>
                <a:latin typeface="Courier New"/>
                <a:ea typeface="Courier New"/>
                <a:cs typeface="Courier New"/>
                <a:sym typeface="Courier New"/>
              </a:rPr>
              <a:t> = </a:t>
            </a:r>
            <a:r>
              <a:rPr lang="en" sz="1500" dirty="0">
                <a:solidFill>
                  <a:srgbClr val="CA473F"/>
                </a:solidFill>
                <a:highlight>
                  <a:srgbClr val="FBFBFD"/>
                </a:highlight>
                <a:latin typeface="Courier New"/>
                <a:ea typeface="Courier New"/>
                <a:cs typeface="Courier New"/>
                <a:sym typeface="Courier New"/>
              </a:rPr>
              <a:t>User</a:t>
            </a:r>
            <a:r>
              <a:rPr lang="en" sz="1500" dirty="0">
                <a:solidFill>
                  <a:srgbClr val="090910"/>
                </a:solidFill>
                <a:highlight>
                  <a:srgbClr val="FBFBFD"/>
                </a:highlight>
                <a:latin typeface="Courier New"/>
                <a:ea typeface="Courier New"/>
                <a:cs typeface="Courier New"/>
                <a:sym typeface="Courier New"/>
              </a:rPr>
              <a:t>::</a:t>
            </a:r>
            <a:r>
              <a:rPr lang="en" sz="1500" dirty="0">
                <a:solidFill>
                  <a:srgbClr val="CA473F"/>
                </a:solidFill>
                <a:highlight>
                  <a:srgbClr val="FBFBFD"/>
                </a:highlight>
                <a:latin typeface="Courier New"/>
                <a:ea typeface="Courier New"/>
                <a:cs typeface="Courier New"/>
                <a:sym typeface="Courier New"/>
              </a:rPr>
              <a:t>find</a:t>
            </a:r>
            <a:r>
              <a:rPr lang="en" sz="1500" dirty="0">
                <a:solidFill>
                  <a:srgbClr val="090910"/>
                </a:solidFill>
                <a:highlight>
                  <a:srgbClr val="FBFBFD"/>
                </a:highlight>
                <a:latin typeface="Courier New"/>
                <a:ea typeface="Courier New"/>
                <a:cs typeface="Courier New"/>
                <a:sym typeface="Courier New"/>
              </a:rPr>
              <a:t>(</a:t>
            </a:r>
            <a:r>
              <a:rPr lang="en" sz="1500" dirty="0">
                <a:solidFill>
                  <a:srgbClr val="0782B1"/>
                </a:solidFill>
                <a:highlight>
                  <a:srgbClr val="FBFBFD"/>
                </a:highlight>
                <a:latin typeface="Courier New"/>
                <a:ea typeface="Courier New"/>
                <a:cs typeface="Courier New"/>
                <a:sym typeface="Courier New"/>
              </a:rPr>
              <a:t>$id</a:t>
            </a:r>
            <a:r>
              <a:rPr lang="en" sz="1500" dirty="0">
                <a:solidFill>
                  <a:srgbClr val="090910"/>
                </a:solidFill>
                <a:highlight>
                  <a:srgbClr val="FBFBFD"/>
                </a:highlight>
                <a:latin typeface="Courier New"/>
                <a:ea typeface="Courier New"/>
                <a:cs typeface="Courier New"/>
                <a:sym typeface="Courier New"/>
              </a:rPr>
              <a:t>);</a:t>
            </a:r>
            <a:endParaRPr sz="1500" dirty="0">
              <a:solidFill>
                <a:srgbClr val="090910"/>
              </a:solidFill>
              <a:highlight>
                <a:srgbClr val="FBFBFD"/>
              </a:highlight>
              <a:latin typeface="Courier New"/>
              <a:ea typeface="Courier New"/>
              <a:cs typeface="Courier New"/>
              <a:sym typeface="Courier New"/>
            </a:endParaRPr>
          </a:p>
          <a:p>
            <a:pPr marL="0" lvl="0" indent="0" algn="l" rtl="0">
              <a:lnSpc>
                <a:spcPct val="100000"/>
              </a:lnSpc>
              <a:spcBef>
                <a:spcPts val="1200"/>
              </a:spcBef>
              <a:spcAft>
                <a:spcPts val="0"/>
              </a:spcAft>
              <a:buNone/>
            </a:pPr>
            <a:r>
              <a:rPr lang="en" sz="1500" dirty="0">
                <a:solidFill>
                  <a:srgbClr val="090910"/>
                </a:solidFill>
                <a:highlight>
                  <a:srgbClr val="FBFBFD"/>
                </a:highlight>
                <a:latin typeface="Courier New"/>
                <a:ea typeface="Courier New"/>
                <a:cs typeface="Courier New"/>
                <a:sym typeface="Courier New"/>
              </a:rPr>
              <a:t>        </a:t>
            </a:r>
            <a:r>
              <a:rPr lang="en" sz="1500" dirty="0">
                <a:solidFill>
                  <a:srgbClr val="055472"/>
                </a:solidFill>
                <a:highlight>
                  <a:srgbClr val="FBFBFD"/>
                </a:highlight>
                <a:latin typeface="Courier New"/>
                <a:ea typeface="Courier New"/>
                <a:cs typeface="Courier New"/>
                <a:sym typeface="Courier New"/>
              </a:rPr>
              <a:t>return</a:t>
            </a:r>
            <a:r>
              <a:rPr lang="en" sz="1500" dirty="0">
                <a:solidFill>
                  <a:srgbClr val="090910"/>
                </a:solidFill>
                <a:highlight>
                  <a:srgbClr val="FBFBFD"/>
                </a:highlight>
                <a:latin typeface="Courier New"/>
                <a:ea typeface="Courier New"/>
                <a:cs typeface="Courier New"/>
                <a:sym typeface="Courier New"/>
              </a:rPr>
              <a:t> </a:t>
            </a:r>
            <a:r>
              <a:rPr lang="en" sz="1500" dirty="0">
                <a:solidFill>
                  <a:srgbClr val="CA473F"/>
                </a:solidFill>
                <a:highlight>
                  <a:srgbClr val="FBFBFD"/>
                </a:highlight>
                <a:latin typeface="Courier New"/>
                <a:ea typeface="Courier New"/>
                <a:cs typeface="Courier New"/>
                <a:sym typeface="Courier New"/>
              </a:rPr>
              <a:t>View</a:t>
            </a:r>
            <a:r>
              <a:rPr lang="en" sz="1500" dirty="0">
                <a:solidFill>
                  <a:srgbClr val="090910"/>
                </a:solidFill>
                <a:highlight>
                  <a:srgbClr val="FBFBFD"/>
                </a:highlight>
                <a:latin typeface="Courier New"/>
                <a:ea typeface="Courier New"/>
                <a:cs typeface="Courier New"/>
                <a:sym typeface="Courier New"/>
              </a:rPr>
              <a:t>(</a:t>
            </a:r>
            <a:r>
              <a:rPr lang="en" sz="1500" dirty="0">
                <a:solidFill>
                  <a:srgbClr val="669900"/>
                </a:solidFill>
                <a:highlight>
                  <a:srgbClr val="FBFBFD"/>
                </a:highlight>
                <a:latin typeface="Courier New"/>
                <a:ea typeface="Courier New"/>
                <a:cs typeface="Courier New"/>
                <a:sym typeface="Courier New"/>
              </a:rPr>
              <a:t>'user.profile'</a:t>
            </a:r>
            <a:r>
              <a:rPr lang="en" sz="1500" dirty="0">
                <a:solidFill>
                  <a:srgbClr val="090910"/>
                </a:solidFill>
                <a:highlight>
                  <a:srgbClr val="FBFBFD"/>
                </a:highlight>
                <a:latin typeface="Courier New"/>
                <a:ea typeface="Courier New"/>
                <a:cs typeface="Courier New"/>
                <a:sym typeface="Courier New"/>
              </a:rPr>
              <a:t>, </a:t>
            </a:r>
            <a:r>
              <a:rPr lang="en" sz="1500" dirty="0">
                <a:solidFill>
                  <a:srgbClr val="055472"/>
                </a:solidFill>
                <a:highlight>
                  <a:srgbClr val="FBFBFD"/>
                </a:highlight>
                <a:latin typeface="Courier New"/>
                <a:ea typeface="Courier New"/>
                <a:cs typeface="Courier New"/>
                <a:sym typeface="Courier New"/>
              </a:rPr>
              <a:t>array</a:t>
            </a:r>
            <a:r>
              <a:rPr lang="en" sz="1500" dirty="0">
                <a:solidFill>
                  <a:srgbClr val="090910"/>
                </a:solidFill>
                <a:highlight>
                  <a:srgbClr val="FBFBFD"/>
                </a:highlight>
                <a:latin typeface="Courier New"/>
                <a:ea typeface="Courier New"/>
                <a:cs typeface="Courier New"/>
                <a:sym typeface="Courier New"/>
              </a:rPr>
              <a:t>(</a:t>
            </a:r>
            <a:r>
              <a:rPr lang="en" sz="1500" dirty="0">
                <a:solidFill>
                  <a:srgbClr val="669900"/>
                </a:solidFill>
                <a:highlight>
                  <a:srgbClr val="FBFBFD"/>
                </a:highlight>
                <a:latin typeface="Courier New"/>
                <a:ea typeface="Courier New"/>
                <a:cs typeface="Courier New"/>
                <a:sym typeface="Courier New"/>
              </a:rPr>
              <a:t>'user'</a:t>
            </a:r>
            <a:r>
              <a:rPr lang="en" sz="1500" dirty="0">
                <a:solidFill>
                  <a:srgbClr val="090910"/>
                </a:solidFill>
                <a:highlight>
                  <a:srgbClr val="FBFBFD"/>
                </a:highlight>
                <a:latin typeface="Courier New"/>
                <a:ea typeface="Courier New"/>
                <a:cs typeface="Courier New"/>
                <a:sym typeface="Courier New"/>
              </a:rPr>
              <a:t> =&gt; </a:t>
            </a:r>
            <a:r>
              <a:rPr lang="en" sz="1500" dirty="0">
                <a:solidFill>
                  <a:srgbClr val="0782B1"/>
                </a:solidFill>
                <a:highlight>
                  <a:srgbClr val="FBFBFD"/>
                </a:highlight>
                <a:latin typeface="Courier New"/>
                <a:ea typeface="Courier New"/>
                <a:cs typeface="Courier New"/>
                <a:sym typeface="Courier New"/>
              </a:rPr>
              <a:t>$user</a:t>
            </a:r>
            <a:r>
              <a:rPr lang="en" sz="1500" dirty="0">
                <a:solidFill>
                  <a:srgbClr val="090910"/>
                </a:solidFill>
                <a:highlight>
                  <a:srgbClr val="FBFBFD"/>
                </a:highlight>
                <a:latin typeface="Courier New"/>
                <a:ea typeface="Courier New"/>
                <a:cs typeface="Courier New"/>
                <a:sym typeface="Courier New"/>
              </a:rPr>
              <a:t>));</a:t>
            </a:r>
            <a:endParaRPr sz="1500" dirty="0">
              <a:solidFill>
                <a:srgbClr val="090910"/>
              </a:solidFill>
              <a:highlight>
                <a:srgbClr val="FBFBFD"/>
              </a:highlight>
              <a:latin typeface="Courier New"/>
              <a:ea typeface="Courier New"/>
              <a:cs typeface="Courier New"/>
              <a:sym typeface="Courier New"/>
            </a:endParaRPr>
          </a:p>
          <a:p>
            <a:pPr marL="0" lvl="0" indent="0" algn="l" rtl="0">
              <a:lnSpc>
                <a:spcPct val="100000"/>
              </a:lnSpc>
              <a:spcBef>
                <a:spcPts val="1200"/>
              </a:spcBef>
              <a:spcAft>
                <a:spcPts val="0"/>
              </a:spcAft>
              <a:buNone/>
            </a:pPr>
            <a:r>
              <a:rPr lang="en" sz="1500" dirty="0">
                <a:solidFill>
                  <a:srgbClr val="090910"/>
                </a:solidFill>
                <a:highlight>
                  <a:srgbClr val="FBFBFD"/>
                </a:highlight>
                <a:latin typeface="Courier New"/>
                <a:ea typeface="Courier New"/>
                <a:cs typeface="Courier New"/>
                <a:sym typeface="Courier New"/>
              </a:rPr>
              <a:t>    }</a:t>
            </a:r>
            <a:endParaRPr sz="1500" dirty="0">
              <a:solidFill>
                <a:srgbClr val="090910"/>
              </a:solidFill>
              <a:highlight>
                <a:srgbClr val="FBFBFD"/>
              </a:highlight>
              <a:latin typeface="Courier New"/>
              <a:ea typeface="Courier New"/>
              <a:cs typeface="Courier New"/>
              <a:sym typeface="Courier New"/>
            </a:endParaRPr>
          </a:p>
          <a:p>
            <a:pPr marL="139700" marR="139700" lvl="0" indent="0" algn="l" rtl="0">
              <a:lnSpc>
                <a:spcPct val="100000"/>
              </a:lnSpc>
              <a:spcBef>
                <a:spcPts val="1200"/>
              </a:spcBef>
              <a:spcAft>
                <a:spcPts val="0"/>
              </a:spcAft>
              <a:buNone/>
            </a:pPr>
            <a:r>
              <a:rPr lang="en" sz="1500" dirty="0">
                <a:solidFill>
                  <a:srgbClr val="090910"/>
                </a:solidFill>
                <a:highlight>
                  <a:srgbClr val="FBFBFD"/>
                </a:highlight>
                <a:latin typeface="Courier New"/>
                <a:ea typeface="Courier New"/>
                <a:cs typeface="Courier New"/>
                <a:sym typeface="Courier New"/>
              </a:rPr>
              <a:t>}</a:t>
            </a:r>
            <a:endParaRPr sz="1500" dirty="0">
              <a:solidFill>
                <a:srgbClr val="090910"/>
              </a:solidFill>
              <a:highlight>
                <a:srgbClr val="FBFBFD"/>
              </a:highlight>
              <a:latin typeface="Courier New"/>
              <a:ea typeface="Courier New"/>
              <a:cs typeface="Courier New"/>
              <a:sym typeface="Courier New"/>
            </a:endParaRPr>
          </a:p>
          <a:p>
            <a:pPr marL="0" lvl="0" indent="0" algn="l" rtl="0">
              <a:lnSpc>
                <a:spcPct val="100000"/>
              </a:lnSpc>
              <a:spcBef>
                <a:spcPts val="2200"/>
              </a:spcBef>
              <a:spcAft>
                <a:spcPts val="1200"/>
              </a:spcAft>
              <a:buNone/>
            </a:pPr>
            <a:endParaRPr sz="1100" dirty="0">
              <a:solidFill>
                <a:srgbClr val="2B2E38"/>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body" idx="1"/>
          </p:nvPr>
        </p:nvSpPr>
        <p:spPr>
          <a:xfrm>
            <a:off x="311700" y="302200"/>
            <a:ext cx="8520600" cy="4430100"/>
          </a:xfrm>
          <a:prstGeom prst="rect">
            <a:avLst/>
          </a:prstGeom>
        </p:spPr>
        <p:txBody>
          <a:bodyPr spcFirstLastPara="1" wrap="square" lIns="91425" tIns="91425" rIns="91425" bIns="91425" anchor="t" anchorCtr="0">
            <a:normAutofit/>
          </a:bodyPr>
          <a:lstStyle/>
          <a:p>
            <a:pPr marL="0" lvl="0" indent="0" algn="l" rtl="0">
              <a:lnSpc>
                <a:spcPct val="180000"/>
              </a:lnSpc>
              <a:spcBef>
                <a:spcPts val="0"/>
              </a:spcBef>
              <a:spcAft>
                <a:spcPts val="0"/>
              </a:spcAft>
              <a:buNone/>
            </a:pPr>
            <a:r>
              <a:rPr lang="en" sz="1700" dirty="0">
                <a:solidFill>
                  <a:srgbClr val="2B2E38"/>
                </a:solidFill>
                <a:latin typeface="Roboto"/>
                <a:ea typeface="Roboto"/>
                <a:cs typeface="Roboto"/>
                <a:sym typeface="Roboto"/>
              </a:rPr>
              <a:t>All controllers should extend the </a:t>
            </a:r>
            <a:r>
              <a:rPr lang="en" sz="1700" dirty="0">
                <a:solidFill>
                  <a:srgbClr val="CA473F"/>
                </a:solidFill>
                <a:highlight>
                  <a:srgbClr val="FBFBFD"/>
                </a:highlight>
                <a:latin typeface="Courier New"/>
                <a:ea typeface="Courier New"/>
                <a:cs typeface="Courier New"/>
                <a:sym typeface="Courier New"/>
              </a:rPr>
              <a:t>BaseController</a:t>
            </a:r>
            <a:r>
              <a:rPr lang="en" sz="1700" dirty="0">
                <a:solidFill>
                  <a:srgbClr val="2B2E38"/>
                </a:solidFill>
                <a:latin typeface="Roboto"/>
                <a:ea typeface="Roboto"/>
                <a:cs typeface="Roboto"/>
                <a:sym typeface="Roboto"/>
              </a:rPr>
              <a:t> class. The </a:t>
            </a:r>
            <a:r>
              <a:rPr lang="en" sz="1700" dirty="0">
                <a:solidFill>
                  <a:srgbClr val="CA473F"/>
                </a:solidFill>
                <a:highlight>
                  <a:srgbClr val="FBFBFD"/>
                </a:highlight>
                <a:latin typeface="Courier New"/>
                <a:ea typeface="Courier New"/>
                <a:cs typeface="Courier New"/>
                <a:sym typeface="Courier New"/>
              </a:rPr>
              <a:t>BaseController</a:t>
            </a:r>
            <a:r>
              <a:rPr lang="en" sz="1700" dirty="0">
                <a:solidFill>
                  <a:srgbClr val="2B2E38"/>
                </a:solidFill>
                <a:latin typeface="Roboto"/>
                <a:ea typeface="Roboto"/>
                <a:cs typeface="Roboto"/>
                <a:sym typeface="Roboto"/>
              </a:rPr>
              <a:t> is also stored in the </a:t>
            </a:r>
            <a:r>
              <a:rPr lang="en" sz="1700" dirty="0">
                <a:solidFill>
                  <a:srgbClr val="CA473F"/>
                </a:solidFill>
                <a:highlight>
                  <a:srgbClr val="FBFBFD"/>
                </a:highlight>
                <a:latin typeface="Courier New"/>
                <a:ea typeface="Courier New"/>
                <a:cs typeface="Courier New"/>
                <a:sym typeface="Courier New"/>
              </a:rPr>
              <a:t>app/controllers</a:t>
            </a:r>
            <a:r>
              <a:rPr lang="en" sz="1700" dirty="0">
                <a:solidFill>
                  <a:srgbClr val="2B2E38"/>
                </a:solidFill>
                <a:latin typeface="Roboto"/>
                <a:ea typeface="Roboto"/>
                <a:cs typeface="Roboto"/>
                <a:sym typeface="Roboto"/>
              </a:rPr>
              <a:t> directory, and may be used as a place to put shared controller logic. The </a:t>
            </a:r>
            <a:r>
              <a:rPr lang="en" sz="1700" dirty="0">
                <a:solidFill>
                  <a:srgbClr val="CA473F"/>
                </a:solidFill>
                <a:highlight>
                  <a:srgbClr val="FBFBFD"/>
                </a:highlight>
                <a:latin typeface="Courier New"/>
                <a:ea typeface="Courier New"/>
                <a:cs typeface="Courier New"/>
                <a:sym typeface="Courier New"/>
              </a:rPr>
              <a:t>BaseController</a:t>
            </a:r>
            <a:r>
              <a:rPr lang="en" sz="1700" dirty="0">
                <a:solidFill>
                  <a:srgbClr val="2B2E38"/>
                </a:solidFill>
                <a:latin typeface="Roboto"/>
                <a:ea typeface="Roboto"/>
                <a:cs typeface="Roboto"/>
                <a:sym typeface="Roboto"/>
              </a:rPr>
              <a:t> extends the framework's </a:t>
            </a:r>
            <a:r>
              <a:rPr lang="en" sz="1700" dirty="0">
                <a:solidFill>
                  <a:srgbClr val="CA473F"/>
                </a:solidFill>
                <a:highlight>
                  <a:srgbClr val="FBFBFD"/>
                </a:highlight>
                <a:latin typeface="Courier New"/>
                <a:ea typeface="Courier New"/>
                <a:cs typeface="Courier New"/>
                <a:sym typeface="Courier New"/>
              </a:rPr>
              <a:t>Controller</a:t>
            </a:r>
            <a:r>
              <a:rPr lang="en" sz="1700" dirty="0">
                <a:solidFill>
                  <a:srgbClr val="2B2E38"/>
                </a:solidFill>
                <a:latin typeface="Roboto"/>
                <a:ea typeface="Roboto"/>
                <a:cs typeface="Roboto"/>
                <a:sym typeface="Roboto"/>
              </a:rPr>
              <a:t> class. Now, we can route to this controller action like so:</a:t>
            </a:r>
            <a:endParaRPr sz="1700" dirty="0">
              <a:solidFill>
                <a:srgbClr val="2B2E38"/>
              </a:solidFill>
              <a:latin typeface="Roboto"/>
              <a:ea typeface="Roboto"/>
              <a:cs typeface="Roboto"/>
              <a:sym typeface="Roboto"/>
            </a:endParaRPr>
          </a:p>
          <a:p>
            <a:pPr marL="139700" marR="139700" lvl="0" indent="0" algn="l" rtl="0">
              <a:spcBef>
                <a:spcPts val="2400"/>
              </a:spcBef>
              <a:spcAft>
                <a:spcPts val="0"/>
              </a:spcAft>
              <a:buNone/>
            </a:pPr>
            <a:r>
              <a:rPr lang="en" sz="1700" dirty="0">
                <a:solidFill>
                  <a:srgbClr val="CA473F"/>
                </a:solidFill>
                <a:highlight>
                  <a:srgbClr val="FBFBFD"/>
                </a:highlight>
                <a:latin typeface="Courier New"/>
                <a:ea typeface="Courier New"/>
                <a:cs typeface="Courier New"/>
                <a:sym typeface="Courier New"/>
              </a:rPr>
              <a:t>Route</a:t>
            </a:r>
            <a:r>
              <a:rPr lang="en" sz="1700" dirty="0">
                <a:solidFill>
                  <a:srgbClr val="090910"/>
                </a:solidFill>
                <a:highlight>
                  <a:srgbClr val="FBFBFD"/>
                </a:highlight>
                <a:latin typeface="Courier New"/>
                <a:ea typeface="Courier New"/>
                <a:cs typeface="Courier New"/>
                <a:sym typeface="Courier New"/>
              </a:rPr>
              <a:t>::</a:t>
            </a:r>
            <a:r>
              <a:rPr lang="en" sz="1700" dirty="0">
                <a:solidFill>
                  <a:srgbClr val="CA473F"/>
                </a:solidFill>
                <a:highlight>
                  <a:srgbClr val="FBFBFD"/>
                </a:highlight>
                <a:latin typeface="Courier New"/>
                <a:ea typeface="Courier New"/>
                <a:cs typeface="Courier New"/>
                <a:sym typeface="Courier New"/>
              </a:rPr>
              <a:t>get</a:t>
            </a:r>
            <a:r>
              <a:rPr lang="en" sz="1700" dirty="0">
                <a:solidFill>
                  <a:srgbClr val="090910"/>
                </a:solidFill>
                <a:highlight>
                  <a:srgbClr val="FBFBFD"/>
                </a:highlight>
                <a:latin typeface="Courier New"/>
                <a:ea typeface="Courier New"/>
                <a:cs typeface="Courier New"/>
                <a:sym typeface="Courier New"/>
              </a:rPr>
              <a:t>(</a:t>
            </a:r>
            <a:r>
              <a:rPr lang="en" sz="1700" dirty="0">
                <a:solidFill>
                  <a:srgbClr val="669900"/>
                </a:solidFill>
                <a:highlight>
                  <a:srgbClr val="FBFBFD"/>
                </a:highlight>
                <a:latin typeface="Courier New"/>
                <a:ea typeface="Courier New"/>
                <a:cs typeface="Courier New"/>
                <a:sym typeface="Courier New"/>
              </a:rPr>
              <a:t>'user/{id}'</a:t>
            </a:r>
            <a:r>
              <a:rPr lang="en" sz="1700" dirty="0">
                <a:solidFill>
                  <a:srgbClr val="090910"/>
                </a:solidFill>
                <a:highlight>
                  <a:srgbClr val="FBFBFD"/>
                </a:highlight>
                <a:latin typeface="Courier New"/>
                <a:ea typeface="Courier New"/>
                <a:cs typeface="Courier New"/>
                <a:sym typeface="Courier New"/>
              </a:rPr>
              <a:t>, </a:t>
            </a:r>
            <a:r>
              <a:rPr lang="en" sz="1700" dirty="0">
                <a:solidFill>
                  <a:srgbClr val="669900"/>
                </a:solidFill>
                <a:highlight>
                  <a:srgbClr val="FBFBFD"/>
                </a:highlight>
                <a:latin typeface="Courier New"/>
                <a:ea typeface="Courier New"/>
                <a:cs typeface="Courier New"/>
                <a:sym typeface="Courier New"/>
              </a:rPr>
              <a:t>'UserController@showProfile'</a:t>
            </a:r>
            <a:r>
              <a:rPr lang="en" sz="1700" dirty="0">
                <a:solidFill>
                  <a:srgbClr val="090910"/>
                </a:solidFill>
                <a:highlight>
                  <a:srgbClr val="FBFBFD"/>
                </a:highlight>
                <a:latin typeface="Courier New"/>
                <a:ea typeface="Courier New"/>
                <a:cs typeface="Courier New"/>
                <a:sym typeface="Courier New"/>
              </a:rPr>
              <a:t>);</a:t>
            </a:r>
            <a:endParaRPr sz="1700" dirty="0">
              <a:solidFill>
                <a:srgbClr val="090910"/>
              </a:solidFill>
              <a:highlight>
                <a:srgbClr val="FBFBFD"/>
              </a:highlight>
              <a:latin typeface="Courier New"/>
              <a:ea typeface="Courier New"/>
              <a:cs typeface="Courier New"/>
              <a:sym typeface="Courier New"/>
            </a:endParaRPr>
          </a:p>
          <a:p>
            <a:pPr marL="0" lvl="0" indent="0" algn="l" rtl="0">
              <a:lnSpc>
                <a:spcPct val="100000"/>
              </a:lnSpc>
              <a:spcBef>
                <a:spcPts val="2200"/>
              </a:spcBef>
              <a:spcAft>
                <a:spcPts val="0"/>
              </a:spcAft>
              <a:buNone/>
            </a:pPr>
            <a:r>
              <a:rPr lang="en" sz="1700" dirty="0">
                <a:solidFill>
                  <a:srgbClr val="2B2E38"/>
                </a:solidFill>
                <a:latin typeface="Roboto"/>
                <a:ea typeface="Roboto"/>
                <a:cs typeface="Roboto"/>
                <a:sym typeface="Roboto"/>
              </a:rPr>
              <a:t>To create the controller via the command line, execute the following command:</a:t>
            </a:r>
            <a:endParaRPr sz="1700" dirty="0">
              <a:solidFill>
                <a:srgbClr val="2B2E38"/>
              </a:solidFill>
              <a:latin typeface="Roboto"/>
              <a:ea typeface="Roboto"/>
              <a:cs typeface="Roboto"/>
              <a:sym typeface="Roboto"/>
            </a:endParaRPr>
          </a:p>
          <a:p>
            <a:pPr marL="139700" marR="139700" lvl="0" indent="0" algn="l" rtl="0">
              <a:lnSpc>
                <a:spcPct val="100000"/>
              </a:lnSpc>
              <a:spcBef>
                <a:spcPts val="2400"/>
              </a:spcBef>
              <a:spcAft>
                <a:spcPts val="0"/>
              </a:spcAft>
              <a:buNone/>
            </a:pPr>
            <a:r>
              <a:rPr lang="en" sz="1700" dirty="0">
                <a:solidFill>
                  <a:srgbClr val="090910"/>
                </a:solidFill>
                <a:highlight>
                  <a:srgbClr val="FBFBFD"/>
                </a:highlight>
                <a:latin typeface="Courier New"/>
                <a:ea typeface="Courier New"/>
                <a:cs typeface="Courier New"/>
                <a:sym typeface="Courier New"/>
              </a:rPr>
              <a:t>php artisan controller:make UserController</a:t>
            </a:r>
            <a:endParaRPr sz="1900" dirty="0">
              <a:solidFill>
                <a:srgbClr val="090910"/>
              </a:solidFill>
              <a:highlight>
                <a:srgbClr val="FBFBFD"/>
              </a:highlight>
              <a:latin typeface="Courier New"/>
              <a:ea typeface="Courier New"/>
              <a:cs typeface="Courier New"/>
              <a:sym typeface="Courier New"/>
            </a:endParaRPr>
          </a:p>
          <a:p>
            <a:pPr marL="0" lvl="0" indent="0" algn="l" rtl="0">
              <a:spcBef>
                <a:spcPts val="220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620" b="1">
                <a:solidFill>
                  <a:schemeClr val="accent5"/>
                </a:solidFill>
              </a:rPr>
              <a:t>Meet Laravel</a:t>
            </a:r>
            <a:endParaRPr sz="2620" b="1">
              <a:solidFill>
                <a:schemeClr val="accent5"/>
              </a:solidFill>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rgbClr val="000000"/>
              </a:buClr>
              <a:buSzPts val="2000"/>
              <a:buFont typeface="Arial"/>
              <a:buChar char="●"/>
            </a:pPr>
            <a:r>
              <a:rPr lang="en" sz="2000" dirty="0">
                <a:solidFill>
                  <a:srgbClr val="000000"/>
                </a:solidFill>
                <a:highlight>
                  <a:srgbClr val="FFFFFF"/>
                </a:highlight>
                <a:latin typeface="Arial"/>
                <a:ea typeface="Arial"/>
                <a:cs typeface="Arial"/>
                <a:sym typeface="Arial"/>
              </a:rPr>
              <a:t>Laravel is a powerful PHP framework, designed for developers who need a simple and elegant toolkit to create full-featured web applications.</a:t>
            </a:r>
            <a:endParaRPr sz="2000" dirty="0">
              <a:solidFill>
                <a:srgbClr val="000000"/>
              </a:solidFill>
              <a:highlight>
                <a:srgbClr val="FFFFFF"/>
              </a:highlight>
              <a:latin typeface="Arial"/>
              <a:ea typeface="Arial"/>
              <a:cs typeface="Arial"/>
              <a:sym typeface="Arial"/>
            </a:endParaRPr>
          </a:p>
          <a:p>
            <a:pPr marL="457200" lvl="0" indent="0" algn="l" rtl="0">
              <a:spcBef>
                <a:spcPts val="1200"/>
              </a:spcBef>
              <a:spcAft>
                <a:spcPts val="0"/>
              </a:spcAft>
              <a:buNone/>
            </a:pPr>
            <a:endParaRPr sz="2000" dirty="0">
              <a:solidFill>
                <a:srgbClr val="000000"/>
              </a:solidFill>
              <a:highlight>
                <a:srgbClr val="FFFFFF"/>
              </a:highlight>
              <a:latin typeface="Arial"/>
              <a:ea typeface="Arial"/>
              <a:cs typeface="Arial"/>
              <a:sym typeface="Arial"/>
            </a:endParaRPr>
          </a:p>
          <a:p>
            <a:pPr marL="457200" lvl="0" indent="-355600" algn="l" rtl="0">
              <a:spcBef>
                <a:spcPts val="1200"/>
              </a:spcBef>
              <a:spcAft>
                <a:spcPts val="0"/>
              </a:spcAft>
              <a:buClr>
                <a:srgbClr val="000000"/>
              </a:buClr>
              <a:buSzPts val="2000"/>
              <a:buFont typeface="Arial"/>
              <a:buChar char="●"/>
            </a:pPr>
            <a:r>
              <a:rPr lang="en" sz="2000" dirty="0">
                <a:solidFill>
                  <a:srgbClr val="000000"/>
                </a:solidFill>
                <a:highlight>
                  <a:srgbClr val="FFFFFF"/>
                </a:highlight>
                <a:latin typeface="Arial"/>
                <a:ea typeface="Arial"/>
                <a:cs typeface="Arial"/>
                <a:sym typeface="Arial"/>
              </a:rPr>
              <a:t>Laravel is an open-source PHP framework, which is easy to understand. It follows a model-view-controller (</a:t>
            </a:r>
            <a:r>
              <a:rPr lang="en" sz="2000" dirty="0">
                <a:solidFill>
                  <a:srgbClr val="000000"/>
                </a:solidFill>
                <a:highlight>
                  <a:schemeClr val="lt1"/>
                </a:highlight>
                <a:latin typeface="Arial"/>
                <a:ea typeface="Arial"/>
                <a:cs typeface="Arial"/>
                <a:sym typeface="Arial"/>
              </a:rPr>
              <a:t>MVC</a:t>
            </a:r>
            <a:r>
              <a:rPr lang="en" sz="2000" dirty="0">
                <a:solidFill>
                  <a:srgbClr val="000000"/>
                </a:solidFill>
                <a:highlight>
                  <a:srgbClr val="FFFFFF"/>
                </a:highlight>
                <a:latin typeface="Arial"/>
                <a:ea typeface="Arial"/>
                <a:cs typeface="Arial"/>
                <a:sym typeface="Arial"/>
              </a:rPr>
              <a:t>) architectural pattern. </a:t>
            </a:r>
            <a:endParaRPr sz="2000" dirty="0">
              <a:solidFill>
                <a:srgbClr val="000000"/>
              </a:solidFill>
              <a:highlight>
                <a:srgbClr val="FFFFFF"/>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1500"/>
              </a:spcAft>
              <a:buClr>
                <a:srgbClr val="000000"/>
              </a:buClr>
              <a:buSzPts val="470"/>
              <a:buFont typeface="Arial"/>
              <a:buNone/>
            </a:pPr>
            <a:r>
              <a:rPr lang="en" b="1">
                <a:solidFill>
                  <a:schemeClr val="accent5"/>
                </a:solidFill>
              </a:rPr>
              <a:t>Blade templating engine</a:t>
            </a:r>
            <a:endParaRPr sz="2820">
              <a:solidFill>
                <a:schemeClr val="accent5"/>
              </a:solidFill>
            </a:endParaRPr>
          </a:p>
        </p:txBody>
      </p:sp>
      <p:sp>
        <p:nvSpPr>
          <p:cNvPr id="176" name="Google Shape;176;p32"/>
          <p:cNvSpPr txBox="1">
            <a:spLocks noGrp="1"/>
          </p:cNvSpPr>
          <p:nvPr>
            <p:ph type="body" idx="1"/>
          </p:nvPr>
        </p:nvSpPr>
        <p:spPr>
          <a:xfrm>
            <a:off x="311700" y="1152475"/>
            <a:ext cx="8520600" cy="38610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333333"/>
              </a:buClr>
              <a:buSzPts val="1800"/>
              <a:buFont typeface="Roboto"/>
              <a:buChar char="●"/>
            </a:pPr>
            <a:r>
              <a:rPr lang="en" dirty="0">
                <a:solidFill>
                  <a:srgbClr val="333333"/>
                </a:solidFill>
                <a:highlight>
                  <a:srgbClr val="FFFFFF"/>
                </a:highlight>
                <a:latin typeface="Roboto"/>
                <a:ea typeface="Roboto"/>
                <a:cs typeface="Roboto"/>
                <a:sym typeface="Roboto"/>
              </a:rPr>
              <a:t>The Blade is a powerful templating engine in a Laravel framework. The blade allows to use the templating engine easily, and it makes the syntax writing very simple. </a:t>
            </a:r>
            <a:endParaRPr dirty="0">
              <a:solidFill>
                <a:srgbClr val="333333"/>
              </a:solidFill>
              <a:highlight>
                <a:srgbClr val="FFFFFF"/>
              </a:highlight>
              <a:latin typeface="Roboto"/>
              <a:ea typeface="Roboto"/>
              <a:cs typeface="Roboto"/>
              <a:sym typeface="Roboto"/>
            </a:endParaRPr>
          </a:p>
          <a:p>
            <a:pPr marL="457200" lvl="0" indent="-342900" algn="l" rtl="0">
              <a:lnSpc>
                <a:spcPct val="115000"/>
              </a:lnSpc>
              <a:spcBef>
                <a:spcPts val="0"/>
              </a:spcBef>
              <a:spcAft>
                <a:spcPts val="0"/>
              </a:spcAft>
              <a:buClr>
                <a:srgbClr val="333333"/>
              </a:buClr>
              <a:buSzPts val="1800"/>
              <a:buFont typeface="Roboto"/>
              <a:buChar char="●"/>
            </a:pPr>
            <a:r>
              <a:rPr lang="en" dirty="0">
                <a:solidFill>
                  <a:srgbClr val="333333"/>
                </a:solidFill>
                <a:highlight>
                  <a:srgbClr val="FFFFFF"/>
                </a:highlight>
                <a:latin typeface="Roboto"/>
                <a:ea typeface="Roboto"/>
                <a:cs typeface="Roboto"/>
                <a:sym typeface="Roboto"/>
              </a:rPr>
              <a:t>The blade templating engine provides its own structure such as conditional statements and loops. </a:t>
            </a:r>
            <a:endParaRPr dirty="0">
              <a:solidFill>
                <a:srgbClr val="333333"/>
              </a:solidFill>
              <a:highlight>
                <a:srgbClr val="FFFFFF"/>
              </a:highlight>
              <a:latin typeface="Roboto"/>
              <a:ea typeface="Roboto"/>
              <a:cs typeface="Roboto"/>
              <a:sym typeface="Roboto"/>
            </a:endParaRPr>
          </a:p>
          <a:p>
            <a:pPr marL="457200" lvl="0" indent="-342900" algn="l" rtl="0">
              <a:lnSpc>
                <a:spcPct val="115000"/>
              </a:lnSpc>
              <a:spcBef>
                <a:spcPts val="0"/>
              </a:spcBef>
              <a:spcAft>
                <a:spcPts val="0"/>
              </a:spcAft>
              <a:buClr>
                <a:srgbClr val="333333"/>
              </a:buClr>
              <a:buSzPts val="1800"/>
              <a:buFont typeface="Roboto"/>
              <a:buChar char="●"/>
            </a:pPr>
            <a:r>
              <a:rPr lang="en" dirty="0">
                <a:solidFill>
                  <a:srgbClr val="333333"/>
                </a:solidFill>
                <a:highlight>
                  <a:srgbClr val="FFFFFF"/>
                </a:highlight>
                <a:latin typeface="Roboto"/>
                <a:ea typeface="Roboto"/>
                <a:cs typeface="Roboto"/>
                <a:sym typeface="Roboto"/>
              </a:rPr>
              <a:t>To create a blade template, you just need to create a view file and save it with a </a:t>
            </a:r>
            <a:r>
              <a:rPr lang="en" b="1" dirty="0">
                <a:solidFill>
                  <a:srgbClr val="333333"/>
                </a:solidFill>
                <a:highlight>
                  <a:srgbClr val="FFFFFF"/>
                </a:highlight>
                <a:latin typeface="Roboto"/>
                <a:ea typeface="Roboto"/>
                <a:cs typeface="Roboto"/>
                <a:sym typeface="Roboto"/>
              </a:rPr>
              <a:t>.blade.php </a:t>
            </a:r>
            <a:r>
              <a:rPr lang="en" dirty="0">
                <a:solidFill>
                  <a:srgbClr val="333333"/>
                </a:solidFill>
                <a:highlight>
                  <a:srgbClr val="FFFFFF"/>
                </a:highlight>
                <a:latin typeface="Roboto"/>
                <a:ea typeface="Roboto"/>
                <a:cs typeface="Roboto"/>
                <a:sym typeface="Roboto"/>
              </a:rPr>
              <a:t>extension </a:t>
            </a:r>
            <a:r>
              <a:rPr lang="en" b="1" u="sng" dirty="0">
                <a:solidFill>
                  <a:srgbClr val="333333"/>
                </a:solidFill>
                <a:highlight>
                  <a:srgbClr val="FFFFFF"/>
                </a:highlight>
                <a:latin typeface="Roboto"/>
                <a:ea typeface="Roboto"/>
                <a:cs typeface="Roboto"/>
                <a:sym typeface="Roboto"/>
              </a:rPr>
              <a:t>instead</a:t>
            </a:r>
            <a:r>
              <a:rPr lang="en" dirty="0">
                <a:solidFill>
                  <a:srgbClr val="333333"/>
                </a:solidFill>
                <a:highlight>
                  <a:srgbClr val="FFFFFF"/>
                </a:highlight>
                <a:latin typeface="Roboto"/>
                <a:ea typeface="Roboto"/>
                <a:cs typeface="Roboto"/>
                <a:sym typeface="Roboto"/>
              </a:rPr>
              <a:t> of </a:t>
            </a:r>
            <a:r>
              <a:rPr lang="en" b="1" dirty="0">
                <a:solidFill>
                  <a:srgbClr val="333333"/>
                </a:solidFill>
                <a:highlight>
                  <a:srgbClr val="FFFFFF"/>
                </a:highlight>
                <a:latin typeface="Roboto"/>
                <a:ea typeface="Roboto"/>
                <a:cs typeface="Roboto"/>
                <a:sym typeface="Roboto"/>
              </a:rPr>
              <a:t>.php</a:t>
            </a:r>
            <a:r>
              <a:rPr lang="en" dirty="0">
                <a:solidFill>
                  <a:srgbClr val="333333"/>
                </a:solidFill>
                <a:highlight>
                  <a:srgbClr val="FFFFFF"/>
                </a:highlight>
                <a:latin typeface="Roboto"/>
                <a:ea typeface="Roboto"/>
                <a:cs typeface="Roboto"/>
                <a:sym typeface="Roboto"/>
              </a:rPr>
              <a:t> extension. </a:t>
            </a:r>
            <a:endParaRPr dirty="0">
              <a:solidFill>
                <a:srgbClr val="333333"/>
              </a:solidFill>
              <a:highlight>
                <a:srgbClr val="FFFFFF"/>
              </a:highlight>
              <a:latin typeface="Roboto"/>
              <a:ea typeface="Roboto"/>
              <a:cs typeface="Roboto"/>
              <a:sym typeface="Roboto"/>
            </a:endParaRPr>
          </a:p>
          <a:p>
            <a:pPr marL="457200" lvl="0" indent="-342900" algn="l" rtl="0">
              <a:lnSpc>
                <a:spcPct val="115000"/>
              </a:lnSpc>
              <a:spcBef>
                <a:spcPts val="0"/>
              </a:spcBef>
              <a:spcAft>
                <a:spcPts val="0"/>
              </a:spcAft>
              <a:buClr>
                <a:srgbClr val="333333"/>
              </a:buClr>
              <a:buSzPts val="1800"/>
              <a:buFont typeface="Roboto"/>
              <a:buChar char="●"/>
            </a:pPr>
            <a:r>
              <a:rPr lang="en" dirty="0">
                <a:solidFill>
                  <a:srgbClr val="333333"/>
                </a:solidFill>
                <a:highlight>
                  <a:srgbClr val="FFFFFF"/>
                </a:highlight>
                <a:latin typeface="Roboto"/>
                <a:ea typeface="Roboto"/>
                <a:cs typeface="Roboto"/>
                <a:sym typeface="Roboto"/>
              </a:rPr>
              <a:t>The blade templates are stored in the </a:t>
            </a:r>
            <a:r>
              <a:rPr lang="en" b="1" dirty="0">
                <a:solidFill>
                  <a:srgbClr val="333333"/>
                </a:solidFill>
                <a:highlight>
                  <a:srgbClr val="FFFFFF"/>
                </a:highlight>
                <a:latin typeface="Roboto"/>
                <a:ea typeface="Roboto"/>
                <a:cs typeface="Roboto"/>
                <a:sym typeface="Roboto"/>
              </a:rPr>
              <a:t>/view</a:t>
            </a:r>
            <a:r>
              <a:rPr lang="en" dirty="0">
                <a:solidFill>
                  <a:srgbClr val="333333"/>
                </a:solidFill>
                <a:highlight>
                  <a:srgbClr val="FFFFFF"/>
                </a:highlight>
                <a:latin typeface="Roboto"/>
                <a:ea typeface="Roboto"/>
                <a:cs typeface="Roboto"/>
                <a:sym typeface="Roboto"/>
              </a:rPr>
              <a:t> directory. </a:t>
            </a:r>
            <a:endParaRPr dirty="0">
              <a:solidFill>
                <a:srgbClr val="333333"/>
              </a:solidFill>
              <a:highlight>
                <a:srgbClr val="FFFFFF"/>
              </a:highlight>
              <a:latin typeface="Roboto"/>
              <a:ea typeface="Roboto"/>
              <a:cs typeface="Roboto"/>
              <a:sym typeface="Roboto"/>
            </a:endParaRPr>
          </a:p>
          <a:p>
            <a:pPr marL="457200" lvl="0" indent="-342900" algn="l" rtl="0">
              <a:lnSpc>
                <a:spcPct val="115000"/>
              </a:lnSpc>
              <a:spcBef>
                <a:spcPts val="0"/>
              </a:spcBef>
              <a:spcAft>
                <a:spcPts val="0"/>
              </a:spcAft>
              <a:buClr>
                <a:srgbClr val="333333"/>
              </a:buClr>
              <a:buSzPts val="1800"/>
              <a:buFont typeface="Roboto"/>
              <a:buChar char="●"/>
            </a:pPr>
            <a:r>
              <a:rPr lang="en" dirty="0">
                <a:solidFill>
                  <a:srgbClr val="333333"/>
                </a:solidFill>
                <a:highlight>
                  <a:srgbClr val="FFFFFF"/>
                </a:highlight>
                <a:latin typeface="Roboto"/>
                <a:ea typeface="Roboto"/>
                <a:cs typeface="Roboto"/>
                <a:sym typeface="Roboto"/>
              </a:rPr>
              <a:t>The main advantage of using the blade template is that we can create the master template, which can be </a:t>
            </a:r>
            <a:r>
              <a:rPr lang="en" b="1" dirty="0">
                <a:solidFill>
                  <a:srgbClr val="333333"/>
                </a:solidFill>
                <a:highlight>
                  <a:srgbClr val="FFFFFF"/>
                </a:highlight>
                <a:latin typeface="Roboto"/>
                <a:ea typeface="Roboto"/>
                <a:cs typeface="Roboto"/>
                <a:sym typeface="Roboto"/>
              </a:rPr>
              <a:t>extended</a:t>
            </a:r>
            <a:r>
              <a:rPr lang="en" dirty="0">
                <a:solidFill>
                  <a:srgbClr val="333333"/>
                </a:solidFill>
                <a:highlight>
                  <a:srgbClr val="FFFFFF"/>
                </a:highlight>
                <a:latin typeface="Roboto"/>
                <a:ea typeface="Roboto"/>
                <a:cs typeface="Roboto"/>
                <a:sym typeface="Roboto"/>
              </a:rPr>
              <a:t> by other files.</a:t>
            </a:r>
            <a:endParaRPr dirty="0">
              <a:solidFill>
                <a:srgbClr val="333333"/>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endParaRPr sz="1400" dirty="0">
              <a:solidFill>
                <a:srgbClr val="333333"/>
              </a:solidFill>
              <a:highlight>
                <a:srgbClr val="FFFFFF"/>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3"/>
          <p:cNvSpPr txBox="1">
            <a:spLocks noGrp="1"/>
          </p:cNvSpPr>
          <p:nvPr>
            <p:ph type="body" idx="1"/>
          </p:nvPr>
        </p:nvSpPr>
        <p:spPr>
          <a:xfrm>
            <a:off x="311700" y="363300"/>
            <a:ext cx="8397000" cy="4492500"/>
          </a:xfrm>
          <a:prstGeom prst="rect">
            <a:avLst/>
          </a:prstGeom>
        </p:spPr>
        <p:txBody>
          <a:bodyPr spcFirstLastPara="1" wrap="square" lIns="91425" tIns="91425" rIns="91425" bIns="91425" anchor="t" anchorCtr="0">
            <a:noAutofit/>
          </a:bodyPr>
          <a:lstStyle/>
          <a:p>
            <a:pPr marL="0" marR="25400" lvl="0" indent="0" algn="l" rtl="0">
              <a:lnSpc>
                <a:spcPct val="95000"/>
              </a:lnSpc>
              <a:spcBef>
                <a:spcPts val="1500"/>
              </a:spcBef>
              <a:spcAft>
                <a:spcPts val="0"/>
              </a:spcAft>
              <a:buSzPts val="358"/>
              <a:buNone/>
            </a:pPr>
            <a:r>
              <a:rPr lang="en" sz="1718" b="1" dirty="0">
                <a:solidFill>
                  <a:schemeClr val="accent5"/>
                </a:solidFill>
                <a:highlight>
                  <a:srgbClr val="FFFFFF"/>
                </a:highlight>
                <a:latin typeface="Roboto"/>
                <a:ea typeface="Roboto"/>
                <a:cs typeface="Roboto"/>
                <a:sym typeface="Roboto"/>
              </a:rPr>
              <a:t>Displaying data</a:t>
            </a:r>
            <a:endParaRPr sz="1718" b="1" dirty="0">
              <a:solidFill>
                <a:schemeClr val="accent5"/>
              </a:solidFill>
              <a:highlight>
                <a:srgbClr val="FFFFFF"/>
              </a:highlight>
              <a:latin typeface="Roboto"/>
              <a:ea typeface="Roboto"/>
              <a:cs typeface="Roboto"/>
              <a:sym typeface="Roboto"/>
            </a:endParaRPr>
          </a:p>
          <a:p>
            <a:pPr marL="0" marR="25400" lvl="0" indent="0" algn="l" rtl="0">
              <a:lnSpc>
                <a:spcPct val="95000"/>
              </a:lnSpc>
              <a:spcBef>
                <a:spcPts val="1500"/>
              </a:spcBef>
              <a:spcAft>
                <a:spcPts val="0"/>
              </a:spcAft>
              <a:buSzPts val="358"/>
              <a:buNone/>
            </a:pPr>
            <a:br>
              <a:rPr lang="en" sz="1518" b="1" dirty="0">
                <a:solidFill>
                  <a:srgbClr val="000000"/>
                </a:solidFill>
                <a:highlight>
                  <a:srgbClr val="FFFFFF"/>
                </a:highlight>
                <a:latin typeface="Roboto"/>
                <a:ea typeface="Roboto"/>
                <a:cs typeface="Roboto"/>
                <a:sym typeface="Roboto"/>
              </a:rPr>
            </a:br>
            <a:r>
              <a:rPr lang="en" sz="1518" dirty="0">
                <a:solidFill>
                  <a:srgbClr val="000000"/>
                </a:solidFill>
                <a:highlight>
                  <a:srgbClr val="FFFFFF"/>
                </a:highlight>
                <a:latin typeface="Roboto"/>
                <a:ea typeface="Roboto"/>
                <a:cs typeface="Roboto"/>
                <a:sym typeface="Roboto"/>
              </a:rPr>
              <a:t>If you want to print the value of a variable, then you can do so by simply enclosing the variable within the curly brackets.</a:t>
            </a:r>
            <a:br>
              <a:rPr lang="en" sz="1518" dirty="0">
                <a:solidFill>
                  <a:srgbClr val="000000"/>
                </a:solidFill>
                <a:highlight>
                  <a:srgbClr val="FFFFFF"/>
                </a:highlight>
                <a:latin typeface="Roboto"/>
                <a:ea typeface="Roboto"/>
                <a:cs typeface="Roboto"/>
                <a:sym typeface="Roboto"/>
              </a:rPr>
            </a:br>
            <a:r>
              <a:rPr lang="en" sz="1518" b="1" dirty="0">
                <a:solidFill>
                  <a:srgbClr val="000000"/>
                </a:solidFill>
                <a:highlight>
                  <a:srgbClr val="FFFFFF"/>
                </a:highlight>
                <a:latin typeface="Roboto"/>
                <a:ea typeface="Roboto"/>
                <a:cs typeface="Roboto"/>
                <a:sym typeface="Roboto"/>
              </a:rPr>
              <a:t>Syntax :</a:t>
            </a:r>
            <a:endParaRPr sz="1518" b="1" dirty="0">
              <a:solidFill>
                <a:srgbClr val="000000"/>
              </a:solidFill>
              <a:highlight>
                <a:srgbClr val="FFFFFF"/>
              </a:highlight>
              <a:latin typeface="Roboto"/>
              <a:ea typeface="Roboto"/>
              <a:cs typeface="Roboto"/>
              <a:sym typeface="Roboto"/>
            </a:endParaRPr>
          </a:p>
          <a:p>
            <a:pPr marL="457200" marR="25400" lvl="0" indent="0" algn="l" rtl="0">
              <a:lnSpc>
                <a:spcPct val="95000"/>
              </a:lnSpc>
              <a:spcBef>
                <a:spcPts val="1500"/>
              </a:spcBef>
              <a:spcAft>
                <a:spcPts val="0"/>
              </a:spcAft>
              <a:buSzPts val="358"/>
              <a:buNone/>
            </a:pPr>
            <a:r>
              <a:rPr lang="en" sz="1518" dirty="0">
                <a:solidFill>
                  <a:srgbClr val="274E13"/>
                </a:solidFill>
                <a:highlight>
                  <a:srgbClr val="FFFFFF"/>
                </a:highlight>
                <a:latin typeface="Roboto"/>
                <a:ea typeface="Roboto"/>
                <a:cs typeface="Roboto"/>
                <a:sym typeface="Roboto"/>
              </a:rPr>
              <a:t> </a:t>
            </a:r>
            <a:r>
              <a:rPr lang="en" sz="1518" b="1" dirty="0">
                <a:solidFill>
                  <a:srgbClr val="274E13"/>
                </a:solidFill>
                <a:highlight>
                  <a:srgbClr val="FFFFFF"/>
                </a:highlight>
                <a:latin typeface="Roboto"/>
                <a:ea typeface="Roboto"/>
                <a:cs typeface="Roboto"/>
                <a:sym typeface="Roboto"/>
              </a:rPr>
              <a:t> {</a:t>
            </a:r>
            <a:r>
              <a:rPr lang="en" sz="1518" b="1" dirty="0">
                <a:solidFill>
                  <a:srgbClr val="274E13"/>
                </a:solidFill>
                <a:latin typeface="Roboto"/>
                <a:ea typeface="Roboto"/>
                <a:cs typeface="Roboto"/>
                <a:sym typeface="Roboto"/>
              </a:rPr>
              <a:t>{$variable}}; </a:t>
            </a:r>
            <a:endParaRPr sz="1518" b="1" dirty="0">
              <a:solidFill>
                <a:srgbClr val="274E13"/>
              </a:solidFill>
              <a:latin typeface="Roboto"/>
              <a:ea typeface="Roboto"/>
              <a:cs typeface="Roboto"/>
              <a:sym typeface="Roboto"/>
            </a:endParaRPr>
          </a:p>
          <a:p>
            <a:pPr marL="0" lvl="0" indent="0" algn="l" rtl="0">
              <a:lnSpc>
                <a:spcPct val="95000"/>
              </a:lnSpc>
              <a:spcBef>
                <a:spcPts val="1200"/>
              </a:spcBef>
              <a:spcAft>
                <a:spcPts val="0"/>
              </a:spcAft>
              <a:buSzPts val="358"/>
              <a:buNone/>
            </a:pPr>
            <a:r>
              <a:rPr lang="en" sz="1518" dirty="0">
                <a:solidFill>
                  <a:srgbClr val="333333"/>
                </a:solidFill>
                <a:highlight>
                  <a:srgbClr val="FFFFFF"/>
                </a:highlight>
                <a:latin typeface="Roboto"/>
                <a:ea typeface="Roboto"/>
                <a:cs typeface="Roboto"/>
                <a:sym typeface="Roboto"/>
              </a:rPr>
              <a:t>In blade template, we do not need to write the code between </a:t>
            </a:r>
            <a:r>
              <a:rPr lang="en" sz="1518" b="1" dirty="0">
                <a:solidFill>
                  <a:srgbClr val="333333"/>
                </a:solidFill>
                <a:highlight>
                  <a:srgbClr val="FFFFFF"/>
                </a:highlight>
                <a:latin typeface="Roboto"/>
                <a:ea typeface="Roboto"/>
                <a:cs typeface="Roboto"/>
                <a:sym typeface="Roboto"/>
              </a:rPr>
              <a:t>&lt;?php echo $variable; ?&gt;</a:t>
            </a:r>
            <a:r>
              <a:rPr lang="en" sz="1518" dirty="0">
                <a:solidFill>
                  <a:srgbClr val="333333"/>
                </a:solidFill>
                <a:highlight>
                  <a:srgbClr val="FFFFFF"/>
                </a:highlight>
                <a:latin typeface="Roboto"/>
                <a:ea typeface="Roboto"/>
                <a:cs typeface="Roboto"/>
                <a:sym typeface="Roboto"/>
              </a:rPr>
              <a:t>. The above syntax is equivalent to </a:t>
            </a:r>
            <a:r>
              <a:rPr lang="en" sz="1518" b="1" dirty="0">
                <a:solidFill>
                  <a:srgbClr val="333333"/>
                </a:solidFill>
                <a:highlight>
                  <a:srgbClr val="FFFFFF"/>
                </a:highlight>
                <a:latin typeface="Roboto"/>
                <a:ea typeface="Roboto"/>
                <a:cs typeface="Roboto"/>
                <a:sym typeface="Roboto"/>
              </a:rPr>
              <a:t>&lt;?= $variable ?&gt;</a:t>
            </a:r>
            <a:r>
              <a:rPr lang="en" sz="1518" dirty="0">
                <a:solidFill>
                  <a:srgbClr val="333333"/>
                </a:solidFill>
                <a:highlight>
                  <a:srgbClr val="FFFFFF"/>
                </a:highlight>
                <a:latin typeface="Roboto"/>
                <a:ea typeface="Roboto"/>
                <a:cs typeface="Roboto"/>
                <a:sym typeface="Roboto"/>
              </a:rPr>
              <a:t>.</a:t>
            </a:r>
            <a:endParaRPr sz="1518" b="1" dirty="0">
              <a:solidFill>
                <a:srgbClr val="000000"/>
              </a:solidFill>
              <a:highlight>
                <a:srgbClr val="FFFFFF"/>
              </a:highlight>
              <a:latin typeface="Roboto"/>
              <a:ea typeface="Roboto"/>
              <a:cs typeface="Roboto"/>
              <a:sym typeface="Roboto"/>
            </a:endParaRPr>
          </a:p>
          <a:p>
            <a:pPr marL="0" marR="25400" lvl="0" indent="0" algn="l" rtl="0">
              <a:lnSpc>
                <a:spcPct val="95000"/>
              </a:lnSpc>
              <a:spcBef>
                <a:spcPts val="1500"/>
              </a:spcBef>
              <a:spcAft>
                <a:spcPts val="0"/>
              </a:spcAft>
              <a:buSzPts val="358"/>
              <a:buNone/>
            </a:pPr>
            <a:r>
              <a:rPr lang="en" sz="1718" b="1" dirty="0">
                <a:solidFill>
                  <a:schemeClr val="accent5"/>
                </a:solidFill>
                <a:highlight>
                  <a:srgbClr val="FFFFFF"/>
                </a:highlight>
                <a:latin typeface="Roboto"/>
                <a:ea typeface="Roboto"/>
                <a:cs typeface="Roboto"/>
                <a:sym typeface="Roboto"/>
              </a:rPr>
              <a:t>Ternary operator</a:t>
            </a:r>
            <a:endParaRPr sz="1718" b="1" dirty="0">
              <a:solidFill>
                <a:schemeClr val="accent5"/>
              </a:solidFill>
              <a:highlight>
                <a:srgbClr val="FFFFFF"/>
              </a:highlight>
              <a:latin typeface="Roboto"/>
              <a:ea typeface="Roboto"/>
              <a:cs typeface="Roboto"/>
              <a:sym typeface="Roboto"/>
            </a:endParaRPr>
          </a:p>
          <a:p>
            <a:pPr marL="0" marR="25400" lvl="0" indent="0" algn="l" rtl="0">
              <a:lnSpc>
                <a:spcPct val="95000"/>
              </a:lnSpc>
              <a:spcBef>
                <a:spcPts val="1500"/>
              </a:spcBef>
              <a:spcAft>
                <a:spcPts val="0"/>
              </a:spcAft>
              <a:buSzPts val="358"/>
              <a:buNone/>
            </a:pPr>
            <a:br>
              <a:rPr lang="en" sz="1518" b="1" dirty="0">
                <a:solidFill>
                  <a:srgbClr val="000000"/>
                </a:solidFill>
                <a:highlight>
                  <a:srgbClr val="FFFFFF"/>
                </a:highlight>
                <a:latin typeface="Roboto"/>
                <a:ea typeface="Roboto"/>
                <a:cs typeface="Roboto"/>
                <a:sym typeface="Roboto"/>
              </a:rPr>
            </a:br>
            <a:r>
              <a:rPr lang="en" sz="1518" dirty="0">
                <a:solidFill>
                  <a:srgbClr val="000000"/>
                </a:solidFill>
                <a:highlight>
                  <a:srgbClr val="FFFFFF"/>
                </a:highlight>
                <a:latin typeface="Roboto"/>
                <a:ea typeface="Roboto"/>
                <a:cs typeface="Roboto"/>
                <a:sym typeface="Roboto"/>
              </a:rPr>
              <a:t>In blade template, the syntax of ternary operator can be written as:</a:t>
            </a:r>
            <a:endParaRPr sz="1518" dirty="0">
              <a:solidFill>
                <a:srgbClr val="000000"/>
              </a:solidFill>
              <a:highlight>
                <a:srgbClr val="FFFFFF"/>
              </a:highlight>
              <a:latin typeface="Roboto"/>
              <a:ea typeface="Roboto"/>
              <a:cs typeface="Roboto"/>
              <a:sym typeface="Roboto"/>
            </a:endParaRPr>
          </a:p>
          <a:p>
            <a:pPr marL="457200" lvl="0" indent="0" algn="l" rtl="0">
              <a:lnSpc>
                <a:spcPct val="95000"/>
              </a:lnSpc>
              <a:spcBef>
                <a:spcPts val="1200"/>
              </a:spcBef>
              <a:spcAft>
                <a:spcPts val="0"/>
              </a:spcAft>
              <a:buSzPts val="358"/>
              <a:buNone/>
            </a:pPr>
            <a:r>
              <a:rPr lang="en" sz="1518" b="1" dirty="0">
                <a:solidFill>
                  <a:srgbClr val="274E13"/>
                </a:solidFill>
                <a:latin typeface="Roboto"/>
                <a:ea typeface="Roboto"/>
                <a:cs typeface="Roboto"/>
                <a:sym typeface="Roboto"/>
              </a:rPr>
              <a:t>{{ $variable or 'default value'}} </a:t>
            </a:r>
            <a:r>
              <a:rPr lang="en" sz="1518" dirty="0">
                <a:solidFill>
                  <a:srgbClr val="274E13"/>
                </a:solidFill>
                <a:latin typeface="Roboto"/>
                <a:ea typeface="Roboto"/>
                <a:cs typeface="Roboto"/>
                <a:sym typeface="Roboto"/>
              </a:rPr>
              <a:t> </a:t>
            </a:r>
            <a:endParaRPr sz="1518" dirty="0">
              <a:solidFill>
                <a:srgbClr val="274E13"/>
              </a:solidFill>
              <a:latin typeface="Roboto"/>
              <a:ea typeface="Roboto"/>
              <a:cs typeface="Roboto"/>
              <a:sym typeface="Roboto"/>
            </a:endParaRPr>
          </a:p>
          <a:p>
            <a:pPr marL="0" lvl="0" indent="0" algn="just" rtl="0">
              <a:lnSpc>
                <a:spcPct val="95000"/>
              </a:lnSpc>
              <a:spcBef>
                <a:spcPts val="1200"/>
              </a:spcBef>
              <a:spcAft>
                <a:spcPts val="0"/>
              </a:spcAft>
              <a:buSzPts val="358"/>
              <a:buNone/>
            </a:pPr>
            <a:r>
              <a:rPr lang="en-US" sz="1518" dirty="0">
                <a:solidFill>
                  <a:srgbClr val="333333"/>
                </a:solidFill>
                <a:highlight>
                  <a:srgbClr val="FFFFFF"/>
                </a:highlight>
                <a:latin typeface="Roboto"/>
                <a:ea typeface="Roboto"/>
                <a:cs typeface="Roboto"/>
                <a:sym typeface="Roboto"/>
              </a:rPr>
              <a:t>The above syntax is equivalent to </a:t>
            </a:r>
            <a:r>
              <a:rPr lang="en-US" sz="1518" b="1" dirty="0">
                <a:solidFill>
                  <a:srgbClr val="333333"/>
                </a:solidFill>
                <a:highlight>
                  <a:srgbClr val="FFFFFF"/>
                </a:highlight>
                <a:latin typeface="Roboto"/>
                <a:ea typeface="Roboto"/>
                <a:cs typeface="Roboto"/>
                <a:sym typeface="Roboto"/>
              </a:rPr>
              <a:t>&lt;?= </a:t>
            </a:r>
            <a:r>
              <a:rPr lang="en-US" sz="1518" b="1" dirty="0" err="1">
                <a:solidFill>
                  <a:srgbClr val="333333"/>
                </a:solidFill>
                <a:highlight>
                  <a:srgbClr val="FFFFFF"/>
                </a:highlight>
                <a:latin typeface="Roboto"/>
                <a:ea typeface="Roboto"/>
                <a:cs typeface="Roboto"/>
                <a:sym typeface="Roboto"/>
              </a:rPr>
              <a:t>isset</a:t>
            </a:r>
            <a:r>
              <a:rPr lang="en-US" sz="1518" b="1" dirty="0">
                <a:solidFill>
                  <a:srgbClr val="333333"/>
                </a:solidFill>
                <a:highlight>
                  <a:srgbClr val="FFFFFF"/>
                </a:highlight>
                <a:latin typeface="Roboto"/>
                <a:ea typeface="Roboto"/>
                <a:cs typeface="Roboto"/>
                <a:sym typeface="Roboto"/>
              </a:rPr>
              <a:t>($variable) ? $variable : </a:t>
            </a:r>
            <a:r>
              <a:rPr lang="en-US" sz="1518" b="1">
                <a:solidFill>
                  <a:srgbClr val="333333"/>
                </a:solidFill>
                <a:highlight>
                  <a:srgbClr val="FFFFFF"/>
                </a:highlight>
                <a:latin typeface="Roboto"/>
                <a:ea typeface="Roboto"/>
                <a:cs typeface="Roboto"/>
                <a:sym typeface="Roboto"/>
              </a:rPr>
              <a:t>'default value' </a:t>
            </a:r>
            <a:r>
              <a:rPr lang="en-US" sz="1518" b="1" dirty="0">
                <a:solidFill>
                  <a:srgbClr val="333333"/>
                </a:solidFill>
                <a:highlight>
                  <a:srgbClr val="FFFFFF"/>
                </a:highlight>
                <a:latin typeface="Roboto"/>
                <a:ea typeface="Roboto"/>
                <a:cs typeface="Roboto"/>
                <a:sym typeface="Roboto"/>
              </a:rPr>
              <a:t>?&gt;</a:t>
            </a:r>
          </a:p>
          <a:p>
            <a:pPr marL="0" lvl="0" indent="0" algn="just" rtl="0">
              <a:lnSpc>
                <a:spcPct val="110000"/>
              </a:lnSpc>
              <a:spcBef>
                <a:spcPts val="1800"/>
              </a:spcBef>
              <a:spcAft>
                <a:spcPts val="0"/>
              </a:spcAft>
              <a:buSzPts val="358"/>
              <a:buNone/>
            </a:pPr>
            <a:endParaRPr sz="817" dirty="0">
              <a:solidFill>
                <a:srgbClr val="610B38"/>
              </a:solidFill>
              <a:highlight>
                <a:srgbClr val="FFFFFF"/>
              </a:highlight>
              <a:latin typeface="Arial"/>
              <a:ea typeface="Arial"/>
              <a:cs typeface="Arial"/>
              <a:sym typeface="Arial"/>
            </a:endParaRPr>
          </a:p>
          <a:p>
            <a:pPr marL="0" lvl="0" indent="0" algn="just" rtl="0">
              <a:lnSpc>
                <a:spcPct val="95000"/>
              </a:lnSpc>
              <a:spcBef>
                <a:spcPts val="1200"/>
              </a:spcBef>
              <a:spcAft>
                <a:spcPts val="0"/>
              </a:spcAft>
              <a:buSzPts val="358"/>
              <a:buNone/>
            </a:pPr>
            <a:endParaRPr sz="590" dirty="0">
              <a:solidFill>
                <a:srgbClr val="333333"/>
              </a:solidFill>
              <a:highlight>
                <a:srgbClr val="FFFFFF"/>
              </a:highlight>
              <a:latin typeface="Roboto"/>
              <a:ea typeface="Roboto"/>
              <a:cs typeface="Roboto"/>
              <a:sym typeface="Roboto"/>
            </a:endParaRPr>
          </a:p>
          <a:p>
            <a:pPr marL="457200" lvl="0" indent="0" algn="l" rtl="0">
              <a:lnSpc>
                <a:spcPct val="80000"/>
              </a:lnSpc>
              <a:spcBef>
                <a:spcPts val="1200"/>
              </a:spcBef>
              <a:spcAft>
                <a:spcPts val="0"/>
              </a:spcAft>
              <a:buSzPts val="358"/>
              <a:buNone/>
            </a:pPr>
            <a:endParaRPr sz="590" dirty="0">
              <a:solidFill>
                <a:srgbClr val="000000"/>
              </a:solidFill>
              <a:latin typeface="Roboto"/>
              <a:ea typeface="Roboto"/>
              <a:cs typeface="Roboto"/>
              <a:sym typeface="Roboto"/>
            </a:endParaRPr>
          </a:p>
          <a:p>
            <a:pPr marL="0" lvl="0" indent="0" algn="l" rtl="0">
              <a:lnSpc>
                <a:spcPct val="95000"/>
              </a:lnSpc>
              <a:spcBef>
                <a:spcPts val="600"/>
              </a:spcBef>
              <a:spcAft>
                <a:spcPts val="1200"/>
              </a:spcAft>
              <a:buSzPts val="358"/>
              <a:buNone/>
            </a:pPr>
            <a:endParaRPr sz="785"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body" idx="1"/>
          </p:nvPr>
        </p:nvSpPr>
        <p:spPr>
          <a:xfrm>
            <a:off x="237425" y="1518538"/>
            <a:ext cx="2529300" cy="3081300"/>
          </a:xfrm>
          <a:prstGeom prst="rect">
            <a:avLst/>
          </a:prstGeom>
          <a:solidFill>
            <a:srgbClr val="D9EAD3"/>
          </a:solidFill>
        </p:spPr>
        <p:txBody>
          <a:bodyPr spcFirstLastPara="1" wrap="square" lIns="91425" tIns="91425" rIns="91425" bIns="91425" anchor="t" anchorCtr="0">
            <a:normAutofit fontScale="92500" lnSpcReduction="20000"/>
          </a:bodyPr>
          <a:lstStyle/>
          <a:p>
            <a:pPr marL="0" lvl="0" indent="0" algn="l" rtl="0">
              <a:lnSpc>
                <a:spcPct val="100000"/>
              </a:lnSpc>
              <a:spcBef>
                <a:spcPts val="900"/>
              </a:spcBef>
              <a:spcAft>
                <a:spcPts val="0"/>
              </a:spcAft>
              <a:buNone/>
            </a:pPr>
            <a:r>
              <a:rPr lang="en" sz="1200" dirty="0">
                <a:solidFill>
                  <a:srgbClr val="000000"/>
                </a:solidFill>
                <a:latin typeface="Roboto"/>
                <a:ea typeface="Roboto"/>
                <a:cs typeface="Roboto"/>
                <a:sym typeface="Roboto"/>
              </a:rPr>
              <a:t>&lt;html&gt;  </a:t>
            </a:r>
            <a:endParaRPr sz="1200" dirty="0">
              <a:solidFill>
                <a:srgbClr val="000000"/>
              </a:solidFill>
              <a:latin typeface="Roboto"/>
              <a:ea typeface="Roboto"/>
              <a:cs typeface="Roboto"/>
              <a:sym typeface="Roboto"/>
            </a:endParaRPr>
          </a:p>
          <a:p>
            <a:pPr marL="0" lvl="0" indent="0" algn="l" rtl="0">
              <a:lnSpc>
                <a:spcPct val="100000"/>
              </a:lnSpc>
              <a:spcBef>
                <a:spcPts val="900"/>
              </a:spcBef>
              <a:spcAft>
                <a:spcPts val="0"/>
              </a:spcAft>
              <a:buNone/>
            </a:pPr>
            <a:r>
              <a:rPr lang="en" sz="1200" dirty="0">
                <a:solidFill>
                  <a:srgbClr val="000000"/>
                </a:solidFill>
                <a:latin typeface="Roboto"/>
                <a:ea typeface="Roboto"/>
                <a:cs typeface="Roboto"/>
                <a:sym typeface="Roboto"/>
              </a:rPr>
              <a:t>&lt;body&gt;  </a:t>
            </a:r>
            <a:endParaRPr sz="1200" dirty="0">
              <a:solidFill>
                <a:srgbClr val="000000"/>
              </a:solidFill>
              <a:latin typeface="Roboto"/>
              <a:ea typeface="Roboto"/>
              <a:cs typeface="Roboto"/>
              <a:sym typeface="Roboto"/>
            </a:endParaRPr>
          </a:p>
          <a:p>
            <a:pPr marL="0" lvl="0" indent="0" algn="l" rtl="0">
              <a:lnSpc>
                <a:spcPct val="100000"/>
              </a:lnSpc>
              <a:spcBef>
                <a:spcPts val="900"/>
              </a:spcBef>
              <a:spcAft>
                <a:spcPts val="0"/>
              </a:spcAft>
              <a:buNone/>
            </a:pPr>
            <a:r>
              <a:rPr lang="en" sz="1200" dirty="0">
                <a:solidFill>
                  <a:srgbClr val="000000"/>
                </a:solidFill>
                <a:latin typeface="Roboto"/>
                <a:ea typeface="Roboto"/>
                <a:cs typeface="Roboto"/>
                <a:sym typeface="Roboto"/>
              </a:rPr>
              <a:t> &lt;font size=</a:t>
            </a:r>
            <a:r>
              <a:rPr lang="en" sz="1200" dirty="0">
                <a:solidFill>
                  <a:srgbClr val="0000FF"/>
                </a:solidFill>
                <a:latin typeface="Roboto"/>
                <a:ea typeface="Roboto"/>
                <a:cs typeface="Roboto"/>
                <a:sym typeface="Roboto"/>
              </a:rPr>
              <a:t>'5'</a:t>
            </a:r>
            <a:r>
              <a:rPr lang="en" sz="1200" dirty="0">
                <a:solidFill>
                  <a:srgbClr val="000000"/>
                </a:solidFill>
                <a:latin typeface="Roboto"/>
                <a:ea typeface="Roboto"/>
                <a:cs typeface="Roboto"/>
                <a:sym typeface="Roboto"/>
              </a:rPr>
              <a:t> face=</a:t>
            </a:r>
            <a:r>
              <a:rPr lang="en" sz="1200" dirty="0">
                <a:solidFill>
                  <a:srgbClr val="0000FF"/>
                </a:solidFill>
                <a:latin typeface="Roboto"/>
                <a:ea typeface="Roboto"/>
                <a:cs typeface="Roboto"/>
                <a:sym typeface="Roboto"/>
              </a:rPr>
              <a:t>'Arial'</a:t>
            </a:r>
            <a:r>
              <a:rPr lang="en" sz="1200" dirty="0">
                <a:solidFill>
                  <a:srgbClr val="000000"/>
                </a:solidFill>
                <a:latin typeface="Roboto"/>
                <a:ea typeface="Roboto"/>
                <a:cs typeface="Roboto"/>
                <a:sym typeface="Roboto"/>
              </a:rPr>
              <a:t>&gt;  </a:t>
            </a:r>
            <a:endParaRPr sz="1200" dirty="0">
              <a:solidFill>
                <a:srgbClr val="000000"/>
              </a:solidFill>
              <a:latin typeface="Roboto"/>
              <a:ea typeface="Roboto"/>
              <a:cs typeface="Roboto"/>
              <a:sym typeface="Roboto"/>
            </a:endParaRPr>
          </a:p>
          <a:p>
            <a:pPr marL="0" lvl="0" indent="0" algn="l" rtl="0">
              <a:lnSpc>
                <a:spcPct val="100000"/>
              </a:lnSpc>
              <a:spcBef>
                <a:spcPts val="900"/>
              </a:spcBef>
              <a:spcAft>
                <a:spcPts val="0"/>
              </a:spcAft>
              <a:buNone/>
            </a:pPr>
            <a:r>
              <a:rPr lang="en" sz="1200" dirty="0">
                <a:solidFill>
                  <a:srgbClr val="000000"/>
                </a:solidFill>
                <a:latin typeface="Roboto"/>
                <a:ea typeface="Roboto"/>
                <a:cs typeface="Roboto"/>
                <a:sym typeface="Roboto"/>
              </a:rPr>
              <a:t>@</a:t>
            </a:r>
            <a:r>
              <a:rPr lang="en" sz="1200" b="1" dirty="0">
                <a:solidFill>
                  <a:srgbClr val="006699"/>
                </a:solidFill>
                <a:latin typeface="Roboto"/>
                <a:ea typeface="Roboto"/>
                <a:cs typeface="Roboto"/>
                <a:sym typeface="Roboto"/>
              </a:rPr>
              <a:t>if</a:t>
            </a:r>
            <a:r>
              <a:rPr lang="en" sz="1200" dirty="0">
                <a:solidFill>
                  <a:srgbClr val="000000"/>
                </a:solidFill>
                <a:latin typeface="Roboto"/>
                <a:ea typeface="Roboto"/>
                <a:cs typeface="Roboto"/>
                <a:sym typeface="Roboto"/>
              </a:rPr>
              <a:t>(($id)==1)  </a:t>
            </a:r>
            <a:endParaRPr sz="1200" dirty="0">
              <a:solidFill>
                <a:srgbClr val="000000"/>
              </a:solidFill>
              <a:latin typeface="Roboto"/>
              <a:ea typeface="Roboto"/>
              <a:cs typeface="Roboto"/>
              <a:sym typeface="Roboto"/>
            </a:endParaRPr>
          </a:p>
          <a:p>
            <a:pPr marL="0" lvl="0" indent="0" algn="l" rtl="0">
              <a:lnSpc>
                <a:spcPct val="100000"/>
              </a:lnSpc>
              <a:spcBef>
                <a:spcPts val="900"/>
              </a:spcBef>
              <a:spcAft>
                <a:spcPts val="0"/>
              </a:spcAft>
              <a:buNone/>
            </a:pPr>
            <a:r>
              <a:rPr lang="en" sz="1200" dirty="0">
                <a:solidFill>
                  <a:srgbClr val="000000"/>
                </a:solidFill>
                <a:latin typeface="Roboto"/>
                <a:ea typeface="Roboto"/>
                <a:cs typeface="Roboto"/>
                <a:sym typeface="Roboto"/>
              </a:rPr>
              <a:t>student id is equal to 1.  </a:t>
            </a:r>
            <a:endParaRPr sz="1200" dirty="0">
              <a:solidFill>
                <a:srgbClr val="000000"/>
              </a:solidFill>
              <a:latin typeface="Roboto"/>
              <a:ea typeface="Roboto"/>
              <a:cs typeface="Roboto"/>
              <a:sym typeface="Roboto"/>
            </a:endParaRPr>
          </a:p>
          <a:p>
            <a:pPr marL="0" lvl="0" indent="0" algn="l" rtl="0">
              <a:lnSpc>
                <a:spcPct val="100000"/>
              </a:lnSpc>
              <a:spcBef>
                <a:spcPts val="900"/>
              </a:spcBef>
              <a:spcAft>
                <a:spcPts val="0"/>
              </a:spcAft>
              <a:buNone/>
            </a:pPr>
            <a:r>
              <a:rPr lang="en" sz="1200" dirty="0">
                <a:solidFill>
                  <a:srgbClr val="000000"/>
                </a:solidFill>
                <a:latin typeface="Roboto"/>
                <a:ea typeface="Roboto"/>
                <a:cs typeface="Roboto"/>
                <a:sym typeface="Roboto"/>
              </a:rPr>
              <a:t>@</a:t>
            </a:r>
            <a:r>
              <a:rPr lang="en" sz="1200" b="1" dirty="0">
                <a:solidFill>
                  <a:srgbClr val="006699"/>
                </a:solidFill>
                <a:latin typeface="Roboto"/>
                <a:ea typeface="Roboto"/>
                <a:cs typeface="Roboto"/>
                <a:sym typeface="Roboto"/>
              </a:rPr>
              <a:t>else</a:t>
            </a:r>
            <a:r>
              <a:rPr lang="en" sz="1200" dirty="0">
                <a:solidFill>
                  <a:srgbClr val="000000"/>
                </a:solidFill>
                <a:latin typeface="Roboto"/>
                <a:ea typeface="Roboto"/>
                <a:cs typeface="Roboto"/>
                <a:sym typeface="Roboto"/>
              </a:rPr>
              <a:t>  </a:t>
            </a:r>
            <a:endParaRPr sz="1200" dirty="0">
              <a:solidFill>
                <a:srgbClr val="000000"/>
              </a:solidFill>
              <a:latin typeface="Roboto"/>
              <a:ea typeface="Roboto"/>
              <a:cs typeface="Roboto"/>
              <a:sym typeface="Roboto"/>
            </a:endParaRPr>
          </a:p>
          <a:p>
            <a:pPr marL="0" lvl="0" indent="0" algn="l" rtl="0">
              <a:lnSpc>
                <a:spcPct val="100000"/>
              </a:lnSpc>
              <a:spcBef>
                <a:spcPts val="900"/>
              </a:spcBef>
              <a:spcAft>
                <a:spcPts val="0"/>
              </a:spcAft>
              <a:buNone/>
            </a:pPr>
            <a:r>
              <a:rPr lang="en" sz="1200" dirty="0">
                <a:solidFill>
                  <a:srgbClr val="000000"/>
                </a:solidFill>
                <a:latin typeface="Roboto"/>
                <a:ea typeface="Roboto"/>
                <a:cs typeface="Roboto"/>
                <a:sym typeface="Roboto"/>
              </a:rPr>
              <a:t>student id is not equal to 1  </a:t>
            </a:r>
            <a:endParaRPr sz="1200" dirty="0">
              <a:solidFill>
                <a:srgbClr val="000000"/>
              </a:solidFill>
              <a:latin typeface="Roboto"/>
              <a:ea typeface="Roboto"/>
              <a:cs typeface="Roboto"/>
              <a:sym typeface="Roboto"/>
            </a:endParaRPr>
          </a:p>
          <a:p>
            <a:pPr marL="0" lvl="0" indent="0" algn="l" rtl="0">
              <a:lnSpc>
                <a:spcPct val="100000"/>
              </a:lnSpc>
              <a:spcBef>
                <a:spcPts val="900"/>
              </a:spcBef>
              <a:spcAft>
                <a:spcPts val="0"/>
              </a:spcAft>
              <a:buNone/>
            </a:pPr>
            <a:r>
              <a:rPr lang="en" sz="1200" dirty="0">
                <a:solidFill>
                  <a:srgbClr val="000000"/>
                </a:solidFill>
                <a:latin typeface="Roboto"/>
                <a:ea typeface="Roboto"/>
                <a:cs typeface="Roboto"/>
                <a:sym typeface="Roboto"/>
              </a:rPr>
              <a:t>@</a:t>
            </a:r>
            <a:r>
              <a:rPr lang="en" sz="1200" b="1" dirty="0">
                <a:solidFill>
                  <a:srgbClr val="006699"/>
                </a:solidFill>
                <a:latin typeface="Roboto"/>
                <a:ea typeface="Roboto"/>
                <a:cs typeface="Roboto"/>
                <a:sym typeface="Roboto"/>
              </a:rPr>
              <a:t>endif</a:t>
            </a:r>
            <a:r>
              <a:rPr lang="en" sz="1200" dirty="0">
                <a:solidFill>
                  <a:srgbClr val="000000"/>
                </a:solidFill>
                <a:latin typeface="Roboto"/>
                <a:ea typeface="Roboto"/>
                <a:cs typeface="Roboto"/>
                <a:sym typeface="Roboto"/>
              </a:rPr>
              <a:t>  </a:t>
            </a:r>
            <a:endParaRPr sz="1200" dirty="0">
              <a:solidFill>
                <a:srgbClr val="000000"/>
              </a:solidFill>
              <a:latin typeface="Roboto"/>
              <a:ea typeface="Roboto"/>
              <a:cs typeface="Roboto"/>
              <a:sym typeface="Roboto"/>
            </a:endParaRPr>
          </a:p>
          <a:p>
            <a:pPr marL="0" lvl="0" indent="0" algn="l" rtl="0">
              <a:lnSpc>
                <a:spcPct val="100000"/>
              </a:lnSpc>
              <a:spcBef>
                <a:spcPts val="900"/>
              </a:spcBef>
              <a:spcAft>
                <a:spcPts val="0"/>
              </a:spcAft>
              <a:buNone/>
            </a:pPr>
            <a:r>
              <a:rPr lang="en" sz="1200" dirty="0">
                <a:solidFill>
                  <a:srgbClr val="000000"/>
                </a:solidFill>
                <a:latin typeface="Roboto"/>
                <a:ea typeface="Roboto"/>
                <a:cs typeface="Roboto"/>
                <a:sym typeface="Roboto"/>
              </a:rPr>
              <a:t>&lt;/font&gt;  </a:t>
            </a:r>
            <a:endParaRPr sz="1200" dirty="0">
              <a:solidFill>
                <a:srgbClr val="000000"/>
              </a:solidFill>
              <a:highlight>
                <a:schemeClr val="lt1"/>
              </a:highlight>
              <a:latin typeface="Roboto"/>
              <a:ea typeface="Roboto"/>
              <a:cs typeface="Roboto"/>
              <a:sym typeface="Roboto"/>
            </a:endParaRPr>
          </a:p>
          <a:p>
            <a:pPr marL="0" lvl="0" indent="0" algn="l" rtl="0">
              <a:lnSpc>
                <a:spcPct val="100000"/>
              </a:lnSpc>
              <a:spcBef>
                <a:spcPts val="900"/>
              </a:spcBef>
              <a:spcAft>
                <a:spcPts val="0"/>
              </a:spcAft>
              <a:buNone/>
            </a:pPr>
            <a:r>
              <a:rPr lang="en" sz="1200" dirty="0">
                <a:solidFill>
                  <a:srgbClr val="000000"/>
                </a:solidFill>
                <a:latin typeface="Roboto"/>
                <a:ea typeface="Roboto"/>
                <a:cs typeface="Roboto"/>
                <a:sym typeface="Roboto"/>
              </a:rPr>
              <a:t>&lt;/body&gt;  </a:t>
            </a:r>
            <a:endParaRPr sz="1200" dirty="0">
              <a:solidFill>
                <a:srgbClr val="000000"/>
              </a:solidFill>
              <a:latin typeface="Roboto"/>
              <a:ea typeface="Roboto"/>
              <a:cs typeface="Roboto"/>
              <a:sym typeface="Roboto"/>
            </a:endParaRPr>
          </a:p>
          <a:p>
            <a:pPr marL="0" lvl="0" indent="0" algn="l" rtl="0">
              <a:lnSpc>
                <a:spcPct val="100000"/>
              </a:lnSpc>
              <a:spcBef>
                <a:spcPts val="900"/>
              </a:spcBef>
              <a:spcAft>
                <a:spcPts val="0"/>
              </a:spcAft>
              <a:buNone/>
            </a:pPr>
            <a:r>
              <a:rPr lang="en" sz="1200" dirty="0">
                <a:solidFill>
                  <a:srgbClr val="000000"/>
                </a:solidFill>
                <a:latin typeface="Roboto"/>
                <a:ea typeface="Roboto"/>
                <a:cs typeface="Roboto"/>
                <a:sym typeface="Roboto"/>
              </a:rPr>
              <a:t>&lt;/html&gt; </a:t>
            </a:r>
            <a:endParaRPr sz="1400" dirty="0">
              <a:solidFill>
                <a:srgbClr val="000000"/>
              </a:solidFill>
            </a:endParaRPr>
          </a:p>
          <a:p>
            <a:pPr marL="0" lvl="0" indent="0" algn="l" rtl="0">
              <a:spcBef>
                <a:spcPts val="600"/>
              </a:spcBef>
              <a:spcAft>
                <a:spcPts val="1200"/>
              </a:spcAft>
              <a:buNone/>
            </a:pPr>
            <a:endParaRPr dirty="0"/>
          </a:p>
        </p:txBody>
      </p:sp>
      <p:pic>
        <p:nvPicPr>
          <p:cNvPr id="187" name="Google Shape;187;p34"/>
          <p:cNvPicPr preferRelativeResize="0"/>
          <p:nvPr/>
        </p:nvPicPr>
        <p:blipFill>
          <a:blip r:embed="rId3">
            <a:alphaModFix/>
          </a:blip>
          <a:stretch>
            <a:fillRect/>
          </a:stretch>
        </p:blipFill>
        <p:spPr>
          <a:xfrm>
            <a:off x="2896650" y="1269003"/>
            <a:ext cx="5998199" cy="3705035"/>
          </a:xfrm>
          <a:prstGeom prst="rect">
            <a:avLst/>
          </a:prstGeom>
          <a:noFill/>
          <a:ln>
            <a:noFill/>
          </a:ln>
        </p:spPr>
      </p:pic>
      <p:cxnSp>
        <p:nvCxnSpPr>
          <p:cNvPr id="188" name="Google Shape;188;p34"/>
          <p:cNvCxnSpPr/>
          <p:nvPr/>
        </p:nvCxnSpPr>
        <p:spPr>
          <a:xfrm rot="10800000" flipH="1">
            <a:off x="1615600" y="1838375"/>
            <a:ext cx="4790700" cy="826200"/>
          </a:xfrm>
          <a:prstGeom prst="straightConnector1">
            <a:avLst/>
          </a:prstGeom>
          <a:noFill/>
          <a:ln w="9525" cap="flat" cmpd="sng">
            <a:solidFill>
              <a:schemeClr val="dk2"/>
            </a:solidFill>
            <a:prstDash val="solid"/>
            <a:round/>
            <a:headEnd type="none" w="med" len="med"/>
            <a:tailEnd type="triangle" w="med" len="med"/>
          </a:ln>
        </p:spPr>
      </p:cxnSp>
      <p:cxnSp>
        <p:nvCxnSpPr>
          <p:cNvPr id="189" name="Google Shape;189;p34"/>
          <p:cNvCxnSpPr/>
          <p:nvPr/>
        </p:nvCxnSpPr>
        <p:spPr>
          <a:xfrm>
            <a:off x="1750150" y="3209400"/>
            <a:ext cx="4521600" cy="380700"/>
          </a:xfrm>
          <a:prstGeom prst="straightConnector1">
            <a:avLst/>
          </a:prstGeom>
          <a:noFill/>
          <a:ln w="9525" cap="flat" cmpd="sng">
            <a:solidFill>
              <a:schemeClr val="dk2"/>
            </a:solidFill>
            <a:prstDash val="solid"/>
            <a:round/>
            <a:headEnd type="none" w="med" len="med"/>
            <a:tailEnd type="triangle" w="med" len="med"/>
          </a:ln>
        </p:spPr>
      </p:cxnSp>
      <p:sp>
        <p:nvSpPr>
          <p:cNvPr id="190" name="Google Shape;190;p34"/>
          <p:cNvSpPr txBox="1"/>
          <p:nvPr/>
        </p:nvSpPr>
        <p:spPr>
          <a:xfrm>
            <a:off x="417300" y="343525"/>
            <a:ext cx="8309400" cy="1255200"/>
          </a:xfrm>
          <a:prstGeom prst="rect">
            <a:avLst/>
          </a:prstGeom>
          <a:noFill/>
          <a:ln>
            <a:noFill/>
          </a:ln>
        </p:spPr>
        <p:txBody>
          <a:bodyPr spcFirstLastPara="1" wrap="square" lIns="91425" tIns="91425" rIns="91425" bIns="91425" anchor="t" anchorCtr="0">
            <a:spAutoFit/>
          </a:bodyPr>
          <a:lstStyle/>
          <a:p>
            <a:pPr marL="0" lvl="0" indent="0" algn="just" rtl="0">
              <a:lnSpc>
                <a:spcPct val="130000"/>
              </a:lnSpc>
              <a:spcBef>
                <a:spcPts val="1800"/>
              </a:spcBef>
              <a:spcAft>
                <a:spcPts val="0"/>
              </a:spcAft>
              <a:buNone/>
            </a:pPr>
            <a:r>
              <a:rPr lang="en" sz="2100" b="1" dirty="0">
                <a:solidFill>
                  <a:schemeClr val="accent5"/>
                </a:solidFill>
                <a:highlight>
                  <a:srgbClr val="FFFFFF"/>
                </a:highlight>
              </a:rPr>
              <a:t>Blade Template Control Statements</a:t>
            </a:r>
            <a:endParaRPr sz="2100" b="1" dirty="0">
              <a:solidFill>
                <a:schemeClr val="accent5"/>
              </a:solidFill>
              <a:highlight>
                <a:srgbClr val="FFFFFF"/>
              </a:highlight>
            </a:endParaRPr>
          </a:p>
          <a:p>
            <a:pPr marL="0" lvl="0" indent="0" algn="just" rtl="0">
              <a:lnSpc>
                <a:spcPct val="115000"/>
              </a:lnSpc>
              <a:spcBef>
                <a:spcPts val="1200"/>
              </a:spcBef>
              <a:spcAft>
                <a:spcPts val="1200"/>
              </a:spcAft>
              <a:buNone/>
            </a:pPr>
            <a:r>
              <a:rPr lang="en" sz="1500" dirty="0">
                <a:solidFill>
                  <a:srgbClr val="333333"/>
                </a:solidFill>
                <a:highlight>
                  <a:srgbClr val="FFFFFF"/>
                </a:highlight>
                <a:latin typeface="Roboto"/>
                <a:ea typeface="Roboto"/>
                <a:cs typeface="Roboto"/>
                <a:sym typeface="Roboto"/>
              </a:rPr>
              <a:t>Blade templating engine also provides the control statements in laravel as well as shortcuts for the control statements.</a:t>
            </a:r>
            <a:endParaRPr sz="2300" b="1" dirty="0">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5"/>
          <p:cNvSpPr txBox="1">
            <a:spLocks noGrp="1"/>
          </p:cNvSpPr>
          <p:nvPr>
            <p:ph type="body" idx="1"/>
          </p:nvPr>
        </p:nvSpPr>
        <p:spPr>
          <a:xfrm>
            <a:off x="311700" y="297100"/>
            <a:ext cx="8520600" cy="4271700"/>
          </a:xfrm>
          <a:prstGeom prst="rect">
            <a:avLst/>
          </a:prstGeom>
        </p:spPr>
        <p:txBody>
          <a:bodyPr spcFirstLastPara="1" wrap="square" lIns="91425" tIns="91425" rIns="91425" bIns="91425" anchor="t" anchorCtr="0">
            <a:normAutofit/>
          </a:bodyPr>
          <a:lstStyle/>
          <a:p>
            <a:pPr marL="0" lvl="0" indent="0" algn="just" rtl="0">
              <a:lnSpc>
                <a:spcPct val="130000"/>
              </a:lnSpc>
              <a:spcBef>
                <a:spcPts val="1800"/>
              </a:spcBef>
              <a:spcAft>
                <a:spcPts val="0"/>
              </a:spcAft>
              <a:buNone/>
            </a:pPr>
            <a:r>
              <a:rPr lang="en" sz="2100" b="1" dirty="0">
                <a:solidFill>
                  <a:schemeClr val="accent5"/>
                </a:solidFill>
                <a:highlight>
                  <a:srgbClr val="FFFFFF"/>
                </a:highlight>
                <a:latin typeface="Arial"/>
                <a:ea typeface="Arial"/>
                <a:cs typeface="Arial"/>
                <a:sym typeface="Arial"/>
              </a:rPr>
              <a:t>Blade Loops</a:t>
            </a:r>
            <a:endParaRPr sz="2100" b="1" dirty="0">
              <a:solidFill>
                <a:schemeClr val="accent5"/>
              </a:solidFill>
              <a:highlight>
                <a:srgbClr val="FFFFFF"/>
              </a:highlight>
              <a:latin typeface="Arial"/>
              <a:ea typeface="Arial"/>
              <a:cs typeface="Arial"/>
              <a:sym typeface="Arial"/>
            </a:endParaRPr>
          </a:p>
          <a:p>
            <a:pPr marL="0" lvl="0" indent="0" algn="just" rtl="0">
              <a:spcBef>
                <a:spcPts val="1200"/>
              </a:spcBef>
              <a:spcAft>
                <a:spcPts val="0"/>
              </a:spcAft>
              <a:buNone/>
            </a:pPr>
            <a:r>
              <a:rPr lang="en" sz="1600" dirty="0">
                <a:solidFill>
                  <a:srgbClr val="333333"/>
                </a:solidFill>
                <a:highlight>
                  <a:srgbClr val="FFFFFF"/>
                </a:highlight>
                <a:latin typeface="Roboto"/>
                <a:ea typeface="Roboto"/>
                <a:cs typeface="Roboto"/>
                <a:sym typeface="Roboto"/>
              </a:rPr>
              <a:t>The blade templating engine provides loops such as @for, @endfor, @foreach, @endforeach, @while, and @endwhile directives. These directives are used to create the php loop equivalent statements.</a:t>
            </a:r>
            <a:endParaRPr sz="1200" dirty="0">
              <a:solidFill>
                <a:srgbClr val="333333"/>
              </a:solidFill>
              <a:latin typeface="Roboto"/>
              <a:ea typeface="Roboto"/>
              <a:cs typeface="Roboto"/>
              <a:sym typeface="Roboto"/>
            </a:endParaRPr>
          </a:p>
          <a:p>
            <a:pPr marL="0" lvl="0" indent="0" algn="l" rtl="0">
              <a:spcBef>
                <a:spcPts val="600"/>
              </a:spcBef>
              <a:spcAft>
                <a:spcPts val="1200"/>
              </a:spcAft>
              <a:buNone/>
            </a:pPr>
            <a:endParaRPr dirty="0"/>
          </a:p>
        </p:txBody>
      </p:sp>
      <p:sp>
        <p:nvSpPr>
          <p:cNvPr id="196" name="Google Shape;196;p35"/>
          <p:cNvSpPr txBox="1"/>
          <p:nvPr/>
        </p:nvSpPr>
        <p:spPr>
          <a:xfrm>
            <a:off x="308101" y="2502788"/>
            <a:ext cx="2163300" cy="1531500"/>
          </a:xfrm>
          <a:prstGeom prst="rect">
            <a:avLst/>
          </a:prstGeom>
          <a:solidFill>
            <a:srgbClr val="D9EAD3"/>
          </a:solidFill>
          <a:ln>
            <a:noFill/>
          </a:ln>
        </p:spPr>
        <p:txBody>
          <a:bodyPr spcFirstLastPara="1" wrap="square" lIns="91425" tIns="91425" rIns="91425" bIns="91425" anchor="t" anchorCtr="0">
            <a:spAutoFit/>
          </a:bodyPr>
          <a:lstStyle/>
          <a:p>
            <a:pPr marL="0" lvl="0" indent="0" algn="l" rtl="0">
              <a:lnSpc>
                <a:spcPct val="100000"/>
              </a:lnSpc>
              <a:spcBef>
                <a:spcPts val="900"/>
              </a:spcBef>
              <a:spcAft>
                <a:spcPts val="0"/>
              </a:spcAft>
              <a:buNone/>
            </a:pPr>
            <a:r>
              <a:rPr lang="en" sz="1300" dirty="0">
                <a:latin typeface="Roboto"/>
                <a:ea typeface="Roboto"/>
                <a:cs typeface="Roboto"/>
                <a:sym typeface="Roboto"/>
              </a:rPr>
              <a:t>value of i :  </a:t>
            </a:r>
            <a:endParaRPr sz="1300" dirty="0">
              <a:latin typeface="Roboto"/>
              <a:ea typeface="Roboto"/>
              <a:cs typeface="Roboto"/>
              <a:sym typeface="Roboto"/>
            </a:endParaRPr>
          </a:p>
          <a:p>
            <a:pPr marL="0" lvl="0" indent="0" algn="l" rtl="0">
              <a:lnSpc>
                <a:spcPct val="100000"/>
              </a:lnSpc>
              <a:spcBef>
                <a:spcPts val="900"/>
              </a:spcBef>
              <a:spcAft>
                <a:spcPts val="0"/>
              </a:spcAft>
              <a:buNone/>
            </a:pPr>
            <a:r>
              <a:rPr lang="en" sz="1300" dirty="0">
                <a:latin typeface="Roboto"/>
                <a:ea typeface="Roboto"/>
                <a:cs typeface="Roboto"/>
                <a:sym typeface="Roboto"/>
              </a:rPr>
              <a:t>@</a:t>
            </a:r>
            <a:r>
              <a:rPr lang="en" sz="1300" b="1" dirty="0">
                <a:solidFill>
                  <a:srgbClr val="006699"/>
                </a:solidFill>
                <a:latin typeface="Roboto"/>
                <a:ea typeface="Roboto"/>
                <a:cs typeface="Roboto"/>
                <a:sym typeface="Roboto"/>
              </a:rPr>
              <a:t>for</a:t>
            </a:r>
            <a:r>
              <a:rPr lang="en" sz="1300" dirty="0">
                <a:latin typeface="Roboto"/>
                <a:ea typeface="Roboto"/>
                <a:cs typeface="Roboto"/>
                <a:sym typeface="Roboto"/>
              </a:rPr>
              <a:t>($i=1;$i&lt;11;$i++)  </a:t>
            </a:r>
            <a:endParaRPr sz="1300" dirty="0">
              <a:latin typeface="Roboto"/>
              <a:ea typeface="Roboto"/>
              <a:cs typeface="Roboto"/>
              <a:sym typeface="Roboto"/>
            </a:endParaRPr>
          </a:p>
          <a:p>
            <a:pPr marL="0" lvl="0" indent="0" algn="l" rtl="0">
              <a:lnSpc>
                <a:spcPct val="100000"/>
              </a:lnSpc>
              <a:spcBef>
                <a:spcPts val="900"/>
              </a:spcBef>
              <a:spcAft>
                <a:spcPts val="0"/>
              </a:spcAft>
              <a:buNone/>
            </a:pPr>
            <a:r>
              <a:rPr lang="en" sz="1300" dirty="0">
                <a:latin typeface="Roboto"/>
                <a:ea typeface="Roboto"/>
                <a:cs typeface="Roboto"/>
                <a:sym typeface="Roboto"/>
              </a:rPr>
              <a:t>{{$i}}  </a:t>
            </a:r>
            <a:endParaRPr sz="1300" dirty="0">
              <a:latin typeface="Roboto"/>
              <a:ea typeface="Roboto"/>
              <a:cs typeface="Roboto"/>
              <a:sym typeface="Roboto"/>
            </a:endParaRPr>
          </a:p>
          <a:p>
            <a:pPr marL="0" lvl="0" indent="0" algn="l" rtl="0">
              <a:lnSpc>
                <a:spcPct val="100000"/>
              </a:lnSpc>
              <a:spcBef>
                <a:spcPts val="900"/>
              </a:spcBef>
              <a:spcAft>
                <a:spcPts val="600"/>
              </a:spcAft>
              <a:buNone/>
            </a:pPr>
            <a:r>
              <a:rPr lang="en" sz="1300" dirty="0">
                <a:latin typeface="Roboto"/>
                <a:ea typeface="Roboto"/>
                <a:cs typeface="Roboto"/>
                <a:sym typeface="Roboto"/>
              </a:rPr>
              <a:t>@</a:t>
            </a:r>
            <a:r>
              <a:rPr lang="en" sz="1300" b="1" dirty="0">
                <a:solidFill>
                  <a:srgbClr val="006699"/>
                </a:solidFill>
                <a:latin typeface="Roboto"/>
                <a:ea typeface="Roboto"/>
                <a:cs typeface="Roboto"/>
                <a:sym typeface="Roboto"/>
              </a:rPr>
              <a:t>endfor</a:t>
            </a:r>
            <a:r>
              <a:rPr lang="en" sz="1300" dirty="0">
                <a:latin typeface="Roboto"/>
                <a:ea typeface="Roboto"/>
                <a:cs typeface="Roboto"/>
                <a:sym typeface="Roboto"/>
              </a:rPr>
              <a:t>  </a:t>
            </a:r>
            <a:endParaRPr sz="1500" dirty="0">
              <a:latin typeface="Proxima Nova"/>
              <a:ea typeface="Proxima Nova"/>
              <a:cs typeface="Proxima Nova"/>
              <a:sym typeface="Proxima Nova"/>
            </a:endParaRPr>
          </a:p>
        </p:txBody>
      </p:sp>
      <p:sp>
        <p:nvSpPr>
          <p:cNvPr id="197" name="Google Shape;197;p35"/>
          <p:cNvSpPr txBox="1"/>
          <p:nvPr/>
        </p:nvSpPr>
        <p:spPr>
          <a:xfrm>
            <a:off x="2868114" y="2134098"/>
            <a:ext cx="2358300" cy="1200298"/>
          </a:xfrm>
          <a:prstGeom prst="rect">
            <a:avLst/>
          </a:prstGeom>
          <a:solidFill>
            <a:srgbClr val="D9EAD3"/>
          </a:solidFill>
          <a:ln>
            <a:noFill/>
          </a:ln>
        </p:spPr>
        <p:txBody>
          <a:bodyPr spcFirstLastPara="1" wrap="square" lIns="91425" tIns="91425" rIns="91425" bIns="91425" anchor="t" anchorCtr="0">
            <a:spAutoFit/>
          </a:bodyPr>
          <a:lstStyle/>
          <a:p>
            <a:pPr marL="0" lvl="0" indent="0" algn="l" rtl="0">
              <a:lnSpc>
                <a:spcPct val="100000"/>
              </a:lnSpc>
              <a:spcBef>
                <a:spcPts val="300"/>
              </a:spcBef>
              <a:spcAft>
                <a:spcPts val="0"/>
              </a:spcAft>
              <a:buNone/>
            </a:pPr>
            <a:r>
              <a:rPr lang="en" b="1" dirty="0">
                <a:solidFill>
                  <a:srgbClr val="006699"/>
                </a:solidFill>
                <a:latin typeface="Roboto"/>
                <a:ea typeface="Roboto"/>
                <a:cs typeface="Roboto"/>
                <a:sym typeface="Roboto"/>
              </a:rPr>
              <a:t>public</a:t>
            </a:r>
            <a:r>
              <a:rPr lang="en" dirty="0">
                <a:latin typeface="Roboto"/>
                <a:ea typeface="Roboto"/>
                <a:cs typeface="Roboto"/>
                <a:sym typeface="Roboto"/>
              </a:rPr>
              <a:t> function display()  </a:t>
            </a:r>
            <a:endParaRPr dirty="0">
              <a:latin typeface="Roboto"/>
              <a:ea typeface="Roboto"/>
              <a:cs typeface="Roboto"/>
              <a:sym typeface="Roboto"/>
            </a:endParaRPr>
          </a:p>
          <a:p>
            <a:pPr marL="0" lvl="0" indent="0" algn="l" rtl="0">
              <a:lnSpc>
                <a:spcPct val="100000"/>
              </a:lnSpc>
              <a:spcBef>
                <a:spcPts val="300"/>
              </a:spcBef>
              <a:spcAft>
                <a:spcPts val="0"/>
              </a:spcAft>
              <a:buNone/>
            </a:pPr>
            <a:r>
              <a:rPr lang="en" dirty="0">
                <a:latin typeface="Roboto"/>
                <a:ea typeface="Roboto"/>
                <a:cs typeface="Roboto"/>
                <a:sym typeface="Roboto"/>
              </a:rPr>
              <a:t>{</a:t>
            </a:r>
            <a:endParaRPr dirty="0">
              <a:latin typeface="Roboto"/>
              <a:ea typeface="Roboto"/>
              <a:cs typeface="Roboto"/>
              <a:sym typeface="Roboto"/>
            </a:endParaRPr>
          </a:p>
          <a:p>
            <a:pPr marL="0" lvl="0" indent="457200" algn="l" rtl="0">
              <a:lnSpc>
                <a:spcPct val="100000"/>
              </a:lnSpc>
              <a:spcBef>
                <a:spcPts val="300"/>
              </a:spcBef>
              <a:spcAft>
                <a:spcPts val="0"/>
              </a:spcAft>
              <a:buNone/>
            </a:pPr>
            <a:r>
              <a:rPr lang="en" b="1" dirty="0">
                <a:solidFill>
                  <a:srgbClr val="006699"/>
                </a:solidFill>
                <a:latin typeface="Roboto"/>
                <a:ea typeface="Roboto"/>
                <a:cs typeface="Roboto"/>
                <a:sym typeface="Roboto"/>
              </a:rPr>
              <a:t>return</a:t>
            </a:r>
            <a:r>
              <a:rPr lang="en" dirty="0">
                <a:latin typeface="Roboto"/>
                <a:ea typeface="Roboto"/>
                <a:cs typeface="Roboto"/>
                <a:sym typeface="Roboto"/>
              </a:rPr>
              <a:t> </a:t>
            </a:r>
            <a:r>
              <a:rPr lang="en" sz="1200" dirty="0">
                <a:latin typeface="Roboto"/>
                <a:ea typeface="Roboto"/>
                <a:cs typeface="Roboto"/>
                <a:sym typeface="Roboto"/>
              </a:rPr>
              <a:t>view(</a:t>
            </a:r>
            <a:r>
              <a:rPr lang="en" sz="1200" dirty="0">
                <a:solidFill>
                  <a:srgbClr val="0000FF"/>
                </a:solidFill>
                <a:latin typeface="Roboto"/>
                <a:ea typeface="Roboto"/>
                <a:cs typeface="Roboto"/>
                <a:sym typeface="Roboto"/>
              </a:rPr>
              <a:t>‘Student'</a:t>
            </a:r>
            <a:r>
              <a:rPr lang="en" sz="1200" dirty="0">
                <a:latin typeface="Roboto"/>
                <a:ea typeface="Roboto"/>
                <a:cs typeface="Roboto"/>
                <a:sym typeface="Roboto"/>
              </a:rPr>
              <a:t>);  </a:t>
            </a:r>
            <a:endParaRPr sz="1200" dirty="0">
              <a:latin typeface="Roboto"/>
              <a:ea typeface="Roboto"/>
              <a:cs typeface="Roboto"/>
              <a:sym typeface="Roboto"/>
            </a:endParaRPr>
          </a:p>
          <a:p>
            <a:pPr marL="0" lvl="0" indent="0" algn="l" rtl="0">
              <a:lnSpc>
                <a:spcPct val="100000"/>
              </a:lnSpc>
              <a:spcBef>
                <a:spcPts val="300"/>
              </a:spcBef>
              <a:spcAft>
                <a:spcPts val="0"/>
              </a:spcAft>
              <a:buNone/>
            </a:pPr>
            <a:r>
              <a:rPr lang="en" dirty="0">
                <a:latin typeface="Roboto"/>
                <a:ea typeface="Roboto"/>
                <a:cs typeface="Roboto"/>
                <a:sym typeface="Roboto"/>
              </a:rPr>
              <a:t>}  </a:t>
            </a:r>
            <a:endParaRPr sz="1600" dirty="0">
              <a:latin typeface="Proxima Nova"/>
              <a:ea typeface="Proxima Nova"/>
              <a:cs typeface="Proxima Nova"/>
              <a:sym typeface="Proxima Nova"/>
            </a:endParaRPr>
          </a:p>
        </p:txBody>
      </p:sp>
      <p:sp>
        <p:nvSpPr>
          <p:cNvPr id="198" name="Google Shape;198;p35"/>
          <p:cNvSpPr txBox="1"/>
          <p:nvPr/>
        </p:nvSpPr>
        <p:spPr>
          <a:xfrm>
            <a:off x="5737698" y="2176650"/>
            <a:ext cx="3294900" cy="1050600"/>
          </a:xfrm>
          <a:prstGeom prst="rect">
            <a:avLst/>
          </a:prstGeom>
          <a:solidFill>
            <a:srgbClr val="D9EAD3"/>
          </a:solidFill>
          <a:ln>
            <a:noFill/>
          </a:ln>
        </p:spPr>
        <p:txBody>
          <a:bodyPr spcFirstLastPara="1" wrap="square" lIns="91425" tIns="91425" rIns="91425" bIns="91425" anchor="t" anchorCtr="0">
            <a:spAutoFit/>
          </a:bodyPr>
          <a:lstStyle/>
          <a:p>
            <a:pPr marL="0" lvl="0" indent="0" algn="l" rtl="0">
              <a:lnSpc>
                <a:spcPct val="156250"/>
              </a:lnSpc>
              <a:spcBef>
                <a:spcPts val="900"/>
              </a:spcBef>
              <a:spcAft>
                <a:spcPts val="600"/>
              </a:spcAft>
              <a:buNone/>
            </a:pPr>
            <a:r>
              <a:rPr lang="en" dirty="0">
                <a:latin typeface="Roboto"/>
                <a:ea typeface="Roboto"/>
                <a:cs typeface="Roboto"/>
                <a:sym typeface="Roboto"/>
              </a:rPr>
              <a:t>Route::get(</a:t>
            </a:r>
            <a:r>
              <a:rPr lang="en" dirty="0">
                <a:solidFill>
                  <a:srgbClr val="0000FF"/>
                </a:solidFill>
                <a:latin typeface="Roboto"/>
                <a:ea typeface="Roboto"/>
                <a:cs typeface="Roboto"/>
                <a:sym typeface="Roboto"/>
              </a:rPr>
              <a:t>'/details'</a:t>
            </a:r>
            <a:r>
              <a:rPr lang="en" dirty="0">
                <a:latin typeface="Roboto"/>
                <a:ea typeface="Roboto"/>
                <a:cs typeface="Roboto"/>
                <a:sym typeface="Roboto"/>
              </a:rPr>
              <a:t>, </a:t>
            </a:r>
            <a:r>
              <a:rPr lang="en" dirty="0">
                <a:solidFill>
                  <a:srgbClr val="0000FF"/>
                </a:solidFill>
                <a:latin typeface="Roboto"/>
                <a:ea typeface="Roboto"/>
                <a:cs typeface="Roboto"/>
                <a:sym typeface="Roboto"/>
              </a:rPr>
              <a:t>'PostController@display'</a:t>
            </a:r>
            <a:r>
              <a:rPr lang="en" dirty="0">
                <a:latin typeface="Roboto"/>
                <a:ea typeface="Roboto"/>
                <a:cs typeface="Roboto"/>
                <a:sym typeface="Roboto"/>
              </a:rPr>
              <a:t>); </a:t>
            </a:r>
            <a:r>
              <a:rPr lang="en" sz="1200" dirty="0">
                <a:latin typeface="Roboto"/>
                <a:ea typeface="Roboto"/>
                <a:cs typeface="Roboto"/>
                <a:sym typeface="Roboto"/>
              </a:rPr>
              <a:t> </a:t>
            </a:r>
            <a:endParaRPr dirty="0">
              <a:latin typeface="Proxima Nova"/>
              <a:ea typeface="Proxima Nova"/>
              <a:cs typeface="Proxima Nova"/>
              <a:sym typeface="Proxima Nova"/>
            </a:endParaRPr>
          </a:p>
        </p:txBody>
      </p:sp>
      <p:pic>
        <p:nvPicPr>
          <p:cNvPr id="199" name="Google Shape;199;p35"/>
          <p:cNvPicPr preferRelativeResize="0"/>
          <p:nvPr/>
        </p:nvPicPr>
        <p:blipFill>
          <a:blip r:embed="rId3">
            <a:alphaModFix/>
          </a:blip>
          <a:stretch>
            <a:fillRect/>
          </a:stretch>
        </p:blipFill>
        <p:spPr>
          <a:xfrm>
            <a:off x="3228923" y="3294600"/>
            <a:ext cx="5803675" cy="1736675"/>
          </a:xfrm>
          <a:prstGeom prst="rect">
            <a:avLst/>
          </a:prstGeom>
          <a:noFill/>
          <a:ln>
            <a:noFill/>
          </a:ln>
        </p:spPr>
      </p:pic>
      <p:sp>
        <p:nvSpPr>
          <p:cNvPr id="2" name="TextBox 1">
            <a:extLst>
              <a:ext uri="{FF2B5EF4-FFF2-40B4-BE49-F238E27FC236}">
                <a16:creationId xmlns:a16="http://schemas.microsoft.com/office/drawing/2014/main" id="{0D5A3FBC-32F1-CDFC-978D-8F0151E09491}"/>
              </a:ext>
            </a:extLst>
          </p:cNvPr>
          <p:cNvSpPr txBox="1"/>
          <p:nvPr/>
        </p:nvSpPr>
        <p:spPr>
          <a:xfrm>
            <a:off x="393902" y="2171340"/>
            <a:ext cx="1765098" cy="307777"/>
          </a:xfrm>
          <a:prstGeom prst="rect">
            <a:avLst/>
          </a:prstGeom>
          <a:noFill/>
        </p:spPr>
        <p:txBody>
          <a:bodyPr wrap="square" rtlCol="0">
            <a:spAutoFit/>
          </a:bodyPr>
          <a:lstStyle/>
          <a:p>
            <a:r>
              <a:rPr lang="en" sz="1400" b="1" dirty="0">
                <a:solidFill>
                  <a:srgbClr val="333333"/>
                </a:solidFill>
                <a:highlight>
                  <a:srgbClr val="FFFFFF"/>
                </a:highlight>
                <a:latin typeface="Roboto"/>
                <a:ea typeface="Roboto"/>
                <a:cs typeface="Roboto"/>
                <a:sym typeface="Roboto"/>
              </a:rPr>
              <a:t>Student.blade.php</a:t>
            </a:r>
            <a:endParaRPr lang="en-GB" dirty="0"/>
          </a:p>
        </p:txBody>
      </p:sp>
      <p:sp>
        <p:nvSpPr>
          <p:cNvPr id="4" name="TextBox 3">
            <a:extLst>
              <a:ext uri="{FF2B5EF4-FFF2-40B4-BE49-F238E27FC236}">
                <a16:creationId xmlns:a16="http://schemas.microsoft.com/office/drawing/2014/main" id="{D6408A55-8A79-ABEC-3CEF-3CF9F9312193}"/>
              </a:ext>
            </a:extLst>
          </p:cNvPr>
          <p:cNvSpPr txBox="1"/>
          <p:nvPr/>
        </p:nvSpPr>
        <p:spPr>
          <a:xfrm>
            <a:off x="3299011" y="1909729"/>
            <a:ext cx="1928850" cy="307777"/>
          </a:xfrm>
          <a:prstGeom prst="rect">
            <a:avLst/>
          </a:prstGeom>
          <a:noFill/>
        </p:spPr>
        <p:txBody>
          <a:bodyPr wrap="square" rtlCol="0">
            <a:spAutoFit/>
          </a:bodyPr>
          <a:lstStyle/>
          <a:p>
            <a:pPr marL="0" lvl="0" indent="0" algn="just" rtl="0">
              <a:spcBef>
                <a:spcPts val="1200"/>
              </a:spcBef>
              <a:spcAft>
                <a:spcPts val="0"/>
              </a:spcAft>
              <a:buNone/>
            </a:pPr>
            <a:r>
              <a:rPr lang="en" sz="1400" b="1" dirty="0">
                <a:solidFill>
                  <a:srgbClr val="000000"/>
                </a:solidFill>
                <a:highlight>
                  <a:srgbClr val="FFFFFF"/>
                </a:highlight>
                <a:latin typeface="Roboto"/>
                <a:ea typeface="Roboto"/>
                <a:cs typeface="Roboto"/>
                <a:sym typeface="Roboto"/>
              </a:rPr>
              <a:t>PostController.php</a:t>
            </a:r>
            <a:endParaRPr lang="en-US" sz="1400" b="1" dirty="0">
              <a:solidFill>
                <a:srgbClr val="333333"/>
              </a:solidFill>
              <a:highlight>
                <a:schemeClr val="lt1"/>
              </a:highlight>
              <a:latin typeface="Roboto"/>
              <a:ea typeface="Roboto"/>
              <a:cs typeface="Roboto"/>
              <a:sym typeface="Roboto"/>
            </a:endParaRPr>
          </a:p>
        </p:txBody>
      </p:sp>
      <p:sp>
        <p:nvSpPr>
          <p:cNvPr id="5" name="TextBox 4">
            <a:extLst>
              <a:ext uri="{FF2B5EF4-FFF2-40B4-BE49-F238E27FC236}">
                <a16:creationId xmlns:a16="http://schemas.microsoft.com/office/drawing/2014/main" id="{966D2817-489A-5CE6-8869-712C3A48AAB4}"/>
              </a:ext>
            </a:extLst>
          </p:cNvPr>
          <p:cNvSpPr txBox="1"/>
          <p:nvPr/>
        </p:nvSpPr>
        <p:spPr>
          <a:xfrm>
            <a:off x="6293943" y="1802008"/>
            <a:ext cx="1862666" cy="523220"/>
          </a:xfrm>
          <a:prstGeom prst="rect">
            <a:avLst/>
          </a:prstGeom>
          <a:noFill/>
        </p:spPr>
        <p:txBody>
          <a:bodyPr wrap="square" rtlCol="0">
            <a:spAutoFit/>
          </a:bodyPr>
          <a:lstStyle/>
          <a:p>
            <a:pPr marL="0" lvl="0" indent="0" algn="just" rtl="0">
              <a:spcBef>
                <a:spcPts val="1200"/>
              </a:spcBef>
              <a:spcAft>
                <a:spcPts val="0"/>
              </a:spcAft>
              <a:buNone/>
            </a:pPr>
            <a:r>
              <a:rPr lang="en-US" sz="1400" dirty="0">
                <a:solidFill>
                  <a:srgbClr val="000000"/>
                </a:solidFill>
                <a:highlight>
                  <a:schemeClr val="lt1"/>
                </a:highlight>
                <a:latin typeface="Roboto"/>
                <a:ea typeface="Roboto"/>
                <a:cs typeface="Roboto"/>
                <a:sym typeface="Roboto"/>
              </a:rPr>
              <a:t>Add the route in the </a:t>
            </a:r>
            <a:r>
              <a:rPr lang="en-US" sz="1400" b="1" dirty="0" err="1">
                <a:solidFill>
                  <a:srgbClr val="000000"/>
                </a:solidFill>
                <a:highlight>
                  <a:schemeClr val="lt1"/>
                </a:highlight>
                <a:latin typeface="Roboto"/>
                <a:ea typeface="Roboto"/>
                <a:cs typeface="Roboto"/>
                <a:sym typeface="Roboto"/>
              </a:rPr>
              <a:t>web.php</a:t>
            </a:r>
            <a:r>
              <a:rPr lang="en-US" sz="1400" dirty="0">
                <a:solidFill>
                  <a:srgbClr val="000000"/>
                </a:solidFill>
                <a:highlight>
                  <a:schemeClr val="lt1"/>
                </a:highlight>
                <a:latin typeface="Roboto"/>
                <a:ea typeface="Roboto"/>
                <a:cs typeface="Roboto"/>
                <a:sym typeface="Roboto"/>
              </a:rPr>
              <a:t> file.</a:t>
            </a:r>
            <a:endParaRPr lang="en-US" sz="1400" b="1" dirty="0">
              <a:solidFill>
                <a:srgbClr val="333333"/>
              </a:solidFill>
              <a:highlight>
                <a:schemeClr val="lt1"/>
              </a:highlight>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6"/>
          <p:cNvSpPr txBox="1">
            <a:spLocks noGrp="1"/>
          </p:cNvSpPr>
          <p:nvPr>
            <p:ph type="body" idx="1"/>
          </p:nvPr>
        </p:nvSpPr>
        <p:spPr>
          <a:xfrm>
            <a:off x="311700" y="297100"/>
            <a:ext cx="8832300" cy="4271700"/>
          </a:xfrm>
          <a:prstGeom prst="rect">
            <a:avLst/>
          </a:prstGeom>
        </p:spPr>
        <p:txBody>
          <a:bodyPr spcFirstLastPara="1" wrap="square" lIns="91425" tIns="91425" rIns="91425" bIns="91425" anchor="t" anchorCtr="0">
            <a:normAutofit/>
          </a:bodyPr>
          <a:lstStyle/>
          <a:p>
            <a:pPr marL="0" lvl="0" indent="0" algn="just" rtl="0">
              <a:lnSpc>
                <a:spcPct val="130000"/>
              </a:lnSpc>
              <a:spcBef>
                <a:spcPts val="1800"/>
              </a:spcBef>
              <a:spcAft>
                <a:spcPts val="0"/>
              </a:spcAft>
              <a:buNone/>
            </a:pPr>
            <a:r>
              <a:rPr lang="en" sz="2000" b="1" dirty="0">
                <a:solidFill>
                  <a:schemeClr val="accent5"/>
                </a:solidFill>
                <a:highlight>
                  <a:srgbClr val="FFFFFF"/>
                </a:highlight>
                <a:latin typeface="Arial"/>
                <a:ea typeface="Arial"/>
                <a:cs typeface="Arial"/>
                <a:sym typeface="Arial"/>
              </a:rPr>
              <a:t>Blade Loops</a:t>
            </a:r>
            <a:endParaRPr sz="1300" dirty="0">
              <a:solidFill>
                <a:srgbClr val="333333"/>
              </a:solidFill>
              <a:highlight>
                <a:srgbClr val="FFFFFF"/>
              </a:highlight>
              <a:latin typeface="Roboto"/>
              <a:ea typeface="Roboto"/>
              <a:cs typeface="Roboto"/>
              <a:sym typeface="Roboto"/>
            </a:endParaRPr>
          </a:p>
          <a:p>
            <a:pPr marL="0" lvl="0" indent="0" algn="l" rtl="0">
              <a:lnSpc>
                <a:spcPct val="156250"/>
              </a:lnSpc>
              <a:spcBef>
                <a:spcPts val="1200"/>
              </a:spcBef>
              <a:spcAft>
                <a:spcPts val="0"/>
              </a:spcAft>
              <a:buNone/>
            </a:pPr>
            <a:endParaRPr sz="1200" dirty="0">
              <a:solidFill>
                <a:srgbClr val="333333"/>
              </a:solidFill>
              <a:latin typeface="Roboto"/>
              <a:ea typeface="Roboto"/>
              <a:cs typeface="Roboto"/>
              <a:sym typeface="Roboto"/>
            </a:endParaRPr>
          </a:p>
          <a:p>
            <a:pPr marL="0" lvl="0" indent="0" algn="l" rtl="0">
              <a:spcBef>
                <a:spcPts val="600"/>
              </a:spcBef>
              <a:spcAft>
                <a:spcPts val="1200"/>
              </a:spcAft>
              <a:buNone/>
            </a:pPr>
            <a:endParaRPr dirty="0"/>
          </a:p>
        </p:txBody>
      </p:sp>
      <p:sp>
        <p:nvSpPr>
          <p:cNvPr id="205" name="Google Shape;205;p36"/>
          <p:cNvSpPr txBox="1"/>
          <p:nvPr/>
        </p:nvSpPr>
        <p:spPr>
          <a:xfrm>
            <a:off x="311700" y="1801900"/>
            <a:ext cx="2280300" cy="1300500"/>
          </a:xfrm>
          <a:prstGeom prst="rect">
            <a:avLst/>
          </a:prstGeom>
          <a:solidFill>
            <a:srgbClr val="D9EAD3"/>
          </a:solidFill>
          <a:ln>
            <a:noFill/>
          </a:ln>
        </p:spPr>
        <p:txBody>
          <a:bodyPr spcFirstLastPara="1" wrap="square" lIns="91425" tIns="91425" rIns="91425" bIns="91425" anchor="t" anchorCtr="0">
            <a:spAutoFit/>
          </a:bodyPr>
          <a:lstStyle/>
          <a:p>
            <a:pPr marL="0" lvl="0" indent="0" algn="l" rtl="0">
              <a:lnSpc>
                <a:spcPct val="100000"/>
              </a:lnSpc>
              <a:spcBef>
                <a:spcPts val="300"/>
              </a:spcBef>
              <a:spcAft>
                <a:spcPts val="0"/>
              </a:spcAft>
              <a:buNone/>
            </a:pPr>
            <a:r>
              <a:rPr lang="en" sz="1600" dirty="0">
                <a:latin typeface="Roboto"/>
                <a:ea typeface="Roboto"/>
                <a:cs typeface="Roboto"/>
                <a:sym typeface="Roboto"/>
              </a:rPr>
              <a:t>@</a:t>
            </a:r>
            <a:r>
              <a:rPr lang="en" sz="1600" b="1" dirty="0">
                <a:solidFill>
                  <a:srgbClr val="006699"/>
                </a:solidFill>
                <a:latin typeface="Roboto"/>
                <a:ea typeface="Roboto"/>
                <a:cs typeface="Roboto"/>
                <a:sym typeface="Roboto"/>
              </a:rPr>
              <a:t>foreach</a:t>
            </a:r>
            <a:r>
              <a:rPr lang="en" sz="1600" dirty="0">
                <a:latin typeface="Roboto"/>
                <a:ea typeface="Roboto"/>
                <a:cs typeface="Roboto"/>
                <a:sym typeface="Roboto"/>
              </a:rPr>
              <a:t>($students </a:t>
            </a:r>
            <a:r>
              <a:rPr lang="en" sz="1600" b="1" dirty="0">
                <a:solidFill>
                  <a:srgbClr val="006699"/>
                </a:solidFill>
                <a:latin typeface="Roboto"/>
                <a:ea typeface="Roboto"/>
                <a:cs typeface="Roboto"/>
                <a:sym typeface="Roboto"/>
              </a:rPr>
              <a:t>as</a:t>
            </a:r>
            <a:r>
              <a:rPr lang="en" sz="1600" dirty="0">
                <a:latin typeface="Roboto"/>
                <a:ea typeface="Roboto"/>
                <a:cs typeface="Roboto"/>
                <a:sym typeface="Roboto"/>
              </a:rPr>
              <a:t> $student)  </a:t>
            </a:r>
            <a:endParaRPr sz="1600" dirty="0">
              <a:latin typeface="Roboto"/>
              <a:ea typeface="Roboto"/>
              <a:cs typeface="Roboto"/>
              <a:sym typeface="Roboto"/>
            </a:endParaRPr>
          </a:p>
          <a:p>
            <a:pPr marL="0" lvl="0" indent="0" algn="l" rtl="0">
              <a:lnSpc>
                <a:spcPct val="100000"/>
              </a:lnSpc>
              <a:spcBef>
                <a:spcPts val="300"/>
              </a:spcBef>
              <a:spcAft>
                <a:spcPts val="0"/>
              </a:spcAft>
              <a:buNone/>
            </a:pPr>
            <a:r>
              <a:rPr lang="en" sz="1600">
                <a:latin typeface="Roboto"/>
                <a:ea typeface="Roboto"/>
                <a:cs typeface="Roboto"/>
                <a:sym typeface="Roboto"/>
              </a:rPr>
              <a:t>{{$student}}&lt;</a:t>
            </a:r>
            <a:r>
              <a:rPr lang="en" sz="1600" dirty="0">
                <a:latin typeface="Roboto"/>
                <a:ea typeface="Roboto"/>
                <a:cs typeface="Roboto"/>
                <a:sym typeface="Roboto"/>
              </a:rPr>
              <a:t>br&gt;  </a:t>
            </a:r>
            <a:endParaRPr sz="1600" dirty="0">
              <a:latin typeface="Roboto"/>
              <a:ea typeface="Roboto"/>
              <a:cs typeface="Roboto"/>
              <a:sym typeface="Roboto"/>
            </a:endParaRPr>
          </a:p>
          <a:p>
            <a:pPr marL="0" lvl="0" indent="0" algn="l" rtl="0">
              <a:lnSpc>
                <a:spcPct val="100000"/>
              </a:lnSpc>
              <a:spcBef>
                <a:spcPts val="300"/>
              </a:spcBef>
              <a:spcAft>
                <a:spcPts val="0"/>
              </a:spcAft>
              <a:buNone/>
            </a:pPr>
            <a:r>
              <a:rPr lang="en" sz="1600" dirty="0">
                <a:latin typeface="Roboto"/>
                <a:ea typeface="Roboto"/>
                <a:cs typeface="Roboto"/>
                <a:sym typeface="Roboto"/>
              </a:rPr>
              <a:t>@</a:t>
            </a:r>
            <a:r>
              <a:rPr lang="en" sz="1600" b="1" dirty="0">
                <a:solidFill>
                  <a:srgbClr val="006699"/>
                </a:solidFill>
                <a:latin typeface="Roboto"/>
                <a:ea typeface="Roboto"/>
                <a:cs typeface="Roboto"/>
                <a:sym typeface="Roboto"/>
              </a:rPr>
              <a:t>endforeach</a:t>
            </a:r>
            <a:r>
              <a:rPr lang="en" sz="1600" dirty="0">
                <a:latin typeface="Roboto"/>
                <a:ea typeface="Roboto"/>
                <a:cs typeface="Roboto"/>
                <a:sym typeface="Roboto"/>
              </a:rPr>
              <a:t> </a:t>
            </a:r>
            <a:r>
              <a:rPr lang="en" sz="1300" dirty="0">
                <a:latin typeface="Roboto"/>
                <a:ea typeface="Roboto"/>
                <a:cs typeface="Roboto"/>
                <a:sym typeface="Roboto"/>
              </a:rPr>
              <a:t> </a:t>
            </a:r>
            <a:endParaRPr sz="1300" dirty="0">
              <a:latin typeface="Roboto"/>
              <a:ea typeface="Roboto"/>
              <a:cs typeface="Roboto"/>
              <a:sym typeface="Roboto"/>
            </a:endParaRPr>
          </a:p>
        </p:txBody>
      </p:sp>
      <p:sp>
        <p:nvSpPr>
          <p:cNvPr id="206" name="Google Shape;206;p36"/>
          <p:cNvSpPr txBox="1"/>
          <p:nvPr/>
        </p:nvSpPr>
        <p:spPr>
          <a:xfrm>
            <a:off x="2902341" y="1709850"/>
            <a:ext cx="3621000" cy="1723800"/>
          </a:xfrm>
          <a:prstGeom prst="rect">
            <a:avLst/>
          </a:prstGeom>
          <a:solidFill>
            <a:srgbClr val="D9EAD3"/>
          </a:solidFill>
          <a:ln>
            <a:noFill/>
          </a:ln>
        </p:spPr>
        <p:txBody>
          <a:bodyPr spcFirstLastPara="1" wrap="square" lIns="91425" tIns="91425" rIns="91425" bIns="91425" anchor="t" anchorCtr="0">
            <a:spAutoFit/>
          </a:bodyPr>
          <a:lstStyle/>
          <a:p>
            <a:pPr marL="0" lvl="0" indent="0" algn="l" rtl="0">
              <a:lnSpc>
                <a:spcPct val="100000"/>
              </a:lnSpc>
              <a:spcBef>
                <a:spcPts val="300"/>
              </a:spcBef>
              <a:spcAft>
                <a:spcPts val="0"/>
              </a:spcAft>
              <a:buNone/>
            </a:pPr>
            <a:r>
              <a:rPr lang="en" sz="1500" b="1" dirty="0">
                <a:solidFill>
                  <a:srgbClr val="006699"/>
                </a:solidFill>
                <a:latin typeface="Roboto"/>
                <a:ea typeface="Roboto"/>
                <a:cs typeface="Roboto"/>
                <a:sym typeface="Roboto"/>
              </a:rPr>
              <a:t>public</a:t>
            </a:r>
            <a:r>
              <a:rPr lang="en" sz="1500" dirty="0">
                <a:latin typeface="Roboto"/>
                <a:ea typeface="Roboto"/>
                <a:cs typeface="Roboto"/>
                <a:sym typeface="Roboto"/>
              </a:rPr>
              <a:t> </a:t>
            </a:r>
            <a:r>
              <a:rPr lang="en" sz="1500" b="1" dirty="0">
                <a:solidFill>
                  <a:srgbClr val="006699"/>
                </a:solidFill>
                <a:latin typeface="Roboto"/>
                <a:ea typeface="Roboto"/>
                <a:cs typeface="Roboto"/>
                <a:sym typeface="Roboto"/>
              </a:rPr>
              <a:t>function</a:t>
            </a:r>
            <a:r>
              <a:rPr lang="en" sz="1500" dirty="0">
                <a:latin typeface="Roboto"/>
                <a:ea typeface="Roboto"/>
                <a:cs typeface="Roboto"/>
                <a:sym typeface="Roboto"/>
              </a:rPr>
              <a:t> display()  </a:t>
            </a:r>
            <a:endParaRPr sz="1500" dirty="0">
              <a:latin typeface="Roboto"/>
              <a:ea typeface="Roboto"/>
              <a:cs typeface="Roboto"/>
              <a:sym typeface="Roboto"/>
            </a:endParaRPr>
          </a:p>
          <a:p>
            <a:pPr marL="0" lvl="0" indent="0" algn="l" rtl="0">
              <a:lnSpc>
                <a:spcPct val="100000"/>
              </a:lnSpc>
              <a:spcBef>
                <a:spcPts val="300"/>
              </a:spcBef>
              <a:spcAft>
                <a:spcPts val="0"/>
              </a:spcAft>
              <a:buNone/>
            </a:pPr>
            <a:r>
              <a:rPr lang="en" sz="1500" dirty="0">
                <a:latin typeface="Roboto"/>
                <a:ea typeface="Roboto"/>
                <a:cs typeface="Roboto"/>
                <a:sym typeface="Roboto"/>
              </a:rPr>
              <a:t>{  </a:t>
            </a:r>
            <a:endParaRPr sz="1500" dirty="0">
              <a:latin typeface="Roboto"/>
              <a:ea typeface="Roboto"/>
              <a:cs typeface="Roboto"/>
              <a:sym typeface="Roboto"/>
            </a:endParaRPr>
          </a:p>
          <a:p>
            <a:pPr marL="0" lvl="0" indent="0" algn="l" rtl="0">
              <a:lnSpc>
                <a:spcPct val="100000"/>
              </a:lnSpc>
              <a:spcBef>
                <a:spcPts val="300"/>
              </a:spcBef>
              <a:spcAft>
                <a:spcPts val="0"/>
              </a:spcAft>
              <a:buNone/>
            </a:pPr>
            <a:r>
              <a:rPr lang="en" sz="1500" dirty="0">
                <a:latin typeface="Roboto"/>
                <a:ea typeface="Roboto"/>
                <a:cs typeface="Roboto"/>
                <a:sym typeface="Roboto"/>
              </a:rPr>
              <a:t>   </a:t>
            </a:r>
            <a:r>
              <a:rPr lang="en" sz="1500" b="1" dirty="0">
                <a:solidFill>
                  <a:srgbClr val="006699"/>
                </a:solidFill>
                <a:latin typeface="Roboto"/>
                <a:ea typeface="Roboto"/>
                <a:cs typeface="Roboto"/>
                <a:sym typeface="Roboto"/>
              </a:rPr>
              <a:t>return</a:t>
            </a:r>
            <a:r>
              <a:rPr lang="en" sz="1500" dirty="0">
                <a:latin typeface="Roboto"/>
                <a:ea typeface="Roboto"/>
                <a:cs typeface="Roboto"/>
                <a:sym typeface="Roboto"/>
              </a:rPr>
              <a:t> view(</a:t>
            </a:r>
            <a:r>
              <a:rPr lang="en" sz="1500" dirty="0">
                <a:solidFill>
                  <a:srgbClr val="0000FF"/>
                </a:solidFill>
                <a:latin typeface="Roboto"/>
                <a:ea typeface="Roboto"/>
                <a:cs typeface="Roboto"/>
                <a:sym typeface="Roboto"/>
              </a:rPr>
              <a:t>‘Student'</a:t>
            </a:r>
            <a:r>
              <a:rPr lang="en" sz="1500" dirty="0">
                <a:latin typeface="Roboto"/>
                <a:ea typeface="Roboto"/>
                <a:cs typeface="Roboto"/>
                <a:sym typeface="Roboto"/>
              </a:rPr>
              <a:t>, [</a:t>
            </a:r>
            <a:r>
              <a:rPr lang="en" sz="1500" dirty="0">
                <a:solidFill>
                  <a:srgbClr val="0000FF"/>
                </a:solidFill>
                <a:latin typeface="Roboto"/>
                <a:ea typeface="Roboto"/>
                <a:cs typeface="Roboto"/>
                <a:sym typeface="Roboto"/>
              </a:rPr>
              <a:t>'students'</a:t>
            </a:r>
            <a:r>
              <a:rPr lang="en" sz="1500" dirty="0">
                <a:latin typeface="Roboto"/>
                <a:ea typeface="Roboto"/>
                <a:cs typeface="Roboto"/>
                <a:sym typeface="Roboto"/>
              </a:rPr>
              <a:t>=&gt;[</a:t>
            </a:r>
            <a:r>
              <a:rPr lang="en" sz="1500" dirty="0">
                <a:solidFill>
                  <a:srgbClr val="0000FF"/>
                </a:solidFill>
                <a:latin typeface="Roboto"/>
                <a:ea typeface="Roboto"/>
                <a:cs typeface="Roboto"/>
                <a:sym typeface="Roboto"/>
              </a:rPr>
              <a:t>'anisha'</a:t>
            </a:r>
            <a:r>
              <a:rPr lang="en" sz="1500" dirty="0">
                <a:latin typeface="Roboto"/>
                <a:ea typeface="Roboto"/>
                <a:cs typeface="Roboto"/>
                <a:sym typeface="Roboto"/>
              </a:rPr>
              <a:t>,</a:t>
            </a:r>
            <a:r>
              <a:rPr lang="en" sz="1500" dirty="0">
                <a:solidFill>
                  <a:srgbClr val="0000FF"/>
                </a:solidFill>
                <a:latin typeface="Roboto"/>
                <a:ea typeface="Roboto"/>
                <a:cs typeface="Roboto"/>
                <a:sym typeface="Roboto"/>
              </a:rPr>
              <a:t>'haseena'</a:t>
            </a:r>
            <a:r>
              <a:rPr lang="en" sz="1500" dirty="0">
                <a:latin typeface="Roboto"/>
                <a:ea typeface="Roboto"/>
                <a:cs typeface="Roboto"/>
                <a:sym typeface="Roboto"/>
              </a:rPr>
              <a:t>,</a:t>
            </a:r>
            <a:r>
              <a:rPr lang="en" sz="1500" dirty="0">
                <a:solidFill>
                  <a:srgbClr val="0000FF"/>
                </a:solidFill>
                <a:latin typeface="Roboto"/>
                <a:ea typeface="Roboto"/>
                <a:cs typeface="Roboto"/>
                <a:sym typeface="Roboto"/>
              </a:rPr>
              <a:t>'akshita'</a:t>
            </a:r>
            <a:r>
              <a:rPr lang="en" sz="1500" dirty="0">
                <a:latin typeface="Roboto"/>
                <a:ea typeface="Roboto"/>
                <a:cs typeface="Roboto"/>
                <a:sym typeface="Roboto"/>
              </a:rPr>
              <a:t>,</a:t>
            </a:r>
            <a:r>
              <a:rPr lang="en" sz="1500" dirty="0">
                <a:solidFill>
                  <a:srgbClr val="0000FF"/>
                </a:solidFill>
                <a:latin typeface="Roboto"/>
                <a:ea typeface="Roboto"/>
                <a:cs typeface="Roboto"/>
                <a:sym typeface="Roboto"/>
              </a:rPr>
              <a:t>'jyotika'</a:t>
            </a:r>
            <a:r>
              <a:rPr lang="en" sz="1500" dirty="0">
                <a:latin typeface="Roboto"/>
                <a:ea typeface="Roboto"/>
                <a:cs typeface="Roboto"/>
                <a:sym typeface="Roboto"/>
              </a:rPr>
              <a:t>]]);  </a:t>
            </a:r>
            <a:endParaRPr sz="1500" dirty="0">
              <a:latin typeface="Roboto"/>
              <a:ea typeface="Roboto"/>
              <a:cs typeface="Roboto"/>
              <a:sym typeface="Roboto"/>
            </a:endParaRPr>
          </a:p>
          <a:p>
            <a:pPr marL="0" lvl="0" indent="0" algn="l" rtl="0">
              <a:lnSpc>
                <a:spcPct val="100000"/>
              </a:lnSpc>
              <a:spcBef>
                <a:spcPts val="300"/>
              </a:spcBef>
              <a:spcAft>
                <a:spcPts val="0"/>
              </a:spcAft>
              <a:buNone/>
            </a:pPr>
            <a:r>
              <a:rPr lang="en" sz="1500" dirty="0">
                <a:latin typeface="Roboto"/>
                <a:ea typeface="Roboto"/>
                <a:cs typeface="Roboto"/>
                <a:sym typeface="Roboto"/>
              </a:rPr>
              <a:t>} </a:t>
            </a:r>
            <a:endParaRPr sz="1700" dirty="0">
              <a:latin typeface="Proxima Nova"/>
              <a:ea typeface="Proxima Nova"/>
              <a:cs typeface="Proxima Nova"/>
              <a:sym typeface="Proxima Nova"/>
            </a:endParaRPr>
          </a:p>
        </p:txBody>
      </p:sp>
      <p:sp>
        <p:nvSpPr>
          <p:cNvPr id="207" name="Google Shape;207;p36"/>
          <p:cNvSpPr txBox="1"/>
          <p:nvPr/>
        </p:nvSpPr>
        <p:spPr>
          <a:xfrm>
            <a:off x="6638779" y="1567500"/>
            <a:ext cx="2543700" cy="1146600"/>
          </a:xfrm>
          <a:prstGeom prst="rect">
            <a:avLst/>
          </a:prstGeom>
          <a:solidFill>
            <a:srgbClr val="D9EAD3"/>
          </a:solidFill>
          <a:ln>
            <a:noFill/>
          </a:ln>
        </p:spPr>
        <p:txBody>
          <a:bodyPr spcFirstLastPara="1" wrap="square" lIns="91425" tIns="91425" rIns="91425" bIns="91425" anchor="t" anchorCtr="0">
            <a:spAutoFit/>
          </a:bodyPr>
          <a:lstStyle/>
          <a:p>
            <a:pPr marL="0" lvl="0" indent="0" algn="l" rtl="0">
              <a:lnSpc>
                <a:spcPct val="156250"/>
              </a:lnSpc>
              <a:spcBef>
                <a:spcPts val="900"/>
              </a:spcBef>
              <a:spcAft>
                <a:spcPts val="600"/>
              </a:spcAft>
              <a:buNone/>
            </a:pPr>
            <a:r>
              <a:rPr lang="en" sz="1600" dirty="0">
                <a:latin typeface="Roboto"/>
                <a:ea typeface="Roboto"/>
                <a:cs typeface="Roboto"/>
                <a:sym typeface="Roboto"/>
              </a:rPr>
              <a:t>Route::get(</a:t>
            </a:r>
            <a:r>
              <a:rPr lang="en" sz="1600" dirty="0">
                <a:solidFill>
                  <a:srgbClr val="0000FF"/>
                </a:solidFill>
                <a:latin typeface="Roboto"/>
                <a:ea typeface="Roboto"/>
                <a:cs typeface="Roboto"/>
                <a:sym typeface="Roboto"/>
              </a:rPr>
              <a:t>'/details'</a:t>
            </a:r>
            <a:r>
              <a:rPr lang="en" sz="1600" dirty="0">
                <a:latin typeface="Roboto"/>
                <a:ea typeface="Roboto"/>
                <a:cs typeface="Roboto"/>
                <a:sym typeface="Roboto"/>
              </a:rPr>
              <a:t>, </a:t>
            </a:r>
            <a:r>
              <a:rPr lang="en" sz="1600" dirty="0">
                <a:solidFill>
                  <a:srgbClr val="0000FF"/>
                </a:solidFill>
                <a:latin typeface="Roboto"/>
                <a:ea typeface="Roboto"/>
                <a:cs typeface="Roboto"/>
                <a:sym typeface="Roboto"/>
              </a:rPr>
              <a:t>'PostController@display'</a:t>
            </a:r>
            <a:r>
              <a:rPr lang="en" sz="1600" dirty="0">
                <a:latin typeface="Roboto"/>
                <a:ea typeface="Roboto"/>
                <a:cs typeface="Roboto"/>
                <a:sym typeface="Roboto"/>
              </a:rPr>
              <a:t>); </a:t>
            </a:r>
            <a:r>
              <a:rPr lang="en" dirty="0">
                <a:latin typeface="Roboto"/>
                <a:ea typeface="Roboto"/>
                <a:cs typeface="Roboto"/>
                <a:sym typeface="Roboto"/>
              </a:rPr>
              <a:t> </a:t>
            </a:r>
            <a:endParaRPr dirty="0">
              <a:latin typeface="Proxima Nova"/>
              <a:ea typeface="Proxima Nova"/>
              <a:cs typeface="Proxima Nova"/>
              <a:sym typeface="Proxima Nova"/>
            </a:endParaRPr>
          </a:p>
        </p:txBody>
      </p:sp>
      <p:pic>
        <p:nvPicPr>
          <p:cNvPr id="208" name="Google Shape;208;p36"/>
          <p:cNvPicPr preferRelativeResize="0"/>
          <p:nvPr/>
        </p:nvPicPr>
        <p:blipFill rotWithShape="1">
          <a:blip r:embed="rId3">
            <a:alphaModFix/>
          </a:blip>
          <a:srcRect l="760" r="-760"/>
          <a:stretch/>
        </p:blipFill>
        <p:spPr>
          <a:xfrm>
            <a:off x="3673675" y="3002700"/>
            <a:ext cx="5470325" cy="2018025"/>
          </a:xfrm>
          <a:prstGeom prst="rect">
            <a:avLst/>
          </a:prstGeom>
          <a:noFill/>
          <a:ln>
            <a:noFill/>
          </a:ln>
        </p:spPr>
      </p:pic>
      <p:sp>
        <p:nvSpPr>
          <p:cNvPr id="2" name="TextBox 1">
            <a:extLst>
              <a:ext uri="{FF2B5EF4-FFF2-40B4-BE49-F238E27FC236}">
                <a16:creationId xmlns:a16="http://schemas.microsoft.com/office/drawing/2014/main" id="{A4E3D07B-B8B6-13C3-AD7F-AA6E78C1EE87}"/>
              </a:ext>
            </a:extLst>
          </p:cNvPr>
          <p:cNvSpPr txBox="1"/>
          <p:nvPr/>
        </p:nvSpPr>
        <p:spPr>
          <a:xfrm>
            <a:off x="196975" y="1259723"/>
            <a:ext cx="1765098" cy="307777"/>
          </a:xfrm>
          <a:prstGeom prst="rect">
            <a:avLst/>
          </a:prstGeom>
          <a:noFill/>
        </p:spPr>
        <p:txBody>
          <a:bodyPr wrap="square" rtlCol="0">
            <a:spAutoFit/>
          </a:bodyPr>
          <a:lstStyle/>
          <a:p>
            <a:r>
              <a:rPr lang="en" sz="1400" b="1" dirty="0">
                <a:solidFill>
                  <a:srgbClr val="333333"/>
                </a:solidFill>
                <a:highlight>
                  <a:srgbClr val="FFFFFF"/>
                </a:highlight>
                <a:latin typeface="Roboto"/>
                <a:ea typeface="Roboto"/>
                <a:cs typeface="Roboto"/>
                <a:sym typeface="Roboto"/>
              </a:rPr>
              <a:t>Student.blade.php</a:t>
            </a:r>
            <a:endParaRPr lang="en-GB" dirty="0"/>
          </a:p>
        </p:txBody>
      </p:sp>
      <p:sp>
        <p:nvSpPr>
          <p:cNvPr id="3" name="TextBox 2">
            <a:extLst>
              <a:ext uri="{FF2B5EF4-FFF2-40B4-BE49-F238E27FC236}">
                <a16:creationId xmlns:a16="http://schemas.microsoft.com/office/drawing/2014/main" id="{38498D71-4749-236F-F579-D65536A00E5F}"/>
              </a:ext>
            </a:extLst>
          </p:cNvPr>
          <p:cNvSpPr txBox="1"/>
          <p:nvPr/>
        </p:nvSpPr>
        <p:spPr>
          <a:xfrm>
            <a:off x="2902341" y="1220475"/>
            <a:ext cx="1928850" cy="307777"/>
          </a:xfrm>
          <a:prstGeom prst="rect">
            <a:avLst/>
          </a:prstGeom>
          <a:noFill/>
        </p:spPr>
        <p:txBody>
          <a:bodyPr wrap="square" rtlCol="0">
            <a:spAutoFit/>
          </a:bodyPr>
          <a:lstStyle/>
          <a:p>
            <a:pPr marL="0" lvl="0" indent="0" algn="just" rtl="0">
              <a:spcBef>
                <a:spcPts val="1200"/>
              </a:spcBef>
              <a:spcAft>
                <a:spcPts val="0"/>
              </a:spcAft>
              <a:buNone/>
            </a:pPr>
            <a:r>
              <a:rPr lang="en" sz="1400" b="1" dirty="0">
                <a:solidFill>
                  <a:srgbClr val="000000"/>
                </a:solidFill>
                <a:highlight>
                  <a:srgbClr val="FFFFFF"/>
                </a:highlight>
                <a:latin typeface="Roboto"/>
                <a:ea typeface="Roboto"/>
                <a:cs typeface="Roboto"/>
                <a:sym typeface="Roboto"/>
              </a:rPr>
              <a:t>PostController.php</a:t>
            </a:r>
            <a:endParaRPr lang="en-US" sz="1400" b="1" dirty="0">
              <a:solidFill>
                <a:srgbClr val="333333"/>
              </a:solidFill>
              <a:highlight>
                <a:schemeClr val="lt1"/>
              </a:highlight>
              <a:latin typeface="Roboto"/>
              <a:ea typeface="Roboto"/>
              <a:cs typeface="Roboto"/>
              <a:sym typeface="Roboto"/>
            </a:endParaRPr>
          </a:p>
        </p:txBody>
      </p:sp>
      <p:sp>
        <p:nvSpPr>
          <p:cNvPr id="4" name="TextBox 3">
            <a:extLst>
              <a:ext uri="{FF2B5EF4-FFF2-40B4-BE49-F238E27FC236}">
                <a16:creationId xmlns:a16="http://schemas.microsoft.com/office/drawing/2014/main" id="{68518252-D607-9AE3-D1B0-3F7D03D8BD01}"/>
              </a:ext>
            </a:extLst>
          </p:cNvPr>
          <p:cNvSpPr txBox="1"/>
          <p:nvPr/>
        </p:nvSpPr>
        <p:spPr>
          <a:xfrm>
            <a:off x="6717276" y="1044280"/>
            <a:ext cx="1862666" cy="523220"/>
          </a:xfrm>
          <a:prstGeom prst="rect">
            <a:avLst/>
          </a:prstGeom>
          <a:noFill/>
        </p:spPr>
        <p:txBody>
          <a:bodyPr wrap="square" rtlCol="0">
            <a:spAutoFit/>
          </a:bodyPr>
          <a:lstStyle/>
          <a:p>
            <a:pPr marL="0" lvl="0" indent="0" algn="just" rtl="0">
              <a:spcBef>
                <a:spcPts val="1200"/>
              </a:spcBef>
              <a:spcAft>
                <a:spcPts val="0"/>
              </a:spcAft>
              <a:buNone/>
            </a:pPr>
            <a:r>
              <a:rPr lang="en-US" sz="1400" dirty="0">
                <a:solidFill>
                  <a:srgbClr val="000000"/>
                </a:solidFill>
                <a:highlight>
                  <a:schemeClr val="lt1"/>
                </a:highlight>
                <a:latin typeface="Roboto"/>
                <a:ea typeface="Roboto"/>
                <a:cs typeface="Roboto"/>
                <a:sym typeface="Roboto"/>
              </a:rPr>
              <a:t>Add the route in the </a:t>
            </a:r>
            <a:r>
              <a:rPr lang="en-US" sz="1400" b="1" dirty="0" err="1">
                <a:solidFill>
                  <a:srgbClr val="000000"/>
                </a:solidFill>
                <a:highlight>
                  <a:schemeClr val="lt1"/>
                </a:highlight>
                <a:latin typeface="Roboto"/>
                <a:ea typeface="Roboto"/>
                <a:cs typeface="Roboto"/>
                <a:sym typeface="Roboto"/>
              </a:rPr>
              <a:t>web.php</a:t>
            </a:r>
            <a:r>
              <a:rPr lang="en-US" sz="1400" dirty="0">
                <a:solidFill>
                  <a:srgbClr val="000000"/>
                </a:solidFill>
                <a:highlight>
                  <a:schemeClr val="lt1"/>
                </a:highlight>
                <a:latin typeface="Roboto"/>
                <a:ea typeface="Roboto"/>
                <a:cs typeface="Roboto"/>
                <a:sym typeface="Roboto"/>
              </a:rPr>
              <a:t> file.</a:t>
            </a:r>
            <a:endParaRPr lang="en-US" sz="1400" b="1" dirty="0">
              <a:solidFill>
                <a:srgbClr val="333333"/>
              </a:solidFill>
              <a:highlight>
                <a:schemeClr val="lt1"/>
              </a:highlight>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7"/>
          <p:cNvSpPr txBox="1">
            <a:spLocks noGrp="1"/>
          </p:cNvSpPr>
          <p:nvPr>
            <p:ph type="title"/>
          </p:nvPr>
        </p:nvSpPr>
        <p:spPr>
          <a:xfrm>
            <a:off x="284400" y="227300"/>
            <a:ext cx="8520600" cy="572700"/>
          </a:xfrm>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400"/>
              </a:spcBef>
              <a:spcAft>
                <a:spcPts val="600"/>
              </a:spcAft>
              <a:buNone/>
            </a:pPr>
            <a:r>
              <a:rPr lang="en" sz="2533" b="1">
                <a:solidFill>
                  <a:schemeClr val="accent5"/>
                </a:solidFill>
                <a:highlight>
                  <a:srgbClr val="FFFFFF"/>
                </a:highlight>
                <a:latin typeface="Arial"/>
                <a:ea typeface="Arial"/>
                <a:cs typeface="Arial"/>
                <a:sym typeface="Arial"/>
              </a:rPr>
              <a:t>Template Inheritance</a:t>
            </a:r>
            <a:endParaRPr sz="3133" b="1">
              <a:solidFill>
                <a:schemeClr val="accent5"/>
              </a:solidFill>
            </a:endParaRPr>
          </a:p>
        </p:txBody>
      </p:sp>
      <p:sp>
        <p:nvSpPr>
          <p:cNvPr id="214" name="Google Shape;214;p37"/>
          <p:cNvSpPr txBox="1">
            <a:spLocks noGrp="1"/>
          </p:cNvSpPr>
          <p:nvPr>
            <p:ph type="body" idx="1"/>
          </p:nvPr>
        </p:nvSpPr>
        <p:spPr>
          <a:xfrm>
            <a:off x="311700" y="677119"/>
            <a:ext cx="8520600" cy="3552000"/>
          </a:xfrm>
          <a:prstGeom prst="rect">
            <a:avLst/>
          </a:prstGeom>
        </p:spPr>
        <p:txBody>
          <a:bodyPr spcFirstLastPara="1" wrap="square" lIns="91425" tIns="91425" rIns="91425" bIns="91425" anchor="t" anchorCtr="0">
            <a:normAutofit/>
          </a:bodyPr>
          <a:lstStyle/>
          <a:p>
            <a:pPr marL="0" lvl="0" indent="0" algn="just" rtl="0">
              <a:lnSpc>
                <a:spcPct val="130000"/>
              </a:lnSpc>
              <a:spcBef>
                <a:spcPts val="1800"/>
              </a:spcBef>
              <a:spcAft>
                <a:spcPts val="0"/>
              </a:spcAft>
              <a:buNone/>
            </a:pPr>
            <a:r>
              <a:rPr lang="en" sz="1900" b="1">
                <a:solidFill>
                  <a:srgbClr val="1155CC"/>
                </a:solidFill>
                <a:highlight>
                  <a:srgbClr val="FFFFFF"/>
                </a:highlight>
                <a:latin typeface="Arial"/>
                <a:ea typeface="Arial"/>
                <a:cs typeface="Arial"/>
                <a:sym typeface="Arial"/>
              </a:rPr>
              <a:t>Master Page Layout</a:t>
            </a:r>
            <a:endParaRPr sz="1900" b="1">
              <a:solidFill>
                <a:srgbClr val="1155CC"/>
              </a:solidFill>
              <a:highlight>
                <a:srgbClr val="FFFFFF"/>
              </a:highlight>
              <a:latin typeface="Arial"/>
              <a:ea typeface="Arial"/>
              <a:cs typeface="Arial"/>
              <a:sym typeface="Arial"/>
            </a:endParaRPr>
          </a:p>
          <a:p>
            <a:pPr marL="0" lvl="0" indent="0" algn="just" rtl="0">
              <a:spcBef>
                <a:spcPts val="1200"/>
              </a:spcBef>
              <a:spcAft>
                <a:spcPts val="0"/>
              </a:spcAft>
              <a:buNone/>
            </a:pPr>
            <a:r>
              <a:rPr lang="en" sz="1600">
                <a:solidFill>
                  <a:srgbClr val="333333"/>
                </a:solidFill>
                <a:highlight>
                  <a:srgbClr val="FFFFFF"/>
                </a:highlight>
                <a:latin typeface="Roboto"/>
                <a:ea typeface="Roboto"/>
                <a:cs typeface="Roboto"/>
                <a:sym typeface="Roboto"/>
              </a:rPr>
              <a:t>Master page layout defines the common layout across all the web pages. All the web applications have the master page layout to define the common layout across all the web pages. The master page layout is available in the </a:t>
            </a:r>
            <a:r>
              <a:rPr lang="en" sz="1600" b="1">
                <a:solidFill>
                  <a:srgbClr val="333333"/>
                </a:solidFill>
                <a:highlight>
                  <a:srgbClr val="FFFFFF"/>
                </a:highlight>
                <a:latin typeface="Roboto"/>
                <a:ea typeface="Roboto"/>
                <a:cs typeface="Roboto"/>
                <a:sym typeface="Roboto"/>
              </a:rPr>
              <a:t>/views/layouts/</a:t>
            </a:r>
            <a:r>
              <a:rPr lang="en" sz="1600">
                <a:solidFill>
                  <a:srgbClr val="333333"/>
                </a:solidFill>
                <a:highlight>
                  <a:srgbClr val="FFFFFF"/>
                </a:highlight>
                <a:latin typeface="Roboto"/>
                <a:ea typeface="Roboto"/>
                <a:cs typeface="Roboto"/>
                <a:sym typeface="Roboto"/>
              </a:rPr>
              <a:t> directory.</a:t>
            </a:r>
            <a:endParaRPr sz="1600">
              <a:solidFill>
                <a:srgbClr val="333333"/>
              </a:solidFill>
              <a:highlight>
                <a:srgbClr val="FFFFFF"/>
              </a:highlight>
              <a:latin typeface="Roboto"/>
              <a:ea typeface="Roboto"/>
              <a:cs typeface="Roboto"/>
              <a:sym typeface="Roboto"/>
            </a:endParaRPr>
          </a:p>
          <a:p>
            <a:pPr marL="0" lvl="0" indent="0" algn="l" rtl="0">
              <a:spcBef>
                <a:spcPts val="1200"/>
              </a:spcBef>
              <a:spcAft>
                <a:spcPts val="0"/>
              </a:spcAft>
              <a:buNone/>
            </a:pPr>
            <a:r>
              <a:rPr lang="en" sz="1700" b="1">
                <a:solidFill>
                  <a:srgbClr val="333333"/>
                </a:solidFill>
                <a:highlight>
                  <a:srgbClr val="FFFFFF"/>
                </a:highlight>
                <a:latin typeface="Roboto"/>
                <a:ea typeface="Roboto"/>
                <a:cs typeface="Roboto"/>
                <a:sym typeface="Roboto"/>
              </a:rPr>
              <a:t>master.blade.php</a:t>
            </a:r>
            <a:endParaRPr sz="1600">
              <a:solidFill>
                <a:srgbClr val="000000"/>
              </a:solidFill>
              <a:latin typeface="Arial"/>
              <a:ea typeface="Arial"/>
              <a:cs typeface="Arial"/>
              <a:sym typeface="Arial"/>
            </a:endParaRPr>
          </a:p>
          <a:p>
            <a:pPr marL="0" lvl="0" indent="0" algn="l" rtl="0">
              <a:lnSpc>
                <a:spcPct val="100000"/>
              </a:lnSpc>
              <a:spcBef>
                <a:spcPts val="1100"/>
              </a:spcBef>
              <a:spcAft>
                <a:spcPts val="1100"/>
              </a:spcAft>
              <a:buClr>
                <a:srgbClr val="000000"/>
              </a:buClr>
              <a:buSzPts val="523"/>
              <a:buFont typeface="Arial"/>
              <a:buNone/>
            </a:pPr>
            <a:r>
              <a:rPr lang="en"/>
              <a:t>							</a:t>
            </a:r>
            <a:endParaRPr/>
          </a:p>
        </p:txBody>
      </p:sp>
      <p:sp>
        <p:nvSpPr>
          <p:cNvPr id="215" name="Google Shape;215;p37"/>
          <p:cNvSpPr txBox="1"/>
          <p:nvPr/>
        </p:nvSpPr>
        <p:spPr>
          <a:xfrm>
            <a:off x="3272700" y="2432475"/>
            <a:ext cx="2544000" cy="2601300"/>
          </a:xfrm>
          <a:prstGeom prst="rect">
            <a:avLst/>
          </a:prstGeom>
          <a:solidFill>
            <a:srgbClr val="D9EAD3"/>
          </a:solidFill>
          <a:ln>
            <a:noFill/>
          </a:ln>
        </p:spPr>
        <p:txBody>
          <a:bodyPr spcFirstLastPara="1" wrap="square" lIns="91425" tIns="91425" rIns="91425" bIns="91425" anchor="t" anchorCtr="0">
            <a:spAutoFit/>
          </a:bodyPr>
          <a:lstStyle/>
          <a:p>
            <a:pPr marL="0" lvl="0" indent="0" algn="l" rtl="0">
              <a:lnSpc>
                <a:spcPct val="100000"/>
              </a:lnSpc>
              <a:spcBef>
                <a:spcPts val="300"/>
              </a:spcBef>
              <a:spcAft>
                <a:spcPts val="0"/>
              </a:spcAft>
              <a:buNone/>
            </a:pPr>
            <a:r>
              <a:rPr lang="en" sz="1200" dirty="0">
                <a:latin typeface="Roboto"/>
                <a:ea typeface="Roboto"/>
                <a:cs typeface="Roboto"/>
                <a:sym typeface="Roboto"/>
              </a:rPr>
              <a:t>&lt;html&gt;  </a:t>
            </a:r>
            <a:endParaRPr sz="1200" dirty="0">
              <a:latin typeface="Roboto"/>
              <a:ea typeface="Roboto"/>
              <a:cs typeface="Roboto"/>
              <a:sym typeface="Roboto"/>
            </a:endParaRPr>
          </a:p>
          <a:p>
            <a:pPr marL="0" lvl="0" indent="0" algn="l" rtl="0">
              <a:lnSpc>
                <a:spcPct val="100000"/>
              </a:lnSpc>
              <a:spcBef>
                <a:spcPts val="300"/>
              </a:spcBef>
              <a:spcAft>
                <a:spcPts val="0"/>
              </a:spcAft>
              <a:buNone/>
            </a:pPr>
            <a:r>
              <a:rPr lang="en" sz="1200" dirty="0">
                <a:latin typeface="Roboto"/>
                <a:ea typeface="Roboto"/>
                <a:cs typeface="Roboto"/>
                <a:sym typeface="Roboto"/>
              </a:rPr>
              <a:t>&lt;head&gt;  </a:t>
            </a:r>
            <a:endParaRPr sz="1200" dirty="0">
              <a:latin typeface="Roboto"/>
              <a:ea typeface="Roboto"/>
              <a:cs typeface="Roboto"/>
              <a:sym typeface="Roboto"/>
            </a:endParaRPr>
          </a:p>
          <a:p>
            <a:pPr marL="0" lvl="0" indent="0" algn="l" rtl="0">
              <a:lnSpc>
                <a:spcPct val="100000"/>
              </a:lnSpc>
              <a:spcBef>
                <a:spcPts val="300"/>
              </a:spcBef>
              <a:spcAft>
                <a:spcPts val="0"/>
              </a:spcAft>
              <a:buNone/>
            </a:pPr>
            <a:r>
              <a:rPr lang="en" sz="1200" dirty="0">
                <a:latin typeface="Roboto"/>
                <a:ea typeface="Roboto"/>
                <a:cs typeface="Roboto"/>
                <a:sym typeface="Roboto"/>
              </a:rPr>
              <a:t>&lt;title&gt; Master Page Layout &lt;/title&gt;  </a:t>
            </a:r>
            <a:endParaRPr sz="1200" dirty="0">
              <a:latin typeface="Roboto"/>
              <a:ea typeface="Roboto"/>
              <a:cs typeface="Roboto"/>
              <a:sym typeface="Roboto"/>
            </a:endParaRPr>
          </a:p>
          <a:p>
            <a:pPr marL="0" lvl="0" indent="0" algn="l" rtl="0">
              <a:lnSpc>
                <a:spcPct val="100000"/>
              </a:lnSpc>
              <a:spcBef>
                <a:spcPts val="300"/>
              </a:spcBef>
              <a:spcAft>
                <a:spcPts val="0"/>
              </a:spcAft>
              <a:buNone/>
            </a:pPr>
            <a:r>
              <a:rPr lang="en" sz="1200" dirty="0">
                <a:latin typeface="Roboto"/>
                <a:ea typeface="Roboto"/>
                <a:cs typeface="Roboto"/>
                <a:sym typeface="Roboto"/>
              </a:rPr>
              <a:t>&lt;/head&gt;  </a:t>
            </a:r>
            <a:endParaRPr sz="1200" dirty="0">
              <a:latin typeface="Roboto"/>
              <a:ea typeface="Roboto"/>
              <a:cs typeface="Roboto"/>
              <a:sym typeface="Roboto"/>
            </a:endParaRPr>
          </a:p>
          <a:p>
            <a:pPr marL="0" lvl="0" indent="0" algn="l" rtl="0">
              <a:lnSpc>
                <a:spcPct val="100000"/>
              </a:lnSpc>
              <a:spcBef>
                <a:spcPts val="300"/>
              </a:spcBef>
              <a:spcAft>
                <a:spcPts val="0"/>
              </a:spcAft>
              <a:buNone/>
            </a:pPr>
            <a:r>
              <a:rPr lang="en" sz="1200" dirty="0">
                <a:latin typeface="Roboto"/>
                <a:ea typeface="Roboto"/>
                <a:cs typeface="Roboto"/>
                <a:sym typeface="Roboto"/>
              </a:rPr>
              <a:t>&lt;body&gt;  </a:t>
            </a:r>
            <a:endParaRPr sz="1200" dirty="0">
              <a:latin typeface="Roboto"/>
              <a:ea typeface="Roboto"/>
              <a:cs typeface="Roboto"/>
              <a:sym typeface="Roboto"/>
            </a:endParaRPr>
          </a:p>
          <a:p>
            <a:pPr marL="0" lvl="0" indent="0" algn="l" rtl="0">
              <a:lnSpc>
                <a:spcPct val="100000"/>
              </a:lnSpc>
              <a:spcBef>
                <a:spcPts val="300"/>
              </a:spcBef>
              <a:spcAft>
                <a:spcPts val="0"/>
              </a:spcAft>
              <a:buNone/>
            </a:pPr>
            <a:r>
              <a:rPr lang="en" sz="1200" dirty="0">
                <a:latin typeface="Roboto"/>
                <a:ea typeface="Roboto"/>
                <a:cs typeface="Roboto"/>
                <a:sym typeface="Roboto"/>
              </a:rPr>
              <a:t>&lt;div </a:t>
            </a:r>
            <a:r>
              <a:rPr lang="en" sz="1200" b="1" dirty="0">
                <a:solidFill>
                  <a:srgbClr val="006699"/>
                </a:solidFill>
                <a:latin typeface="Roboto"/>
                <a:ea typeface="Roboto"/>
                <a:cs typeface="Roboto"/>
                <a:sym typeface="Roboto"/>
              </a:rPr>
              <a:t>class</a:t>
            </a:r>
            <a:r>
              <a:rPr lang="en" sz="1200" dirty="0">
                <a:latin typeface="Roboto"/>
                <a:ea typeface="Roboto"/>
                <a:cs typeface="Roboto"/>
                <a:sym typeface="Roboto"/>
              </a:rPr>
              <a:t>=</a:t>
            </a:r>
            <a:r>
              <a:rPr lang="en" sz="1200" dirty="0">
                <a:solidFill>
                  <a:srgbClr val="0000FF"/>
                </a:solidFill>
                <a:latin typeface="Roboto"/>
                <a:ea typeface="Roboto"/>
                <a:cs typeface="Roboto"/>
                <a:sym typeface="Roboto"/>
              </a:rPr>
              <a:t>"container"</a:t>
            </a:r>
            <a:r>
              <a:rPr lang="en" sz="1200" dirty="0">
                <a:latin typeface="Roboto"/>
                <a:ea typeface="Roboto"/>
                <a:cs typeface="Roboto"/>
                <a:sym typeface="Roboto"/>
              </a:rPr>
              <a:t>&gt;  </a:t>
            </a:r>
            <a:endParaRPr sz="1200" dirty="0">
              <a:latin typeface="Roboto"/>
              <a:ea typeface="Roboto"/>
              <a:cs typeface="Roboto"/>
              <a:sym typeface="Roboto"/>
            </a:endParaRPr>
          </a:p>
          <a:p>
            <a:pPr marL="0" lvl="0" indent="0" algn="l" rtl="0">
              <a:lnSpc>
                <a:spcPct val="100000"/>
              </a:lnSpc>
              <a:spcBef>
                <a:spcPts val="300"/>
              </a:spcBef>
              <a:spcAft>
                <a:spcPts val="0"/>
              </a:spcAft>
              <a:buNone/>
            </a:pPr>
            <a:r>
              <a:rPr lang="en-GB" sz="1200" dirty="0">
                <a:latin typeface="Roboto"/>
                <a:ea typeface="Roboto"/>
                <a:cs typeface="Roboto"/>
                <a:sym typeface="Roboto"/>
              </a:rPr>
              <a:t>@yield(</a:t>
            </a:r>
            <a:r>
              <a:rPr lang="en-GB" sz="1200" dirty="0">
                <a:solidFill>
                  <a:srgbClr val="0000FF"/>
                </a:solidFill>
                <a:latin typeface="Roboto"/>
                <a:ea typeface="Roboto"/>
                <a:cs typeface="Roboto"/>
                <a:sym typeface="Roboto"/>
              </a:rPr>
              <a:t>'content'</a:t>
            </a:r>
            <a:r>
              <a:rPr lang="en-GB" sz="1200" dirty="0">
                <a:latin typeface="Roboto"/>
                <a:ea typeface="Roboto"/>
                <a:cs typeface="Roboto"/>
                <a:sym typeface="Roboto"/>
              </a:rPr>
              <a:t>)  </a:t>
            </a:r>
          </a:p>
          <a:p>
            <a:pPr marL="0" lvl="0" indent="0" algn="l" rtl="0">
              <a:lnSpc>
                <a:spcPct val="100000"/>
              </a:lnSpc>
              <a:spcBef>
                <a:spcPts val="300"/>
              </a:spcBef>
              <a:spcAft>
                <a:spcPts val="0"/>
              </a:spcAft>
              <a:buNone/>
            </a:pPr>
            <a:r>
              <a:rPr lang="en" sz="1200" dirty="0">
                <a:latin typeface="Roboto"/>
                <a:ea typeface="Roboto"/>
                <a:cs typeface="Roboto"/>
                <a:sym typeface="Roboto"/>
              </a:rPr>
              <a:t>&lt;/div&gt;  </a:t>
            </a:r>
            <a:endParaRPr sz="1200" dirty="0">
              <a:latin typeface="Roboto"/>
              <a:ea typeface="Roboto"/>
              <a:cs typeface="Roboto"/>
              <a:sym typeface="Roboto"/>
            </a:endParaRPr>
          </a:p>
          <a:p>
            <a:pPr marL="0" lvl="0" indent="0" algn="l" rtl="0">
              <a:lnSpc>
                <a:spcPct val="100000"/>
              </a:lnSpc>
              <a:spcBef>
                <a:spcPts val="300"/>
              </a:spcBef>
              <a:spcAft>
                <a:spcPts val="0"/>
              </a:spcAft>
              <a:buNone/>
            </a:pPr>
            <a:r>
              <a:rPr lang="en" sz="1200" dirty="0">
                <a:latin typeface="Roboto"/>
                <a:ea typeface="Roboto"/>
                <a:cs typeface="Roboto"/>
                <a:sym typeface="Roboto"/>
              </a:rPr>
              <a:t>@yield(</a:t>
            </a:r>
            <a:r>
              <a:rPr lang="en" sz="1200" dirty="0">
                <a:solidFill>
                  <a:srgbClr val="0000FF"/>
                </a:solidFill>
                <a:latin typeface="Roboto"/>
                <a:ea typeface="Roboto"/>
                <a:cs typeface="Roboto"/>
                <a:sym typeface="Roboto"/>
              </a:rPr>
              <a:t>'footer'</a:t>
            </a:r>
            <a:r>
              <a:rPr lang="en" sz="1200" dirty="0">
                <a:latin typeface="Roboto"/>
                <a:ea typeface="Roboto"/>
                <a:cs typeface="Roboto"/>
                <a:sym typeface="Roboto"/>
              </a:rPr>
              <a:t>)  </a:t>
            </a:r>
          </a:p>
          <a:p>
            <a:pPr marL="0" lvl="0" indent="0" algn="l" rtl="0">
              <a:lnSpc>
                <a:spcPct val="100000"/>
              </a:lnSpc>
              <a:spcBef>
                <a:spcPts val="300"/>
              </a:spcBef>
              <a:spcAft>
                <a:spcPts val="0"/>
              </a:spcAft>
              <a:buNone/>
            </a:pPr>
            <a:r>
              <a:rPr lang="en" sz="1200" dirty="0">
                <a:latin typeface="Roboto"/>
                <a:ea typeface="Roboto"/>
                <a:cs typeface="Roboto"/>
                <a:sym typeface="Roboto"/>
              </a:rPr>
              <a:t>&lt;/body&gt;  </a:t>
            </a:r>
            <a:endParaRPr sz="1200" dirty="0">
              <a:latin typeface="Roboto"/>
              <a:ea typeface="Roboto"/>
              <a:cs typeface="Roboto"/>
              <a:sym typeface="Roboto"/>
            </a:endParaRPr>
          </a:p>
          <a:p>
            <a:pPr marL="0" lvl="0" indent="0" algn="l" rtl="0">
              <a:lnSpc>
                <a:spcPct val="100000"/>
              </a:lnSpc>
              <a:spcBef>
                <a:spcPts val="300"/>
              </a:spcBef>
              <a:spcAft>
                <a:spcPts val="0"/>
              </a:spcAft>
              <a:buNone/>
            </a:pPr>
            <a:r>
              <a:rPr lang="en" sz="1200" dirty="0">
                <a:latin typeface="Roboto"/>
                <a:ea typeface="Roboto"/>
                <a:cs typeface="Roboto"/>
                <a:sym typeface="Roboto"/>
              </a:rPr>
              <a:t>&lt;/html&gt;  </a:t>
            </a:r>
            <a:endParaRPr dirty="0">
              <a:latin typeface="Proxima Nova"/>
              <a:ea typeface="Proxima Nova"/>
              <a:cs typeface="Proxima Nova"/>
              <a:sym typeface="Proxima Nova"/>
            </a:endParaRPr>
          </a:p>
        </p:txBody>
      </p:sp>
      <p:cxnSp>
        <p:nvCxnSpPr>
          <p:cNvPr id="216" name="Google Shape;216;p37"/>
          <p:cNvCxnSpPr/>
          <p:nvPr/>
        </p:nvCxnSpPr>
        <p:spPr>
          <a:xfrm>
            <a:off x="1736150" y="2868850"/>
            <a:ext cx="1476300" cy="408600"/>
          </a:xfrm>
          <a:prstGeom prst="straightConnector1">
            <a:avLst/>
          </a:prstGeom>
          <a:noFill/>
          <a:ln w="9525" cap="flat" cmpd="sng">
            <a:solidFill>
              <a:schemeClr val="lt2"/>
            </a:solidFill>
            <a:prstDash val="solid"/>
            <a:round/>
            <a:headEnd type="none" w="med" len="med"/>
            <a:tailEnd type="triangle" w="med" len="med"/>
          </a:ln>
        </p:spPr>
      </p:cxnSp>
      <p:sp>
        <p:nvSpPr>
          <p:cNvPr id="217" name="Google Shape;217;p37"/>
          <p:cNvSpPr txBox="1"/>
          <p:nvPr/>
        </p:nvSpPr>
        <p:spPr>
          <a:xfrm>
            <a:off x="5876950" y="2778825"/>
            <a:ext cx="32031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333333"/>
                </a:solidFill>
                <a:highlight>
                  <a:srgbClr val="FFFFFF"/>
                </a:highlight>
                <a:latin typeface="Roboto"/>
                <a:ea typeface="Roboto"/>
                <a:cs typeface="Roboto"/>
                <a:sym typeface="Roboto"/>
              </a:rPr>
              <a:t>we have used the @yield directive. The </a:t>
            </a:r>
            <a:r>
              <a:rPr lang="en" sz="1600" b="1">
                <a:solidFill>
                  <a:srgbClr val="333333"/>
                </a:solidFill>
                <a:highlight>
                  <a:srgbClr val="FFFFFF"/>
                </a:highlight>
                <a:latin typeface="Roboto"/>
                <a:ea typeface="Roboto"/>
                <a:cs typeface="Roboto"/>
                <a:sym typeface="Roboto"/>
              </a:rPr>
              <a:t>@yield</a:t>
            </a:r>
            <a:r>
              <a:rPr lang="en" sz="1600">
                <a:solidFill>
                  <a:srgbClr val="333333"/>
                </a:solidFill>
                <a:highlight>
                  <a:srgbClr val="FFFFFF"/>
                </a:highlight>
                <a:latin typeface="Roboto"/>
                <a:ea typeface="Roboto"/>
                <a:cs typeface="Roboto"/>
                <a:sym typeface="Roboto"/>
              </a:rPr>
              <a:t> is used to display the content. The @yield('content') displays the content of the 'content' while @yield('footer') displays the content of the footer.</a:t>
            </a:r>
            <a:endParaRPr sz="1800">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1800"/>
              </a:spcBef>
              <a:spcAft>
                <a:spcPts val="400"/>
              </a:spcAft>
              <a:buNone/>
            </a:pPr>
            <a:r>
              <a:rPr lang="en" sz="2266" b="1">
                <a:solidFill>
                  <a:schemeClr val="accent5"/>
                </a:solidFill>
                <a:highlight>
                  <a:srgbClr val="FFFFFF"/>
                </a:highlight>
                <a:latin typeface="Arial"/>
                <a:ea typeface="Arial"/>
                <a:cs typeface="Arial"/>
                <a:sym typeface="Arial"/>
              </a:rPr>
              <a:t>Extending Master Layout</a:t>
            </a:r>
            <a:endParaRPr sz="3466" b="1">
              <a:solidFill>
                <a:schemeClr val="accent5"/>
              </a:solidFill>
            </a:endParaRPr>
          </a:p>
        </p:txBody>
      </p:sp>
      <p:sp>
        <p:nvSpPr>
          <p:cNvPr id="223" name="Google Shape;223;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marR="25400" lvl="0" indent="0" algn="l" rtl="0">
              <a:lnSpc>
                <a:spcPct val="156250"/>
              </a:lnSpc>
              <a:spcBef>
                <a:spcPts val="1500"/>
              </a:spcBef>
              <a:spcAft>
                <a:spcPts val="0"/>
              </a:spcAft>
              <a:buNone/>
            </a:pPr>
            <a:r>
              <a:rPr lang="en" sz="1700">
                <a:solidFill>
                  <a:srgbClr val="000000"/>
                </a:solidFill>
                <a:highlight>
                  <a:srgbClr val="FFFFFF"/>
                </a:highlight>
                <a:latin typeface="Roboto"/>
                <a:ea typeface="Roboto"/>
                <a:cs typeface="Roboto"/>
                <a:sym typeface="Roboto"/>
              </a:rPr>
              <a:t>Now, we are going to extend the above master layout in </a:t>
            </a:r>
            <a:r>
              <a:rPr lang="en" sz="1700" b="1">
                <a:solidFill>
                  <a:srgbClr val="000000"/>
                </a:solidFill>
                <a:highlight>
                  <a:srgbClr val="FFFFFF"/>
                </a:highlight>
                <a:latin typeface="Roboto"/>
                <a:ea typeface="Roboto"/>
                <a:cs typeface="Roboto"/>
                <a:sym typeface="Roboto"/>
              </a:rPr>
              <a:t>contact.blade.php</a:t>
            </a:r>
            <a:r>
              <a:rPr lang="en" sz="1700">
                <a:solidFill>
                  <a:srgbClr val="000000"/>
                </a:solidFill>
                <a:highlight>
                  <a:srgbClr val="FFFFFF"/>
                </a:highlight>
                <a:latin typeface="Roboto"/>
                <a:ea typeface="Roboto"/>
                <a:cs typeface="Roboto"/>
                <a:sym typeface="Roboto"/>
              </a:rPr>
              <a:t> file as shown below:</a:t>
            </a:r>
            <a:endParaRPr sz="1700">
              <a:solidFill>
                <a:srgbClr val="000000"/>
              </a:solidFill>
              <a:highlight>
                <a:srgbClr val="FFFFFF"/>
              </a:highlight>
              <a:latin typeface="Roboto"/>
              <a:ea typeface="Roboto"/>
              <a:cs typeface="Roboto"/>
              <a:sym typeface="Roboto"/>
            </a:endParaRPr>
          </a:p>
          <a:p>
            <a:pPr marL="0" lvl="0" indent="0" algn="just" rtl="0">
              <a:spcBef>
                <a:spcPts val="1200"/>
              </a:spcBef>
              <a:spcAft>
                <a:spcPts val="0"/>
              </a:spcAft>
              <a:buNone/>
            </a:pPr>
            <a:r>
              <a:rPr lang="en" sz="1700" b="1">
                <a:solidFill>
                  <a:srgbClr val="333333"/>
                </a:solidFill>
                <a:highlight>
                  <a:srgbClr val="FFFFFF"/>
                </a:highlight>
                <a:latin typeface="Roboto"/>
                <a:ea typeface="Roboto"/>
                <a:cs typeface="Roboto"/>
                <a:sym typeface="Roboto"/>
              </a:rPr>
              <a:t>Contact.blade.php</a:t>
            </a:r>
            <a:endParaRPr sz="1700" b="1">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a:p>
        </p:txBody>
      </p:sp>
      <p:sp>
        <p:nvSpPr>
          <p:cNvPr id="224" name="Google Shape;224;p38"/>
          <p:cNvSpPr txBox="1"/>
          <p:nvPr/>
        </p:nvSpPr>
        <p:spPr>
          <a:xfrm>
            <a:off x="488075" y="2752975"/>
            <a:ext cx="2724300" cy="1346700"/>
          </a:xfrm>
          <a:prstGeom prst="rect">
            <a:avLst/>
          </a:prstGeom>
          <a:solidFill>
            <a:srgbClr val="D9EAD3"/>
          </a:solidFill>
          <a:ln>
            <a:noFill/>
          </a:ln>
        </p:spPr>
        <p:txBody>
          <a:bodyPr spcFirstLastPara="1" wrap="square" lIns="91425" tIns="91425" rIns="91425" bIns="91425" anchor="t" anchorCtr="0">
            <a:spAutoFit/>
          </a:bodyPr>
          <a:lstStyle/>
          <a:p>
            <a:pPr marL="0" lvl="0" indent="0" algn="l" rtl="0">
              <a:lnSpc>
                <a:spcPct val="100000"/>
              </a:lnSpc>
              <a:spcBef>
                <a:spcPts val="300"/>
              </a:spcBef>
              <a:spcAft>
                <a:spcPts val="0"/>
              </a:spcAft>
              <a:buNone/>
            </a:pPr>
            <a:r>
              <a:rPr lang="en" sz="1700" dirty="0">
                <a:latin typeface="Roboto"/>
                <a:ea typeface="Roboto"/>
                <a:cs typeface="Roboto"/>
                <a:sym typeface="Roboto"/>
              </a:rPr>
              <a:t>@</a:t>
            </a:r>
            <a:r>
              <a:rPr lang="en" sz="1700" b="1" dirty="0">
                <a:solidFill>
                  <a:srgbClr val="006699"/>
                </a:solidFill>
                <a:latin typeface="Roboto"/>
                <a:ea typeface="Roboto"/>
                <a:cs typeface="Roboto"/>
                <a:sym typeface="Roboto"/>
              </a:rPr>
              <a:t>extends</a:t>
            </a:r>
            <a:r>
              <a:rPr lang="en" sz="1700" dirty="0">
                <a:latin typeface="Roboto"/>
                <a:ea typeface="Roboto"/>
                <a:cs typeface="Roboto"/>
                <a:sym typeface="Roboto"/>
              </a:rPr>
              <a:t>(</a:t>
            </a:r>
            <a:r>
              <a:rPr lang="en" sz="1700" dirty="0">
                <a:solidFill>
                  <a:srgbClr val="0000FF"/>
                </a:solidFill>
                <a:latin typeface="Roboto"/>
                <a:ea typeface="Roboto"/>
                <a:cs typeface="Roboto"/>
                <a:sym typeface="Roboto"/>
              </a:rPr>
              <a:t>'layout.master'</a:t>
            </a:r>
            <a:r>
              <a:rPr lang="en" sz="1700" dirty="0">
                <a:latin typeface="Roboto"/>
                <a:ea typeface="Roboto"/>
                <a:cs typeface="Roboto"/>
                <a:sym typeface="Roboto"/>
              </a:rPr>
              <a:t>)  </a:t>
            </a:r>
            <a:endParaRPr sz="1700" dirty="0">
              <a:latin typeface="Roboto"/>
              <a:ea typeface="Roboto"/>
              <a:cs typeface="Roboto"/>
              <a:sym typeface="Roboto"/>
            </a:endParaRPr>
          </a:p>
          <a:p>
            <a:pPr marL="0" lvl="0" indent="0" algn="l" rtl="0">
              <a:lnSpc>
                <a:spcPct val="100000"/>
              </a:lnSpc>
              <a:spcBef>
                <a:spcPts val="300"/>
              </a:spcBef>
              <a:spcAft>
                <a:spcPts val="0"/>
              </a:spcAft>
              <a:buNone/>
            </a:pPr>
            <a:r>
              <a:rPr lang="en" sz="1700" dirty="0">
                <a:latin typeface="Roboto"/>
                <a:ea typeface="Roboto"/>
                <a:cs typeface="Roboto"/>
                <a:sym typeface="Roboto"/>
              </a:rPr>
              <a:t>@section(</a:t>
            </a:r>
            <a:r>
              <a:rPr lang="en" sz="1700" dirty="0">
                <a:solidFill>
                  <a:srgbClr val="0000FF"/>
                </a:solidFill>
                <a:latin typeface="Roboto"/>
                <a:ea typeface="Roboto"/>
                <a:cs typeface="Roboto"/>
                <a:sym typeface="Roboto"/>
              </a:rPr>
              <a:t>'content'</a:t>
            </a:r>
            <a:r>
              <a:rPr lang="en" sz="1700" dirty="0">
                <a:latin typeface="Roboto"/>
                <a:ea typeface="Roboto"/>
                <a:cs typeface="Roboto"/>
                <a:sym typeface="Roboto"/>
              </a:rPr>
              <a:t>)  </a:t>
            </a:r>
            <a:endParaRPr sz="1700" dirty="0">
              <a:latin typeface="Roboto"/>
              <a:ea typeface="Roboto"/>
              <a:cs typeface="Roboto"/>
              <a:sym typeface="Roboto"/>
            </a:endParaRPr>
          </a:p>
          <a:p>
            <a:pPr marL="0" lvl="0" indent="0" algn="l" rtl="0">
              <a:lnSpc>
                <a:spcPct val="100000"/>
              </a:lnSpc>
              <a:spcBef>
                <a:spcPts val="300"/>
              </a:spcBef>
              <a:spcAft>
                <a:spcPts val="0"/>
              </a:spcAft>
              <a:buNone/>
            </a:pPr>
            <a:r>
              <a:rPr lang="en" sz="1700" dirty="0">
                <a:latin typeface="Roboto"/>
                <a:ea typeface="Roboto"/>
                <a:cs typeface="Roboto"/>
                <a:sym typeface="Roboto"/>
              </a:rPr>
              <a:t>&lt;h1&gt;Contact Page &lt;/h1&gt;   </a:t>
            </a:r>
            <a:endParaRPr sz="1700" dirty="0">
              <a:latin typeface="Roboto"/>
              <a:ea typeface="Roboto"/>
              <a:cs typeface="Roboto"/>
              <a:sym typeface="Roboto"/>
            </a:endParaRPr>
          </a:p>
          <a:p>
            <a:pPr marL="0" lvl="0" indent="0" algn="l" rtl="0">
              <a:lnSpc>
                <a:spcPct val="100000"/>
              </a:lnSpc>
              <a:spcBef>
                <a:spcPts val="300"/>
              </a:spcBef>
              <a:spcAft>
                <a:spcPts val="0"/>
              </a:spcAft>
              <a:buNone/>
            </a:pPr>
            <a:r>
              <a:rPr lang="en" sz="1700" dirty="0">
                <a:latin typeface="Roboto"/>
                <a:ea typeface="Roboto"/>
                <a:cs typeface="Roboto"/>
                <a:sym typeface="Roboto"/>
              </a:rPr>
              <a:t>@stop  </a:t>
            </a:r>
            <a:endParaRPr sz="1900" dirty="0">
              <a:latin typeface="Proxima Nova"/>
              <a:ea typeface="Proxima Nova"/>
              <a:cs typeface="Proxima Nova"/>
              <a:sym typeface="Proxima Nova"/>
            </a:endParaRPr>
          </a:p>
        </p:txBody>
      </p:sp>
      <p:sp>
        <p:nvSpPr>
          <p:cNvPr id="225" name="Google Shape;225;p38"/>
          <p:cNvSpPr txBox="1"/>
          <p:nvPr/>
        </p:nvSpPr>
        <p:spPr>
          <a:xfrm>
            <a:off x="4215050" y="2153950"/>
            <a:ext cx="35187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333333"/>
                </a:solidFill>
                <a:highlight>
                  <a:srgbClr val="FFFFFF"/>
                </a:highlight>
                <a:latin typeface="Roboto"/>
                <a:ea typeface="Roboto"/>
                <a:cs typeface="Roboto"/>
                <a:sym typeface="Roboto"/>
              </a:rPr>
              <a:t>we use the </a:t>
            </a:r>
            <a:r>
              <a:rPr lang="en" sz="1800" b="1">
                <a:solidFill>
                  <a:srgbClr val="333333"/>
                </a:solidFill>
                <a:highlight>
                  <a:srgbClr val="FFFFFF"/>
                </a:highlight>
                <a:latin typeface="Roboto"/>
                <a:ea typeface="Roboto"/>
                <a:cs typeface="Roboto"/>
                <a:sym typeface="Roboto"/>
              </a:rPr>
              <a:t>@extends</a:t>
            </a:r>
            <a:r>
              <a:rPr lang="en" sz="1800">
                <a:solidFill>
                  <a:srgbClr val="333333"/>
                </a:solidFill>
                <a:highlight>
                  <a:srgbClr val="FFFFFF"/>
                </a:highlight>
                <a:latin typeface="Roboto"/>
                <a:ea typeface="Roboto"/>
                <a:cs typeface="Roboto"/>
                <a:sym typeface="Roboto"/>
              </a:rPr>
              <a:t> directive. The '</a:t>
            </a:r>
            <a:r>
              <a:rPr lang="en" sz="1800" b="1">
                <a:solidFill>
                  <a:srgbClr val="333333"/>
                </a:solidFill>
                <a:highlight>
                  <a:srgbClr val="FFFFFF"/>
                </a:highlight>
                <a:latin typeface="Roboto"/>
                <a:ea typeface="Roboto"/>
                <a:cs typeface="Roboto"/>
                <a:sym typeface="Roboto"/>
              </a:rPr>
              <a:t>@extends</a:t>
            </a:r>
            <a:r>
              <a:rPr lang="en" sz="1800">
                <a:solidFill>
                  <a:srgbClr val="333333"/>
                </a:solidFill>
                <a:highlight>
                  <a:srgbClr val="FFFFFF"/>
                </a:highlight>
                <a:latin typeface="Roboto"/>
                <a:ea typeface="Roboto"/>
                <a:cs typeface="Roboto"/>
                <a:sym typeface="Roboto"/>
              </a:rPr>
              <a:t>' directive is used to inherit the blade layout in </a:t>
            </a:r>
            <a:r>
              <a:rPr lang="en" sz="1800" b="1">
                <a:solidFill>
                  <a:srgbClr val="333333"/>
                </a:solidFill>
                <a:highlight>
                  <a:srgbClr val="FFFFFF"/>
                </a:highlight>
                <a:latin typeface="Roboto"/>
                <a:ea typeface="Roboto"/>
                <a:cs typeface="Roboto"/>
                <a:sym typeface="Roboto"/>
              </a:rPr>
              <a:t>contact.blade.php</a:t>
            </a:r>
            <a:r>
              <a:rPr lang="en" sz="1800">
                <a:solidFill>
                  <a:srgbClr val="333333"/>
                </a:solidFill>
                <a:highlight>
                  <a:srgbClr val="FFFFFF"/>
                </a:highlight>
                <a:latin typeface="Roboto"/>
                <a:ea typeface="Roboto"/>
                <a:cs typeface="Roboto"/>
                <a:sym typeface="Roboto"/>
              </a:rPr>
              <a:t> file. The '@section('content')' defines the section of the content.</a:t>
            </a:r>
            <a:endParaRPr sz="2000">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9"/>
          <p:cNvSpPr txBox="1">
            <a:spLocks noGrp="1"/>
          </p:cNvSpPr>
          <p:nvPr>
            <p:ph type="body" idx="1"/>
          </p:nvPr>
        </p:nvSpPr>
        <p:spPr>
          <a:xfrm>
            <a:off x="311700" y="334225"/>
            <a:ext cx="8520600" cy="423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solidFill>
                  <a:srgbClr val="000000"/>
                </a:solidFill>
                <a:highlight>
                  <a:srgbClr val="FFFFFF"/>
                </a:highlight>
                <a:latin typeface="Roboto"/>
                <a:ea typeface="Roboto"/>
                <a:cs typeface="Roboto"/>
                <a:sym typeface="Roboto"/>
              </a:rPr>
              <a:t>Add the following route in </a:t>
            </a:r>
            <a:r>
              <a:rPr lang="en" sz="1600" b="1">
                <a:solidFill>
                  <a:srgbClr val="000000"/>
                </a:solidFill>
                <a:highlight>
                  <a:srgbClr val="FFFFFF"/>
                </a:highlight>
                <a:latin typeface="Roboto"/>
                <a:ea typeface="Roboto"/>
                <a:cs typeface="Roboto"/>
                <a:sym typeface="Roboto"/>
              </a:rPr>
              <a:t>web.php</a:t>
            </a:r>
            <a:r>
              <a:rPr lang="en" sz="1600">
                <a:solidFill>
                  <a:srgbClr val="000000"/>
                </a:solidFill>
                <a:highlight>
                  <a:srgbClr val="FFFFFF"/>
                </a:highlight>
                <a:latin typeface="Roboto"/>
                <a:ea typeface="Roboto"/>
                <a:cs typeface="Roboto"/>
                <a:sym typeface="Roboto"/>
              </a:rPr>
              <a:t> file.</a:t>
            </a:r>
            <a:endParaRPr sz="2200"/>
          </a:p>
        </p:txBody>
      </p:sp>
      <p:sp>
        <p:nvSpPr>
          <p:cNvPr id="231" name="Google Shape;231;p39"/>
          <p:cNvSpPr txBox="1"/>
          <p:nvPr/>
        </p:nvSpPr>
        <p:spPr>
          <a:xfrm>
            <a:off x="4047925" y="817000"/>
            <a:ext cx="3565200" cy="1084882"/>
          </a:xfrm>
          <a:prstGeom prst="rect">
            <a:avLst/>
          </a:prstGeom>
          <a:solidFill>
            <a:srgbClr val="D9EAD3"/>
          </a:solidFill>
          <a:ln>
            <a:noFill/>
          </a:ln>
        </p:spPr>
        <p:txBody>
          <a:bodyPr spcFirstLastPara="1" wrap="square" lIns="91425" tIns="91425" rIns="91425" bIns="91425" anchor="t" anchorCtr="0">
            <a:spAutoFit/>
          </a:bodyPr>
          <a:lstStyle/>
          <a:p>
            <a:pPr marL="0" lvl="0" indent="0" algn="l" rtl="0">
              <a:lnSpc>
                <a:spcPct val="100000"/>
              </a:lnSpc>
              <a:spcBef>
                <a:spcPts val="300"/>
              </a:spcBef>
              <a:spcAft>
                <a:spcPts val="0"/>
              </a:spcAft>
              <a:buNone/>
            </a:pPr>
            <a:r>
              <a:rPr lang="en" sz="1700" dirty="0">
                <a:latin typeface="Roboto"/>
                <a:ea typeface="Roboto"/>
                <a:cs typeface="Roboto"/>
                <a:sym typeface="Roboto"/>
              </a:rPr>
              <a:t>Route::get(</a:t>
            </a:r>
            <a:r>
              <a:rPr lang="en" sz="1700" dirty="0">
                <a:solidFill>
                  <a:srgbClr val="0000FF"/>
                </a:solidFill>
                <a:latin typeface="Roboto"/>
                <a:ea typeface="Roboto"/>
                <a:cs typeface="Roboto"/>
                <a:sym typeface="Roboto"/>
              </a:rPr>
              <a:t>'/contact'</a:t>
            </a:r>
            <a:r>
              <a:rPr lang="en" sz="1700" dirty="0">
                <a:latin typeface="Roboto"/>
                <a:ea typeface="Roboto"/>
                <a:cs typeface="Roboto"/>
                <a:sym typeface="Roboto"/>
              </a:rPr>
              <a:t>, </a:t>
            </a:r>
            <a:r>
              <a:rPr lang="en" sz="1700" b="1" dirty="0">
                <a:solidFill>
                  <a:srgbClr val="006699"/>
                </a:solidFill>
                <a:latin typeface="Roboto"/>
                <a:ea typeface="Roboto"/>
                <a:cs typeface="Roboto"/>
                <a:sym typeface="Roboto"/>
              </a:rPr>
              <a:t>function</a:t>
            </a:r>
            <a:r>
              <a:rPr lang="en" sz="1700" dirty="0">
                <a:latin typeface="Roboto"/>
                <a:ea typeface="Roboto"/>
                <a:cs typeface="Roboto"/>
                <a:sym typeface="Roboto"/>
              </a:rPr>
              <a:t> () {  </a:t>
            </a:r>
            <a:endParaRPr sz="1700" dirty="0">
              <a:latin typeface="Roboto"/>
              <a:ea typeface="Roboto"/>
              <a:cs typeface="Roboto"/>
              <a:sym typeface="Roboto"/>
            </a:endParaRPr>
          </a:p>
          <a:p>
            <a:pPr marL="0" lvl="0" indent="0" algn="l" rtl="0">
              <a:lnSpc>
                <a:spcPct val="100000"/>
              </a:lnSpc>
              <a:spcBef>
                <a:spcPts val="300"/>
              </a:spcBef>
              <a:spcAft>
                <a:spcPts val="0"/>
              </a:spcAft>
              <a:buNone/>
            </a:pPr>
            <a:r>
              <a:rPr lang="en" sz="1700" dirty="0">
                <a:latin typeface="Roboto"/>
                <a:ea typeface="Roboto"/>
                <a:cs typeface="Roboto"/>
                <a:sym typeface="Roboto"/>
              </a:rPr>
              <a:t>    </a:t>
            </a:r>
            <a:r>
              <a:rPr lang="en" sz="1700" b="1" dirty="0">
                <a:solidFill>
                  <a:srgbClr val="006699"/>
                </a:solidFill>
                <a:latin typeface="Roboto"/>
                <a:ea typeface="Roboto"/>
                <a:cs typeface="Roboto"/>
                <a:sym typeface="Roboto"/>
              </a:rPr>
              <a:t>return</a:t>
            </a:r>
            <a:r>
              <a:rPr lang="en" sz="1700" dirty="0">
                <a:latin typeface="Roboto"/>
                <a:ea typeface="Roboto"/>
                <a:cs typeface="Roboto"/>
                <a:sym typeface="Roboto"/>
              </a:rPr>
              <a:t> view(</a:t>
            </a:r>
            <a:r>
              <a:rPr lang="en" sz="1700" dirty="0">
                <a:solidFill>
                  <a:srgbClr val="0000FF"/>
                </a:solidFill>
                <a:latin typeface="Roboto"/>
                <a:ea typeface="Roboto"/>
                <a:cs typeface="Roboto"/>
                <a:sym typeface="Roboto"/>
              </a:rPr>
              <a:t>‘Contact'</a:t>
            </a:r>
            <a:r>
              <a:rPr lang="en" sz="1700" dirty="0">
                <a:latin typeface="Roboto"/>
                <a:ea typeface="Roboto"/>
                <a:cs typeface="Roboto"/>
                <a:sym typeface="Roboto"/>
              </a:rPr>
              <a:t>);  </a:t>
            </a:r>
            <a:endParaRPr sz="1700" dirty="0">
              <a:latin typeface="Roboto"/>
              <a:ea typeface="Roboto"/>
              <a:cs typeface="Roboto"/>
              <a:sym typeface="Roboto"/>
            </a:endParaRPr>
          </a:p>
          <a:p>
            <a:pPr marL="0" lvl="0" indent="0" algn="l" rtl="0">
              <a:lnSpc>
                <a:spcPct val="100000"/>
              </a:lnSpc>
              <a:spcBef>
                <a:spcPts val="300"/>
              </a:spcBef>
              <a:spcAft>
                <a:spcPts val="0"/>
              </a:spcAft>
              <a:buNone/>
            </a:pPr>
            <a:r>
              <a:rPr lang="en" sz="1700" dirty="0">
                <a:latin typeface="Roboto"/>
                <a:ea typeface="Roboto"/>
                <a:cs typeface="Roboto"/>
                <a:sym typeface="Roboto"/>
              </a:rPr>
              <a:t>});  </a:t>
            </a:r>
            <a:endParaRPr sz="1900" dirty="0">
              <a:latin typeface="Proxima Nova"/>
              <a:ea typeface="Proxima Nova"/>
              <a:cs typeface="Proxima Nova"/>
              <a:sym typeface="Proxima Nova"/>
            </a:endParaRPr>
          </a:p>
        </p:txBody>
      </p:sp>
      <p:pic>
        <p:nvPicPr>
          <p:cNvPr id="232" name="Google Shape;232;p39"/>
          <p:cNvPicPr preferRelativeResize="0"/>
          <p:nvPr/>
        </p:nvPicPr>
        <p:blipFill>
          <a:blip r:embed="rId3">
            <a:alphaModFix/>
          </a:blip>
          <a:stretch>
            <a:fillRect/>
          </a:stretch>
        </p:blipFill>
        <p:spPr>
          <a:xfrm>
            <a:off x="956275" y="2725688"/>
            <a:ext cx="5257800" cy="2143125"/>
          </a:xfrm>
          <a:prstGeom prst="rect">
            <a:avLst/>
          </a:prstGeom>
          <a:noFill/>
          <a:ln>
            <a:noFill/>
          </a:ln>
        </p:spPr>
      </p:pic>
      <p:sp>
        <p:nvSpPr>
          <p:cNvPr id="233" name="Google Shape;233;p39"/>
          <p:cNvSpPr txBox="1"/>
          <p:nvPr/>
        </p:nvSpPr>
        <p:spPr>
          <a:xfrm>
            <a:off x="594200" y="2236075"/>
            <a:ext cx="1624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Proxima Nova"/>
                <a:ea typeface="Proxima Nova"/>
                <a:cs typeface="Proxima Nova"/>
                <a:sym typeface="Proxima Nova"/>
              </a:rPr>
              <a:t>Output:</a:t>
            </a:r>
            <a:endParaRPr sz="1600" b="1">
              <a:latin typeface="Proxima Nova"/>
              <a:ea typeface="Proxima Nova"/>
              <a:cs typeface="Proxima Nova"/>
              <a:sym typeface="Proxima Nova"/>
            </a:endParaRPr>
          </a:p>
        </p:txBody>
      </p:sp>
      <p:cxnSp>
        <p:nvCxnSpPr>
          <p:cNvPr id="234" name="Google Shape;234;p39"/>
          <p:cNvCxnSpPr>
            <a:endCxn id="231" idx="1"/>
          </p:cNvCxnSpPr>
          <p:nvPr/>
        </p:nvCxnSpPr>
        <p:spPr>
          <a:xfrm>
            <a:off x="3184525" y="844450"/>
            <a:ext cx="863400" cy="514991"/>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0"/>
          <p:cNvSpPr txBox="1">
            <a:spLocks noGrp="1"/>
          </p:cNvSpPr>
          <p:nvPr>
            <p:ph type="body" idx="1"/>
          </p:nvPr>
        </p:nvSpPr>
        <p:spPr>
          <a:xfrm>
            <a:off x="311700" y="547775"/>
            <a:ext cx="8520600" cy="40212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sz="1600" b="1" dirty="0">
                <a:solidFill>
                  <a:srgbClr val="333333"/>
                </a:solidFill>
                <a:highlight>
                  <a:srgbClr val="FFFFFF"/>
                </a:highlight>
                <a:latin typeface="Roboto"/>
                <a:ea typeface="Roboto"/>
                <a:cs typeface="Roboto"/>
                <a:sym typeface="Roboto"/>
              </a:rPr>
              <a:t>Let's see another example of blade template.</a:t>
            </a:r>
            <a:endParaRPr sz="1600" b="1" dirty="0">
              <a:solidFill>
                <a:srgbClr val="333333"/>
              </a:solidFill>
              <a:highlight>
                <a:srgbClr val="FFFFFF"/>
              </a:highlight>
              <a:latin typeface="Roboto"/>
              <a:ea typeface="Roboto"/>
              <a:cs typeface="Roboto"/>
              <a:sym typeface="Roboto"/>
            </a:endParaRPr>
          </a:p>
          <a:p>
            <a:pPr marL="457200" marR="25400" lvl="0" indent="-330200" algn="l" rtl="0">
              <a:lnSpc>
                <a:spcPct val="156250"/>
              </a:lnSpc>
              <a:spcBef>
                <a:spcPts val="1500"/>
              </a:spcBef>
              <a:spcAft>
                <a:spcPts val="0"/>
              </a:spcAft>
              <a:buClr>
                <a:srgbClr val="000000"/>
              </a:buClr>
              <a:buSzPts val="1600"/>
              <a:buFont typeface="Roboto"/>
              <a:buChar char="●"/>
            </a:pPr>
            <a:r>
              <a:rPr lang="en" sz="1600" dirty="0">
                <a:solidFill>
                  <a:srgbClr val="000000"/>
                </a:solidFill>
                <a:highlight>
                  <a:srgbClr val="FFFFFF"/>
                </a:highlight>
                <a:latin typeface="Roboto"/>
                <a:ea typeface="Roboto"/>
                <a:cs typeface="Roboto"/>
                <a:sym typeface="Roboto"/>
              </a:rPr>
              <a:t>We create a new file named as "</a:t>
            </a:r>
            <a:r>
              <a:rPr lang="en" sz="1600" b="1" dirty="0">
                <a:solidFill>
                  <a:srgbClr val="000000"/>
                </a:solidFill>
                <a:highlight>
                  <a:srgbClr val="FFFFFF"/>
                </a:highlight>
                <a:latin typeface="Roboto"/>
                <a:ea typeface="Roboto"/>
                <a:cs typeface="Roboto"/>
                <a:sym typeface="Roboto"/>
              </a:rPr>
              <a:t>post.blade.php</a:t>
            </a:r>
            <a:r>
              <a:rPr lang="en" sz="1600" dirty="0">
                <a:solidFill>
                  <a:srgbClr val="000000"/>
                </a:solidFill>
                <a:highlight>
                  <a:srgbClr val="FFFFFF"/>
                </a:highlight>
                <a:latin typeface="Roboto"/>
                <a:ea typeface="Roboto"/>
                <a:cs typeface="Roboto"/>
                <a:sym typeface="Roboto"/>
              </a:rPr>
              <a:t>" file.</a:t>
            </a:r>
            <a:endParaRPr sz="1600" dirty="0">
              <a:solidFill>
                <a:srgbClr val="000000"/>
              </a:solidFill>
              <a:highlight>
                <a:srgbClr val="FFFFFF"/>
              </a:highlight>
              <a:latin typeface="Roboto"/>
              <a:ea typeface="Roboto"/>
              <a:cs typeface="Roboto"/>
              <a:sym typeface="Roboto"/>
            </a:endParaRPr>
          </a:p>
          <a:p>
            <a:pPr marL="0" lvl="0" indent="0" algn="just" rtl="0">
              <a:spcBef>
                <a:spcPts val="1200"/>
              </a:spcBef>
              <a:spcAft>
                <a:spcPts val="0"/>
              </a:spcAft>
              <a:buNone/>
            </a:pPr>
            <a:r>
              <a:rPr lang="en" sz="1600" b="1" dirty="0">
                <a:solidFill>
                  <a:srgbClr val="333333"/>
                </a:solidFill>
                <a:highlight>
                  <a:srgbClr val="FFFFFF"/>
                </a:highlight>
                <a:latin typeface="Roboto"/>
                <a:ea typeface="Roboto"/>
                <a:cs typeface="Roboto"/>
                <a:sym typeface="Roboto"/>
              </a:rPr>
              <a:t>post.blade.php</a:t>
            </a:r>
            <a:endParaRPr sz="1600" b="1"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dirty="0"/>
          </a:p>
        </p:txBody>
      </p:sp>
      <p:sp>
        <p:nvSpPr>
          <p:cNvPr id="240" name="Google Shape;240;p40"/>
          <p:cNvSpPr txBox="1"/>
          <p:nvPr/>
        </p:nvSpPr>
        <p:spPr>
          <a:xfrm>
            <a:off x="627375" y="2061075"/>
            <a:ext cx="3559800" cy="2170200"/>
          </a:xfrm>
          <a:prstGeom prst="rect">
            <a:avLst/>
          </a:prstGeom>
          <a:solidFill>
            <a:srgbClr val="D9EAD3"/>
          </a:solidFill>
          <a:ln>
            <a:noFill/>
          </a:ln>
        </p:spPr>
        <p:txBody>
          <a:bodyPr spcFirstLastPara="1" wrap="square" lIns="91425" tIns="91425" rIns="91425" bIns="91425" anchor="t" anchorCtr="0">
            <a:spAutoFit/>
          </a:bodyPr>
          <a:lstStyle/>
          <a:p>
            <a:pPr marL="0" lvl="0" indent="0" algn="l" rtl="0">
              <a:lnSpc>
                <a:spcPct val="100000"/>
              </a:lnSpc>
              <a:spcBef>
                <a:spcPts val="300"/>
              </a:spcBef>
              <a:spcAft>
                <a:spcPts val="0"/>
              </a:spcAft>
              <a:buNone/>
            </a:pPr>
            <a:r>
              <a:rPr lang="en" sz="1700">
                <a:latin typeface="Roboto"/>
                <a:ea typeface="Roboto"/>
                <a:cs typeface="Roboto"/>
                <a:sym typeface="Roboto"/>
              </a:rPr>
              <a:t>@</a:t>
            </a:r>
            <a:r>
              <a:rPr lang="en" sz="1700" b="1">
                <a:solidFill>
                  <a:srgbClr val="006699"/>
                </a:solidFill>
                <a:latin typeface="Roboto"/>
                <a:ea typeface="Roboto"/>
                <a:cs typeface="Roboto"/>
                <a:sym typeface="Roboto"/>
              </a:rPr>
              <a:t>extends</a:t>
            </a:r>
            <a:r>
              <a:rPr lang="en" sz="1700">
                <a:latin typeface="Roboto"/>
                <a:ea typeface="Roboto"/>
                <a:cs typeface="Roboto"/>
                <a:sym typeface="Roboto"/>
              </a:rPr>
              <a:t>(</a:t>
            </a:r>
            <a:r>
              <a:rPr lang="en" sz="1700">
                <a:solidFill>
                  <a:srgbClr val="0000FF"/>
                </a:solidFill>
                <a:latin typeface="Roboto"/>
                <a:ea typeface="Roboto"/>
                <a:cs typeface="Roboto"/>
                <a:sym typeface="Roboto"/>
              </a:rPr>
              <a:t>'layout.master'</a:t>
            </a:r>
            <a:r>
              <a:rPr lang="en" sz="1700">
                <a:latin typeface="Roboto"/>
                <a:ea typeface="Roboto"/>
                <a:cs typeface="Roboto"/>
                <a:sym typeface="Roboto"/>
              </a:rPr>
              <a:t>)  </a:t>
            </a:r>
            <a:endParaRPr sz="1700">
              <a:latin typeface="Roboto"/>
              <a:ea typeface="Roboto"/>
              <a:cs typeface="Roboto"/>
              <a:sym typeface="Roboto"/>
            </a:endParaRPr>
          </a:p>
          <a:p>
            <a:pPr marL="0" lvl="0" indent="0" algn="l" rtl="0">
              <a:lnSpc>
                <a:spcPct val="100000"/>
              </a:lnSpc>
              <a:spcBef>
                <a:spcPts val="300"/>
              </a:spcBef>
              <a:spcAft>
                <a:spcPts val="0"/>
              </a:spcAft>
              <a:buNone/>
            </a:pPr>
            <a:r>
              <a:rPr lang="en" sz="1700">
                <a:latin typeface="Roboto"/>
                <a:ea typeface="Roboto"/>
                <a:cs typeface="Roboto"/>
                <a:sym typeface="Roboto"/>
              </a:rPr>
              <a:t>@section(</a:t>
            </a:r>
            <a:r>
              <a:rPr lang="en" sz="1700">
                <a:solidFill>
                  <a:srgbClr val="0000FF"/>
                </a:solidFill>
                <a:latin typeface="Roboto"/>
                <a:ea typeface="Roboto"/>
                <a:cs typeface="Roboto"/>
                <a:sym typeface="Roboto"/>
              </a:rPr>
              <a:t>'content'</a:t>
            </a:r>
            <a:r>
              <a:rPr lang="en" sz="1700">
                <a:latin typeface="Roboto"/>
                <a:ea typeface="Roboto"/>
                <a:cs typeface="Roboto"/>
                <a:sym typeface="Roboto"/>
              </a:rPr>
              <a:t>)  </a:t>
            </a:r>
            <a:endParaRPr sz="1700">
              <a:latin typeface="Roboto"/>
              <a:ea typeface="Roboto"/>
              <a:cs typeface="Roboto"/>
              <a:sym typeface="Roboto"/>
            </a:endParaRPr>
          </a:p>
          <a:p>
            <a:pPr marL="0" lvl="0" indent="0" algn="l" rtl="0">
              <a:lnSpc>
                <a:spcPct val="100000"/>
              </a:lnSpc>
              <a:spcBef>
                <a:spcPts val="300"/>
              </a:spcBef>
              <a:spcAft>
                <a:spcPts val="0"/>
              </a:spcAft>
              <a:buNone/>
            </a:pPr>
            <a:r>
              <a:rPr lang="en" sz="1700">
                <a:latin typeface="Roboto"/>
                <a:ea typeface="Roboto"/>
                <a:cs typeface="Roboto"/>
                <a:sym typeface="Roboto"/>
              </a:rPr>
              <a:t>&lt;h1&gt;Post Page:&lt;/h1&gt;  </a:t>
            </a:r>
            <a:endParaRPr sz="1700">
              <a:latin typeface="Roboto"/>
              <a:ea typeface="Roboto"/>
              <a:cs typeface="Roboto"/>
              <a:sym typeface="Roboto"/>
            </a:endParaRPr>
          </a:p>
          <a:p>
            <a:pPr marL="0" lvl="0" indent="0" algn="l" rtl="0">
              <a:lnSpc>
                <a:spcPct val="100000"/>
              </a:lnSpc>
              <a:spcBef>
                <a:spcPts val="300"/>
              </a:spcBef>
              <a:spcAft>
                <a:spcPts val="0"/>
              </a:spcAft>
              <a:buNone/>
            </a:pPr>
            <a:r>
              <a:rPr lang="en" sz="1700">
                <a:latin typeface="Roboto"/>
                <a:ea typeface="Roboto"/>
                <a:cs typeface="Roboto"/>
                <a:sym typeface="Roboto"/>
              </a:rPr>
              <a:t>&lt;h2&gt;id is :{{$id}}&lt;br&gt; Password is :{{$password}}&lt;br&gt;Name is : {{$name}}&lt;/h2&gt;  </a:t>
            </a:r>
            <a:endParaRPr sz="1700">
              <a:latin typeface="Roboto"/>
              <a:ea typeface="Roboto"/>
              <a:cs typeface="Roboto"/>
              <a:sym typeface="Roboto"/>
            </a:endParaRPr>
          </a:p>
          <a:p>
            <a:pPr marL="0" lvl="0" indent="0" algn="l" rtl="0">
              <a:lnSpc>
                <a:spcPct val="100000"/>
              </a:lnSpc>
              <a:spcBef>
                <a:spcPts val="300"/>
              </a:spcBef>
              <a:spcAft>
                <a:spcPts val="0"/>
              </a:spcAft>
              <a:buNone/>
            </a:pPr>
            <a:r>
              <a:rPr lang="en" sz="1700">
                <a:latin typeface="Roboto"/>
                <a:ea typeface="Roboto"/>
                <a:cs typeface="Roboto"/>
                <a:sym typeface="Roboto"/>
              </a:rPr>
              <a:t>@stop  </a:t>
            </a:r>
            <a:endParaRPr sz="1900">
              <a:latin typeface="Proxima Nova"/>
              <a:ea typeface="Proxima Nova"/>
              <a:cs typeface="Proxima Nova"/>
              <a:sym typeface="Proxima Nova"/>
            </a:endParaRPr>
          </a:p>
        </p:txBody>
      </p:sp>
      <p:sp>
        <p:nvSpPr>
          <p:cNvPr id="241" name="Google Shape;241;p40"/>
          <p:cNvSpPr txBox="1"/>
          <p:nvPr/>
        </p:nvSpPr>
        <p:spPr>
          <a:xfrm>
            <a:off x="5292075" y="1940425"/>
            <a:ext cx="2785200" cy="225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This code defines the section of the content in which we are displaying the values of id, password and name respectively.</a:t>
            </a:r>
            <a:endParaRPr sz="1900">
              <a:solidFill>
                <a:srgbClr val="333333"/>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sz="1100"/>
          </a:p>
          <a:p>
            <a:pPr marL="0" lvl="0" indent="0" algn="l" rtl="0">
              <a:spcBef>
                <a:spcPts val="0"/>
              </a:spcBef>
              <a:spcAft>
                <a:spcPts val="0"/>
              </a:spcAft>
              <a:buNone/>
            </a:pPr>
            <a:endParaRPr>
              <a:latin typeface="Proxima Nova"/>
              <a:ea typeface="Proxima Nova"/>
              <a:cs typeface="Proxima Nova"/>
              <a:sym typeface="Proxima Nova"/>
            </a:endParaRPr>
          </a:p>
        </p:txBody>
      </p:sp>
      <p:cxnSp>
        <p:nvCxnSpPr>
          <p:cNvPr id="242" name="Google Shape;242;p40"/>
          <p:cNvCxnSpPr>
            <a:endCxn id="240" idx="3"/>
          </p:cNvCxnSpPr>
          <p:nvPr/>
        </p:nvCxnSpPr>
        <p:spPr>
          <a:xfrm flipH="1">
            <a:off x="4187175" y="2818575"/>
            <a:ext cx="1104900" cy="3276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a:spLocks noGrp="1"/>
          </p:cNvSpPr>
          <p:nvPr>
            <p:ph type="body" idx="1"/>
          </p:nvPr>
        </p:nvSpPr>
        <p:spPr>
          <a:xfrm>
            <a:off x="311700" y="278525"/>
            <a:ext cx="8520600" cy="4290300"/>
          </a:xfrm>
          <a:prstGeom prst="rect">
            <a:avLst/>
          </a:prstGeom>
        </p:spPr>
        <p:txBody>
          <a:bodyPr spcFirstLastPara="1" wrap="square" lIns="91425" tIns="91425" rIns="91425" bIns="91425" anchor="t" anchorCtr="0">
            <a:normAutofit/>
          </a:bodyPr>
          <a:lstStyle/>
          <a:p>
            <a:pPr marL="457200" marR="25400" lvl="0" indent="-336550" algn="l" rtl="0">
              <a:lnSpc>
                <a:spcPct val="156250"/>
              </a:lnSpc>
              <a:spcBef>
                <a:spcPts val="1500"/>
              </a:spcBef>
              <a:spcAft>
                <a:spcPts val="0"/>
              </a:spcAft>
              <a:buClr>
                <a:srgbClr val="000000"/>
              </a:buClr>
              <a:buSzPts val="1700"/>
              <a:buFont typeface="Roboto"/>
              <a:buChar char="●"/>
            </a:pPr>
            <a:r>
              <a:rPr lang="en" sz="1700">
                <a:solidFill>
                  <a:srgbClr val="000000"/>
                </a:solidFill>
                <a:highlight>
                  <a:srgbClr val="FFFFFF"/>
                </a:highlight>
                <a:latin typeface="Roboto"/>
                <a:ea typeface="Roboto"/>
                <a:cs typeface="Roboto"/>
                <a:sym typeface="Roboto"/>
              </a:rPr>
              <a:t>Now, we create a controller named as '</a:t>
            </a:r>
            <a:r>
              <a:rPr lang="en" sz="1700" b="1">
                <a:solidFill>
                  <a:srgbClr val="000000"/>
                </a:solidFill>
                <a:highlight>
                  <a:srgbClr val="FFFFFF"/>
                </a:highlight>
                <a:latin typeface="Roboto"/>
                <a:ea typeface="Roboto"/>
                <a:cs typeface="Roboto"/>
                <a:sym typeface="Roboto"/>
              </a:rPr>
              <a:t>PostController.php</a:t>
            </a:r>
            <a:r>
              <a:rPr lang="en" sz="1700">
                <a:solidFill>
                  <a:srgbClr val="000000"/>
                </a:solidFill>
                <a:highlight>
                  <a:srgbClr val="FFFFFF"/>
                </a:highlight>
                <a:latin typeface="Roboto"/>
                <a:ea typeface="Roboto"/>
                <a:cs typeface="Roboto"/>
                <a:sym typeface="Roboto"/>
              </a:rPr>
              <a:t>'.</a:t>
            </a:r>
            <a:endParaRPr sz="1700">
              <a:solidFill>
                <a:srgbClr val="000000"/>
              </a:solidFill>
              <a:highlight>
                <a:srgbClr val="FFFFFF"/>
              </a:highlight>
              <a:latin typeface="Roboto"/>
              <a:ea typeface="Roboto"/>
              <a:cs typeface="Roboto"/>
              <a:sym typeface="Roboto"/>
            </a:endParaRPr>
          </a:p>
          <a:p>
            <a:pPr marL="0" lvl="0" indent="0" algn="just" rtl="0">
              <a:spcBef>
                <a:spcPts val="1200"/>
              </a:spcBef>
              <a:spcAft>
                <a:spcPts val="0"/>
              </a:spcAft>
              <a:buNone/>
            </a:pPr>
            <a:r>
              <a:rPr lang="en" sz="1700" b="1">
                <a:solidFill>
                  <a:srgbClr val="333333"/>
                </a:solidFill>
                <a:highlight>
                  <a:srgbClr val="FFFFFF"/>
                </a:highlight>
                <a:latin typeface="Roboto"/>
                <a:ea typeface="Roboto"/>
                <a:cs typeface="Roboto"/>
                <a:sym typeface="Roboto"/>
              </a:rPr>
              <a:t>PostController.php</a:t>
            </a:r>
            <a:endParaRPr sz="1700" b="1">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a:p>
        </p:txBody>
      </p:sp>
      <p:sp>
        <p:nvSpPr>
          <p:cNvPr id="248" name="Google Shape;248;p41"/>
          <p:cNvSpPr txBox="1"/>
          <p:nvPr/>
        </p:nvSpPr>
        <p:spPr>
          <a:xfrm>
            <a:off x="458426" y="1426037"/>
            <a:ext cx="3945900" cy="3609600"/>
          </a:xfrm>
          <a:prstGeom prst="rect">
            <a:avLst/>
          </a:prstGeom>
          <a:solidFill>
            <a:srgbClr val="D9EAD3"/>
          </a:solidFill>
          <a:ln>
            <a:noFill/>
          </a:ln>
        </p:spPr>
        <p:txBody>
          <a:bodyPr spcFirstLastPara="1" wrap="square" lIns="91425" tIns="91425" rIns="91425" bIns="91425" anchor="t" anchorCtr="0">
            <a:spAutoFit/>
          </a:bodyPr>
          <a:lstStyle/>
          <a:p>
            <a:pPr marL="0" lvl="0" indent="0" algn="l" rtl="0">
              <a:lnSpc>
                <a:spcPct val="100000"/>
              </a:lnSpc>
              <a:spcBef>
                <a:spcPts val="300"/>
              </a:spcBef>
              <a:spcAft>
                <a:spcPts val="0"/>
              </a:spcAft>
              <a:buNone/>
            </a:pPr>
            <a:r>
              <a:rPr lang="en" dirty="0">
                <a:latin typeface="Roboto"/>
                <a:ea typeface="Roboto"/>
                <a:cs typeface="Roboto"/>
                <a:sym typeface="Roboto"/>
              </a:rPr>
              <a:t>&lt;?php  </a:t>
            </a:r>
            <a:endParaRPr dirty="0">
              <a:latin typeface="Roboto"/>
              <a:ea typeface="Roboto"/>
              <a:cs typeface="Roboto"/>
              <a:sym typeface="Roboto"/>
            </a:endParaRPr>
          </a:p>
          <a:p>
            <a:pPr marL="0" lvl="0" indent="0" algn="l" rtl="0">
              <a:lnSpc>
                <a:spcPct val="100000"/>
              </a:lnSpc>
              <a:spcBef>
                <a:spcPts val="300"/>
              </a:spcBef>
              <a:spcAft>
                <a:spcPts val="0"/>
              </a:spcAft>
              <a:buNone/>
            </a:pPr>
            <a:r>
              <a:rPr lang="en" dirty="0">
                <a:latin typeface="Roboto"/>
                <a:ea typeface="Roboto"/>
                <a:cs typeface="Roboto"/>
                <a:sym typeface="Roboto"/>
              </a:rPr>
              <a:t>  </a:t>
            </a:r>
            <a:endParaRPr dirty="0">
              <a:latin typeface="Roboto"/>
              <a:ea typeface="Roboto"/>
              <a:cs typeface="Roboto"/>
              <a:sym typeface="Roboto"/>
            </a:endParaRPr>
          </a:p>
          <a:p>
            <a:pPr marL="0" lvl="0" indent="0" algn="l" rtl="0">
              <a:lnSpc>
                <a:spcPct val="100000"/>
              </a:lnSpc>
              <a:spcBef>
                <a:spcPts val="300"/>
              </a:spcBef>
              <a:spcAft>
                <a:spcPts val="0"/>
              </a:spcAft>
              <a:buNone/>
            </a:pPr>
            <a:r>
              <a:rPr lang="en" dirty="0">
                <a:latin typeface="Roboto"/>
                <a:ea typeface="Roboto"/>
                <a:cs typeface="Roboto"/>
                <a:sym typeface="Roboto"/>
              </a:rPr>
              <a:t>namespace App\Http\Controllers;  </a:t>
            </a:r>
            <a:endParaRPr dirty="0">
              <a:latin typeface="Roboto"/>
              <a:ea typeface="Roboto"/>
              <a:cs typeface="Roboto"/>
              <a:sym typeface="Roboto"/>
            </a:endParaRPr>
          </a:p>
          <a:p>
            <a:pPr marL="0" lvl="0" indent="0" algn="l" rtl="0">
              <a:lnSpc>
                <a:spcPct val="100000"/>
              </a:lnSpc>
              <a:spcBef>
                <a:spcPts val="300"/>
              </a:spcBef>
              <a:spcAft>
                <a:spcPts val="0"/>
              </a:spcAft>
              <a:buNone/>
            </a:pPr>
            <a:r>
              <a:rPr lang="en" dirty="0">
                <a:latin typeface="Roboto"/>
                <a:ea typeface="Roboto"/>
                <a:cs typeface="Roboto"/>
                <a:sym typeface="Roboto"/>
              </a:rPr>
              <a:t>  </a:t>
            </a:r>
            <a:endParaRPr dirty="0">
              <a:latin typeface="Roboto"/>
              <a:ea typeface="Roboto"/>
              <a:cs typeface="Roboto"/>
              <a:sym typeface="Roboto"/>
            </a:endParaRPr>
          </a:p>
          <a:p>
            <a:pPr marL="0" lvl="0" indent="0" algn="l" rtl="0">
              <a:lnSpc>
                <a:spcPct val="100000"/>
              </a:lnSpc>
              <a:spcBef>
                <a:spcPts val="300"/>
              </a:spcBef>
              <a:spcAft>
                <a:spcPts val="0"/>
              </a:spcAft>
              <a:buNone/>
            </a:pPr>
            <a:r>
              <a:rPr lang="en" b="1" dirty="0">
                <a:solidFill>
                  <a:srgbClr val="006699"/>
                </a:solidFill>
                <a:latin typeface="Roboto"/>
                <a:ea typeface="Roboto"/>
                <a:cs typeface="Roboto"/>
                <a:sym typeface="Roboto"/>
              </a:rPr>
              <a:t>use</a:t>
            </a:r>
            <a:r>
              <a:rPr lang="en" dirty="0">
                <a:latin typeface="Roboto"/>
                <a:ea typeface="Roboto"/>
                <a:cs typeface="Roboto"/>
                <a:sym typeface="Roboto"/>
              </a:rPr>
              <a:t> Illuminate\Http\Request;  </a:t>
            </a:r>
            <a:endParaRPr dirty="0">
              <a:latin typeface="Roboto"/>
              <a:ea typeface="Roboto"/>
              <a:cs typeface="Roboto"/>
              <a:sym typeface="Roboto"/>
            </a:endParaRPr>
          </a:p>
          <a:p>
            <a:pPr marL="0" lvl="0" indent="0" algn="l" rtl="0">
              <a:lnSpc>
                <a:spcPct val="100000"/>
              </a:lnSpc>
              <a:spcBef>
                <a:spcPts val="300"/>
              </a:spcBef>
              <a:spcAft>
                <a:spcPts val="0"/>
              </a:spcAft>
              <a:buNone/>
            </a:pPr>
            <a:r>
              <a:rPr lang="en" dirty="0">
                <a:latin typeface="Roboto"/>
                <a:ea typeface="Roboto"/>
                <a:cs typeface="Roboto"/>
                <a:sym typeface="Roboto"/>
              </a:rPr>
              <a:t>  </a:t>
            </a:r>
            <a:endParaRPr dirty="0">
              <a:latin typeface="Roboto"/>
              <a:ea typeface="Roboto"/>
              <a:cs typeface="Roboto"/>
              <a:sym typeface="Roboto"/>
            </a:endParaRPr>
          </a:p>
          <a:p>
            <a:pPr marL="0" lvl="0" indent="0" algn="l" rtl="0">
              <a:lnSpc>
                <a:spcPct val="100000"/>
              </a:lnSpc>
              <a:spcBef>
                <a:spcPts val="300"/>
              </a:spcBef>
              <a:spcAft>
                <a:spcPts val="0"/>
              </a:spcAft>
              <a:buNone/>
            </a:pPr>
            <a:r>
              <a:rPr lang="en" b="1" dirty="0">
                <a:solidFill>
                  <a:srgbClr val="006699"/>
                </a:solidFill>
                <a:latin typeface="Roboto"/>
                <a:ea typeface="Roboto"/>
                <a:cs typeface="Roboto"/>
                <a:sym typeface="Roboto"/>
              </a:rPr>
              <a:t>class</a:t>
            </a:r>
            <a:r>
              <a:rPr lang="en" dirty="0">
                <a:latin typeface="Roboto"/>
                <a:ea typeface="Roboto"/>
                <a:cs typeface="Roboto"/>
                <a:sym typeface="Roboto"/>
              </a:rPr>
              <a:t> PostController </a:t>
            </a:r>
            <a:r>
              <a:rPr lang="en" b="1" dirty="0">
                <a:solidFill>
                  <a:srgbClr val="006699"/>
                </a:solidFill>
                <a:latin typeface="Roboto"/>
                <a:ea typeface="Roboto"/>
                <a:cs typeface="Roboto"/>
                <a:sym typeface="Roboto"/>
              </a:rPr>
              <a:t>extends</a:t>
            </a:r>
            <a:r>
              <a:rPr lang="en" dirty="0">
                <a:latin typeface="Roboto"/>
                <a:ea typeface="Roboto"/>
                <a:cs typeface="Roboto"/>
                <a:sym typeface="Roboto"/>
              </a:rPr>
              <a:t> Controller  </a:t>
            </a:r>
            <a:endParaRPr dirty="0">
              <a:latin typeface="Roboto"/>
              <a:ea typeface="Roboto"/>
              <a:cs typeface="Roboto"/>
              <a:sym typeface="Roboto"/>
            </a:endParaRPr>
          </a:p>
          <a:p>
            <a:pPr marL="0" lvl="0" indent="0" algn="l" rtl="0">
              <a:lnSpc>
                <a:spcPct val="100000"/>
              </a:lnSpc>
              <a:spcBef>
                <a:spcPts val="300"/>
              </a:spcBef>
              <a:spcAft>
                <a:spcPts val="0"/>
              </a:spcAft>
              <a:buNone/>
            </a:pPr>
            <a:r>
              <a:rPr lang="en" dirty="0">
                <a:latin typeface="Roboto"/>
                <a:ea typeface="Roboto"/>
                <a:cs typeface="Roboto"/>
                <a:sym typeface="Roboto"/>
              </a:rPr>
              <a:t>{  </a:t>
            </a:r>
            <a:endParaRPr dirty="0">
              <a:latin typeface="Roboto"/>
              <a:ea typeface="Roboto"/>
              <a:cs typeface="Roboto"/>
              <a:sym typeface="Roboto"/>
            </a:endParaRPr>
          </a:p>
          <a:p>
            <a:pPr marL="0" lvl="0" indent="0" algn="l" rtl="0">
              <a:lnSpc>
                <a:spcPct val="100000"/>
              </a:lnSpc>
              <a:spcBef>
                <a:spcPts val="300"/>
              </a:spcBef>
              <a:spcAft>
                <a:spcPts val="0"/>
              </a:spcAft>
              <a:buNone/>
            </a:pPr>
            <a:r>
              <a:rPr lang="en" dirty="0">
                <a:latin typeface="Roboto"/>
                <a:ea typeface="Roboto"/>
                <a:cs typeface="Roboto"/>
                <a:sym typeface="Roboto"/>
              </a:rPr>
              <a:t>     </a:t>
            </a:r>
            <a:r>
              <a:rPr lang="en" b="1" dirty="0">
                <a:solidFill>
                  <a:srgbClr val="006699"/>
                </a:solidFill>
                <a:latin typeface="Roboto"/>
                <a:ea typeface="Roboto"/>
                <a:cs typeface="Roboto"/>
                <a:sym typeface="Roboto"/>
              </a:rPr>
              <a:t>public</a:t>
            </a:r>
            <a:r>
              <a:rPr lang="en" dirty="0">
                <a:latin typeface="Roboto"/>
                <a:ea typeface="Roboto"/>
                <a:cs typeface="Roboto"/>
                <a:sym typeface="Roboto"/>
              </a:rPr>
              <a:t> </a:t>
            </a:r>
            <a:r>
              <a:rPr lang="en" b="1" dirty="0">
                <a:solidFill>
                  <a:srgbClr val="006699"/>
                </a:solidFill>
                <a:latin typeface="Roboto"/>
                <a:ea typeface="Roboto"/>
                <a:cs typeface="Roboto"/>
                <a:sym typeface="Roboto"/>
              </a:rPr>
              <a:t>function</a:t>
            </a:r>
            <a:r>
              <a:rPr lang="en" dirty="0">
                <a:latin typeface="Roboto"/>
                <a:ea typeface="Roboto"/>
                <a:cs typeface="Roboto"/>
                <a:sym typeface="Roboto"/>
              </a:rPr>
              <a:t> show_post($id,$password,$name)  </a:t>
            </a:r>
            <a:endParaRPr dirty="0">
              <a:latin typeface="Roboto"/>
              <a:ea typeface="Roboto"/>
              <a:cs typeface="Roboto"/>
              <a:sym typeface="Roboto"/>
            </a:endParaRPr>
          </a:p>
          <a:p>
            <a:pPr marL="0" lvl="0" indent="0" algn="l" rtl="0">
              <a:lnSpc>
                <a:spcPct val="100000"/>
              </a:lnSpc>
              <a:spcBef>
                <a:spcPts val="300"/>
              </a:spcBef>
              <a:spcAft>
                <a:spcPts val="0"/>
              </a:spcAft>
              <a:buNone/>
            </a:pPr>
            <a:r>
              <a:rPr lang="en" dirty="0">
                <a:latin typeface="Roboto"/>
                <a:ea typeface="Roboto"/>
                <a:cs typeface="Roboto"/>
                <a:sym typeface="Roboto"/>
              </a:rPr>
              <a:t>{  </a:t>
            </a:r>
            <a:endParaRPr dirty="0">
              <a:latin typeface="Roboto"/>
              <a:ea typeface="Roboto"/>
              <a:cs typeface="Roboto"/>
              <a:sym typeface="Roboto"/>
            </a:endParaRPr>
          </a:p>
          <a:p>
            <a:pPr marL="0" lvl="0" indent="0" algn="l" rtl="0">
              <a:lnSpc>
                <a:spcPct val="100000"/>
              </a:lnSpc>
              <a:spcBef>
                <a:spcPts val="300"/>
              </a:spcBef>
              <a:spcAft>
                <a:spcPts val="0"/>
              </a:spcAft>
              <a:buNone/>
            </a:pPr>
            <a:r>
              <a:rPr lang="en" dirty="0">
                <a:latin typeface="Roboto"/>
                <a:ea typeface="Roboto"/>
                <a:cs typeface="Roboto"/>
                <a:sym typeface="Roboto"/>
              </a:rPr>
              <a:t>  </a:t>
            </a:r>
            <a:r>
              <a:rPr lang="en" b="1" dirty="0">
                <a:solidFill>
                  <a:srgbClr val="006699"/>
                </a:solidFill>
                <a:latin typeface="Roboto"/>
                <a:ea typeface="Roboto"/>
                <a:cs typeface="Roboto"/>
                <a:sym typeface="Roboto"/>
              </a:rPr>
              <a:t>return</a:t>
            </a:r>
            <a:r>
              <a:rPr lang="en" dirty="0">
                <a:latin typeface="Roboto"/>
                <a:ea typeface="Roboto"/>
                <a:cs typeface="Roboto"/>
                <a:sym typeface="Roboto"/>
              </a:rPr>
              <a:t> view(</a:t>
            </a:r>
            <a:r>
              <a:rPr lang="en" dirty="0">
                <a:solidFill>
                  <a:srgbClr val="0000FF"/>
                </a:solidFill>
                <a:latin typeface="Roboto"/>
                <a:ea typeface="Roboto"/>
                <a:cs typeface="Roboto"/>
                <a:sym typeface="Roboto"/>
              </a:rPr>
              <a:t>'post'</a:t>
            </a:r>
            <a:r>
              <a:rPr lang="en" dirty="0">
                <a:latin typeface="Roboto"/>
                <a:ea typeface="Roboto"/>
                <a:cs typeface="Roboto"/>
                <a:sym typeface="Roboto"/>
              </a:rPr>
              <a:t>,compact(</a:t>
            </a:r>
            <a:r>
              <a:rPr lang="en" dirty="0">
                <a:solidFill>
                  <a:srgbClr val="0000FF"/>
                </a:solidFill>
                <a:latin typeface="Roboto"/>
                <a:ea typeface="Roboto"/>
                <a:cs typeface="Roboto"/>
                <a:sym typeface="Roboto"/>
              </a:rPr>
              <a:t>'id'</a:t>
            </a:r>
            <a:r>
              <a:rPr lang="en" dirty="0">
                <a:latin typeface="Roboto"/>
                <a:ea typeface="Roboto"/>
                <a:cs typeface="Roboto"/>
                <a:sym typeface="Roboto"/>
              </a:rPr>
              <a:t>,</a:t>
            </a:r>
            <a:r>
              <a:rPr lang="en" dirty="0">
                <a:solidFill>
                  <a:srgbClr val="0000FF"/>
                </a:solidFill>
                <a:latin typeface="Roboto"/>
                <a:ea typeface="Roboto"/>
                <a:cs typeface="Roboto"/>
                <a:sym typeface="Roboto"/>
              </a:rPr>
              <a:t>'password'</a:t>
            </a:r>
            <a:r>
              <a:rPr lang="en" dirty="0">
                <a:latin typeface="Roboto"/>
                <a:ea typeface="Roboto"/>
                <a:cs typeface="Roboto"/>
                <a:sym typeface="Roboto"/>
              </a:rPr>
              <a:t>,</a:t>
            </a:r>
            <a:r>
              <a:rPr lang="en" dirty="0">
                <a:solidFill>
                  <a:srgbClr val="0000FF"/>
                </a:solidFill>
                <a:latin typeface="Roboto"/>
                <a:ea typeface="Roboto"/>
                <a:cs typeface="Roboto"/>
                <a:sym typeface="Roboto"/>
              </a:rPr>
              <a:t>'name'</a:t>
            </a:r>
            <a:r>
              <a:rPr lang="en" dirty="0">
                <a:latin typeface="Roboto"/>
                <a:ea typeface="Roboto"/>
                <a:cs typeface="Roboto"/>
                <a:sym typeface="Roboto"/>
              </a:rPr>
              <a:t>));  </a:t>
            </a:r>
            <a:endParaRPr dirty="0">
              <a:latin typeface="Roboto"/>
              <a:ea typeface="Roboto"/>
              <a:cs typeface="Roboto"/>
              <a:sym typeface="Roboto"/>
            </a:endParaRPr>
          </a:p>
          <a:p>
            <a:pPr marL="0" lvl="0" indent="0" algn="l" rtl="0">
              <a:lnSpc>
                <a:spcPct val="100000"/>
              </a:lnSpc>
              <a:spcBef>
                <a:spcPts val="300"/>
              </a:spcBef>
              <a:spcAft>
                <a:spcPts val="0"/>
              </a:spcAft>
              <a:buNone/>
            </a:pPr>
            <a:r>
              <a:rPr lang="en" dirty="0">
                <a:latin typeface="Roboto"/>
                <a:ea typeface="Roboto"/>
                <a:cs typeface="Roboto"/>
                <a:sym typeface="Roboto"/>
              </a:rPr>
              <a:t>}}  </a:t>
            </a:r>
            <a:endParaRPr sz="1600" dirty="0">
              <a:latin typeface="Proxima Nova"/>
              <a:ea typeface="Proxima Nova"/>
              <a:cs typeface="Proxima Nova"/>
              <a:sym typeface="Proxima Nova"/>
            </a:endParaRPr>
          </a:p>
        </p:txBody>
      </p:sp>
      <p:sp>
        <p:nvSpPr>
          <p:cNvPr id="249" name="Google Shape;249;p41"/>
          <p:cNvSpPr txBox="1"/>
          <p:nvPr/>
        </p:nvSpPr>
        <p:spPr>
          <a:xfrm>
            <a:off x="5282775" y="1587625"/>
            <a:ext cx="27999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In PostController.php file, we defined a new function named as show_post() which passes the data to the post.blade.php file.</a:t>
            </a:r>
            <a:endParaRPr sz="2000">
              <a:latin typeface="Proxima Nova"/>
              <a:ea typeface="Proxima Nova"/>
              <a:cs typeface="Proxima Nova"/>
              <a:sym typeface="Proxima Nova"/>
            </a:endParaRPr>
          </a:p>
        </p:txBody>
      </p:sp>
      <p:cxnSp>
        <p:nvCxnSpPr>
          <p:cNvPr id="250" name="Google Shape;250;p41"/>
          <p:cNvCxnSpPr>
            <a:stCxn id="249" idx="1"/>
            <a:endCxn id="248" idx="3"/>
          </p:cNvCxnSpPr>
          <p:nvPr/>
        </p:nvCxnSpPr>
        <p:spPr>
          <a:xfrm flipH="1">
            <a:off x="4404375" y="2511175"/>
            <a:ext cx="878400" cy="7197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5"/>
                </a:solidFill>
              </a:rPr>
              <a:t>What is a Framework?</a:t>
            </a:r>
            <a:endParaRPr b="1">
              <a:solidFill>
                <a:schemeClr val="accent5"/>
              </a:solidFill>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Roboto"/>
              <a:buChar char="●"/>
            </a:pPr>
            <a:r>
              <a:rPr lang="en" dirty="0">
                <a:solidFill>
                  <a:schemeClr val="dk1"/>
                </a:solidFill>
                <a:highlight>
                  <a:srgbClr val="FFFFFF"/>
                </a:highlight>
                <a:latin typeface="Roboto"/>
                <a:ea typeface="Roboto"/>
                <a:cs typeface="Roboto"/>
                <a:sym typeface="Roboto"/>
              </a:rPr>
              <a:t>A framework is </a:t>
            </a:r>
            <a:r>
              <a:rPr lang="en" i="1" dirty="0">
                <a:solidFill>
                  <a:schemeClr val="dk1"/>
                </a:solidFill>
                <a:highlight>
                  <a:srgbClr val="FFFFFF"/>
                </a:highlight>
                <a:latin typeface="Roboto"/>
                <a:ea typeface="Roboto"/>
                <a:cs typeface="Roboto"/>
                <a:sym typeface="Roboto"/>
              </a:rPr>
              <a:t>a structure that you can</a:t>
            </a:r>
            <a:r>
              <a:rPr lang="en" b="1" i="1" dirty="0">
                <a:solidFill>
                  <a:schemeClr val="dk1"/>
                </a:solidFill>
                <a:highlight>
                  <a:srgbClr val="FFFFFF"/>
                </a:highlight>
                <a:latin typeface="Roboto"/>
                <a:ea typeface="Roboto"/>
                <a:cs typeface="Roboto"/>
                <a:sym typeface="Roboto"/>
              </a:rPr>
              <a:t> build software on</a:t>
            </a:r>
            <a:r>
              <a:rPr lang="en" dirty="0">
                <a:solidFill>
                  <a:schemeClr val="dk1"/>
                </a:solidFill>
                <a:highlight>
                  <a:srgbClr val="FFFFFF"/>
                </a:highlight>
                <a:latin typeface="Roboto"/>
                <a:ea typeface="Roboto"/>
                <a:cs typeface="Roboto"/>
                <a:sym typeface="Roboto"/>
              </a:rPr>
              <a:t>. It serves as a foundation, so you're </a:t>
            </a:r>
            <a:r>
              <a:rPr lang="en" b="1" i="1" dirty="0">
                <a:solidFill>
                  <a:schemeClr val="dk1"/>
                </a:solidFill>
                <a:highlight>
                  <a:srgbClr val="FFFFFF"/>
                </a:highlight>
                <a:latin typeface="Roboto"/>
                <a:ea typeface="Roboto"/>
                <a:cs typeface="Roboto"/>
                <a:sym typeface="Roboto"/>
              </a:rPr>
              <a:t>not starting entirely from scratch</a:t>
            </a:r>
            <a:r>
              <a:rPr lang="en" dirty="0">
                <a:solidFill>
                  <a:schemeClr val="dk1"/>
                </a:solidFill>
                <a:highlight>
                  <a:srgbClr val="FFFFFF"/>
                </a:highlight>
                <a:latin typeface="Roboto"/>
                <a:ea typeface="Roboto"/>
                <a:cs typeface="Roboto"/>
                <a:sym typeface="Roboto"/>
              </a:rPr>
              <a:t>. Frameworks are typically associated with a </a:t>
            </a:r>
            <a:r>
              <a:rPr lang="en" u="sng" dirty="0">
                <a:solidFill>
                  <a:schemeClr val="dk1"/>
                </a:solidFill>
                <a:highlight>
                  <a:srgbClr val="FFFFFF"/>
                </a:highlight>
                <a:latin typeface="Roboto"/>
                <a:ea typeface="Roboto"/>
                <a:cs typeface="Roboto"/>
                <a:sym typeface="Roboto"/>
              </a:rPr>
              <a:t>specific programming language.</a:t>
            </a:r>
            <a:endParaRPr dirty="0">
              <a:solidFill>
                <a:schemeClr val="dk1"/>
              </a:solidFill>
              <a:highlight>
                <a:srgbClr val="FFFFFF"/>
              </a:highlight>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dirty="0">
                <a:solidFill>
                  <a:schemeClr val="dk1"/>
                </a:solidFill>
                <a:highlight>
                  <a:srgbClr val="FFFFFF"/>
                </a:highlight>
                <a:latin typeface="Roboto"/>
                <a:ea typeface="Roboto"/>
                <a:cs typeface="Roboto"/>
                <a:sym typeface="Roboto"/>
              </a:rPr>
              <a:t>Using frameworks saves time and </a:t>
            </a:r>
            <a:r>
              <a:rPr lang="en" b="1" i="1" dirty="0">
                <a:solidFill>
                  <a:schemeClr val="dk1"/>
                </a:solidFill>
                <a:highlight>
                  <a:srgbClr val="FFFFFF"/>
                </a:highlight>
                <a:latin typeface="Roboto"/>
                <a:ea typeface="Roboto"/>
                <a:cs typeface="Roboto"/>
                <a:sym typeface="Roboto"/>
              </a:rPr>
              <a:t>reduces the risk of errors</a:t>
            </a:r>
            <a:r>
              <a:rPr lang="en" dirty="0">
                <a:solidFill>
                  <a:schemeClr val="dk1"/>
                </a:solidFill>
                <a:highlight>
                  <a:srgbClr val="FFFFFF"/>
                </a:highlight>
                <a:latin typeface="Roboto"/>
                <a:ea typeface="Roboto"/>
                <a:cs typeface="Roboto"/>
                <a:sym typeface="Roboto"/>
              </a:rPr>
              <a:t>. You don't need to write everything from the ground up, so there's less chance of introducing errors.</a:t>
            </a:r>
            <a:endParaRPr dirty="0">
              <a:solidFill>
                <a:schemeClr val="dk1"/>
              </a:solidFill>
              <a:highlight>
                <a:srgbClr val="FFFFFF"/>
              </a:highlight>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dirty="0">
                <a:solidFill>
                  <a:schemeClr val="dk1"/>
                </a:solidFill>
                <a:highlight>
                  <a:srgbClr val="FFFFFF"/>
                </a:highlight>
                <a:latin typeface="Roboto"/>
                <a:ea typeface="Roboto"/>
                <a:cs typeface="Roboto"/>
                <a:sym typeface="Roboto"/>
              </a:rPr>
              <a:t>Frameworks can be used for developing websites, mobile applications, </a:t>
            </a:r>
            <a:r>
              <a:rPr lang="en" dirty="0">
                <a:solidFill>
                  <a:schemeClr val="dk1"/>
                </a:solidFill>
                <a:highlight>
                  <a:srgbClr val="FFFFFF"/>
                </a:highlight>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data science</a:t>
            </a:r>
            <a:r>
              <a:rPr lang="en" dirty="0">
                <a:solidFill>
                  <a:schemeClr val="dk1"/>
                </a:solidFill>
                <a:highlight>
                  <a:srgbClr val="FFFFFF"/>
                </a:highlight>
                <a:latin typeface="Roboto"/>
                <a:ea typeface="Roboto"/>
                <a:cs typeface="Roboto"/>
                <a:sym typeface="Roboto"/>
              </a:rPr>
              <a:t>, and more. Here are some of the more popular frameworks: </a:t>
            </a:r>
            <a:endParaRPr dirty="0">
              <a:solidFill>
                <a:schemeClr val="dk1"/>
              </a:solidFill>
              <a:highlight>
                <a:srgbClr val="FFFFFF"/>
              </a:highlight>
              <a:latin typeface="Roboto"/>
              <a:ea typeface="Roboto"/>
              <a:cs typeface="Roboto"/>
              <a:sym typeface="Roboto"/>
            </a:endParaRPr>
          </a:p>
          <a:p>
            <a:pPr marL="0" lvl="0" indent="0" algn="l" rtl="0">
              <a:spcBef>
                <a:spcPts val="1200"/>
              </a:spcBef>
              <a:spcAft>
                <a:spcPts val="0"/>
              </a:spcAft>
              <a:buNone/>
            </a:pPr>
            <a:r>
              <a:rPr lang="en" sz="1600" dirty="0">
                <a:solidFill>
                  <a:srgbClr val="090A0B"/>
                </a:solidFill>
                <a:highlight>
                  <a:srgbClr val="FFFFFF"/>
                </a:highlight>
                <a:latin typeface="Roboto"/>
                <a:ea typeface="Roboto"/>
                <a:cs typeface="Roboto"/>
                <a:sym typeface="Roboto"/>
              </a:rPr>
              <a:t>Web application frameworks -</a:t>
            </a:r>
            <a:r>
              <a:rPr lang="en" sz="1600" dirty="0">
                <a:solidFill>
                  <a:srgbClr val="3C484E"/>
                </a:solidFill>
                <a:highlight>
                  <a:srgbClr val="FFFFFF"/>
                </a:highlight>
                <a:latin typeface="Roboto"/>
                <a:ea typeface="Roboto"/>
                <a:cs typeface="Roboto"/>
                <a:sym typeface="Roboto"/>
              </a:rPr>
              <a:t>&gt; </a:t>
            </a:r>
            <a:r>
              <a:rPr lang="en" sz="1600" dirty="0">
                <a:solidFill>
                  <a:srgbClr val="1155CC"/>
                </a:solidFill>
                <a:highlight>
                  <a:srgbClr val="FFFFFF"/>
                </a:highlight>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AngularJS</a:t>
            </a:r>
            <a:r>
              <a:rPr lang="en" sz="1600" dirty="0">
                <a:solidFill>
                  <a:srgbClr val="1155CC"/>
                </a:solidFill>
                <a:highlight>
                  <a:srgbClr val="FFFFFF"/>
                </a:highlight>
                <a:latin typeface="Roboto"/>
                <a:ea typeface="Roboto"/>
                <a:cs typeface="Roboto"/>
                <a:sym typeface="Roboto"/>
              </a:rPr>
              <a:t>, </a:t>
            </a:r>
            <a:r>
              <a:rPr lang="en" sz="1600" dirty="0">
                <a:solidFill>
                  <a:srgbClr val="1155CC"/>
                </a:solidFill>
                <a:highlight>
                  <a:srgbClr val="FFFFFF"/>
                </a:highlight>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Django</a:t>
            </a:r>
            <a:r>
              <a:rPr lang="en" sz="1600" dirty="0">
                <a:solidFill>
                  <a:srgbClr val="1155CC"/>
                </a:solidFill>
                <a:highlight>
                  <a:srgbClr val="FFFFFF"/>
                </a:highlight>
                <a:latin typeface="Roboto"/>
                <a:ea typeface="Roboto"/>
                <a:cs typeface="Roboto"/>
                <a:sym typeface="Roboto"/>
              </a:rPr>
              <a:t>, </a:t>
            </a:r>
            <a:r>
              <a:rPr lang="en" sz="1600" dirty="0">
                <a:solidFill>
                  <a:srgbClr val="1155CC"/>
                </a:solidFill>
                <a:highlight>
                  <a:srgbClr val="FFFFFF"/>
                </a:highlight>
                <a:uFill>
                  <a:noFill/>
                </a:uFill>
                <a:latin typeface="Roboto"/>
                <a:ea typeface="Roboto"/>
                <a:cs typeface="Roboto"/>
                <a:sym typeface="Roboto"/>
                <a:hlinkClick r:id="rId6">
                  <a:extLst>
                    <a:ext uri="{A12FA001-AC4F-418D-AE19-62706E023703}">
                      <ahyp:hlinkClr xmlns:ahyp="http://schemas.microsoft.com/office/drawing/2018/hyperlinkcolor" val="tx"/>
                    </a:ext>
                  </a:extLst>
                </a:hlinkClick>
              </a:rPr>
              <a:t>Express</a:t>
            </a:r>
            <a:r>
              <a:rPr lang="en" sz="1600" dirty="0">
                <a:solidFill>
                  <a:srgbClr val="1155CC"/>
                </a:solidFill>
                <a:highlight>
                  <a:srgbClr val="FFFFFF"/>
                </a:highlight>
                <a:latin typeface="Roboto"/>
                <a:ea typeface="Roboto"/>
                <a:cs typeface="Roboto"/>
                <a:sym typeface="Roboto"/>
              </a:rPr>
              <a:t>, </a:t>
            </a:r>
            <a:r>
              <a:rPr lang="en" sz="1600" dirty="0">
                <a:solidFill>
                  <a:srgbClr val="1155CC"/>
                </a:solidFill>
                <a:highlight>
                  <a:srgbClr val="FFFFFF"/>
                </a:highlight>
                <a:uFill>
                  <a:noFill/>
                </a:uFill>
                <a:latin typeface="Roboto"/>
                <a:ea typeface="Roboto"/>
                <a:cs typeface="Roboto"/>
                <a:sym typeface="Roboto"/>
                <a:hlinkClick r:id="rId7">
                  <a:extLst>
                    <a:ext uri="{A12FA001-AC4F-418D-AE19-62706E023703}">
                      <ahyp:hlinkClr xmlns:ahyp="http://schemas.microsoft.com/office/drawing/2018/hyperlinkcolor" val="tx"/>
                    </a:ext>
                  </a:extLst>
                </a:hlinkClick>
              </a:rPr>
              <a:t>Rails</a:t>
            </a:r>
            <a:r>
              <a:rPr lang="en" sz="1600" dirty="0">
                <a:solidFill>
                  <a:srgbClr val="1155CC"/>
                </a:solidFill>
                <a:highlight>
                  <a:srgbClr val="FFFFFF"/>
                </a:highlight>
                <a:latin typeface="Roboto"/>
                <a:ea typeface="Roboto"/>
                <a:cs typeface="Roboto"/>
                <a:sym typeface="Roboto"/>
              </a:rPr>
              <a:t>, Laravel, VueJs</a:t>
            </a:r>
            <a:endParaRPr sz="1600" dirty="0">
              <a:solidFill>
                <a:srgbClr val="1155CC"/>
              </a:solidFill>
              <a:highlight>
                <a:srgbClr val="FFFFFF"/>
              </a:highlight>
              <a:latin typeface="Roboto"/>
              <a:ea typeface="Roboto"/>
              <a:cs typeface="Roboto"/>
              <a:sym typeface="Roboto"/>
            </a:endParaRPr>
          </a:p>
          <a:p>
            <a:pPr marL="0" lvl="0" indent="0" algn="l" rtl="0">
              <a:spcBef>
                <a:spcPts val="700"/>
              </a:spcBef>
              <a:spcAft>
                <a:spcPts val="300"/>
              </a:spcAft>
              <a:buNone/>
            </a:pPr>
            <a:r>
              <a:rPr lang="en" sz="1600" dirty="0">
                <a:solidFill>
                  <a:srgbClr val="090A0B"/>
                </a:solidFill>
                <a:highlight>
                  <a:srgbClr val="FFFFFF"/>
                </a:highlight>
                <a:latin typeface="Roboto"/>
                <a:ea typeface="Roboto"/>
                <a:cs typeface="Roboto"/>
                <a:sym typeface="Roboto"/>
              </a:rPr>
              <a:t>Mobile development frameworks </a:t>
            </a:r>
            <a:r>
              <a:rPr lang="en" sz="1600" dirty="0">
                <a:solidFill>
                  <a:srgbClr val="3C484E"/>
                </a:solidFill>
                <a:highlight>
                  <a:srgbClr val="FFFFFF"/>
                </a:highlight>
                <a:latin typeface="Roboto"/>
                <a:ea typeface="Roboto"/>
                <a:cs typeface="Roboto"/>
                <a:sym typeface="Roboto"/>
              </a:rPr>
              <a:t>-&gt; </a:t>
            </a:r>
            <a:r>
              <a:rPr lang="en" sz="1600" dirty="0">
                <a:solidFill>
                  <a:srgbClr val="1155CC"/>
                </a:solidFill>
                <a:highlight>
                  <a:srgbClr val="FFFFFF"/>
                </a:highlight>
                <a:uFill>
                  <a:noFill/>
                </a:uFill>
                <a:latin typeface="Roboto"/>
                <a:ea typeface="Roboto"/>
                <a:cs typeface="Roboto"/>
                <a:sym typeface="Roboto"/>
                <a:hlinkClick r:id="rId8">
                  <a:extLst>
                    <a:ext uri="{A12FA001-AC4F-418D-AE19-62706E023703}">
                      <ahyp:hlinkClr xmlns:ahyp="http://schemas.microsoft.com/office/drawing/2018/hyperlinkcolor" val="tx"/>
                    </a:ext>
                  </a:extLst>
                </a:hlinkClick>
              </a:rPr>
              <a:t>Flutter</a:t>
            </a:r>
            <a:r>
              <a:rPr lang="en" sz="1600" dirty="0">
                <a:solidFill>
                  <a:srgbClr val="1155CC"/>
                </a:solidFill>
                <a:highlight>
                  <a:srgbClr val="FFFFFF"/>
                </a:highlight>
                <a:latin typeface="Roboto"/>
                <a:ea typeface="Roboto"/>
                <a:cs typeface="Roboto"/>
                <a:sym typeface="Roboto"/>
              </a:rPr>
              <a:t>, </a:t>
            </a:r>
            <a:r>
              <a:rPr lang="en" sz="1600" dirty="0">
                <a:solidFill>
                  <a:srgbClr val="1155CC"/>
                </a:solidFill>
                <a:highlight>
                  <a:srgbClr val="FFFFFF"/>
                </a:highlight>
                <a:uFill>
                  <a:noFill/>
                </a:uFill>
                <a:latin typeface="Roboto"/>
                <a:ea typeface="Roboto"/>
                <a:cs typeface="Roboto"/>
                <a:sym typeface="Roboto"/>
                <a:hlinkClick r:id="rId9">
                  <a:extLst>
                    <a:ext uri="{A12FA001-AC4F-418D-AE19-62706E023703}">
                      <ahyp:hlinkClr xmlns:ahyp="http://schemas.microsoft.com/office/drawing/2018/hyperlinkcolor" val="tx"/>
                    </a:ext>
                  </a:extLst>
                </a:hlinkClick>
              </a:rPr>
              <a:t>Xamarin</a:t>
            </a:r>
            <a:r>
              <a:rPr lang="en" sz="1600" dirty="0">
                <a:solidFill>
                  <a:srgbClr val="1155CC"/>
                </a:solidFill>
                <a:highlight>
                  <a:srgbClr val="FFFFFF"/>
                </a:highlight>
                <a:latin typeface="Roboto"/>
                <a:ea typeface="Roboto"/>
                <a:cs typeface="Roboto"/>
                <a:sym typeface="Roboto"/>
              </a:rPr>
              <a:t>, </a:t>
            </a:r>
            <a:r>
              <a:rPr lang="en" sz="1600" dirty="0">
                <a:solidFill>
                  <a:srgbClr val="1155CC"/>
                </a:solidFill>
                <a:highlight>
                  <a:srgbClr val="FFFFFF"/>
                </a:highlight>
                <a:uFill>
                  <a:noFill/>
                </a:uFill>
                <a:latin typeface="Roboto"/>
                <a:ea typeface="Roboto"/>
                <a:cs typeface="Roboto"/>
                <a:sym typeface="Roboto"/>
                <a:hlinkClick r:id="rId10">
                  <a:extLst>
                    <a:ext uri="{A12FA001-AC4F-418D-AE19-62706E023703}">
                      <ahyp:hlinkClr xmlns:ahyp="http://schemas.microsoft.com/office/drawing/2018/hyperlinkcolor" val="tx"/>
                    </a:ext>
                  </a:extLst>
                </a:hlinkClick>
              </a:rPr>
              <a:t>Ionic</a:t>
            </a:r>
            <a:r>
              <a:rPr lang="en" sz="1600" dirty="0">
                <a:solidFill>
                  <a:srgbClr val="1155CC"/>
                </a:solidFill>
                <a:highlight>
                  <a:srgbClr val="FFFFFF"/>
                </a:highlight>
                <a:latin typeface="Roboto"/>
                <a:ea typeface="Roboto"/>
                <a:cs typeface="Roboto"/>
                <a:sym typeface="Roboto"/>
              </a:rPr>
              <a:t> </a:t>
            </a:r>
            <a:endParaRPr sz="1600" dirty="0">
              <a:solidFill>
                <a:srgbClr val="1155CC"/>
              </a:solidFill>
              <a:highlight>
                <a:srgbClr val="FFFFFF"/>
              </a:highlight>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2"/>
          <p:cNvSpPr txBox="1">
            <a:spLocks noGrp="1"/>
          </p:cNvSpPr>
          <p:nvPr>
            <p:ph type="body" idx="1"/>
          </p:nvPr>
        </p:nvSpPr>
        <p:spPr>
          <a:xfrm>
            <a:off x="311700" y="454925"/>
            <a:ext cx="8520600" cy="4113900"/>
          </a:xfrm>
          <a:prstGeom prst="rect">
            <a:avLst/>
          </a:prstGeom>
        </p:spPr>
        <p:txBody>
          <a:bodyPr spcFirstLastPara="1" wrap="square" lIns="91425" tIns="91425" rIns="91425" bIns="91425" anchor="t" anchorCtr="0">
            <a:normAutofit/>
          </a:bodyPr>
          <a:lstStyle/>
          <a:p>
            <a:pPr marL="457200" marR="25400" lvl="0" indent="-342900" algn="l" rtl="0">
              <a:lnSpc>
                <a:spcPct val="156250"/>
              </a:lnSpc>
              <a:spcBef>
                <a:spcPts val="1500"/>
              </a:spcBef>
              <a:spcAft>
                <a:spcPts val="0"/>
              </a:spcAft>
              <a:buClr>
                <a:srgbClr val="000000"/>
              </a:buClr>
              <a:buSzPts val="1800"/>
              <a:buFont typeface="Roboto"/>
              <a:buChar char="●"/>
            </a:pPr>
            <a:r>
              <a:rPr lang="en">
                <a:solidFill>
                  <a:srgbClr val="000000"/>
                </a:solidFill>
                <a:highlight>
                  <a:srgbClr val="FFFFFF"/>
                </a:highlight>
                <a:latin typeface="Roboto"/>
                <a:ea typeface="Roboto"/>
                <a:cs typeface="Roboto"/>
                <a:sym typeface="Roboto"/>
              </a:rPr>
              <a:t>Lastly, we define a route in </a:t>
            </a:r>
            <a:r>
              <a:rPr lang="en" b="1">
                <a:solidFill>
                  <a:srgbClr val="000000"/>
                </a:solidFill>
                <a:highlight>
                  <a:srgbClr val="FFFFFF"/>
                </a:highlight>
                <a:latin typeface="Roboto"/>
                <a:ea typeface="Roboto"/>
                <a:cs typeface="Roboto"/>
                <a:sym typeface="Roboto"/>
              </a:rPr>
              <a:t>web.php</a:t>
            </a:r>
            <a:r>
              <a:rPr lang="en">
                <a:solidFill>
                  <a:srgbClr val="000000"/>
                </a:solidFill>
                <a:highlight>
                  <a:srgbClr val="FFFFFF"/>
                </a:highlight>
                <a:latin typeface="Roboto"/>
                <a:ea typeface="Roboto"/>
                <a:cs typeface="Roboto"/>
                <a:sym typeface="Roboto"/>
              </a:rPr>
              <a:t> file.</a:t>
            </a:r>
            <a:endParaRPr>
              <a:solidFill>
                <a:srgbClr val="000000"/>
              </a:solidFill>
              <a:highlight>
                <a:srgbClr val="FFFFFF"/>
              </a:highlight>
              <a:latin typeface="Roboto"/>
              <a:ea typeface="Roboto"/>
              <a:cs typeface="Roboto"/>
              <a:sym typeface="Roboto"/>
            </a:endParaRPr>
          </a:p>
          <a:p>
            <a:pPr marL="0" lvl="0" indent="0" algn="l" rtl="0">
              <a:spcBef>
                <a:spcPts val="1200"/>
              </a:spcBef>
              <a:spcAft>
                <a:spcPts val="0"/>
              </a:spcAft>
              <a:buNone/>
            </a:pPr>
            <a:r>
              <a:rPr lang="en" sz="1700" b="1">
                <a:solidFill>
                  <a:srgbClr val="000000"/>
                </a:solidFill>
                <a:latin typeface="Roboto"/>
                <a:ea typeface="Roboto"/>
                <a:cs typeface="Roboto"/>
                <a:sym typeface="Roboto"/>
              </a:rPr>
              <a:t>web.php</a:t>
            </a:r>
            <a:endParaRPr sz="1700" b="1">
              <a:solidFill>
                <a:srgbClr val="000000"/>
              </a:solidFill>
              <a:latin typeface="Roboto"/>
              <a:ea typeface="Roboto"/>
              <a:cs typeface="Roboto"/>
              <a:sym typeface="Roboto"/>
            </a:endParaRPr>
          </a:p>
          <a:p>
            <a:pPr marL="0" lvl="0" indent="0" algn="l" rtl="0">
              <a:spcBef>
                <a:spcPts val="1200"/>
              </a:spcBef>
              <a:spcAft>
                <a:spcPts val="1200"/>
              </a:spcAft>
              <a:buNone/>
            </a:pPr>
            <a:endParaRPr/>
          </a:p>
        </p:txBody>
      </p:sp>
      <p:sp>
        <p:nvSpPr>
          <p:cNvPr id="256" name="Google Shape;256;p42"/>
          <p:cNvSpPr txBox="1"/>
          <p:nvPr/>
        </p:nvSpPr>
        <p:spPr>
          <a:xfrm>
            <a:off x="1008000" y="1675546"/>
            <a:ext cx="7268400" cy="627300"/>
          </a:xfrm>
          <a:prstGeom prst="rect">
            <a:avLst/>
          </a:prstGeom>
          <a:solidFill>
            <a:srgbClr val="D9EAD3"/>
          </a:solidFill>
          <a:ln>
            <a:noFill/>
          </a:ln>
        </p:spPr>
        <p:txBody>
          <a:bodyPr spcFirstLastPara="1" wrap="square" lIns="91425" tIns="91425" rIns="91425" bIns="91425" anchor="t" anchorCtr="0">
            <a:spAutoFit/>
          </a:bodyPr>
          <a:lstStyle/>
          <a:p>
            <a:pPr marL="0" lvl="0" indent="0" algn="l" rtl="0">
              <a:lnSpc>
                <a:spcPct val="156250"/>
              </a:lnSpc>
              <a:spcBef>
                <a:spcPts val="300"/>
              </a:spcBef>
              <a:spcAft>
                <a:spcPts val="0"/>
              </a:spcAft>
              <a:buNone/>
            </a:pPr>
            <a:r>
              <a:rPr lang="en" sz="1700" dirty="0">
                <a:latin typeface="Roboto"/>
                <a:ea typeface="Roboto"/>
                <a:cs typeface="Roboto"/>
                <a:sym typeface="Roboto"/>
              </a:rPr>
              <a:t>Route::get(</a:t>
            </a:r>
            <a:r>
              <a:rPr lang="en" sz="1700" dirty="0">
                <a:solidFill>
                  <a:srgbClr val="0000FF"/>
                </a:solidFill>
                <a:latin typeface="Roboto"/>
                <a:ea typeface="Roboto"/>
                <a:cs typeface="Roboto"/>
                <a:sym typeface="Roboto"/>
              </a:rPr>
              <a:t>'/post/{id}/{password}/{name}'</a:t>
            </a:r>
            <a:r>
              <a:rPr lang="en" sz="1700" dirty="0">
                <a:latin typeface="Roboto"/>
                <a:ea typeface="Roboto"/>
                <a:cs typeface="Roboto"/>
                <a:sym typeface="Roboto"/>
              </a:rPr>
              <a:t>,</a:t>
            </a:r>
            <a:r>
              <a:rPr lang="en" sz="1700" dirty="0">
                <a:solidFill>
                  <a:srgbClr val="0000FF"/>
                </a:solidFill>
                <a:latin typeface="Roboto"/>
                <a:ea typeface="Roboto"/>
                <a:cs typeface="Roboto"/>
                <a:sym typeface="Roboto"/>
              </a:rPr>
              <a:t>'PostController@show_post'</a:t>
            </a:r>
            <a:r>
              <a:rPr lang="en" sz="1700" dirty="0">
                <a:latin typeface="Roboto"/>
                <a:ea typeface="Roboto"/>
                <a:cs typeface="Roboto"/>
                <a:sym typeface="Roboto"/>
              </a:rPr>
              <a:t>);  </a:t>
            </a:r>
            <a:endParaRPr sz="1900" dirty="0">
              <a:latin typeface="Proxima Nova"/>
              <a:ea typeface="Proxima Nova"/>
              <a:cs typeface="Proxima Nova"/>
              <a:sym typeface="Proxima Nova"/>
            </a:endParaRPr>
          </a:p>
        </p:txBody>
      </p:sp>
      <p:sp>
        <p:nvSpPr>
          <p:cNvPr id="257" name="Google Shape;257;p42"/>
          <p:cNvSpPr txBox="1"/>
          <p:nvPr/>
        </p:nvSpPr>
        <p:spPr>
          <a:xfrm>
            <a:off x="362075" y="2441750"/>
            <a:ext cx="2692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Proxima Nova"/>
                <a:ea typeface="Proxima Nova"/>
                <a:cs typeface="Proxima Nova"/>
                <a:sym typeface="Proxima Nova"/>
              </a:rPr>
              <a:t>Output:</a:t>
            </a:r>
            <a:endParaRPr sz="1800" b="1">
              <a:latin typeface="Proxima Nova"/>
              <a:ea typeface="Proxima Nova"/>
              <a:cs typeface="Proxima Nova"/>
              <a:sym typeface="Proxima Nova"/>
            </a:endParaRPr>
          </a:p>
        </p:txBody>
      </p:sp>
      <p:pic>
        <p:nvPicPr>
          <p:cNvPr id="258" name="Google Shape;258;p42"/>
          <p:cNvPicPr preferRelativeResize="0"/>
          <p:nvPr/>
        </p:nvPicPr>
        <p:blipFill>
          <a:blip r:embed="rId3">
            <a:alphaModFix/>
          </a:blip>
          <a:stretch>
            <a:fillRect/>
          </a:stretch>
        </p:blipFill>
        <p:spPr>
          <a:xfrm>
            <a:off x="1485500" y="2367475"/>
            <a:ext cx="5552000" cy="2571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3"/>
          <p:cNvSpPr txBox="1">
            <a:spLocks noGrp="1"/>
          </p:cNvSpPr>
          <p:nvPr>
            <p:ph type="body" idx="1"/>
          </p:nvPr>
        </p:nvSpPr>
        <p:spPr>
          <a:xfrm>
            <a:off x="311700" y="280414"/>
            <a:ext cx="8520600" cy="41232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sz="1600" dirty="0">
                <a:solidFill>
                  <a:srgbClr val="333333"/>
                </a:solidFill>
                <a:highlight>
                  <a:srgbClr val="FFFFFF"/>
                </a:highlight>
                <a:latin typeface="Roboto"/>
                <a:ea typeface="Roboto"/>
                <a:cs typeface="Roboto"/>
                <a:sym typeface="Roboto"/>
              </a:rPr>
              <a:t>Till now, we have seen that both the </a:t>
            </a:r>
            <a:r>
              <a:rPr lang="en" sz="1600" b="1" dirty="0">
                <a:solidFill>
                  <a:srgbClr val="333333"/>
                </a:solidFill>
                <a:highlight>
                  <a:srgbClr val="FFFFFF"/>
                </a:highlight>
                <a:latin typeface="Roboto"/>
                <a:ea typeface="Roboto"/>
                <a:cs typeface="Roboto"/>
                <a:sym typeface="Roboto"/>
              </a:rPr>
              <a:t>post.blade.php</a:t>
            </a:r>
            <a:r>
              <a:rPr lang="en" sz="1600" dirty="0">
                <a:solidFill>
                  <a:srgbClr val="333333"/>
                </a:solidFill>
                <a:highlight>
                  <a:srgbClr val="FFFFFF"/>
                </a:highlight>
                <a:latin typeface="Roboto"/>
                <a:ea typeface="Roboto"/>
                <a:cs typeface="Roboto"/>
                <a:sym typeface="Roboto"/>
              </a:rPr>
              <a:t> and </a:t>
            </a:r>
            <a:r>
              <a:rPr lang="en" sz="1600" b="1" dirty="0">
                <a:solidFill>
                  <a:srgbClr val="333333"/>
                </a:solidFill>
                <a:highlight>
                  <a:srgbClr val="FFFFFF"/>
                </a:highlight>
                <a:latin typeface="Roboto"/>
                <a:ea typeface="Roboto"/>
                <a:cs typeface="Roboto"/>
                <a:sym typeface="Roboto"/>
              </a:rPr>
              <a:t>contact.blade.php</a:t>
            </a:r>
            <a:r>
              <a:rPr lang="en" sz="1600" dirty="0">
                <a:solidFill>
                  <a:srgbClr val="333333"/>
                </a:solidFill>
                <a:highlight>
                  <a:srgbClr val="FFFFFF"/>
                </a:highlight>
                <a:latin typeface="Roboto"/>
                <a:ea typeface="Roboto"/>
                <a:cs typeface="Roboto"/>
                <a:sym typeface="Roboto"/>
              </a:rPr>
              <a:t> files are extending the master layout file. This is the main advantage of a master layout that every file can extend the layout of the master file and add their own functionalities.</a:t>
            </a:r>
            <a:endParaRPr sz="1600" dirty="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None/>
            </a:pPr>
            <a:r>
              <a:rPr lang="en" sz="1500" dirty="0">
                <a:solidFill>
                  <a:srgbClr val="333333"/>
                </a:solidFill>
                <a:highlight>
                  <a:srgbClr val="FFFFFF"/>
                </a:highlight>
                <a:latin typeface="Roboto"/>
                <a:ea typeface="Roboto"/>
                <a:cs typeface="Roboto"/>
                <a:sym typeface="Roboto"/>
              </a:rPr>
              <a:t>Now, let’s take a look at the use of </a:t>
            </a:r>
            <a:r>
              <a:rPr lang="en" sz="1500" b="1" dirty="0">
                <a:solidFill>
                  <a:srgbClr val="333333"/>
                </a:solidFill>
                <a:highlight>
                  <a:srgbClr val="FFFFFF"/>
                </a:highlight>
                <a:latin typeface="Roboto"/>
                <a:ea typeface="Roboto"/>
                <a:cs typeface="Roboto"/>
                <a:sym typeface="Roboto"/>
              </a:rPr>
              <a:t>@parent</a:t>
            </a:r>
            <a:r>
              <a:rPr lang="en" sz="1500" dirty="0">
                <a:solidFill>
                  <a:srgbClr val="333333"/>
                </a:solidFill>
                <a:highlight>
                  <a:srgbClr val="FFFFFF"/>
                </a:highlight>
                <a:latin typeface="Roboto"/>
                <a:ea typeface="Roboto"/>
                <a:cs typeface="Roboto"/>
                <a:sym typeface="Roboto"/>
              </a:rPr>
              <a:t> directive, it  is to display the content of the section defined in the master layout.</a:t>
            </a:r>
            <a:endParaRPr sz="1500" dirty="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None/>
            </a:pPr>
            <a:r>
              <a:rPr lang="en" sz="1600" b="1" dirty="0">
                <a:solidFill>
                  <a:srgbClr val="333333"/>
                </a:solidFill>
                <a:highlight>
                  <a:srgbClr val="FFFFFF"/>
                </a:highlight>
                <a:latin typeface="Roboto"/>
                <a:ea typeface="Roboto"/>
                <a:cs typeface="Roboto"/>
                <a:sym typeface="Roboto"/>
              </a:rPr>
              <a:t>Let's understand through an example.</a:t>
            </a:r>
            <a:endParaRPr sz="1600" b="1" dirty="0">
              <a:solidFill>
                <a:srgbClr val="333333"/>
              </a:solidFill>
              <a:highlight>
                <a:srgbClr val="FFFFFF"/>
              </a:highlight>
              <a:latin typeface="Roboto"/>
              <a:ea typeface="Roboto"/>
              <a:cs typeface="Roboto"/>
              <a:sym typeface="Roboto"/>
            </a:endParaRPr>
          </a:p>
          <a:p>
            <a:pPr marL="0" lvl="0" indent="0" algn="l" rtl="0">
              <a:spcBef>
                <a:spcPts val="1200"/>
              </a:spcBef>
              <a:spcAft>
                <a:spcPts val="0"/>
              </a:spcAft>
              <a:buNone/>
            </a:pPr>
            <a:endParaRPr sz="1300" dirty="0">
              <a:solidFill>
                <a:srgbClr val="000000"/>
              </a:solidFill>
              <a:latin typeface="Arial"/>
              <a:ea typeface="Arial"/>
              <a:cs typeface="Arial"/>
              <a:sym typeface="Arial"/>
            </a:endParaRPr>
          </a:p>
          <a:p>
            <a:pPr marL="457200" marR="25400" lvl="0" indent="-330200" algn="l" rtl="0">
              <a:lnSpc>
                <a:spcPct val="156250"/>
              </a:lnSpc>
              <a:spcBef>
                <a:spcPts val="1500"/>
              </a:spcBef>
              <a:spcAft>
                <a:spcPts val="0"/>
              </a:spcAft>
              <a:buClr>
                <a:srgbClr val="000000"/>
              </a:buClr>
              <a:buSzPts val="1600"/>
              <a:buFont typeface="Roboto"/>
              <a:buChar char="●"/>
            </a:pPr>
            <a:r>
              <a:rPr lang="en" sz="1600" b="1" dirty="0">
                <a:solidFill>
                  <a:srgbClr val="000000"/>
                </a:solidFill>
                <a:latin typeface="Roboto"/>
                <a:ea typeface="Roboto"/>
                <a:cs typeface="Roboto"/>
                <a:sym typeface="Roboto"/>
              </a:rPr>
              <a:t>First, we create a master file.</a:t>
            </a:r>
            <a:endParaRPr sz="1600" b="1" dirty="0">
              <a:solidFill>
                <a:srgbClr val="000000"/>
              </a:solidFill>
              <a:latin typeface="Roboto"/>
              <a:ea typeface="Roboto"/>
              <a:cs typeface="Roboto"/>
              <a:sym typeface="Roboto"/>
            </a:endParaRPr>
          </a:p>
          <a:p>
            <a:pPr marL="457200" lvl="0" indent="457200" algn="l" rtl="0">
              <a:spcBef>
                <a:spcPts val="1200"/>
              </a:spcBef>
              <a:spcAft>
                <a:spcPts val="0"/>
              </a:spcAft>
              <a:buNone/>
            </a:pPr>
            <a:r>
              <a:rPr lang="en" sz="1500" b="1" dirty="0">
                <a:solidFill>
                  <a:srgbClr val="000000"/>
                </a:solidFill>
                <a:latin typeface="Roboto"/>
                <a:ea typeface="Roboto"/>
                <a:cs typeface="Roboto"/>
                <a:sym typeface="Roboto"/>
              </a:rPr>
              <a:t>master.blade.php</a:t>
            </a:r>
            <a:endParaRPr sz="1500" b="1" dirty="0">
              <a:solidFill>
                <a:srgbClr val="000000"/>
              </a:solidFill>
              <a:latin typeface="Roboto"/>
              <a:ea typeface="Roboto"/>
              <a:cs typeface="Roboto"/>
              <a:sym typeface="Roboto"/>
            </a:endParaRPr>
          </a:p>
          <a:p>
            <a:pPr marL="0" lvl="0" indent="0" algn="l" rtl="0">
              <a:spcBef>
                <a:spcPts val="1200"/>
              </a:spcBef>
              <a:spcAft>
                <a:spcPts val="1200"/>
              </a:spcAft>
              <a:buNone/>
            </a:pPr>
            <a:endParaRPr dirty="0"/>
          </a:p>
        </p:txBody>
      </p:sp>
      <p:sp>
        <p:nvSpPr>
          <p:cNvPr id="264" name="Google Shape;264;p43"/>
          <p:cNvSpPr txBox="1"/>
          <p:nvPr/>
        </p:nvSpPr>
        <p:spPr>
          <a:xfrm>
            <a:off x="4664850" y="1782575"/>
            <a:ext cx="3138000" cy="3285485"/>
          </a:xfrm>
          <a:prstGeom prst="rect">
            <a:avLst/>
          </a:prstGeom>
          <a:solidFill>
            <a:srgbClr val="D9EAD3"/>
          </a:solidFill>
          <a:ln>
            <a:noFill/>
          </a:ln>
        </p:spPr>
        <p:txBody>
          <a:bodyPr spcFirstLastPara="1" wrap="square" lIns="91425" tIns="91425" rIns="91425" bIns="91425" anchor="t" anchorCtr="0">
            <a:spAutoFit/>
          </a:bodyPr>
          <a:lstStyle/>
          <a:p>
            <a:pPr marL="0" lvl="0" indent="0" algn="l" rtl="0">
              <a:lnSpc>
                <a:spcPct val="100000"/>
              </a:lnSpc>
              <a:spcBef>
                <a:spcPts val="300"/>
              </a:spcBef>
              <a:spcAft>
                <a:spcPts val="0"/>
              </a:spcAft>
              <a:buNone/>
            </a:pPr>
            <a:r>
              <a:rPr lang="en" sz="1300" dirty="0">
                <a:latin typeface="Roboto"/>
                <a:ea typeface="Roboto"/>
                <a:cs typeface="Roboto"/>
                <a:sym typeface="Roboto"/>
              </a:rPr>
              <a:t>&lt;html&gt;  </a:t>
            </a:r>
            <a:endParaRPr sz="1300" dirty="0">
              <a:latin typeface="Roboto"/>
              <a:ea typeface="Roboto"/>
              <a:cs typeface="Roboto"/>
              <a:sym typeface="Roboto"/>
            </a:endParaRPr>
          </a:p>
          <a:p>
            <a:pPr marL="0" lvl="0" indent="0" algn="l" rtl="0">
              <a:lnSpc>
                <a:spcPct val="100000"/>
              </a:lnSpc>
              <a:spcBef>
                <a:spcPts val="300"/>
              </a:spcBef>
              <a:spcAft>
                <a:spcPts val="0"/>
              </a:spcAft>
              <a:buNone/>
            </a:pPr>
            <a:r>
              <a:rPr lang="en" sz="1300" dirty="0">
                <a:latin typeface="Roboto"/>
                <a:ea typeface="Roboto"/>
                <a:cs typeface="Roboto"/>
                <a:sym typeface="Roboto"/>
              </a:rPr>
              <a:t>&lt;head&gt;  </a:t>
            </a:r>
            <a:endParaRPr sz="1300" dirty="0">
              <a:latin typeface="Roboto"/>
              <a:ea typeface="Roboto"/>
              <a:cs typeface="Roboto"/>
              <a:sym typeface="Roboto"/>
            </a:endParaRPr>
          </a:p>
          <a:p>
            <a:pPr marL="0" lvl="0" indent="0" algn="l" rtl="0">
              <a:lnSpc>
                <a:spcPct val="100000"/>
              </a:lnSpc>
              <a:spcBef>
                <a:spcPts val="300"/>
              </a:spcBef>
              <a:spcAft>
                <a:spcPts val="0"/>
              </a:spcAft>
              <a:buNone/>
            </a:pPr>
            <a:r>
              <a:rPr lang="en" sz="1300" dirty="0">
                <a:latin typeface="Roboto"/>
                <a:ea typeface="Roboto"/>
                <a:cs typeface="Roboto"/>
                <a:sym typeface="Roboto"/>
              </a:rPr>
              <a:t>&lt;title&gt; Master Page Layout &lt;/title&gt;  </a:t>
            </a:r>
            <a:endParaRPr sz="1300" dirty="0">
              <a:latin typeface="Roboto"/>
              <a:ea typeface="Roboto"/>
              <a:cs typeface="Roboto"/>
              <a:sym typeface="Roboto"/>
            </a:endParaRPr>
          </a:p>
          <a:p>
            <a:pPr marL="0" lvl="0" indent="0" algn="l" rtl="0">
              <a:lnSpc>
                <a:spcPct val="100000"/>
              </a:lnSpc>
              <a:spcBef>
                <a:spcPts val="300"/>
              </a:spcBef>
              <a:spcAft>
                <a:spcPts val="0"/>
              </a:spcAft>
              <a:buNone/>
            </a:pPr>
            <a:r>
              <a:rPr lang="en" sz="1300" dirty="0">
                <a:latin typeface="Roboto"/>
                <a:ea typeface="Roboto"/>
                <a:cs typeface="Roboto"/>
                <a:sym typeface="Roboto"/>
              </a:rPr>
              <a:t>&lt;/head&gt;  </a:t>
            </a:r>
            <a:endParaRPr sz="1300" dirty="0">
              <a:latin typeface="Roboto"/>
              <a:ea typeface="Roboto"/>
              <a:cs typeface="Roboto"/>
              <a:sym typeface="Roboto"/>
            </a:endParaRPr>
          </a:p>
          <a:p>
            <a:pPr marL="0" lvl="0" indent="0" algn="l" rtl="0">
              <a:lnSpc>
                <a:spcPct val="100000"/>
              </a:lnSpc>
              <a:spcBef>
                <a:spcPts val="300"/>
              </a:spcBef>
              <a:spcAft>
                <a:spcPts val="0"/>
              </a:spcAft>
              <a:buNone/>
            </a:pPr>
            <a:r>
              <a:rPr lang="en" sz="1300" dirty="0">
                <a:latin typeface="Roboto"/>
                <a:ea typeface="Roboto"/>
                <a:cs typeface="Roboto"/>
                <a:sym typeface="Roboto"/>
              </a:rPr>
              <a:t>&lt;body&gt;  </a:t>
            </a:r>
            <a:endParaRPr sz="1300" dirty="0">
              <a:latin typeface="Roboto"/>
              <a:ea typeface="Roboto"/>
              <a:cs typeface="Roboto"/>
              <a:sym typeface="Roboto"/>
            </a:endParaRPr>
          </a:p>
          <a:p>
            <a:pPr marL="0" lvl="0" indent="0" algn="l" rtl="0">
              <a:lnSpc>
                <a:spcPct val="100000"/>
              </a:lnSpc>
              <a:spcBef>
                <a:spcPts val="300"/>
              </a:spcBef>
              <a:spcAft>
                <a:spcPts val="0"/>
              </a:spcAft>
              <a:buNone/>
            </a:pPr>
            <a:r>
              <a:rPr lang="en" sz="1300" dirty="0">
                <a:latin typeface="Roboto"/>
                <a:ea typeface="Roboto"/>
                <a:cs typeface="Roboto"/>
                <a:sym typeface="Roboto"/>
              </a:rPr>
              <a:t>&lt;div </a:t>
            </a:r>
            <a:r>
              <a:rPr lang="en" sz="1300" b="1" dirty="0">
                <a:solidFill>
                  <a:srgbClr val="006699"/>
                </a:solidFill>
                <a:latin typeface="Roboto"/>
                <a:ea typeface="Roboto"/>
                <a:cs typeface="Roboto"/>
                <a:sym typeface="Roboto"/>
              </a:rPr>
              <a:t>class</a:t>
            </a:r>
            <a:r>
              <a:rPr lang="en" sz="1300" dirty="0">
                <a:latin typeface="Roboto"/>
                <a:ea typeface="Roboto"/>
                <a:cs typeface="Roboto"/>
                <a:sym typeface="Roboto"/>
              </a:rPr>
              <a:t>=</a:t>
            </a:r>
            <a:r>
              <a:rPr lang="en" sz="1300" dirty="0">
                <a:solidFill>
                  <a:srgbClr val="0000FF"/>
                </a:solidFill>
                <a:latin typeface="Roboto"/>
                <a:ea typeface="Roboto"/>
                <a:cs typeface="Roboto"/>
                <a:sym typeface="Roboto"/>
              </a:rPr>
              <a:t>"container"</a:t>
            </a:r>
            <a:r>
              <a:rPr lang="en" sz="1300" dirty="0">
                <a:latin typeface="Roboto"/>
                <a:ea typeface="Roboto"/>
                <a:cs typeface="Roboto"/>
                <a:sym typeface="Roboto"/>
              </a:rPr>
              <a:t>&gt;  </a:t>
            </a:r>
            <a:endParaRPr sz="1300" dirty="0">
              <a:latin typeface="Roboto"/>
              <a:ea typeface="Roboto"/>
              <a:cs typeface="Roboto"/>
              <a:sym typeface="Roboto"/>
            </a:endParaRPr>
          </a:p>
          <a:p>
            <a:pPr marL="0" lvl="0" indent="0" algn="l" rtl="0">
              <a:lnSpc>
                <a:spcPct val="100000"/>
              </a:lnSpc>
              <a:spcBef>
                <a:spcPts val="300"/>
              </a:spcBef>
              <a:spcAft>
                <a:spcPts val="0"/>
              </a:spcAft>
              <a:buNone/>
            </a:pPr>
            <a:r>
              <a:rPr lang="en" sz="1300" dirty="0">
                <a:latin typeface="Roboto"/>
                <a:ea typeface="Roboto"/>
                <a:cs typeface="Roboto"/>
                <a:sym typeface="Roboto"/>
              </a:rPr>
              <a:t>@yield</a:t>
            </a:r>
            <a:r>
              <a:rPr lang="en" sz="1300">
                <a:latin typeface="Roboto"/>
                <a:ea typeface="Roboto"/>
                <a:cs typeface="Roboto"/>
                <a:sym typeface="Roboto"/>
              </a:rPr>
              <a:t>(</a:t>
            </a:r>
            <a:r>
              <a:rPr lang="en" sz="1300">
                <a:solidFill>
                  <a:srgbClr val="0000FF"/>
                </a:solidFill>
                <a:latin typeface="Roboto"/>
                <a:ea typeface="Roboto"/>
                <a:cs typeface="Roboto"/>
                <a:sym typeface="Roboto"/>
              </a:rPr>
              <a:t>'content’)</a:t>
            </a:r>
            <a:endParaRPr sz="1300" dirty="0">
              <a:latin typeface="Roboto"/>
              <a:ea typeface="Roboto"/>
              <a:cs typeface="Roboto"/>
              <a:sym typeface="Roboto"/>
            </a:endParaRPr>
          </a:p>
          <a:p>
            <a:pPr marL="0" lvl="0" indent="0" algn="l" rtl="0">
              <a:lnSpc>
                <a:spcPct val="100000"/>
              </a:lnSpc>
              <a:spcBef>
                <a:spcPts val="300"/>
              </a:spcBef>
              <a:spcAft>
                <a:spcPts val="0"/>
              </a:spcAft>
              <a:buNone/>
            </a:pPr>
            <a:r>
              <a:rPr lang="en" sz="1300" dirty="0">
                <a:latin typeface="Roboto"/>
                <a:ea typeface="Roboto"/>
                <a:cs typeface="Roboto"/>
                <a:sym typeface="Roboto"/>
              </a:rPr>
              <a:t>&lt;/div&gt;  </a:t>
            </a:r>
            <a:endParaRPr sz="1300" dirty="0">
              <a:latin typeface="Roboto"/>
              <a:ea typeface="Roboto"/>
              <a:cs typeface="Roboto"/>
              <a:sym typeface="Roboto"/>
            </a:endParaRPr>
          </a:p>
          <a:p>
            <a:pPr marL="0" lvl="0" indent="0" algn="l" rtl="0">
              <a:lnSpc>
                <a:spcPct val="100000"/>
              </a:lnSpc>
              <a:spcBef>
                <a:spcPts val="300"/>
              </a:spcBef>
              <a:spcAft>
                <a:spcPts val="0"/>
              </a:spcAft>
              <a:buNone/>
            </a:pPr>
            <a:r>
              <a:rPr lang="en" sz="1300" dirty="0">
                <a:latin typeface="Roboto"/>
                <a:ea typeface="Roboto"/>
                <a:cs typeface="Roboto"/>
                <a:sym typeface="Roboto"/>
              </a:rPr>
              <a:t>@section(</a:t>
            </a:r>
            <a:r>
              <a:rPr lang="en" sz="1300" dirty="0">
                <a:solidFill>
                  <a:srgbClr val="0000FF"/>
                </a:solidFill>
                <a:latin typeface="Roboto"/>
                <a:ea typeface="Roboto"/>
                <a:cs typeface="Roboto"/>
                <a:sym typeface="Roboto"/>
              </a:rPr>
              <a:t>'footer'</a:t>
            </a:r>
            <a:r>
              <a:rPr lang="en" sz="1300" dirty="0">
                <a:latin typeface="Roboto"/>
                <a:ea typeface="Roboto"/>
                <a:cs typeface="Roboto"/>
                <a:sym typeface="Roboto"/>
              </a:rPr>
              <a:t>)  </a:t>
            </a:r>
            <a:endParaRPr sz="1300" dirty="0">
              <a:latin typeface="Roboto"/>
              <a:ea typeface="Roboto"/>
              <a:cs typeface="Roboto"/>
              <a:sym typeface="Roboto"/>
            </a:endParaRPr>
          </a:p>
          <a:p>
            <a:pPr marL="0" lvl="0" indent="0" algn="l" rtl="0">
              <a:lnSpc>
                <a:spcPct val="100000"/>
              </a:lnSpc>
              <a:spcBef>
                <a:spcPts val="300"/>
              </a:spcBef>
              <a:spcAft>
                <a:spcPts val="0"/>
              </a:spcAft>
              <a:buNone/>
            </a:pPr>
            <a:r>
              <a:rPr lang="en" sz="1300" dirty="0">
                <a:latin typeface="Roboto"/>
                <a:ea typeface="Roboto"/>
                <a:cs typeface="Roboto"/>
                <a:sym typeface="Roboto"/>
              </a:rPr>
              <a:t>This is footer   </a:t>
            </a:r>
            <a:endParaRPr sz="1300" dirty="0">
              <a:latin typeface="Roboto"/>
              <a:ea typeface="Roboto"/>
              <a:cs typeface="Roboto"/>
              <a:sym typeface="Roboto"/>
            </a:endParaRPr>
          </a:p>
          <a:p>
            <a:pPr marL="0" lvl="0" indent="0" algn="l" rtl="0">
              <a:lnSpc>
                <a:spcPct val="100000"/>
              </a:lnSpc>
              <a:spcBef>
                <a:spcPts val="300"/>
              </a:spcBef>
              <a:spcAft>
                <a:spcPts val="0"/>
              </a:spcAft>
              <a:buNone/>
            </a:pPr>
            <a:r>
              <a:rPr lang="en" sz="1300" dirty="0">
                <a:latin typeface="Roboto"/>
                <a:ea typeface="Roboto"/>
                <a:cs typeface="Roboto"/>
                <a:sym typeface="Roboto"/>
              </a:rPr>
              <a:t>@show  </a:t>
            </a:r>
            <a:endParaRPr sz="1300" dirty="0">
              <a:latin typeface="Roboto"/>
              <a:ea typeface="Roboto"/>
              <a:cs typeface="Roboto"/>
              <a:sym typeface="Roboto"/>
            </a:endParaRPr>
          </a:p>
          <a:p>
            <a:pPr marL="0" lvl="0" indent="0" algn="l" rtl="0">
              <a:lnSpc>
                <a:spcPct val="100000"/>
              </a:lnSpc>
              <a:spcBef>
                <a:spcPts val="300"/>
              </a:spcBef>
              <a:spcAft>
                <a:spcPts val="0"/>
              </a:spcAft>
              <a:buNone/>
            </a:pPr>
            <a:r>
              <a:rPr lang="en" sz="1300" dirty="0">
                <a:latin typeface="Roboto"/>
                <a:ea typeface="Roboto"/>
                <a:cs typeface="Roboto"/>
                <a:sym typeface="Roboto"/>
              </a:rPr>
              <a:t>&lt;/body&gt;  </a:t>
            </a:r>
            <a:endParaRPr sz="1300" dirty="0">
              <a:latin typeface="Roboto"/>
              <a:ea typeface="Roboto"/>
              <a:cs typeface="Roboto"/>
              <a:sym typeface="Roboto"/>
            </a:endParaRPr>
          </a:p>
          <a:p>
            <a:pPr marL="0" lvl="0" indent="0" algn="l" rtl="0">
              <a:lnSpc>
                <a:spcPct val="100000"/>
              </a:lnSpc>
              <a:spcBef>
                <a:spcPts val="300"/>
              </a:spcBef>
              <a:spcAft>
                <a:spcPts val="0"/>
              </a:spcAft>
              <a:buNone/>
            </a:pPr>
            <a:r>
              <a:rPr lang="en" sz="1300" dirty="0">
                <a:latin typeface="Roboto"/>
                <a:ea typeface="Roboto"/>
                <a:cs typeface="Roboto"/>
                <a:sym typeface="Roboto"/>
              </a:rPr>
              <a:t>&lt;/html&gt;  </a:t>
            </a:r>
            <a:endParaRPr sz="1500" dirty="0">
              <a:latin typeface="Proxima Nova"/>
              <a:ea typeface="Proxima Nova"/>
              <a:cs typeface="Proxima Nova"/>
              <a:sym typeface="Proxima Nova"/>
            </a:endParaRPr>
          </a:p>
        </p:txBody>
      </p:sp>
      <p:cxnSp>
        <p:nvCxnSpPr>
          <p:cNvPr id="265" name="Google Shape;265;p43"/>
          <p:cNvCxnSpPr>
            <a:endCxn id="264" idx="1"/>
          </p:cNvCxnSpPr>
          <p:nvPr/>
        </p:nvCxnSpPr>
        <p:spPr>
          <a:xfrm flipV="1">
            <a:off x="2851350" y="3425318"/>
            <a:ext cx="1813500" cy="125157"/>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4"/>
          <p:cNvSpPr txBox="1">
            <a:spLocks noGrp="1"/>
          </p:cNvSpPr>
          <p:nvPr>
            <p:ph type="body" idx="1"/>
          </p:nvPr>
        </p:nvSpPr>
        <p:spPr>
          <a:xfrm>
            <a:off x="311700" y="427075"/>
            <a:ext cx="8520600" cy="4141800"/>
          </a:xfrm>
          <a:prstGeom prst="rect">
            <a:avLst/>
          </a:prstGeom>
        </p:spPr>
        <p:txBody>
          <a:bodyPr spcFirstLastPara="1" wrap="square" lIns="91425" tIns="91425" rIns="91425" bIns="91425" anchor="t" anchorCtr="0">
            <a:normAutofit/>
          </a:bodyPr>
          <a:lstStyle/>
          <a:p>
            <a:pPr marL="457200" marR="25400" lvl="0" indent="-336550" algn="l" rtl="0">
              <a:lnSpc>
                <a:spcPct val="156250"/>
              </a:lnSpc>
              <a:spcBef>
                <a:spcPts val="1500"/>
              </a:spcBef>
              <a:spcAft>
                <a:spcPts val="0"/>
              </a:spcAft>
              <a:buClr>
                <a:srgbClr val="000000"/>
              </a:buClr>
              <a:buSzPts val="1700"/>
              <a:buFont typeface="Roboto"/>
              <a:buChar char="●"/>
            </a:pPr>
            <a:r>
              <a:rPr lang="en" sz="1700">
                <a:solidFill>
                  <a:srgbClr val="000000"/>
                </a:solidFill>
                <a:highlight>
                  <a:srgbClr val="FFFFFF"/>
                </a:highlight>
                <a:latin typeface="Roboto"/>
                <a:ea typeface="Roboto"/>
                <a:cs typeface="Roboto"/>
                <a:sym typeface="Roboto"/>
              </a:rPr>
              <a:t>Now, we create the </a:t>
            </a:r>
            <a:r>
              <a:rPr lang="en" sz="1700" b="1">
                <a:solidFill>
                  <a:srgbClr val="000000"/>
                </a:solidFill>
                <a:highlight>
                  <a:srgbClr val="FFFFFF"/>
                </a:highlight>
                <a:latin typeface="Roboto"/>
                <a:ea typeface="Roboto"/>
                <a:cs typeface="Roboto"/>
                <a:sym typeface="Roboto"/>
              </a:rPr>
              <a:t>contact.blade.php</a:t>
            </a:r>
            <a:r>
              <a:rPr lang="en" sz="1700">
                <a:solidFill>
                  <a:srgbClr val="000000"/>
                </a:solidFill>
                <a:highlight>
                  <a:srgbClr val="FFFFFF"/>
                </a:highlight>
                <a:latin typeface="Roboto"/>
                <a:ea typeface="Roboto"/>
                <a:cs typeface="Roboto"/>
                <a:sym typeface="Roboto"/>
              </a:rPr>
              <a:t> in which we extend the above </a:t>
            </a:r>
            <a:r>
              <a:rPr lang="en" sz="1700" b="1">
                <a:solidFill>
                  <a:srgbClr val="000000"/>
                </a:solidFill>
                <a:highlight>
                  <a:srgbClr val="FFFFFF"/>
                </a:highlight>
                <a:latin typeface="Roboto"/>
                <a:ea typeface="Roboto"/>
                <a:cs typeface="Roboto"/>
                <a:sym typeface="Roboto"/>
              </a:rPr>
              <a:t>master.blade.php</a:t>
            </a:r>
            <a:r>
              <a:rPr lang="en" sz="1700">
                <a:solidFill>
                  <a:srgbClr val="000000"/>
                </a:solidFill>
                <a:highlight>
                  <a:srgbClr val="FFFFFF"/>
                </a:highlight>
                <a:latin typeface="Roboto"/>
                <a:ea typeface="Roboto"/>
                <a:cs typeface="Roboto"/>
                <a:sym typeface="Roboto"/>
              </a:rPr>
              <a:t> file.</a:t>
            </a:r>
            <a:endParaRPr sz="1700">
              <a:solidFill>
                <a:srgbClr val="000000"/>
              </a:solidFill>
              <a:highlight>
                <a:srgbClr val="FFFFFF"/>
              </a:highlight>
              <a:latin typeface="Roboto"/>
              <a:ea typeface="Roboto"/>
              <a:cs typeface="Roboto"/>
              <a:sym typeface="Roboto"/>
            </a:endParaRPr>
          </a:p>
          <a:p>
            <a:pPr marL="0" lvl="0" indent="0" algn="l" rtl="0">
              <a:spcBef>
                <a:spcPts val="1200"/>
              </a:spcBef>
              <a:spcAft>
                <a:spcPts val="1200"/>
              </a:spcAft>
              <a:buNone/>
            </a:pPr>
            <a:endParaRPr/>
          </a:p>
        </p:txBody>
      </p:sp>
      <p:sp>
        <p:nvSpPr>
          <p:cNvPr id="271" name="Google Shape;271;p44"/>
          <p:cNvSpPr txBox="1"/>
          <p:nvPr/>
        </p:nvSpPr>
        <p:spPr>
          <a:xfrm>
            <a:off x="420367" y="1612870"/>
            <a:ext cx="3165900" cy="2569904"/>
          </a:xfrm>
          <a:prstGeom prst="rect">
            <a:avLst/>
          </a:prstGeom>
          <a:solidFill>
            <a:srgbClr val="D9EAD3"/>
          </a:solidFill>
          <a:ln>
            <a:noFill/>
          </a:ln>
        </p:spPr>
        <p:txBody>
          <a:bodyPr spcFirstLastPara="1" wrap="square" lIns="91425" tIns="91425" rIns="91425" bIns="91425" anchor="t" anchorCtr="0">
            <a:spAutoFit/>
          </a:bodyPr>
          <a:lstStyle/>
          <a:p>
            <a:pPr marL="0" lvl="0" indent="0" algn="l" rtl="0">
              <a:lnSpc>
                <a:spcPct val="100000"/>
              </a:lnSpc>
              <a:spcBef>
                <a:spcPts val="300"/>
              </a:spcBef>
              <a:spcAft>
                <a:spcPts val="0"/>
              </a:spcAft>
              <a:buNone/>
            </a:pPr>
            <a:r>
              <a:rPr lang="en" sz="1500" dirty="0">
                <a:latin typeface="Roboto"/>
                <a:ea typeface="Roboto"/>
                <a:cs typeface="Roboto"/>
                <a:sym typeface="Roboto"/>
              </a:rPr>
              <a:t>@</a:t>
            </a:r>
            <a:r>
              <a:rPr lang="en" sz="1500" b="1" dirty="0">
                <a:solidFill>
                  <a:srgbClr val="006699"/>
                </a:solidFill>
                <a:latin typeface="Roboto"/>
                <a:ea typeface="Roboto"/>
                <a:cs typeface="Roboto"/>
                <a:sym typeface="Roboto"/>
              </a:rPr>
              <a:t>extends</a:t>
            </a:r>
            <a:r>
              <a:rPr lang="en" sz="1500" dirty="0">
                <a:latin typeface="Roboto"/>
                <a:ea typeface="Roboto"/>
                <a:cs typeface="Roboto"/>
                <a:sym typeface="Roboto"/>
              </a:rPr>
              <a:t>(</a:t>
            </a:r>
            <a:r>
              <a:rPr lang="en" sz="1500" dirty="0">
                <a:solidFill>
                  <a:srgbClr val="0000FF"/>
                </a:solidFill>
                <a:latin typeface="Roboto"/>
                <a:ea typeface="Roboto"/>
                <a:cs typeface="Roboto"/>
                <a:sym typeface="Roboto"/>
              </a:rPr>
              <a:t>'layout.master'</a:t>
            </a:r>
            <a:r>
              <a:rPr lang="en" sz="1500" dirty="0">
                <a:latin typeface="Roboto"/>
                <a:ea typeface="Roboto"/>
                <a:cs typeface="Roboto"/>
                <a:sym typeface="Roboto"/>
              </a:rPr>
              <a:t>)  </a:t>
            </a:r>
            <a:endParaRPr sz="1500" dirty="0">
              <a:latin typeface="Roboto"/>
              <a:ea typeface="Roboto"/>
              <a:cs typeface="Roboto"/>
              <a:sym typeface="Roboto"/>
            </a:endParaRPr>
          </a:p>
          <a:p>
            <a:pPr marL="0" lvl="0" indent="0" algn="l" rtl="0">
              <a:lnSpc>
                <a:spcPct val="100000"/>
              </a:lnSpc>
              <a:spcBef>
                <a:spcPts val="300"/>
              </a:spcBef>
              <a:spcAft>
                <a:spcPts val="0"/>
              </a:spcAft>
              <a:buNone/>
            </a:pPr>
            <a:r>
              <a:rPr lang="en" sz="1500" dirty="0">
                <a:latin typeface="Roboto"/>
                <a:ea typeface="Roboto"/>
                <a:cs typeface="Roboto"/>
                <a:sym typeface="Roboto"/>
              </a:rPr>
              <a:t>@section(</a:t>
            </a:r>
            <a:r>
              <a:rPr lang="en" sz="1500" dirty="0">
                <a:solidFill>
                  <a:srgbClr val="0000FF"/>
                </a:solidFill>
                <a:latin typeface="Roboto"/>
                <a:ea typeface="Roboto"/>
                <a:cs typeface="Roboto"/>
                <a:sym typeface="Roboto"/>
              </a:rPr>
              <a:t>'content'</a:t>
            </a:r>
            <a:r>
              <a:rPr lang="en" sz="1500" dirty="0">
                <a:latin typeface="Roboto"/>
                <a:ea typeface="Roboto"/>
                <a:cs typeface="Roboto"/>
                <a:sym typeface="Roboto"/>
              </a:rPr>
              <a:t>)  </a:t>
            </a:r>
            <a:endParaRPr sz="1500" dirty="0">
              <a:latin typeface="Roboto"/>
              <a:ea typeface="Roboto"/>
              <a:cs typeface="Roboto"/>
              <a:sym typeface="Roboto"/>
            </a:endParaRPr>
          </a:p>
          <a:p>
            <a:pPr marL="0" lvl="0" indent="0" algn="l" rtl="0">
              <a:lnSpc>
                <a:spcPct val="100000"/>
              </a:lnSpc>
              <a:spcBef>
                <a:spcPts val="300"/>
              </a:spcBef>
              <a:spcAft>
                <a:spcPts val="0"/>
              </a:spcAft>
              <a:buNone/>
            </a:pPr>
            <a:r>
              <a:rPr lang="en" sz="1500" dirty="0">
                <a:latin typeface="Roboto"/>
                <a:ea typeface="Roboto"/>
                <a:cs typeface="Roboto"/>
                <a:sym typeface="Roboto"/>
              </a:rPr>
              <a:t>&lt;h1&gt;Contact Page&lt;/h1&gt;  </a:t>
            </a:r>
            <a:endParaRPr sz="1500" dirty="0">
              <a:latin typeface="Roboto"/>
              <a:ea typeface="Roboto"/>
              <a:cs typeface="Roboto"/>
              <a:sym typeface="Roboto"/>
            </a:endParaRPr>
          </a:p>
          <a:p>
            <a:pPr marL="0" lvl="0" indent="0" algn="l" rtl="0">
              <a:lnSpc>
                <a:spcPct val="100000"/>
              </a:lnSpc>
              <a:spcBef>
                <a:spcPts val="300"/>
              </a:spcBef>
              <a:spcAft>
                <a:spcPts val="0"/>
              </a:spcAft>
              <a:buNone/>
            </a:pPr>
            <a:r>
              <a:rPr lang="en" sz="1500" dirty="0">
                <a:latin typeface="Roboto"/>
                <a:ea typeface="Roboto"/>
                <a:cs typeface="Roboto"/>
                <a:sym typeface="Roboto"/>
              </a:rPr>
              <a:t>@stop   </a:t>
            </a:r>
            <a:endParaRPr sz="1500" dirty="0">
              <a:latin typeface="Roboto"/>
              <a:ea typeface="Roboto"/>
              <a:cs typeface="Roboto"/>
              <a:sym typeface="Roboto"/>
            </a:endParaRPr>
          </a:p>
          <a:p>
            <a:pPr marL="0" lvl="0" indent="0" algn="l" rtl="0">
              <a:lnSpc>
                <a:spcPct val="100000"/>
              </a:lnSpc>
              <a:spcBef>
                <a:spcPts val="300"/>
              </a:spcBef>
              <a:spcAft>
                <a:spcPts val="0"/>
              </a:spcAft>
              <a:buNone/>
            </a:pPr>
            <a:r>
              <a:rPr lang="en" sz="1500" dirty="0">
                <a:latin typeface="Roboto"/>
                <a:ea typeface="Roboto"/>
                <a:cs typeface="Roboto"/>
                <a:sym typeface="Roboto"/>
              </a:rPr>
              <a:t>@section(</a:t>
            </a:r>
            <a:r>
              <a:rPr lang="en" sz="1500" dirty="0">
                <a:solidFill>
                  <a:srgbClr val="0000FF"/>
                </a:solidFill>
                <a:latin typeface="Roboto"/>
                <a:ea typeface="Roboto"/>
                <a:cs typeface="Roboto"/>
                <a:sym typeface="Roboto"/>
              </a:rPr>
              <a:t>'footer'</a:t>
            </a:r>
            <a:r>
              <a:rPr lang="en" sz="1500" dirty="0">
                <a:latin typeface="Roboto"/>
                <a:ea typeface="Roboto"/>
                <a:cs typeface="Roboto"/>
                <a:sym typeface="Roboto"/>
              </a:rPr>
              <a:t>)  </a:t>
            </a:r>
            <a:endParaRPr sz="1500" dirty="0">
              <a:latin typeface="Roboto"/>
              <a:ea typeface="Roboto"/>
              <a:cs typeface="Roboto"/>
              <a:sym typeface="Roboto"/>
            </a:endParaRPr>
          </a:p>
          <a:p>
            <a:pPr marL="0" lvl="0" indent="0" algn="l" rtl="0">
              <a:lnSpc>
                <a:spcPct val="100000"/>
              </a:lnSpc>
              <a:spcBef>
                <a:spcPts val="300"/>
              </a:spcBef>
              <a:spcAft>
                <a:spcPts val="0"/>
              </a:spcAft>
              <a:buNone/>
            </a:pPr>
            <a:r>
              <a:rPr lang="en" sz="1500" dirty="0">
                <a:latin typeface="Roboto"/>
                <a:ea typeface="Roboto"/>
                <a:cs typeface="Roboto"/>
                <a:sym typeface="Roboto"/>
              </a:rPr>
              <a:t>@parent  </a:t>
            </a:r>
            <a:endParaRPr sz="1500" dirty="0">
              <a:latin typeface="Roboto"/>
              <a:ea typeface="Roboto"/>
              <a:cs typeface="Roboto"/>
              <a:sym typeface="Roboto"/>
            </a:endParaRPr>
          </a:p>
          <a:p>
            <a:pPr marL="0" lvl="0" indent="0" algn="l" rtl="0">
              <a:lnSpc>
                <a:spcPct val="100000"/>
              </a:lnSpc>
              <a:spcBef>
                <a:spcPts val="300"/>
              </a:spcBef>
              <a:spcAft>
                <a:spcPts val="0"/>
              </a:spcAft>
              <a:buNone/>
            </a:pPr>
            <a:r>
              <a:rPr lang="en" sz="1500" dirty="0">
                <a:latin typeface="Roboto"/>
                <a:ea typeface="Roboto"/>
                <a:cs typeface="Roboto"/>
                <a:sym typeface="Roboto"/>
              </a:rPr>
              <a:t>&lt;p&gt;this is appended to the footer&lt;/p&gt;  </a:t>
            </a:r>
            <a:endParaRPr sz="1500" dirty="0">
              <a:latin typeface="Roboto"/>
              <a:ea typeface="Roboto"/>
              <a:cs typeface="Roboto"/>
              <a:sym typeface="Roboto"/>
            </a:endParaRPr>
          </a:p>
          <a:p>
            <a:pPr marL="0" lvl="0" indent="0" algn="l" rtl="0">
              <a:lnSpc>
                <a:spcPct val="100000"/>
              </a:lnSpc>
              <a:spcBef>
                <a:spcPts val="300"/>
              </a:spcBef>
              <a:spcAft>
                <a:spcPts val="0"/>
              </a:spcAft>
              <a:buNone/>
            </a:pPr>
            <a:r>
              <a:rPr lang="en" sz="1500" dirty="0">
                <a:latin typeface="Roboto"/>
                <a:ea typeface="Roboto"/>
                <a:cs typeface="Roboto"/>
                <a:sym typeface="Roboto"/>
              </a:rPr>
              <a:t>@stop  </a:t>
            </a:r>
            <a:endParaRPr sz="1700" dirty="0">
              <a:latin typeface="Proxima Nova"/>
              <a:ea typeface="Proxima Nova"/>
              <a:cs typeface="Proxima Nova"/>
              <a:sym typeface="Proxima Nova"/>
            </a:endParaRPr>
          </a:p>
        </p:txBody>
      </p:sp>
      <p:cxnSp>
        <p:nvCxnSpPr>
          <p:cNvPr id="272" name="Google Shape;272;p44"/>
          <p:cNvCxnSpPr/>
          <p:nvPr/>
        </p:nvCxnSpPr>
        <p:spPr>
          <a:xfrm flipH="1">
            <a:off x="2952925" y="806500"/>
            <a:ext cx="725700" cy="795000"/>
          </a:xfrm>
          <a:prstGeom prst="straightConnector1">
            <a:avLst/>
          </a:prstGeom>
          <a:noFill/>
          <a:ln w="9525" cap="flat" cmpd="sng">
            <a:solidFill>
              <a:schemeClr val="dk2"/>
            </a:solidFill>
            <a:prstDash val="solid"/>
            <a:round/>
            <a:headEnd type="none" w="med" len="med"/>
            <a:tailEnd type="triangle" w="med" len="med"/>
          </a:ln>
        </p:spPr>
      </p:cxnSp>
      <p:sp>
        <p:nvSpPr>
          <p:cNvPr id="273" name="Google Shape;273;p44"/>
          <p:cNvSpPr txBox="1"/>
          <p:nvPr/>
        </p:nvSpPr>
        <p:spPr>
          <a:xfrm>
            <a:off x="4572000" y="1104975"/>
            <a:ext cx="25875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333333"/>
                </a:solidFill>
                <a:highlight>
                  <a:srgbClr val="FFFFFF"/>
                </a:highlight>
                <a:latin typeface="Roboto"/>
                <a:ea typeface="Roboto"/>
                <a:cs typeface="Roboto"/>
                <a:sym typeface="Roboto"/>
              </a:rPr>
              <a:t>@parent</a:t>
            </a:r>
            <a:r>
              <a:rPr lang="en" sz="1800">
                <a:solidFill>
                  <a:srgbClr val="333333"/>
                </a:solidFill>
                <a:highlight>
                  <a:srgbClr val="FFFFFF"/>
                </a:highlight>
                <a:latin typeface="Roboto"/>
                <a:ea typeface="Roboto"/>
                <a:cs typeface="Roboto"/>
                <a:sym typeface="Roboto"/>
              </a:rPr>
              <a:t> directive adds the paragraph content to the footer section.</a:t>
            </a:r>
            <a:endParaRPr sz="2000">
              <a:latin typeface="Proxima Nova"/>
              <a:ea typeface="Proxima Nova"/>
              <a:cs typeface="Proxima Nova"/>
              <a:sym typeface="Proxima Nova"/>
            </a:endParaRPr>
          </a:p>
        </p:txBody>
      </p:sp>
      <p:cxnSp>
        <p:nvCxnSpPr>
          <p:cNvPr id="274" name="Google Shape;274;p44"/>
          <p:cNvCxnSpPr>
            <a:stCxn id="273" idx="1"/>
          </p:cNvCxnSpPr>
          <p:nvPr/>
        </p:nvCxnSpPr>
        <p:spPr>
          <a:xfrm flipH="1">
            <a:off x="1389600" y="1612875"/>
            <a:ext cx="3182400" cy="1641000"/>
          </a:xfrm>
          <a:prstGeom prst="straightConnector1">
            <a:avLst/>
          </a:prstGeom>
          <a:noFill/>
          <a:ln w="9525" cap="flat" cmpd="sng">
            <a:solidFill>
              <a:schemeClr val="dk2"/>
            </a:solidFill>
            <a:prstDash val="solid"/>
            <a:round/>
            <a:headEnd type="none" w="med" len="med"/>
            <a:tailEnd type="triangle" w="med" len="med"/>
          </a:ln>
        </p:spPr>
      </p:cxnSp>
      <p:pic>
        <p:nvPicPr>
          <p:cNvPr id="275" name="Google Shape;275;p44"/>
          <p:cNvPicPr preferRelativeResize="0"/>
          <p:nvPr/>
        </p:nvPicPr>
        <p:blipFill>
          <a:blip r:embed="rId3">
            <a:alphaModFix/>
          </a:blip>
          <a:stretch>
            <a:fillRect/>
          </a:stretch>
        </p:blipFill>
        <p:spPr>
          <a:xfrm>
            <a:off x="3308563" y="2571738"/>
            <a:ext cx="5572125" cy="2352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920" b="1">
                <a:solidFill>
                  <a:schemeClr val="accent5"/>
                </a:solidFill>
              </a:rPr>
              <a:t>Notes:</a:t>
            </a:r>
            <a:endParaRPr/>
          </a:p>
        </p:txBody>
      </p:sp>
      <p:sp>
        <p:nvSpPr>
          <p:cNvPr id="281" name="Google Shape;281;p45"/>
          <p:cNvSpPr txBox="1">
            <a:spLocks noGrp="1"/>
          </p:cNvSpPr>
          <p:nvPr>
            <p:ph type="body" idx="1"/>
          </p:nvPr>
        </p:nvSpPr>
        <p:spPr>
          <a:xfrm>
            <a:off x="311700" y="1152475"/>
            <a:ext cx="8520600" cy="3416400"/>
          </a:xfrm>
          <a:prstGeom prst="rect">
            <a:avLst/>
          </a:prstGeom>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700" b="1" dirty="0">
                <a:solidFill>
                  <a:srgbClr val="000000"/>
                </a:solidFill>
                <a:latin typeface="Arial"/>
                <a:ea typeface="Arial"/>
                <a:cs typeface="Arial"/>
                <a:sym typeface="Arial"/>
              </a:rPr>
              <a:t>@endsection</a:t>
            </a:r>
            <a:r>
              <a:rPr lang="en" sz="1700" dirty="0">
                <a:solidFill>
                  <a:srgbClr val="000000"/>
                </a:solidFill>
                <a:highlight>
                  <a:schemeClr val="lt1"/>
                </a:highlight>
                <a:latin typeface="Arial"/>
                <a:ea typeface="Arial"/>
                <a:cs typeface="Arial"/>
                <a:sym typeface="Arial"/>
              </a:rPr>
              <a:t> and </a:t>
            </a:r>
            <a:r>
              <a:rPr lang="en" sz="1700" b="1" dirty="0">
                <a:solidFill>
                  <a:srgbClr val="000000"/>
                </a:solidFill>
                <a:latin typeface="Arial"/>
                <a:ea typeface="Arial"/>
                <a:cs typeface="Arial"/>
                <a:sym typeface="Arial"/>
              </a:rPr>
              <a:t>@stop</a:t>
            </a:r>
            <a:r>
              <a:rPr lang="en" sz="1700" dirty="0">
                <a:solidFill>
                  <a:srgbClr val="000000"/>
                </a:solidFill>
                <a:highlight>
                  <a:schemeClr val="lt1"/>
                </a:highlight>
                <a:latin typeface="Arial"/>
                <a:ea typeface="Arial"/>
                <a:cs typeface="Arial"/>
                <a:sym typeface="Arial"/>
              </a:rPr>
              <a:t> are the same and indicate the end of a section.</a:t>
            </a:r>
            <a:endParaRPr sz="1700" dirty="0">
              <a:solidFill>
                <a:srgbClr val="000000"/>
              </a:solidFill>
            </a:endParaRPr>
          </a:p>
          <a:p>
            <a:pPr marL="0" lvl="0" indent="0" algn="l" rtl="0">
              <a:spcBef>
                <a:spcPts val="1200"/>
              </a:spcBef>
              <a:spcAft>
                <a:spcPts val="0"/>
              </a:spcAft>
              <a:buNone/>
            </a:pPr>
            <a:r>
              <a:rPr lang="en" sz="1700" b="1" dirty="0">
                <a:solidFill>
                  <a:srgbClr val="000000"/>
                </a:solidFill>
                <a:highlight>
                  <a:schemeClr val="lt1"/>
                </a:highlight>
                <a:latin typeface="Arial"/>
                <a:ea typeface="Arial"/>
                <a:cs typeface="Arial"/>
                <a:sym typeface="Arial"/>
              </a:rPr>
              <a:t>@endsection</a:t>
            </a:r>
            <a:r>
              <a:rPr lang="en" sz="1700" dirty="0">
                <a:solidFill>
                  <a:srgbClr val="000000"/>
                </a:solidFill>
                <a:highlight>
                  <a:schemeClr val="lt1"/>
                </a:highlight>
                <a:latin typeface="Arial"/>
                <a:ea typeface="Arial"/>
                <a:cs typeface="Arial"/>
                <a:sym typeface="Arial"/>
              </a:rPr>
              <a:t> directive just tells the blade engine where the section actually ends. And to show that section you need to use the </a:t>
            </a:r>
            <a:r>
              <a:rPr lang="en" sz="1700" b="1" dirty="0">
                <a:solidFill>
                  <a:srgbClr val="000000"/>
                </a:solidFill>
                <a:highlight>
                  <a:schemeClr val="lt1"/>
                </a:highlight>
                <a:latin typeface="Arial"/>
                <a:ea typeface="Arial"/>
                <a:cs typeface="Arial"/>
                <a:sym typeface="Arial"/>
              </a:rPr>
              <a:t>@yield</a:t>
            </a:r>
            <a:r>
              <a:rPr lang="en" sz="1700" dirty="0">
                <a:solidFill>
                  <a:srgbClr val="000000"/>
                </a:solidFill>
                <a:highlight>
                  <a:schemeClr val="lt1"/>
                </a:highlight>
                <a:latin typeface="Arial"/>
                <a:ea typeface="Arial"/>
                <a:cs typeface="Arial"/>
                <a:sym typeface="Arial"/>
              </a:rPr>
              <a:t> directive. If you don't </a:t>
            </a:r>
            <a:r>
              <a:rPr lang="en" sz="1700" i="1" dirty="0">
                <a:solidFill>
                  <a:srgbClr val="000000"/>
                </a:solidFill>
                <a:highlight>
                  <a:schemeClr val="lt1"/>
                </a:highlight>
                <a:latin typeface="Arial"/>
                <a:ea typeface="Arial"/>
                <a:cs typeface="Arial"/>
                <a:sym typeface="Arial"/>
              </a:rPr>
              <a:t>yield</a:t>
            </a:r>
            <a:r>
              <a:rPr lang="en" sz="1700" dirty="0">
                <a:solidFill>
                  <a:srgbClr val="000000"/>
                </a:solidFill>
                <a:highlight>
                  <a:schemeClr val="lt1"/>
                </a:highlight>
                <a:latin typeface="Arial"/>
                <a:ea typeface="Arial"/>
                <a:cs typeface="Arial"/>
                <a:sym typeface="Arial"/>
              </a:rPr>
              <a:t> that section blade won't show it after rendering the view.</a:t>
            </a:r>
            <a:endParaRPr sz="1700" dirty="0">
              <a:solidFill>
                <a:srgbClr val="000000"/>
              </a:solidFill>
              <a:highlight>
                <a:schemeClr val="lt1"/>
              </a:highlight>
              <a:latin typeface="Arial"/>
              <a:ea typeface="Arial"/>
              <a:cs typeface="Arial"/>
              <a:sym typeface="Arial"/>
            </a:endParaRPr>
          </a:p>
          <a:p>
            <a:pPr marL="0" lvl="0" indent="0" algn="l" rtl="0">
              <a:spcBef>
                <a:spcPts val="0"/>
              </a:spcBef>
              <a:spcAft>
                <a:spcPts val="0"/>
              </a:spcAft>
              <a:buNone/>
            </a:pPr>
            <a:endParaRPr sz="1700" dirty="0">
              <a:solidFill>
                <a:srgbClr val="000000"/>
              </a:solidFill>
              <a:highlight>
                <a:schemeClr val="lt1"/>
              </a:highlight>
              <a:latin typeface="Arial"/>
              <a:ea typeface="Arial"/>
              <a:cs typeface="Arial"/>
              <a:sym typeface="Arial"/>
            </a:endParaRPr>
          </a:p>
          <a:p>
            <a:pPr marL="0" lvl="0" indent="0" algn="l" rtl="0">
              <a:spcBef>
                <a:spcPts val="0"/>
              </a:spcBef>
              <a:spcAft>
                <a:spcPts val="0"/>
              </a:spcAft>
              <a:buNone/>
            </a:pPr>
            <a:r>
              <a:rPr lang="en" sz="1700" b="1" dirty="0">
                <a:solidFill>
                  <a:srgbClr val="000000"/>
                </a:solidFill>
                <a:highlight>
                  <a:schemeClr val="lt1"/>
                </a:highlight>
                <a:latin typeface="Arial"/>
                <a:ea typeface="Arial"/>
                <a:cs typeface="Arial"/>
                <a:sym typeface="Arial"/>
              </a:rPr>
              <a:t>@show</a:t>
            </a:r>
            <a:r>
              <a:rPr lang="en" sz="1700" dirty="0">
                <a:solidFill>
                  <a:srgbClr val="000000"/>
                </a:solidFill>
                <a:highlight>
                  <a:schemeClr val="lt1"/>
                </a:highlight>
                <a:latin typeface="Arial"/>
                <a:ea typeface="Arial"/>
                <a:cs typeface="Arial"/>
                <a:sym typeface="Arial"/>
              </a:rPr>
              <a:t> is equivalent to </a:t>
            </a:r>
            <a:endParaRPr sz="1700" dirty="0">
              <a:solidFill>
                <a:srgbClr val="000000"/>
              </a:solidFill>
              <a:highlight>
                <a:schemeClr val="lt1"/>
              </a:highlight>
              <a:latin typeface="Arial"/>
              <a:ea typeface="Arial"/>
              <a:cs typeface="Arial"/>
              <a:sym typeface="Arial"/>
            </a:endParaRPr>
          </a:p>
          <a:p>
            <a:pPr marL="0" lvl="0" indent="457200" algn="l" rtl="0">
              <a:spcBef>
                <a:spcPts val="0"/>
              </a:spcBef>
              <a:spcAft>
                <a:spcPts val="0"/>
              </a:spcAft>
              <a:buNone/>
            </a:pPr>
            <a:endParaRPr sz="1700" dirty="0">
              <a:solidFill>
                <a:srgbClr val="000000"/>
              </a:solidFill>
              <a:latin typeface="Arial"/>
              <a:ea typeface="Arial"/>
              <a:cs typeface="Arial"/>
              <a:sym typeface="Arial"/>
            </a:endParaRPr>
          </a:p>
          <a:p>
            <a:pPr marL="0" lvl="0" indent="0" algn="l" rtl="0">
              <a:spcBef>
                <a:spcPts val="0"/>
              </a:spcBef>
              <a:spcAft>
                <a:spcPts val="0"/>
              </a:spcAft>
              <a:buNone/>
            </a:pPr>
            <a:endParaRPr sz="1700" dirty="0">
              <a:solidFill>
                <a:srgbClr val="000000"/>
              </a:solidFill>
              <a:highlight>
                <a:schemeClr val="lt1"/>
              </a:highlight>
              <a:latin typeface="Arial"/>
              <a:ea typeface="Arial"/>
              <a:cs typeface="Arial"/>
              <a:sym typeface="Arial"/>
            </a:endParaRPr>
          </a:p>
        </p:txBody>
      </p:sp>
      <p:sp>
        <p:nvSpPr>
          <p:cNvPr id="282" name="Google Shape;282;p45"/>
          <p:cNvSpPr txBox="1"/>
          <p:nvPr/>
        </p:nvSpPr>
        <p:spPr>
          <a:xfrm>
            <a:off x="1003374" y="3376183"/>
            <a:ext cx="3382500" cy="781200"/>
          </a:xfrm>
          <a:prstGeom prst="rect">
            <a:avLst/>
          </a:prstGeom>
          <a:solidFill>
            <a:srgbClr val="D9EAD3"/>
          </a:solidFill>
          <a:ln>
            <a:noFill/>
          </a:ln>
        </p:spPr>
        <p:txBody>
          <a:bodyPr spcFirstLastPara="1" wrap="square" lIns="91425" tIns="91425" rIns="91425" bIns="91425" anchor="t" anchorCtr="0">
            <a:spAutoFit/>
          </a:bodyPr>
          <a:lstStyle/>
          <a:p>
            <a:pPr marL="0" lvl="0" indent="457200" algn="l" rtl="0">
              <a:lnSpc>
                <a:spcPct val="115000"/>
              </a:lnSpc>
              <a:spcBef>
                <a:spcPts val="0"/>
              </a:spcBef>
              <a:spcAft>
                <a:spcPts val="0"/>
              </a:spcAft>
              <a:buNone/>
            </a:pPr>
            <a:r>
              <a:rPr lang="en" sz="1700" b="1" dirty="0"/>
              <a:t>@stop</a:t>
            </a:r>
            <a:r>
              <a:rPr lang="en" sz="1700" dirty="0"/>
              <a:t> </a:t>
            </a:r>
            <a:endParaRPr sz="1700" dirty="0"/>
          </a:p>
          <a:p>
            <a:pPr marL="0" lvl="0" indent="457200" algn="l" rtl="0">
              <a:lnSpc>
                <a:spcPct val="115000"/>
              </a:lnSpc>
              <a:spcBef>
                <a:spcPts val="0"/>
              </a:spcBef>
              <a:spcAft>
                <a:spcPts val="0"/>
              </a:spcAft>
              <a:buNone/>
            </a:pPr>
            <a:r>
              <a:rPr lang="en" sz="1700" b="1" dirty="0"/>
              <a:t>@yield</a:t>
            </a:r>
            <a:r>
              <a:rPr lang="en" sz="1700" dirty="0"/>
              <a:t>('sectionname')</a:t>
            </a:r>
            <a:endParaRPr dirty="0">
              <a:latin typeface="Proxima Nova"/>
              <a:ea typeface="Proxima Nova"/>
              <a:cs typeface="Proxima Nova"/>
              <a:sym typeface="Proxima Nov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6"/>
          <p:cNvSpPr txBox="1">
            <a:spLocks noGrp="1"/>
          </p:cNvSpPr>
          <p:nvPr>
            <p:ph type="body" idx="1"/>
          </p:nvPr>
        </p:nvSpPr>
        <p:spPr>
          <a:xfrm>
            <a:off x="311700" y="1142018"/>
            <a:ext cx="8520600" cy="38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000000"/>
                </a:solidFill>
              </a:rPr>
              <a:t>@yield</a:t>
            </a:r>
            <a:r>
              <a:rPr lang="en" sz="1500" b="1">
                <a:solidFill>
                  <a:srgbClr val="000000"/>
                </a:solidFill>
              </a:rPr>
              <a:t>('SectionName')</a:t>
            </a:r>
            <a:endParaRPr sz="1500" b="1">
              <a:solidFill>
                <a:srgbClr val="000000"/>
              </a:solidFill>
            </a:endParaRPr>
          </a:p>
          <a:p>
            <a:pPr marL="457200" lvl="0" indent="-323850" algn="l" rtl="0">
              <a:spcBef>
                <a:spcPts val="1200"/>
              </a:spcBef>
              <a:spcAft>
                <a:spcPts val="0"/>
              </a:spcAft>
              <a:buClr>
                <a:srgbClr val="000000"/>
              </a:buClr>
              <a:buSzPts val="1500"/>
              <a:buChar char="●"/>
            </a:pPr>
            <a:r>
              <a:rPr lang="en" sz="1500">
                <a:solidFill>
                  <a:srgbClr val="000000"/>
                </a:solidFill>
              </a:rPr>
              <a:t>Can be provided with a default string but no HTML! </a:t>
            </a:r>
            <a:r>
              <a:rPr lang="en" sz="1500" b="1">
                <a:solidFill>
                  <a:srgbClr val="000000"/>
                </a:solidFill>
              </a:rPr>
              <a:t>@yield('SectionName','Default String')</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The default string will be shown in the sub-blade-template when no </a:t>
            </a:r>
            <a:r>
              <a:rPr lang="en" sz="1500" b="1">
                <a:solidFill>
                  <a:srgbClr val="000000"/>
                </a:solidFill>
              </a:rPr>
              <a:t>@section('SectionName') .. @endsection</a:t>
            </a:r>
            <a:r>
              <a:rPr lang="en" sz="1500">
                <a:solidFill>
                  <a:srgbClr val="000000"/>
                </a:solidFill>
              </a:rPr>
              <a:t> is provided (in the child file).</a:t>
            </a:r>
            <a:endParaRPr sz="1500">
              <a:solidFill>
                <a:srgbClr val="000000"/>
              </a:solidFill>
            </a:endParaRPr>
          </a:p>
          <a:p>
            <a:pPr marL="0" lvl="0" indent="0" algn="l" rtl="0">
              <a:spcBef>
                <a:spcPts val="1200"/>
              </a:spcBef>
              <a:spcAft>
                <a:spcPts val="0"/>
              </a:spcAft>
              <a:buNone/>
            </a:pPr>
            <a:endParaRPr sz="1500">
              <a:solidFill>
                <a:srgbClr val="232629"/>
              </a:solidFill>
              <a:highlight>
                <a:srgbClr val="FFFFFF"/>
              </a:highlight>
              <a:latin typeface="Arial"/>
              <a:ea typeface="Arial"/>
              <a:cs typeface="Arial"/>
              <a:sym typeface="Arial"/>
            </a:endParaRPr>
          </a:p>
          <a:p>
            <a:pPr marL="0" lvl="0" indent="0" algn="l" rtl="0">
              <a:spcBef>
                <a:spcPts val="0"/>
              </a:spcBef>
              <a:spcAft>
                <a:spcPts val="0"/>
              </a:spcAft>
              <a:buNone/>
            </a:pPr>
            <a:r>
              <a:rPr lang="en" sz="1700" b="1">
                <a:solidFill>
                  <a:srgbClr val="000000"/>
                </a:solidFill>
              </a:rPr>
              <a:t>@section</a:t>
            </a:r>
            <a:r>
              <a:rPr lang="en" sz="1500" b="1">
                <a:solidFill>
                  <a:srgbClr val="000000"/>
                </a:solidFill>
              </a:rPr>
              <a:t>('SectionName')    ……default HTML content of section……. </a:t>
            </a:r>
            <a:r>
              <a:rPr lang="en" sz="1700" b="1">
                <a:solidFill>
                  <a:srgbClr val="000000"/>
                </a:solidFill>
              </a:rPr>
              <a:t>@show</a:t>
            </a:r>
            <a:endParaRPr sz="1700" b="1">
              <a:solidFill>
                <a:srgbClr val="000000"/>
              </a:solidFill>
            </a:endParaRPr>
          </a:p>
          <a:p>
            <a:pPr marL="457200" lvl="0" indent="-323850" algn="l" rtl="0">
              <a:spcBef>
                <a:spcPts val="1200"/>
              </a:spcBef>
              <a:spcAft>
                <a:spcPts val="0"/>
              </a:spcAft>
              <a:buClr>
                <a:srgbClr val="000000"/>
              </a:buClr>
              <a:buSzPts val="1500"/>
              <a:buChar char="●"/>
            </a:pPr>
            <a:r>
              <a:rPr lang="en" sz="1500">
                <a:solidFill>
                  <a:srgbClr val="000000"/>
                </a:solidFill>
              </a:rPr>
              <a:t>Can be provided with a default HTML code. </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The default HTML code will be shown in the sub-blade-template when no </a:t>
            </a:r>
            <a:r>
              <a:rPr lang="en" sz="1500" b="1">
                <a:solidFill>
                  <a:srgbClr val="000000"/>
                </a:solidFill>
              </a:rPr>
              <a:t>@section('SectionName')</a:t>
            </a:r>
            <a:r>
              <a:rPr lang="en" sz="1500">
                <a:solidFill>
                  <a:srgbClr val="000000"/>
                </a:solidFill>
              </a:rPr>
              <a:t> is provided (in the child file).</a:t>
            </a:r>
            <a:endParaRPr sz="1500">
              <a:solidFill>
                <a:srgbClr val="000000"/>
              </a:solidFill>
            </a:endParaRPr>
          </a:p>
          <a:p>
            <a:pPr marL="0" lvl="0" indent="0" algn="l" rtl="0">
              <a:spcBef>
                <a:spcPts val="1200"/>
              </a:spcBef>
              <a:spcAft>
                <a:spcPts val="1200"/>
              </a:spcAft>
              <a:buNone/>
            </a:pPr>
            <a:r>
              <a:rPr lang="en" sz="1500">
                <a:solidFill>
                  <a:srgbClr val="000000"/>
                </a:solidFill>
              </a:rPr>
              <a:t>To show the default string and append to it in the child file you should use </a:t>
            </a:r>
            <a:r>
              <a:rPr lang="en" sz="1500" b="1">
                <a:solidFill>
                  <a:srgbClr val="000000"/>
                </a:solidFill>
              </a:rPr>
              <a:t>@section('SectionName')@parent ……appended string …..  @endsection</a:t>
            </a:r>
            <a:endParaRPr sz="1500">
              <a:solidFill>
                <a:srgbClr val="000000"/>
              </a:solidFill>
            </a:endParaRPr>
          </a:p>
        </p:txBody>
      </p:sp>
      <p:sp>
        <p:nvSpPr>
          <p:cNvPr id="288" name="Google Shape;288;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920" b="1">
                <a:solidFill>
                  <a:schemeClr val="accent5"/>
                </a:solidFill>
              </a:rPr>
              <a:t>Notes: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47"/>
          <p:cNvPicPr preferRelativeResize="0"/>
          <p:nvPr/>
        </p:nvPicPr>
        <p:blipFill rotWithShape="1">
          <a:blip r:embed="rId3">
            <a:alphaModFix/>
          </a:blip>
          <a:srcRect t="-1360" r="29002" b="1359"/>
          <a:stretch/>
        </p:blipFill>
        <p:spPr>
          <a:xfrm>
            <a:off x="364954" y="393388"/>
            <a:ext cx="3782650" cy="4657650"/>
          </a:xfrm>
          <a:prstGeom prst="rect">
            <a:avLst/>
          </a:prstGeom>
          <a:noFill/>
          <a:ln>
            <a:noFill/>
          </a:ln>
        </p:spPr>
      </p:pic>
      <p:sp>
        <p:nvSpPr>
          <p:cNvPr id="294" name="Google Shape;294;p47"/>
          <p:cNvSpPr txBox="1">
            <a:spLocks noGrp="1"/>
          </p:cNvSpPr>
          <p:nvPr>
            <p:ph type="title"/>
          </p:nvPr>
        </p:nvSpPr>
        <p:spPr>
          <a:xfrm>
            <a:off x="826208" y="59483"/>
            <a:ext cx="2734500" cy="3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test.blade.php</a:t>
            </a:r>
            <a:endParaRPr sz="2000" dirty="0"/>
          </a:p>
        </p:txBody>
      </p:sp>
      <p:sp>
        <p:nvSpPr>
          <p:cNvPr id="295" name="Google Shape;295;p47"/>
          <p:cNvSpPr txBox="1">
            <a:spLocks noGrp="1"/>
          </p:cNvSpPr>
          <p:nvPr>
            <p:ph type="title"/>
          </p:nvPr>
        </p:nvSpPr>
        <p:spPr>
          <a:xfrm>
            <a:off x="5444694" y="59470"/>
            <a:ext cx="2734500" cy="3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testA.blade.php</a:t>
            </a:r>
            <a:endParaRPr sz="2000" dirty="0"/>
          </a:p>
        </p:txBody>
      </p:sp>
      <p:pic>
        <p:nvPicPr>
          <p:cNvPr id="296" name="Google Shape;296;p47"/>
          <p:cNvPicPr preferRelativeResize="0"/>
          <p:nvPr/>
        </p:nvPicPr>
        <p:blipFill rotWithShape="1">
          <a:blip r:embed="rId4">
            <a:alphaModFix/>
          </a:blip>
          <a:srcRect r="46848"/>
          <a:stretch/>
        </p:blipFill>
        <p:spPr>
          <a:xfrm>
            <a:off x="5063700" y="457575"/>
            <a:ext cx="3748074" cy="4593450"/>
          </a:xfrm>
          <a:prstGeom prst="rect">
            <a:avLst/>
          </a:prstGeom>
          <a:noFill/>
          <a:ln>
            <a:noFill/>
          </a:ln>
        </p:spPr>
      </p:pic>
      <p:cxnSp>
        <p:nvCxnSpPr>
          <p:cNvPr id="297" name="Google Shape;297;p47"/>
          <p:cNvCxnSpPr/>
          <p:nvPr/>
        </p:nvCxnSpPr>
        <p:spPr>
          <a:xfrm flipH="1">
            <a:off x="4596897" y="675759"/>
            <a:ext cx="21300" cy="40929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48"/>
          <p:cNvPicPr preferRelativeResize="0"/>
          <p:nvPr/>
        </p:nvPicPr>
        <p:blipFill rotWithShape="1">
          <a:blip r:embed="rId3">
            <a:alphaModFix/>
          </a:blip>
          <a:srcRect r="25378" b="14000"/>
          <a:stretch/>
        </p:blipFill>
        <p:spPr>
          <a:xfrm>
            <a:off x="2222925" y="1070577"/>
            <a:ext cx="4698200" cy="3162000"/>
          </a:xfrm>
          <a:prstGeom prst="rect">
            <a:avLst/>
          </a:prstGeom>
          <a:noFill/>
          <a:ln w="9525" cap="flat" cmpd="sng">
            <a:solidFill>
              <a:schemeClr val="dk2"/>
            </a:solidFill>
            <a:prstDash val="solid"/>
            <a:round/>
            <a:headEnd type="none" w="sm" len="sm"/>
            <a:tailEnd type="none" w="sm" len="sm"/>
          </a:ln>
        </p:spPr>
      </p:pic>
      <p:sp>
        <p:nvSpPr>
          <p:cNvPr id="303" name="Google Shape;303;p48"/>
          <p:cNvSpPr txBox="1">
            <a:spLocks noGrp="1"/>
          </p:cNvSpPr>
          <p:nvPr>
            <p:ph type="title" idx="4294967295"/>
          </p:nvPr>
        </p:nvSpPr>
        <p:spPr>
          <a:xfrm>
            <a:off x="3204770" y="305219"/>
            <a:ext cx="2734500" cy="3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rgbClr val="A61C00"/>
                </a:solidFill>
              </a:rPr>
              <a:t>Output</a:t>
            </a:r>
            <a:endParaRPr sz="2500" b="1">
              <a:solidFill>
                <a:srgbClr val="A61C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9"/>
          <p:cNvSpPr txBox="1">
            <a:spLocks noGrp="1"/>
          </p:cNvSpPr>
          <p:nvPr>
            <p:ph type="body" idx="1"/>
          </p:nvPr>
        </p:nvSpPr>
        <p:spPr>
          <a:xfrm>
            <a:off x="311700" y="622050"/>
            <a:ext cx="8520600" cy="39468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 sz="6000" b="1">
                <a:solidFill>
                  <a:schemeClr val="dk2"/>
                </a:solidFill>
              </a:rPr>
              <a:t>Thank You</a:t>
            </a:r>
            <a:endParaRPr sz="6000" b="1">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900"/>
              </a:spcBef>
              <a:spcAft>
                <a:spcPts val="0"/>
              </a:spcAft>
              <a:buNone/>
            </a:pPr>
            <a:r>
              <a:rPr lang="en" sz="2811" b="1">
                <a:solidFill>
                  <a:schemeClr val="accent5"/>
                </a:solidFill>
                <a:highlight>
                  <a:srgbClr val="FFFFFF"/>
                </a:highlight>
                <a:latin typeface="Roboto"/>
                <a:ea typeface="Roboto"/>
                <a:cs typeface="Roboto"/>
                <a:sym typeface="Roboto"/>
              </a:rPr>
              <a:t>Libraries vs. frameworks</a:t>
            </a:r>
            <a:endParaRPr sz="2811" b="1">
              <a:solidFill>
                <a:schemeClr val="accent5"/>
              </a:solidFill>
              <a:highlight>
                <a:srgbClr val="FFFFFF"/>
              </a:highlight>
              <a:latin typeface="Roboto"/>
              <a:ea typeface="Roboto"/>
              <a:cs typeface="Roboto"/>
              <a:sym typeface="Roboto"/>
            </a:endParaRPr>
          </a:p>
          <a:p>
            <a:pPr marL="0" lvl="0" indent="0" algn="l" rtl="0">
              <a:spcBef>
                <a:spcPts val="300"/>
              </a:spcBef>
              <a:spcAft>
                <a:spcPts val="0"/>
              </a:spcAft>
              <a:buNone/>
            </a:pPr>
            <a:endParaRPr/>
          </a:p>
        </p:txBody>
      </p:sp>
      <p:sp>
        <p:nvSpPr>
          <p:cNvPr id="77" name="Google Shape;77;p16"/>
          <p:cNvSpPr txBox="1">
            <a:spLocks noGrp="1"/>
          </p:cNvSpPr>
          <p:nvPr>
            <p:ph type="body" idx="1"/>
          </p:nvPr>
        </p:nvSpPr>
        <p:spPr>
          <a:xfrm>
            <a:off x="311700" y="11651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50">
                <a:solidFill>
                  <a:srgbClr val="3C484E"/>
                </a:solidFill>
                <a:highlight>
                  <a:srgbClr val="FFFFFF"/>
                </a:highlight>
                <a:latin typeface="Roboto"/>
                <a:ea typeface="Roboto"/>
                <a:cs typeface="Roboto"/>
                <a:sym typeface="Roboto"/>
              </a:rPr>
              <a:t>The key difference between a library and a framework is "Inversion of Control". When you call a method from a library, you are in control. But with a framework, the control is inverted: the framework calls you.</a:t>
            </a:r>
            <a:endParaRPr sz="1850">
              <a:solidFill>
                <a:srgbClr val="3C484E"/>
              </a:solidFill>
              <a:highlight>
                <a:srgbClr val="FFFFFF"/>
              </a:highlight>
              <a:latin typeface="Roboto"/>
              <a:ea typeface="Roboto"/>
              <a:cs typeface="Roboto"/>
              <a:sym typeface="Roboto"/>
            </a:endParaRPr>
          </a:p>
          <a:p>
            <a:pPr marL="0" lvl="0" indent="0" algn="l" rtl="0">
              <a:spcBef>
                <a:spcPts val="25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a:p>
        </p:txBody>
      </p:sp>
      <p:pic>
        <p:nvPicPr>
          <p:cNvPr id="78" name="Google Shape;78;p16"/>
          <p:cNvPicPr preferRelativeResize="0"/>
          <p:nvPr/>
        </p:nvPicPr>
        <p:blipFill rotWithShape="1">
          <a:blip r:embed="rId3">
            <a:alphaModFix/>
          </a:blip>
          <a:srcRect l="3018" t="12517" r="7688" b="11111"/>
          <a:stretch/>
        </p:blipFill>
        <p:spPr>
          <a:xfrm>
            <a:off x="1419649" y="2224341"/>
            <a:ext cx="6304700" cy="2794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dirty="0">
                <a:solidFill>
                  <a:schemeClr val="accent5"/>
                </a:solidFill>
                <a:highlight>
                  <a:srgbClr val="FFFFFF"/>
                </a:highlight>
                <a:latin typeface="Arial"/>
                <a:ea typeface="Arial"/>
                <a:cs typeface="Arial"/>
                <a:sym typeface="Arial"/>
              </a:rPr>
              <a:t>Model-View-Controller (MVC) Architectural Pattern:</a:t>
            </a:r>
            <a:endParaRPr sz="4000" b="1" dirty="0">
              <a:solidFill>
                <a:schemeClr val="accent5"/>
              </a:solidFill>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Arial"/>
              <a:buChar char="●"/>
            </a:pPr>
            <a:r>
              <a:rPr lang="en" dirty="0">
                <a:solidFill>
                  <a:srgbClr val="000000"/>
                </a:solidFill>
                <a:highlight>
                  <a:srgbClr val="FFFFFF"/>
                </a:highlight>
                <a:latin typeface="Arial"/>
                <a:ea typeface="Arial"/>
                <a:cs typeface="Arial"/>
                <a:sym typeface="Arial"/>
              </a:rPr>
              <a:t>The Model-View-Controller (MVC) is an architectural pattern that separates an application into three main logical components: the model, the view, and the controller. Each of these components are built to handle specific development aspects of an application.</a:t>
            </a:r>
            <a:endParaRPr dirty="0">
              <a:solidFill>
                <a:srgbClr val="000000"/>
              </a:solidFill>
              <a:highlight>
                <a:srgbClr val="FFFFFF"/>
              </a:highlight>
              <a:latin typeface="Arial"/>
              <a:ea typeface="Arial"/>
              <a:cs typeface="Arial"/>
              <a:sym typeface="Arial"/>
            </a:endParaRPr>
          </a:p>
          <a:p>
            <a:pPr marL="457200" lvl="0" indent="0" algn="l" rtl="0">
              <a:spcBef>
                <a:spcPts val="1200"/>
              </a:spcBef>
              <a:spcAft>
                <a:spcPts val="0"/>
              </a:spcAft>
              <a:buNone/>
            </a:pPr>
            <a:endParaRPr dirty="0">
              <a:solidFill>
                <a:srgbClr val="000000"/>
              </a:solidFill>
              <a:highlight>
                <a:srgbClr val="FFFFFF"/>
              </a:highlight>
              <a:latin typeface="Arial"/>
              <a:ea typeface="Arial"/>
              <a:cs typeface="Arial"/>
              <a:sym typeface="Arial"/>
            </a:endParaRPr>
          </a:p>
          <a:p>
            <a:pPr marL="457200" lvl="0" indent="-342900" algn="l" rtl="0">
              <a:spcBef>
                <a:spcPts val="1200"/>
              </a:spcBef>
              <a:spcAft>
                <a:spcPts val="0"/>
              </a:spcAft>
              <a:buClr>
                <a:srgbClr val="000000"/>
              </a:buClr>
              <a:buSzPts val="1800"/>
              <a:buFont typeface="Arial"/>
              <a:buChar char="●"/>
            </a:pPr>
            <a:r>
              <a:rPr lang="en" dirty="0">
                <a:solidFill>
                  <a:srgbClr val="000000"/>
                </a:solidFill>
                <a:highlight>
                  <a:srgbClr val="FFFFFF"/>
                </a:highlight>
                <a:latin typeface="Arial"/>
                <a:ea typeface="Arial"/>
                <a:cs typeface="Arial"/>
                <a:sym typeface="Arial"/>
              </a:rPr>
              <a:t>MVC is one of the most frequently used industry-standard web development framework to create scalable and extensible projects.</a:t>
            </a:r>
            <a:endParaRPr dirty="0">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body" idx="1"/>
          </p:nvPr>
        </p:nvSpPr>
        <p:spPr>
          <a:xfrm>
            <a:off x="311700" y="190500"/>
            <a:ext cx="8520600" cy="48582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r>
              <a:rPr lang="en" b="1" dirty="0">
                <a:solidFill>
                  <a:schemeClr val="accent5"/>
                </a:solidFill>
                <a:latin typeface="Arial"/>
                <a:ea typeface="Arial"/>
                <a:cs typeface="Arial"/>
                <a:sym typeface="Arial"/>
              </a:rPr>
              <a:t>View</a:t>
            </a:r>
            <a:endParaRPr b="1" dirty="0">
              <a:solidFill>
                <a:schemeClr val="accent5"/>
              </a:solidFill>
              <a:latin typeface="Arial"/>
              <a:ea typeface="Arial"/>
              <a:cs typeface="Arial"/>
              <a:sym typeface="Arial"/>
            </a:endParaRPr>
          </a:p>
          <a:p>
            <a:pPr marL="25400" marR="25400" lvl="0" indent="0" algn="just" rtl="0">
              <a:spcBef>
                <a:spcPts val="600"/>
              </a:spcBef>
              <a:spcAft>
                <a:spcPts val="0"/>
              </a:spcAft>
              <a:buNone/>
            </a:pPr>
            <a:r>
              <a:rPr lang="en" dirty="0">
                <a:solidFill>
                  <a:srgbClr val="000000"/>
                </a:solidFill>
                <a:latin typeface="Arial"/>
                <a:ea typeface="Arial"/>
                <a:cs typeface="Arial"/>
                <a:sym typeface="Arial"/>
              </a:rPr>
              <a:t>The View component is used for all the UI logic of the application. </a:t>
            </a:r>
            <a:endParaRPr b="1" dirty="0">
              <a:solidFill>
                <a:schemeClr val="accent5"/>
              </a:solidFill>
              <a:latin typeface="Arial"/>
              <a:ea typeface="Arial"/>
              <a:cs typeface="Arial"/>
              <a:sym typeface="Arial"/>
            </a:endParaRPr>
          </a:p>
          <a:p>
            <a:pPr marL="0" lvl="0" indent="0" algn="l" rtl="0">
              <a:spcBef>
                <a:spcPts val="1400"/>
              </a:spcBef>
              <a:spcAft>
                <a:spcPts val="0"/>
              </a:spcAft>
              <a:buNone/>
            </a:pPr>
            <a:r>
              <a:rPr lang="en" b="1" dirty="0">
                <a:solidFill>
                  <a:schemeClr val="accent5"/>
                </a:solidFill>
                <a:latin typeface="Arial"/>
                <a:ea typeface="Arial"/>
                <a:cs typeface="Arial"/>
                <a:sym typeface="Arial"/>
              </a:rPr>
              <a:t>Model</a:t>
            </a:r>
            <a:endParaRPr b="1" dirty="0">
              <a:solidFill>
                <a:schemeClr val="accent5"/>
              </a:solidFill>
              <a:latin typeface="Arial"/>
              <a:ea typeface="Arial"/>
              <a:cs typeface="Arial"/>
              <a:sym typeface="Arial"/>
            </a:endParaRPr>
          </a:p>
          <a:p>
            <a:pPr marL="25400" marR="25400" lvl="0" indent="0" algn="just" rtl="0">
              <a:spcBef>
                <a:spcPts val="600"/>
              </a:spcBef>
              <a:spcAft>
                <a:spcPts val="0"/>
              </a:spcAft>
              <a:buNone/>
            </a:pPr>
            <a:r>
              <a:rPr lang="en" dirty="0">
                <a:solidFill>
                  <a:srgbClr val="000000"/>
                </a:solidFill>
                <a:latin typeface="Arial"/>
                <a:ea typeface="Arial"/>
                <a:cs typeface="Arial"/>
                <a:sym typeface="Arial"/>
              </a:rPr>
              <a:t>The Model component corresponds to all the data-related logic that the user works with. This can represent either the data that is being transferred between the View and Controller components or any other business logic-related data. </a:t>
            </a:r>
            <a:endParaRPr dirty="0">
              <a:solidFill>
                <a:srgbClr val="000000"/>
              </a:solidFill>
              <a:latin typeface="Arial"/>
              <a:ea typeface="Arial"/>
              <a:cs typeface="Arial"/>
              <a:sym typeface="Arial"/>
            </a:endParaRPr>
          </a:p>
          <a:p>
            <a:pPr marL="0" lvl="0" indent="0" algn="l" rtl="0">
              <a:spcBef>
                <a:spcPts val="1400"/>
              </a:spcBef>
              <a:spcAft>
                <a:spcPts val="0"/>
              </a:spcAft>
              <a:buNone/>
            </a:pPr>
            <a:r>
              <a:rPr lang="en" b="1" dirty="0">
                <a:solidFill>
                  <a:schemeClr val="accent5"/>
                </a:solidFill>
                <a:latin typeface="Arial"/>
                <a:ea typeface="Arial"/>
                <a:cs typeface="Arial"/>
                <a:sym typeface="Arial"/>
              </a:rPr>
              <a:t>Controller</a:t>
            </a:r>
            <a:endParaRPr b="1" dirty="0">
              <a:solidFill>
                <a:schemeClr val="accent5"/>
              </a:solidFill>
              <a:latin typeface="Arial"/>
              <a:ea typeface="Arial"/>
              <a:cs typeface="Arial"/>
              <a:sym typeface="Arial"/>
            </a:endParaRPr>
          </a:p>
          <a:p>
            <a:pPr marL="25400" marR="25400" lvl="0" indent="0" algn="just" rtl="0">
              <a:spcBef>
                <a:spcPts val="600"/>
              </a:spcBef>
              <a:spcAft>
                <a:spcPts val="0"/>
              </a:spcAft>
              <a:buNone/>
            </a:pPr>
            <a:r>
              <a:rPr lang="en" dirty="0">
                <a:solidFill>
                  <a:srgbClr val="000000"/>
                </a:solidFill>
                <a:latin typeface="Arial"/>
                <a:ea typeface="Arial"/>
                <a:cs typeface="Arial"/>
                <a:sym typeface="Arial"/>
              </a:rPr>
              <a:t>Controllers act as an interface between Model and View components to process all the business logic and incoming requests, manipulate data using the Model component and interact with the Views to render the final output.</a:t>
            </a:r>
            <a:endParaRPr dirty="0">
              <a:solidFill>
                <a:srgbClr val="000000"/>
              </a:solidFill>
              <a:latin typeface="Arial"/>
              <a:ea typeface="Arial"/>
              <a:cs typeface="Arial"/>
              <a:sym typeface="Arial"/>
            </a:endParaRPr>
          </a:p>
          <a:p>
            <a:pPr marL="0" lvl="0" indent="0" algn="l" rtl="0">
              <a:spcBef>
                <a:spcPts val="700"/>
              </a:spcBef>
              <a:spcAft>
                <a:spcPts val="1200"/>
              </a:spcAft>
              <a:buNone/>
            </a:pPr>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5"/>
                </a:solidFill>
              </a:rPr>
              <a:t>Architecture of a Laravel Application</a:t>
            </a:r>
            <a:endParaRPr b="1">
              <a:solidFill>
                <a:schemeClr val="accent5"/>
              </a:solidFill>
            </a:endParaRPr>
          </a:p>
        </p:txBody>
      </p:sp>
      <p:pic>
        <p:nvPicPr>
          <p:cNvPr id="95" name="Google Shape;95;p19"/>
          <p:cNvPicPr preferRelativeResize="0"/>
          <p:nvPr/>
        </p:nvPicPr>
        <p:blipFill>
          <a:blip r:embed="rId3">
            <a:alphaModFix/>
          </a:blip>
          <a:stretch>
            <a:fillRect/>
          </a:stretch>
        </p:blipFill>
        <p:spPr>
          <a:xfrm>
            <a:off x="1496236" y="1017725"/>
            <a:ext cx="5902649" cy="370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5"/>
                </a:solidFill>
              </a:rPr>
              <a:t>Features of Laravel</a:t>
            </a:r>
            <a:endParaRPr b="1">
              <a:solidFill>
                <a:schemeClr val="accent5"/>
              </a:solidFill>
            </a:endParaRPr>
          </a:p>
        </p:txBody>
      </p:sp>
      <p:sp>
        <p:nvSpPr>
          <p:cNvPr id="101" name="Google Shape;10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1729" b="1" dirty="0">
                <a:solidFill>
                  <a:schemeClr val="dk1"/>
                </a:solidFill>
              </a:rPr>
              <a:t>Eloquent ORM (object-relational mapping) </a:t>
            </a:r>
            <a:r>
              <a:rPr lang="en" sz="1729" dirty="0">
                <a:solidFill>
                  <a:schemeClr val="dk1"/>
                </a:solidFill>
              </a:rPr>
              <a:t>- implements Active-Record</a:t>
            </a:r>
            <a:endParaRPr sz="1729" dirty="0">
              <a:solidFill>
                <a:schemeClr val="dk1"/>
              </a:solidFill>
            </a:endParaRPr>
          </a:p>
          <a:p>
            <a:pPr marL="0" lvl="0" indent="0" algn="l" rtl="0">
              <a:lnSpc>
                <a:spcPct val="95000"/>
              </a:lnSpc>
              <a:spcBef>
                <a:spcPts val="1200"/>
              </a:spcBef>
              <a:spcAft>
                <a:spcPts val="0"/>
              </a:spcAft>
              <a:buSzPts val="935"/>
              <a:buNone/>
            </a:pPr>
            <a:r>
              <a:rPr lang="en" sz="1729" b="1" dirty="0">
                <a:solidFill>
                  <a:schemeClr val="dk1"/>
                </a:solidFill>
              </a:rPr>
              <a:t>Query-Builder</a:t>
            </a:r>
            <a:r>
              <a:rPr lang="en" sz="1729" dirty="0">
                <a:solidFill>
                  <a:schemeClr val="dk1"/>
                </a:solidFill>
              </a:rPr>
              <a:t> - helps you to build secured SQL queries</a:t>
            </a:r>
            <a:endParaRPr sz="1729" dirty="0">
              <a:solidFill>
                <a:schemeClr val="dk1"/>
              </a:solidFill>
            </a:endParaRPr>
          </a:p>
          <a:p>
            <a:pPr marL="0" lvl="0" indent="0" algn="l" rtl="0">
              <a:lnSpc>
                <a:spcPct val="95000"/>
              </a:lnSpc>
              <a:spcBef>
                <a:spcPts val="1200"/>
              </a:spcBef>
              <a:spcAft>
                <a:spcPts val="0"/>
              </a:spcAft>
              <a:buSzPts val="935"/>
              <a:buNone/>
            </a:pPr>
            <a:r>
              <a:rPr lang="en" sz="1729" b="1" dirty="0">
                <a:solidFill>
                  <a:schemeClr val="dk1"/>
                </a:solidFill>
              </a:rPr>
              <a:t>Restful Controllers </a:t>
            </a:r>
            <a:r>
              <a:rPr lang="en" sz="1729" dirty="0">
                <a:solidFill>
                  <a:schemeClr val="dk1"/>
                </a:solidFill>
              </a:rPr>
              <a:t>- provides a way of separating the different HTTP requests (GET, PATCH, PUT, DELETE, etc..)</a:t>
            </a:r>
            <a:endParaRPr sz="1729" dirty="0">
              <a:solidFill>
                <a:schemeClr val="dk1"/>
              </a:solidFill>
            </a:endParaRPr>
          </a:p>
          <a:p>
            <a:pPr marL="0" lvl="0" indent="0" algn="l" rtl="0">
              <a:lnSpc>
                <a:spcPct val="95000"/>
              </a:lnSpc>
              <a:spcBef>
                <a:spcPts val="1200"/>
              </a:spcBef>
              <a:spcAft>
                <a:spcPts val="0"/>
              </a:spcAft>
              <a:buSzPts val="935"/>
              <a:buNone/>
            </a:pPr>
            <a:r>
              <a:rPr lang="en" sz="1729" b="1" dirty="0">
                <a:solidFill>
                  <a:schemeClr val="dk1"/>
                </a:solidFill>
              </a:rPr>
              <a:t>Blade Template engine </a:t>
            </a:r>
            <a:r>
              <a:rPr lang="en" sz="1729" dirty="0">
                <a:solidFill>
                  <a:schemeClr val="dk1"/>
                </a:solidFill>
              </a:rPr>
              <a:t>- combines templates with a data model to produce views</a:t>
            </a:r>
            <a:endParaRPr sz="1729" dirty="0">
              <a:solidFill>
                <a:schemeClr val="dk1"/>
              </a:solidFill>
            </a:endParaRPr>
          </a:p>
          <a:p>
            <a:pPr marL="0" lvl="0" indent="0" algn="l" rtl="0">
              <a:lnSpc>
                <a:spcPct val="95000"/>
              </a:lnSpc>
              <a:spcBef>
                <a:spcPts val="1200"/>
              </a:spcBef>
              <a:spcAft>
                <a:spcPts val="0"/>
              </a:spcAft>
              <a:buSzPts val="935"/>
              <a:buNone/>
            </a:pPr>
            <a:r>
              <a:rPr lang="en" sz="1729" b="1" dirty="0">
                <a:solidFill>
                  <a:schemeClr val="dk1"/>
                </a:solidFill>
              </a:rPr>
              <a:t>Migrations</a:t>
            </a:r>
            <a:r>
              <a:rPr lang="en" sz="1729" dirty="0">
                <a:solidFill>
                  <a:schemeClr val="dk1"/>
                </a:solidFill>
              </a:rPr>
              <a:t> - version control system for the database, update your database easier</a:t>
            </a:r>
            <a:endParaRPr sz="1729" dirty="0">
              <a:solidFill>
                <a:schemeClr val="dk1"/>
              </a:solidFill>
            </a:endParaRPr>
          </a:p>
          <a:p>
            <a:pPr marL="0" lvl="0" indent="0" algn="l" rtl="0">
              <a:lnSpc>
                <a:spcPct val="95000"/>
              </a:lnSpc>
              <a:spcBef>
                <a:spcPts val="1200"/>
              </a:spcBef>
              <a:spcAft>
                <a:spcPts val="0"/>
              </a:spcAft>
              <a:buSzPts val="935"/>
              <a:buNone/>
            </a:pPr>
            <a:r>
              <a:rPr lang="en" sz="1729" b="1" dirty="0">
                <a:solidFill>
                  <a:schemeClr val="dk1"/>
                </a:solidFill>
              </a:rPr>
              <a:t>Database seeding</a:t>
            </a:r>
            <a:r>
              <a:rPr lang="en" sz="1729" dirty="0">
                <a:solidFill>
                  <a:schemeClr val="dk1"/>
                </a:solidFill>
              </a:rPr>
              <a:t> - provides a way to populate database tables with test data used for testing</a:t>
            </a:r>
            <a:endParaRPr sz="1729" dirty="0">
              <a:solidFill>
                <a:schemeClr val="dk1"/>
              </a:solidFill>
            </a:endParaRPr>
          </a:p>
          <a:p>
            <a:pPr marL="0" lvl="0" indent="0" algn="l" rtl="0">
              <a:lnSpc>
                <a:spcPct val="95000"/>
              </a:lnSpc>
              <a:spcBef>
                <a:spcPts val="1200"/>
              </a:spcBef>
              <a:spcAft>
                <a:spcPts val="0"/>
              </a:spcAft>
              <a:buSzPts val="935"/>
              <a:buNone/>
            </a:pPr>
            <a:r>
              <a:rPr lang="en" sz="1729" b="1" dirty="0">
                <a:solidFill>
                  <a:schemeClr val="dk1"/>
                </a:solidFill>
              </a:rPr>
              <a:t>Pagination</a:t>
            </a:r>
            <a:r>
              <a:rPr lang="en" sz="1729" dirty="0">
                <a:solidFill>
                  <a:schemeClr val="dk1"/>
                </a:solidFill>
              </a:rPr>
              <a:t> - easy to use to advance pagination functionalities</a:t>
            </a:r>
            <a:endParaRPr sz="1729" dirty="0">
              <a:solidFill>
                <a:schemeClr val="dk1"/>
              </a:solidFill>
            </a:endParaRPr>
          </a:p>
          <a:p>
            <a:pPr marL="0" lvl="0" indent="0" algn="l" rtl="0">
              <a:lnSpc>
                <a:spcPct val="95000"/>
              </a:lnSpc>
              <a:spcBef>
                <a:spcPts val="1200"/>
              </a:spcBef>
              <a:spcAft>
                <a:spcPts val="1200"/>
              </a:spcAft>
              <a:buSzPts val="935"/>
              <a:buNone/>
            </a:pPr>
            <a:r>
              <a:rPr lang="en" sz="1729" b="1" dirty="0">
                <a:solidFill>
                  <a:schemeClr val="dk1"/>
                </a:solidFill>
              </a:rPr>
              <a:t>Forms security </a:t>
            </a:r>
            <a:r>
              <a:rPr lang="en" sz="1729" dirty="0">
                <a:solidFill>
                  <a:schemeClr val="dk1"/>
                </a:solidFill>
              </a:rPr>
              <a:t>-  provides token middleware, protecting all the forms</a:t>
            </a:r>
            <a:endParaRPr sz="1729"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5"/>
                </a:solidFill>
              </a:rPr>
              <a:t>Let’s install laravel</a:t>
            </a:r>
            <a:endParaRPr b="1">
              <a:solidFill>
                <a:schemeClr val="accent5"/>
              </a:solidFill>
            </a:endParaRPr>
          </a:p>
        </p:txBody>
      </p:sp>
      <p:sp>
        <p:nvSpPr>
          <p:cNvPr id="107" name="Google Shape;107;p21"/>
          <p:cNvSpPr txBox="1">
            <a:spLocks noGrp="1"/>
          </p:cNvSpPr>
          <p:nvPr>
            <p:ph type="body" idx="1"/>
          </p:nvPr>
        </p:nvSpPr>
        <p:spPr>
          <a:xfrm>
            <a:off x="311700" y="1152475"/>
            <a:ext cx="8520600" cy="385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35"/>
              <a:buNone/>
            </a:pPr>
            <a:r>
              <a:rPr lang="en">
                <a:solidFill>
                  <a:schemeClr val="dk1"/>
                </a:solidFill>
              </a:rPr>
              <a:t>Laravel uses Composer to manage its dependencies</a:t>
            </a:r>
            <a:endParaRPr>
              <a:solidFill>
                <a:schemeClr val="dk1"/>
              </a:solidFill>
            </a:endParaRPr>
          </a:p>
          <a:p>
            <a:pPr marL="0" lvl="0" indent="0" algn="l" rtl="0">
              <a:spcBef>
                <a:spcPts val="1200"/>
              </a:spcBef>
              <a:spcAft>
                <a:spcPts val="0"/>
              </a:spcAft>
              <a:buSzPts val="935"/>
              <a:buNone/>
            </a:pPr>
            <a:r>
              <a:rPr lang="en" b="1">
                <a:solidFill>
                  <a:schemeClr val="dk1"/>
                </a:solidFill>
              </a:rPr>
              <a:t>Composer is dependency management tool for PHP, like a library full of books</a:t>
            </a:r>
            <a:endParaRPr b="1">
              <a:solidFill>
                <a:schemeClr val="dk1"/>
              </a:solidFill>
            </a:endParaRPr>
          </a:p>
          <a:p>
            <a:pPr marL="0" lvl="0" indent="0" algn="l" rtl="0">
              <a:spcBef>
                <a:spcPts val="1200"/>
              </a:spcBef>
              <a:spcAft>
                <a:spcPts val="0"/>
              </a:spcAft>
              <a:buSzPts val="935"/>
              <a:buNone/>
            </a:pPr>
            <a:r>
              <a:rPr lang="en" b="1">
                <a:solidFill>
                  <a:schemeClr val="dk1"/>
                </a:solidFill>
              </a:rPr>
              <a:t>Per project tool (vendor folder), not per system</a:t>
            </a:r>
            <a:endParaRPr b="1">
              <a:solidFill>
                <a:schemeClr val="dk1"/>
              </a:solidFill>
            </a:endParaRPr>
          </a:p>
          <a:p>
            <a:pPr marL="0" lvl="0" indent="0" algn="l" rtl="0">
              <a:spcBef>
                <a:spcPts val="1200"/>
              </a:spcBef>
              <a:spcAft>
                <a:spcPts val="0"/>
              </a:spcAft>
              <a:buSzPts val="935"/>
              <a:buNone/>
            </a:pPr>
            <a:r>
              <a:rPr lang="en">
                <a:solidFill>
                  <a:schemeClr val="dk1"/>
                </a:solidFill>
              </a:rPr>
              <a:t>Visit the following URL and download composer to install it on your system: </a:t>
            </a:r>
            <a:r>
              <a:rPr lang="en" u="sng">
                <a:solidFill>
                  <a:srgbClr val="4A86E8"/>
                </a:solidFill>
                <a:hlinkClick r:id="rId3">
                  <a:extLst>
                    <a:ext uri="{A12FA001-AC4F-418D-AE19-62706E023703}">
                      <ahyp:hlinkClr xmlns:ahyp="http://schemas.microsoft.com/office/drawing/2018/hyperlinkcolor" val="tx"/>
                    </a:ext>
                  </a:extLst>
                </a:hlinkClick>
              </a:rPr>
              <a:t>https://getcomposer.org/download</a:t>
            </a:r>
            <a:endParaRPr>
              <a:solidFill>
                <a:srgbClr val="4A86E8"/>
              </a:solidFill>
            </a:endParaRPr>
          </a:p>
          <a:p>
            <a:pPr marL="0" lvl="0" indent="0" algn="l" rtl="0">
              <a:spcBef>
                <a:spcPts val="1200"/>
              </a:spcBef>
              <a:spcAft>
                <a:spcPts val="0"/>
              </a:spcAft>
              <a:buSzPts val="935"/>
              <a:buNone/>
            </a:pPr>
            <a:r>
              <a:rPr lang="en">
                <a:solidFill>
                  <a:schemeClr val="dk1"/>
                </a:solidFill>
              </a:rPr>
              <a:t>Installation Docs : </a:t>
            </a:r>
            <a:r>
              <a:rPr lang="en">
                <a:solidFill>
                  <a:srgbClr val="4A86E8"/>
                </a:solidFill>
              </a:rPr>
              <a:t>https://laravel.com/docs/4.2/installation</a:t>
            </a:r>
            <a:endParaRPr>
              <a:solidFill>
                <a:srgbClr val="4A86E8"/>
              </a:solidFill>
            </a:endParaRPr>
          </a:p>
          <a:p>
            <a:pPr marL="0" lvl="0" indent="0" algn="l" rtl="0">
              <a:spcBef>
                <a:spcPts val="1200"/>
              </a:spcBef>
              <a:spcAft>
                <a:spcPts val="0"/>
              </a:spcAft>
              <a:buSzPts val="935"/>
              <a:buNone/>
            </a:pPr>
            <a:r>
              <a:rPr lang="en">
                <a:solidFill>
                  <a:schemeClr val="dk1"/>
                </a:solidFill>
              </a:rPr>
              <a:t>Install by using the command:</a:t>
            </a:r>
            <a:endParaRPr>
              <a:solidFill>
                <a:schemeClr val="dk1"/>
              </a:solidFill>
            </a:endParaRPr>
          </a:p>
          <a:p>
            <a:pPr marL="0" lvl="0" indent="0" algn="l" rtl="0">
              <a:spcBef>
                <a:spcPts val="1200"/>
              </a:spcBef>
              <a:spcAft>
                <a:spcPts val="0"/>
              </a:spcAft>
              <a:buSzPts val="935"/>
              <a:buNone/>
            </a:pPr>
            <a:r>
              <a:rPr lang="en">
                <a:solidFill>
                  <a:srgbClr val="A61C00"/>
                </a:solidFill>
              </a:rPr>
              <a:t>composer create-project laravel/laravel {directory} 4.2 --prefer-dist</a:t>
            </a:r>
            <a:endParaRPr sz="1535" b="1">
              <a:solidFill>
                <a:srgbClr val="A61C00"/>
              </a:solidFill>
              <a:highlight>
                <a:srgbClr val="FBFBFD"/>
              </a:highlight>
              <a:latin typeface="Arial"/>
              <a:ea typeface="Arial"/>
              <a:cs typeface="Arial"/>
              <a:sym typeface="Arial"/>
            </a:endParaRPr>
          </a:p>
          <a:p>
            <a:pPr marL="139700" marR="139700" lvl="0" indent="0" algn="l" rtl="0">
              <a:lnSpc>
                <a:spcPct val="100000"/>
              </a:lnSpc>
              <a:spcBef>
                <a:spcPts val="1200"/>
              </a:spcBef>
              <a:spcAft>
                <a:spcPts val="0"/>
              </a:spcAft>
              <a:buSzPts val="935"/>
              <a:buNone/>
            </a:pPr>
            <a:endParaRPr sz="1335">
              <a:solidFill>
                <a:schemeClr val="dk1"/>
              </a:solidFill>
              <a:highlight>
                <a:srgbClr val="FBFBFD"/>
              </a:highlight>
              <a:latin typeface="Arial"/>
              <a:ea typeface="Arial"/>
              <a:cs typeface="Arial"/>
              <a:sym typeface="Arial"/>
            </a:endParaRPr>
          </a:p>
          <a:p>
            <a:pPr marL="0" lvl="0" indent="0" algn="l" rtl="0">
              <a:lnSpc>
                <a:spcPct val="100000"/>
              </a:lnSpc>
              <a:spcBef>
                <a:spcPts val="2200"/>
              </a:spcBef>
              <a:spcAft>
                <a:spcPts val="1200"/>
              </a:spcAft>
              <a:buSzPts val="935"/>
              <a:buNone/>
            </a:pPr>
            <a:endParaRPr sz="1929">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TotalTime>
  <Words>4809</Words>
  <Application>Microsoft Office PowerPoint</Application>
  <PresentationFormat>On-screen Show (16:9)</PresentationFormat>
  <Paragraphs>425</Paragraphs>
  <Slides>37</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Roboto</vt:lpstr>
      <vt:lpstr>Courier New</vt:lpstr>
      <vt:lpstr>Proxima Nova</vt:lpstr>
      <vt:lpstr>Söhne</vt:lpstr>
      <vt:lpstr>Arial</vt:lpstr>
      <vt:lpstr>-apple-system</vt:lpstr>
      <vt:lpstr>Spearmint</vt:lpstr>
      <vt:lpstr>Introduction to Laravel Web-Framework</vt:lpstr>
      <vt:lpstr>Meet Laravel</vt:lpstr>
      <vt:lpstr>What is a Framework?</vt:lpstr>
      <vt:lpstr>Libraries vs. frameworks </vt:lpstr>
      <vt:lpstr>Model-View-Controller (MVC) Architectural Pattern:</vt:lpstr>
      <vt:lpstr>PowerPoint Presentation</vt:lpstr>
      <vt:lpstr>Architecture of a Laravel Application</vt:lpstr>
      <vt:lpstr>Features of Laravel</vt:lpstr>
      <vt:lpstr>Let’s install laravel</vt:lpstr>
      <vt:lpstr>Artisan </vt:lpstr>
      <vt:lpstr>Eloquent Object Relational Mapping  </vt:lpstr>
      <vt:lpstr>PowerPoint Presentation</vt:lpstr>
      <vt:lpstr>PowerPoint Presentation</vt:lpstr>
      <vt:lpstr>PowerPoint Presentation</vt:lpstr>
      <vt:lpstr>PowerPoint Presentation</vt:lpstr>
      <vt:lpstr>Routing</vt:lpstr>
      <vt:lpstr>PowerPoint Presentation</vt:lpstr>
      <vt:lpstr>Controllers</vt:lpstr>
      <vt:lpstr>PowerPoint Presentation</vt:lpstr>
      <vt:lpstr>Blade templating engine</vt:lpstr>
      <vt:lpstr>PowerPoint Presentation</vt:lpstr>
      <vt:lpstr>PowerPoint Presentation</vt:lpstr>
      <vt:lpstr>PowerPoint Presentation</vt:lpstr>
      <vt:lpstr>PowerPoint Presentation</vt:lpstr>
      <vt:lpstr>Template Inheritance</vt:lpstr>
      <vt:lpstr>Extending Master Layout</vt:lpstr>
      <vt:lpstr>PowerPoint Presentation</vt:lpstr>
      <vt:lpstr>PowerPoint Presentation</vt:lpstr>
      <vt:lpstr>PowerPoint Presentation</vt:lpstr>
      <vt:lpstr>PowerPoint Presentation</vt:lpstr>
      <vt:lpstr>PowerPoint Presentation</vt:lpstr>
      <vt:lpstr>PowerPoint Presentation</vt:lpstr>
      <vt:lpstr>Notes:</vt:lpstr>
      <vt:lpstr>Notes:</vt:lpstr>
      <vt:lpstr>test.blade.php</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Laravel Web-Framework</dc:title>
  <cp:lastModifiedBy>Ali Hashish</cp:lastModifiedBy>
  <cp:revision>32</cp:revision>
  <dcterms:modified xsi:type="dcterms:W3CDTF">2023-12-13T17:27:04Z</dcterms:modified>
</cp:coreProperties>
</file>