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8" r:id="rId3"/>
    <p:sldId id="308" r:id="rId4"/>
    <p:sldId id="309" r:id="rId5"/>
    <p:sldId id="310" r:id="rId6"/>
    <p:sldId id="311" r:id="rId7"/>
    <p:sldId id="312" r:id="rId8"/>
    <p:sldId id="313" r:id="rId9"/>
    <p:sldId id="314" r:id="rId10"/>
    <p:sldId id="316" r:id="rId11"/>
    <p:sldId id="317" r:id="rId12"/>
    <p:sldId id="318" r:id="rId13"/>
    <p:sldId id="321" r:id="rId14"/>
    <p:sldId id="322" r:id="rId15"/>
    <p:sldId id="323" r:id="rId16"/>
    <p:sldId id="324" r:id="rId17"/>
    <p:sldId id="325" r:id="rId18"/>
    <p:sldId id="326" r:id="rId19"/>
    <p:sldId id="329" r:id="rId20"/>
    <p:sldId id="330" r:id="rId21"/>
    <p:sldId id="319" r:id="rId22"/>
    <p:sldId id="327" r:id="rId23"/>
    <p:sldId id="328" r:id="rId24"/>
    <p:sldId id="331" r:id="rId25"/>
    <p:sldId id="332" r:id="rId26"/>
    <p:sldId id="333" r:id="rId27"/>
    <p:sldId id="334" r:id="rId28"/>
    <p:sldId id="335" r:id="rId29"/>
    <p:sldId id="336" r:id="rId30"/>
    <p:sldId id="337" r:id="rId31"/>
    <p:sldId id="338" r:id="rId32"/>
    <p:sldId id="339" r:id="rId33"/>
    <p:sldId id="358" r:id="rId34"/>
    <p:sldId id="35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5" r:id="rId50"/>
    <p:sldId id="356" r:id="rId51"/>
    <p:sldId id="357"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36" autoAdjust="0"/>
  </p:normalViewPr>
  <p:slideViewPr>
    <p:cSldViewPr>
      <p:cViewPr varScale="1">
        <p:scale>
          <a:sx n="62" d="100"/>
          <a:sy n="62" d="100"/>
        </p:scale>
        <p:origin x="205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C7FAA4-86AB-43EE-A779-081EF85BE9AD}" type="datetimeFigureOut">
              <a:rPr lang="en-US" smtClean="0"/>
              <a:pPr/>
              <a:t>11/7/2023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C2D1A-B52C-40BB-A8F6-5EB9DCD1111B}" type="slidenum">
              <a:rPr lang="en-US" smtClean="0"/>
              <a:pPr/>
              <a:t>‹#›</a:t>
            </a:fld>
            <a:endParaRPr lang="en-US"/>
          </a:p>
        </p:txBody>
      </p:sp>
    </p:spTree>
    <p:extLst>
      <p:ext uri="{BB962C8B-B14F-4D97-AF65-F5344CB8AC3E}">
        <p14:creationId xmlns:p14="http://schemas.microsoft.com/office/powerpoint/2010/main" val="2971956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Middle Tier (Application Layer/Business Logic Layer):</a:t>
            </a:r>
          </a:p>
          <a:p>
            <a:endParaRPr lang="en-US" dirty="0"/>
          </a:p>
          <a:p>
            <a:r>
              <a:rPr lang="en-US" dirty="0"/>
              <a:t>- This layer contains the web server and the scripting engine.</a:t>
            </a:r>
          </a:p>
          <a:p>
            <a:r>
              <a:rPr lang="en-US" dirty="0"/>
              <a:t>- The web server is responsible for handling HTTP requests from the client tier, processing those requests, and then sending back the appropriate responses.</a:t>
            </a:r>
          </a:p>
          <a:p>
            <a:r>
              <a:rPr lang="en-US" dirty="0"/>
              <a:t>- The scripting engine is used to run scripts, which are programs or a set of instructions executed on the server side. These scripts contain the business logic of the application, which can include processing data, interacting with the database tier, and controlling the application's behavior.</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3</a:t>
            </a:fld>
            <a:endParaRPr lang="en-US"/>
          </a:p>
        </p:txBody>
      </p:sp>
    </p:spTree>
    <p:extLst>
      <p:ext uri="{BB962C8B-B14F-4D97-AF65-F5344CB8AC3E}">
        <p14:creationId xmlns:p14="http://schemas.microsoft.com/office/powerpoint/2010/main" val="394172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Open XAMPP control panel</a:t>
            </a:r>
          </a:p>
          <a:p>
            <a:r>
              <a:rPr lang="en-US" dirty="0"/>
              <a:t>- Next to the Apache name you will find “Config” option, click on it and click on “Apache (</a:t>
            </a:r>
            <a:r>
              <a:rPr lang="en-US" dirty="0" err="1"/>
              <a:t>httpd.conf</a:t>
            </a:r>
            <a:r>
              <a:rPr lang="en-US" dirty="0"/>
              <a:t>)”</a:t>
            </a:r>
          </a:p>
          <a:p>
            <a:r>
              <a:rPr lang="en-US" dirty="0"/>
              <a:t>- In the text file, search for </a:t>
            </a:r>
            <a:r>
              <a:rPr lang="en-US" dirty="0" err="1"/>
              <a:t>DocumentRoot</a:t>
            </a:r>
            <a:endParaRPr lang="en-US" dirty="0"/>
          </a:p>
          <a:p>
            <a:r>
              <a:rPr lang="en-US" dirty="0"/>
              <a:t>- Next to </a:t>
            </a:r>
            <a:r>
              <a:rPr lang="en-US" dirty="0" err="1"/>
              <a:t>DocumentRoot</a:t>
            </a:r>
            <a:r>
              <a:rPr lang="en-US" dirty="0"/>
              <a:t>, type the directory that contains your </a:t>
            </a:r>
            <a:r>
              <a:rPr lang="en-US" dirty="0" err="1"/>
              <a:t>php</a:t>
            </a:r>
            <a:r>
              <a:rPr lang="en-US" dirty="0"/>
              <a:t> files between double quotations. Example: </a:t>
            </a:r>
            <a:r>
              <a:rPr lang="en-US" dirty="0" err="1"/>
              <a:t>DocumentRoot</a:t>
            </a:r>
            <a:r>
              <a:rPr lang="en-US" dirty="0"/>
              <a:t> "D:\Computer System Consultation\</a:t>
            </a:r>
            <a:r>
              <a:rPr lang="en-US" dirty="0" err="1"/>
              <a:t>src</a:t>
            </a:r>
            <a:r>
              <a:rPr lang="en-US" dirty="0"/>
              <a:t>\</a:t>
            </a:r>
            <a:r>
              <a:rPr lang="en-US" dirty="0" err="1"/>
              <a:t>php</a:t>
            </a:r>
            <a:r>
              <a:rPr lang="en-US" dirty="0"/>
              <a:t>“ (mind how you use forward/backward slashes for the path, backward slash is typically used for Windows)</a:t>
            </a:r>
          </a:p>
          <a:p>
            <a:r>
              <a:rPr lang="en-US" dirty="0"/>
              <a:t>- Under </a:t>
            </a:r>
            <a:r>
              <a:rPr lang="en-US" dirty="0" err="1"/>
              <a:t>DocumentRoot</a:t>
            </a:r>
            <a:r>
              <a:rPr lang="en-US" dirty="0"/>
              <a:t>, you will find &lt;Directory&gt;, write the same path in it. Example: &lt;Directory "D:\Computer System Consultation\</a:t>
            </a:r>
            <a:r>
              <a:rPr lang="en-US" dirty="0" err="1"/>
              <a:t>src</a:t>
            </a:r>
            <a:r>
              <a:rPr lang="en-US" dirty="0"/>
              <a:t>\</a:t>
            </a:r>
            <a:r>
              <a:rPr lang="en-US" dirty="0" err="1"/>
              <a:t>php</a:t>
            </a:r>
            <a:r>
              <a:rPr lang="en-US" dirty="0"/>
              <a:t>"&gt;</a:t>
            </a:r>
          </a:p>
          <a:p>
            <a:r>
              <a:rPr lang="en-US" dirty="0"/>
              <a:t>- Save the file and close it.</a:t>
            </a:r>
          </a:p>
          <a:p>
            <a:r>
              <a:rPr lang="en-US" dirty="0"/>
              <a:t>- Run Apache (click start)</a:t>
            </a:r>
          </a:p>
          <a:p>
            <a:r>
              <a:rPr lang="en-US" dirty="0"/>
              <a:t>- Type localhost/</a:t>
            </a:r>
            <a:r>
              <a:rPr lang="en-US" dirty="0" err="1"/>
              <a:t>test.php</a:t>
            </a:r>
            <a:r>
              <a:rPr lang="en-US" dirty="0"/>
              <a:t> to run a </a:t>
            </a:r>
            <a:r>
              <a:rPr lang="en-US" dirty="0" err="1"/>
              <a:t>php</a:t>
            </a:r>
            <a:r>
              <a:rPr lang="en-US" dirty="0"/>
              <a:t> file called “</a:t>
            </a:r>
            <a:r>
              <a:rPr lang="en-US" dirty="0" err="1"/>
              <a:t>test.php</a:t>
            </a:r>
            <a:r>
              <a:rPr lang="en-US" dirty="0"/>
              <a:t>”</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7</a:t>
            </a:fld>
            <a:endParaRPr lang="en-US"/>
          </a:p>
        </p:txBody>
      </p:sp>
    </p:spTree>
    <p:extLst>
      <p:ext uri="{BB962C8B-B14F-4D97-AF65-F5344CB8AC3E}">
        <p14:creationId xmlns:p14="http://schemas.microsoft.com/office/powerpoint/2010/main" val="428149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appends elements from the right-hand array to the left-hand array while preserving the original keys. If an element from the right-hand array has the same key as an element from the left-hand array, the element from the left-hand array will be used, and the matching key from the right-hand array will be ignored.</a:t>
            </a:r>
          </a:p>
          <a:p>
            <a:endParaRPr lang="en-US" dirty="0"/>
          </a:p>
          <a:p>
            <a:r>
              <a:rPr lang="en-US" dirty="0"/>
              <a:t>$array1 = ['a' =&gt; 1, 'b' =&gt; 2];</a:t>
            </a:r>
          </a:p>
          <a:p>
            <a:r>
              <a:rPr lang="en-US" dirty="0"/>
              <a:t>$array2 = ['b' =&gt; 3, 'c' =&gt; 4];</a:t>
            </a:r>
          </a:p>
          <a:p>
            <a:endParaRPr lang="en-US" dirty="0"/>
          </a:p>
          <a:p>
            <a:r>
              <a:rPr lang="en-US" dirty="0"/>
              <a:t>$result = $array1 + $array2;</a:t>
            </a:r>
          </a:p>
          <a:p>
            <a:endParaRPr lang="en-US" dirty="0"/>
          </a:p>
          <a:p>
            <a:r>
              <a:rPr lang="en-US" dirty="0"/>
              <a:t>$result will be the following:</a:t>
            </a:r>
          </a:p>
          <a:p>
            <a:endParaRPr lang="en-GB" dirty="0"/>
          </a:p>
          <a:p>
            <a:r>
              <a:rPr lang="en-US" dirty="0"/>
              <a:t>Array</a:t>
            </a:r>
          </a:p>
          <a:p>
            <a:r>
              <a:rPr lang="en-US" dirty="0"/>
              <a:t>(</a:t>
            </a:r>
          </a:p>
          <a:p>
            <a:r>
              <a:rPr lang="en-US" dirty="0"/>
              <a:t>    [a] =&gt; 1</a:t>
            </a:r>
          </a:p>
          <a:p>
            <a:r>
              <a:rPr lang="en-US" dirty="0"/>
              <a:t>    [b] =&gt; 2</a:t>
            </a:r>
          </a:p>
          <a:p>
            <a:r>
              <a:rPr lang="en-US" dirty="0"/>
              <a:t>    [c] =&gt; 4</a:t>
            </a:r>
          </a:p>
          <a:p>
            <a:r>
              <a:rPr lang="en-US" dirty="0"/>
              <a:t>)</a:t>
            </a:r>
          </a:p>
          <a:p>
            <a:endParaRPr lang="en-US" dirty="0"/>
          </a:p>
          <a:p>
            <a:endParaRPr lang="en-US" dirty="0"/>
          </a:p>
          <a:p>
            <a:r>
              <a:rPr lang="en-US" dirty="0"/>
              <a:t>If you use the + operator on two arrays that contain only values (indexed arrays), the result will still be a union of the two arrays. However, because the arrays are indexed, the keys are integers and the keys from the left-hand array will take precedence over the keys from the right-hand array.</a:t>
            </a:r>
          </a:p>
          <a:p>
            <a:endParaRPr lang="en-US" dirty="0"/>
          </a:p>
          <a:p>
            <a:r>
              <a:rPr lang="en-US" dirty="0"/>
              <a:t>$array1 = [1, 2, 3];</a:t>
            </a:r>
          </a:p>
          <a:p>
            <a:r>
              <a:rPr lang="en-US" dirty="0"/>
              <a:t>$array2 = [4, 5, 6];</a:t>
            </a:r>
          </a:p>
          <a:p>
            <a:endParaRPr lang="en-US" dirty="0"/>
          </a:p>
          <a:p>
            <a:r>
              <a:rPr lang="en-US" dirty="0"/>
              <a:t>$result = $array1 + $array2;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 will be the following:</a:t>
            </a:r>
          </a:p>
          <a:p>
            <a:endParaRPr lang="en-US" dirty="0"/>
          </a:p>
          <a:p>
            <a:r>
              <a:rPr lang="en-US" dirty="0"/>
              <a:t>Array</a:t>
            </a:r>
          </a:p>
          <a:p>
            <a:r>
              <a:rPr lang="en-US" dirty="0"/>
              <a:t>(</a:t>
            </a:r>
          </a:p>
          <a:p>
            <a:r>
              <a:rPr lang="en-US" dirty="0"/>
              <a:t>    [0] =&gt; 1</a:t>
            </a:r>
          </a:p>
          <a:p>
            <a:r>
              <a:rPr lang="en-US" dirty="0"/>
              <a:t>    [1] =&gt; 2</a:t>
            </a:r>
          </a:p>
          <a:p>
            <a:r>
              <a:rPr lang="en-US" dirty="0"/>
              <a:t>    [2] =&gt; 3</a:t>
            </a:r>
          </a:p>
          <a:p>
            <a:r>
              <a:rPr lang="en-US" dirty="0"/>
              <a:t>)</a:t>
            </a:r>
          </a:p>
          <a:p>
            <a:endParaRPr lang="en-US" dirty="0"/>
          </a:p>
          <a:p>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32</a:t>
            </a:fld>
            <a:endParaRPr lang="en-US"/>
          </a:p>
        </p:txBody>
      </p:sp>
    </p:spTree>
    <p:extLst>
      <p:ext uri="{BB962C8B-B14F-4D97-AF65-F5344CB8AC3E}">
        <p14:creationId xmlns:p14="http://schemas.microsoft.com/office/powerpoint/2010/main" val="7678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PHP, class members (properties and methods) are public by default.</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33</a:t>
            </a:fld>
            <a:endParaRPr lang="en-US"/>
          </a:p>
        </p:txBody>
      </p:sp>
    </p:spTree>
    <p:extLst>
      <p:ext uri="{BB962C8B-B14F-4D97-AF65-F5344CB8AC3E}">
        <p14:creationId xmlns:p14="http://schemas.microsoft.com/office/powerpoint/2010/main" val="344377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PHP, the -&gt; symbol is known as the object operator. This operator is used when you want to call a method or access a data member.</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34</a:t>
            </a:fld>
            <a:endParaRPr lang="en-US"/>
          </a:p>
        </p:txBody>
      </p:sp>
    </p:spTree>
    <p:extLst>
      <p:ext uri="{BB962C8B-B14F-4D97-AF65-F5344CB8AC3E}">
        <p14:creationId xmlns:p14="http://schemas.microsoft.com/office/powerpoint/2010/main" val="42473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form's action attribute specifies the filename "</a:t>
            </a:r>
            <a:r>
              <a:rPr lang="en-US" dirty="0" err="1"/>
              <a:t>welcome.php</a:t>
            </a:r>
            <a:r>
              <a:rPr lang="en-US" dirty="0"/>
              <a:t>" without a full URL, which means the form data will be sent to "</a:t>
            </a:r>
            <a:r>
              <a:rPr lang="en-US" dirty="0" err="1"/>
              <a:t>welcome.php</a:t>
            </a:r>
            <a:r>
              <a:rPr lang="en-US" dirty="0"/>
              <a:t>" located on the same server and in the same directory as the form itself. The browser automatically assumes that the file resides on the current server and in the same directory as the form unless a different path or full URL is specified.</a:t>
            </a:r>
          </a:p>
          <a:p>
            <a:endParaRPr lang="en-US" dirty="0"/>
          </a:p>
          <a:p>
            <a:r>
              <a:rPr lang="en-US" dirty="0"/>
              <a:t>When you don't provide a full URL (i.e., without the http://www.anyweb.com/ part), the path is considered to be relative. In web terms, a relative path is relative to the current page's position within the website's directory structure. If the current page's URL was http://www.anyweb.com/forms/example.php, and the action is set to "</a:t>
            </a:r>
            <a:r>
              <a:rPr lang="en-US" dirty="0" err="1"/>
              <a:t>welcome.php</a:t>
            </a:r>
            <a:r>
              <a:rPr lang="en-US" dirty="0"/>
              <a:t>", then the form data would be submitted to http://www.anyweb.com/forms/welcome.php.</a:t>
            </a:r>
          </a:p>
          <a:p>
            <a:endParaRPr lang="en-US" dirty="0"/>
          </a:p>
          <a:p>
            <a:r>
              <a:rPr lang="en-US" dirty="0"/>
              <a:t>This behavior allows web developers to move their site to a different domain or change the directory structure without having to update the action paths in all their forms, as long as the relative positions of the files remain the same. It also makes it easier to test the site in different environments, like a local development machine versus the production server, without having to change the form's action URL.</a:t>
            </a:r>
          </a:p>
          <a:p>
            <a:endParaRPr lang="en-US" dirty="0"/>
          </a:p>
          <a:p>
            <a:endParaRPr lang="en-US" dirty="0"/>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47</a:t>
            </a:fld>
            <a:endParaRPr lang="en-US"/>
          </a:p>
        </p:txBody>
      </p:sp>
    </p:spTree>
    <p:extLst>
      <p:ext uri="{BB962C8B-B14F-4D97-AF65-F5344CB8AC3E}">
        <p14:creationId xmlns:p14="http://schemas.microsoft.com/office/powerpoint/2010/main" val="251359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2DE31EF9-BD82-4E8C-871B-74D6DB64E722}" type="datetime1">
              <a:rPr lang="en-US" smtClean="0"/>
              <a:pPr/>
              <a:t>11/7/2023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048E941-95AF-458E-AD7E-685ED38AAA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CE97F-EE73-4692-B097-DE818CD238A1}"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C112D2-E093-4C8B-806D-FC013809D5A3}"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kumimoji="0" lang="en-US"/>
              <a:t>Click to edit Master title style</a:t>
            </a:r>
          </a:p>
        </p:txBody>
      </p:sp>
      <p:sp>
        <p:nvSpPr>
          <p:cNvPr id="3" name="Content Placeholder 2"/>
          <p:cNvSpPr>
            <a:spLocks noGrp="1"/>
          </p:cNvSpPr>
          <p:nvPr>
            <p:ph idx="1"/>
          </p:nvPr>
        </p:nvSpPr>
        <p:spPr>
          <a:xfrm>
            <a:off x="457200" y="1905000"/>
            <a:ext cx="8229600" cy="4724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9391F7-126E-4DB2-97D0-B8BA16D680F6}"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95F7F0-4C2C-41FB-ACCF-20E0D89B45EB}"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3C9CFF-3A14-4FFF-83B9-8D059D7890C0}"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C9784357-2792-43AC-ACEB-3BF0D466CE3E}" type="datetime1">
              <a:rPr lang="en-US" smtClean="0"/>
              <a:pPr/>
              <a:t>11/7/2023</a:t>
            </a:fld>
            <a:endParaRPr lang="en-US"/>
          </a:p>
        </p:txBody>
      </p:sp>
      <p:sp>
        <p:nvSpPr>
          <p:cNvPr id="27" name="Slide Number Placeholder 26"/>
          <p:cNvSpPr>
            <a:spLocks noGrp="1"/>
          </p:cNvSpPr>
          <p:nvPr>
            <p:ph type="sldNum" sz="quarter" idx="11"/>
          </p:nvPr>
        </p:nvSpPr>
        <p:spPr/>
        <p:txBody>
          <a:bodyPr rtlCol="0"/>
          <a:lstStyle/>
          <a:p>
            <a:fld id="{0048E941-95AF-458E-AD7E-685ED38AAA91}"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2987A46B-5B0D-416E-B104-5D3D76CF8974}" type="datetime1">
              <a:rPr lang="en-US" smtClean="0"/>
              <a:pPr/>
              <a:t>11/7/2023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048E941-95AF-458E-AD7E-685ED38AAA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7D8C2-2103-4D4C-B58C-C3FF25F65909}" type="datetime1">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6954B68-C99C-414B-A0E9-D9A70EEB15B5}"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91D56A-C207-4D37-B7DF-1F295CD5F16F}"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5A9D0C4-79FC-4CD8-860F-4F237CBCE1EC}" type="datetime1">
              <a:rPr lang="en-US" smtClean="0"/>
              <a:pPr/>
              <a:t>11/7/2023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048E941-95AF-458E-AD7E-685ED38AAA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anyweb.com/welcome.ph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anyweb.com/welcome.php?fname=Peter&amp;age=3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utorialspoint.com/shorttutorials/run-a-php-program-in-xampp-serv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76400"/>
            <a:ext cx="8458200" cy="1600200"/>
          </a:xfrm>
        </p:spPr>
        <p:txBody>
          <a:bodyPr>
            <a:normAutofit/>
          </a:bodyPr>
          <a:lstStyle/>
          <a:p>
            <a:pPr algn="ctr"/>
            <a:r>
              <a:rPr lang="en-US" sz="3200" dirty="0"/>
              <a:t>CMPN 425</a:t>
            </a:r>
            <a:br>
              <a:rPr lang="en-US" sz="2400" dirty="0"/>
            </a:br>
            <a:r>
              <a:rPr lang="en-US" dirty="0"/>
              <a:t>PHP</a:t>
            </a:r>
          </a:p>
        </p:txBody>
      </p:sp>
      <p:pic>
        <p:nvPicPr>
          <p:cNvPr id="4" name="Picture 3" descr="FECU.jpg"/>
          <p:cNvPicPr>
            <a:picLocks noChangeAspect="1"/>
          </p:cNvPicPr>
          <p:nvPr/>
        </p:nvPicPr>
        <p:blipFill>
          <a:blip r:embed="rId2" cstate="print"/>
          <a:stretch>
            <a:fillRect/>
          </a:stretch>
        </p:blipFill>
        <p:spPr>
          <a:xfrm>
            <a:off x="0" y="0"/>
            <a:ext cx="1524000" cy="1733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Double Wave 4"/>
          <p:cNvSpPr/>
          <p:nvPr/>
        </p:nvSpPr>
        <p:spPr>
          <a:xfrm>
            <a:off x="5060950" y="17462"/>
            <a:ext cx="4083050" cy="1201738"/>
          </a:xfrm>
          <a:prstGeom prst="doubleWav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latin typeface="Cambria" pitchFamily="18" charset="0"/>
                <a:ea typeface="Times New Roman" pitchFamily="18" charset="0"/>
                <a:cs typeface="Times New Roman" pitchFamily="18" charset="0"/>
              </a:rPr>
              <a:t> Cairo University</a:t>
            </a:r>
          </a:p>
          <a:p>
            <a:pPr algn="ctr">
              <a:defRPr/>
            </a:pPr>
            <a:r>
              <a:rPr lang="en-US" dirty="0">
                <a:solidFill>
                  <a:schemeClr val="tx1"/>
                </a:solidFill>
                <a:latin typeface="Cambria" pitchFamily="18" charset="0"/>
                <a:ea typeface="Times New Roman" pitchFamily="18" charset="0"/>
                <a:cs typeface="Times New Roman" pitchFamily="18" charset="0"/>
              </a:rPr>
              <a:t> Faculty of Engineering</a:t>
            </a:r>
          </a:p>
          <a:p>
            <a:pPr algn="ctr">
              <a:defRPr/>
            </a:pPr>
            <a:r>
              <a:rPr lang="en-US" dirty="0">
                <a:solidFill>
                  <a:schemeClr val="tx1"/>
                </a:solidFill>
                <a:latin typeface="Cambria" pitchFamily="18" charset="0"/>
                <a:ea typeface="Times New Roman" pitchFamily="18" charset="0"/>
                <a:cs typeface="Times New Roman" pitchFamily="18" charset="0"/>
              </a:rPr>
              <a:t> Computer Engineering Department</a:t>
            </a:r>
          </a:p>
        </p:txBody>
      </p:sp>
      <p:sp>
        <p:nvSpPr>
          <p:cNvPr id="8" name="Subtitle 7">
            <a:extLst>
              <a:ext uri="{FF2B5EF4-FFF2-40B4-BE49-F238E27FC236}">
                <a16:creationId xmlns:a16="http://schemas.microsoft.com/office/drawing/2014/main" id="{C503235A-BE71-5C12-A3A9-2255FDF38279}"/>
              </a:ext>
            </a:extLst>
          </p:cNvPr>
          <p:cNvSpPr>
            <a:spLocks noGrp="1"/>
          </p:cNvSpPr>
          <p:nvPr>
            <p:ph type="subTitle"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advTm="5109"/>
    </mc:Choice>
    <mc:Fallback xmlns="">
      <p:transition spd="slow" advTm="51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Notes on PHP</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All keywords (e.g. if, else, while, echo, etc.), classes, functions, and user-defined functions are NOT case-sensitive.</a:t>
            </a:r>
          </a:p>
          <a:p>
            <a:endParaRPr lang="en-US" dirty="0"/>
          </a:p>
          <a:p>
            <a:r>
              <a:rPr lang="en-US" dirty="0"/>
              <a:t>However; all variable names are case-sensitive.</a:t>
            </a:r>
          </a:p>
          <a:p>
            <a:endParaRPr lang="en-US" dirty="0"/>
          </a:p>
          <a:p>
            <a:r>
              <a:rPr lang="en-US" dirty="0">
                <a:solidFill>
                  <a:srgbClr val="000000"/>
                </a:solidFill>
                <a:latin typeface="Arial" charset="0"/>
                <a:cs typeface="Times New Roman" pitchFamily="18" charset="0"/>
              </a:rPr>
              <a:t>The freedom to interleave any number of scripts with HTML is one of the most powerful features of PHP.</a:t>
            </a:r>
          </a:p>
          <a:p>
            <a:endParaRPr lang="en-US" dirty="0">
              <a:solidFill>
                <a:srgbClr val="000000"/>
              </a:solidFill>
              <a:latin typeface="Arial" charset="0"/>
              <a:cs typeface="Times New Roman" pitchFamily="18" charset="0"/>
            </a:endParaRPr>
          </a:p>
          <a:p>
            <a:r>
              <a:rPr lang="en-US" dirty="0">
                <a:sym typeface="Wingdings" pitchFamily="2" charset="2"/>
              </a:rPr>
              <a:t></a:t>
            </a:r>
            <a:r>
              <a:rPr lang="en-US" dirty="0"/>
              <a:t> Example 2.2</a:t>
            </a:r>
            <a:br>
              <a:rPr lang="en-US" dirty="0"/>
            </a:b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6566"/>
    </mc:Choice>
    <mc:Fallback xmlns="">
      <p:transition spd="slow" advTm="465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Variables</a:t>
            </a:r>
          </a:p>
        </p:txBody>
      </p:sp>
      <p:sp>
        <p:nvSpPr>
          <p:cNvPr id="3" name="Content Placeholder 2"/>
          <p:cNvSpPr>
            <a:spLocks noGrp="1"/>
          </p:cNvSpPr>
          <p:nvPr>
            <p:ph idx="1"/>
          </p:nvPr>
        </p:nvSpPr>
        <p:spPr/>
        <p:txBody>
          <a:bodyPr>
            <a:normAutofit fontScale="92500" lnSpcReduction="10000"/>
          </a:bodyPr>
          <a:lstStyle/>
          <a:p>
            <a:r>
              <a:rPr lang="en-US" dirty="0"/>
              <a:t>A variable starts with the $ sign, followed by the name of the variable.</a:t>
            </a:r>
          </a:p>
          <a:p>
            <a:endParaRPr lang="en-US" dirty="0"/>
          </a:p>
          <a:p>
            <a:r>
              <a:rPr lang="en-US" dirty="0"/>
              <a:t>When you assign a text value to a variable, put quotes around the value: $txt = "Hello world!";</a:t>
            </a:r>
          </a:p>
          <a:p>
            <a:endParaRPr lang="en-US" dirty="0"/>
          </a:p>
          <a:p>
            <a:r>
              <a:rPr lang="en-US" dirty="0"/>
              <a:t>PHP has no command for declaring a variable. It is created the moment you first assign a value to it.</a:t>
            </a:r>
          </a:p>
          <a:p>
            <a:endParaRPr lang="en-US" dirty="0"/>
          </a:p>
          <a:p>
            <a:r>
              <a:rPr lang="en-US" dirty="0"/>
              <a:t>We did not have to tell PHP which data type the variable </a:t>
            </a:r>
            <a:r>
              <a:rPr lang="en-US" dirty="0" err="1"/>
              <a:t>is</a:t>
            </a:r>
            <a:r>
              <a:rPr lang="en-US" dirty="0" err="1">
                <a:sym typeface="Wingdings" pitchFamily="2" charset="2"/>
              </a:rPr>
              <a:t></a:t>
            </a:r>
            <a:r>
              <a:rPr lang="en-US" dirty="0" err="1"/>
              <a:t>PHP</a:t>
            </a:r>
            <a:r>
              <a:rPr lang="en-US" dirty="0"/>
              <a:t> automatically converts the variable to the correct data type, depending on its value.</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3833"/>
    </mc:Choice>
    <mc:Fallback xmlns="">
      <p:transition spd="slow" advTm="738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Variables</a:t>
            </a:r>
          </a:p>
        </p:txBody>
      </p:sp>
      <p:sp>
        <p:nvSpPr>
          <p:cNvPr id="3" name="Content Placeholder 2"/>
          <p:cNvSpPr>
            <a:spLocks noGrp="1"/>
          </p:cNvSpPr>
          <p:nvPr>
            <p:ph idx="1"/>
          </p:nvPr>
        </p:nvSpPr>
        <p:spPr>
          <a:xfrm>
            <a:off x="457200" y="1676400"/>
            <a:ext cx="8229600" cy="4724400"/>
          </a:xfrm>
        </p:spPr>
        <p:txBody>
          <a:bodyPr>
            <a:normAutofit/>
          </a:bodyPr>
          <a:lstStyle/>
          <a:p>
            <a:r>
              <a:rPr lang="en-US" dirty="0"/>
              <a:t>Rules for PHP variables:</a:t>
            </a:r>
          </a:p>
          <a:p>
            <a:pPr lvl="1"/>
            <a:r>
              <a:rPr lang="en-US" dirty="0"/>
              <a:t>A variable starts with the $ sign, followed by the name of the variable</a:t>
            </a:r>
          </a:p>
          <a:p>
            <a:pPr lvl="1"/>
            <a:r>
              <a:rPr lang="en-US" dirty="0"/>
              <a:t>A variable name must start with a letter or the underscore character</a:t>
            </a:r>
          </a:p>
          <a:p>
            <a:pPr lvl="1"/>
            <a:r>
              <a:rPr lang="en-US" dirty="0"/>
              <a:t>A variable name cannot start with a number</a:t>
            </a:r>
          </a:p>
          <a:p>
            <a:pPr lvl="1"/>
            <a:r>
              <a:rPr lang="en-US" dirty="0"/>
              <a:t>A variable name can only contain alpha-numeric characters and underscores (A-z, 0-9, and _ )</a:t>
            </a:r>
          </a:p>
          <a:p>
            <a:pPr lvl="1"/>
            <a:r>
              <a:rPr lang="en-US" dirty="0"/>
              <a:t>Variable names are case-sensitive ($age and $AGE are two different variables)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0883"/>
    </mc:Choice>
    <mc:Fallback xmlns="">
      <p:transition spd="slow" advTm="5088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Variables</a:t>
            </a:r>
          </a:p>
        </p:txBody>
      </p:sp>
      <p:sp>
        <p:nvSpPr>
          <p:cNvPr id="3" name="Content Placeholder 2"/>
          <p:cNvSpPr>
            <a:spLocks noGrp="1"/>
          </p:cNvSpPr>
          <p:nvPr>
            <p:ph idx="1"/>
          </p:nvPr>
        </p:nvSpPr>
        <p:spPr/>
        <p:txBody>
          <a:bodyPr/>
          <a:lstStyle/>
          <a:p>
            <a:r>
              <a:rPr lang="en-US" dirty="0"/>
              <a:t>PHP has three different variable scopes:</a:t>
            </a:r>
          </a:p>
          <a:p>
            <a:endParaRPr lang="en-US" dirty="0"/>
          </a:p>
          <a:p>
            <a:pPr lvl="1"/>
            <a:r>
              <a:rPr lang="en-US" dirty="0"/>
              <a:t>Local</a:t>
            </a:r>
          </a:p>
          <a:p>
            <a:pPr lvl="1"/>
            <a:endParaRPr lang="en-US" dirty="0"/>
          </a:p>
          <a:p>
            <a:pPr lvl="1"/>
            <a:r>
              <a:rPr lang="en-US" dirty="0"/>
              <a:t>Global</a:t>
            </a:r>
          </a:p>
          <a:p>
            <a:pPr lvl="1"/>
            <a:endParaRPr lang="en-US" dirty="0"/>
          </a:p>
          <a:p>
            <a:pPr lvl="1"/>
            <a:r>
              <a:rPr lang="en-US" dirty="0"/>
              <a:t>Static</a:t>
            </a:r>
          </a:p>
          <a:p>
            <a:pPr lvl="1"/>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9969"/>
    </mc:Choice>
    <mc:Fallback xmlns="">
      <p:transition spd="slow" advTm="996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Variables: Global</a:t>
            </a:r>
          </a:p>
        </p:txBody>
      </p:sp>
      <p:sp>
        <p:nvSpPr>
          <p:cNvPr id="3" name="Content Placeholder 2"/>
          <p:cNvSpPr>
            <a:spLocks noGrp="1"/>
          </p:cNvSpPr>
          <p:nvPr>
            <p:ph idx="1"/>
          </p:nvPr>
        </p:nvSpPr>
        <p:spPr>
          <a:xfrm>
            <a:off x="457200" y="1600200"/>
            <a:ext cx="8229600" cy="4724400"/>
          </a:xfrm>
        </p:spPr>
        <p:txBody>
          <a:bodyPr/>
          <a:lstStyle/>
          <a:p>
            <a:r>
              <a:rPr lang="en-US" dirty="0"/>
              <a:t>A variable declared </a:t>
            </a:r>
            <a:r>
              <a:rPr lang="en-US" b="1" dirty="0"/>
              <a:t>outside</a:t>
            </a:r>
            <a:r>
              <a:rPr lang="en-US" dirty="0"/>
              <a:t> a function has a GLOBAL SCOPE and can only be accessed outside a function:</a:t>
            </a:r>
          </a:p>
          <a:p>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14</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914400" y="2924175"/>
            <a:ext cx="7134225" cy="37814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74760"/>
    </mc:Choice>
    <mc:Fallback xmlns="">
      <p:transition spd="slow" advTm="7476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Variables: Local</a:t>
            </a:r>
          </a:p>
        </p:txBody>
      </p:sp>
      <p:sp>
        <p:nvSpPr>
          <p:cNvPr id="3" name="Content Placeholder 2"/>
          <p:cNvSpPr>
            <a:spLocks noGrp="1"/>
          </p:cNvSpPr>
          <p:nvPr>
            <p:ph idx="1"/>
          </p:nvPr>
        </p:nvSpPr>
        <p:spPr>
          <a:xfrm>
            <a:off x="457200" y="1600200"/>
            <a:ext cx="8229600" cy="4724400"/>
          </a:xfrm>
        </p:spPr>
        <p:txBody>
          <a:bodyPr/>
          <a:lstStyle/>
          <a:p>
            <a:r>
              <a:rPr lang="en-US" dirty="0"/>
              <a:t>A variable declared </a:t>
            </a:r>
            <a:r>
              <a:rPr lang="en-US" b="1" dirty="0"/>
              <a:t>within</a:t>
            </a:r>
            <a:r>
              <a:rPr lang="en-US" dirty="0"/>
              <a:t> a function has a LOCAL SCOPE and can only be accessed within that function:</a:t>
            </a:r>
          </a:p>
          <a:p>
            <a:pPr lvl="1"/>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990600" y="3048000"/>
            <a:ext cx="6229350" cy="34861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31358"/>
    </mc:Choice>
    <mc:Fallback xmlns="">
      <p:transition spd="slow" advTm="3135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Variables: Global keyword</a:t>
            </a:r>
          </a:p>
        </p:txBody>
      </p:sp>
      <p:sp>
        <p:nvSpPr>
          <p:cNvPr id="3" name="Content Placeholder 2"/>
          <p:cNvSpPr>
            <a:spLocks noGrp="1"/>
          </p:cNvSpPr>
          <p:nvPr>
            <p:ph idx="1"/>
          </p:nvPr>
        </p:nvSpPr>
        <p:spPr>
          <a:xfrm>
            <a:off x="457200" y="1600200"/>
            <a:ext cx="8229600" cy="4724400"/>
          </a:xfrm>
        </p:spPr>
        <p:txBody>
          <a:bodyPr/>
          <a:lstStyle/>
          <a:p>
            <a:r>
              <a:rPr lang="en-US" dirty="0"/>
              <a:t>The global keyword is used to access a global variable from within a function:</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066800" y="2514600"/>
            <a:ext cx="4352925" cy="40100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71595"/>
    </mc:Choice>
    <mc:Fallback xmlns="">
      <p:transition spd="slow" advTm="7159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Variables: GLOBALS</a:t>
            </a:r>
          </a:p>
        </p:txBody>
      </p:sp>
      <p:sp>
        <p:nvSpPr>
          <p:cNvPr id="3" name="Content Placeholder 2"/>
          <p:cNvSpPr>
            <a:spLocks noGrp="1"/>
          </p:cNvSpPr>
          <p:nvPr>
            <p:ph idx="1"/>
          </p:nvPr>
        </p:nvSpPr>
        <p:spPr>
          <a:xfrm>
            <a:off x="457200" y="1524000"/>
            <a:ext cx="8229600" cy="4724400"/>
          </a:xfrm>
        </p:spPr>
        <p:txBody>
          <a:bodyPr/>
          <a:lstStyle/>
          <a:p>
            <a:r>
              <a:rPr lang="en-US" sz="2000" dirty="0"/>
              <a:t>PHP also stores all global variables in an array called $GLOBALS[</a:t>
            </a:r>
            <a:r>
              <a:rPr lang="en-US" sz="2000" i="1" dirty="0"/>
              <a:t>index</a:t>
            </a:r>
            <a:r>
              <a:rPr lang="en-US" sz="2000" dirty="0"/>
              <a:t>]. </a:t>
            </a:r>
          </a:p>
          <a:p>
            <a:r>
              <a:rPr lang="en-US" sz="2000" dirty="0"/>
              <a:t>The </a:t>
            </a:r>
            <a:r>
              <a:rPr lang="en-US" sz="2000" i="1" dirty="0"/>
              <a:t>index</a:t>
            </a:r>
            <a:r>
              <a:rPr lang="en-US" sz="2000" dirty="0"/>
              <a:t> holds the name of the variable.</a:t>
            </a:r>
          </a:p>
          <a:p>
            <a:r>
              <a:rPr lang="en-US" sz="2000" dirty="0"/>
              <a:t> This array is also accessible from within functions and can be used to update global variables directly</a:t>
            </a:r>
            <a:r>
              <a:rPr lang="en-US" dirty="0"/>
              <a:t>:</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17</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676400" y="3276600"/>
            <a:ext cx="5867400" cy="337759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58170"/>
    </mc:Choice>
    <mc:Fallback xmlns="">
      <p:transition spd="slow" advTm="581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066800"/>
          </a:xfrm>
        </p:spPr>
        <p:txBody>
          <a:bodyPr/>
          <a:lstStyle/>
          <a:p>
            <a:r>
              <a:rPr lang="en-US" dirty="0"/>
              <a:t>PHP Variables: Static</a:t>
            </a:r>
          </a:p>
        </p:txBody>
      </p:sp>
      <p:sp>
        <p:nvSpPr>
          <p:cNvPr id="3" name="Content Placeholder 2"/>
          <p:cNvSpPr>
            <a:spLocks noGrp="1"/>
          </p:cNvSpPr>
          <p:nvPr>
            <p:ph idx="1"/>
          </p:nvPr>
        </p:nvSpPr>
        <p:spPr>
          <a:xfrm>
            <a:off x="457200" y="838200"/>
            <a:ext cx="8229600" cy="4724400"/>
          </a:xfrm>
        </p:spPr>
        <p:txBody>
          <a:bodyPr>
            <a:normAutofit/>
          </a:bodyPr>
          <a:lstStyle/>
          <a:p>
            <a:r>
              <a:rPr lang="en-US" sz="2400" dirty="0"/>
              <a:t>Normally, when a function is completed/executed, all of its variables are deleted. However, sometimes we want a local variable NOT to be deleted. We need it for a further job.</a:t>
            </a:r>
          </a:p>
          <a:p>
            <a:r>
              <a:rPr lang="en-US" sz="2400" dirty="0"/>
              <a:t>To do this, use the </a:t>
            </a:r>
            <a:r>
              <a:rPr lang="en-US" sz="2400" b="1" dirty="0"/>
              <a:t>static</a:t>
            </a:r>
            <a:r>
              <a:rPr lang="en-US" sz="2400" dirty="0"/>
              <a:t> keyword when you first declare the variable:</a:t>
            </a:r>
          </a:p>
          <a:p>
            <a:endParaRPr lang="en-US" sz="2400"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18</a:t>
            </a:fld>
            <a:endParaRPr lang="en-US"/>
          </a:p>
        </p:txBody>
      </p:sp>
      <p:pic>
        <p:nvPicPr>
          <p:cNvPr id="5122" name="Picture 2"/>
          <p:cNvPicPr>
            <a:picLocks noChangeAspect="1" noChangeArrowheads="1"/>
          </p:cNvPicPr>
          <p:nvPr/>
        </p:nvPicPr>
        <p:blipFill>
          <a:blip r:embed="rId2" cstate="print"/>
          <a:srcRect l="1695" t="2730" r="1695" b="1985"/>
          <a:stretch>
            <a:fillRect/>
          </a:stretch>
        </p:blipFill>
        <p:spPr bwMode="auto">
          <a:xfrm>
            <a:off x="914400" y="3124200"/>
            <a:ext cx="4343400" cy="3657600"/>
          </a:xfrm>
          <a:prstGeom prst="rect">
            <a:avLst/>
          </a:prstGeom>
          <a:noFill/>
          <a:ln w="9525">
            <a:noFill/>
            <a:miter lim="800000"/>
            <a:headEnd/>
            <a:tailEnd/>
          </a:ln>
        </p:spPr>
      </p:pic>
      <p:sp>
        <p:nvSpPr>
          <p:cNvPr id="8" name="Rectangle 7"/>
          <p:cNvSpPr/>
          <p:nvPr/>
        </p:nvSpPr>
        <p:spPr>
          <a:xfrm>
            <a:off x="3429000" y="5629870"/>
            <a:ext cx="49530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t>Each time the function is called, that variable will still have the information it contained from the last time the function was called.</a:t>
            </a:r>
          </a:p>
        </p:txBody>
      </p:sp>
    </p:spTree>
  </p:cSld>
  <p:clrMapOvr>
    <a:masterClrMapping/>
  </p:clrMapOvr>
  <mc:AlternateContent xmlns:mc="http://schemas.openxmlformats.org/markup-compatibility/2006" xmlns:p14="http://schemas.microsoft.com/office/powerpoint/2010/main">
    <mc:Choice Requires="p14">
      <p:transition spd="slow" p14:dur="2000" advTm="92014"/>
    </mc:Choice>
    <mc:Fallback xmlns="">
      <p:transition spd="slow" advTm="9201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Data Types</a:t>
            </a:r>
            <a:br>
              <a:rPr lang="en-US" b="1" dirty="0"/>
            </a:br>
            <a:endParaRPr lang="en-US" dirty="0"/>
          </a:p>
        </p:txBody>
      </p:sp>
      <p:sp>
        <p:nvSpPr>
          <p:cNvPr id="3" name="Content Placeholder 2"/>
          <p:cNvSpPr>
            <a:spLocks noGrp="1"/>
          </p:cNvSpPr>
          <p:nvPr>
            <p:ph idx="1"/>
          </p:nvPr>
        </p:nvSpPr>
        <p:spPr>
          <a:xfrm>
            <a:off x="457200" y="1524000"/>
            <a:ext cx="8229600" cy="4724400"/>
          </a:xfrm>
        </p:spPr>
        <p:txBody>
          <a:bodyPr/>
          <a:lstStyle/>
          <a:p>
            <a:r>
              <a:rPr lang="en-US" dirty="0"/>
              <a:t>PHP supports the following data types:</a:t>
            </a:r>
          </a:p>
          <a:p>
            <a:endParaRPr lang="en-US" dirty="0"/>
          </a:p>
          <a:p>
            <a:pPr lvl="1"/>
            <a:r>
              <a:rPr lang="en-US" dirty="0"/>
              <a:t>String</a:t>
            </a:r>
          </a:p>
          <a:p>
            <a:pPr lvl="1"/>
            <a:r>
              <a:rPr lang="en-US" dirty="0"/>
              <a:t>Integer</a:t>
            </a:r>
          </a:p>
          <a:p>
            <a:pPr lvl="1"/>
            <a:r>
              <a:rPr lang="en-US" dirty="0"/>
              <a:t>Float (floating point numbers - also called double)</a:t>
            </a:r>
          </a:p>
          <a:p>
            <a:pPr lvl="1"/>
            <a:r>
              <a:rPr lang="en-US" dirty="0"/>
              <a:t>Boolean</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869"/>
    </mc:Choice>
    <mc:Fallback xmlns="">
      <p:transition spd="slow" advTm="118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solidFill>
                  <a:schemeClr val="accent1">
                    <a:tint val="83000"/>
                    <a:satMod val="150000"/>
                  </a:schemeClr>
                </a:solidFill>
              </a:rPr>
              <a:t>Three-Tier Architectures</a:t>
            </a:r>
            <a:endParaRPr lang="en-US" dirty="0"/>
          </a:p>
        </p:txBody>
      </p:sp>
      <p:sp>
        <p:nvSpPr>
          <p:cNvPr id="3" name="Content Placeholder 2"/>
          <p:cNvSpPr>
            <a:spLocks noGrp="1"/>
          </p:cNvSpPr>
          <p:nvPr>
            <p:ph idx="1"/>
          </p:nvPr>
        </p:nvSpPr>
        <p:spPr>
          <a:xfrm>
            <a:off x="457200" y="1524000"/>
            <a:ext cx="8229600" cy="5334000"/>
          </a:xfrm>
        </p:spPr>
        <p:txBody>
          <a:bodyPr/>
          <a:lstStyle/>
          <a:p>
            <a:r>
              <a:rPr lang="en-US" dirty="0">
                <a:latin typeface="Arial" charset="0"/>
                <a:cs typeface="Arial" charset="0"/>
              </a:rPr>
              <a:t>Most web database applications bring together the Web and databases through three layers:</a:t>
            </a:r>
            <a:endParaRPr lang="en-US" dirty="0"/>
          </a:p>
          <a:p>
            <a:pPr marL="808038" lvl="1" indent="-350838">
              <a:spcBef>
                <a:spcPct val="20000"/>
              </a:spcBef>
              <a:buClrTx/>
              <a:buFont typeface="Wingdings" pitchFamily="2" charset="2"/>
              <a:buChar char="Ø"/>
              <a:tabLst>
                <a:tab pos="914400" algn="l"/>
                <a:tab pos="969963" algn="l"/>
                <a:tab pos="1082675" algn="l"/>
                <a:tab pos="1195388" algn="l"/>
              </a:tabLst>
            </a:pPr>
            <a:r>
              <a:rPr lang="en-US" sz="2000" dirty="0">
                <a:latin typeface="Arial" charset="0"/>
                <a:cs typeface="Arial" charset="0"/>
              </a:rPr>
              <a:t>At the base of an application is the </a:t>
            </a:r>
            <a:r>
              <a:rPr lang="en-US" sz="2000" dirty="0">
                <a:solidFill>
                  <a:srgbClr val="660033"/>
                </a:solidFill>
                <a:latin typeface="Arial" charset="0"/>
                <a:cs typeface="Arial" charset="0"/>
              </a:rPr>
              <a:t>database tier</a:t>
            </a:r>
            <a:r>
              <a:rPr lang="en-US" sz="2000" dirty="0">
                <a:latin typeface="Arial" charset="0"/>
                <a:cs typeface="Arial" charset="0"/>
              </a:rPr>
              <a:t>, consisting of the database management system that manages the database containing the data users create, delete, modify, and query. </a:t>
            </a:r>
          </a:p>
          <a:p>
            <a:pPr marL="808038" lvl="1" indent="-350838">
              <a:spcBef>
                <a:spcPct val="20000"/>
              </a:spcBef>
              <a:buClrTx/>
              <a:buFont typeface="Wingdings" pitchFamily="2" charset="2"/>
              <a:buChar char="Ø"/>
              <a:tabLst>
                <a:tab pos="914400" algn="l"/>
                <a:tab pos="969963" algn="l"/>
                <a:tab pos="1082675" algn="l"/>
                <a:tab pos="1195388" algn="l"/>
              </a:tabLst>
            </a:pPr>
            <a:r>
              <a:rPr lang="en-US" sz="2000" dirty="0">
                <a:latin typeface="Arial" charset="0"/>
                <a:cs typeface="Arial" charset="0"/>
              </a:rPr>
              <a:t>Built on top of the database tier is the complex </a:t>
            </a:r>
            <a:r>
              <a:rPr lang="en-US" sz="2000" dirty="0">
                <a:solidFill>
                  <a:srgbClr val="660033"/>
                </a:solidFill>
                <a:latin typeface="Arial" charset="0"/>
                <a:cs typeface="Arial" charset="0"/>
              </a:rPr>
              <a:t>middle tier</a:t>
            </a:r>
            <a:r>
              <a:rPr lang="en-US" sz="2000" dirty="0">
                <a:latin typeface="Arial" charset="0"/>
                <a:cs typeface="Arial" charset="0"/>
              </a:rPr>
              <a:t>, which contains most of the application logic and communicates data between the other tiers. </a:t>
            </a:r>
          </a:p>
          <a:p>
            <a:pPr marL="808038" lvl="1" indent="-350838">
              <a:spcBef>
                <a:spcPct val="20000"/>
              </a:spcBef>
              <a:buClrTx/>
              <a:buFont typeface="Wingdings" pitchFamily="2" charset="2"/>
              <a:buChar char="Ø"/>
              <a:tabLst>
                <a:tab pos="914400" algn="l"/>
                <a:tab pos="969963" algn="l"/>
                <a:tab pos="1082675" algn="l"/>
                <a:tab pos="1195388" algn="l"/>
              </a:tabLst>
            </a:pPr>
            <a:r>
              <a:rPr lang="en-US" sz="2000" dirty="0">
                <a:latin typeface="Arial" charset="0"/>
                <a:cs typeface="Arial" charset="0"/>
              </a:rPr>
              <a:t>On top is the </a:t>
            </a:r>
            <a:r>
              <a:rPr lang="en-US" sz="2000" dirty="0">
                <a:solidFill>
                  <a:srgbClr val="660033"/>
                </a:solidFill>
                <a:latin typeface="Arial" charset="0"/>
                <a:cs typeface="Arial" charset="0"/>
              </a:rPr>
              <a:t>client tier</a:t>
            </a:r>
            <a:r>
              <a:rPr lang="en-US" sz="2000" dirty="0">
                <a:latin typeface="Arial" charset="0"/>
                <a:cs typeface="Arial" charset="0"/>
              </a:rPr>
              <a:t>, usually web browser software that interacts with the application. </a:t>
            </a:r>
          </a:p>
          <a:p>
            <a:endParaRPr lang="en-US" dirty="0"/>
          </a:p>
        </p:txBody>
      </p:sp>
      <p:sp>
        <p:nvSpPr>
          <p:cNvPr id="6" name="Slide Number Placeholder 5"/>
          <p:cNvSpPr>
            <a:spLocks noGrp="1"/>
          </p:cNvSpPr>
          <p:nvPr>
            <p:ph type="sldNum" sz="quarter" idx="12"/>
          </p:nvPr>
        </p:nvSpPr>
        <p:spPr/>
        <p:txBody>
          <a:bodyPr/>
          <a:lstStyle/>
          <a:p>
            <a:fld id="{0048E941-95AF-458E-AD7E-685ED38AAA91}"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3786"/>
    </mc:Choice>
    <mc:Fallback xmlns="">
      <p:transition spd="slow" advTm="6378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Data Types</a:t>
            </a:r>
            <a:br>
              <a:rPr lang="en-US" b="1" dirty="0"/>
            </a:br>
            <a:endParaRPr lang="en-US" dirty="0"/>
          </a:p>
        </p:txBody>
      </p:sp>
      <p:sp>
        <p:nvSpPr>
          <p:cNvPr id="3" name="Content Placeholder 2"/>
          <p:cNvSpPr>
            <a:spLocks noGrp="1"/>
          </p:cNvSpPr>
          <p:nvPr>
            <p:ph idx="1"/>
          </p:nvPr>
        </p:nvSpPr>
        <p:spPr>
          <a:xfrm>
            <a:off x="457200" y="1219200"/>
            <a:ext cx="8229600" cy="4724400"/>
          </a:xfrm>
        </p:spPr>
        <p:txBody>
          <a:bodyPr>
            <a:noAutofit/>
          </a:bodyPr>
          <a:lstStyle/>
          <a:p>
            <a:r>
              <a:rPr lang="en-US" dirty="0"/>
              <a:t>A string can be any text inside quotes. You can use single or double quotes.</a:t>
            </a:r>
          </a:p>
          <a:p>
            <a:pPr lvl="1"/>
            <a:r>
              <a:rPr lang="en-US" sz="2400" dirty="0">
                <a:latin typeface="Arial" charset="0"/>
                <a:cs typeface="Times New Roman" pitchFamily="18" charset="0"/>
              </a:rPr>
              <a:t>If double quotation marks are needed as part of a string, the easiest approach is to switch to the single-quotation style:</a:t>
            </a:r>
          </a:p>
          <a:p>
            <a:pPr marL="1660525" lvl="3" indent="0">
              <a:spcBef>
                <a:spcPct val="20000"/>
              </a:spcBef>
              <a:buClrTx/>
              <a:buNone/>
              <a:tabLst>
                <a:tab pos="517525" algn="l"/>
                <a:tab pos="746125" algn="l"/>
                <a:tab pos="969963" algn="l"/>
                <a:tab pos="1082675" algn="l"/>
              </a:tabLst>
            </a:pPr>
            <a:r>
              <a:rPr lang="en-US" sz="2400" dirty="0">
                <a:solidFill>
                  <a:srgbClr val="A50021"/>
                </a:solidFill>
                <a:latin typeface="Arial" charset="0"/>
                <a:cs typeface="Times New Roman" pitchFamily="18" charset="0"/>
              </a:rPr>
              <a:t>echo</a:t>
            </a:r>
            <a:r>
              <a:rPr lang="en-US" sz="2400" dirty="0">
                <a:latin typeface="Arial" charset="0"/>
                <a:cs typeface="Times New Roman" pitchFamily="18" charset="0"/>
              </a:rPr>
              <a:t> 'This works';</a:t>
            </a:r>
          </a:p>
          <a:p>
            <a:pPr marL="1660525" lvl="3" indent="0">
              <a:spcBef>
                <a:spcPct val="20000"/>
              </a:spcBef>
              <a:buClrTx/>
              <a:buNone/>
              <a:tabLst>
                <a:tab pos="517525" algn="l"/>
                <a:tab pos="746125" algn="l"/>
                <a:tab pos="969963" algn="l"/>
                <a:tab pos="1082675" algn="l"/>
              </a:tabLst>
            </a:pPr>
            <a:r>
              <a:rPr lang="en-US" sz="2400" dirty="0">
                <a:solidFill>
                  <a:srgbClr val="A50021"/>
                </a:solidFill>
                <a:latin typeface="Arial" charset="0"/>
                <a:cs typeface="Times New Roman" pitchFamily="18" charset="0"/>
              </a:rPr>
              <a:t>echo</a:t>
            </a:r>
            <a:r>
              <a:rPr lang="en-US" sz="2400" dirty="0">
                <a:latin typeface="Arial" charset="0"/>
                <a:cs typeface="Times New Roman" pitchFamily="18" charset="0"/>
              </a:rPr>
              <a:t> "just like this.";</a:t>
            </a:r>
          </a:p>
          <a:p>
            <a:pPr lvl="1"/>
            <a:r>
              <a:rPr lang="en-US" sz="2400" dirty="0"/>
              <a:t>There are functions to manipulate strings </a:t>
            </a:r>
            <a:r>
              <a:rPr lang="en-US" sz="2400" dirty="0" err="1"/>
              <a:t>e.g.:strlen</a:t>
            </a:r>
            <a:r>
              <a:rPr lang="en-US" sz="2400" dirty="0"/>
              <a:t>() </a:t>
            </a:r>
            <a:endParaRPr lang="en-US" sz="2800" dirty="0">
              <a:latin typeface="Arial" charset="0"/>
              <a:cs typeface="Times New Roman" pitchFamily="18" charset="0"/>
            </a:endParaRPr>
          </a:p>
          <a:p>
            <a:r>
              <a:rPr lang="en-US" dirty="0"/>
              <a:t>The PHP </a:t>
            </a:r>
            <a:r>
              <a:rPr lang="en-US" dirty="0" err="1"/>
              <a:t>var_dump</a:t>
            </a:r>
            <a:r>
              <a:rPr lang="en-US" dirty="0"/>
              <a:t>() function returns the data type and value:</a:t>
            </a:r>
          </a:p>
          <a:p>
            <a:pPr lvl="1">
              <a:buNone/>
            </a:pPr>
            <a:r>
              <a:rPr lang="en-US" sz="2800" dirty="0"/>
              <a:t>   </a:t>
            </a:r>
            <a:r>
              <a:rPr lang="en-US" sz="2400" dirty="0"/>
              <a:t>$x = 5985;</a:t>
            </a:r>
            <a:br>
              <a:rPr lang="en-US" sz="2400" dirty="0"/>
            </a:br>
            <a:r>
              <a:rPr lang="en-US" sz="2400" dirty="0" err="1"/>
              <a:t>var_dump</a:t>
            </a:r>
            <a:r>
              <a:rPr lang="en-US" sz="2400" dirty="0"/>
              <a:t>($x); </a:t>
            </a:r>
            <a:r>
              <a:rPr lang="en-US" sz="2400" dirty="0">
                <a:sym typeface="Wingdings" pitchFamily="2" charset="2"/>
              </a:rPr>
              <a:t></a:t>
            </a:r>
            <a:r>
              <a:rPr lang="en-US" sz="2400" dirty="0" err="1"/>
              <a:t>int</a:t>
            </a:r>
            <a:r>
              <a:rPr lang="en-US" sz="2400" dirty="0"/>
              <a:t>(5985) </a:t>
            </a:r>
          </a:p>
          <a:p>
            <a:pPr lvl="1">
              <a:buNone/>
            </a:pPr>
            <a:endParaRPr lang="en-US" sz="2800"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2714"/>
    </mc:Choice>
    <mc:Fallback xmlns="">
      <p:transition spd="slow" advTm="7271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Variables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PHP </a:t>
            </a:r>
            <a:r>
              <a:rPr lang="en-US" dirty="0">
                <a:solidFill>
                  <a:srgbClr val="002060"/>
                </a:solidFill>
              </a:rPr>
              <a:t>echo</a:t>
            </a:r>
            <a:r>
              <a:rPr lang="en-US" dirty="0"/>
              <a:t> and </a:t>
            </a:r>
            <a:r>
              <a:rPr lang="en-US" dirty="0">
                <a:solidFill>
                  <a:srgbClr val="002060"/>
                </a:solidFill>
              </a:rPr>
              <a:t>print</a:t>
            </a:r>
            <a:r>
              <a:rPr lang="en-US" dirty="0"/>
              <a:t> Statements: </a:t>
            </a:r>
          </a:p>
          <a:p>
            <a:pPr lvl="1"/>
            <a:r>
              <a:rPr lang="en-US" dirty="0"/>
              <a:t>Both are used to output data to the screen.</a:t>
            </a:r>
          </a:p>
          <a:p>
            <a:pPr lvl="1"/>
            <a:r>
              <a:rPr lang="en-US" dirty="0"/>
              <a:t>Both can be used with or without parentheses.</a:t>
            </a:r>
          </a:p>
          <a:p>
            <a:r>
              <a:rPr lang="en-US" dirty="0"/>
              <a:t>The differences are small:</a:t>
            </a:r>
          </a:p>
          <a:p>
            <a:pPr lvl="1"/>
            <a:r>
              <a:rPr lang="en-US"/>
              <a:t>echo </a:t>
            </a:r>
            <a:r>
              <a:rPr lang="en-US" dirty="0"/>
              <a:t>has no return value while print has a return value of 1 so it can be used in expressions. </a:t>
            </a:r>
          </a:p>
          <a:p>
            <a:pPr lvl="1"/>
            <a:r>
              <a:rPr lang="en-US" dirty="0"/>
              <a:t>echo can take multiple parameters (although such usage is rare) while print can take one argument.</a:t>
            </a:r>
          </a:p>
          <a:p>
            <a:pPr lvl="1"/>
            <a:r>
              <a:rPr lang="en-US" dirty="0"/>
              <a:t> echo is marginally faster than print.</a:t>
            </a:r>
          </a:p>
          <a:p>
            <a:pPr lvl="1"/>
            <a:r>
              <a:rPr lang="en-US" dirty="0"/>
              <a:t>Parentheses make no difference to the behavior of print. However, when they are used with echo, only one output parameter can be provided.</a:t>
            </a:r>
          </a:p>
          <a:p>
            <a:pPr lvl="1"/>
            <a:endParaRPr lang="en-US" dirty="0"/>
          </a:p>
          <a:p>
            <a:r>
              <a:rPr lang="en-US" sz="2400" dirty="0">
                <a:solidFill>
                  <a:srgbClr val="000000"/>
                </a:solidFill>
                <a:latin typeface="Arial" charset="0"/>
                <a:cs typeface="Times New Roman" pitchFamily="18" charset="0"/>
              </a:rPr>
              <a:t>There is also a shortcut that can output data. The following very short script outputs the value of the variable $temp:</a:t>
            </a:r>
          </a:p>
          <a:p>
            <a:pPr marL="657162" lvl="1" indent="0">
              <a:spcBef>
                <a:spcPct val="20000"/>
              </a:spcBef>
              <a:buClrTx/>
              <a:buNone/>
              <a:tabLst>
                <a:tab pos="914400" algn="l"/>
                <a:tab pos="969963" algn="l"/>
                <a:tab pos="1082675" algn="l"/>
                <a:tab pos="1195388" algn="l"/>
              </a:tabLst>
            </a:pPr>
            <a:r>
              <a:rPr lang="en-US" sz="2200" dirty="0">
                <a:solidFill>
                  <a:srgbClr val="A50021"/>
                </a:solidFill>
                <a:latin typeface="Arial" charset="0"/>
                <a:cs typeface="Times New Roman" pitchFamily="18" charset="0"/>
              </a:rPr>
              <a:t>&lt;?=$temp; ?&gt;</a:t>
            </a:r>
          </a:p>
          <a:p>
            <a:pPr lvl="1"/>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97438"/>
    </mc:Choice>
    <mc:Fallback xmlns="">
      <p:transition spd="slow" advTm="9743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66800"/>
          </a:xfrm>
        </p:spPr>
        <p:txBody>
          <a:bodyPr/>
          <a:lstStyle/>
          <a:p>
            <a:r>
              <a:rPr lang="en-US" b="1" dirty="0"/>
              <a:t>Output Variables</a:t>
            </a:r>
            <a:endParaRPr lang="en-US" dirty="0"/>
          </a:p>
        </p:txBody>
      </p:sp>
      <p:sp>
        <p:nvSpPr>
          <p:cNvPr id="3" name="Content Placeholder 2"/>
          <p:cNvSpPr>
            <a:spLocks noGrp="1"/>
          </p:cNvSpPr>
          <p:nvPr>
            <p:ph idx="1"/>
          </p:nvPr>
        </p:nvSpPr>
        <p:spPr>
          <a:xfrm>
            <a:off x="457200" y="762000"/>
            <a:ext cx="8229600" cy="4724400"/>
          </a:xfrm>
        </p:spPr>
        <p:txBody>
          <a:bodyPr>
            <a:normAutofit/>
          </a:bodyPr>
          <a:lstStyle/>
          <a:p>
            <a:r>
              <a:rPr lang="en-US" sz="2400" dirty="0"/>
              <a:t>The following example shows how to output text with the echo command </a:t>
            </a:r>
            <a:r>
              <a:rPr lang="en-US" sz="2000" dirty="0">
                <a:solidFill>
                  <a:srgbClr val="002060"/>
                </a:solidFill>
              </a:rPr>
              <a:t>(notice that the text can contain HTML markup):</a:t>
            </a:r>
          </a:p>
          <a:p>
            <a:endParaRPr lang="en-US" sz="2400" dirty="0">
              <a:solidFill>
                <a:srgbClr val="002060"/>
              </a:solidFill>
            </a:endParaRPr>
          </a:p>
          <a:p>
            <a:endParaRPr lang="en-US" sz="2400" dirty="0">
              <a:solidFill>
                <a:srgbClr val="002060"/>
              </a:solidFill>
            </a:endParaRPr>
          </a:p>
          <a:p>
            <a:pPr>
              <a:buNone/>
            </a:pPr>
            <a:endParaRPr lang="en-US" sz="2400" dirty="0">
              <a:solidFill>
                <a:srgbClr val="002060"/>
              </a:solidFill>
            </a:endParaRPr>
          </a:p>
          <a:p>
            <a:pPr>
              <a:buNone/>
            </a:pPr>
            <a:endParaRPr lang="en-US" sz="2400" dirty="0">
              <a:solidFill>
                <a:srgbClr val="002060"/>
              </a:solidFill>
            </a:endParaRPr>
          </a:p>
          <a:p>
            <a:r>
              <a:rPr lang="en-US" sz="2400" dirty="0"/>
              <a:t>The following example shows how to output text and variables with the echo statement:</a:t>
            </a:r>
            <a:endParaRPr lang="en-US" sz="2400" dirty="0">
              <a:solidFill>
                <a:srgbClr val="002060"/>
              </a:solidFill>
            </a:endParaRPr>
          </a:p>
          <a:p>
            <a:pPr lvl="1"/>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22</a:t>
            </a:fld>
            <a:endParaRPr lang="en-US"/>
          </a:p>
        </p:txBody>
      </p:sp>
      <p:pic>
        <p:nvPicPr>
          <p:cNvPr id="6146" name="Picture 2"/>
          <p:cNvPicPr>
            <a:picLocks noChangeAspect="1" noChangeArrowheads="1"/>
          </p:cNvPicPr>
          <p:nvPr/>
        </p:nvPicPr>
        <p:blipFill>
          <a:blip r:embed="rId2" cstate="print"/>
          <a:srcRect l="3869" t="33068"/>
          <a:stretch>
            <a:fillRect/>
          </a:stretch>
        </p:blipFill>
        <p:spPr bwMode="auto">
          <a:xfrm>
            <a:off x="914400" y="1600200"/>
            <a:ext cx="7572375" cy="1600200"/>
          </a:xfrm>
          <a:prstGeom prst="rect">
            <a:avLst/>
          </a:prstGeom>
          <a:ln>
            <a:noFill/>
          </a:ln>
          <a:effectLst>
            <a:outerShdw blurRad="292100" dist="139700" dir="2700000" algn="tl" rotWithShape="0">
              <a:srgbClr val="333333">
                <a:alpha val="65000"/>
              </a:srgbClr>
            </a:outerShdw>
          </a:effectLst>
        </p:spPr>
      </p:pic>
      <p:pic>
        <p:nvPicPr>
          <p:cNvPr id="6147" name="Picture 3"/>
          <p:cNvPicPr>
            <a:picLocks noChangeAspect="1" noChangeArrowheads="1"/>
          </p:cNvPicPr>
          <p:nvPr/>
        </p:nvPicPr>
        <p:blipFill>
          <a:blip r:embed="rId3" cstate="print"/>
          <a:srcRect l="5161" t="17978"/>
          <a:stretch>
            <a:fillRect/>
          </a:stretch>
        </p:blipFill>
        <p:spPr bwMode="auto">
          <a:xfrm>
            <a:off x="981075" y="3924300"/>
            <a:ext cx="4200525" cy="27813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advTm="85022"/>
    </mc:Choice>
    <mc:Fallback xmlns="">
      <p:transition spd="slow" advTm="8502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66800"/>
          </a:xfrm>
        </p:spPr>
        <p:txBody>
          <a:bodyPr/>
          <a:lstStyle/>
          <a:p>
            <a:r>
              <a:rPr lang="en-US" b="1" dirty="0"/>
              <a:t>Output Variables</a:t>
            </a:r>
            <a:endParaRPr lang="en-US" dirty="0"/>
          </a:p>
        </p:txBody>
      </p:sp>
      <p:sp>
        <p:nvSpPr>
          <p:cNvPr id="3" name="Content Placeholder 2"/>
          <p:cNvSpPr>
            <a:spLocks noGrp="1"/>
          </p:cNvSpPr>
          <p:nvPr>
            <p:ph idx="1"/>
          </p:nvPr>
        </p:nvSpPr>
        <p:spPr>
          <a:xfrm>
            <a:off x="457200" y="762000"/>
            <a:ext cx="8229600" cy="4724400"/>
          </a:xfrm>
        </p:spPr>
        <p:txBody>
          <a:bodyPr>
            <a:normAutofit/>
          </a:bodyPr>
          <a:lstStyle/>
          <a:p>
            <a:r>
              <a:rPr lang="en-US" sz="2400" dirty="0"/>
              <a:t>The following example shows how to output text with the print command </a:t>
            </a:r>
            <a:r>
              <a:rPr lang="en-US" sz="2000" dirty="0">
                <a:solidFill>
                  <a:srgbClr val="002060"/>
                </a:solidFill>
              </a:rPr>
              <a:t>(notice that the text can contain HTML markup):</a:t>
            </a:r>
          </a:p>
          <a:p>
            <a:endParaRPr lang="en-US" sz="2400" dirty="0">
              <a:solidFill>
                <a:srgbClr val="002060"/>
              </a:solidFill>
            </a:endParaRPr>
          </a:p>
          <a:p>
            <a:pPr>
              <a:buNone/>
            </a:pPr>
            <a:endParaRPr lang="en-US" sz="2400" dirty="0">
              <a:solidFill>
                <a:srgbClr val="002060"/>
              </a:solidFill>
            </a:endParaRPr>
          </a:p>
          <a:p>
            <a:pPr>
              <a:buNone/>
            </a:pPr>
            <a:endParaRPr lang="en-US" sz="2400" dirty="0">
              <a:solidFill>
                <a:srgbClr val="002060"/>
              </a:solidFill>
            </a:endParaRPr>
          </a:p>
          <a:p>
            <a:endParaRPr lang="en-US" sz="2400" dirty="0"/>
          </a:p>
          <a:p>
            <a:r>
              <a:rPr lang="en-US" sz="2400" dirty="0"/>
              <a:t>The following example shows how to output text and variables with the print statement:</a:t>
            </a: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23</a:t>
            </a:fld>
            <a:endParaRPr lang="en-US"/>
          </a:p>
        </p:txBody>
      </p:sp>
      <p:pic>
        <p:nvPicPr>
          <p:cNvPr id="7171" name="Picture 3"/>
          <p:cNvPicPr>
            <a:picLocks noChangeAspect="1" noChangeArrowheads="1"/>
          </p:cNvPicPr>
          <p:nvPr/>
        </p:nvPicPr>
        <p:blipFill>
          <a:blip r:embed="rId2" cstate="print"/>
          <a:srcRect/>
          <a:stretch>
            <a:fillRect/>
          </a:stretch>
        </p:blipFill>
        <p:spPr bwMode="auto">
          <a:xfrm>
            <a:off x="838200" y="1581150"/>
            <a:ext cx="3543300" cy="1466850"/>
          </a:xfrm>
          <a:prstGeom prst="rect">
            <a:avLst/>
          </a:prstGeom>
          <a:ln>
            <a:noFill/>
          </a:ln>
          <a:effectLst>
            <a:outerShdw blurRad="292100" dist="139700" dir="2700000" algn="tl" rotWithShape="0">
              <a:srgbClr val="333333">
                <a:alpha val="65000"/>
              </a:srgbClr>
            </a:outerShdw>
          </a:effectLst>
        </p:spPr>
      </p:pic>
      <p:pic>
        <p:nvPicPr>
          <p:cNvPr id="7172" name="Picture 4"/>
          <p:cNvPicPr>
            <a:picLocks noChangeAspect="1" noChangeArrowheads="1"/>
          </p:cNvPicPr>
          <p:nvPr/>
        </p:nvPicPr>
        <p:blipFill>
          <a:blip r:embed="rId3" cstate="print"/>
          <a:srcRect/>
          <a:stretch>
            <a:fillRect/>
          </a:stretch>
        </p:blipFill>
        <p:spPr bwMode="auto">
          <a:xfrm>
            <a:off x="838200" y="3962400"/>
            <a:ext cx="3648075" cy="268605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advTm="37030"/>
    </mc:Choice>
    <mc:Fallback xmlns="">
      <p:transition spd="slow" advTm="3703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a:t>PHP Constants</a:t>
            </a:r>
          </a:p>
        </p:txBody>
      </p:sp>
      <p:sp>
        <p:nvSpPr>
          <p:cNvPr id="3" name="Content Placeholder 2"/>
          <p:cNvSpPr>
            <a:spLocks noGrp="1"/>
          </p:cNvSpPr>
          <p:nvPr>
            <p:ph idx="1"/>
          </p:nvPr>
        </p:nvSpPr>
        <p:spPr>
          <a:xfrm>
            <a:off x="457200" y="1371600"/>
            <a:ext cx="8229600" cy="4724400"/>
          </a:xfrm>
        </p:spPr>
        <p:txBody>
          <a:bodyPr>
            <a:normAutofit fontScale="77500" lnSpcReduction="20000"/>
          </a:bodyPr>
          <a:lstStyle/>
          <a:p>
            <a:r>
              <a:rPr lang="en-US" dirty="0"/>
              <a:t>The value cannot be changed during the script.</a:t>
            </a:r>
          </a:p>
          <a:p>
            <a:endParaRPr lang="en-US" dirty="0"/>
          </a:p>
          <a:p>
            <a:r>
              <a:rPr lang="en-US" dirty="0"/>
              <a:t>Unlike variables, constants are automatically global across the entire script.</a:t>
            </a:r>
          </a:p>
          <a:p>
            <a:endParaRPr lang="en-US" dirty="0"/>
          </a:p>
          <a:p>
            <a:r>
              <a:rPr lang="en-US" dirty="0"/>
              <a:t>Syntax: define(</a:t>
            </a:r>
            <a:r>
              <a:rPr lang="en-US" i="1" dirty="0"/>
              <a:t>name</a:t>
            </a:r>
            <a:r>
              <a:rPr lang="en-US" dirty="0"/>
              <a:t>, </a:t>
            </a:r>
            <a:r>
              <a:rPr lang="en-US" i="1" dirty="0"/>
              <a:t>value</a:t>
            </a:r>
            <a:r>
              <a:rPr lang="en-US" dirty="0"/>
              <a:t>, </a:t>
            </a:r>
            <a:r>
              <a:rPr lang="en-US" i="1" dirty="0"/>
              <a:t>case-insensitive</a:t>
            </a:r>
            <a:r>
              <a:rPr lang="en-US" dirty="0"/>
              <a:t>)</a:t>
            </a:r>
          </a:p>
          <a:p>
            <a:pPr lvl="1"/>
            <a:r>
              <a:rPr lang="en-US" i="1" dirty="0"/>
              <a:t>name</a:t>
            </a:r>
            <a:r>
              <a:rPr lang="en-US" dirty="0"/>
              <a:t>: Specifies the name of the constant</a:t>
            </a:r>
          </a:p>
          <a:p>
            <a:pPr lvl="1"/>
            <a:r>
              <a:rPr lang="en-US" i="1" dirty="0"/>
              <a:t>value</a:t>
            </a:r>
            <a:r>
              <a:rPr lang="en-US" dirty="0"/>
              <a:t>: Specifies the value of the constant</a:t>
            </a:r>
          </a:p>
          <a:p>
            <a:pPr lvl="1"/>
            <a:r>
              <a:rPr lang="en-US" i="1" dirty="0"/>
              <a:t>case-insensitive</a:t>
            </a:r>
            <a:r>
              <a:rPr lang="en-US" dirty="0"/>
              <a:t>: Specifies whether the constant name should be case-insensitive. Default is false</a:t>
            </a:r>
          </a:p>
          <a:p>
            <a:pPr lvl="1"/>
            <a:endParaRPr lang="en-US" dirty="0"/>
          </a:p>
          <a:p>
            <a:r>
              <a:rPr lang="en-US" dirty="0"/>
              <a:t>Example: </a:t>
            </a:r>
          </a:p>
          <a:p>
            <a:pPr lvl="1">
              <a:buNone/>
            </a:pPr>
            <a:r>
              <a:rPr lang="en-US" dirty="0"/>
              <a:t>&lt;?</a:t>
            </a:r>
            <a:r>
              <a:rPr lang="en-US" dirty="0" err="1"/>
              <a:t>php</a:t>
            </a:r>
            <a:br>
              <a:rPr lang="en-US" dirty="0"/>
            </a:br>
            <a:r>
              <a:rPr lang="en-US" dirty="0"/>
              <a:t>define("GREETING", "Welcome to W3Schools.com!");</a:t>
            </a:r>
            <a:br>
              <a:rPr lang="en-US" dirty="0"/>
            </a:br>
            <a:r>
              <a:rPr lang="en-US" dirty="0"/>
              <a:t>echo GREETING;</a:t>
            </a:r>
            <a:br>
              <a:rPr lang="en-US" dirty="0"/>
            </a:br>
            <a:r>
              <a:rPr lang="en-US" dirty="0"/>
              <a:t>?&gt; </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1628"/>
    </mc:Choice>
    <mc:Fallback xmlns="">
      <p:transition spd="slow" advTm="6162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66800"/>
          </a:xfrm>
        </p:spPr>
        <p:txBody>
          <a:bodyPr/>
          <a:lstStyle/>
          <a:p>
            <a:r>
              <a:rPr lang="en-US" b="1" dirty="0"/>
              <a:t>PHP Operators</a:t>
            </a:r>
            <a:endParaRPr lang="en-US" dirty="0"/>
          </a:p>
        </p:txBody>
      </p:sp>
      <p:sp>
        <p:nvSpPr>
          <p:cNvPr id="3" name="Content Placeholder 2"/>
          <p:cNvSpPr>
            <a:spLocks noGrp="1"/>
          </p:cNvSpPr>
          <p:nvPr>
            <p:ph idx="1"/>
          </p:nvPr>
        </p:nvSpPr>
        <p:spPr>
          <a:xfrm>
            <a:off x="457200" y="1295400"/>
            <a:ext cx="8229600" cy="4724400"/>
          </a:xfrm>
        </p:spPr>
        <p:txBody>
          <a:bodyPr>
            <a:normAutofit lnSpcReduction="10000"/>
          </a:bodyPr>
          <a:lstStyle/>
          <a:p>
            <a:r>
              <a:rPr lang="en-US" dirty="0"/>
              <a:t>Operators are used to perform operations on variables and values.</a:t>
            </a:r>
          </a:p>
          <a:p>
            <a:r>
              <a:rPr lang="en-US" dirty="0"/>
              <a:t>PHP divides the operators in the following groups:</a:t>
            </a:r>
          </a:p>
          <a:p>
            <a:pPr lvl="1"/>
            <a:r>
              <a:rPr lang="en-US" dirty="0"/>
              <a:t>Arithmetic operators</a:t>
            </a:r>
          </a:p>
          <a:p>
            <a:pPr lvl="1"/>
            <a:r>
              <a:rPr lang="en-US" dirty="0"/>
              <a:t>Assignment operators</a:t>
            </a:r>
          </a:p>
          <a:p>
            <a:pPr lvl="1"/>
            <a:r>
              <a:rPr lang="en-US" dirty="0"/>
              <a:t>Comparison operators</a:t>
            </a:r>
          </a:p>
          <a:p>
            <a:pPr lvl="1"/>
            <a:r>
              <a:rPr lang="en-US" dirty="0"/>
              <a:t>Increment/Decrement operators</a:t>
            </a:r>
          </a:p>
          <a:p>
            <a:pPr lvl="1"/>
            <a:r>
              <a:rPr lang="en-US" dirty="0"/>
              <a:t>Logical operators</a:t>
            </a:r>
          </a:p>
          <a:p>
            <a:pPr lvl="1"/>
            <a:r>
              <a:rPr lang="en-US" dirty="0"/>
              <a:t>String operators</a:t>
            </a:r>
          </a:p>
          <a:p>
            <a:pPr lvl="1"/>
            <a:r>
              <a:rPr lang="en-US" dirty="0"/>
              <a:t>Array operators</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3976"/>
    </mc:Choice>
    <mc:Fallback xmlns="">
      <p:transition spd="slow" advTm="1397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26</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762000" y="1905000"/>
            <a:ext cx="7395882" cy="4191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7739"/>
    </mc:Choice>
    <mc:Fallback xmlns="">
      <p:transition spd="slow" advTm="773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27</a:t>
            </a:fld>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990600" y="2057400"/>
            <a:ext cx="7048500" cy="35337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16581"/>
    </mc:Choice>
    <mc:Fallback xmlns="">
      <p:transition spd="slow" advTm="1658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28</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990600" y="1752600"/>
            <a:ext cx="7515225" cy="46196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230"/>
    </mc:Choice>
    <mc:Fallback xmlns="">
      <p:transition spd="slow" advTm="4023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Increment/Decrement Operators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29</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1219200" y="2438400"/>
            <a:ext cx="6781800" cy="26003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9689"/>
    </mc:Choice>
    <mc:Fallback xmlns="">
      <p:transition spd="slow" advTm="96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48E941-95AF-458E-AD7E-685ED38AAA91}" type="slidenum">
              <a:rPr lang="en-US" smtClean="0"/>
              <a:pPr/>
              <a:t>3</a:t>
            </a:fld>
            <a:endParaRPr lang="en-US"/>
          </a:p>
        </p:txBody>
      </p:sp>
      <p:pic>
        <p:nvPicPr>
          <p:cNvPr id="5" name="Picture 13"/>
          <p:cNvPicPr>
            <a:picLocks noChangeAspect="1" noChangeArrowheads="1"/>
          </p:cNvPicPr>
          <p:nvPr/>
        </p:nvPicPr>
        <p:blipFill>
          <a:blip r:embed="rId3" cstate="print"/>
          <a:srcRect/>
          <a:stretch>
            <a:fillRect/>
          </a:stretch>
        </p:blipFill>
        <p:spPr bwMode="auto">
          <a:xfrm>
            <a:off x="762000" y="1066800"/>
            <a:ext cx="7848600" cy="50530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14177"/>
    </mc:Choice>
    <mc:Fallback xmlns="">
      <p:transition spd="slow" advTm="1417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30</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990600" y="1752600"/>
            <a:ext cx="7258050" cy="40862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8152"/>
    </mc:Choice>
    <mc:Fallback xmlns="">
      <p:transition spd="slow" advTm="81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Operators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31</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1071563" y="2447925"/>
            <a:ext cx="7000875" cy="19621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23195"/>
    </mc:Choice>
    <mc:Fallback xmlns="">
      <p:transition spd="slow" advTm="2319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Operators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32</a:t>
            </a:fld>
            <a:endParaRPr lang="en-US"/>
          </a:p>
        </p:txBody>
      </p:sp>
      <p:pic>
        <p:nvPicPr>
          <p:cNvPr id="14338" name="Picture 2"/>
          <p:cNvPicPr>
            <a:picLocks noChangeAspect="1" noChangeArrowheads="1"/>
          </p:cNvPicPr>
          <p:nvPr/>
        </p:nvPicPr>
        <p:blipFill>
          <a:blip r:embed="rId3" cstate="print"/>
          <a:srcRect/>
          <a:stretch>
            <a:fillRect/>
          </a:stretch>
        </p:blipFill>
        <p:spPr bwMode="auto">
          <a:xfrm>
            <a:off x="914400" y="1600200"/>
            <a:ext cx="7200900" cy="4876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53542"/>
    </mc:Choice>
    <mc:Fallback xmlns="">
      <p:transition spd="slow" advTm="5354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Objects</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PHP support object-oriented programming and allows programmers to define their own classes and create object instances of those classes.</a:t>
            </a:r>
          </a:p>
          <a:p>
            <a:endParaRPr lang="en-US" sz="2000" dirty="0">
              <a:latin typeface="Arial" panose="020B0604020202020204" pitchFamily="34" charset="0"/>
              <a:cs typeface="Arial" panose="020B0604020202020204" pitchFamily="34" charset="0"/>
            </a:endParaRPr>
          </a:p>
          <a:p>
            <a:r>
              <a:rPr lang="en-US" sz="2000" dirty="0">
                <a:latin typeface="Arial" charset="0"/>
                <a:cs typeface="Arial" charset="0"/>
              </a:rPr>
              <a:t>A class defines a compound data structure made up of member variables and a set of functions that operate with the specific structure.</a:t>
            </a:r>
          </a:p>
          <a:p>
            <a:endParaRPr lang="en-US" sz="2000" dirty="0">
              <a:latin typeface="Arial" charset="0"/>
              <a:cs typeface="Arial" charset="0"/>
            </a:endParaRPr>
          </a:p>
          <a:p>
            <a:r>
              <a:rPr lang="en-US" sz="2000" dirty="0">
                <a:latin typeface="Arial" charset="0"/>
                <a:cs typeface="Arial" charset="0"/>
              </a:rPr>
              <a:t>To use the data structures and functions defined in a class, an instance of the class—an object— needs to be created.</a:t>
            </a:r>
          </a:p>
          <a:p>
            <a:endParaRPr lang="en-US" sz="2000" dirty="0">
              <a:latin typeface="Arial" charset="0"/>
              <a:cs typeface="Arial" charset="0"/>
            </a:endParaRPr>
          </a:p>
          <a:p>
            <a:r>
              <a:rPr lang="en-US" sz="2000" dirty="0">
                <a:latin typeface="Arial" charset="0"/>
                <a:cs typeface="Arial" charset="0"/>
              </a:rPr>
              <a:t>Objects are created using the</a:t>
            </a:r>
            <a:r>
              <a:rPr lang="en-US" sz="2000" dirty="0">
                <a:solidFill>
                  <a:srgbClr val="A50021"/>
                </a:solidFill>
                <a:latin typeface="Arial" charset="0"/>
                <a:cs typeface="Arial" charset="0"/>
              </a:rPr>
              <a:t> new</a:t>
            </a:r>
            <a:r>
              <a:rPr lang="en-US" sz="2000" dirty="0">
                <a:latin typeface="Arial" charset="0"/>
                <a:cs typeface="Arial" charset="0"/>
              </a:rPr>
              <a:t> operator.</a:t>
            </a:r>
          </a:p>
          <a:p>
            <a:pPr>
              <a:buNone/>
            </a:pPr>
            <a:r>
              <a:rPr lang="en-US" sz="2000" dirty="0">
                <a:solidFill>
                  <a:srgbClr val="A50021"/>
                </a:solidFill>
                <a:latin typeface="Arial" charset="0"/>
                <a:cs typeface="Arial" charset="0"/>
              </a:rPr>
              <a:t>                     $</a:t>
            </a:r>
            <a:r>
              <a:rPr lang="en-US" sz="2000" dirty="0" err="1">
                <a:solidFill>
                  <a:srgbClr val="A50021"/>
                </a:solidFill>
                <a:latin typeface="Arial" charset="0"/>
                <a:cs typeface="Arial" charset="0"/>
              </a:rPr>
              <a:t>aCounter</a:t>
            </a:r>
            <a:r>
              <a:rPr lang="en-US" sz="2000" dirty="0">
                <a:solidFill>
                  <a:srgbClr val="A50021"/>
                </a:solidFill>
                <a:latin typeface="Arial" charset="0"/>
                <a:cs typeface="Arial" charset="0"/>
              </a:rPr>
              <a:t> = new Counter;</a:t>
            </a:r>
          </a:p>
          <a:p>
            <a:r>
              <a:rPr lang="en-US" sz="2000" dirty="0">
                <a:solidFill>
                  <a:schemeClr val="tx1"/>
                </a:solidFill>
                <a:latin typeface="Arial" charset="0"/>
                <a:cs typeface="Arial" charset="0"/>
                <a:sym typeface="Wingdings" pitchFamily="2" charset="2"/>
              </a:rPr>
              <a:t>Example 2.8</a:t>
            </a:r>
            <a:endParaRPr lang="en-US" sz="2000" dirty="0">
              <a:solidFill>
                <a:schemeClr val="tx1"/>
              </a:solidFill>
              <a:latin typeface="Arial" charset="0"/>
              <a:cs typeface="Arial" charset="0"/>
            </a:endParaRPr>
          </a:p>
          <a:p>
            <a:pPr marL="2057400" lvl="2" indent="-334963">
              <a:spcBef>
                <a:spcPct val="20000"/>
              </a:spcBef>
              <a:buClrTx/>
              <a:buNone/>
              <a:tabLst>
                <a:tab pos="914400" algn="l"/>
                <a:tab pos="1143000" algn="l"/>
              </a:tabLst>
            </a:pPr>
            <a:endParaRPr lang="en-US" sz="2000" dirty="0">
              <a:solidFill>
                <a:srgbClr val="A50021"/>
              </a:solidFill>
              <a:latin typeface="Arial" charset="0"/>
              <a:cs typeface="Arial" charset="0"/>
            </a:endParaRP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33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5835"/>
    </mc:Choice>
    <mc:Fallback xmlns="">
      <p:transition spd="slow" advTm="4583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Objects</a:t>
            </a:r>
          </a:p>
        </p:txBody>
      </p:sp>
      <p:sp>
        <p:nvSpPr>
          <p:cNvPr id="3" name="Content Placeholder 2"/>
          <p:cNvSpPr>
            <a:spLocks noGrp="1"/>
          </p:cNvSpPr>
          <p:nvPr>
            <p:ph idx="1"/>
          </p:nvPr>
        </p:nvSpPr>
        <p:spPr/>
        <p:txBody>
          <a:bodyPr>
            <a:normAutofit/>
          </a:bodyPr>
          <a:lstStyle/>
          <a:p>
            <a:r>
              <a:rPr lang="en-US" dirty="0">
                <a:latin typeface="Arial" charset="0"/>
                <a:cs typeface="Arial" charset="0"/>
              </a:rPr>
              <a:t>Inheritance:</a:t>
            </a:r>
          </a:p>
          <a:p>
            <a:pPr lvl="1"/>
            <a:r>
              <a:rPr lang="en-US" sz="2200" dirty="0">
                <a:latin typeface="Arial" charset="0"/>
                <a:cs typeface="Arial" charset="0"/>
              </a:rPr>
              <a:t>Inheritance allows a new class to be defined by extending the capabilities of an existing base class. </a:t>
            </a:r>
          </a:p>
          <a:p>
            <a:pPr lvl="1"/>
            <a:endParaRPr lang="en-US" sz="2200" dirty="0">
              <a:latin typeface="Arial" charset="0"/>
              <a:cs typeface="Arial" charset="0"/>
            </a:endParaRPr>
          </a:p>
          <a:p>
            <a:pPr lvl="1"/>
            <a:r>
              <a:rPr lang="en-US" sz="2400" dirty="0">
                <a:latin typeface="Arial" charset="0"/>
                <a:cs typeface="Arial" charset="0"/>
              </a:rPr>
              <a:t>PHP allows a new class to be created by extending an existing class with the </a:t>
            </a:r>
            <a:r>
              <a:rPr lang="en-US" sz="2400" dirty="0">
                <a:solidFill>
                  <a:srgbClr val="A50021"/>
                </a:solidFill>
                <a:latin typeface="Arial" charset="0"/>
                <a:cs typeface="Arial" charset="0"/>
              </a:rPr>
              <a:t>extends </a:t>
            </a:r>
            <a:r>
              <a:rPr lang="en-US" sz="2400" dirty="0">
                <a:latin typeface="Arial" charset="0"/>
                <a:cs typeface="Arial" charset="0"/>
              </a:rPr>
              <a:t>keyword.</a:t>
            </a:r>
          </a:p>
          <a:p>
            <a:pPr lvl="1"/>
            <a:endParaRPr lang="en-US" sz="2400" dirty="0">
              <a:latin typeface="Arial" charset="0"/>
              <a:cs typeface="Arial" charset="0"/>
            </a:endParaRPr>
          </a:p>
          <a:p>
            <a:r>
              <a:rPr lang="en-US" dirty="0">
                <a:latin typeface="Arial" charset="0"/>
                <a:cs typeface="Arial" charset="0"/>
                <a:sym typeface="Wingdings" pitchFamily="2" charset="2"/>
              </a:rPr>
              <a:t></a:t>
            </a:r>
            <a:r>
              <a:rPr lang="en-US" dirty="0">
                <a:latin typeface="Arial" charset="0"/>
                <a:cs typeface="Arial" charset="0"/>
              </a:rPr>
              <a:t>Example 2.9</a:t>
            </a:r>
            <a:endParaRPr lang="en-US" sz="22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2057400" lvl="2" indent="-334963">
              <a:spcBef>
                <a:spcPct val="20000"/>
              </a:spcBef>
              <a:buClrTx/>
              <a:buNone/>
              <a:tabLst>
                <a:tab pos="914400" algn="l"/>
                <a:tab pos="1143000" algn="l"/>
              </a:tabLst>
            </a:pPr>
            <a:endParaRPr lang="en-US" sz="2000" dirty="0">
              <a:solidFill>
                <a:srgbClr val="A50021"/>
              </a:solidFill>
              <a:latin typeface="Arial" charset="0"/>
              <a:cs typeface="Arial" charset="0"/>
            </a:endParaRP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454"/>
    </mc:Choice>
    <mc:Fallback xmlns="">
      <p:transition spd="slow" advTm="3045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Conditional Statements</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a:t>if (</a:t>
            </a:r>
            <a:r>
              <a:rPr lang="en-US" i="1" dirty="0"/>
              <a:t>condition</a:t>
            </a:r>
            <a:r>
              <a:rPr lang="en-US" dirty="0"/>
              <a:t>) {</a:t>
            </a:r>
            <a:br>
              <a:rPr lang="en-US" dirty="0"/>
            </a:br>
            <a:r>
              <a:rPr lang="en-US" dirty="0"/>
              <a:t>    </a:t>
            </a:r>
            <a:r>
              <a:rPr lang="en-US" i="1" dirty="0"/>
              <a:t>code to be executed if condition is true;</a:t>
            </a:r>
            <a:br>
              <a:rPr lang="en-US" i="1" dirty="0"/>
            </a:br>
            <a:r>
              <a:rPr lang="en-US" dirty="0"/>
              <a:t>} </a:t>
            </a:r>
            <a:r>
              <a:rPr lang="en-US" dirty="0" err="1"/>
              <a:t>elseif</a:t>
            </a:r>
            <a:r>
              <a:rPr lang="en-US" dirty="0"/>
              <a:t> (</a:t>
            </a:r>
            <a:r>
              <a:rPr lang="en-US" i="1" dirty="0"/>
              <a:t>condition</a:t>
            </a:r>
            <a:r>
              <a:rPr lang="en-US" dirty="0"/>
              <a:t>) {</a:t>
            </a:r>
            <a:br>
              <a:rPr lang="en-US" dirty="0"/>
            </a:br>
            <a:r>
              <a:rPr lang="en-US" dirty="0"/>
              <a:t>  </a:t>
            </a:r>
            <a:r>
              <a:rPr lang="en-US" i="1" dirty="0"/>
              <a:t>  code to be executed if condition is true;</a:t>
            </a:r>
            <a:br>
              <a:rPr lang="en-US" i="1" dirty="0"/>
            </a:br>
            <a:r>
              <a:rPr lang="en-US" dirty="0"/>
              <a:t>} else {</a:t>
            </a:r>
            <a:br>
              <a:rPr lang="en-US" dirty="0"/>
            </a:br>
            <a:r>
              <a:rPr lang="en-US" dirty="0"/>
              <a:t>    </a:t>
            </a:r>
            <a:r>
              <a:rPr lang="en-US" i="1" dirty="0"/>
              <a:t>code to be executed if condition is false;</a:t>
            </a:r>
            <a:br>
              <a:rPr lang="en-US" i="1" dirty="0"/>
            </a:br>
            <a:r>
              <a:rPr lang="en-US" dirty="0"/>
              <a:t>}</a:t>
            </a:r>
          </a:p>
          <a:p>
            <a:r>
              <a:rPr lang="en-US" dirty="0"/>
              <a:t>switch (</a:t>
            </a:r>
            <a:r>
              <a:rPr lang="en-US" i="1" dirty="0"/>
              <a:t>n</a:t>
            </a:r>
            <a:r>
              <a:rPr lang="en-US" dirty="0"/>
              <a:t>) {</a:t>
            </a:r>
            <a:br>
              <a:rPr lang="en-US" dirty="0"/>
            </a:br>
            <a:r>
              <a:rPr lang="en-US" dirty="0"/>
              <a:t>    case </a:t>
            </a:r>
            <a:r>
              <a:rPr lang="en-US" i="1" dirty="0"/>
              <a:t>label1:</a:t>
            </a:r>
            <a:br>
              <a:rPr lang="en-US" dirty="0"/>
            </a:br>
            <a:r>
              <a:rPr lang="en-US" dirty="0"/>
              <a:t>  </a:t>
            </a:r>
            <a:r>
              <a:rPr lang="en-US" i="1" dirty="0"/>
              <a:t>      code to be executed if n=label1;</a:t>
            </a:r>
            <a:br>
              <a:rPr lang="en-US" dirty="0"/>
            </a:br>
            <a:r>
              <a:rPr lang="en-US" dirty="0"/>
              <a:t>        break;</a:t>
            </a:r>
            <a:br>
              <a:rPr lang="en-US" dirty="0"/>
            </a:br>
            <a:r>
              <a:rPr lang="en-US" dirty="0"/>
              <a:t>    case </a:t>
            </a:r>
            <a:r>
              <a:rPr lang="en-US" i="1" dirty="0"/>
              <a:t>label2:</a:t>
            </a:r>
            <a:br>
              <a:rPr lang="en-US" dirty="0"/>
            </a:br>
            <a:r>
              <a:rPr lang="en-US" dirty="0"/>
              <a:t>  </a:t>
            </a:r>
            <a:r>
              <a:rPr lang="en-US" i="1" dirty="0"/>
              <a:t>      code to be executed if n=label2;</a:t>
            </a:r>
            <a:br>
              <a:rPr lang="en-US" dirty="0"/>
            </a:br>
            <a:r>
              <a:rPr lang="en-US" dirty="0"/>
              <a:t>        break;</a:t>
            </a:r>
            <a:br>
              <a:rPr lang="en-US" dirty="0"/>
            </a:br>
            <a:r>
              <a:rPr lang="en-US" dirty="0"/>
              <a:t>    case </a:t>
            </a:r>
            <a:r>
              <a:rPr lang="en-US" i="1" dirty="0"/>
              <a:t>label3:</a:t>
            </a:r>
            <a:br>
              <a:rPr lang="en-US" dirty="0"/>
            </a:br>
            <a:r>
              <a:rPr lang="en-US" dirty="0"/>
              <a:t>  </a:t>
            </a:r>
            <a:r>
              <a:rPr lang="en-US" i="1" dirty="0"/>
              <a:t>      code to be executed if n=label3;</a:t>
            </a:r>
            <a:br>
              <a:rPr lang="en-US" dirty="0"/>
            </a:br>
            <a:r>
              <a:rPr lang="en-US" dirty="0"/>
              <a:t>        break;</a:t>
            </a:r>
            <a:br>
              <a:rPr lang="en-US" dirty="0"/>
            </a:br>
            <a:r>
              <a:rPr lang="en-US" dirty="0"/>
              <a:t>    ...</a:t>
            </a:r>
            <a:br>
              <a:rPr lang="en-US" dirty="0"/>
            </a:br>
            <a:r>
              <a:rPr lang="en-US" dirty="0"/>
              <a:t>    default:</a:t>
            </a:r>
            <a:br>
              <a:rPr lang="en-US" dirty="0"/>
            </a:br>
            <a:r>
              <a:rPr lang="en-US" dirty="0"/>
              <a:t>  </a:t>
            </a:r>
            <a:r>
              <a:rPr lang="en-US" i="1" dirty="0"/>
              <a:t>      code to be executed if n is different from all labels;</a:t>
            </a:r>
            <a:br>
              <a:rPr lang="en-US" dirty="0"/>
            </a:br>
            <a:r>
              <a:rPr lang="en-US" dirty="0"/>
              <a:t>}</a:t>
            </a:r>
          </a:p>
        </p:txBody>
      </p:sp>
      <p:sp>
        <p:nvSpPr>
          <p:cNvPr id="4" name="Slide Number Placeholder 3"/>
          <p:cNvSpPr>
            <a:spLocks noGrp="1"/>
          </p:cNvSpPr>
          <p:nvPr>
            <p:ph type="sldNum" sz="quarter" idx="12"/>
          </p:nvPr>
        </p:nvSpPr>
        <p:spPr/>
        <p:txBody>
          <a:bodyPr/>
          <a:lstStyle/>
          <a:p>
            <a:fld id="{0048E941-95AF-458E-AD7E-685ED38AAA91}"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3764"/>
    </mc:Choice>
    <mc:Fallback xmlns="">
      <p:transition spd="slow" advTm="1376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Loops</a:t>
            </a:r>
          </a:p>
        </p:txBody>
      </p:sp>
      <p:sp>
        <p:nvSpPr>
          <p:cNvPr id="3" name="Content Placeholder 2"/>
          <p:cNvSpPr>
            <a:spLocks noGrp="1"/>
          </p:cNvSpPr>
          <p:nvPr>
            <p:ph idx="1"/>
          </p:nvPr>
        </p:nvSpPr>
        <p:spPr/>
        <p:txBody>
          <a:bodyPr>
            <a:normAutofit/>
          </a:bodyPr>
          <a:lstStyle/>
          <a:p>
            <a:r>
              <a:rPr lang="en-US" dirty="0"/>
              <a:t>In PHP, we have the following looping statements:</a:t>
            </a:r>
          </a:p>
          <a:p>
            <a:pPr lvl="1"/>
            <a:r>
              <a:rPr lang="en-US" b="1" dirty="0"/>
              <a:t>while </a:t>
            </a:r>
            <a:r>
              <a:rPr lang="en-US" dirty="0"/>
              <a:t>- loops through a block of code as long as the specified condition is true</a:t>
            </a:r>
          </a:p>
          <a:p>
            <a:pPr lvl="1"/>
            <a:r>
              <a:rPr lang="en-US" b="1" dirty="0"/>
              <a:t>do...while</a:t>
            </a:r>
            <a:r>
              <a:rPr lang="en-US" dirty="0"/>
              <a:t> - loops through a block of code once, and then repeats the loop as long as the specified condition is true</a:t>
            </a:r>
          </a:p>
          <a:p>
            <a:pPr lvl="1"/>
            <a:r>
              <a:rPr lang="en-US" b="1" dirty="0"/>
              <a:t>for </a:t>
            </a:r>
            <a:r>
              <a:rPr lang="en-US" dirty="0"/>
              <a:t>- loops through a block of code a specified number of times</a:t>
            </a:r>
          </a:p>
          <a:p>
            <a:pPr lvl="1"/>
            <a:r>
              <a:rPr lang="en-US" b="1" dirty="0" err="1"/>
              <a:t>foreach</a:t>
            </a:r>
            <a:r>
              <a:rPr lang="en-US" b="1" dirty="0"/>
              <a:t> </a:t>
            </a:r>
            <a:r>
              <a:rPr lang="en-US" dirty="0"/>
              <a:t>- loops through a block of code for each element in an array</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36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201"/>
    </mc:Choice>
    <mc:Fallback xmlns="">
      <p:transition spd="slow" advTm="1120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66800"/>
          </a:xfrm>
        </p:spPr>
        <p:txBody>
          <a:bodyPr/>
          <a:lstStyle/>
          <a:p>
            <a:r>
              <a:rPr lang="en-US" dirty="0"/>
              <a:t>PHP Loops</a:t>
            </a:r>
          </a:p>
        </p:txBody>
      </p:sp>
      <p:sp>
        <p:nvSpPr>
          <p:cNvPr id="3" name="Content Placeholder 2"/>
          <p:cNvSpPr>
            <a:spLocks noGrp="1"/>
          </p:cNvSpPr>
          <p:nvPr>
            <p:ph idx="1"/>
          </p:nvPr>
        </p:nvSpPr>
        <p:spPr>
          <a:xfrm>
            <a:off x="228600" y="762000"/>
            <a:ext cx="8229600" cy="5486400"/>
          </a:xfrm>
        </p:spPr>
        <p:txBody>
          <a:bodyPr>
            <a:normAutofit/>
          </a:bodyPr>
          <a:lstStyle/>
          <a:p>
            <a:r>
              <a:rPr lang="en-US" sz="2600" dirty="0"/>
              <a:t>For loop example that displays the numbers from 0 to 10:</a:t>
            </a:r>
          </a:p>
          <a:p>
            <a:endParaRPr lang="en-US" dirty="0"/>
          </a:p>
          <a:p>
            <a:pPr>
              <a:buNone/>
            </a:pPr>
            <a:endParaRPr lang="en-US" dirty="0"/>
          </a:p>
          <a:p>
            <a:r>
              <a:rPr lang="en-US" sz="2400" dirty="0"/>
              <a:t>For each:</a:t>
            </a:r>
          </a:p>
          <a:p>
            <a:pPr lvl="1"/>
            <a:r>
              <a:rPr lang="en-US" sz="2000" dirty="0"/>
              <a:t> </a:t>
            </a:r>
            <a:r>
              <a:rPr lang="en-US" sz="2000" dirty="0" err="1"/>
              <a:t>foreach</a:t>
            </a:r>
            <a:r>
              <a:rPr lang="en-US" sz="2000" dirty="0"/>
              <a:t> ($</a:t>
            </a:r>
            <a:r>
              <a:rPr lang="en-US" sz="2000" i="1" dirty="0"/>
              <a:t>array </a:t>
            </a:r>
            <a:r>
              <a:rPr lang="en-US" sz="2000" dirty="0"/>
              <a:t>as</a:t>
            </a:r>
            <a:r>
              <a:rPr lang="en-US" sz="2000" i="1" dirty="0"/>
              <a:t> </a:t>
            </a:r>
            <a:r>
              <a:rPr lang="en-US" sz="2000" dirty="0"/>
              <a:t>$</a:t>
            </a:r>
            <a:r>
              <a:rPr lang="en-US" sz="2000" i="1" dirty="0"/>
              <a:t>value</a:t>
            </a:r>
            <a:r>
              <a:rPr lang="en-US" sz="2000" dirty="0"/>
              <a:t>) { </a:t>
            </a:r>
            <a:r>
              <a:rPr lang="en-US" sz="2000" i="1" dirty="0"/>
              <a:t>code to be executed;</a:t>
            </a:r>
            <a:r>
              <a:rPr lang="en-US" sz="2000" dirty="0"/>
              <a:t>} </a:t>
            </a:r>
          </a:p>
          <a:p>
            <a:pPr lvl="1"/>
            <a:r>
              <a:rPr lang="en-US" sz="2000" dirty="0"/>
              <a:t>For every loop iteration, the value of the current array element is assigned to $value and the array pointer is moved by one, until it reaches the last array element.</a:t>
            </a:r>
          </a:p>
          <a:p>
            <a:pPr lvl="1"/>
            <a:r>
              <a:rPr lang="en-US" sz="2000" dirty="0"/>
              <a:t>The following example demonstrates a loop that will output the values of the given array ($colors):</a:t>
            </a: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37</a:t>
            </a:fld>
            <a:endParaRPr lang="en-US"/>
          </a:p>
        </p:txBody>
      </p:sp>
      <p:pic>
        <p:nvPicPr>
          <p:cNvPr id="15363" name="Picture 3"/>
          <p:cNvPicPr>
            <a:picLocks noChangeAspect="1" noChangeArrowheads="1"/>
          </p:cNvPicPr>
          <p:nvPr/>
        </p:nvPicPr>
        <p:blipFill>
          <a:blip r:embed="rId2" cstate="print"/>
          <a:srcRect l="6680" t="31169"/>
          <a:stretch>
            <a:fillRect/>
          </a:stretch>
        </p:blipFill>
        <p:spPr bwMode="auto">
          <a:xfrm>
            <a:off x="2143125" y="1219200"/>
            <a:ext cx="4257675" cy="1514475"/>
          </a:xfrm>
          <a:prstGeom prst="rect">
            <a:avLst/>
          </a:prstGeom>
          <a:ln>
            <a:noFill/>
          </a:ln>
          <a:effectLst>
            <a:outerShdw blurRad="292100" dist="139700" dir="2700000" algn="tl" rotWithShape="0">
              <a:srgbClr val="333333">
                <a:alpha val="65000"/>
              </a:srgbClr>
            </a:outerShdw>
          </a:effectLst>
        </p:spPr>
      </p:pic>
      <p:pic>
        <p:nvPicPr>
          <p:cNvPr id="15365" name="Picture 5"/>
          <p:cNvPicPr>
            <a:picLocks noChangeAspect="1" noChangeArrowheads="1"/>
          </p:cNvPicPr>
          <p:nvPr/>
        </p:nvPicPr>
        <p:blipFill>
          <a:blip r:embed="rId3" cstate="print"/>
          <a:srcRect/>
          <a:stretch>
            <a:fillRect/>
          </a:stretch>
        </p:blipFill>
        <p:spPr bwMode="auto">
          <a:xfrm>
            <a:off x="1828800" y="4876800"/>
            <a:ext cx="5372100" cy="1847850"/>
          </a:xfrm>
          <a:prstGeom prst="rect">
            <a:avLst/>
          </a:prstGeom>
          <a:noFill/>
          <a:ln w="9525">
            <a:noFill/>
            <a:miter lim="800000"/>
            <a:headEnd/>
            <a:tailEnd/>
          </a:ln>
        </p:spPr>
      </p:pic>
      <p:sp>
        <p:nvSpPr>
          <p:cNvPr id="10" name="Rectangle 9"/>
          <p:cNvSpPr/>
          <p:nvPr/>
        </p:nvSpPr>
        <p:spPr>
          <a:xfrm>
            <a:off x="0" y="6488668"/>
            <a:ext cx="1693092" cy="369332"/>
          </a:xfrm>
          <a:prstGeom prst="rect">
            <a:avLst/>
          </a:prstGeom>
        </p:spPr>
        <p:txBody>
          <a:bodyPr wrap="none">
            <a:spAutoFit/>
          </a:bodyPr>
          <a:lstStyle/>
          <a:p>
            <a:r>
              <a:rPr lang="en-US" dirty="0">
                <a:solidFill>
                  <a:srgbClr val="000000"/>
                </a:solidFill>
                <a:latin typeface="Arial" charset="0"/>
                <a:cs typeface="Times New Roman" pitchFamily="18" charset="0"/>
                <a:sym typeface="Wingdings" pitchFamily="2" charset="2"/>
              </a:rPr>
              <a:t>Example 2.3</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8521"/>
    </mc:Choice>
    <mc:Fallback xmlns="">
      <p:transition spd="slow" advTm="5852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Arrays</a:t>
            </a:r>
          </a:p>
        </p:txBody>
      </p:sp>
      <p:sp>
        <p:nvSpPr>
          <p:cNvPr id="3" name="Content Placeholder 2"/>
          <p:cNvSpPr>
            <a:spLocks noGrp="1"/>
          </p:cNvSpPr>
          <p:nvPr>
            <p:ph idx="1"/>
          </p:nvPr>
        </p:nvSpPr>
        <p:spPr>
          <a:xfrm>
            <a:off x="533400" y="1600200"/>
            <a:ext cx="8229600" cy="4724400"/>
          </a:xfrm>
        </p:spPr>
        <p:txBody>
          <a:bodyPr>
            <a:normAutofit fontScale="92500" lnSpcReduction="10000"/>
          </a:bodyPr>
          <a:lstStyle/>
          <a:p>
            <a:r>
              <a:rPr lang="en-US" dirty="0"/>
              <a:t>In PHP, there are three types of arrays:</a:t>
            </a:r>
          </a:p>
          <a:p>
            <a:endParaRPr lang="en-US" dirty="0"/>
          </a:p>
          <a:p>
            <a:pPr lvl="1"/>
            <a:r>
              <a:rPr lang="en-US" b="1" dirty="0"/>
              <a:t>Indexed arrays</a:t>
            </a:r>
            <a:r>
              <a:rPr lang="en-US" dirty="0"/>
              <a:t> - Arrays with a numeric index</a:t>
            </a:r>
          </a:p>
          <a:p>
            <a:pPr lvl="1"/>
            <a:endParaRPr lang="en-US" dirty="0"/>
          </a:p>
          <a:p>
            <a:pPr lvl="1"/>
            <a:r>
              <a:rPr lang="en-US" b="1" dirty="0"/>
              <a:t>Associative arrays</a:t>
            </a:r>
            <a:r>
              <a:rPr lang="en-US" dirty="0"/>
              <a:t> - Arrays with named keys</a:t>
            </a:r>
          </a:p>
          <a:p>
            <a:pPr lvl="1"/>
            <a:endParaRPr lang="en-US" dirty="0"/>
          </a:p>
          <a:p>
            <a:pPr lvl="1"/>
            <a:r>
              <a:rPr lang="en-US" b="1" dirty="0"/>
              <a:t>Multidimensional arrays</a:t>
            </a:r>
            <a:r>
              <a:rPr lang="en-US" dirty="0"/>
              <a:t> - Arrays containing one or more arrays</a:t>
            </a:r>
          </a:p>
          <a:p>
            <a:pPr lvl="1"/>
            <a:endParaRPr lang="en-US" dirty="0"/>
          </a:p>
          <a:p>
            <a:r>
              <a:rPr lang="en-US" sz="3000" dirty="0">
                <a:latin typeface="Arial" charset="0"/>
                <a:cs typeface="Arial" charset="0"/>
              </a:rPr>
              <a:t>The values that can be stored in a single PHP array don't have to be of the same type; PHP arrays can contain heterogeneous values.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3909"/>
    </mc:Choice>
    <mc:Fallback xmlns="">
      <p:transition spd="slow" advTm="3390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Arrays</a:t>
            </a:r>
          </a:p>
        </p:txBody>
      </p:sp>
      <p:sp>
        <p:nvSpPr>
          <p:cNvPr id="3" name="Content Placeholder 2"/>
          <p:cNvSpPr>
            <a:spLocks noGrp="1"/>
          </p:cNvSpPr>
          <p:nvPr>
            <p:ph idx="1"/>
          </p:nvPr>
        </p:nvSpPr>
        <p:spPr/>
        <p:txBody>
          <a:bodyPr/>
          <a:lstStyle/>
          <a:p>
            <a:r>
              <a:rPr lang="en-US" dirty="0"/>
              <a:t>$cars = array("Volvo", "BMW", "Toyota");</a:t>
            </a:r>
          </a:p>
          <a:p>
            <a:endParaRPr lang="en-US" dirty="0"/>
          </a:p>
          <a:p>
            <a:r>
              <a:rPr lang="en-US" dirty="0"/>
              <a:t>$cars[0] = "Volvo";</a:t>
            </a:r>
            <a:br>
              <a:rPr lang="en-US" dirty="0"/>
            </a:br>
            <a:r>
              <a:rPr lang="en-US" dirty="0"/>
              <a:t>$cars[1] = "BMW";</a:t>
            </a:r>
            <a:br>
              <a:rPr lang="en-US" dirty="0"/>
            </a:br>
            <a:r>
              <a:rPr lang="en-US" dirty="0"/>
              <a:t>$cars[2] = "Toyota";</a:t>
            </a:r>
          </a:p>
          <a:p>
            <a:pPr>
              <a:buNone/>
            </a:pP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4106"/>
    </mc:Choice>
    <mc:Fallback xmlns="">
      <p:transition spd="slow" advTm="1410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rved Right Arrow 5"/>
          <p:cNvSpPr/>
          <p:nvPr/>
        </p:nvSpPr>
        <p:spPr>
          <a:xfrm rot="19380000">
            <a:off x="2121099" y="3907676"/>
            <a:ext cx="731520" cy="1216152"/>
          </a:xfrm>
          <a:prstGeom prst="curvedRigh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609600" y="1066800"/>
            <a:ext cx="8229600" cy="5334000"/>
          </a:xfrm>
        </p:spPr>
        <p:txBody>
          <a:bodyPr/>
          <a:lstStyle/>
          <a:p>
            <a:r>
              <a:rPr lang="en-US" dirty="0">
                <a:latin typeface="Arial" charset="0"/>
                <a:cs typeface="Arial" charset="0"/>
              </a:rPr>
              <a:t>The </a:t>
            </a:r>
            <a:r>
              <a:rPr lang="en-US" i="1" dirty="0">
                <a:solidFill>
                  <a:srgbClr val="660033"/>
                </a:solidFill>
                <a:latin typeface="Arial" charset="0"/>
                <a:cs typeface="Arial" charset="0"/>
              </a:rPr>
              <a:t>PHP scripting language</a:t>
            </a:r>
            <a:r>
              <a:rPr lang="en-US" dirty="0">
                <a:latin typeface="Arial" charset="0"/>
                <a:cs typeface="Arial" charset="0"/>
              </a:rPr>
              <a:t> is used as the middle-tier scripting language. </a:t>
            </a:r>
          </a:p>
          <a:p>
            <a:r>
              <a:rPr lang="en-US" dirty="0">
                <a:latin typeface="Arial" charset="0"/>
                <a:cs typeface="Arial" charset="0"/>
              </a:rPr>
              <a:t>PHP has emerged as a component of many medium- and large-scale web database applications. </a:t>
            </a:r>
          </a:p>
          <a:p>
            <a:pPr>
              <a:buNone/>
            </a:pP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a:t>
            </a:fld>
            <a:endParaRPr lang="en-US"/>
          </a:p>
        </p:txBody>
      </p:sp>
      <p:sp>
        <p:nvSpPr>
          <p:cNvPr id="5" name="Explosion 1 4"/>
          <p:cNvSpPr/>
          <p:nvPr/>
        </p:nvSpPr>
        <p:spPr>
          <a:xfrm>
            <a:off x="1295400" y="3124200"/>
            <a:ext cx="1447800" cy="1371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charset="0"/>
                <a:cs typeface="Arial" charset="0"/>
              </a:rPr>
              <a:t>Why?</a:t>
            </a:r>
            <a:endParaRPr lang="en-US" dirty="0"/>
          </a:p>
        </p:txBody>
      </p:sp>
      <p:sp>
        <p:nvSpPr>
          <p:cNvPr id="7" name="Vertical Scroll 6"/>
          <p:cNvSpPr/>
          <p:nvPr/>
        </p:nvSpPr>
        <p:spPr>
          <a:xfrm>
            <a:off x="2590800" y="2895600"/>
            <a:ext cx="5867400" cy="35814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r>
              <a:rPr lang="en-US" sz="2000" dirty="0"/>
              <a:t>PHP runs on various platforms (Windows, Linux, Unix, Mac OS X, etc.)</a:t>
            </a:r>
          </a:p>
          <a:p>
            <a:pPr algn="ctr">
              <a:buFont typeface="Arial" pitchFamily="34" charset="0"/>
              <a:buChar char="•"/>
            </a:pPr>
            <a:r>
              <a:rPr lang="en-US" sz="2000" dirty="0"/>
              <a:t>PHP is compatible with almost all servers used today</a:t>
            </a:r>
          </a:p>
          <a:p>
            <a:pPr algn="ctr">
              <a:buFont typeface="Arial" pitchFamily="34" charset="0"/>
              <a:buChar char="•"/>
            </a:pPr>
            <a:r>
              <a:rPr lang="en-US" sz="2000" dirty="0"/>
              <a:t>PHP supports a wide range of databases</a:t>
            </a:r>
          </a:p>
          <a:p>
            <a:pPr algn="ctr">
              <a:buFont typeface="Arial" pitchFamily="34" charset="0"/>
              <a:buChar char="•"/>
            </a:pPr>
            <a:r>
              <a:rPr lang="en-US" sz="2000" dirty="0"/>
              <a:t>PHP is free. </a:t>
            </a:r>
          </a:p>
          <a:p>
            <a:pPr algn="ctr">
              <a:buFont typeface="Arial" pitchFamily="34" charset="0"/>
              <a:buChar char="•"/>
            </a:pPr>
            <a:r>
              <a:rPr lang="en-US" sz="2000" dirty="0"/>
              <a:t>PHP is easy to learn and runs efficiently on the server side</a:t>
            </a:r>
          </a:p>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6923"/>
    </mc:Choice>
    <mc:Fallback xmlns="">
      <p:transition spd="slow" advTm="46923"/>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Arrays</a:t>
            </a:r>
          </a:p>
        </p:txBody>
      </p:sp>
      <p:sp>
        <p:nvSpPr>
          <p:cNvPr id="3" name="Content Placeholder 2"/>
          <p:cNvSpPr>
            <a:spLocks noGrp="1"/>
          </p:cNvSpPr>
          <p:nvPr>
            <p:ph idx="1"/>
          </p:nvPr>
        </p:nvSpPr>
        <p:spPr>
          <a:xfrm>
            <a:off x="457200" y="1524000"/>
            <a:ext cx="8229600" cy="4953000"/>
          </a:xfrm>
        </p:spPr>
        <p:txBody>
          <a:bodyPr>
            <a:normAutofit fontScale="85000" lnSpcReduction="20000"/>
          </a:bodyPr>
          <a:lstStyle/>
          <a:p>
            <a:r>
              <a:rPr lang="en-US" dirty="0"/>
              <a:t>Associative arrays are arrays that use named keys that you assign to them.</a:t>
            </a:r>
          </a:p>
          <a:p>
            <a:endParaRPr lang="en-US" dirty="0"/>
          </a:p>
          <a:p>
            <a:r>
              <a:rPr lang="en-US" dirty="0"/>
              <a:t>$age = array("Peter"=&gt;"35", "Ben"=&gt;"37", "Joe"=&gt;"43");</a:t>
            </a:r>
          </a:p>
          <a:p>
            <a:endParaRPr lang="en-US" dirty="0"/>
          </a:p>
          <a:p>
            <a:r>
              <a:rPr lang="en-US" dirty="0"/>
              <a:t>$age['Peter'] = "35";</a:t>
            </a:r>
            <a:br>
              <a:rPr lang="en-US" dirty="0"/>
            </a:br>
            <a:r>
              <a:rPr lang="en-US" dirty="0"/>
              <a:t>$age['Ben'] = "37";</a:t>
            </a:r>
            <a:br>
              <a:rPr lang="en-US" dirty="0"/>
            </a:br>
            <a:r>
              <a:rPr lang="en-US" dirty="0"/>
              <a:t>$age['Joe'] = "43";</a:t>
            </a:r>
          </a:p>
          <a:p>
            <a:endParaRPr lang="en-US" dirty="0"/>
          </a:p>
          <a:p>
            <a:r>
              <a:rPr lang="en-US" dirty="0"/>
              <a:t>To loop through and print all the values of an associative array, you could use a </a:t>
            </a:r>
            <a:r>
              <a:rPr lang="en-US" dirty="0" err="1"/>
              <a:t>foreach</a:t>
            </a:r>
            <a:r>
              <a:rPr lang="en-US" dirty="0"/>
              <a:t> loop, like this:</a:t>
            </a:r>
          </a:p>
          <a:p>
            <a:pPr lvl="1"/>
            <a:r>
              <a:rPr lang="en-US" dirty="0" err="1"/>
              <a:t>foreach</a:t>
            </a:r>
            <a:r>
              <a:rPr lang="en-US" dirty="0"/>
              <a:t>($age as $x =&gt; $</a:t>
            </a:r>
            <a:r>
              <a:rPr lang="en-US" dirty="0" err="1"/>
              <a:t>x_value</a:t>
            </a:r>
            <a:r>
              <a:rPr lang="en-US" dirty="0"/>
              <a:t>) {</a:t>
            </a:r>
            <a:br>
              <a:rPr lang="en-US" dirty="0"/>
            </a:br>
            <a:r>
              <a:rPr lang="en-US" dirty="0"/>
              <a:t>    echo "Key=" . $x . ", Value=" . $</a:t>
            </a:r>
            <a:r>
              <a:rPr lang="en-US" dirty="0" err="1"/>
              <a:t>x_value</a:t>
            </a:r>
            <a:r>
              <a:rPr lang="en-US" dirty="0"/>
              <a:t>;</a:t>
            </a:r>
            <a:br>
              <a:rPr lang="en-US" dirty="0"/>
            </a:br>
            <a:r>
              <a:rPr lang="en-US" dirty="0"/>
              <a:t>    echo "&lt;</a:t>
            </a:r>
            <a:r>
              <a:rPr lang="en-US" dirty="0" err="1"/>
              <a:t>br</a:t>
            </a:r>
            <a:r>
              <a:rPr lang="en-US" dirty="0"/>
              <a:t>&gt;";</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1279"/>
    </mc:Choice>
    <mc:Fallback xmlns="">
      <p:transition spd="slow" advTm="7127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latin typeface="Arial" charset="0"/>
                <a:cs typeface="Arial" charset="0"/>
              </a:rPr>
              <a:t>Arrays can also hold other arrays creating multidimensional arrays.</a:t>
            </a:r>
          </a:p>
          <a:p>
            <a:endParaRPr lang="en-US" dirty="0">
              <a:latin typeface="Arial" charset="0"/>
              <a:cs typeface="Arial" charset="0"/>
            </a:endParaRPr>
          </a:p>
          <a:p>
            <a:r>
              <a:rPr lang="en-US" dirty="0">
                <a:latin typeface="Arial" charset="0"/>
                <a:cs typeface="Arial" charset="0"/>
                <a:sym typeface="Wingdings" pitchFamily="2" charset="2"/>
              </a:rPr>
              <a:t>Example 2.4</a:t>
            </a: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9059"/>
    </mc:Choice>
    <mc:Fallback xmlns="">
      <p:transition spd="slow" advTm="1905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Functions</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sz="2400" dirty="0">
                <a:latin typeface="Arial" charset="0"/>
                <a:cs typeface="Arial" charset="0"/>
              </a:rPr>
              <a:t>count( ) -returns the number of elements in the array.</a:t>
            </a:r>
          </a:p>
          <a:p>
            <a:r>
              <a:rPr lang="en-US" dirty="0"/>
              <a:t>sort() - sort arrays in ascending order</a:t>
            </a:r>
          </a:p>
          <a:p>
            <a:r>
              <a:rPr lang="en-US" dirty="0" err="1"/>
              <a:t>rsort</a:t>
            </a:r>
            <a:r>
              <a:rPr lang="en-US" dirty="0"/>
              <a:t>() - sort arrays in descending order</a:t>
            </a:r>
          </a:p>
          <a:p>
            <a:r>
              <a:rPr lang="en-US" dirty="0" err="1"/>
              <a:t>asort</a:t>
            </a:r>
            <a:r>
              <a:rPr lang="en-US" dirty="0"/>
              <a:t>() - sort associative arrays in ascending order, according to the value</a:t>
            </a:r>
          </a:p>
          <a:p>
            <a:r>
              <a:rPr lang="en-US" dirty="0" err="1"/>
              <a:t>ksort</a:t>
            </a:r>
            <a:r>
              <a:rPr lang="en-US" dirty="0"/>
              <a:t>() - sort associative arrays in ascending order, according to the key</a:t>
            </a:r>
          </a:p>
          <a:p>
            <a:r>
              <a:rPr lang="en-US" dirty="0" err="1"/>
              <a:t>arsort</a:t>
            </a:r>
            <a:r>
              <a:rPr lang="en-US" dirty="0"/>
              <a:t>() - sort associative arrays in descending order, according to the value</a:t>
            </a:r>
          </a:p>
          <a:p>
            <a:r>
              <a:rPr lang="en-US" dirty="0" err="1"/>
              <a:t>krsort</a:t>
            </a:r>
            <a:r>
              <a:rPr lang="en-US" dirty="0"/>
              <a:t>() - sort associative arrays in descending order, according to the key</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7961"/>
    </mc:Choice>
    <mc:Fallback xmlns="">
      <p:transition spd="slow" advTm="2796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Functions</a:t>
            </a:r>
          </a:p>
        </p:txBody>
      </p:sp>
      <p:sp>
        <p:nvSpPr>
          <p:cNvPr id="3" name="Content Placeholder 2"/>
          <p:cNvSpPr>
            <a:spLocks noGrp="1"/>
          </p:cNvSpPr>
          <p:nvPr>
            <p:ph idx="1"/>
          </p:nvPr>
        </p:nvSpPr>
        <p:spPr/>
        <p:txBody>
          <a:bodyPr/>
          <a:lstStyle/>
          <a:p>
            <a:r>
              <a:rPr lang="en-US" dirty="0"/>
              <a:t>Syntax: </a:t>
            </a:r>
          </a:p>
          <a:p>
            <a:pPr lvl="1"/>
            <a:r>
              <a:rPr lang="en-US" dirty="0"/>
              <a:t>function </a:t>
            </a:r>
            <a:r>
              <a:rPr lang="en-US" i="1" dirty="0" err="1"/>
              <a:t>functionName</a:t>
            </a:r>
            <a:r>
              <a:rPr lang="en-US" dirty="0"/>
              <a:t>() {</a:t>
            </a:r>
            <a:br>
              <a:rPr lang="en-US" dirty="0"/>
            </a:br>
            <a:r>
              <a:rPr lang="en-US" i="1" dirty="0"/>
              <a:t>    code to be executed</a:t>
            </a:r>
            <a:r>
              <a:rPr lang="en-US" dirty="0"/>
              <a:t>;</a:t>
            </a:r>
            <a:br>
              <a:rPr lang="en-US" dirty="0"/>
            </a:br>
            <a:r>
              <a:rPr lang="en-US" dirty="0"/>
              <a:t>} </a:t>
            </a:r>
          </a:p>
          <a:p>
            <a:pPr lvl="1"/>
            <a:r>
              <a:rPr lang="en-US" dirty="0"/>
              <a:t>A function name can start with a letter or underscore (not a number).</a:t>
            </a:r>
          </a:p>
          <a:p>
            <a:pPr lvl="1"/>
            <a:r>
              <a:rPr lang="en-US" dirty="0"/>
              <a:t>Function names are NOT case-sensitive.</a:t>
            </a:r>
          </a:p>
          <a:p>
            <a:pPr lvl="1"/>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4896"/>
    </mc:Choice>
    <mc:Fallback xmlns="">
      <p:transition spd="slow" advTm="2489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66800"/>
          </a:xfrm>
        </p:spPr>
        <p:txBody>
          <a:bodyPr/>
          <a:lstStyle/>
          <a:p>
            <a:r>
              <a:rPr lang="en-US" dirty="0"/>
              <a:t>PHP Function Arguments</a:t>
            </a:r>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sz="2000" dirty="0"/>
              <a:t>function </a:t>
            </a:r>
            <a:r>
              <a:rPr lang="en-US" sz="2000" dirty="0" err="1"/>
              <a:t>familyName</a:t>
            </a:r>
            <a:r>
              <a:rPr lang="en-US" sz="2000" dirty="0"/>
              <a:t>($</a:t>
            </a:r>
            <a:r>
              <a:rPr lang="en-US" sz="2000" dirty="0" err="1"/>
              <a:t>fname</a:t>
            </a:r>
            <a:r>
              <a:rPr lang="en-US" sz="2000" dirty="0"/>
              <a:t>) {</a:t>
            </a:r>
            <a:br>
              <a:rPr lang="en-US" sz="2000" dirty="0"/>
            </a:br>
            <a:r>
              <a:rPr lang="en-US" sz="2000" dirty="0"/>
              <a:t>    echo "$</a:t>
            </a:r>
            <a:r>
              <a:rPr lang="en-US" sz="2000" dirty="0" err="1"/>
              <a:t>fname</a:t>
            </a:r>
            <a:r>
              <a:rPr lang="en-US" sz="2000" dirty="0"/>
              <a:t> </a:t>
            </a:r>
            <a:r>
              <a:rPr lang="en-US" sz="2000" dirty="0" err="1"/>
              <a:t>Refsnes</a:t>
            </a:r>
            <a:r>
              <a:rPr lang="en-US" sz="2000" dirty="0"/>
              <a:t>.&lt;</a:t>
            </a:r>
            <a:r>
              <a:rPr lang="en-US" sz="2000" dirty="0" err="1"/>
              <a:t>br</a:t>
            </a:r>
            <a:r>
              <a:rPr lang="en-US" sz="2000" dirty="0"/>
              <a:t>&gt;";</a:t>
            </a:r>
            <a:br>
              <a:rPr lang="en-US" sz="2000" dirty="0"/>
            </a:br>
            <a:r>
              <a:rPr lang="en-US" sz="2000" dirty="0"/>
              <a:t>}</a:t>
            </a:r>
            <a:br>
              <a:rPr lang="en-US" sz="2000" dirty="0"/>
            </a:br>
            <a:r>
              <a:rPr lang="en-US" sz="2000" dirty="0" err="1"/>
              <a:t>familyName</a:t>
            </a:r>
            <a:r>
              <a:rPr lang="en-US" sz="2000" dirty="0"/>
              <a:t>("</a:t>
            </a:r>
            <a:r>
              <a:rPr lang="en-US" sz="2000" dirty="0" err="1"/>
              <a:t>Jani</a:t>
            </a:r>
            <a:r>
              <a:rPr lang="en-US" sz="2000" dirty="0"/>
              <a:t>");</a:t>
            </a:r>
          </a:p>
          <a:p>
            <a:endParaRPr lang="en-US" sz="2000" dirty="0"/>
          </a:p>
          <a:p>
            <a:r>
              <a:rPr lang="en-US" sz="2000" dirty="0"/>
              <a:t>function </a:t>
            </a:r>
            <a:r>
              <a:rPr lang="en-US" sz="2000" dirty="0" err="1"/>
              <a:t>setHeight</a:t>
            </a:r>
            <a:r>
              <a:rPr lang="en-US" sz="2000" dirty="0"/>
              <a:t>($</a:t>
            </a:r>
            <a:r>
              <a:rPr lang="en-US" sz="2000" dirty="0" err="1"/>
              <a:t>minheight</a:t>
            </a:r>
            <a:r>
              <a:rPr lang="en-US" sz="2000" dirty="0"/>
              <a:t> = 50) {</a:t>
            </a:r>
            <a:br>
              <a:rPr lang="en-US" sz="2000" dirty="0"/>
            </a:br>
            <a:r>
              <a:rPr lang="en-US" sz="2000" dirty="0"/>
              <a:t>    echo "The height is : $</a:t>
            </a:r>
            <a:r>
              <a:rPr lang="en-US" sz="2000" dirty="0" err="1"/>
              <a:t>minheight</a:t>
            </a:r>
            <a:r>
              <a:rPr lang="en-US" sz="2000" dirty="0"/>
              <a:t> &lt;</a:t>
            </a:r>
            <a:r>
              <a:rPr lang="en-US" sz="2000" dirty="0" err="1"/>
              <a:t>br</a:t>
            </a:r>
            <a:r>
              <a:rPr lang="en-US" sz="2000" dirty="0"/>
              <a:t>&gt;";</a:t>
            </a:r>
            <a:br>
              <a:rPr lang="en-US" sz="2000" dirty="0"/>
            </a:br>
            <a:r>
              <a:rPr lang="en-US" sz="2000" dirty="0"/>
              <a:t>}</a:t>
            </a:r>
            <a:br>
              <a:rPr lang="en-US" sz="2000" dirty="0"/>
            </a:br>
            <a:r>
              <a:rPr lang="en-US" sz="2000" dirty="0" err="1"/>
              <a:t>setHeight</a:t>
            </a:r>
            <a:r>
              <a:rPr lang="en-US" sz="2000" dirty="0"/>
              <a:t>(); // will use the default value of 50</a:t>
            </a:r>
          </a:p>
          <a:p>
            <a:endParaRPr lang="en-US" sz="2000" dirty="0"/>
          </a:p>
          <a:p>
            <a:r>
              <a:rPr lang="es-ES" sz="2000" dirty="0" err="1"/>
              <a:t>function</a:t>
            </a:r>
            <a:r>
              <a:rPr lang="es-ES" sz="2000" dirty="0"/>
              <a:t> </a:t>
            </a:r>
            <a:r>
              <a:rPr lang="es-ES" sz="2000" dirty="0" err="1"/>
              <a:t>sum</a:t>
            </a:r>
            <a:r>
              <a:rPr lang="es-ES" sz="2000" dirty="0"/>
              <a:t>($x, $y) {</a:t>
            </a:r>
            <a:br>
              <a:rPr lang="es-ES" sz="2000" dirty="0"/>
            </a:br>
            <a:r>
              <a:rPr lang="es-ES" sz="2000" dirty="0"/>
              <a:t>    $z = $x + $y;</a:t>
            </a:r>
            <a:br>
              <a:rPr lang="es-ES" sz="2000" dirty="0"/>
            </a:br>
            <a:r>
              <a:rPr lang="es-ES" sz="2000" dirty="0"/>
              <a:t>    </a:t>
            </a:r>
            <a:r>
              <a:rPr lang="es-ES" sz="2000" dirty="0" err="1"/>
              <a:t>return</a:t>
            </a:r>
            <a:r>
              <a:rPr lang="es-ES" sz="2000" dirty="0"/>
              <a:t> $z;</a:t>
            </a:r>
            <a:br>
              <a:rPr lang="es-ES" sz="2000" dirty="0"/>
            </a:br>
            <a:r>
              <a:rPr lang="es-ES" sz="2000" dirty="0"/>
              <a:t>}</a:t>
            </a:r>
            <a:br>
              <a:rPr lang="es-ES" sz="2000" dirty="0"/>
            </a:br>
            <a:br>
              <a:rPr lang="es-ES" sz="2000" dirty="0"/>
            </a:br>
            <a:r>
              <a:rPr lang="es-ES" sz="2000" dirty="0"/>
              <a:t>echo "5 + 10 = " . </a:t>
            </a:r>
            <a:r>
              <a:rPr lang="es-ES" sz="2000" dirty="0" err="1"/>
              <a:t>sum</a:t>
            </a:r>
            <a:r>
              <a:rPr lang="es-ES" sz="2000" dirty="0"/>
              <a:t>(5, 10) . "&lt;</a:t>
            </a:r>
            <a:r>
              <a:rPr lang="es-ES" sz="2000" dirty="0" err="1"/>
              <a:t>br</a:t>
            </a:r>
            <a:r>
              <a:rPr lang="es-ES" sz="2000" dirty="0"/>
              <a:t>&gt;";</a:t>
            </a:r>
            <a:endParaRPr lang="en-US" sz="2000"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9377"/>
    </mc:Choice>
    <mc:Fallback xmlns="">
      <p:transition spd="slow" advTm="39377"/>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066800"/>
          </a:xfrm>
        </p:spPr>
        <p:txBody>
          <a:bodyPr>
            <a:normAutofit fontScale="90000"/>
          </a:bodyPr>
          <a:lstStyle/>
          <a:p>
            <a:r>
              <a:rPr lang="en-US" sz="4400" dirty="0"/>
              <a:t>How Variables Are Passed to Functions</a:t>
            </a:r>
            <a:br>
              <a:rPr lang="en-US" dirty="0">
                <a:solidFill>
                  <a:srgbClr val="990099"/>
                </a:solidFill>
                <a:latin typeface="Arial" charset="0"/>
                <a:cs typeface="Arial" charset="0"/>
              </a:rPr>
            </a:br>
            <a:endParaRPr lang="en-US" dirty="0"/>
          </a:p>
        </p:txBody>
      </p:sp>
      <p:sp>
        <p:nvSpPr>
          <p:cNvPr id="3" name="Content Placeholder 2"/>
          <p:cNvSpPr>
            <a:spLocks noGrp="1"/>
          </p:cNvSpPr>
          <p:nvPr>
            <p:ph idx="1"/>
          </p:nvPr>
        </p:nvSpPr>
        <p:spPr/>
        <p:txBody>
          <a:bodyPr>
            <a:normAutofit/>
          </a:bodyPr>
          <a:lstStyle/>
          <a:p>
            <a:r>
              <a:rPr lang="en-US" sz="2400" dirty="0">
                <a:latin typeface="Arial" charset="0"/>
                <a:cs typeface="Arial" charset="0"/>
              </a:rPr>
              <a:t>By default, variables are passed to functions </a:t>
            </a:r>
            <a:r>
              <a:rPr lang="en-US" sz="2400" dirty="0">
                <a:solidFill>
                  <a:srgbClr val="A50021"/>
                </a:solidFill>
                <a:latin typeface="Arial" charset="0"/>
                <a:cs typeface="Arial" charset="0"/>
              </a:rPr>
              <a:t>by value</a:t>
            </a:r>
            <a:r>
              <a:rPr lang="en-US" sz="2400" dirty="0">
                <a:latin typeface="Arial" charset="0"/>
                <a:cs typeface="Arial" charset="0"/>
              </a:rPr>
              <a:t>, not by reference.</a:t>
            </a:r>
          </a:p>
          <a:p>
            <a:pPr marL="2057400" lvl="2" indent="-334963">
              <a:spcBef>
                <a:spcPct val="20000"/>
              </a:spcBef>
              <a:buClrTx/>
              <a:buNone/>
              <a:tabLst>
                <a:tab pos="914400" algn="l"/>
                <a:tab pos="1143000" algn="l"/>
              </a:tabLst>
            </a:pPr>
            <a:r>
              <a:rPr lang="en-US" sz="2000" dirty="0">
                <a:latin typeface="Arial" charset="0"/>
                <a:cs typeface="Arial" charset="0"/>
              </a:rPr>
              <a:t>function </a:t>
            </a:r>
            <a:r>
              <a:rPr lang="en-US" sz="2000" dirty="0" err="1">
                <a:latin typeface="Arial" charset="0"/>
                <a:cs typeface="Arial" charset="0"/>
              </a:rPr>
              <a:t>doublevalue</a:t>
            </a:r>
            <a:r>
              <a:rPr lang="en-US" sz="2000" dirty="0">
                <a:latin typeface="Arial" charset="0"/>
                <a:cs typeface="Arial" charset="0"/>
              </a:rPr>
              <a:t>($</a:t>
            </a:r>
            <a:r>
              <a:rPr lang="en-US" sz="2000" dirty="0" err="1">
                <a:latin typeface="Arial" charset="0"/>
                <a:cs typeface="Arial" charset="0"/>
              </a:rPr>
              <a:t>var</a:t>
            </a:r>
            <a:r>
              <a:rPr lang="en-US" sz="2000" dirty="0">
                <a:latin typeface="Arial" charset="0"/>
                <a:cs typeface="Arial" charset="0"/>
              </a:rPr>
              <a:t>)</a:t>
            </a:r>
          </a:p>
          <a:p>
            <a:pPr marL="2057400" lvl="2" indent="-334963">
              <a:spcBef>
                <a:spcPct val="20000"/>
              </a:spcBef>
              <a:buClrTx/>
              <a:buNone/>
              <a:tabLst>
                <a:tab pos="914400" algn="l"/>
                <a:tab pos="1143000" algn="l"/>
              </a:tabLst>
            </a:pPr>
            <a:r>
              <a:rPr lang="en-US" sz="2000" dirty="0">
                <a:latin typeface="Arial" charset="0"/>
                <a:cs typeface="Arial" charset="0"/>
              </a:rPr>
              <a:t>{</a:t>
            </a:r>
          </a:p>
          <a:p>
            <a:pPr marL="2057400" lvl="2" indent="-334963">
              <a:spcBef>
                <a:spcPct val="20000"/>
              </a:spcBef>
              <a:buClrTx/>
              <a:buNone/>
              <a:tabLst>
                <a:tab pos="914400" algn="l"/>
                <a:tab pos="1143000" algn="l"/>
              </a:tabLst>
            </a:pPr>
            <a:r>
              <a:rPr lang="en-US" sz="2000" dirty="0">
                <a:latin typeface="Arial" charset="0"/>
                <a:cs typeface="Arial" charset="0"/>
              </a:rPr>
              <a:t>$</a:t>
            </a:r>
            <a:r>
              <a:rPr lang="en-US" sz="2000" dirty="0" err="1">
                <a:latin typeface="Arial" charset="0"/>
                <a:cs typeface="Arial" charset="0"/>
              </a:rPr>
              <a:t>var</a:t>
            </a:r>
            <a:r>
              <a:rPr lang="en-US" sz="2000" dirty="0">
                <a:latin typeface="Arial" charset="0"/>
                <a:cs typeface="Arial" charset="0"/>
              </a:rPr>
              <a:t> = $</a:t>
            </a:r>
            <a:r>
              <a:rPr lang="en-US" sz="2000" dirty="0" err="1">
                <a:latin typeface="Arial" charset="0"/>
                <a:cs typeface="Arial" charset="0"/>
              </a:rPr>
              <a:t>var</a:t>
            </a:r>
            <a:r>
              <a:rPr lang="en-US" sz="2000" dirty="0">
                <a:latin typeface="Arial" charset="0"/>
                <a:cs typeface="Arial" charset="0"/>
              </a:rPr>
              <a:t> * 2;</a:t>
            </a:r>
          </a:p>
          <a:p>
            <a:pPr marL="2057400" lvl="2" indent="-334963">
              <a:spcBef>
                <a:spcPct val="20000"/>
              </a:spcBef>
              <a:buClrTx/>
              <a:buNone/>
              <a:tabLst>
                <a:tab pos="914400" algn="l"/>
                <a:tab pos="1143000" algn="l"/>
              </a:tabLst>
            </a:pPr>
            <a:r>
              <a:rPr lang="en-US" sz="2000" dirty="0">
                <a:latin typeface="Arial" charset="0"/>
                <a:cs typeface="Arial" charset="0"/>
              </a:rPr>
              <a:t>}</a:t>
            </a:r>
          </a:p>
          <a:p>
            <a:pPr marL="2057400" lvl="2" indent="-334963">
              <a:spcBef>
                <a:spcPct val="20000"/>
              </a:spcBef>
              <a:buClrTx/>
              <a:buNone/>
              <a:tabLst>
                <a:tab pos="914400" algn="l"/>
                <a:tab pos="1143000" algn="l"/>
              </a:tabLst>
            </a:pPr>
            <a:r>
              <a:rPr lang="en-US" sz="2000" dirty="0">
                <a:latin typeface="Arial" charset="0"/>
                <a:cs typeface="Arial" charset="0"/>
              </a:rPr>
              <a:t>$variable = 5;</a:t>
            </a:r>
          </a:p>
          <a:p>
            <a:pPr marL="2057400" lvl="2" indent="-334963">
              <a:spcBef>
                <a:spcPct val="20000"/>
              </a:spcBef>
              <a:buClrTx/>
              <a:buNone/>
              <a:tabLst>
                <a:tab pos="914400" algn="l"/>
                <a:tab pos="1143000" algn="l"/>
              </a:tabLst>
            </a:pPr>
            <a:r>
              <a:rPr lang="en-US" sz="2000" dirty="0" err="1">
                <a:latin typeface="Arial" charset="0"/>
                <a:cs typeface="Arial" charset="0"/>
              </a:rPr>
              <a:t>doublevalue</a:t>
            </a:r>
            <a:r>
              <a:rPr lang="en-US" sz="2000" dirty="0">
                <a:latin typeface="Arial" charset="0"/>
                <a:cs typeface="Arial" charset="0"/>
              </a:rPr>
              <a:t>($variable);</a:t>
            </a:r>
          </a:p>
          <a:p>
            <a:pPr marL="2057400" lvl="2" indent="-334963">
              <a:spcBef>
                <a:spcPct val="20000"/>
              </a:spcBef>
              <a:buClrTx/>
              <a:buNone/>
              <a:tabLst>
                <a:tab pos="914400" algn="l"/>
                <a:tab pos="1143000" algn="l"/>
              </a:tabLst>
            </a:pPr>
            <a:r>
              <a:rPr lang="en-US" sz="2000" dirty="0">
                <a:latin typeface="Arial" charset="0"/>
                <a:cs typeface="Arial" charset="0"/>
              </a:rPr>
              <a:t>echo "\$variable is: $variable";</a:t>
            </a:r>
          </a:p>
          <a:p>
            <a:pPr marL="2057400" lvl="2" indent="-334963">
              <a:spcBef>
                <a:spcPct val="20000"/>
              </a:spcBef>
              <a:buClrTx/>
              <a:buNone/>
              <a:tabLst>
                <a:tab pos="914400" algn="l"/>
                <a:tab pos="1143000" algn="l"/>
              </a:tabLst>
            </a:pPr>
            <a:endParaRPr lang="en-US" sz="2000" dirty="0">
              <a:latin typeface="Arial" charset="0"/>
              <a:cs typeface="Arial" charset="0"/>
            </a:endParaRPr>
          </a:p>
          <a:p>
            <a:pPr marL="1265238" lvl="1" indent="-350838">
              <a:spcBef>
                <a:spcPct val="20000"/>
              </a:spcBef>
              <a:buClrTx/>
              <a:buNone/>
              <a:tabLst>
                <a:tab pos="914400" algn="l"/>
                <a:tab pos="1143000" algn="l"/>
              </a:tabLst>
            </a:pPr>
            <a:r>
              <a:rPr lang="en-US" sz="2400" dirty="0">
                <a:latin typeface="Arial" charset="0"/>
                <a:cs typeface="Arial" charset="0"/>
              </a:rPr>
              <a:t>$variable is: 5</a:t>
            </a: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0273"/>
    </mc:Choice>
    <mc:Fallback xmlns="">
      <p:transition spd="slow" advTm="4027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066800"/>
          </a:xfrm>
        </p:spPr>
        <p:txBody>
          <a:bodyPr>
            <a:normAutofit fontScale="90000"/>
          </a:bodyPr>
          <a:lstStyle/>
          <a:p>
            <a:r>
              <a:rPr lang="en-US" sz="4400" dirty="0"/>
              <a:t>How Variables Are Passed to Functions</a:t>
            </a:r>
            <a:br>
              <a:rPr lang="en-US" dirty="0">
                <a:solidFill>
                  <a:srgbClr val="990099"/>
                </a:solidFill>
                <a:latin typeface="Arial" charset="0"/>
                <a:cs typeface="Arial" charset="0"/>
              </a:rPr>
            </a:b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latin typeface="Arial" charset="0"/>
                <a:cs typeface="Arial" charset="0"/>
              </a:rPr>
              <a:t>An alternative to returning a result or using a global variable is to pass a reference (using </a:t>
            </a:r>
            <a:r>
              <a:rPr lang="en-US" sz="2400" dirty="0">
                <a:solidFill>
                  <a:srgbClr val="002060"/>
                </a:solidFill>
                <a:latin typeface="Arial" charset="0"/>
                <a:cs typeface="Arial" charset="0"/>
              </a:rPr>
              <a:t>&amp;$</a:t>
            </a:r>
            <a:r>
              <a:rPr lang="en-US" sz="2400" dirty="0" err="1">
                <a:solidFill>
                  <a:srgbClr val="002060"/>
                </a:solidFill>
                <a:latin typeface="Arial" charset="0"/>
                <a:cs typeface="Arial" charset="0"/>
              </a:rPr>
              <a:t>var</a:t>
            </a:r>
            <a:r>
              <a:rPr lang="en-US" sz="2400" dirty="0">
                <a:solidFill>
                  <a:srgbClr val="002060"/>
                </a:solidFill>
                <a:latin typeface="Arial" charset="0"/>
                <a:cs typeface="Arial" charset="0"/>
              </a:rPr>
              <a:t> </a:t>
            </a:r>
            <a:r>
              <a:rPr lang="en-US" sz="2400" dirty="0">
                <a:latin typeface="Arial" charset="0"/>
                <a:cs typeface="Arial" charset="0"/>
              </a:rPr>
              <a:t>in the declaration)  to a variable as an argument to the function. This means that any changes to the variable within the function affect the original variable.</a:t>
            </a:r>
          </a:p>
          <a:p>
            <a:pPr marL="1782763" lvl="1" indent="-334963">
              <a:spcBef>
                <a:spcPct val="20000"/>
              </a:spcBef>
              <a:buClrTx/>
              <a:buNone/>
              <a:tabLst>
                <a:tab pos="914400" algn="l"/>
                <a:tab pos="1143000" algn="l"/>
              </a:tabLst>
            </a:pPr>
            <a:r>
              <a:rPr lang="en-US" sz="2200" dirty="0">
                <a:solidFill>
                  <a:schemeClr val="accent1"/>
                </a:solidFill>
                <a:latin typeface="Arial" charset="0"/>
                <a:cs typeface="Arial" charset="0"/>
              </a:rPr>
              <a:t>function </a:t>
            </a:r>
            <a:r>
              <a:rPr lang="en-US" sz="2200" dirty="0" err="1">
                <a:solidFill>
                  <a:schemeClr val="accent1"/>
                </a:solidFill>
                <a:latin typeface="Arial" charset="0"/>
                <a:cs typeface="Arial" charset="0"/>
              </a:rPr>
              <a:t>doublevalue</a:t>
            </a:r>
            <a:r>
              <a:rPr lang="en-US" sz="2200" dirty="0">
                <a:solidFill>
                  <a:schemeClr val="accent1"/>
                </a:solidFill>
                <a:latin typeface="Arial" charset="0"/>
                <a:cs typeface="Arial" charset="0"/>
              </a:rPr>
              <a:t>(&amp;$</a:t>
            </a:r>
            <a:r>
              <a:rPr lang="en-US" sz="2200" dirty="0" err="1">
                <a:solidFill>
                  <a:schemeClr val="accent1"/>
                </a:solidFill>
                <a:latin typeface="Arial" charset="0"/>
                <a:cs typeface="Arial" charset="0"/>
              </a:rPr>
              <a:t>var</a:t>
            </a:r>
            <a:r>
              <a:rPr lang="en-US" sz="2200" dirty="0">
                <a:solidFill>
                  <a:schemeClr val="accent1"/>
                </a:solidFill>
                <a:latin typeface="Arial" charset="0"/>
                <a:cs typeface="Arial" charset="0"/>
              </a:rPr>
              <a:t>)</a:t>
            </a:r>
          </a:p>
          <a:p>
            <a:pPr marL="1782763" lvl="1" indent="-334963">
              <a:spcBef>
                <a:spcPct val="20000"/>
              </a:spcBef>
              <a:buClrTx/>
              <a:buNone/>
              <a:tabLst>
                <a:tab pos="914400" algn="l"/>
                <a:tab pos="1143000" algn="l"/>
              </a:tabLst>
            </a:pPr>
            <a:r>
              <a:rPr lang="en-US" sz="2200" dirty="0">
                <a:solidFill>
                  <a:schemeClr val="accent1"/>
                </a:solidFill>
                <a:latin typeface="Arial" charset="0"/>
                <a:cs typeface="Arial" charset="0"/>
              </a:rPr>
              <a:t>{</a:t>
            </a:r>
          </a:p>
          <a:p>
            <a:pPr marL="1782763" lvl="1" indent="-334963">
              <a:spcBef>
                <a:spcPct val="20000"/>
              </a:spcBef>
              <a:buClrTx/>
              <a:buNone/>
              <a:tabLst>
                <a:tab pos="914400" algn="l"/>
                <a:tab pos="1143000" algn="l"/>
              </a:tabLst>
            </a:pPr>
            <a:r>
              <a:rPr lang="en-US" sz="2200" dirty="0">
                <a:solidFill>
                  <a:schemeClr val="accent1"/>
                </a:solidFill>
                <a:latin typeface="Arial" charset="0"/>
                <a:cs typeface="Arial" charset="0"/>
              </a:rPr>
              <a:t>$</a:t>
            </a:r>
            <a:r>
              <a:rPr lang="en-US" sz="2200" dirty="0" err="1">
                <a:solidFill>
                  <a:schemeClr val="accent1"/>
                </a:solidFill>
                <a:latin typeface="Arial" charset="0"/>
                <a:cs typeface="Arial" charset="0"/>
              </a:rPr>
              <a:t>var</a:t>
            </a:r>
            <a:r>
              <a:rPr lang="en-US" sz="2200" dirty="0">
                <a:solidFill>
                  <a:schemeClr val="accent1"/>
                </a:solidFill>
                <a:latin typeface="Arial" charset="0"/>
                <a:cs typeface="Arial" charset="0"/>
              </a:rPr>
              <a:t> = $</a:t>
            </a:r>
            <a:r>
              <a:rPr lang="en-US" sz="2200" dirty="0" err="1">
                <a:solidFill>
                  <a:schemeClr val="accent1"/>
                </a:solidFill>
                <a:latin typeface="Arial" charset="0"/>
                <a:cs typeface="Arial" charset="0"/>
              </a:rPr>
              <a:t>var</a:t>
            </a:r>
            <a:r>
              <a:rPr lang="en-US" sz="2200" dirty="0">
                <a:solidFill>
                  <a:schemeClr val="accent1"/>
                </a:solidFill>
                <a:latin typeface="Arial" charset="0"/>
                <a:cs typeface="Arial" charset="0"/>
              </a:rPr>
              <a:t> * 2;</a:t>
            </a:r>
          </a:p>
          <a:p>
            <a:pPr marL="1782763" lvl="1" indent="-334963">
              <a:spcBef>
                <a:spcPct val="20000"/>
              </a:spcBef>
              <a:buClrTx/>
              <a:buNone/>
              <a:tabLst>
                <a:tab pos="914400" algn="l"/>
                <a:tab pos="1143000" algn="l"/>
              </a:tabLst>
            </a:pPr>
            <a:r>
              <a:rPr lang="en-US" sz="2200" dirty="0">
                <a:solidFill>
                  <a:schemeClr val="accent1"/>
                </a:solidFill>
                <a:latin typeface="Arial" charset="0"/>
                <a:cs typeface="Arial" charset="0"/>
              </a:rPr>
              <a:t>}</a:t>
            </a:r>
          </a:p>
          <a:p>
            <a:pPr marL="1782763" lvl="1" indent="-334963">
              <a:spcBef>
                <a:spcPct val="20000"/>
              </a:spcBef>
              <a:buClrTx/>
              <a:buNone/>
              <a:tabLst>
                <a:tab pos="914400" algn="l"/>
                <a:tab pos="1143000" algn="l"/>
              </a:tabLst>
            </a:pPr>
            <a:r>
              <a:rPr lang="en-US" sz="2200" dirty="0">
                <a:solidFill>
                  <a:schemeClr val="accent1"/>
                </a:solidFill>
                <a:latin typeface="Arial" charset="0"/>
                <a:cs typeface="Arial" charset="0"/>
              </a:rPr>
              <a:t>$variable = 5;</a:t>
            </a:r>
          </a:p>
          <a:p>
            <a:pPr marL="1782763" lvl="1" indent="-334963">
              <a:spcBef>
                <a:spcPct val="20000"/>
              </a:spcBef>
              <a:buClrTx/>
              <a:buNone/>
              <a:tabLst>
                <a:tab pos="914400" algn="l"/>
                <a:tab pos="1143000" algn="l"/>
              </a:tabLst>
            </a:pPr>
            <a:r>
              <a:rPr lang="en-US" sz="2200" dirty="0" err="1">
                <a:solidFill>
                  <a:schemeClr val="accent1"/>
                </a:solidFill>
                <a:latin typeface="Arial" charset="0"/>
                <a:cs typeface="Arial" charset="0"/>
              </a:rPr>
              <a:t>doublevalue</a:t>
            </a:r>
            <a:r>
              <a:rPr lang="en-US" sz="2200" dirty="0">
                <a:solidFill>
                  <a:schemeClr val="accent1"/>
                </a:solidFill>
                <a:latin typeface="Arial" charset="0"/>
                <a:cs typeface="Arial" charset="0"/>
              </a:rPr>
              <a:t>($variable);</a:t>
            </a:r>
          </a:p>
          <a:p>
            <a:pPr marL="1782763" lvl="1" indent="-334963">
              <a:spcBef>
                <a:spcPct val="20000"/>
              </a:spcBef>
              <a:buClrTx/>
              <a:buNone/>
              <a:tabLst>
                <a:tab pos="914400" algn="l"/>
                <a:tab pos="1143000" algn="l"/>
              </a:tabLst>
            </a:pPr>
            <a:r>
              <a:rPr lang="en-US" sz="2200" dirty="0">
                <a:solidFill>
                  <a:schemeClr val="accent1"/>
                </a:solidFill>
                <a:latin typeface="Arial" charset="0"/>
                <a:cs typeface="Arial" charset="0"/>
              </a:rPr>
              <a:t>echo "\$variable is: $variable";</a:t>
            </a:r>
          </a:p>
          <a:p>
            <a:pPr marL="1782763" lvl="1" indent="-334963">
              <a:spcBef>
                <a:spcPct val="20000"/>
              </a:spcBef>
              <a:buClrTx/>
              <a:buNone/>
              <a:tabLst>
                <a:tab pos="914400" algn="l"/>
                <a:tab pos="1143000" algn="l"/>
              </a:tabLst>
            </a:pPr>
            <a:r>
              <a:rPr lang="en-US" sz="2200" dirty="0">
                <a:solidFill>
                  <a:schemeClr val="accent1"/>
                </a:solidFill>
                <a:latin typeface="Arial" charset="0"/>
                <a:cs typeface="Arial" charset="0"/>
              </a:rPr>
              <a:t>?&gt;</a:t>
            </a:r>
          </a:p>
          <a:p>
            <a:pPr marL="1782763" lvl="1" indent="-334963">
              <a:spcBef>
                <a:spcPct val="20000"/>
              </a:spcBef>
              <a:buClrTx/>
              <a:buNone/>
              <a:tabLst>
                <a:tab pos="914400" algn="l"/>
                <a:tab pos="1143000" algn="l"/>
              </a:tabLst>
            </a:pPr>
            <a:endParaRPr lang="en-US" sz="1800" dirty="0">
              <a:latin typeface="Arial" charset="0"/>
              <a:cs typeface="Arial" charset="0"/>
            </a:endParaRPr>
          </a:p>
          <a:p>
            <a:pPr marL="944563" indent="-350838">
              <a:spcBef>
                <a:spcPct val="20000"/>
              </a:spcBef>
              <a:buClrTx/>
              <a:buNone/>
              <a:tabLst>
                <a:tab pos="914400" algn="l"/>
                <a:tab pos="1143000" algn="l"/>
              </a:tabLst>
            </a:pPr>
            <a:r>
              <a:rPr lang="en-US" sz="2600" dirty="0">
                <a:solidFill>
                  <a:schemeClr val="accent2"/>
                </a:solidFill>
                <a:latin typeface="Arial" charset="0"/>
                <a:cs typeface="Arial" charset="0"/>
              </a:rPr>
              <a:t>$variable is: 10</a:t>
            </a:r>
          </a:p>
        </p:txBody>
      </p:sp>
      <p:sp>
        <p:nvSpPr>
          <p:cNvPr id="4" name="Slide Number Placeholder 3"/>
          <p:cNvSpPr>
            <a:spLocks noGrp="1"/>
          </p:cNvSpPr>
          <p:nvPr>
            <p:ph type="sldNum" sz="quarter" idx="12"/>
          </p:nvPr>
        </p:nvSpPr>
        <p:spPr/>
        <p:txBody>
          <a:bodyPr/>
          <a:lstStyle/>
          <a:p>
            <a:fld id="{0048E941-95AF-458E-AD7E-685ED38AAA91}" type="slidenum">
              <a:rPr lang="en-US" smtClean="0"/>
              <a:pPr/>
              <a:t>46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0778"/>
    </mc:Choice>
    <mc:Fallback xmlns="">
      <p:transition spd="slow" advTm="50778"/>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$_POST Function</a:t>
            </a:r>
          </a:p>
        </p:txBody>
      </p:sp>
      <p:sp>
        <p:nvSpPr>
          <p:cNvPr id="3" name="Content Placeholder 2"/>
          <p:cNvSpPr>
            <a:spLocks noGrp="1"/>
          </p:cNvSpPr>
          <p:nvPr>
            <p:ph idx="1"/>
          </p:nvPr>
        </p:nvSpPr>
        <p:spPr>
          <a:xfrm>
            <a:off x="457200" y="1524000"/>
            <a:ext cx="8229600" cy="5105400"/>
          </a:xfrm>
        </p:spPr>
        <p:txBody>
          <a:bodyPr>
            <a:normAutofit fontScale="92500" lnSpcReduction="10000"/>
          </a:bodyPr>
          <a:lstStyle/>
          <a:p>
            <a:r>
              <a:rPr lang="en-US" dirty="0"/>
              <a:t>The built-in $_POST function is used to collect values from a form sent with method="post".</a:t>
            </a:r>
          </a:p>
          <a:p>
            <a:r>
              <a:rPr lang="en-US" sz="1800" b="1" dirty="0"/>
              <a:t>Example: </a:t>
            </a:r>
            <a:r>
              <a:rPr lang="en-US" sz="1800" dirty="0"/>
              <a:t>The example below contains an HTML form with two input fields and a submit button:</a:t>
            </a:r>
          </a:p>
          <a:p>
            <a:pPr marL="320675" lvl="1" indent="0">
              <a:buNone/>
            </a:pPr>
            <a:r>
              <a:rPr lang="en-US" sz="1600" dirty="0"/>
              <a:t>&lt;html&gt;</a:t>
            </a:r>
            <a:br>
              <a:rPr lang="en-US" sz="1600" dirty="0"/>
            </a:br>
            <a:r>
              <a:rPr lang="en-US" sz="1600" dirty="0"/>
              <a:t>&lt;body&gt;</a:t>
            </a:r>
          </a:p>
          <a:p>
            <a:pPr marL="593725" lvl="2" indent="0">
              <a:buNone/>
            </a:pPr>
            <a:br>
              <a:rPr lang="en-US" sz="1600" dirty="0"/>
            </a:br>
            <a:r>
              <a:rPr lang="en-US" sz="1600" dirty="0"/>
              <a:t>&lt;form action="welcome.php" method="post"&gt;</a:t>
            </a:r>
            <a:br>
              <a:rPr lang="en-US" sz="1600" dirty="0"/>
            </a:br>
            <a:r>
              <a:rPr lang="en-US" sz="1600" dirty="0"/>
              <a:t>Name: &lt;input type="text" name="</a:t>
            </a:r>
            <a:r>
              <a:rPr lang="en-US" sz="1600" dirty="0" err="1"/>
              <a:t>fname</a:t>
            </a:r>
            <a:r>
              <a:rPr lang="en-US" sz="1600" dirty="0"/>
              <a:t>" /&gt;</a:t>
            </a:r>
            <a:br>
              <a:rPr lang="en-US" sz="1600" dirty="0"/>
            </a:br>
            <a:r>
              <a:rPr lang="en-US" sz="1600" dirty="0"/>
              <a:t>Age: &lt;input type="text" name="age" /&gt;</a:t>
            </a:r>
            <a:br>
              <a:rPr lang="en-US" sz="1600" dirty="0"/>
            </a:br>
            <a:r>
              <a:rPr lang="en-US" sz="1600" dirty="0"/>
              <a:t>&lt;input type="submit" /&gt;</a:t>
            </a:r>
            <a:br>
              <a:rPr lang="en-US" sz="1600" dirty="0"/>
            </a:br>
            <a:r>
              <a:rPr lang="en-US" sz="1600" dirty="0"/>
              <a:t>&lt;/form&gt;</a:t>
            </a:r>
          </a:p>
          <a:p>
            <a:pPr marL="320675" lvl="1" indent="0">
              <a:buNone/>
            </a:pPr>
            <a:br>
              <a:rPr lang="en-US" sz="1600" dirty="0"/>
            </a:br>
            <a:r>
              <a:rPr lang="en-US" sz="1600" dirty="0"/>
              <a:t>&lt;/body&gt;</a:t>
            </a:r>
            <a:br>
              <a:rPr lang="en-US" sz="1600" dirty="0"/>
            </a:br>
            <a:r>
              <a:rPr lang="en-US" sz="1600" dirty="0"/>
              <a:t>&lt;/html&gt; </a:t>
            </a:r>
          </a:p>
          <a:p>
            <a:pPr marL="320675" lvl="1" indent="0">
              <a:buNone/>
            </a:pPr>
            <a:endParaRPr lang="en-US" sz="1800" dirty="0"/>
          </a:p>
          <a:p>
            <a:pPr>
              <a:buFont typeface="Wingdings" pitchFamily="2" charset="2"/>
              <a:buChar char="q"/>
            </a:pPr>
            <a:r>
              <a:rPr lang="en-US" sz="1800" dirty="0"/>
              <a:t>When a user fills out the form above and click on the submit button,</a:t>
            </a:r>
          </a:p>
          <a:p>
            <a:pPr>
              <a:buFont typeface="Wingdings" pitchFamily="2" charset="2"/>
              <a:buChar char="q"/>
            </a:pPr>
            <a:r>
              <a:rPr lang="en-US" sz="1800" dirty="0"/>
              <a:t> the form data is sent to a PHP file, called "welcome.php“</a:t>
            </a:r>
          </a:p>
          <a:p>
            <a:pPr>
              <a:buFont typeface="Wingdings" pitchFamily="2" charset="2"/>
              <a:buChar char="q"/>
            </a:pPr>
            <a:r>
              <a:rPr lang="en-US" sz="1800" dirty="0"/>
              <a:t>The URL looks like </a:t>
            </a:r>
            <a:r>
              <a:rPr lang="en-US" sz="1800" dirty="0">
                <a:hlinkClick r:id="rId3"/>
              </a:rPr>
              <a:t>http://www.anyweb.com/welcome.php</a:t>
            </a: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6668"/>
    </mc:Choice>
    <mc:Fallback xmlns="">
      <p:transition spd="slow" advTm="56668"/>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$_POST Function</a:t>
            </a:r>
          </a:p>
        </p:txBody>
      </p:sp>
      <p:sp>
        <p:nvSpPr>
          <p:cNvPr id="3" name="Content Placeholder 2"/>
          <p:cNvSpPr>
            <a:spLocks noGrp="1"/>
          </p:cNvSpPr>
          <p:nvPr>
            <p:ph idx="1"/>
          </p:nvPr>
        </p:nvSpPr>
        <p:spPr>
          <a:xfrm>
            <a:off x="457200" y="1524000"/>
            <a:ext cx="8229600" cy="5105400"/>
          </a:xfrm>
        </p:spPr>
        <p:txBody>
          <a:bodyPr>
            <a:normAutofit/>
          </a:bodyPr>
          <a:lstStyle/>
          <a:p>
            <a:r>
              <a:rPr lang="en-US" sz="2000" dirty="0"/>
              <a:t>"</a:t>
            </a:r>
            <a:r>
              <a:rPr lang="en-US" sz="2000" b="1" dirty="0"/>
              <a:t>welcome.php</a:t>
            </a:r>
            <a:r>
              <a:rPr lang="en-US" sz="2000" dirty="0"/>
              <a:t>" looks like this:</a:t>
            </a:r>
          </a:p>
          <a:p>
            <a:pPr marL="0" indent="0">
              <a:buNone/>
            </a:pPr>
            <a:endParaRPr lang="en-US" sz="2000" dirty="0"/>
          </a:p>
          <a:p>
            <a:pPr marL="320675" lvl="1" indent="0">
              <a:buNone/>
            </a:pPr>
            <a:r>
              <a:rPr lang="en-US" sz="2000" dirty="0"/>
              <a:t>&lt;html&gt;</a:t>
            </a:r>
            <a:br>
              <a:rPr lang="en-US" sz="2000" dirty="0"/>
            </a:br>
            <a:r>
              <a:rPr lang="en-US" sz="2000" dirty="0"/>
              <a:t>&lt;body&gt;</a:t>
            </a:r>
            <a:br>
              <a:rPr lang="en-US" sz="2000" dirty="0"/>
            </a:br>
            <a:br>
              <a:rPr lang="en-US" sz="2000" dirty="0"/>
            </a:br>
            <a:r>
              <a:rPr lang="en-US" sz="2000" dirty="0"/>
              <a:t>Welcome &lt;?</a:t>
            </a:r>
            <a:r>
              <a:rPr lang="en-US" sz="2000" dirty="0" err="1"/>
              <a:t>php</a:t>
            </a:r>
            <a:r>
              <a:rPr lang="en-US" sz="2000" dirty="0"/>
              <a:t> echo $_POST["</a:t>
            </a:r>
            <a:r>
              <a:rPr lang="en-US" sz="2000" dirty="0" err="1"/>
              <a:t>fname</a:t>
            </a:r>
            <a:r>
              <a:rPr lang="en-US" sz="2000" dirty="0"/>
              <a:t>"]; ?&gt;!&lt;</a:t>
            </a:r>
            <a:r>
              <a:rPr lang="en-US" sz="2000" dirty="0" err="1"/>
              <a:t>br</a:t>
            </a:r>
            <a:r>
              <a:rPr lang="en-US" sz="2000" dirty="0"/>
              <a:t> /&gt;</a:t>
            </a:r>
            <a:br>
              <a:rPr lang="en-US" sz="2000" dirty="0"/>
            </a:br>
            <a:r>
              <a:rPr lang="en-US" sz="2000" dirty="0"/>
              <a:t>You are &lt;?</a:t>
            </a:r>
            <a:r>
              <a:rPr lang="en-US" sz="2000" dirty="0" err="1"/>
              <a:t>php</a:t>
            </a:r>
            <a:r>
              <a:rPr lang="en-US" sz="2000" dirty="0"/>
              <a:t> echo $_POST["age"]; ?&gt; years old.</a:t>
            </a:r>
            <a:br>
              <a:rPr lang="en-US" sz="2000" dirty="0"/>
            </a:br>
            <a:br>
              <a:rPr lang="en-US" sz="2000" dirty="0"/>
            </a:br>
            <a:r>
              <a:rPr lang="en-US" sz="2000" dirty="0"/>
              <a:t>&lt;/body&gt;</a:t>
            </a:r>
            <a:br>
              <a:rPr lang="en-US" sz="2000" dirty="0"/>
            </a:br>
            <a:r>
              <a:rPr lang="en-US" sz="2000" dirty="0"/>
              <a:t>&lt;/html&gt; </a:t>
            </a:r>
          </a:p>
          <a:p>
            <a:pPr marL="0" indent="0">
              <a:buNone/>
            </a:pPr>
            <a:endParaRPr lang="en-US" sz="2000" dirty="0"/>
          </a:p>
          <a:p>
            <a:pPr marL="0" indent="0">
              <a:buNone/>
            </a:pPr>
            <a:r>
              <a:rPr lang="en-US" sz="2000" dirty="0"/>
              <a:t>Output could be something like this:</a:t>
            </a:r>
          </a:p>
          <a:p>
            <a:pPr marL="0" indent="0">
              <a:buNone/>
            </a:pPr>
            <a:r>
              <a:rPr lang="en-US" sz="2000" dirty="0"/>
              <a:t>Welcome </a:t>
            </a:r>
            <a:r>
              <a:rPr lang="en-US" sz="2000" b="1" dirty="0"/>
              <a:t>John</a:t>
            </a:r>
            <a:r>
              <a:rPr lang="en-US" sz="2000" dirty="0"/>
              <a:t>!</a:t>
            </a:r>
            <a:br>
              <a:rPr lang="en-US" sz="2000" dirty="0"/>
            </a:br>
            <a:r>
              <a:rPr lang="en-US" sz="2000" dirty="0"/>
              <a:t>You are </a:t>
            </a:r>
            <a:r>
              <a:rPr lang="en-US" sz="2000" b="1" dirty="0"/>
              <a:t>28</a:t>
            </a:r>
            <a:r>
              <a:rPr lang="en-US" sz="2000" dirty="0"/>
              <a:t> years old.</a:t>
            </a:r>
          </a:p>
          <a:p>
            <a:pPr>
              <a:buNone/>
            </a:pP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2846"/>
    </mc:Choice>
    <mc:Fallback xmlns="">
      <p:transition spd="slow" advTm="3284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$_GET Function</a:t>
            </a:r>
          </a:p>
        </p:txBody>
      </p:sp>
      <p:sp>
        <p:nvSpPr>
          <p:cNvPr id="3" name="Content Placeholder 2"/>
          <p:cNvSpPr>
            <a:spLocks noGrp="1"/>
          </p:cNvSpPr>
          <p:nvPr>
            <p:ph idx="1"/>
          </p:nvPr>
        </p:nvSpPr>
        <p:spPr>
          <a:xfrm>
            <a:off x="457200" y="1524000"/>
            <a:ext cx="8229600" cy="5105400"/>
          </a:xfrm>
        </p:spPr>
        <p:txBody>
          <a:bodyPr>
            <a:normAutofit/>
          </a:bodyPr>
          <a:lstStyle/>
          <a:p>
            <a:r>
              <a:rPr lang="en-US" sz="1800" dirty="0"/>
              <a:t>The built-in $_GET function is used to collect values in a form with method="get“</a:t>
            </a:r>
          </a:p>
          <a:p>
            <a:r>
              <a:rPr lang="en-US" sz="1800" dirty="0"/>
              <a:t>Information sent from a form with the GET method is visible to everyone (it will be displayed in the browser's address bar) and has limits on the amount of information to send (max. 100 characters).</a:t>
            </a:r>
          </a:p>
          <a:p>
            <a:pPr>
              <a:buNone/>
            </a:pPr>
            <a:endParaRPr lang="en-US" sz="1800" dirty="0"/>
          </a:p>
          <a:p>
            <a:r>
              <a:rPr lang="en-US" sz="1800" b="1" dirty="0"/>
              <a:t>Example</a:t>
            </a:r>
            <a:endParaRPr lang="en-US" sz="1800" dirty="0"/>
          </a:p>
          <a:p>
            <a:pPr marL="320675" lvl="1" indent="0">
              <a:buNone/>
              <a:defRPr/>
            </a:pPr>
            <a:r>
              <a:rPr lang="en-US" sz="1800" dirty="0"/>
              <a:t>&lt;form action="welcome.php" method="get"&gt;</a:t>
            </a:r>
            <a:br>
              <a:rPr lang="en-US" sz="1800" dirty="0"/>
            </a:br>
            <a:r>
              <a:rPr lang="en-US" sz="1800" dirty="0"/>
              <a:t>Name: &lt;input type="text" name="</a:t>
            </a:r>
            <a:r>
              <a:rPr lang="en-US" sz="1800" dirty="0" err="1"/>
              <a:t>fname</a:t>
            </a:r>
            <a:r>
              <a:rPr lang="en-US" sz="1800" dirty="0"/>
              <a:t>" /&gt;</a:t>
            </a:r>
            <a:br>
              <a:rPr lang="en-US" sz="1800" dirty="0"/>
            </a:br>
            <a:r>
              <a:rPr lang="en-US" sz="1800" dirty="0"/>
              <a:t>Age: &lt;input type="text" name="age" /&gt;</a:t>
            </a:r>
            <a:br>
              <a:rPr lang="en-US" sz="1800" dirty="0"/>
            </a:br>
            <a:r>
              <a:rPr lang="en-US" sz="1800" dirty="0"/>
              <a:t>&lt;input type="submit" /&gt;</a:t>
            </a:r>
            <a:br>
              <a:rPr lang="en-US" sz="1800" dirty="0"/>
            </a:br>
            <a:r>
              <a:rPr lang="en-US" sz="1800" dirty="0"/>
              <a:t>&lt;/form&gt; </a:t>
            </a:r>
          </a:p>
          <a:p>
            <a:pPr marL="320675" lvl="1" indent="0">
              <a:buNone/>
              <a:defRPr/>
            </a:pPr>
            <a:endParaRPr lang="en-US" sz="1800" dirty="0"/>
          </a:p>
          <a:p>
            <a:pPr>
              <a:buFont typeface="Wingdings" pitchFamily="2" charset="2"/>
              <a:buChar char="q"/>
              <a:defRPr/>
            </a:pPr>
            <a:r>
              <a:rPr lang="en-US" sz="1800" dirty="0"/>
              <a:t>When the user clicks the "Submit" button, the URL sent to the server could look something like this:</a:t>
            </a:r>
          </a:p>
          <a:p>
            <a:pPr marL="0" indent="0">
              <a:buNone/>
              <a:defRPr/>
            </a:pPr>
            <a:r>
              <a:rPr lang="en-US" sz="1800" dirty="0">
                <a:hlinkClick r:id="rId2"/>
              </a:rPr>
              <a:t>http://www.anyweb.com/welcome.php?fname=Peter&amp;age=37</a:t>
            </a:r>
            <a:endParaRPr lang="en-US" sz="1800"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49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6636"/>
    </mc:Choice>
    <mc:Fallback xmlns="">
      <p:transition spd="slow" advTm="466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tint val="83000"/>
                    <a:satMod val="150000"/>
                  </a:schemeClr>
                </a:solidFill>
              </a:rPr>
              <a:t>Introducing PHP</a:t>
            </a:r>
            <a:endParaRPr lang="en-US" dirty="0"/>
          </a:p>
        </p:txBody>
      </p:sp>
      <p:sp>
        <p:nvSpPr>
          <p:cNvPr id="3" name="Content Placeholder 2"/>
          <p:cNvSpPr>
            <a:spLocks noGrp="1"/>
          </p:cNvSpPr>
          <p:nvPr>
            <p:ph idx="1"/>
          </p:nvPr>
        </p:nvSpPr>
        <p:spPr/>
        <p:txBody>
          <a:bodyPr>
            <a:normAutofit fontScale="92500" lnSpcReduction="20000"/>
          </a:bodyPr>
          <a:lstStyle/>
          <a:p>
            <a:r>
              <a:rPr lang="en-US" dirty="0"/>
              <a:t>PHP (recursive acronym for </a:t>
            </a:r>
            <a:r>
              <a:rPr lang="en-US" i="1" dirty="0"/>
              <a:t>PHP: Hypertext Preprocessor</a:t>
            </a:r>
            <a:r>
              <a:rPr lang="en-US" dirty="0"/>
              <a:t>)</a:t>
            </a:r>
          </a:p>
          <a:p>
            <a:endParaRPr lang="en-US" dirty="0"/>
          </a:p>
          <a:p>
            <a:r>
              <a:rPr lang="en-US" dirty="0"/>
              <a:t> A widely-used open source general-purpose scripting language that is especially suited for web development </a:t>
            </a:r>
          </a:p>
          <a:p>
            <a:endParaRPr lang="en-US" dirty="0"/>
          </a:p>
          <a:p>
            <a:r>
              <a:rPr lang="en-US" dirty="0"/>
              <a:t>Can be embedded into HTML </a:t>
            </a:r>
          </a:p>
          <a:p>
            <a:endParaRPr lang="en-US" dirty="0"/>
          </a:p>
          <a:p>
            <a:r>
              <a:rPr lang="en-US" dirty="0"/>
              <a:t>What distinguishes PHP from something like client-side JavaScript is that the code is executed on the </a:t>
            </a:r>
            <a:r>
              <a:rPr lang="en-US" b="1" dirty="0"/>
              <a:t>server</a:t>
            </a:r>
            <a:r>
              <a:rPr lang="en-US" dirty="0"/>
              <a:t>, generating HTML which is then sent to the client (</a:t>
            </a:r>
            <a:r>
              <a:rPr lang="en-US" dirty="0">
                <a:solidFill>
                  <a:srgbClr val="000000"/>
                </a:solidFill>
                <a:latin typeface="Arial" charset="0"/>
                <a:cs typeface="Times New Roman" pitchFamily="18" charset="0"/>
              </a:rPr>
              <a:t>the browser)</a:t>
            </a: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6052"/>
    </mc:Choice>
    <mc:Fallback xmlns="">
      <p:transition spd="slow" advTm="4605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$_GET Function</a:t>
            </a:r>
          </a:p>
        </p:txBody>
      </p:sp>
      <p:sp>
        <p:nvSpPr>
          <p:cNvPr id="3" name="Content Placeholder 2"/>
          <p:cNvSpPr>
            <a:spLocks noGrp="1"/>
          </p:cNvSpPr>
          <p:nvPr>
            <p:ph idx="1"/>
          </p:nvPr>
        </p:nvSpPr>
        <p:spPr>
          <a:xfrm>
            <a:off x="457200" y="1524000"/>
            <a:ext cx="8229600" cy="5105400"/>
          </a:xfrm>
        </p:spPr>
        <p:txBody>
          <a:bodyPr>
            <a:normAutofit/>
          </a:bodyPr>
          <a:lstStyle/>
          <a:p>
            <a:r>
              <a:rPr lang="en-US" sz="2000" dirty="0"/>
              <a:t>The "welcome.php" file can now use the $_GET function to collect form data :</a:t>
            </a:r>
          </a:p>
          <a:p>
            <a:endParaRPr lang="en-US" sz="2000" dirty="0"/>
          </a:p>
          <a:p>
            <a:pPr marL="595312" lvl="2" indent="0">
              <a:buNone/>
              <a:defRPr/>
            </a:pPr>
            <a:r>
              <a:rPr lang="en-US" sz="2000" dirty="0"/>
              <a:t>Welcome &lt;?</a:t>
            </a:r>
            <a:r>
              <a:rPr lang="en-US" sz="2000" dirty="0" err="1"/>
              <a:t>php</a:t>
            </a:r>
            <a:r>
              <a:rPr lang="en-US" sz="2000" dirty="0"/>
              <a:t> echo $_GET["</a:t>
            </a:r>
            <a:r>
              <a:rPr lang="en-US" sz="2000" dirty="0" err="1"/>
              <a:t>fname</a:t>
            </a:r>
            <a:r>
              <a:rPr lang="en-US" sz="2000" dirty="0"/>
              <a:t>"]; ?&gt;.&lt;</a:t>
            </a:r>
            <a:r>
              <a:rPr lang="en-US" sz="2000" dirty="0" err="1"/>
              <a:t>br</a:t>
            </a:r>
            <a:r>
              <a:rPr lang="en-US" sz="2000" dirty="0"/>
              <a:t> /&gt;</a:t>
            </a:r>
            <a:br>
              <a:rPr lang="en-US" sz="2000" dirty="0"/>
            </a:br>
            <a:r>
              <a:rPr lang="en-US" sz="2000" dirty="0"/>
              <a:t>You are &lt;?</a:t>
            </a:r>
            <a:r>
              <a:rPr lang="en-US" sz="2000" dirty="0" err="1"/>
              <a:t>php</a:t>
            </a:r>
            <a:r>
              <a:rPr lang="en-US" sz="2000" dirty="0"/>
              <a:t> echo $_GET["age"]; ?&gt; years old! </a:t>
            </a:r>
          </a:p>
          <a:p>
            <a:pPr marL="595312" lvl="2" indent="0">
              <a:buNone/>
              <a:defRPr/>
            </a:pPr>
            <a:endParaRPr lang="en-US" sz="2000" dirty="0"/>
          </a:p>
          <a:p>
            <a:r>
              <a:rPr lang="en-US" sz="2000" b="1" dirty="0"/>
              <a:t>When not to use method="get"?</a:t>
            </a:r>
          </a:p>
          <a:p>
            <a:endParaRPr lang="en-US" sz="2000" b="1" dirty="0"/>
          </a:p>
          <a:p>
            <a:pPr marL="292608" lvl="1" indent="0">
              <a:buNone/>
              <a:defRPr/>
            </a:pPr>
            <a:r>
              <a:rPr lang="en-US" sz="1800" b="1" dirty="0"/>
              <a:t>1. </a:t>
            </a:r>
            <a:r>
              <a:rPr lang="en-US" sz="1800" dirty="0"/>
              <a:t>Should not be used when sending passwords or other sensitive information.</a:t>
            </a:r>
          </a:p>
          <a:p>
            <a:pPr marL="292608" lvl="1" indent="0">
              <a:buNone/>
              <a:defRPr/>
            </a:pPr>
            <a:r>
              <a:rPr lang="en-US" sz="1800" b="1" dirty="0"/>
              <a:t>2.</a:t>
            </a:r>
            <a:r>
              <a:rPr lang="en-US" sz="1800" dirty="0"/>
              <a:t> Not suitable for large variable values; the value cannot exceed 100 characters.</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50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9388"/>
    </mc:Choice>
    <mc:Fallback xmlns="">
      <p:transition spd="slow" advTm="29388"/>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$_REQUEST Function</a:t>
            </a:r>
          </a:p>
        </p:txBody>
      </p:sp>
      <p:sp>
        <p:nvSpPr>
          <p:cNvPr id="3" name="Content Placeholder 2"/>
          <p:cNvSpPr>
            <a:spLocks noGrp="1"/>
          </p:cNvSpPr>
          <p:nvPr>
            <p:ph idx="1"/>
          </p:nvPr>
        </p:nvSpPr>
        <p:spPr/>
        <p:txBody>
          <a:bodyPr/>
          <a:lstStyle/>
          <a:p>
            <a:r>
              <a:rPr lang="en-US" sz="1800" dirty="0"/>
              <a:t>The PHP built-in $_REQUEST function contains the contents of both $_GET, $_POST .</a:t>
            </a:r>
          </a:p>
          <a:p>
            <a:endParaRPr lang="en-US" sz="1800" dirty="0"/>
          </a:p>
          <a:p>
            <a:r>
              <a:rPr lang="en-US" sz="1800" dirty="0"/>
              <a:t>The $_REQUEST function can be used to collect form data sent with both the GET and POST methods.</a:t>
            </a:r>
          </a:p>
          <a:p>
            <a:endParaRPr lang="en-US" sz="1800" dirty="0"/>
          </a:p>
          <a:p>
            <a:r>
              <a:rPr lang="en-US" sz="1800" b="1" dirty="0"/>
              <a:t>Example</a:t>
            </a:r>
            <a:endParaRPr lang="en-US" sz="1600" b="1" dirty="0"/>
          </a:p>
          <a:p>
            <a:pPr marL="320675" lvl="1" indent="0">
              <a:buNone/>
            </a:pPr>
            <a:endParaRPr lang="en-US" sz="1800" dirty="0"/>
          </a:p>
          <a:p>
            <a:pPr marL="320675" lvl="1" indent="0">
              <a:buNone/>
            </a:pPr>
            <a:r>
              <a:rPr lang="en-US" sz="1800" dirty="0"/>
              <a:t>Welcome &lt;?</a:t>
            </a:r>
            <a:r>
              <a:rPr lang="en-US" sz="1800" dirty="0" err="1"/>
              <a:t>php</a:t>
            </a:r>
            <a:r>
              <a:rPr lang="en-US" sz="1800" dirty="0"/>
              <a:t> echo $_REQUEST["</a:t>
            </a:r>
            <a:r>
              <a:rPr lang="en-US" sz="1800" dirty="0" err="1"/>
              <a:t>fname</a:t>
            </a:r>
            <a:r>
              <a:rPr lang="en-US" sz="1800" dirty="0"/>
              <a:t>"]; ?&gt;!&lt;</a:t>
            </a:r>
            <a:r>
              <a:rPr lang="en-US" sz="1800" dirty="0" err="1"/>
              <a:t>br</a:t>
            </a:r>
            <a:r>
              <a:rPr lang="en-US" sz="1800" dirty="0"/>
              <a:t> /&gt;</a:t>
            </a:r>
            <a:br>
              <a:rPr lang="en-US" sz="1800" dirty="0"/>
            </a:br>
            <a:r>
              <a:rPr lang="en-US" sz="1800" dirty="0"/>
              <a:t>You are &lt;?</a:t>
            </a:r>
            <a:r>
              <a:rPr lang="en-US" sz="1800" dirty="0" err="1"/>
              <a:t>php</a:t>
            </a:r>
            <a:r>
              <a:rPr lang="en-US" sz="1800" dirty="0"/>
              <a:t> echo $_REQUEST["age"]; ?&gt; years old.</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9464"/>
    </mc:Choice>
    <mc:Fallback xmlns="">
      <p:transition spd="slow" advTm="2946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48E941-95AF-458E-AD7E-685ED38AAA91}" type="slidenum">
              <a:rPr lang="en-US" smtClean="0"/>
              <a:pPr/>
              <a:t>52</a:t>
            </a:fld>
            <a:endParaRPr lang="en-US"/>
          </a:p>
        </p:txBody>
      </p:sp>
      <p:sp>
        <p:nvSpPr>
          <p:cNvPr id="5" name="Rectangle 4"/>
          <p:cNvSpPr/>
          <p:nvPr/>
        </p:nvSpPr>
        <p:spPr>
          <a:xfrm>
            <a:off x="2176157" y="2967335"/>
            <a:ext cx="479169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cSld>
  <p:clrMapOvr>
    <a:masterClrMapping/>
  </p:clrMapOvr>
  <mc:AlternateContent xmlns:mc="http://schemas.openxmlformats.org/markup-compatibility/2006" xmlns:p14="http://schemas.microsoft.com/office/powerpoint/2010/main">
    <mc:Choice Requires="p14">
      <p:transition spd="slow" p14:dur="2000" advTm="3243"/>
    </mc:Choice>
    <mc:Fallback xmlns="">
      <p:transition spd="slow" advTm="32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tint val="83000"/>
                    <a:satMod val="150000"/>
                  </a:schemeClr>
                </a:solidFill>
              </a:rPr>
              <a:t>JS VS. PHP</a:t>
            </a:r>
            <a:endParaRPr lang="en-US" dirty="0"/>
          </a:p>
        </p:txBody>
      </p:sp>
      <p:sp>
        <p:nvSpPr>
          <p:cNvPr id="3" name="Content Placeholder 2"/>
          <p:cNvSpPr>
            <a:spLocks noGrp="1"/>
          </p:cNvSpPr>
          <p:nvPr>
            <p:ph idx="1"/>
          </p:nvPr>
        </p:nvSpPr>
        <p:spPr/>
        <p:txBody>
          <a:bodyPr/>
          <a:lstStyle/>
          <a:p>
            <a:r>
              <a:rPr lang="en-US" dirty="0">
                <a:solidFill>
                  <a:srgbClr val="000000"/>
                </a:solidFill>
                <a:latin typeface="Arial" charset="0"/>
                <a:cs typeface="Times New Roman" pitchFamily="18" charset="0"/>
              </a:rPr>
              <a:t>JavaScript traditionally runs client-side, meaning in the user's browser. Therefore it's excellent at things like validating forms, showing/hiding elements dynamically and animations.</a:t>
            </a:r>
          </a:p>
          <a:p>
            <a:endParaRPr lang="en-US" dirty="0">
              <a:solidFill>
                <a:srgbClr val="000000"/>
              </a:solidFill>
              <a:latin typeface="Arial" charset="0"/>
              <a:cs typeface="Times New Roman" pitchFamily="18" charset="0"/>
            </a:endParaRPr>
          </a:p>
          <a:p>
            <a:r>
              <a:rPr lang="en-US" dirty="0">
                <a:solidFill>
                  <a:srgbClr val="000000"/>
                </a:solidFill>
                <a:latin typeface="Arial" charset="0"/>
                <a:cs typeface="Times New Roman" pitchFamily="18" charset="0"/>
              </a:rPr>
              <a:t>PHP, on the other hand, is strictly server-side. PHP is usually used in combination with a database like </a:t>
            </a:r>
            <a:r>
              <a:rPr lang="en-US" dirty="0" err="1">
                <a:solidFill>
                  <a:srgbClr val="000000"/>
                </a:solidFill>
                <a:latin typeface="Arial" charset="0"/>
                <a:cs typeface="Times New Roman" pitchFamily="18" charset="0"/>
              </a:rPr>
              <a:t>MySQL</a:t>
            </a:r>
            <a:r>
              <a:rPr lang="en-US" dirty="0">
                <a:solidFill>
                  <a:srgbClr val="000000"/>
                </a:solidFill>
                <a:latin typeface="Arial" charset="0"/>
                <a:cs typeface="Times New Roman" pitchFamily="18" charset="0"/>
              </a:rPr>
              <a:t> to store and edit user and site data.</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4091"/>
    </mc:Choice>
    <mc:Fallback xmlns="">
      <p:transition spd="slow" advTm="4409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tint val="83000"/>
                    <a:satMod val="150000"/>
                  </a:schemeClr>
                </a:solidFill>
              </a:rPr>
              <a:t>Getting Started With PHP</a:t>
            </a:r>
          </a:p>
        </p:txBody>
      </p:sp>
      <p:sp>
        <p:nvSpPr>
          <p:cNvPr id="3" name="Content Placeholder 2"/>
          <p:cNvSpPr>
            <a:spLocks noGrp="1"/>
          </p:cNvSpPr>
          <p:nvPr>
            <p:ph idx="1"/>
          </p:nvPr>
        </p:nvSpPr>
        <p:spPr/>
        <p:txBody>
          <a:bodyPr>
            <a:normAutofit lnSpcReduction="10000"/>
          </a:bodyPr>
          <a:lstStyle/>
          <a:p>
            <a:r>
              <a:rPr lang="en-US" dirty="0"/>
              <a:t>How to run a PHP program in XAMPP Server</a:t>
            </a:r>
          </a:p>
          <a:p>
            <a:pPr>
              <a:buNone/>
            </a:pPr>
            <a:r>
              <a:rPr lang="en-US" dirty="0">
                <a:hlinkClick r:id="rId3"/>
              </a:rPr>
              <a:t>http://www.tutorialspoint.com/shorttutorials/run-a-php-program-in-xampp-server</a:t>
            </a:r>
            <a:endParaRPr lang="en-US" dirty="0"/>
          </a:p>
          <a:p>
            <a:pPr>
              <a:buNone/>
            </a:pPr>
            <a:endParaRPr lang="en-US" dirty="0"/>
          </a:p>
          <a:p>
            <a:r>
              <a:rPr lang="en-US" dirty="0"/>
              <a:t>Assume you installed </a:t>
            </a:r>
            <a:r>
              <a:rPr lang="en-US" dirty="0" err="1"/>
              <a:t>xampp</a:t>
            </a:r>
            <a:r>
              <a:rPr lang="en-US" dirty="0"/>
              <a:t> in C Drive.</a:t>
            </a:r>
            <a:br>
              <a:rPr lang="en-US" dirty="0"/>
            </a:br>
            <a:r>
              <a:rPr lang="en-US" dirty="0"/>
              <a:t>Go to: </a:t>
            </a:r>
            <a:r>
              <a:rPr lang="en-US" b="1" dirty="0"/>
              <a:t>C:\xampp\htdocs</a:t>
            </a:r>
          </a:p>
          <a:p>
            <a:endParaRPr lang="en-US" dirty="0"/>
          </a:p>
          <a:p>
            <a:r>
              <a:rPr lang="en-US" dirty="0"/>
              <a:t>Create your own folder and place in it your </a:t>
            </a:r>
            <a:r>
              <a:rPr lang="en-US" dirty="0" err="1"/>
              <a:t>php</a:t>
            </a:r>
            <a:r>
              <a:rPr lang="en-US" dirty="0"/>
              <a:t> programs</a:t>
            </a:r>
          </a:p>
          <a:p>
            <a:endParaRPr lang="en-US" dirty="0"/>
          </a:p>
          <a:p>
            <a:r>
              <a:rPr lang="en-US" dirty="0"/>
              <a:t>Type </a:t>
            </a:r>
            <a:r>
              <a:rPr lang="en-US" b="1" dirty="0" err="1"/>
              <a:t>localhost</a:t>
            </a:r>
            <a:r>
              <a:rPr lang="en-US" dirty="0"/>
              <a:t> on your browser</a:t>
            </a:r>
          </a:p>
          <a:p>
            <a:pPr>
              <a:buNone/>
            </a:pP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3026"/>
    </mc:Choice>
    <mc:Fallback xmlns="">
      <p:transition spd="slow" advTm="430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PHP Syntax</a:t>
            </a:r>
            <a:endParaRPr lang="en-US" dirty="0"/>
          </a:p>
        </p:txBody>
      </p:sp>
      <p:sp>
        <p:nvSpPr>
          <p:cNvPr id="3" name="Content Placeholder 2"/>
          <p:cNvSpPr>
            <a:spLocks noGrp="1"/>
          </p:cNvSpPr>
          <p:nvPr>
            <p:ph idx="1"/>
          </p:nvPr>
        </p:nvSpPr>
        <p:spPr/>
        <p:txBody>
          <a:bodyPr>
            <a:normAutofit/>
          </a:bodyPr>
          <a:lstStyle/>
          <a:p>
            <a:r>
              <a:rPr lang="en-US" sz="2400" dirty="0">
                <a:solidFill>
                  <a:srgbClr val="000000"/>
                </a:solidFill>
                <a:latin typeface="Arial" panose="020B0604020202020204" pitchFamily="34" charset="0"/>
                <a:cs typeface="Times New Roman" panose="02020603050405020304" pitchFamily="18" charset="0"/>
              </a:rPr>
              <a:t>The begin and end script tags are </a:t>
            </a:r>
            <a:r>
              <a:rPr lang="en-US" sz="2400" dirty="0">
                <a:solidFill>
                  <a:srgbClr val="990099"/>
                </a:solidFill>
                <a:latin typeface="Arial" panose="020B0604020202020204" pitchFamily="34" charset="0"/>
                <a:cs typeface="Times New Roman" panose="02020603050405020304" pitchFamily="18" charset="0"/>
              </a:rPr>
              <a:t>&lt;?</a:t>
            </a:r>
            <a:r>
              <a:rPr lang="en-US" sz="2400" dirty="0" err="1">
                <a:solidFill>
                  <a:srgbClr val="990099"/>
                </a:solidFill>
                <a:latin typeface="Arial" panose="020B0604020202020204" pitchFamily="34" charset="0"/>
                <a:cs typeface="Times New Roman" panose="02020603050405020304" pitchFamily="18" charset="0"/>
              </a:rPr>
              <a:t>php</a:t>
            </a:r>
            <a:r>
              <a:rPr lang="en-US" sz="2400" dirty="0">
                <a:solidFill>
                  <a:srgbClr val="000000"/>
                </a:solidFill>
                <a:latin typeface="Arial" panose="020B0604020202020204" pitchFamily="34" charset="0"/>
                <a:cs typeface="Times New Roman" panose="02020603050405020304" pitchFamily="18" charset="0"/>
              </a:rPr>
              <a:t> and </a:t>
            </a:r>
            <a:r>
              <a:rPr lang="en-US" sz="2400" dirty="0">
                <a:solidFill>
                  <a:srgbClr val="990099"/>
                </a:solidFill>
                <a:latin typeface="Arial" panose="020B0604020202020204" pitchFamily="34" charset="0"/>
                <a:cs typeface="Times New Roman" panose="02020603050405020304" pitchFamily="18" charset="0"/>
              </a:rPr>
              <a:t>?&gt;</a:t>
            </a:r>
            <a:r>
              <a:rPr lang="en-US" sz="2400" dirty="0">
                <a:solidFill>
                  <a:srgbClr val="000000"/>
                </a:solidFill>
                <a:latin typeface="Arial" panose="020B0604020202020204" pitchFamily="34" charset="0"/>
                <a:cs typeface="Times New Roman" panose="02020603050405020304" pitchFamily="18" charset="0"/>
              </a:rPr>
              <a:t> or, more simply, just </a:t>
            </a:r>
            <a:r>
              <a:rPr lang="en-US" sz="2400" dirty="0">
                <a:solidFill>
                  <a:srgbClr val="990099"/>
                </a:solidFill>
                <a:latin typeface="Arial" panose="020B0604020202020204" pitchFamily="34" charset="0"/>
                <a:cs typeface="Times New Roman" panose="02020603050405020304" pitchFamily="18" charset="0"/>
              </a:rPr>
              <a:t>&lt;?</a:t>
            </a:r>
            <a:r>
              <a:rPr lang="en-US" sz="2400" dirty="0">
                <a:solidFill>
                  <a:srgbClr val="000000"/>
                </a:solidFill>
                <a:latin typeface="Arial" panose="020B0604020202020204" pitchFamily="34" charset="0"/>
                <a:cs typeface="Times New Roman" panose="02020603050405020304" pitchFamily="18" charset="0"/>
              </a:rPr>
              <a:t> and </a:t>
            </a:r>
            <a:r>
              <a:rPr lang="en-US" sz="2400" dirty="0">
                <a:solidFill>
                  <a:srgbClr val="990099"/>
                </a:solidFill>
                <a:latin typeface="Arial" panose="020B0604020202020204" pitchFamily="34" charset="0"/>
                <a:cs typeface="Times New Roman" panose="02020603050405020304" pitchFamily="18" charset="0"/>
              </a:rPr>
              <a:t>?&gt;</a:t>
            </a:r>
            <a:r>
              <a:rPr lang="en-US" sz="2400" dirty="0">
                <a:solidFill>
                  <a:srgbClr val="000000"/>
                </a:solidFill>
                <a:latin typeface="Arial" panose="020B0604020202020204" pitchFamily="34" charset="0"/>
                <a:cs typeface="Times New Roman" panose="02020603050405020304" pitchFamily="18" charset="0"/>
              </a:rPr>
              <a:t>. </a:t>
            </a:r>
          </a:p>
          <a:p>
            <a:pPr lvl="1"/>
            <a:r>
              <a:rPr lang="en-US" sz="2200" dirty="0">
                <a:solidFill>
                  <a:srgbClr val="000000"/>
                </a:solidFill>
                <a:latin typeface="Arial" panose="020B0604020202020204" pitchFamily="34" charset="0"/>
                <a:cs typeface="Times New Roman" panose="02020603050405020304" pitchFamily="18" charset="0"/>
              </a:rPr>
              <a:t>The longer begin tag style &lt;?</a:t>
            </a:r>
            <a:r>
              <a:rPr lang="en-US" sz="2200" dirty="0" err="1">
                <a:solidFill>
                  <a:srgbClr val="000000"/>
                </a:solidFill>
                <a:latin typeface="Arial" panose="020B0604020202020204" pitchFamily="34" charset="0"/>
                <a:cs typeface="Times New Roman" panose="02020603050405020304" pitchFamily="18" charset="0"/>
              </a:rPr>
              <a:t>php</a:t>
            </a:r>
            <a:r>
              <a:rPr lang="en-US" sz="2200" dirty="0">
                <a:solidFill>
                  <a:srgbClr val="000000"/>
                </a:solidFill>
                <a:latin typeface="Arial" panose="020B0604020202020204" pitchFamily="34" charset="0"/>
                <a:cs typeface="Times New Roman" panose="02020603050405020304" pitchFamily="18" charset="0"/>
              </a:rPr>
              <a:t> avoids conflicts with other processing instructions that can be used in HTML.</a:t>
            </a:r>
          </a:p>
          <a:p>
            <a:pPr lvl="1"/>
            <a:endParaRPr lang="en-US" sz="2200" dirty="0">
              <a:solidFill>
                <a:srgbClr val="000000"/>
              </a:solidFill>
              <a:latin typeface="Arial" panose="020B0604020202020204" pitchFamily="34" charset="0"/>
              <a:cs typeface="Times New Roman" panose="02020603050405020304" pitchFamily="18" charset="0"/>
            </a:endParaRPr>
          </a:p>
          <a:p>
            <a:r>
              <a:rPr lang="en-US" sz="2400" dirty="0">
                <a:solidFill>
                  <a:srgbClr val="000000"/>
                </a:solidFill>
                <a:latin typeface="Arial" panose="020B0604020202020204" pitchFamily="34" charset="0"/>
                <a:cs typeface="Times New Roman" panose="02020603050405020304" pitchFamily="18" charset="0"/>
              </a:rPr>
              <a:t>Other begin and end tag styles can also be configured, such as the HTML style that is used with JavaScript or other embedded scripts: </a:t>
            </a:r>
            <a:r>
              <a:rPr lang="en-US" sz="2400" dirty="0">
                <a:solidFill>
                  <a:srgbClr val="990099"/>
                </a:solidFill>
                <a:latin typeface="Arial" panose="020B0604020202020204" pitchFamily="34" charset="0"/>
                <a:cs typeface="Times New Roman" panose="02020603050405020304" pitchFamily="18" charset="0"/>
              </a:rPr>
              <a:t>&lt;script</a:t>
            </a:r>
            <a:r>
              <a:rPr lang="en-US" sz="2400" dirty="0">
                <a:solidFill>
                  <a:srgbClr val="000000"/>
                </a:solidFill>
                <a:latin typeface="Arial" panose="020B0604020202020204" pitchFamily="34" charset="0"/>
                <a:cs typeface="Times New Roman" panose="02020603050405020304" pitchFamily="18" charset="0"/>
              </a:rPr>
              <a:t> </a:t>
            </a:r>
            <a:r>
              <a:rPr lang="en-US" sz="2400" dirty="0">
                <a:solidFill>
                  <a:srgbClr val="990099"/>
                </a:solidFill>
                <a:latin typeface="Arial" panose="020B0604020202020204" pitchFamily="34" charset="0"/>
                <a:cs typeface="Times New Roman" panose="02020603050405020304" pitchFamily="18" charset="0"/>
              </a:rPr>
              <a:t>language="PHP"&gt;</a:t>
            </a:r>
            <a:r>
              <a:rPr lang="en-US" sz="2400" dirty="0">
                <a:solidFill>
                  <a:srgbClr val="000000"/>
                </a:solidFill>
                <a:latin typeface="Arial" panose="020B0604020202020204" pitchFamily="34" charset="0"/>
                <a:cs typeface="Times New Roman" panose="02020603050405020304" pitchFamily="18" charset="0"/>
              </a:rPr>
              <a:t> and </a:t>
            </a:r>
            <a:r>
              <a:rPr lang="en-US" sz="2400" dirty="0">
                <a:solidFill>
                  <a:srgbClr val="990099"/>
                </a:solidFill>
                <a:latin typeface="Arial" panose="020B0604020202020204" pitchFamily="34" charset="0"/>
                <a:cs typeface="Times New Roman" panose="02020603050405020304" pitchFamily="18" charset="0"/>
              </a:rPr>
              <a:t>&lt;/script&gt;.</a:t>
            </a:r>
          </a:p>
          <a:p>
            <a:endParaRPr lang="en-US" sz="2400" dirty="0">
              <a:solidFill>
                <a:srgbClr val="990099"/>
              </a:solidFill>
              <a:latin typeface="Arial" panose="020B0604020202020204" pitchFamily="34" charset="0"/>
              <a:cs typeface="Times New Roman" panose="02020603050405020304" pitchFamily="18" charset="0"/>
            </a:endParaRPr>
          </a:p>
          <a:p>
            <a:pPr>
              <a:buNone/>
            </a:pPr>
            <a:r>
              <a:rPr lang="en-US" dirty="0"/>
              <a:t> </a:t>
            </a:r>
          </a:p>
        </p:txBody>
      </p:sp>
      <p:sp>
        <p:nvSpPr>
          <p:cNvPr id="4" name="Slide Number Placeholder 3"/>
          <p:cNvSpPr>
            <a:spLocks noGrp="1"/>
          </p:cNvSpPr>
          <p:nvPr>
            <p:ph type="sldNum" sz="quarter" idx="12"/>
          </p:nvPr>
        </p:nvSpPr>
        <p:spPr/>
        <p:txBody>
          <a:bodyPr/>
          <a:lstStyle/>
          <a:p>
            <a:fld id="{0048E941-95AF-458E-AD7E-685ED38AAA91}"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5715"/>
    </mc:Choice>
    <mc:Fallback xmlns="">
      <p:transition spd="slow" advTm="457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66800"/>
          </a:xfrm>
        </p:spPr>
        <p:txBody>
          <a:bodyPr/>
          <a:lstStyle/>
          <a:p>
            <a:r>
              <a:rPr lang="en-US" b="1" dirty="0"/>
              <a:t>Basic PHP Syntax</a:t>
            </a:r>
            <a:endParaRPr lang="en-US" dirty="0"/>
          </a:p>
        </p:txBody>
      </p:sp>
      <p:sp>
        <p:nvSpPr>
          <p:cNvPr id="3" name="Content Placeholder 2"/>
          <p:cNvSpPr>
            <a:spLocks noGrp="1"/>
          </p:cNvSpPr>
          <p:nvPr>
            <p:ph idx="1"/>
          </p:nvPr>
        </p:nvSpPr>
        <p:spPr>
          <a:xfrm>
            <a:off x="457200" y="1143000"/>
            <a:ext cx="8229600" cy="5105400"/>
          </a:xfrm>
        </p:spPr>
        <p:txBody>
          <a:bodyPr>
            <a:noAutofit/>
          </a:bodyPr>
          <a:lstStyle/>
          <a:p>
            <a:r>
              <a:rPr lang="en-US" sz="2400" dirty="0"/>
              <a:t>PHP statements end with a semicolon (;)</a:t>
            </a:r>
          </a:p>
          <a:p>
            <a:endParaRPr lang="en-US" sz="2400" dirty="0"/>
          </a:p>
          <a:p>
            <a:r>
              <a:rPr lang="en-US" sz="2400" dirty="0"/>
              <a:t>Comments:</a:t>
            </a:r>
          </a:p>
          <a:p>
            <a:pPr lvl="1"/>
            <a:r>
              <a:rPr lang="en-US" sz="2400" dirty="0"/>
              <a:t>// This is a single-line comment</a:t>
            </a:r>
          </a:p>
          <a:p>
            <a:pPr lvl="1"/>
            <a:r>
              <a:rPr lang="en-US" sz="2400" dirty="0"/>
              <a:t># This is also a single-line comment</a:t>
            </a:r>
          </a:p>
          <a:p>
            <a:pPr lvl="1"/>
            <a:r>
              <a:rPr lang="en-US" sz="2400" dirty="0"/>
              <a:t>/*</a:t>
            </a:r>
            <a:br>
              <a:rPr lang="en-US" sz="2400" dirty="0"/>
            </a:br>
            <a:r>
              <a:rPr lang="en-US" sz="2400" dirty="0"/>
              <a:t>This is a multiple-lines comment block</a:t>
            </a:r>
            <a:br>
              <a:rPr lang="en-US" sz="2400" dirty="0"/>
            </a:br>
            <a:r>
              <a:rPr lang="en-US" sz="2400" dirty="0"/>
              <a:t>that spans over multiple</a:t>
            </a:r>
            <a:br>
              <a:rPr lang="en-US" sz="2400" dirty="0"/>
            </a:br>
            <a:r>
              <a:rPr lang="en-US" sz="2400" dirty="0"/>
              <a:t>lines</a:t>
            </a:r>
            <a:br>
              <a:rPr lang="en-US" sz="2400" dirty="0"/>
            </a:br>
            <a:r>
              <a:rPr lang="en-US" sz="2400" dirty="0"/>
              <a:t>*/</a:t>
            </a:r>
          </a:p>
          <a:p>
            <a:pPr lvl="1"/>
            <a:endParaRPr lang="en-US" sz="2400" dirty="0">
              <a:solidFill>
                <a:srgbClr val="990099"/>
              </a:solidFill>
              <a:latin typeface="Arial" charset="0"/>
              <a:cs typeface="Times New Roman" pitchFamily="18" charset="0"/>
            </a:endParaRPr>
          </a:p>
          <a:p>
            <a:r>
              <a:rPr lang="en-US" sz="2400" dirty="0">
                <a:solidFill>
                  <a:srgbClr val="990099"/>
                </a:solidFill>
                <a:latin typeface="Arial" charset="0"/>
                <a:cs typeface="Times New Roman" pitchFamily="18" charset="0"/>
              </a:rPr>
              <a:t>White space</a:t>
            </a:r>
            <a:r>
              <a:rPr lang="en-US" sz="2400" dirty="0">
                <a:solidFill>
                  <a:srgbClr val="000000"/>
                </a:solidFill>
                <a:latin typeface="Arial" charset="0"/>
                <a:cs typeface="Times New Roman" pitchFamily="18" charset="0"/>
              </a:rPr>
              <a:t> has </a:t>
            </a:r>
            <a:r>
              <a:rPr lang="en-US" sz="2400" dirty="0">
                <a:solidFill>
                  <a:srgbClr val="990099"/>
                </a:solidFill>
                <a:latin typeface="Arial" charset="0"/>
                <a:cs typeface="Times New Roman" pitchFamily="18" charset="0"/>
              </a:rPr>
              <a:t>no effect (</a:t>
            </a:r>
            <a:r>
              <a:rPr lang="en-US" sz="2400" dirty="0"/>
              <a:t>PHP ignores whitespace</a:t>
            </a:r>
            <a:r>
              <a:rPr lang="en-US" sz="2400" dirty="0">
                <a:solidFill>
                  <a:srgbClr val="990099"/>
                </a:solidFill>
                <a:latin typeface="Arial" charset="0"/>
                <a:cs typeface="Times New Roman" pitchFamily="18" charset="0"/>
              </a:rPr>
              <a:t>)</a:t>
            </a:r>
            <a:r>
              <a:rPr lang="en-US" sz="2400" dirty="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sym typeface="Wingdings" pitchFamily="2" charset="2"/>
              </a:rPr>
              <a:t>Example 2.1</a:t>
            </a:r>
            <a:br>
              <a:rPr lang="en-US" sz="2000" dirty="0"/>
            </a:br>
            <a:endParaRPr lang="en-US" sz="2000"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840"/>
    </mc:Choice>
    <mc:Fallback xmlns="">
      <p:transition spd="slow" advTm="3084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TotalTime>
  <Words>3895</Words>
  <Application>Microsoft Office PowerPoint</Application>
  <PresentationFormat>On-screen Show (4:3)</PresentationFormat>
  <Paragraphs>438</Paragraphs>
  <Slides>52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vt:lpstr>
      <vt:lpstr>Georgia</vt:lpstr>
      <vt:lpstr>Trebuchet MS</vt:lpstr>
      <vt:lpstr>Wingdings</vt:lpstr>
      <vt:lpstr>Wingdings 2</vt:lpstr>
      <vt:lpstr>Urban</vt:lpstr>
      <vt:lpstr>CMPN 425 PHP</vt:lpstr>
      <vt:lpstr>Three-Tier Architectures</vt:lpstr>
      <vt:lpstr>PowerPoint Presentation</vt:lpstr>
      <vt:lpstr>PowerPoint Presentation</vt:lpstr>
      <vt:lpstr>Introducing PHP</vt:lpstr>
      <vt:lpstr>JS VS. PHP</vt:lpstr>
      <vt:lpstr>Getting Started With PHP</vt:lpstr>
      <vt:lpstr>Basic PHP Syntax</vt:lpstr>
      <vt:lpstr>Basic PHP Syntax</vt:lpstr>
      <vt:lpstr>Notes on PHP</vt:lpstr>
      <vt:lpstr>PHP Variables</vt:lpstr>
      <vt:lpstr>PHP Variables</vt:lpstr>
      <vt:lpstr>PHP Variables</vt:lpstr>
      <vt:lpstr>PHP Variables: Global</vt:lpstr>
      <vt:lpstr>PHP Variables: Local</vt:lpstr>
      <vt:lpstr>PHP Variables: Global keyword</vt:lpstr>
      <vt:lpstr>PHP Variables: GLOBALS</vt:lpstr>
      <vt:lpstr>PHP Variables: Static</vt:lpstr>
      <vt:lpstr>PHP Data Types </vt:lpstr>
      <vt:lpstr>PHP Data Types </vt:lpstr>
      <vt:lpstr>Output Variables</vt:lpstr>
      <vt:lpstr>Output Variables</vt:lpstr>
      <vt:lpstr>Output Variables</vt:lpstr>
      <vt:lpstr>PHP Constants</vt:lpstr>
      <vt:lpstr>PHP Operators</vt:lpstr>
      <vt:lpstr>Arithmetic Operators</vt:lpstr>
      <vt:lpstr>Assignment Operators</vt:lpstr>
      <vt:lpstr>Comparison Operators</vt:lpstr>
      <vt:lpstr>Increment/Decrement Operators</vt:lpstr>
      <vt:lpstr>Logical Operators</vt:lpstr>
      <vt:lpstr>String Operators</vt:lpstr>
      <vt:lpstr>Array  Operators</vt:lpstr>
      <vt:lpstr>PHP Objects</vt:lpstr>
      <vt:lpstr>PHP Objects</vt:lpstr>
      <vt:lpstr>PHP Conditional Statements</vt:lpstr>
      <vt:lpstr>PHP Loops</vt:lpstr>
      <vt:lpstr>PHP Loops</vt:lpstr>
      <vt:lpstr>PHP Arrays</vt:lpstr>
      <vt:lpstr>Indexed Arrays</vt:lpstr>
      <vt:lpstr>Associative Arrays</vt:lpstr>
      <vt:lpstr>Multidimensional Arrays</vt:lpstr>
      <vt:lpstr>Array Functions</vt:lpstr>
      <vt:lpstr>User-Defined Functions</vt:lpstr>
      <vt:lpstr>PHP Function Arguments</vt:lpstr>
      <vt:lpstr>How Variables Are Passed to Functions </vt:lpstr>
      <vt:lpstr>How Variables Are Passed to Functions </vt:lpstr>
      <vt:lpstr>PHP $_POST Function</vt:lpstr>
      <vt:lpstr>PHP $_POST Function</vt:lpstr>
      <vt:lpstr>PHP $_GET Function</vt:lpstr>
      <vt:lpstr>PHP $_GET Function</vt:lpstr>
      <vt:lpstr>PHP $_REQUEST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dc:title>
  <dc:creator>Sandra Wahid</dc:creator>
  <cp:lastModifiedBy>Ali Hashish</cp:lastModifiedBy>
  <cp:revision>597</cp:revision>
  <dcterms:created xsi:type="dcterms:W3CDTF">2015-10-05T13:14:22Z</dcterms:created>
  <dcterms:modified xsi:type="dcterms:W3CDTF">2023-11-06T23:28:04Z</dcterms:modified>
</cp:coreProperties>
</file>