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308" r:id="rId3"/>
    <p:sldId id="309" r:id="rId4"/>
    <p:sldId id="311" r:id="rId5"/>
    <p:sldId id="312" r:id="rId6"/>
    <p:sldId id="313" r:id="rId7"/>
    <p:sldId id="314" r:id="rId8"/>
    <p:sldId id="315" r:id="rId9"/>
    <p:sldId id="316" r:id="rId10"/>
    <p:sldId id="317" r:id="rId11"/>
    <p:sldId id="318" r:id="rId12"/>
    <p:sldId id="319" r:id="rId13"/>
    <p:sldId id="320" r:id="rId14"/>
    <p:sldId id="321" r:id="rId15"/>
    <p:sldId id="322" r:id="rId16"/>
    <p:sldId id="328" r:id="rId17"/>
    <p:sldId id="323" r:id="rId18"/>
    <p:sldId id="324" r:id="rId19"/>
    <p:sldId id="325" r:id="rId20"/>
    <p:sldId id="326" r:id="rId21"/>
    <p:sldId id="327" r:id="rId22"/>
    <p:sldId id="329" r:id="rId23"/>
    <p:sldId id="330" r:id="rId24"/>
    <p:sldId id="331" r:id="rId25"/>
    <p:sldId id="332" r:id="rId26"/>
    <p:sldId id="333" r:id="rId27"/>
    <p:sldId id="334" r:id="rId28"/>
    <p:sldId id="335" r:id="rId29"/>
    <p:sldId id="336" r:id="rId30"/>
    <p:sldId id="307"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021" autoAdjust="0"/>
  </p:normalViewPr>
  <p:slideViewPr>
    <p:cSldViewPr>
      <p:cViewPr>
        <p:scale>
          <a:sx n="75" d="100"/>
          <a:sy n="75" d="100"/>
        </p:scale>
        <p:origin x="1666"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C7FAA4-86AB-43EE-A779-081EF85BE9AD}" type="datetimeFigureOut">
              <a:rPr lang="en-US" smtClean="0"/>
              <a:pPr/>
              <a:t>11/7/2023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9C2D1A-B52C-40BB-A8F6-5EB9DCD1111B}" type="slidenum">
              <a:rPr lang="en-US" smtClean="0"/>
              <a:pPr/>
              <a:t>‹#›</a:t>
            </a:fld>
            <a:endParaRPr lang="en-US"/>
          </a:p>
        </p:txBody>
      </p:sp>
    </p:spTree>
    <p:extLst>
      <p:ext uri="{BB962C8B-B14F-4D97-AF65-F5344CB8AC3E}">
        <p14:creationId xmlns:p14="http://schemas.microsoft.com/office/powerpoint/2010/main" val="909966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D1D5DB"/>
                </a:solidFill>
                <a:effectLst/>
                <a:latin typeface="Söhne"/>
              </a:rPr>
              <a:t>- </a:t>
            </a:r>
            <a:r>
              <a:rPr lang="en-US" b="1" i="0" dirty="0">
                <a:solidFill>
                  <a:srgbClr val="D1D5DB"/>
                </a:solidFill>
                <a:effectLst/>
                <a:latin typeface="Söhne"/>
              </a:rPr>
              <a:t>name: </a:t>
            </a:r>
            <a:r>
              <a:rPr lang="en-US" b="0" i="0" dirty="0">
                <a:solidFill>
                  <a:srgbClr val="D1D5DB"/>
                </a:solidFill>
                <a:effectLst/>
                <a:latin typeface="Söhne"/>
              </a:rPr>
              <a:t>The name of the cookie.</a:t>
            </a:r>
          </a:p>
          <a:p>
            <a:pPr algn="l">
              <a:buFont typeface="+mj-lt"/>
              <a:buNone/>
            </a:pPr>
            <a:r>
              <a:rPr lang="en-US" b="0" i="0" dirty="0">
                <a:solidFill>
                  <a:srgbClr val="D1D5DB"/>
                </a:solidFill>
                <a:effectLst/>
                <a:latin typeface="Söhne"/>
              </a:rPr>
              <a:t>- </a:t>
            </a:r>
            <a:r>
              <a:rPr lang="en-US" b="1" i="0" dirty="0">
                <a:solidFill>
                  <a:srgbClr val="D1D5DB"/>
                </a:solidFill>
                <a:effectLst/>
                <a:latin typeface="Söhne"/>
              </a:rPr>
              <a:t>value: </a:t>
            </a:r>
            <a:r>
              <a:rPr lang="en-US" b="0" i="0" dirty="0">
                <a:solidFill>
                  <a:srgbClr val="D1D5DB"/>
                </a:solidFill>
                <a:effectLst/>
                <a:latin typeface="Söhne"/>
              </a:rPr>
              <a:t>The value of the cookie. This value is stored on the client's computer; no sensitive data should be stored in cookie values without proper hashing or encryption. This parameter is optional and its default value is an empty string </a:t>
            </a:r>
            <a:r>
              <a:rPr lang="en-US" dirty="0"/>
              <a:t>‘’”</a:t>
            </a:r>
            <a:r>
              <a:rPr lang="en-US" b="0" i="0" dirty="0">
                <a:solidFill>
                  <a:srgbClr val="D1D5DB"/>
                </a:solidFill>
                <a:effectLst/>
                <a:latin typeface="Söhne"/>
              </a:rPr>
              <a:t>.</a:t>
            </a:r>
          </a:p>
          <a:p>
            <a:r>
              <a:rPr lang="en-US" dirty="0"/>
              <a:t>- </a:t>
            </a:r>
            <a:r>
              <a:rPr lang="en-US" b="1" dirty="0"/>
              <a:t>expire</a:t>
            </a:r>
            <a:r>
              <a:rPr lang="en-US" b="1" i="0" dirty="0">
                <a:solidFill>
                  <a:srgbClr val="D1D5DB"/>
                </a:solidFill>
                <a:effectLst/>
                <a:latin typeface="Söhne"/>
              </a:rPr>
              <a:t>: </a:t>
            </a:r>
            <a:r>
              <a:rPr lang="en-US" b="0" i="0" dirty="0">
                <a:solidFill>
                  <a:srgbClr val="D1D5DB"/>
                </a:solidFill>
                <a:effectLst/>
                <a:latin typeface="Söhne"/>
              </a:rPr>
              <a:t>The expiration time of the cookie. It is in the number of seconds. If this parameter is set to 0, or omitted, the cookie will expire at the end of the session (when the browser closes).</a:t>
            </a:r>
          </a:p>
          <a:p>
            <a:r>
              <a:rPr lang="en-US" dirty="0"/>
              <a:t>- </a:t>
            </a:r>
            <a:r>
              <a:rPr lang="en-US" b="1" dirty="0"/>
              <a:t>path</a:t>
            </a:r>
            <a:r>
              <a:rPr lang="en-US" b="1" i="0" dirty="0">
                <a:solidFill>
                  <a:srgbClr val="D1D5DB"/>
                </a:solidFill>
                <a:effectLst/>
                <a:latin typeface="Söhne"/>
              </a:rPr>
              <a:t>: </a:t>
            </a:r>
            <a:r>
              <a:rPr lang="en-US" b="0" i="0" dirty="0">
                <a:solidFill>
                  <a:srgbClr val="D1D5DB"/>
                </a:solidFill>
                <a:effectLst/>
                <a:latin typeface="Söhne"/>
              </a:rPr>
              <a:t>The path on the server in which the cookie will be available. If set to '/', the cookie will be available throughout the entire domain. If set to '/foo/', the cookie will only be available within the /foo/ directory and all sub-directories of /foo/ like /foo/bar/ of domain. This parameter is optional and its default value is the current directory that the cookie is being set in. So, if you set a cookie within a script at </a:t>
            </a:r>
            <a:r>
              <a:rPr lang="en-US" dirty="0"/>
              <a:t>http://www.example.com/dir1/script.php</a:t>
            </a:r>
            <a:r>
              <a:rPr lang="en-US" b="0" i="0" dirty="0">
                <a:solidFill>
                  <a:srgbClr val="D1D5DB"/>
                </a:solidFill>
                <a:effectLst/>
                <a:latin typeface="Söhne"/>
              </a:rPr>
              <a:t> without specifying a path, the cookie will be accessible within </a:t>
            </a:r>
            <a:r>
              <a:rPr lang="en-US" dirty="0"/>
              <a:t>/dir1/</a:t>
            </a:r>
            <a:r>
              <a:rPr lang="en-US" b="0" i="0" dirty="0">
                <a:solidFill>
                  <a:srgbClr val="D1D5DB"/>
                </a:solidFill>
                <a:effectLst/>
                <a:latin typeface="Söhne"/>
              </a:rPr>
              <a:t> and any subdirectories of </a:t>
            </a:r>
            <a:r>
              <a:rPr lang="en-US" dirty="0"/>
              <a:t>/dir1/</a:t>
            </a:r>
            <a:r>
              <a:rPr lang="en-US" b="0" i="0" dirty="0">
                <a:solidFill>
                  <a:srgbClr val="D1D5DB"/>
                </a:solidFill>
                <a:effectLst/>
                <a:latin typeface="Söhne"/>
              </a:rPr>
              <a:t> but not in other directories like </a:t>
            </a:r>
            <a:r>
              <a:rPr lang="en-US" dirty="0"/>
              <a:t>/dir2/</a:t>
            </a:r>
            <a:r>
              <a:rPr lang="en-US" b="0" i="0" dirty="0">
                <a:solidFill>
                  <a:srgbClr val="D1D5DB"/>
                </a:solidFill>
                <a:effectLst/>
                <a:latin typeface="Söhne"/>
              </a:rPr>
              <a:t>.</a:t>
            </a:r>
          </a:p>
          <a:p>
            <a:r>
              <a:rPr lang="en-US" b="0" i="0" dirty="0">
                <a:solidFill>
                  <a:srgbClr val="D1D5DB"/>
                </a:solidFill>
                <a:effectLst/>
                <a:latin typeface="Söhne"/>
              </a:rPr>
              <a:t>- </a:t>
            </a:r>
            <a:r>
              <a:rPr lang="en-US" b="1" i="0" dirty="0">
                <a:solidFill>
                  <a:srgbClr val="D1D5DB"/>
                </a:solidFill>
                <a:effectLst/>
                <a:latin typeface="Söhne"/>
              </a:rPr>
              <a:t>domain: </a:t>
            </a:r>
            <a:r>
              <a:rPr lang="en-US" b="0" i="0" dirty="0">
                <a:solidFill>
                  <a:srgbClr val="D1D5DB"/>
                </a:solidFill>
                <a:effectLst/>
                <a:latin typeface="Söhne"/>
              </a:rPr>
              <a:t>specifies the domain within which the cookie is valid and can be sent back to the server by the client's browser along with subsequent requests. If you set a cookie from </a:t>
            </a:r>
            <a:r>
              <a:rPr lang="en-US" dirty="0"/>
              <a:t>www.example.com</a:t>
            </a:r>
            <a:r>
              <a:rPr lang="en-US" b="0" i="0" dirty="0">
                <a:solidFill>
                  <a:srgbClr val="D1D5DB"/>
                </a:solidFill>
                <a:effectLst/>
                <a:latin typeface="Söhne"/>
              </a:rPr>
              <a:t>, by default, the cookie is only available to pages on </a:t>
            </a:r>
            <a:r>
              <a:rPr lang="en-US" dirty="0"/>
              <a:t>www.example.com</a:t>
            </a:r>
            <a:r>
              <a:rPr lang="en-US" b="0" i="0" dirty="0">
                <a:solidFill>
                  <a:srgbClr val="D1D5DB"/>
                </a:solidFill>
                <a:effectLst/>
                <a:latin typeface="Söhne"/>
              </a:rPr>
              <a:t>. This parameter is optional and its default value is an empty string “</a:t>
            </a:r>
            <a:r>
              <a:rPr lang="en-US" dirty="0"/>
              <a:t>''</a:t>
            </a:r>
            <a:r>
              <a:rPr lang="en-US" b="0" i="0" dirty="0">
                <a:solidFill>
                  <a:srgbClr val="D1D5DB"/>
                </a:solidFill>
                <a:effectLst/>
                <a:latin typeface="Söhne"/>
              </a:rPr>
              <a:t>, meaning the cookie is only available to the host server that set the cookie. If a script from </a:t>
            </a:r>
            <a:r>
              <a:rPr lang="en-US" dirty="0"/>
              <a:t>sub.example.com</a:t>
            </a:r>
            <a:r>
              <a:rPr lang="en-US" b="0" i="0" dirty="0">
                <a:solidFill>
                  <a:srgbClr val="D1D5DB"/>
                </a:solidFill>
                <a:effectLst/>
                <a:latin typeface="Söhne"/>
              </a:rPr>
              <a:t> sets a cookie and doesn't specify the domain, the cookie will be available for </a:t>
            </a:r>
            <a:r>
              <a:rPr lang="en-US" dirty="0"/>
              <a:t>sub.example.com</a:t>
            </a:r>
            <a:r>
              <a:rPr lang="en-US" b="0" i="0" dirty="0">
                <a:solidFill>
                  <a:srgbClr val="D1D5DB"/>
                </a:solidFill>
                <a:effectLst/>
                <a:latin typeface="Söhne"/>
              </a:rPr>
              <a:t> and not for </a:t>
            </a:r>
            <a:r>
              <a:rPr lang="en-US" dirty="0"/>
              <a:t>other.example.com</a:t>
            </a:r>
            <a:r>
              <a:rPr lang="en-US" b="0" i="0" dirty="0">
                <a:solidFill>
                  <a:srgbClr val="D1D5DB"/>
                </a:solidFill>
                <a:effectLst/>
                <a:latin typeface="Söhne"/>
              </a:rPr>
              <a:t> or </a:t>
            </a:r>
            <a:r>
              <a:rPr lang="en-US" dirty="0"/>
              <a:t>example.com</a:t>
            </a:r>
            <a:r>
              <a:rPr lang="en-US" b="0" i="0" dirty="0">
                <a:solidFill>
                  <a:srgbClr val="D1D5DB"/>
                </a:solidFill>
                <a:effectLst/>
                <a:latin typeface="Söhne"/>
              </a:rPr>
              <a:t>. However, if you specify </a:t>
            </a:r>
            <a:r>
              <a:rPr lang="en-US" dirty="0"/>
              <a:t>.example.com</a:t>
            </a:r>
            <a:r>
              <a:rPr lang="en-US" b="0" i="0" dirty="0">
                <a:solidFill>
                  <a:srgbClr val="D1D5DB"/>
                </a:solidFill>
                <a:effectLst/>
                <a:latin typeface="Söhne"/>
              </a:rPr>
              <a:t> (notice the dot at the beginning), the cookie becomes available on all subdomains of </a:t>
            </a:r>
            <a:r>
              <a:rPr lang="en-US" dirty="0"/>
              <a:t>example.com</a:t>
            </a:r>
            <a:r>
              <a:rPr lang="en-US" b="0" i="0" dirty="0">
                <a:solidFill>
                  <a:srgbClr val="D1D5DB"/>
                </a:solidFill>
                <a:effectLst/>
                <a:latin typeface="Söhne"/>
              </a:rPr>
              <a:t> as well.</a:t>
            </a:r>
          </a:p>
          <a:p>
            <a:r>
              <a:rPr lang="en-US" b="0" i="0" dirty="0">
                <a:solidFill>
                  <a:srgbClr val="D1D5DB"/>
                </a:solidFill>
                <a:effectLst/>
                <a:latin typeface="Söhne"/>
              </a:rPr>
              <a:t>- </a:t>
            </a:r>
            <a:r>
              <a:rPr lang="en-US" b="1" dirty="0"/>
              <a:t>secure</a:t>
            </a:r>
            <a:r>
              <a:rPr lang="en-US" b="1" i="0" dirty="0">
                <a:solidFill>
                  <a:srgbClr val="D1D5DB"/>
                </a:solidFill>
                <a:effectLst/>
                <a:latin typeface="Söhne"/>
              </a:rPr>
              <a:t>: </a:t>
            </a:r>
            <a:r>
              <a:rPr lang="en-US" b="0" i="0" dirty="0">
                <a:solidFill>
                  <a:srgbClr val="D1D5DB"/>
                </a:solidFill>
                <a:effectLst/>
                <a:latin typeface="Söhne"/>
              </a:rPr>
              <a:t>Indicates that the cookie should only be transmitted over a secure HTTPS connection from the client. When set to true, the cookie will only be set if a secure connection exists. This parameter is optional and its default value is </a:t>
            </a:r>
            <a:r>
              <a:rPr lang="en-US" dirty="0"/>
              <a:t>FALSE</a:t>
            </a:r>
            <a:r>
              <a:rPr lang="en-US" b="0" i="0" dirty="0">
                <a:solidFill>
                  <a:srgbClr val="D1D5DB"/>
                </a:solidFill>
                <a:effectLst/>
                <a:latin typeface="Söhne"/>
              </a:rPr>
              <a:t>.</a:t>
            </a:r>
          </a:p>
          <a:p>
            <a:r>
              <a:rPr lang="en-US" dirty="0"/>
              <a:t>- </a:t>
            </a:r>
            <a:r>
              <a:rPr lang="en-US" b="1" dirty="0" err="1"/>
              <a:t>httponly</a:t>
            </a:r>
            <a:r>
              <a:rPr lang="en-US" b="1" i="0" dirty="0">
                <a:solidFill>
                  <a:srgbClr val="D1D5DB"/>
                </a:solidFill>
                <a:effectLst/>
                <a:latin typeface="Söhne"/>
              </a:rPr>
              <a:t>: </a:t>
            </a:r>
            <a:r>
              <a:rPr lang="en-US" b="0" i="0" dirty="0">
                <a:solidFill>
                  <a:srgbClr val="D1D5DB"/>
                </a:solidFill>
                <a:effectLst/>
                <a:latin typeface="Söhne"/>
              </a:rPr>
              <a:t>When this parameter is set to true, the cookie will be made accessible only through the HTTP protocol. This means that the cookie won't be accessible by scripting languages, such as JavaScript. This setting can effectively help to reduce identity theft through XSS attacks (although it is not supported by all browsers). When a cookie has the </a:t>
            </a:r>
            <a:r>
              <a:rPr lang="en-US" dirty="0" err="1"/>
              <a:t>HttpOnly</a:t>
            </a:r>
            <a:r>
              <a:rPr lang="en-US" b="0" i="0" dirty="0">
                <a:solidFill>
                  <a:srgbClr val="D1D5DB"/>
                </a:solidFill>
                <a:effectLst/>
                <a:latin typeface="Söhne"/>
              </a:rPr>
              <a:t> flag set, it informs the browser that the cookie should not be exposed to client-side scripts. The cookie is only sent to the server with an HTTP request. This parameter is optional and its default value is </a:t>
            </a:r>
            <a:r>
              <a:rPr lang="en-US" dirty="0"/>
              <a:t>FALSE</a:t>
            </a:r>
            <a:r>
              <a:rPr lang="en-US" b="0" i="0" dirty="0">
                <a:solidFill>
                  <a:srgbClr val="D1D5DB"/>
                </a:solidFill>
                <a:effectLst/>
                <a:latin typeface="Söhne"/>
              </a:rPr>
              <a:t>.</a:t>
            </a:r>
            <a:endParaRPr lang="en-GB" dirty="0"/>
          </a:p>
        </p:txBody>
      </p:sp>
      <p:sp>
        <p:nvSpPr>
          <p:cNvPr id="4" name="Slide Number Placeholder 3"/>
          <p:cNvSpPr>
            <a:spLocks noGrp="1"/>
          </p:cNvSpPr>
          <p:nvPr>
            <p:ph type="sldNum" sz="quarter" idx="5"/>
          </p:nvPr>
        </p:nvSpPr>
        <p:spPr/>
        <p:txBody>
          <a:bodyPr/>
          <a:lstStyle/>
          <a:p>
            <a:fld id="{589C2D1A-B52C-40BB-A8F6-5EB9DCD1111B}" type="slidenum">
              <a:rPr lang="en-US" smtClean="0"/>
              <a:pPr/>
              <a:t>7</a:t>
            </a:fld>
            <a:endParaRPr lang="en-US"/>
          </a:p>
        </p:txBody>
      </p:sp>
    </p:spTree>
    <p:extLst>
      <p:ext uri="{BB962C8B-B14F-4D97-AF65-F5344CB8AC3E}">
        <p14:creationId xmlns:p14="http://schemas.microsoft.com/office/powerpoint/2010/main" val="3791105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time() + (86400 * 30)</a:t>
            </a:r>
            <a:r>
              <a:rPr lang="en-US" b="0" i="0" dirty="0">
                <a:solidFill>
                  <a:srgbClr val="D1D5DB"/>
                </a:solidFill>
                <a:effectLst/>
                <a:latin typeface="Söhne"/>
              </a:rPr>
              <a:t> sets the expiration date of the cookie. </a:t>
            </a:r>
            <a:r>
              <a:rPr lang="en-US" dirty="0"/>
              <a:t>time()</a:t>
            </a:r>
            <a:r>
              <a:rPr lang="en-US" b="0" i="0" dirty="0">
                <a:solidFill>
                  <a:srgbClr val="D1D5DB"/>
                </a:solidFill>
                <a:effectLst/>
                <a:latin typeface="Söhne"/>
              </a:rPr>
              <a:t> is a PHP function that returns the current time as a Unix timestamp (the number of seconds since January 1, 1970, at 00:00 UTC). By adding </a:t>
            </a:r>
            <a:r>
              <a:rPr lang="en-US" dirty="0"/>
              <a:t>(86400 * 30)</a:t>
            </a:r>
            <a:r>
              <a:rPr lang="en-US" b="0" i="0" dirty="0">
                <a:solidFill>
                  <a:srgbClr val="D1D5DB"/>
                </a:solidFill>
                <a:effectLst/>
                <a:latin typeface="Söhne"/>
              </a:rPr>
              <a:t>, you're setting the cookie to expire in 30 days. This is because there are 86400 seconds in a day, so multiplying this by 30 gives you the number of seconds in 30 days.</a:t>
            </a:r>
          </a:p>
          <a:p>
            <a:pPr algn="l"/>
            <a:endParaRPr lang="en-US" b="0" i="0" dirty="0">
              <a:solidFill>
                <a:srgbClr val="D1D5DB"/>
              </a:solidFill>
              <a:effectLst/>
              <a:latin typeface="Söhne"/>
            </a:endParaRPr>
          </a:p>
          <a:p>
            <a:pPr algn="l"/>
            <a:r>
              <a:rPr lang="en-US" b="1" i="0" dirty="0">
                <a:solidFill>
                  <a:srgbClr val="D1D5DB"/>
                </a:solidFill>
                <a:effectLst/>
                <a:latin typeface="Söhne"/>
              </a:rPr>
              <a:t>IMPORTANT NOTE:</a:t>
            </a:r>
          </a:p>
          <a:p>
            <a:pPr algn="l"/>
            <a:r>
              <a:rPr lang="en-US" b="0" i="0" dirty="0">
                <a:solidFill>
                  <a:srgbClr val="D1D5DB"/>
                </a:solidFill>
                <a:effectLst/>
                <a:latin typeface="Söhne"/>
              </a:rPr>
              <a:t>When you visit a website, your browser first receives the headers, which it reads to understand how to handle the upcoming body content. After the headers have been read and processed, the browser expects only body content, and no more headers should be sent.</a:t>
            </a:r>
          </a:p>
          <a:p>
            <a:pPr algn="l"/>
            <a:r>
              <a:rPr lang="en-US" b="0" i="0" dirty="0">
                <a:solidFill>
                  <a:srgbClr val="D1D5DB"/>
                </a:solidFill>
                <a:effectLst/>
                <a:latin typeface="Söhne"/>
              </a:rPr>
              <a:t>The </a:t>
            </a:r>
            <a:r>
              <a:rPr lang="en-US" b="0" i="0" dirty="0" err="1">
                <a:solidFill>
                  <a:srgbClr val="D1D5DB"/>
                </a:solidFill>
                <a:effectLst/>
                <a:latin typeface="Söhne"/>
              </a:rPr>
              <a:t>setcookie</a:t>
            </a:r>
            <a:r>
              <a:rPr lang="en-US" b="0" i="0" dirty="0">
                <a:solidFill>
                  <a:srgbClr val="D1D5DB"/>
                </a:solidFill>
                <a:effectLst/>
                <a:latin typeface="Söhne"/>
              </a:rPr>
              <a:t>() function in PHP is used to send a special Set-Cookie header. This header tells the browser to store a cookie on your computer. Since headers must be read before the body, you cannot send any part of the body before you send all of the headers.</a:t>
            </a:r>
          </a:p>
          <a:p>
            <a:pPr algn="l"/>
            <a:endParaRPr lang="en-US" b="0" i="0" dirty="0">
              <a:solidFill>
                <a:srgbClr val="D1D5DB"/>
              </a:solidFill>
              <a:effectLst/>
              <a:latin typeface="Söhne"/>
            </a:endParaRPr>
          </a:p>
          <a:p>
            <a:pPr algn="l"/>
            <a:r>
              <a:rPr lang="en-US" b="0" i="0" dirty="0">
                <a:solidFill>
                  <a:srgbClr val="D1D5DB"/>
                </a:solidFill>
                <a:effectLst/>
                <a:latin typeface="Söhne"/>
              </a:rPr>
              <a:t>To avoid this problem, </a:t>
            </a:r>
            <a:r>
              <a:rPr lang="en-US" b="1" i="0" dirty="0">
                <a:solidFill>
                  <a:srgbClr val="D1D5DB"/>
                </a:solidFill>
                <a:effectLst/>
                <a:latin typeface="Söhne"/>
              </a:rPr>
              <a:t>ensure that </a:t>
            </a:r>
            <a:r>
              <a:rPr lang="en-US" b="1" dirty="0" err="1"/>
              <a:t>setcookie</a:t>
            </a:r>
            <a:r>
              <a:rPr lang="en-US" b="1" dirty="0"/>
              <a:t>()</a:t>
            </a:r>
            <a:r>
              <a:rPr lang="en-US" b="1" i="0" dirty="0">
                <a:solidFill>
                  <a:srgbClr val="D1D5DB"/>
                </a:solidFill>
                <a:effectLst/>
                <a:latin typeface="Söhne"/>
              </a:rPr>
              <a:t> is called before any HTML output, typically at the very top of your PHP script</a:t>
            </a:r>
            <a:endParaRPr lang="en-US" b="0" i="0" dirty="0">
              <a:solidFill>
                <a:srgbClr val="D1D5DB"/>
              </a:solidFill>
              <a:effectLst/>
              <a:latin typeface="Söhne"/>
            </a:endParaRPr>
          </a:p>
          <a:p>
            <a:pPr algn="l"/>
            <a:endParaRPr lang="en-US" b="0" i="0" dirty="0">
              <a:solidFill>
                <a:srgbClr val="D1D5DB"/>
              </a:solidFill>
              <a:effectLst/>
              <a:latin typeface="Söhne"/>
            </a:endParaRPr>
          </a:p>
          <a:p>
            <a:pPr algn="l"/>
            <a:r>
              <a:rPr lang="en-US" b="0" i="0" dirty="0">
                <a:solidFill>
                  <a:srgbClr val="D1D5DB"/>
                </a:solidFill>
                <a:effectLst/>
                <a:latin typeface="Söhne"/>
              </a:rPr>
              <a:t>Do not call </a:t>
            </a:r>
            <a:r>
              <a:rPr lang="en-US" b="0" i="0" dirty="0" err="1">
                <a:solidFill>
                  <a:srgbClr val="D1D5DB"/>
                </a:solidFill>
                <a:effectLst/>
                <a:latin typeface="Söhne"/>
              </a:rPr>
              <a:t>setcookie</a:t>
            </a:r>
            <a:r>
              <a:rPr lang="en-US" b="0" i="0" dirty="0">
                <a:solidFill>
                  <a:srgbClr val="D1D5DB"/>
                </a:solidFill>
                <a:effectLst/>
                <a:latin typeface="Söhne"/>
              </a:rPr>
              <a:t>() after head tag and between body tag as it will still cause issues if there has been any output to the browser. PHP sends headers to the server to be delivered to the browser before any part of the body is sent. So if any HTML has been sent, even if it is just the </a:t>
            </a:r>
            <a:r>
              <a:rPr lang="en-US" dirty="0"/>
              <a:t>&lt;head&gt;</a:t>
            </a:r>
            <a:r>
              <a:rPr lang="en-US" b="0" i="0" dirty="0">
                <a:solidFill>
                  <a:srgbClr val="D1D5DB"/>
                </a:solidFill>
                <a:effectLst/>
                <a:latin typeface="Söhne"/>
              </a:rPr>
              <a:t> tag, it means headers have already been sent, and you can no longer modify them by calling </a:t>
            </a:r>
            <a:r>
              <a:rPr lang="en-US" dirty="0" err="1"/>
              <a:t>setcookie</a:t>
            </a:r>
            <a:r>
              <a:rPr lang="en-US" dirty="0"/>
              <a:t>()</a:t>
            </a:r>
            <a:r>
              <a:rPr lang="en-US" b="0" i="0" dirty="0">
                <a:solidFill>
                  <a:srgbClr val="D1D5DB"/>
                </a:solidFill>
                <a:effectLst/>
                <a:latin typeface="Söhne"/>
              </a:rPr>
              <a:t>.</a:t>
            </a:r>
          </a:p>
          <a:p>
            <a:pPr algn="l"/>
            <a:endParaRPr lang="en-US" b="0" i="0" dirty="0">
              <a:solidFill>
                <a:srgbClr val="D1D5DB"/>
              </a:solidFill>
              <a:effectLst/>
              <a:latin typeface="Söhne"/>
            </a:endParaRPr>
          </a:p>
          <a:p>
            <a:pPr algn="l"/>
            <a:r>
              <a:rPr lang="en-US" b="0" i="0" dirty="0">
                <a:solidFill>
                  <a:srgbClr val="D1D5DB"/>
                </a:solidFill>
                <a:effectLst/>
                <a:latin typeface="Söhne"/>
              </a:rPr>
              <a:t>It is acceptable to call </a:t>
            </a:r>
            <a:r>
              <a:rPr lang="en-US" b="0" i="0" dirty="0" err="1">
                <a:solidFill>
                  <a:srgbClr val="D1D5DB"/>
                </a:solidFill>
                <a:effectLst/>
                <a:latin typeface="Söhne"/>
              </a:rPr>
              <a:t>setcookie</a:t>
            </a:r>
            <a:r>
              <a:rPr lang="en-US" b="0" i="0" dirty="0">
                <a:solidFill>
                  <a:srgbClr val="D1D5DB"/>
                </a:solidFill>
                <a:effectLst/>
                <a:latin typeface="Söhne"/>
              </a:rPr>
              <a:t>() inside html tag before any other tag has been created ( before any output has been sent to the browser). Following this logic, you can also call </a:t>
            </a:r>
            <a:r>
              <a:rPr lang="en-US" b="0" i="0" dirty="0" err="1">
                <a:solidFill>
                  <a:srgbClr val="D1D5DB"/>
                </a:solidFill>
                <a:effectLst/>
                <a:latin typeface="Söhne"/>
              </a:rPr>
              <a:t>setcookie</a:t>
            </a:r>
            <a:r>
              <a:rPr lang="en-US" b="0" i="0" dirty="0">
                <a:solidFill>
                  <a:srgbClr val="D1D5DB"/>
                </a:solidFill>
                <a:effectLst/>
                <a:latin typeface="Söhne"/>
              </a:rPr>
              <a:t>() inside the head tag at the very beginning of it given that it's the first piece of output and no actual HTML has been sent to the browser before this call.</a:t>
            </a:r>
            <a:endParaRPr lang="en-GB" dirty="0"/>
          </a:p>
        </p:txBody>
      </p:sp>
      <p:sp>
        <p:nvSpPr>
          <p:cNvPr id="4" name="Slide Number Placeholder 3"/>
          <p:cNvSpPr>
            <a:spLocks noGrp="1"/>
          </p:cNvSpPr>
          <p:nvPr>
            <p:ph type="sldNum" sz="quarter" idx="5"/>
          </p:nvPr>
        </p:nvSpPr>
        <p:spPr/>
        <p:txBody>
          <a:bodyPr/>
          <a:lstStyle/>
          <a:p>
            <a:fld id="{589C2D1A-B52C-40BB-A8F6-5EB9DCD1111B}" type="slidenum">
              <a:rPr lang="en-US" smtClean="0"/>
              <a:pPr/>
              <a:t>8</a:t>
            </a:fld>
            <a:endParaRPr lang="en-US"/>
          </a:p>
        </p:txBody>
      </p:sp>
    </p:spTree>
    <p:extLst>
      <p:ext uri="{BB962C8B-B14F-4D97-AF65-F5344CB8AC3E}">
        <p14:creationId xmlns:p14="http://schemas.microsoft.com/office/powerpoint/2010/main" val="2734344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The error generated by using the 'x' mode with </a:t>
            </a:r>
            <a:r>
              <a:rPr lang="en-US" dirty="0" err="1"/>
              <a:t>fopen</a:t>
            </a:r>
            <a:r>
              <a:rPr lang="en-US" dirty="0"/>
              <a:t>()</a:t>
            </a:r>
            <a:r>
              <a:rPr lang="en-US" b="0" i="0" dirty="0">
                <a:solidFill>
                  <a:srgbClr val="D1D5DB"/>
                </a:solidFill>
                <a:effectLst/>
                <a:latin typeface="Söhne"/>
              </a:rPr>
              <a:t> in PHP, when the file already exists, does not stop the script execution by default. It will generate a warning (E_WARNING level), but the script will continue to execute beyond that point. However, the </a:t>
            </a:r>
            <a:r>
              <a:rPr lang="en-US" dirty="0" err="1"/>
              <a:t>fopen</a:t>
            </a:r>
            <a:r>
              <a:rPr lang="en-US" dirty="0"/>
              <a:t>()</a:t>
            </a:r>
            <a:r>
              <a:rPr lang="en-US" b="0" i="0" dirty="0">
                <a:solidFill>
                  <a:srgbClr val="D1D5DB"/>
                </a:solidFill>
                <a:effectLst/>
                <a:latin typeface="Söhne"/>
              </a:rPr>
              <a:t> function will return </a:t>
            </a:r>
            <a:r>
              <a:rPr lang="en-US" dirty="0"/>
              <a:t>FALSE</a:t>
            </a:r>
            <a:r>
              <a:rPr lang="en-US" b="0" i="0" dirty="0">
                <a:solidFill>
                  <a:srgbClr val="D1D5DB"/>
                </a:solidFill>
                <a:effectLst/>
                <a:latin typeface="Söhne"/>
              </a:rPr>
              <a:t>, indicating that the file has not been opened.</a:t>
            </a:r>
          </a:p>
          <a:p>
            <a:endParaRPr lang="en-US" b="0" i="0" dirty="0">
              <a:solidFill>
                <a:srgbClr val="D1D5DB"/>
              </a:solidFill>
              <a:effectLst/>
              <a:latin typeface="Söhne"/>
            </a:endParaRPr>
          </a:p>
          <a:p>
            <a:r>
              <a:rPr lang="en-US" dirty="0"/>
              <a:t>If you have a file containing the text "Hello World!" and you open it with r+ and write "Hi", the resulting file content will be "Hi" followed by "lo World!" because only the first two characters are overwritten, and the file is not truncated.</a:t>
            </a:r>
            <a:endParaRPr lang="en-GB" dirty="0"/>
          </a:p>
        </p:txBody>
      </p:sp>
      <p:sp>
        <p:nvSpPr>
          <p:cNvPr id="4" name="Slide Number Placeholder 3"/>
          <p:cNvSpPr>
            <a:spLocks noGrp="1"/>
          </p:cNvSpPr>
          <p:nvPr>
            <p:ph type="sldNum" sz="quarter" idx="5"/>
          </p:nvPr>
        </p:nvSpPr>
        <p:spPr/>
        <p:txBody>
          <a:bodyPr/>
          <a:lstStyle/>
          <a:p>
            <a:fld id="{589C2D1A-B52C-40BB-A8F6-5EB9DCD1111B}" type="slidenum">
              <a:rPr lang="en-US" smtClean="0"/>
              <a:pPr/>
              <a:t>16</a:t>
            </a:fld>
            <a:endParaRPr lang="en-US"/>
          </a:p>
        </p:txBody>
      </p:sp>
    </p:spTree>
    <p:extLst>
      <p:ext uri="{BB962C8B-B14F-4D97-AF65-F5344CB8AC3E}">
        <p14:creationId xmlns:p14="http://schemas.microsoft.com/office/powerpoint/2010/main" val="1038651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or:</a:t>
            </a:r>
          </a:p>
          <a:p>
            <a:pPr algn="l">
              <a:buFont typeface="Arial" panose="020B0604020202020204" pitchFamily="34" charset="0"/>
              <a:buChar char="•"/>
            </a:pPr>
            <a:r>
              <a:rPr lang="en-US" b="0" i="0" dirty="0">
                <a:solidFill>
                  <a:srgbClr val="D1D5DB"/>
                </a:solidFill>
                <a:effectLst/>
                <a:latin typeface="Söhne"/>
              </a:rPr>
              <a:t>This is a logical operator in PHP. It evaluates the statement on its left, and if it's false, it proceeds to execute the statement on its right.</a:t>
            </a:r>
          </a:p>
          <a:p>
            <a:pPr algn="l">
              <a:buFont typeface="Arial" panose="020B0604020202020204" pitchFamily="34" charset="0"/>
              <a:buChar char="•"/>
            </a:pPr>
            <a:r>
              <a:rPr lang="en-US" b="0" i="0" dirty="0">
                <a:solidFill>
                  <a:srgbClr val="D1D5DB"/>
                </a:solidFill>
                <a:effectLst/>
                <a:latin typeface="Söhne"/>
              </a:rPr>
              <a:t>In this context, it's used to check the result of </a:t>
            </a:r>
            <a:r>
              <a:rPr lang="en-US" b="0" i="0" dirty="0" err="1">
                <a:solidFill>
                  <a:srgbClr val="D1D5DB"/>
                </a:solidFill>
                <a:effectLst/>
                <a:latin typeface="Söhne"/>
              </a:rPr>
              <a:t>fopen</a:t>
            </a:r>
            <a:r>
              <a:rPr lang="en-US" b="0" i="0" dirty="0">
                <a:solidFill>
                  <a:srgbClr val="D1D5DB"/>
                </a:solidFill>
                <a:effectLst/>
                <a:latin typeface="Söhne"/>
              </a:rPr>
              <a:t>(). If </a:t>
            </a:r>
            <a:r>
              <a:rPr lang="en-US" b="0" i="0" dirty="0" err="1">
                <a:solidFill>
                  <a:srgbClr val="D1D5DB"/>
                </a:solidFill>
                <a:effectLst/>
                <a:latin typeface="Söhne"/>
              </a:rPr>
              <a:t>fopen</a:t>
            </a:r>
            <a:r>
              <a:rPr lang="en-US" b="0" i="0" dirty="0">
                <a:solidFill>
                  <a:srgbClr val="D1D5DB"/>
                </a:solidFill>
                <a:effectLst/>
                <a:latin typeface="Söhne"/>
              </a:rPr>
              <a:t>() fails to open the file (for reasons like the file does not exist, or the script does not have permission to read the file), it will return false.</a:t>
            </a:r>
          </a:p>
          <a:p>
            <a:endParaRPr lang="en-GB" dirty="0"/>
          </a:p>
          <a:p>
            <a:pPr algn="l"/>
            <a:r>
              <a:rPr lang="en-US" b="0" i="0" dirty="0">
                <a:solidFill>
                  <a:srgbClr val="D1D5DB"/>
                </a:solidFill>
                <a:effectLst/>
                <a:latin typeface="Söhne"/>
              </a:rPr>
              <a:t>exit:</a:t>
            </a:r>
          </a:p>
          <a:p>
            <a:pPr algn="l">
              <a:buFont typeface="Arial" panose="020B0604020202020204" pitchFamily="34" charset="0"/>
              <a:buChar char="•"/>
            </a:pPr>
            <a:r>
              <a:rPr lang="en-US" b="0" i="0" dirty="0">
                <a:solidFill>
                  <a:srgbClr val="D1D5DB"/>
                </a:solidFill>
                <a:effectLst/>
                <a:latin typeface="Söhne"/>
              </a:rPr>
              <a:t>This is a language construct in PHP that can terminate the current script.</a:t>
            </a:r>
          </a:p>
          <a:p>
            <a:pPr algn="l">
              <a:buFont typeface="Arial" panose="020B0604020202020204" pitchFamily="34" charset="0"/>
              <a:buChar char="•"/>
            </a:pPr>
            <a:r>
              <a:rPr lang="en-US" b="0" i="0" dirty="0">
                <a:solidFill>
                  <a:srgbClr val="D1D5DB"/>
                </a:solidFill>
                <a:effectLst/>
                <a:latin typeface="Söhne"/>
              </a:rPr>
              <a:t>"Unable to open file!" is the message that will be output (typically to the browser or console) if the script is terminated by exit().</a:t>
            </a:r>
          </a:p>
          <a:p>
            <a:endParaRPr lang="en-GB" dirty="0"/>
          </a:p>
        </p:txBody>
      </p:sp>
      <p:sp>
        <p:nvSpPr>
          <p:cNvPr id="4" name="Slide Number Placeholder 3"/>
          <p:cNvSpPr>
            <a:spLocks noGrp="1"/>
          </p:cNvSpPr>
          <p:nvPr>
            <p:ph type="sldNum" sz="quarter" idx="5"/>
          </p:nvPr>
        </p:nvSpPr>
        <p:spPr/>
        <p:txBody>
          <a:bodyPr/>
          <a:lstStyle/>
          <a:p>
            <a:fld id="{589C2D1A-B52C-40BB-A8F6-5EB9DCD1111B}" type="slidenum">
              <a:rPr lang="en-US" smtClean="0"/>
              <a:pPr/>
              <a:t>19</a:t>
            </a:fld>
            <a:endParaRPr lang="en-US"/>
          </a:p>
        </p:txBody>
      </p:sp>
    </p:spTree>
    <p:extLst>
      <p:ext uri="{BB962C8B-B14F-4D97-AF65-F5344CB8AC3E}">
        <p14:creationId xmlns:p14="http://schemas.microsoft.com/office/powerpoint/2010/main" val="3084427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filter_var</a:t>
            </a:r>
            <a:r>
              <a:rPr lang="en-US" dirty="0"/>
              <a:t>()</a:t>
            </a:r>
            <a:r>
              <a:rPr lang="en-US" b="0" i="0" dirty="0">
                <a:solidFill>
                  <a:srgbClr val="D1D5DB"/>
                </a:solidFill>
                <a:effectLst/>
                <a:latin typeface="Söhne"/>
              </a:rPr>
              <a:t> is a function provided by PHP used primarily for data validation. The </a:t>
            </a:r>
            <a:r>
              <a:rPr lang="en-US" dirty="0"/>
              <a:t>FILTER_VALIDATE_EMAIL</a:t>
            </a:r>
            <a:r>
              <a:rPr lang="en-US" b="0" i="0" dirty="0">
                <a:solidFill>
                  <a:srgbClr val="D1D5DB"/>
                </a:solidFill>
                <a:effectLst/>
                <a:latin typeface="Söhne"/>
              </a:rPr>
              <a:t> is a constant provided by PHP's filter extension that is used as a filter for the </a:t>
            </a:r>
            <a:r>
              <a:rPr lang="en-US" dirty="0" err="1"/>
              <a:t>filter_var</a:t>
            </a:r>
            <a:r>
              <a:rPr lang="en-US" dirty="0"/>
              <a:t>()</a:t>
            </a:r>
            <a:r>
              <a:rPr lang="en-US" b="0" i="0" dirty="0">
                <a:solidFill>
                  <a:srgbClr val="D1D5DB"/>
                </a:solidFill>
                <a:effectLst/>
                <a:latin typeface="Söhne"/>
              </a:rPr>
              <a:t> function. When you use </a:t>
            </a:r>
            <a:r>
              <a:rPr lang="en-US" dirty="0" err="1"/>
              <a:t>filter_var</a:t>
            </a:r>
            <a:r>
              <a:rPr lang="en-US" dirty="0"/>
              <a:t>()</a:t>
            </a:r>
            <a:r>
              <a:rPr lang="en-US" b="0" i="0" dirty="0">
                <a:solidFill>
                  <a:srgbClr val="D1D5DB"/>
                </a:solidFill>
                <a:effectLst/>
                <a:latin typeface="Söhne"/>
              </a:rPr>
              <a:t> with the </a:t>
            </a:r>
            <a:r>
              <a:rPr lang="en-US" dirty="0"/>
              <a:t>FILTER_VALIDATE_EMAIL</a:t>
            </a:r>
            <a:r>
              <a:rPr lang="en-US" b="0" i="0" dirty="0">
                <a:solidFill>
                  <a:srgbClr val="D1D5DB"/>
                </a:solidFill>
                <a:effectLst/>
                <a:latin typeface="Söhne"/>
              </a:rPr>
              <a:t> filter, it validates whether the given string is a valid email address.</a:t>
            </a:r>
            <a:endParaRPr lang="en-GB" dirty="0"/>
          </a:p>
        </p:txBody>
      </p:sp>
      <p:sp>
        <p:nvSpPr>
          <p:cNvPr id="4" name="Slide Number Placeholder 3"/>
          <p:cNvSpPr>
            <a:spLocks noGrp="1"/>
          </p:cNvSpPr>
          <p:nvPr>
            <p:ph type="sldNum" sz="quarter" idx="5"/>
          </p:nvPr>
        </p:nvSpPr>
        <p:spPr/>
        <p:txBody>
          <a:bodyPr/>
          <a:lstStyle/>
          <a:p>
            <a:fld id="{589C2D1A-B52C-40BB-A8F6-5EB9DCD1111B}" type="slidenum">
              <a:rPr lang="en-US" smtClean="0"/>
              <a:pPr/>
              <a:t>25</a:t>
            </a:fld>
            <a:endParaRPr lang="en-US"/>
          </a:p>
        </p:txBody>
      </p:sp>
    </p:spTree>
    <p:extLst>
      <p:ext uri="{BB962C8B-B14F-4D97-AF65-F5344CB8AC3E}">
        <p14:creationId xmlns:p14="http://schemas.microsoft.com/office/powerpoint/2010/main" val="2515638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The </a:t>
            </a:r>
            <a:r>
              <a:rPr lang="en-US" dirty="0" err="1"/>
              <a:t>strpos</a:t>
            </a:r>
            <a:r>
              <a:rPr lang="en-US" b="0" i="0" dirty="0">
                <a:solidFill>
                  <a:srgbClr val="D1D5DB"/>
                </a:solidFill>
                <a:effectLst/>
                <a:latin typeface="Söhne"/>
              </a:rPr>
              <a:t> function in PHP is used to find the position of the first occurrence of a substring in a string.</a:t>
            </a:r>
            <a:endParaRPr lang="en-GB" dirty="0"/>
          </a:p>
        </p:txBody>
      </p:sp>
      <p:sp>
        <p:nvSpPr>
          <p:cNvPr id="4" name="Slide Number Placeholder 3"/>
          <p:cNvSpPr>
            <a:spLocks noGrp="1"/>
          </p:cNvSpPr>
          <p:nvPr>
            <p:ph type="sldNum" sz="quarter" idx="5"/>
          </p:nvPr>
        </p:nvSpPr>
        <p:spPr/>
        <p:txBody>
          <a:bodyPr/>
          <a:lstStyle/>
          <a:p>
            <a:fld id="{589C2D1A-B52C-40BB-A8F6-5EB9DCD1111B}" type="slidenum">
              <a:rPr lang="en-US" smtClean="0"/>
              <a:pPr/>
              <a:t>27</a:t>
            </a:fld>
            <a:endParaRPr lang="en-US"/>
          </a:p>
        </p:txBody>
      </p:sp>
    </p:spTree>
    <p:extLst>
      <p:ext uri="{BB962C8B-B14F-4D97-AF65-F5344CB8AC3E}">
        <p14:creationId xmlns:p14="http://schemas.microsoft.com/office/powerpoint/2010/main" val="1855885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89C2D1A-B52C-40BB-A8F6-5EB9DCD1111B}" type="slidenum">
              <a:rPr lang="en-US" smtClean="0"/>
              <a:pPr/>
              <a:t>28</a:t>
            </a:fld>
            <a:endParaRPr lang="en-US"/>
          </a:p>
        </p:txBody>
      </p:sp>
    </p:spTree>
    <p:extLst>
      <p:ext uri="{BB962C8B-B14F-4D97-AF65-F5344CB8AC3E}">
        <p14:creationId xmlns:p14="http://schemas.microsoft.com/office/powerpoint/2010/main" val="1225116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2DE31EF9-BD82-4E8C-871B-74D6DB64E722}" type="datetime1">
              <a:rPr lang="en-US" smtClean="0"/>
              <a:pPr/>
              <a:t>11/7/2023</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0048E941-95AF-458E-AD7E-685ED38AAA9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9CE97F-EE73-4692-B097-DE818CD238A1}" type="datetime1">
              <a:rPr lang="en-US" smtClean="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8E941-95AF-458E-AD7E-685ED38AAA9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8C112D2-E093-4C8B-806D-FC013809D5A3}" type="datetime1">
              <a:rPr lang="en-US" smtClean="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8E941-95AF-458E-AD7E-685ED38AAA9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9580B18-5AE7-4563-8866-626C563130BD}" type="slidenum">
              <a:rPr lang="ar-SA"/>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1066800"/>
          </a:xfrm>
        </p:spPr>
        <p:txBody>
          <a:bodyPr/>
          <a:lstStyle/>
          <a:p>
            <a:r>
              <a:rPr kumimoji="0" lang="en-US"/>
              <a:t>Click to edit Master title style</a:t>
            </a:r>
          </a:p>
        </p:txBody>
      </p:sp>
      <p:sp>
        <p:nvSpPr>
          <p:cNvPr id="3" name="Content Placeholder 2"/>
          <p:cNvSpPr>
            <a:spLocks noGrp="1"/>
          </p:cNvSpPr>
          <p:nvPr>
            <p:ph idx="1"/>
          </p:nvPr>
        </p:nvSpPr>
        <p:spPr>
          <a:xfrm>
            <a:off x="457200" y="1905000"/>
            <a:ext cx="8229600" cy="4724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E9391F7-126E-4DB2-97D0-B8BA16D680F6}" type="datetime1">
              <a:rPr lang="en-US" smtClean="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8E941-95AF-458E-AD7E-685ED38AAA9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995F7F0-4C2C-41FB-ACCF-20E0D89B45EB}" type="datetime1">
              <a:rPr lang="en-US" smtClean="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8E941-95AF-458E-AD7E-685ED38AAA9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C3C9CFF-3A14-4FFF-83B9-8D059D7890C0}" type="datetime1">
              <a:rPr lang="en-US" smtClean="0"/>
              <a:pPr/>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8E941-95AF-458E-AD7E-685ED38AAA9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C9784357-2792-43AC-ACEB-3BF0D466CE3E}" type="datetime1">
              <a:rPr lang="en-US" smtClean="0"/>
              <a:pPr/>
              <a:t>11/7/2023</a:t>
            </a:fld>
            <a:endParaRPr lang="en-US"/>
          </a:p>
        </p:txBody>
      </p:sp>
      <p:sp>
        <p:nvSpPr>
          <p:cNvPr id="27" name="Slide Number Placeholder 26"/>
          <p:cNvSpPr>
            <a:spLocks noGrp="1"/>
          </p:cNvSpPr>
          <p:nvPr>
            <p:ph type="sldNum" sz="quarter" idx="11"/>
          </p:nvPr>
        </p:nvSpPr>
        <p:spPr/>
        <p:txBody>
          <a:bodyPr rtlCol="0"/>
          <a:lstStyle/>
          <a:p>
            <a:fld id="{0048E941-95AF-458E-AD7E-685ED38AAA91}"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2987A46B-5B0D-416E-B104-5D3D76CF8974}" type="datetime1">
              <a:rPr lang="en-US" smtClean="0"/>
              <a:pPr/>
              <a:t>11/7/2023</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0048E941-95AF-458E-AD7E-685ED38AAA9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87D8C2-2103-4D4C-B58C-C3FF25F65909}" type="datetime1">
              <a:rPr lang="en-US" smtClean="0"/>
              <a:pPr/>
              <a:t>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48E941-95AF-458E-AD7E-685ED38AAA9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6954B68-C99C-414B-A0E9-D9A70EEB15B5}" type="datetime1">
              <a:rPr lang="en-US" smtClean="0"/>
              <a:pPr/>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8E941-95AF-458E-AD7E-685ED38AAA9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B91D56A-C207-4D37-B7DF-1F295CD5F16F}" type="datetime1">
              <a:rPr lang="en-US" smtClean="0"/>
              <a:pPr/>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8E941-95AF-458E-AD7E-685ED38AAA9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95A9D0C4-79FC-4CD8-860F-4F237CBCE1EC}" type="datetime1">
              <a:rPr lang="en-US" smtClean="0"/>
              <a:pPr/>
              <a:t>11/7/2023</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0048E941-95AF-458E-AD7E-685ED38AAA9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676400"/>
            <a:ext cx="8458200" cy="1600200"/>
          </a:xfrm>
        </p:spPr>
        <p:txBody>
          <a:bodyPr>
            <a:normAutofit/>
          </a:bodyPr>
          <a:lstStyle/>
          <a:p>
            <a:pPr algn="ctr"/>
            <a:r>
              <a:rPr lang="en-US" sz="3200" dirty="0"/>
              <a:t>CMPN 425</a:t>
            </a:r>
            <a:br>
              <a:rPr lang="en-US" sz="2400" dirty="0"/>
            </a:br>
            <a:r>
              <a:rPr lang="en-US" dirty="0"/>
              <a:t>PHP</a:t>
            </a:r>
          </a:p>
        </p:txBody>
      </p:sp>
      <p:pic>
        <p:nvPicPr>
          <p:cNvPr id="4" name="Picture 3" descr="FECU.jpg"/>
          <p:cNvPicPr>
            <a:picLocks noChangeAspect="1"/>
          </p:cNvPicPr>
          <p:nvPr/>
        </p:nvPicPr>
        <p:blipFill>
          <a:blip r:embed="rId2" cstate="print"/>
          <a:stretch>
            <a:fillRect/>
          </a:stretch>
        </p:blipFill>
        <p:spPr>
          <a:xfrm>
            <a:off x="0" y="0"/>
            <a:ext cx="1524000" cy="17335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Double Wave 4"/>
          <p:cNvSpPr/>
          <p:nvPr/>
        </p:nvSpPr>
        <p:spPr>
          <a:xfrm>
            <a:off x="5060950" y="17462"/>
            <a:ext cx="4083050" cy="1201738"/>
          </a:xfrm>
          <a:prstGeom prst="doubleWav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latin typeface="Cambria" pitchFamily="18" charset="0"/>
                <a:ea typeface="Times New Roman" pitchFamily="18" charset="0"/>
                <a:cs typeface="Times New Roman" pitchFamily="18" charset="0"/>
              </a:rPr>
              <a:t> Cairo University</a:t>
            </a:r>
          </a:p>
          <a:p>
            <a:pPr algn="ctr">
              <a:defRPr/>
            </a:pPr>
            <a:r>
              <a:rPr lang="en-US" dirty="0">
                <a:solidFill>
                  <a:schemeClr val="tx1"/>
                </a:solidFill>
                <a:latin typeface="Cambria" pitchFamily="18" charset="0"/>
                <a:ea typeface="Times New Roman" pitchFamily="18" charset="0"/>
                <a:cs typeface="Times New Roman" pitchFamily="18" charset="0"/>
              </a:rPr>
              <a:t> Faculty of Engineering</a:t>
            </a:r>
          </a:p>
          <a:p>
            <a:pPr algn="ctr">
              <a:defRPr/>
            </a:pPr>
            <a:r>
              <a:rPr lang="en-US" dirty="0">
                <a:solidFill>
                  <a:schemeClr val="tx1"/>
                </a:solidFill>
                <a:latin typeface="Cambria" pitchFamily="18" charset="0"/>
                <a:ea typeface="Times New Roman" pitchFamily="18" charset="0"/>
                <a:cs typeface="Times New Roman" pitchFamily="18" charset="0"/>
              </a:rPr>
              <a:t> Computer Engineering Department</a:t>
            </a:r>
          </a:p>
        </p:txBody>
      </p:sp>
      <p:sp>
        <p:nvSpPr>
          <p:cNvPr id="8" name="Subtitle 7">
            <a:extLst>
              <a:ext uri="{FF2B5EF4-FFF2-40B4-BE49-F238E27FC236}">
                <a16:creationId xmlns:a16="http://schemas.microsoft.com/office/drawing/2014/main" id="{D516E69C-4846-F8E9-177F-B8A51750D991}"/>
              </a:ext>
            </a:extLst>
          </p:cNvPr>
          <p:cNvSpPr>
            <a:spLocks noGrp="1"/>
          </p:cNvSpPr>
          <p:nvPr>
            <p:ph type="subTitle" idx="1"/>
          </p:nvPr>
        </p:nvSpPr>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slow" p14:dur="2000" advTm="5310"/>
    </mc:Choice>
    <mc:Fallback xmlns="">
      <p:transition spd="slow" advTm="531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066800"/>
          </a:xfrm>
        </p:spPr>
        <p:txBody>
          <a:bodyPr/>
          <a:lstStyle/>
          <a:p>
            <a:r>
              <a:rPr lang="en-US" dirty="0"/>
              <a:t>Sessions</a:t>
            </a:r>
          </a:p>
        </p:txBody>
      </p:sp>
      <p:sp>
        <p:nvSpPr>
          <p:cNvPr id="3" name="Content Placeholder 2"/>
          <p:cNvSpPr>
            <a:spLocks noGrp="1"/>
          </p:cNvSpPr>
          <p:nvPr>
            <p:ph idx="1"/>
          </p:nvPr>
        </p:nvSpPr>
        <p:spPr>
          <a:xfrm>
            <a:off x="457200" y="1295400"/>
            <a:ext cx="8229600" cy="5334000"/>
          </a:xfrm>
        </p:spPr>
        <p:txBody>
          <a:bodyPr>
            <a:normAutofit fontScale="92500" lnSpcReduction="20000"/>
          </a:bodyPr>
          <a:lstStyle/>
          <a:p>
            <a:r>
              <a:rPr lang="en-US" dirty="0"/>
              <a:t>A session is a way to store information (in variables) to be used across multiple pages.</a:t>
            </a:r>
          </a:p>
          <a:p>
            <a:endParaRPr lang="en-US" dirty="0"/>
          </a:p>
          <a:p>
            <a:r>
              <a:rPr lang="en-US" dirty="0"/>
              <a:t>Unlike a cookie, the information is not stored on the users computer.</a:t>
            </a:r>
          </a:p>
          <a:p>
            <a:endParaRPr lang="en-US" dirty="0"/>
          </a:p>
          <a:p>
            <a:r>
              <a:rPr lang="en-US" dirty="0"/>
              <a:t>When you work with an application, you open it, do some changes, and then you close it. This is much like a Session. </a:t>
            </a:r>
          </a:p>
          <a:p>
            <a:pPr lvl="1"/>
            <a:r>
              <a:rPr lang="en-US" dirty="0"/>
              <a:t>The computer knows who you are. </a:t>
            </a:r>
          </a:p>
          <a:p>
            <a:pPr lvl="1"/>
            <a:r>
              <a:rPr lang="en-US" dirty="0"/>
              <a:t>It knows when you start the application and when you end. </a:t>
            </a:r>
          </a:p>
          <a:p>
            <a:pPr lvl="1"/>
            <a:r>
              <a:rPr lang="en-US" dirty="0"/>
              <a:t>But on the internet there is one problem: the web server does not know who you are or what you do, because the HTTP address doesn't maintain state.</a:t>
            </a:r>
          </a:p>
          <a:p>
            <a:endParaRPr lang="en-US" dirty="0"/>
          </a:p>
        </p:txBody>
      </p:sp>
      <p:sp>
        <p:nvSpPr>
          <p:cNvPr id="4" name="Slide Number Placeholder 3"/>
          <p:cNvSpPr>
            <a:spLocks noGrp="1"/>
          </p:cNvSpPr>
          <p:nvPr>
            <p:ph type="sldNum" sz="quarter" idx="12"/>
          </p:nvPr>
        </p:nvSpPr>
        <p:spPr/>
        <p:txBody>
          <a:bodyPr/>
          <a:lstStyle/>
          <a:p>
            <a:fld id="{0048E941-95AF-458E-AD7E-685ED38AAA91}" type="slidenum">
              <a:rPr lang="en-US" smtClean="0"/>
              <a:pPr/>
              <a:t>10</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48958"/>
    </mc:Choice>
    <mc:Fallback xmlns="">
      <p:transition spd="slow" advTm="4895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Sessions</a:t>
            </a:r>
          </a:p>
        </p:txBody>
      </p:sp>
      <p:sp>
        <p:nvSpPr>
          <p:cNvPr id="3" name="Content Placeholder 2"/>
          <p:cNvSpPr>
            <a:spLocks noGrp="1"/>
          </p:cNvSpPr>
          <p:nvPr>
            <p:ph idx="1"/>
          </p:nvPr>
        </p:nvSpPr>
        <p:spPr/>
        <p:txBody>
          <a:bodyPr/>
          <a:lstStyle/>
          <a:p>
            <a:r>
              <a:rPr lang="en-US" dirty="0"/>
              <a:t>Session variables hold information about one single user, and are available to all pages in one application.</a:t>
            </a:r>
          </a:p>
          <a:p>
            <a:endParaRPr lang="en-US" dirty="0"/>
          </a:p>
          <a:p>
            <a:pPr lvl="1"/>
            <a:r>
              <a:rPr lang="en-US" dirty="0"/>
              <a:t>By default, session variables last until the user closes the browser.</a:t>
            </a:r>
          </a:p>
          <a:p>
            <a:endParaRPr lang="en-US" dirty="0"/>
          </a:p>
        </p:txBody>
      </p:sp>
      <p:sp>
        <p:nvSpPr>
          <p:cNvPr id="4" name="Slide Number Placeholder 3"/>
          <p:cNvSpPr>
            <a:spLocks noGrp="1"/>
          </p:cNvSpPr>
          <p:nvPr>
            <p:ph type="sldNum" sz="quarter" idx="12"/>
          </p:nvPr>
        </p:nvSpPr>
        <p:spPr/>
        <p:txBody>
          <a:bodyPr/>
          <a:lstStyle/>
          <a:p>
            <a:fld id="{0048E941-95AF-458E-AD7E-685ED38AAA91}" type="slidenum">
              <a:rPr lang="en-US" smtClean="0"/>
              <a:pPr/>
              <a:t>11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30924"/>
    </mc:Choice>
    <mc:Fallback xmlns="">
      <p:transition spd="slow" advTm="30924"/>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1066800"/>
          </a:xfrm>
        </p:spPr>
        <p:txBody>
          <a:bodyPr/>
          <a:lstStyle/>
          <a:p>
            <a:r>
              <a:rPr lang="en-US" dirty="0"/>
              <a:t>Sessions</a:t>
            </a:r>
          </a:p>
        </p:txBody>
      </p:sp>
      <p:sp>
        <p:nvSpPr>
          <p:cNvPr id="3" name="Content Placeholder 2"/>
          <p:cNvSpPr>
            <a:spLocks noGrp="1"/>
          </p:cNvSpPr>
          <p:nvPr>
            <p:ph idx="1"/>
          </p:nvPr>
        </p:nvSpPr>
        <p:spPr>
          <a:xfrm>
            <a:off x="457200" y="762000"/>
            <a:ext cx="8229600" cy="4724400"/>
          </a:xfrm>
        </p:spPr>
        <p:txBody>
          <a:bodyPr/>
          <a:lstStyle/>
          <a:p>
            <a:r>
              <a:rPr lang="en-US" sz="2400" dirty="0"/>
              <a:t>A session is started with the </a:t>
            </a:r>
            <a:r>
              <a:rPr lang="en-US" sz="2400" b="1" dirty="0" err="1"/>
              <a:t>session_start</a:t>
            </a:r>
            <a:r>
              <a:rPr lang="en-US" sz="2400" b="1" dirty="0"/>
              <a:t>() </a:t>
            </a:r>
            <a:r>
              <a:rPr lang="en-US" sz="2400" dirty="0"/>
              <a:t>function.</a:t>
            </a:r>
          </a:p>
          <a:p>
            <a:r>
              <a:rPr lang="en-US" sz="2400" dirty="0"/>
              <a:t>Session variables are set with the PHP global variable: </a:t>
            </a:r>
            <a:r>
              <a:rPr lang="en-US" sz="2400" b="1" dirty="0"/>
              <a:t>$_SESSION</a:t>
            </a:r>
            <a:r>
              <a:rPr lang="en-US" sz="2400" dirty="0"/>
              <a:t>.</a:t>
            </a:r>
          </a:p>
          <a:p>
            <a:r>
              <a:rPr lang="en-US" sz="2400" dirty="0"/>
              <a:t>The </a:t>
            </a:r>
            <a:r>
              <a:rPr lang="en-US" sz="2400" dirty="0" err="1"/>
              <a:t>session_start</a:t>
            </a:r>
            <a:r>
              <a:rPr lang="en-US" sz="2400" dirty="0"/>
              <a:t>() function must be the very first thing in your document. Before any HTML tags.</a:t>
            </a:r>
          </a:p>
          <a:p>
            <a:endParaRPr lang="en-US" dirty="0"/>
          </a:p>
        </p:txBody>
      </p:sp>
      <p:sp>
        <p:nvSpPr>
          <p:cNvPr id="4" name="Slide Number Placeholder 3"/>
          <p:cNvSpPr>
            <a:spLocks noGrp="1"/>
          </p:cNvSpPr>
          <p:nvPr>
            <p:ph type="sldNum" sz="quarter" idx="12"/>
          </p:nvPr>
        </p:nvSpPr>
        <p:spPr/>
        <p:txBody>
          <a:bodyPr/>
          <a:lstStyle/>
          <a:p>
            <a:fld id="{0048E941-95AF-458E-AD7E-685ED38AAA91}" type="slidenum">
              <a:rPr lang="en-US" smtClean="0"/>
              <a:pPr/>
              <a:t>12</a:t>
            </a:fld>
            <a:endParaRPr lang="en-US"/>
          </a:p>
        </p:txBody>
      </p:sp>
      <p:sp>
        <p:nvSpPr>
          <p:cNvPr id="6" name="Rectangle 5"/>
          <p:cNvSpPr/>
          <p:nvPr/>
        </p:nvSpPr>
        <p:spPr bwMode="auto">
          <a:xfrm>
            <a:off x="1676400" y="2819400"/>
            <a:ext cx="4953000" cy="40386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marL="338138" indent="-338138" algn="l" rtl="0">
              <a:spcBef>
                <a:spcPct val="20000"/>
              </a:spcBef>
              <a:tabLst>
                <a:tab pos="974725" algn="l"/>
                <a:tab pos="1195388" algn="l"/>
                <a:tab pos="1203325" algn="l"/>
              </a:tabLst>
              <a:defRPr/>
            </a:pPr>
            <a:r>
              <a:rPr lang="en-US" dirty="0">
                <a:solidFill>
                  <a:srgbClr val="FF0000"/>
                </a:solidFill>
              </a:rPr>
              <a:t>     &lt;?</a:t>
            </a:r>
            <a:r>
              <a:rPr lang="en-US" dirty="0" err="1">
                <a:solidFill>
                  <a:srgbClr val="FF0000"/>
                </a:solidFill>
              </a:rPr>
              <a:t>php</a:t>
            </a:r>
            <a:br>
              <a:rPr lang="en-US" dirty="0"/>
            </a:br>
            <a:r>
              <a:rPr lang="en-US" dirty="0" err="1"/>
              <a:t>session_start</a:t>
            </a:r>
            <a:r>
              <a:rPr lang="en-US" dirty="0"/>
              <a:t>();</a:t>
            </a:r>
            <a:br>
              <a:rPr lang="en-US" dirty="0"/>
            </a:br>
            <a:r>
              <a:rPr lang="en-US" dirty="0"/>
              <a:t>// store session data</a:t>
            </a:r>
            <a:br>
              <a:rPr lang="en-US" dirty="0"/>
            </a:br>
            <a:r>
              <a:rPr lang="en-US" dirty="0"/>
              <a:t>$_SESSION['views']=1;</a:t>
            </a:r>
            <a:br>
              <a:rPr lang="en-US" dirty="0"/>
            </a:br>
            <a:r>
              <a:rPr lang="en-US" dirty="0">
                <a:solidFill>
                  <a:srgbClr val="FF0000"/>
                </a:solidFill>
              </a:rPr>
              <a:t>?&gt;</a:t>
            </a:r>
            <a:br>
              <a:rPr lang="en-US" dirty="0"/>
            </a:br>
            <a:br>
              <a:rPr lang="en-US" dirty="0"/>
            </a:br>
            <a:r>
              <a:rPr lang="en-US" dirty="0"/>
              <a:t>&lt;html&gt;</a:t>
            </a:r>
            <a:br>
              <a:rPr lang="en-US" dirty="0"/>
            </a:br>
            <a:r>
              <a:rPr lang="en-US" dirty="0"/>
              <a:t>&lt;body&gt;</a:t>
            </a:r>
            <a:br>
              <a:rPr lang="en-US" dirty="0"/>
            </a:br>
            <a:r>
              <a:rPr lang="en-US" dirty="0">
                <a:solidFill>
                  <a:srgbClr val="FF0000"/>
                </a:solidFill>
              </a:rPr>
              <a:t>&lt;?</a:t>
            </a:r>
            <a:r>
              <a:rPr lang="en-US" dirty="0" err="1">
                <a:solidFill>
                  <a:srgbClr val="FF0000"/>
                </a:solidFill>
              </a:rPr>
              <a:t>php</a:t>
            </a:r>
            <a:br>
              <a:rPr lang="en-US" dirty="0"/>
            </a:br>
            <a:r>
              <a:rPr lang="en-US" dirty="0"/>
              <a:t>//retrieve session data</a:t>
            </a:r>
            <a:br>
              <a:rPr lang="en-US" dirty="0"/>
            </a:br>
            <a:r>
              <a:rPr lang="en-US" dirty="0"/>
              <a:t>echo "</a:t>
            </a:r>
            <a:r>
              <a:rPr lang="en-US" dirty="0" err="1"/>
              <a:t>Pageviews</a:t>
            </a:r>
            <a:r>
              <a:rPr lang="en-US" dirty="0"/>
              <a:t>=". $_SESSION['views'];</a:t>
            </a:r>
            <a:br>
              <a:rPr lang="en-US" dirty="0"/>
            </a:br>
            <a:r>
              <a:rPr lang="en-US" dirty="0">
                <a:solidFill>
                  <a:srgbClr val="FF0000"/>
                </a:solidFill>
              </a:rPr>
              <a:t>?&gt;</a:t>
            </a:r>
            <a:br>
              <a:rPr lang="en-US" dirty="0"/>
            </a:br>
            <a:r>
              <a:rPr lang="en-US" dirty="0"/>
              <a:t>&lt;/body&gt;</a:t>
            </a:r>
            <a:br>
              <a:rPr lang="en-US" dirty="0"/>
            </a:br>
            <a:r>
              <a:rPr lang="en-US" dirty="0"/>
              <a:t>&lt;/html&gt; </a:t>
            </a:r>
            <a:endParaRPr lang="en-US"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63676"/>
    </mc:Choice>
    <mc:Fallback xmlns="">
      <p:transition spd="slow" advTm="6367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lstStyle/>
          <a:p>
            <a:r>
              <a:rPr lang="en-US" dirty="0"/>
              <a:t>Sessions</a:t>
            </a:r>
          </a:p>
        </p:txBody>
      </p:sp>
      <p:sp>
        <p:nvSpPr>
          <p:cNvPr id="3" name="Content Placeholder 2"/>
          <p:cNvSpPr>
            <a:spLocks noGrp="1"/>
          </p:cNvSpPr>
          <p:nvPr>
            <p:ph idx="1"/>
          </p:nvPr>
        </p:nvSpPr>
        <p:spPr>
          <a:xfrm>
            <a:off x="457200" y="1219200"/>
            <a:ext cx="8686800" cy="4724400"/>
          </a:xfrm>
        </p:spPr>
        <p:txBody>
          <a:bodyPr>
            <a:normAutofit/>
          </a:bodyPr>
          <a:lstStyle/>
          <a:p>
            <a:r>
              <a:rPr lang="en-US" sz="2200" dirty="0"/>
              <a:t>In this example, we create a simple page-views counter. The </a:t>
            </a:r>
            <a:r>
              <a:rPr lang="en-US" sz="2200" dirty="0" err="1"/>
              <a:t>isset</a:t>
            </a:r>
            <a:r>
              <a:rPr lang="en-US" sz="2200" dirty="0"/>
              <a:t>() function checks if the "views" variable has already been set. If "views" has been set, we can increment our counter. If "views" doesn't exist, we create a "views" variable, and set it to 1:</a:t>
            </a:r>
          </a:p>
        </p:txBody>
      </p:sp>
      <p:sp>
        <p:nvSpPr>
          <p:cNvPr id="4" name="Slide Number Placeholder 3"/>
          <p:cNvSpPr>
            <a:spLocks noGrp="1"/>
          </p:cNvSpPr>
          <p:nvPr>
            <p:ph type="sldNum" sz="quarter" idx="12"/>
          </p:nvPr>
        </p:nvSpPr>
        <p:spPr/>
        <p:txBody>
          <a:bodyPr/>
          <a:lstStyle/>
          <a:p>
            <a:fld id="{0048E941-95AF-458E-AD7E-685ED38AAA91}" type="slidenum">
              <a:rPr lang="en-US" smtClean="0"/>
              <a:pPr/>
              <a:t>13</a:t>
            </a:fld>
            <a:endParaRPr lang="en-US"/>
          </a:p>
        </p:txBody>
      </p:sp>
      <p:sp>
        <p:nvSpPr>
          <p:cNvPr id="6" name="Rectangle 5"/>
          <p:cNvSpPr/>
          <p:nvPr/>
        </p:nvSpPr>
        <p:spPr bwMode="auto">
          <a:xfrm>
            <a:off x="1600200" y="2667000"/>
            <a:ext cx="5943600" cy="41148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marL="338138" indent="-338138">
              <a:spcBef>
                <a:spcPct val="20000"/>
              </a:spcBef>
              <a:tabLst>
                <a:tab pos="974725" algn="l"/>
                <a:tab pos="1195388" algn="l"/>
                <a:tab pos="1203325" algn="l"/>
              </a:tabLst>
              <a:defRPr/>
            </a:pPr>
            <a:r>
              <a:rPr lang="en-US" dirty="0">
                <a:solidFill>
                  <a:schemeClr val="tx1"/>
                </a:solidFill>
              </a:rPr>
              <a:t>&lt;?</a:t>
            </a:r>
            <a:r>
              <a:rPr lang="en-US" dirty="0" err="1">
                <a:solidFill>
                  <a:schemeClr val="tx1"/>
                </a:solidFill>
              </a:rPr>
              <a:t>php</a:t>
            </a:r>
            <a:r>
              <a:rPr lang="en-US" dirty="0">
                <a:solidFill>
                  <a:schemeClr val="tx1"/>
                </a:solidFill>
              </a:rPr>
              <a:t>	</a:t>
            </a:r>
            <a:r>
              <a:rPr lang="en-US" dirty="0" err="1">
                <a:solidFill>
                  <a:schemeClr val="accent1">
                    <a:lumMod val="75000"/>
                  </a:schemeClr>
                </a:solidFill>
              </a:rPr>
              <a:t>session_start</a:t>
            </a:r>
            <a:r>
              <a:rPr lang="en-US" dirty="0">
                <a:solidFill>
                  <a:schemeClr val="accent1">
                    <a:lumMod val="75000"/>
                  </a:schemeClr>
                </a:solidFill>
              </a:rPr>
              <a:t>();</a:t>
            </a:r>
            <a:r>
              <a:rPr lang="en-US" dirty="0">
                <a:solidFill>
                  <a:schemeClr val="tx1"/>
                </a:solidFill>
              </a:rPr>
              <a:t>	?&gt;</a:t>
            </a:r>
          </a:p>
          <a:p>
            <a:pPr marL="338138" indent="-338138">
              <a:spcBef>
                <a:spcPct val="20000"/>
              </a:spcBef>
              <a:tabLst>
                <a:tab pos="974725" algn="l"/>
                <a:tab pos="1195388" algn="l"/>
                <a:tab pos="1203325" algn="l"/>
              </a:tabLst>
              <a:defRPr/>
            </a:pPr>
            <a:r>
              <a:rPr lang="en-US" dirty="0">
                <a:solidFill>
                  <a:schemeClr val="tx1"/>
                </a:solidFill>
              </a:rPr>
              <a:t>&lt;HTML&gt;</a:t>
            </a:r>
          </a:p>
          <a:p>
            <a:pPr marL="338138" indent="-338138">
              <a:spcBef>
                <a:spcPct val="20000"/>
              </a:spcBef>
              <a:tabLst>
                <a:tab pos="974725" algn="l"/>
                <a:tab pos="1195388" algn="l"/>
                <a:tab pos="1203325" algn="l"/>
              </a:tabLst>
              <a:defRPr/>
            </a:pPr>
            <a:r>
              <a:rPr lang="en-US" dirty="0">
                <a:solidFill>
                  <a:schemeClr val="tx1"/>
                </a:solidFill>
              </a:rPr>
              <a:t>	&lt;BODY&gt;</a:t>
            </a:r>
          </a:p>
          <a:p>
            <a:pPr marL="338138" indent="-338138">
              <a:spcBef>
                <a:spcPct val="20000"/>
              </a:spcBef>
              <a:tabLst>
                <a:tab pos="974725" algn="l"/>
                <a:tab pos="1195388" algn="l"/>
                <a:tab pos="1203325" algn="l"/>
              </a:tabLst>
              <a:defRPr/>
            </a:pPr>
            <a:r>
              <a:rPr lang="en-US" dirty="0">
                <a:solidFill>
                  <a:schemeClr val="tx1"/>
                </a:solidFill>
              </a:rPr>
              <a:t>		&lt;?</a:t>
            </a:r>
            <a:r>
              <a:rPr lang="en-US" dirty="0" err="1">
                <a:solidFill>
                  <a:schemeClr val="tx1"/>
                </a:solidFill>
              </a:rPr>
              <a:t>php</a:t>
            </a:r>
            <a:r>
              <a:rPr lang="en-US" dirty="0">
                <a:solidFill>
                  <a:schemeClr val="tx1"/>
                </a:solidFill>
              </a:rPr>
              <a:t>			</a:t>
            </a:r>
            <a:r>
              <a:rPr lang="en-US" dirty="0">
                <a:solidFill>
                  <a:schemeClr val="accent1">
                    <a:lumMod val="75000"/>
                  </a:schemeClr>
                </a:solidFill>
              </a:rPr>
              <a:t>if(</a:t>
            </a:r>
            <a:r>
              <a:rPr lang="en-US" dirty="0" err="1">
                <a:solidFill>
                  <a:schemeClr val="accent1">
                    <a:lumMod val="75000"/>
                  </a:schemeClr>
                </a:solidFill>
              </a:rPr>
              <a:t>isset</a:t>
            </a:r>
            <a:r>
              <a:rPr lang="en-US" dirty="0">
                <a:solidFill>
                  <a:schemeClr val="accent1">
                    <a:lumMod val="75000"/>
                  </a:schemeClr>
                </a:solidFill>
              </a:rPr>
              <a:t>($_SESSION['views']))				$_SESSION['views']=$_SESSION['views']+1;			else				$_SESSION['views']=1;			echo "Views=". $_SESSION['views'];	</a:t>
            </a:r>
            <a:r>
              <a:rPr lang="en-US" dirty="0">
                <a:solidFill>
                  <a:schemeClr val="tx1"/>
                </a:solidFill>
              </a:rPr>
              <a:t>	?&gt;</a:t>
            </a:r>
          </a:p>
          <a:p>
            <a:pPr marL="338138" indent="-338138">
              <a:spcBef>
                <a:spcPct val="20000"/>
              </a:spcBef>
              <a:tabLst>
                <a:tab pos="974725" algn="l"/>
                <a:tab pos="1195388" algn="l"/>
                <a:tab pos="1203325" algn="l"/>
              </a:tabLst>
              <a:defRPr/>
            </a:pPr>
            <a:r>
              <a:rPr lang="en-US" dirty="0">
                <a:solidFill>
                  <a:schemeClr val="tx1"/>
                </a:solidFill>
              </a:rPr>
              <a:t>	&lt;/BODY&gt;</a:t>
            </a:r>
          </a:p>
          <a:p>
            <a:pPr marL="338138" indent="-338138">
              <a:spcBef>
                <a:spcPct val="20000"/>
              </a:spcBef>
              <a:tabLst>
                <a:tab pos="974725" algn="l"/>
                <a:tab pos="1195388" algn="l"/>
                <a:tab pos="1203325" algn="l"/>
              </a:tabLst>
              <a:defRPr/>
            </a:pPr>
            <a:r>
              <a:rPr lang="en-US" dirty="0">
                <a:solidFill>
                  <a:schemeClr val="tx1"/>
                </a:solidFill>
              </a:rPr>
              <a:t>&lt;/HTML&gt;</a:t>
            </a:r>
          </a:p>
        </p:txBody>
      </p:sp>
    </p:spTree>
  </p:cSld>
  <p:clrMapOvr>
    <a:masterClrMapping/>
  </p:clrMapOvr>
  <mc:AlternateContent xmlns:mc="http://schemas.openxmlformats.org/markup-compatibility/2006" xmlns:p14="http://schemas.microsoft.com/office/powerpoint/2010/main">
    <mc:Choice Requires="p14">
      <p:transition spd="slow" p14:dur="2000" advTm="52365"/>
    </mc:Choice>
    <mc:Fallback xmlns="">
      <p:transition spd="slow" advTm="52365"/>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Sessions</a:t>
            </a:r>
          </a:p>
        </p:txBody>
      </p:sp>
      <p:sp>
        <p:nvSpPr>
          <p:cNvPr id="3" name="Content Placeholder 2"/>
          <p:cNvSpPr>
            <a:spLocks noGrp="1"/>
          </p:cNvSpPr>
          <p:nvPr>
            <p:ph idx="1"/>
          </p:nvPr>
        </p:nvSpPr>
        <p:spPr>
          <a:xfrm>
            <a:off x="533400" y="1676400"/>
            <a:ext cx="8229600" cy="4876800"/>
          </a:xfrm>
        </p:spPr>
        <p:txBody>
          <a:bodyPr>
            <a:normAutofit/>
          </a:bodyPr>
          <a:lstStyle/>
          <a:p>
            <a:r>
              <a:rPr lang="en-US" dirty="0"/>
              <a:t>To show all the session variable values for a user session: </a:t>
            </a:r>
          </a:p>
          <a:p>
            <a:pPr lvl="1"/>
            <a:r>
              <a:rPr lang="en-US" dirty="0" err="1"/>
              <a:t>print_r</a:t>
            </a:r>
            <a:r>
              <a:rPr lang="en-US" dirty="0"/>
              <a:t>($_SESSION);</a:t>
            </a:r>
          </a:p>
          <a:p>
            <a:r>
              <a:rPr lang="en-US" dirty="0"/>
              <a:t>To free the specified session variable:</a:t>
            </a:r>
          </a:p>
          <a:p>
            <a:pPr lvl="1"/>
            <a:r>
              <a:rPr lang="en-US" dirty="0"/>
              <a:t>unset($_SESSION['views']);</a:t>
            </a:r>
          </a:p>
          <a:p>
            <a:r>
              <a:rPr lang="en-US" dirty="0"/>
              <a:t>To remove all global session variables:</a:t>
            </a:r>
          </a:p>
          <a:p>
            <a:pPr lvl="1"/>
            <a:r>
              <a:rPr lang="en-US" dirty="0" err="1"/>
              <a:t>session_unset</a:t>
            </a:r>
            <a:r>
              <a:rPr lang="en-US" dirty="0"/>
              <a:t>() </a:t>
            </a:r>
          </a:p>
          <a:p>
            <a:r>
              <a:rPr lang="en-US" dirty="0"/>
              <a:t>To destroy the session:</a:t>
            </a:r>
          </a:p>
          <a:p>
            <a:pPr lvl="1"/>
            <a:r>
              <a:rPr lang="en-US" dirty="0" err="1"/>
              <a:t>session_destroy</a:t>
            </a:r>
            <a:r>
              <a:rPr lang="en-US" dirty="0"/>
              <a:t>():</a:t>
            </a:r>
            <a:br>
              <a:rPr lang="en-US" dirty="0"/>
            </a:b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0048E941-95AF-458E-AD7E-685ED38AAA91}" type="slidenum">
              <a:rPr lang="en-US" smtClean="0"/>
              <a:pPr/>
              <a:t>14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37813"/>
    </mc:Choice>
    <mc:Fallback xmlns="">
      <p:transition spd="slow" advTm="37813"/>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p:spPr>
        <p:txBody>
          <a:bodyPr>
            <a:normAutofit/>
          </a:bodyPr>
          <a:lstStyle/>
          <a:p>
            <a:fld id="{40228A24-4247-4AC3-BD2B-4F06B24DC316}" type="slidenum">
              <a:rPr lang="ar-SA" smtClean="0">
                <a:latin typeface="Arial" pitchFamily="34" charset="0"/>
                <a:cs typeface="Arial" pitchFamily="34" charset="0"/>
              </a:rPr>
              <a:pPr/>
              <a:t>15</a:t>
            </a:fld>
            <a:endParaRPr lang="en-US">
              <a:latin typeface="Arial" pitchFamily="34" charset="0"/>
              <a:cs typeface="Arial" pitchFamily="34" charset="0"/>
            </a:endParaRPr>
          </a:p>
        </p:txBody>
      </p:sp>
      <p:sp>
        <p:nvSpPr>
          <p:cNvPr id="31747" name="Rectangle 2"/>
          <p:cNvSpPr>
            <a:spLocks noGrp="1" noChangeArrowheads="1"/>
          </p:cNvSpPr>
          <p:nvPr>
            <p:ph type="title"/>
          </p:nvPr>
        </p:nvSpPr>
        <p:spPr>
          <a:xfrm>
            <a:off x="457200" y="555625"/>
            <a:ext cx="8229600" cy="769441"/>
          </a:xfrm>
          <a:noFill/>
        </p:spPr>
        <p:txBody>
          <a:bodyPr anchorCtr="1">
            <a:spAutoFit/>
          </a:bodyPr>
          <a:lstStyle/>
          <a:p>
            <a:pPr rtl="0" eaLnBrk="1" hangingPunct="1"/>
            <a:r>
              <a:rPr lang="en-US" dirty="0">
                <a:solidFill>
                  <a:schemeClr val="accent1">
                    <a:tint val="83000"/>
                    <a:satMod val="150000"/>
                  </a:schemeClr>
                </a:solidFill>
              </a:rPr>
              <a:t>Files Handling</a:t>
            </a:r>
          </a:p>
        </p:txBody>
      </p:sp>
      <p:graphicFrame>
        <p:nvGraphicFramePr>
          <p:cNvPr id="69635" name="Group 3"/>
          <p:cNvGraphicFramePr>
            <a:graphicFrameLocks noGrp="1"/>
          </p:cNvGraphicFramePr>
          <p:nvPr>
            <p:ph type="tbl" idx="1"/>
            <p:extLst>
              <p:ext uri="{D42A27DB-BD31-4B8C-83A1-F6EECF244321}">
                <p14:modId xmlns:p14="http://schemas.microsoft.com/office/powerpoint/2010/main" val="3904955525"/>
              </p:ext>
            </p:extLst>
          </p:nvPr>
        </p:nvGraphicFramePr>
        <p:xfrm>
          <a:off x="533400" y="1219200"/>
          <a:ext cx="8382000" cy="4870704"/>
        </p:xfrm>
        <a:graphic>
          <a:graphicData uri="http://schemas.openxmlformats.org/drawingml/2006/table">
            <a:tbl>
              <a:tblPr rtl="1"/>
              <a:tblGrid>
                <a:gridCol w="8382000">
                  <a:extLst>
                    <a:ext uri="{9D8B030D-6E8A-4147-A177-3AD203B41FA5}">
                      <a16:colId xmlns:a16="http://schemas.microsoft.com/office/drawing/2014/main" val="20000"/>
                    </a:ext>
                  </a:extLst>
                </a:gridCol>
              </a:tblGrid>
              <a:tr h="4413503">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74725" algn="l"/>
                          <a:tab pos="1195388" algn="l"/>
                          <a:tab pos="1203325" algn="l"/>
                        </a:tabLst>
                      </a:pPr>
                      <a:r>
                        <a:rPr lang="en-US" sz="2800" b="1" dirty="0"/>
                        <a:t>Opening</a:t>
                      </a:r>
                      <a:r>
                        <a:rPr lang="en-US" sz="2800" b="1" baseline="0" dirty="0"/>
                        <a:t> a file: </a:t>
                      </a:r>
                      <a:endParaRPr lang="en-US" sz="2800" b="1" dirty="0"/>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None/>
                        <a:tabLst>
                          <a:tab pos="974725" algn="l"/>
                          <a:tab pos="1195388" algn="l"/>
                          <a:tab pos="1203325" algn="l"/>
                        </a:tabLst>
                      </a:pPr>
                      <a:r>
                        <a:rPr lang="en-US" sz="2800" dirty="0"/>
                        <a:t>The </a:t>
                      </a:r>
                      <a:r>
                        <a:rPr lang="en-US" sz="2800" dirty="0" err="1"/>
                        <a:t>fopen</a:t>
                      </a:r>
                      <a:r>
                        <a:rPr lang="en-US" sz="2800" dirty="0"/>
                        <a:t>() function is used to open files in PHP.</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None/>
                        <a:tabLst>
                          <a:tab pos="974725" algn="l"/>
                          <a:tab pos="1195388" algn="l"/>
                          <a:tab pos="1203325" algn="l"/>
                        </a:tabLst>
                      </a:pPr>
                      <a:r>
                        <a:rPr lang="en-US" sz="2000" dirty="0"/>
                        <a:t>     The first parameter of this function contains the name of the file to be opened and the second parameter specifies in which mode the file should be opened:</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None/>
                        <a:tabLst>
                          <a:tab pos="974725" algn="l"/>
                          <a:tab pos="1195388" algn="l"/>
                          <a:tab pos="1203325" algn="l"/>
                        </a:tabLst>
                      </a:pPr>
                      <a:endParaRPr kumimoji="0" lang="en-US" sz="2000" b="0" i="0" u="none" strike="noStrike" cap="none" normalizeH="0" baseline="0" dirty="0">
                        <a:ln>
                          <a:noFill/>
                        </a:ln>
                        <a:solidFill>
                          <a:schemeClr val="tx1"/>
                        </a:solidFill>
                        <a:effectLst/>
                        <a:latin typeface="Arial" charset="0"/>
                        <a:cs typeface="Arial" charset="0"/>
                      </a:endParaRP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None/>
                        <a:tabLst>
                          <a:tab pos="974725" algn="l"/>
                          <a:tab pos="1195388" algn="l"/>
                          <a:tab pos="1203325" algn="l"/>
                        </a:tabLst>
                      </a:pPr>
                      <a:endParaRPr kumimoji="0" lang="en-US" sz="2000" b="0" i="0" u="none" strike="noStrike" cap="none" normalizeH="0" baseline="0" dirty="0">
                        <a:ln>
                          <a:noFill/>
                        </a:ln>
                        <a:solidFill>
                          <a:schemeClr val="tx1"/>
                        </a:solidFill>
                        <a:effectLst/>
                        <a:latin typeface="Arial" charset="0"/>
                        <a:cs typeface="Arial" charset="0"/>
                      </a:endParaRP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None/>
                        <a:tabLst>
                          <a:tab pos="974725" algn="l"/>
                          <a:tab pos="1195388" algn="l"/>
                          <a:tab pos="1203325" algn="l"/>
                        </a:tabLst>
                      </a:pPr>
                      <a:endParaRPr kumimoji="0" lang="en-US" sz="2000" b="0" i="0" u="none" strike="noStrike" cap="none" normalizeH="0" baseline="0" dirty="0">
                        <a:ln>
                          <a:noFill/>
                        </a:ln>
                        <a:solidFill>
                          <a:schemeClr val="tx1"/>
                        </a:solidFill>
                        <a:effectLst/>
                        <a:latin typeface="Arial" charset="0"/>
                        <a:cs typeface="Arial" charset="0"/>
                      </a:endParaRP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None/>
                        <a:tabLst>
                          <a:tab pos="974725" algn="l"/>
                          <a:tab pos="1195388" algn="l"/>
                          <a:tab pos="1203325" algn="l"/>
                        </a:tabLst>
                      </a:pPr>
                      <a:endParaRPr kumimoji="0" lang="en-US" sz="2000" b="0" i="0" u="none" strike="noStrike" cap="none" normalizeH="0" baseline="0" dirty="0">
                        <a:ln>
                          <a:noFill/>
                        </a:ln>
                        <a:solidFill>
                          <a:schemeClr val="tx1"/>
                        </a:solidFill>
                        <a:effectLst/>
                        <a:latin typeface="Arial" charset="0"/>
                        <a:cs typeface="Arial" charset="0"/>
                      </a:endParaRP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None/>
                        <a:tabLst>
                          <a:tab pos="974725" algn="l"/>
                          <a:tab pos="1195388" algn="l"/>
                          <a:tab pos="1203325" algn="l"/>
                        </a:tabLst>
                      </a:pPr>
                      <a:endParaRPr kumimoji="0" lang="en-US" sz="2000" b="0" i="0" u="none" strike="noStrike" cap="none" normalizeH="0" baseline="0" dirty="0">
                        <a:ln>
                          <a:noFill/>
                        </a:ln>
                        <a:solidFill>
                          <a:schemeClr val="tx1"/>
                        </a:solidFill>
                        <a:effectLst/>
                        <a:latin typeface="Arial" charset="0"/>
                        <a:cs typeface="Arial" charset="0"/>
                      </a:endParaRP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None/>
                        <a:tabLst>
                          <a:tab pos="974725" algn="l"/>
                          <a:tab pos="1195388" algn="l"/>
                          <a:tab pos="1203325" algn="l"/>
                        </a:tabLst>
                      </a:pPr>
                      <a:endParaRPr kumimoji="0" lang="en-US" sz="2000" b="0" i="0" u="none" strike="noStrike" cap="none" normalizeH="0" baseline="0" dirty="0">
                        <a:ln>
                          <a:noFill/>
                        </a:ln>
                        <a:solidFill>
                          <a:schemeClr val="tx1"/>
                        </a:solidFill>
                        <a:effectLst/>
                        <a:latin typeface="Arial" charset="0"/>
                        <a:cs typeface="Arial" charset="0"/>
                      </a:endParaRP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None/>
                        <a:tabLst>
                          <a:tab pos="974725" algn="l"/>
                          <a:tab pos="1195388" algn="l"/>
                          <a:tab pos="1203325" algn="l"/>
                        </a:tabLst>
                      </a:pPr>
                      <a:r>
                        <a:rPr lang="en-US" sz="2000" b="1" dirty="0"/>
                        <a:t>Note:</a:t>
                      </a:r>
                      <a:r>
                        <a:rPr lang="en-US" sz="2000" dirty="0"/>
                        <a:t> If the </a:t>
                      </a:r>
                      <a:r>
                        <a:rPr lang="en-US" sz="2000" dirty="0" err="1"/>
                        <a:t>fopen</a:t>
                      </a:r>
                      <a:r>
                        <a:rPr lang="en-US" sz="2000" dirty="0"/>
                        <a:t>() function is unable to open the specified file, it    returns false.</a:t>
                      </a: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cap="flat">
                      <a:noFill/>
                    </a:lnL>
                    <a:lnR cap="flat">
                      <a:noFill/>
                    </a:lnR>
                    <a:lnT w="28575" cap="flat" cmpd="sng" algn="ctr">
                      <a:no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 name="Rectangle 5"/>
          <p:cNvSpPr/>
          <p:nvPr/>
        </p:nvSpPr>
        <p:spPr bwMode="auto">
          <a:xfrm>
            <a:off x="1981200" y="3352800"/>
            <a:ext cx="4953000" cy="19812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marL="338138" indent="-338138" algn="l" rtl="0">
              <a:spcBef>
                <a:spcPct val="20000"/>
              </a:spcBef>
              <a:tabLst>
                <a:tab pos="974725" algn="l"/>
                <a:tab pos="1195388" algn="l"/>
                <a:tab pos="1203325" algn="l"/>
              </a:tabLst>
              <a:defRPr/>
            </a:pPr>
            <a:r>
              <a:rPr lang="en-US" dirty="0"/>
              <a:t>&lt;html&gt;</a:t>
            </a:r>
            <a:br>
              <a:rPr lang="en-US" dirty="0"/>
            </a:br>
            <a:r>
              <a:rPr lang="en-US" dirty="0"/>
              <a:t>&lt;body&gt;</a:t>
            </a:r>
            <a:br>
              <a:rPr lang="en-US" dirty="0"/>
            </a:br>
            <a:r>
              <a:rPr lang="en-US" dirty="0">
                <a:solidFill>
                  <a:srgbClr val="FF0000"/>
                </a:solidFill>
              </a:rPr>
              <a:t>&lt;?</a:t>
            </a:r>
            <a:r>
              <a:rPr lang="en-US" dirty="0" err="1">
                <a:solidFill>
                  <a:srgbClr val="FF0000"/>
                </a:solidFill>
              </a:rPr>
              <a:t>php</a:t>
            </a:r>
            <a:br>
              <a:rPr lang="en-US" dirty="0"/>
            </a:br>
            <a:r>
              <a:rPr lang="en-US" dirty="0"/>
              <a:t>$file=</a:t>
            </a:r>
            <a:r>
              <a:rPr lang="en-US" dirty="0" err="1"/>
              <a:t>fopen</a:t>
            </a:r>
            <a:r>
              <a:rPr lang="en-US" dirty="0"/>
              <a:t>("</a:t>
            </a:r>
            <a:r>
              <a:rPr lang="en-US" dirty="0" err="1"/>
              <a:t>welcome.txt","r</a:t>
            </a:r>
            <a:r>
              <a:rPr lang="en-US" dirty="0"/>
              <a:t>");</a:t>
            </a:r>
            <a:br>
              <a:rPr lang="en-US" dirty="0"/>
            </a:br>
            <a:r>
              <a:rPr lang="en-US" dirty="0">
                <a:solidFill>
                  <a:srgbClr val="FF0000"/>
                </a:solidFill>
              </a:rPr>
              <a:t>?&gt;</a:t>
            </a:r>
            <a:br>
              <a:rPr lang="en-US" dirty="0"/>
            </a:br>
            <a:r>
              <a:rPr lang="en-US" dirty="0"/>
              <a:t>&lt;/body&gt;</a:t>
            </a:r>
            <a:br>
              <a:rPr lang="en-US" dirty="0"/>
            </a:br>
            <a:r>
              <a:rPr lang="en-US" dirty="0"/>
              <a:t>&lt;/html&gt; </a:t>
            </a:r>
            <a:endParaRPr lang="en-US"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40608"/>
    </mc:Choice>
    <mc:Fallback xmlns="">
      <p:transition spd="slow" advTm="40608"/>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accent1">
                    <a:tint val="83000"/>
                    <a:satMod val="150000"/>
                  </a:schemeClr>
                </a:solidFill>
              </a:rPr>
              <a:t>Files Handling</a:t>
            </a:r>
            <a:endParaRPr lang="en-US" dirty="0"/>
          </a:p>
        </p:txBody>
      </p:sp>
      <p:sp>
        <p:nvSpPr>
          <p:cNvPr id="4" name="Slide Number Placeholder 3"/>
          <p:cNvSpPr>
            <a:spLocks noGrp="1"/>
          </p:cNvSpPr>
          <p:nvPr>
            <p:ph type="sldNum" sz="quarter" idx="12"/>
          </p:nvPr>
        </p:nvSpPr>
        <p:spPr/>
        <p:txBody>
          <a:bodyPr/>
          <a:lstStyle/>
          <a:p>
            <a:pPr>
              <a:defRPr/>
            </a:pPr>
            <a:fld id="{09580B18-5AE7-4563-8866-626C563130BD}" type="slidenum">
              <a:rPr lang="ar-SA" smtClean="0"/>
              <a:pPr>
                <a:defRPr/>
              </a:pPr>
              <a:t>16</a:t>
            </a:fld>
            <a:endParaRPr lang="en-US"/>
          </a:p>
        </p:txBody>
      </p:sp>
      <p:pic>
        <p:nvPicPr>
          <p:cNvPr id="2050" name="Picture 2"/>
          <p:cNvPicPr>
            <a:picLocks noChangeAspect="1" noChangeArrowheads="1"/>
          </p:cNvPicPr>
          <p:nvPr/>
        </p:nvPicPr>
        <p:blipFill>
          <a:blip r:embed="rId3" cstate="print"/>
          <a:srcRect/>
          <a:stretch>
            <a:fillRect/>
          </a:stretch>
        </p:blipFill>
        <p:spPr bwMode="auto">
          <a:xfrm>
            <a:off x="76200" y="1295400"/>
            <a:ext cx="8991600" cy="5029199"/>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advTm="132584"/>
    </mc:Choice>
    <mc:Fallback xmlns="">
      <p:transition spd="slow" advTm="132584"/>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p:spPr>
        <p:txBody>
          <a:bodyPr>
            <a:normAutofit/>
          </a:bodyPr>
          <a:lstStyle/>
          <a:p>
            <a:fld id="{E6D7C807-A858-49E1-B4B4-5AF4796AA720}" type="slidenum">
              <a:rPr lang="ar-SA" smtClean="0">
                <a:latin typeface="Arial" pitchFamily="34" charset="0"/>
                <a:cs typeface="Arial" pitchFamily="34" charset="0"/>
              </a:rPr>
              <a:pPr/>
              <a:t>17</a:t>
            </a:fld>
            <a:endParaRPr lang="en-US">
              <a:latin typeface="Arial" pitchFamily="34" charset="0"/>
              <a:cs typeface="Arial" pitchFamily="34" charset="0"/>
            </a:endParaRPr>
          </a:p>
        </p:txBody>
      </p:sp>
      <p:sp>
        <p:nvSpPr>
          <p:cNvPr id="32771" name="Rectangle 2"/>
          <p:cNvSpPr>
            <a:spLocks noGrp="1" noChangeArrowheads="1"/>
          </p:cNvSpPr>
          <p:nvPr>
            <p:ph type="title"/>
          </p:nvPr>
        </p:nvSpPr>
        <p:spPr>
          <a:xfrm>
            <a:off x="457200" y="555625"/>
            <a:ext cx="8229600" cy="769441"/>
          </a:xfrm>
          <a:noFill/>
        </p:spPr>
        <p:txBody>
          <a:bodyPr anchorCtr="1">
            <a:spAutoFit/>
          </a:bodyPr>
          <a:lstStyle/>
          <a:p>
            <a:pPr rtl="0" eaLnBrk="1" hangingPunct="1"/>
            <a:r>
              <a:rPr lang="en-US" dirty="0">
                <a:solidFill>
                  <a:schemeClr val="accent1">
                    <a:tint val="83000"/>
                    <a:satMod val="150000"/>
                  </a:schemeClr>
                </a:solidFill>
              </a:rPr>
              <a:t>Files Handling</a:t>
            </a:r>
          </a:p>
        </p:txBody>
      </p:sp>
      <p:graphicFrame>
        <p:nvGraphicFramePr>
          <p:cNvPr id="69635" name="Group 3"/>
          <p:cNvGraphicFramePr>
            <a:graphicFrameLocks noGrp="1"/>
          </p:cNvGraphicFramePr>
          <p:nvPr>
            <p:ph type="tbl" idx="1"/>
          </p:nvPr>
        </p:nvGraphicFramePr>
        <p:xfrm>
          <a:off x="533400" y="1828799"/>
          <a:ext cx="8382000" cy="3429001"/>
        </p:xfrm>
        <a:graphic>
          <a:graphicData uri="http://schemas.openxmlformats.org/drawingml/2006/table">
            <a:tbl>
              <a:tblPr rtl="1"/>
              <a:tblGrid>
                <a:gridCol w="8382000">
                  <a:extLst>
                    <a:ext uri="{9D8B030D-6E8A-4147-A177-3AD203B41FA5}">
                      <a16:colId xmlns:a16="http://schemas.microsoft.com/office/drawing/2014/main" val="20000"/>
                    </a:ext>
                  </a:extLst>
                </a:gridCol>
              </a:tblGrid>
              <a:tr h="3429001">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74725" algn="l"/>
                          <a:tab pos="1195388" algn="l"/>
                          <a:tab pos="1203325" algn="l"/>
                        </a:tabLst>
                      </a:pPr>
                      <a:r>
                        <a:rPr lang="en-US" sz="2800" b="1" dirty="0"/>
                        <a:t>Closing </a:t>
                      </a:r>
                      <a:r>
                        <a:rPr lang="en-US" sz="2800" b="1" baseline="0" dirty="0"/>
                        <a:t>a file: </a:t>
                      </a:r>
                      <a:endParaRPr lang="en-US" sz="2800" b="1" dirty="0"/>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None/>
                        <a:tabLst>
                          <a:tab pos="974725" algn="l"/>
                          <a:tab pos="1195388" algn="l"/>
                          <a:tab pos="1203325" algn="l"/>
                        </a:tabLst>
                      </a:pPr>
                      <a:r>
                        <a:rPr lang="en-US" sz="2800" dirty="0"/>
                        <a:t>The </a:t>
                      </a:r>
                      <a:r>
                        <a:rPr lang="en-US" sz="2800" dirty="0" err="1"/>
                        <a:t>fclose</a:t>
                      </a:r>
                      <a:r>
                        <a:rPr lang="en-US" sz="2800" dirty="0"/>
                        <a:t>() function is used to close an open file</a:t>
                      </a:r>
                      <a:endParaRPr lang="en-US" sz="2000" dirty="0"/>
                    </a:p>
                  </a:txBody>
                  <a:tcPr horzOverflow="overflow">
                    <a:lnL cap="flat">
                      <a:noFill/>
                    </a:lnL>
                    <a:lnR cap="flat">
                      <a:noFill/>
                    </a:lnR>
                    <a:lnT w="28575" cap="flat" cmpd="sng" algn="ctr">
                      <a:no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 name="Rectangle 5"/>
          <p:cNvSpPr/>
          <p:nvPr/>
        </p:nvSpPr>
        <p:spPr bwMode="auto">
          <a:xfrm>
            <a:off x="1981200" y="3048000"/>
            <a:ext cx="4953000" cy="19812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marL="338138" indent="-338138" algn="l" rtl="0">
              <a:spcBef>
                <a:spcPct val="20000"/>
              </a:spcBef>
              <a:tabLst>
                <a:tab pos="974725" algn="l"/>
                <a:tab pos="1195388" algn="l"/>
                <a:tab pos="1203325" algn="l"/>
              </a:tabLst>
              <a:defRPr/>
            </a:pPr>
            <a:r>
              <a:rPr lang="en-US" dirty="0">
                <a:solidFill>
                  <a:srgbClr val="FF0000"/>
                </a:solidFill>
              </a:rPr>
              <a:t>&lt;?</a:t>
            </a:r>
            <a:r>
              <a:rPr lang="en-US" dirty="0" err="1">
                <a:solidFill>
                  <a:srgbClr val="FF0000"/>
                </a:solidFill>
              </a:rPr>
              <a:t>php</a:t>
            </a:r>
            <a:br>
              <a:rPr lang="en-US" dirty="0"/>
            </a:br>
            <a:r>
              <a:rPr lang="en-US" dirty="0"/>
              <a:t>$file = </a:t>
            </a:r>
            <a:r>
              <a:rPr lang="en-US" dirty="0" err="1"/>
              <a:t>fopen</a:t>
            </a:r>
            <a:r>
              <a:rPr lang="en-US" dirty="0"/>
              <a:t>("</a:t>
            </a:r>
            <a:r>
              <a:rPr lang="en-US" dirty="0" err="1"/>
              <a:t>test.txt","r</a:t>
            </a:r>
            <a:r>
              <a:rPr lang="en-US" dirty="0"/>
              <a:t>");</a:t>
            </a:r>
            <a:br>
              <a:rPr lang="en-US" dirty="0"/>
            </a:br>
            <a:br>
              <a:rPr lang="en-US" dirty="0"/>
            </a:br>
            <a:r>
              <a:rPr lang="en-US" dirty="0"/>
              <a:t>//some code to be executed</a:t>
            </a:r>
            <a:br>
              <a:rPr lang="en-US" dirty="0"/>
            </a:br>
            <a:br>
              <a:rPr lang="en-US" dirty="0"/>
            </a:br>
            <a:r>
              <a:rPr lang="en-US" dirty="0" err="1"/>
              <a:t>fclose</a:t>
            </a:r>
            <a:r>
              <a:rPr lang="en-US" dirty="0"/>
              <a:t>($file);</a:t>
            </a:r>
            <a:br>
              <a:rPr lang="en-US" dirty="0"/>
            </a:br>
            <a:r>
              <a:rPr lang="en-US" dirty="0">
                <a:solidFill>
                  <a:srgbClr val="FF0000"/>
                </a:solidFill>
              </a:rPr>
              <a:t>?&gt; </a:t>
            </a:r>
          </a:p>
        </p:txBody>
      </p:sp>
    </p:spTree>
  </p:cSld>
  <p:clrMapOvr>
    <a:masterClrMapping/>
  </p:clrMapOvr>
  <mc:AlternateContent xmlns:mc="http://schemas.openxmlformats.org/markup-compatibility/2006" xmlns:p14="http://schemas.microsoft.com/office/powerpoint/2010/main">
    <mc:Choice Requires="p14">
      <p:transition spd="slow" p14:dur="2000" advTm="8739"/>
    </mc:Choice>
    <mc:Fallback xmlns="">
      <p:transition spd="slow" advTm="8739"/>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p:spPr>
        <p:txBody>
          <a:bodyPr>
            <a:normAutofit/>
          </a:bodyPr>
          <a:lstStyle/>
          <a:p>
            <a:fld id="{2C3AEF2A-0AFF-4C82-94BE-8D218714E9C6}" type="slidenum">
              <a:rPr lang="ar-SA" smtClean="0">
                <a:latin typeface="Arial" pitchFamily="34" charset="0"/>
                <a:cs typeface="Arial" pitchFamily="34" charset="0"/>
              </a:rPr>
              <a:pPr/>
              <a:t>18</a:t>
            </a:fld>
            <a:endParaRPr lang="en-US">
              <a:latin typeface="Arial" pitchFamily="34" charset="0"/>
              <a:cs typeface="Arial" pitchFamily="34" charset="0"/>
            </a:endParaRPr>
          </a:p>
        </p:txBody>
      </p:sp>
      <p:sp>
        <p:nvSpPr>
          <p:cNvPr id="33795" name="Rectangle 2"/>
          <p:cNvSpPr>
            <a:spLocks noGrp="1" noChangeArrowheads="1"/>
          </p:cNvSpPr>
          <p:nvPr>
            <p:ph type="title"/>
          </p:nvPr>
        </p:nvSpPr>
        <p:spPr>
          <a:xfrm>
            <a:off x="457200" y="555625"/>
            <a:ext cx="8229600" cy="769441"/>
          </a:xfrm>
          <a:noFill/>
        </p:spPr>
        <p:txBody>
          <a:bodyPr anchorCtr="1">
            <a:spAutoFit/>
          </a:bodyPr>
          <a:lstStyle/>
          <a:p>
            <a:pPr rtl="0" eaLnBrk="1" hangingPunct="1"/>
            <a:r>
              <a:rPr lang="en-US" dirty="0">
                <a:solidFill>
                  <a:schemeClr val="accent1">
                    <a:tint val="83000"/>
                    <a:satMod val="150000"/>
                  </a:schemeClr>
                </a:solidFill>
              </a:rPr>
              <a:t>Files Handling</a:t>
            </a:r>
          </a:p>
        </p:txBody>
      </p:sp>
      <p:graphicFrame>
        <p:nvGraphicFramePr>
          <p:cNvPr id="69635" name="Group 3"/>
          <p:cNvGraphicFramePr>
            <a:graphicFrameLocks noGrp="1"/>
          </p:cNvGraphicFramePr>
          <p:nvPr>
            <p:ph type="tbl" idx="1"/>
          </p:nvPr>
        </p:nvGraphicFramePr>
        <p:xfrm>
          <a:off x="533400" y="1752600"/>
          <a:ext cx="8382000" cy="3931920"/>
        </p:xfrm>
        <a:graphic>
          <a:graphicData uri="http://schemas.openxmlformats.org/drawingml/2006/table">
            <a:tbl>
              <a:tblPr rtl="1"/>
              <a:tblGrid>
                <a:gridCol w="8382000">
                  <a:extLst>
                    <a:ext uri="{9D8B030D-6E8A-4147-A177-3AD203B41FA5}">
                      <a16:colId xmlns:a16="http://schemas.microsoft.com/office/drawing/2014/main" val="20000"/>
                    </a:ext>
                  </a:extLst>
                </a:gridCol>
              </a:tblGrid>
              <a:tr h="382524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74725" algn="l"/>
                          <a:tab pos="1195388" algn="l"/>
                          <a:tab pos="1203325" algn="l"/>
                        </a:tabLst>
                      </a:pPr>
                      <a:r>
                        <a:rPr lang="en-US" sz="2800" b="1" dirty="0"/>
                        <a:t>Check End-of</a:t>
                      </a:r>
                      <a:r>
                        <a:rPr lang="en-US" sz="2800" b="1" baseline="0" dirty="0"/>
                        <a:t>-file: </a:t>
                      </a:r>
                      <a:endParaRPr lang="en-US" sz="2800" b="1" dirty="0"/>
                    </a:p>
                    <a:p>
                      <a:r>
                        <a:rPr lang="en-US" sz="2800" dirty="0"/>
                        <a:t>The </a:t>
                      </a:r>
                      <a:r>
                        <a:rPr lang="en-US" sz="2800" dirty="0" err="1"/>
                        <a:t>feof</a:t>
                      </a:r>
                      <a:r>
                        <a:rPr lang="en-US" sz="2800" dirty="0"/>
                        <a:t>() function checks if the "end-of-file" (EOF) has been reached.</a:t>
                      </a:r>
                      <a:br>
                        <a:rPr lang="en-US" sz="2800" dirty="0"/>
                      </a:br>
                      <a:endParaRPr lang="en-US" sz="2800" dirty="0"/>
                    </a:p>
                    <a:p>
                      <a:endParaRPr lang="en-US" sz="2800" dirty="0"/>
                    </a:p>
                    <a:p>
                      <a:br>
                        <a:rPr lang="en-US" sz="2800" dirty="0"/>
                      </a:br>
                      <a:r>
                        <a:rPr lang="en-US" sz="2800" dirty="0"/>
                        <a:t>The </a:t>
                      </a:r>
                      <a:r>
                        <a:rPr lang="en-US" sz="2800" dirty="0" err="1"/>
                        <a:t>feof</a:t>
                      </a:r>
                      <a:r>
                        <a:rPr lang="en-US" sz="2800" dirty="0"/>
                        <a:t>() function is useful for looping through data of unknown length.</a:t>
                      </a:r>
                    </a:p>
                    <a:p>
                      <a:endParaRPr lang="en-US" sz="2800" dirty="0"/>
                    </a:p>
                  </a:txBody>
                  <a:tcPr horzOverflow="overflow">
                    <a:lnL cap="flat">
                      <a:noFill/>
                    </a:lnL>
                    <a:lnR cap="flat">
                      <a:noFill/>
                    </a:lnR>
                    <a:lnT w="28575" cap="flat" cmpd="sng" algn="ctr">
                      <a:no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 name="Rectangle 5"/>
          <p:cNvSpPr/>
          <p:nvPr/>
        </p:nvSpPr>
        <p:spPr bwMode="auto">
          <a:xfrm>
            <a:off x="2438400" y="3200400"/>
            <a:ext cx="3886200" cy="6858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marL="338138" indent="-338138" algn="l" rtl="0">
              <a:spcBef>
                <a:spcPct val="20000"/>
              </a:spcBef>
              <a:tabLst>
                <a:tab pos="974725" algn="l"/>
                <a:tab pos="1195388" algn="l"/>
                <a:tab pos="1203325" algn="l"/>
              </a:tabLst>
              <a:defRPr/>
            </a:pPr>
            <a:r>
              <a:rPr lang="en-US" dirty="0"/>
              <a:t>if (</a:t>
            </a:r>
            <a:r>
              <a:rPr lang="en-US" dirty="0" err="1"/>
              <a:t>feof</a:t>
            </a:r>
            <a:r>
              <a:rPr lang="en-US" dirty="0"/>
              <a:t>($file)) echo "End of file"; </a:t>
            </a:r>
            <a:endParaRPr lang="en-US"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29220"/>
    </mc:Choice>
    <mc:Fallback xmlns="">
      <p:transition spd="slow" advTm="2922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p:spPr>
        <p:txBody>
          <a:bodyPr>
            <a:normAutofit/>
          </a:bodyPr>
          <a:lstStyle/>
          <a:p>
            <a:fld id="{F54D9594-11BE-4ACB-90E8-DAEAB0C60AAB}" type="slidenum">
              <a:rPr lang="ar-SA" smtClean="0">
                <a:latin typeface="Arial" pitchFamily="34" charset="0"/>
                <a:cs typeface="Arial" pitchFamily="34" charset="0"/>
              </a:rPr>
              <a:pPr/>
              <a:t>19</a:t>
            </a:fld>
            <a:endParaRPr lang="en-US">
              <a:latin typeface="Arial" pitchFamily="34" charset="0"/>
              <a:cs typeface="Arial" pitchFamily="34" charset="0"/>
            </a:endParaRPr>
          </a:p>
        </p:txBody>
      </p:sp>
      <p:sp>
        <p:nvSpPr>
          <p:cNvPr id="34819" name="Rectangle 2"/>
          <p:cNvSpPr>
            <a:spLocks noGrp="1" noChangeArrowheads="1"/>
          </p:cNvSpPr>
          <p:nvPr>
            <p:ph type="title"/>
          </p:nvPr>
        </p:nvSpPr>
        <p:spPr>
          <a:xfrm>
            <a:off x="457200" y="555625"/>
            <a:ext cx="8229600" cy="769441"/>
          </a:xfrm>
          <a:noFill/>
        </p:spPr>
        <p:txBody>
          <a:bodyPr anchorCtr="1">
            <a:spAutoFit/>
          </a:bodyPr>
          <a:lstStyle/>
          <a:p>
            <a:pPr rtl="0" eaLnBrk="1" hangingPunct="1"/>
            <a:r>
              <a:rPr lang="en-US" dirty="0">
                <a:solidFill>
                  <a:schemeClr val="accent1">
                    <a:tint val="83000"/>
                    <a:satMod val="150000"/>
                  </a:schemeClr>
                </a:solidFill>
              </a:rPr>
              <a:t>Files Handling</a:t>
            </a:r>
          </a:p>
        </p:txBody>
      </p:sp>
      <p:graphicFrame>
        <p:nvGraphicFramePr>
          <p:cNvPr id="69635" name="Group 3"/>
          <p:cNvGraphicFramePr>
            <a:graphicFrameLocks noGrp="1"/>
          </p:cNvGraphicFramePr>
          <p:nvPr>
            <p:ph type="tbl" idx="1"/>
          </p:nvPr>
        </p:nvGraphicFramePr>
        <p:xfrm>
          <a:off x="533400" y="1143000"/>
          <a:ext cx="8382000" cy="4038600"/>
        </p:xfrm>
        <a:graphic>
          <a:graphicData uri="http://schemas.openxmlformats.org/drawingml/2006/table">
            <a:tbl>
              <a:tblPr rtl="1"/>
              <a:tblGrid>
                <a:gridCol w="8382000">
                  <a:extLst>
                    <a:ext uri="{9D8B030D-6E8A-4147-A177-3AD203B41FA5}">
                      <a16:colId xmlns:a16="http://schemas.microsoft.com/office/drawing/2014/main" val="20000"/>
                    </a:ext>
                  </a:extLst>
                </a:gridCol>
              </a:tblGrid>
              <a:tr h="40386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74725" algn="l"/>
                          <a:tab pos="1195388" algn="l"/>
                          <a:tab pos="1203325" algn="l"/>
                        </a:tabLst>
                        <a:defRPr/>
                      </a:pPr>
                      <a:endParaRPr lang="en-US" sz="2800" b="1" dirty="0"/>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74725" algn="l"/>
                          <a:tab pos="1195388" algn="l"/>
                          <a:tab pos="1203325" algn="l"/>
                        </a:tabLst>
                        <a:defRPr/>
                      </a:pPr>
                      <a:r>
                        <a:rPr lang="en-US" sz="2800" b="1" dirty="0"/>
                        <a:t>Reading a File Line by Line</a:t>
                      </a:r>
                      <a:r>
                        <a:rPr lang="en-US" sz="2800" baseline="0" dirty="0"/>
                        <a:t>: </a:t>
                      </a:r>
                      <a:endParaRPr lang="en-US" sz="2800" dirty="0"/>
                    </a:p>
                    <a:p>
                      <a:r>
                        <a:rPr lang="en-US" sz="2800" dirty="0"/>
                        <a:t>The </a:t>
                      </a:r>
                      <a:r>
                        <a:rPr lang="en-US" sz="2800" dirty="0" err="1"/>
                        <a:t>fgets</a:t>
                      </a:r>
                      <a:r>
                        <a:rPr lang="en-US" sz="2800" dirty="0"/>
                        <a:t>() function is used to read a single line from a file.</a:t>
                      </a:r>
                    </a:p>
                    <a:p>
                      <a:r>
                        <a:rPr lang="en-US" sz="2800" b="1" dirty="0"/>
                        <a:t>Note:</a:t>
                      </a:r>
                      <a:r>
                        <a:rPr lang="en-US" sz="2800" dirty="0"/>
                        <a:t> After a call to this function the file pointer has moved to the next line. </a:t>
                      </a:r>
                    </a:p>
                  </a:txBody>
                  <a:tcPr horzOverflow="overflow">
                    <a:lnL cap="flat">
                      <a:noFill/>
                    </a:lnL>
                    <a:lnR cap="flat">
                      <a:noFill/>
                    </a:lnR>
                    <a:lnT w="28575" cap="flat" cmpd="sng" algn="ctr">
                      <a:no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 name="Rectangle 5"/>
          <p:cNvSpPr/>
          <p:nvPr/>
        </p:nvSpPr>
        <p:spPr bwMode="auto">
          <a:xfrm>
            <a:off x="1447800" y="3962400"/>
            <a:ext cx="7010400" cy="28194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marL="338138" indent="-338138" algn="l" rtl="0">
              <a:spcBef>
                <a:spcPct val="20000"/>
              </a:spcBef>
              <a:tabLst>
                <a:tab pos="974725" algn="l"/>
                <a:tab pos="1195388" algn="l"/>
                <a:tab pos="1203325" algn="l"/>
              </a:tabLst>
              <a:defRPr/>
            </a:pPr>
            <a:r>
              <a:rPr lang="en-US" dirty="0">
                <a:solidFill>
                  <a:srgbClr val="FF0000"/>
                </a:solidFill>
              </a:rPr>
              <a:t>&lt;?</a:t>
            </a:r>
            <a:r>
              <a:rPr lang="en-US" dirty="0" err="1">
                <a:solidFill>
                  <a:srgbClr val="FF0000"/>
                </a:solidFill>
              </a:rPr>
              <a:t>php</a:t>
            </a:r>
            <a:br>
              <a:rPr lang="en-US" dirty="0"/>
            </a:br>
            <a:r>
              <a:rPr lang="en-US" dirty="0"/>
              <a:t>$file = </a:t>
            </a:r>
            <a:r>
              <a:rPr lang="en-US" dirty="0" err="1"/>
              <a:t>fopen</a:t>
            </a:r>
            <a:r>
              <a:rPr lang="en-US" dirty="0"/>
              <a:t>("welcome.txt", "r") or exit("Unable to open file!");</a:t>
            </a:r>
            <a:br>
              <a:rPr lang="en-US" dirty="0"/>
            </a:br>
            <a:r>
              <a:rPr lang="en-US" dirty="0"/>
              <a:t>//Output a line of the file until the end is reached</a:t>
            </a:r>
            <a:br>
              <a:rPr lang="en-US" dirty="0"/>
            </a:br>
            <a:r>
              <a:rPr lang="en-US" dirty="0"/>
              <a:t>while(!</a:t>
            </a:r>
            <a:r>
              <a:rPr lang="en-US" dirty="0" err="1"/>
              <a:t>feof</a:t>
            </a:r>
            <a:r>
              <a:rPr lang="en-US" dirty="0"/>
              <a:t>($file))</a:t>
            </a:r>
            <a:br>
              <a:rPr lang="en-US" dirty="0"/>
            </a:br>
            <a:r>
              <a:rPr lang="en-US" dirty="0"/>
              <a:t>  {</a:t>
            </a:r>
            <a:br>
              <a:rPr lang="en-US" dirty="0"/>
            </a:br>
            <a:r>
              <a:rPr lang="en-US" dirty="0"/>
              <a:t>  echo </a:t>
            </a:r>
            <a:r>
              <a:rPr lang="en-US" dirty="0" err="1"/>
              <a:t>fgets</a:t>
            </a:r>
            <a:r>
              <a:rPr lang="en-US" dirty="0"/>
              <a:t>($file). "&lt;</a:t>
            </a:r>
            <a:r>
              <a:rPr lang="en-US" dirty="0" err="1"/>
              <a:t>br</a:t>
            </a:r>
            <a:r>
              <a:rPr lang="en-US" dirty="0"/>
              <a:t> /&gt;";</a:t>
            </a:r>
            <a:br>
              <a:rPr lang="en-US" dirty="0"/>
            </a:br>
            <a:r>
              <a:rPr lang="en-US" dirty="0"/>
              <a:t>  }</a:t>
            </a:r>
            <a:br>
              <a:rPr lang="en-US" dirty="0"/>
            </a:br>
            <a:r>
              <a:rPr lang="en-US" dirty="0" err="1"/>
              <a:t>fclose</a:t>
            </a:r>
            <a:r>
              <a:rPr lang="en-US" dirty="0"/>
              <a:t>($file);</a:t>
            </a:r>
            <a:br>
              <a:rPr lang="en-US" dirty="0"/>
            </a:br>
            <a:r>
              <a:rPr lang="en-US" dirty="0">
                <a:solidFill>
                  <a:srgbClr val="FF0000"/>
                </a:solidFill>
              </a:rPr>
              <a:t>?&gt; </a:t>
            </a:r>
          </a:p>
        </p:txBody>
      </p:sp>
    </p:spTree>
  </p:cSld>
  <p:clrMapOvr>
    <a:masterClrMapping/>
  </p:clrMapOvr>
  <mc:AlternateContent xmlns:mc="http://schemas.openxmlformats.org/markup-compatibility/2006" xmlns:p14="http://schemas.microsoft.com/office/powerpoint/2010/main">
    <mc:Choice Requires="p14">
      <p:transition spd="slow" p14:dur="2000" advTm="50988"/>
    </mc:Choice>
    <mc:Fallback xmlns="">
      <p:transition spd="slow" advTm="5098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PHP include and require Statements</a:t>
            </a:r>
            <a:endParaRPr lang="en-US" dirty="0"/>
          </a:p>
        </p:txBody>
      </p:sp>
      <p:sp>
        <p:nvSpPr>
          <p:cNvPr id="3" name="Content Placeholder 2"/>
          <p:cNvSpPr>
            <a:spLocks noGrp="1"/>
          </p:cNvSpPr>
          <p:nvPr>
            <p:ph idx="1"/>
          </p:nvPr>
        </p:nvSpPr>
        <p:spPr/>
        <p:txBody>
          <a:bodyPr>
            <a:normAutofit lnSpcReduction="10000"/>
          </a:bodyPr>
          <a:lstStyle/>
          <a:p>
            <a:r>
              <a:rPr lang="en-US" dirty="0"/>
              <a:t>The include (or require) statement takes all the text/code/markup that exists in the specified file and copies it into the file that uses the include statement.</a:t>
            </a:r>
          </a:p>
          <a:p>
            <a:endParaRPr lang="en-US" dirty="0"/>
          </a:p>
          <a:p>
            <a:r>
              <a:rPr lang="en-US" dirty="0"/>
              <a:t>Including files is very useful when you want to include the same PHP, HTML, or text on multiple pages of a website.</a:t>
            </a:r>
          </a:p>
          <a:p>
            <a:endParaRPr lang="en-US" dirty="0"/>
          </a:p>
          <a:p>
            <a:r>
              <a:rPr lang="en-US" dirty="0"/>
              <a:t>It is possible to insert the content of one PHP file into another PHP file </a:t>
            </a:r>
          </a:p>
          <a:p>
            <a:endParaRPr lang="en-US" dirty="0"/>
          </a:p>
        </p:txBody>
      </p:sp>
      <p:sp>
        <p:nvSpPr>
          <p:cNvPr id="4" name="Slide Number Placeholder 3"/>
          <p:cNvSpPr>
            <a:spLocks noGrp="1"/>
          </p:cNvSpPr>
          <p:nvPr>
            <p:ph type="sldNum" sz="quarter" idx="12"/>
          </p:nvPr>
        </p:nvSpPr>
        <p:spPr/>
        <p:txBody>
          <a:bodyPr/>
          <a:lstStyle/>
          <a:p>
            <a:fld id="{0048E941-95AF-458E-AD7E-685ED38AAA91}" type="slidenum">
              <a:rPr lang="en-US" smtClean="0"/>
              <a:pPr/>
              <a:t>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50278"/>
    </mc:Choice>
    <mc:Fallback xmlns="">
      <p:transition spd="slow" advTm="50278"/>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p:spPr>
        <p:txBody>
          <a:bodyPr>
            <a:normAutofit/>
          </a:bodyPr>
          <a:lstStyle/>
          <a:p>
            <a:fld id="{17226373-4399-4014-988E-4A06C5943525}" type="slidenum">
              <a:rPr lang="ar-SA" smtClean="0">
                <a:latin typeface="Arial" pitchFamily="34" charset="0"/>
                <a:cs typeface="Arial" pitchFamily="34" charset="0"/>
              </a:rPr>
              <a:pPr/>
              <a:t>20</a:t>
            </a:fld>
            <a:endParaRPr lang="en-US">
              <a:latin typeface="Arial" pitchFamily="34" charset="0"/>
              <a:cs typeface="Arial" pitchFamily="34" charset="0"/>
            </a:endParaRPr>
          </a:p>
        </p:txBody>
      </p:sp>
      <p:sp>
        <p:nvSpPr>
          <p:cNvPr id="35843" name="Rectangle 2"/>
          <p:cNvSpPr>
            <a:spLocks noGrp="1" noChangeArrowheads="1"/>
          </p:cNvSpPr>
          <p:nvPr>
            <p:ph type="title"/>
          </p:nvPr>
        </p:nvSpPr>
        <p:spPr>
          <a:xfrm>
            <a:off x="457200" y="555625"/>
            <a:ext cx="8229600" cy="769441"/>
          </a:xfrm>
          <a:noFill/>
        </p:spPr>
        <p:txBody>
          <a:bodyPr anchorCtr="1">
            <a:spAutoFit/>
          </a:bodyPr>
          <a:lstStyle/>
          <a:p>
            <a:pPr rtl="0" eaLnBrk="1" hangingPunct="1"/>
            <a:r>
              <a:rPr lang="en-US" dirty="0">
                <a:solidFill>
                  <a:schemeClr val="accent1">
                    <a:tint val="83000"/>
                    <a:satMod val="150000"/>
                  </a:schemeClr>
                </a:solidFill>
              </a:rPr>
              <a:t>Files Handling</a:t>
            </a:r>
          </a:p>
        </p:txBody>
      </p:sp>
      <p:graphicFrame>
        <p:nvGraphicFramePr>
          <p:cNvPr id="69635" name="Group 3"/>
          <p:cNvGraphicFramePr>
            <a:graphicFrameLocks noGrp="1"/>
          </p:cNvGraphicFramePr>
          <p:nvPr>
            <p:ph type="tbl" idx="1"/>
          </p:nvPr>
        </p:nvGraphicFramePr>
        <p:xfrm>
          <a:off x="457200" y="1600200"/>
          <a:ext cx="8382000" cy="4038600"/>
        </p:xfrm>
        <a:graphic>
          <a:graphicData uri="http://schemas.openxmlformats.org/drawingml/2006/table">
            <a:tbl>
              <a:tblPr rtl="1"/>
              <a:tblGrid>
                <a:gridCol w="8382000">
                  <a:extLst>
                    <a:ext uri="{9D8B030D-6E8A-4147-A177-3AD203B41FA5}">
                      <a16:colId xmlns:a16="http://schemas.microsoft.com/office/drawing/2014/main" val="20000"/>
                    </a:ext>
                  </a:extLst>
                </a:gridCol>
              </a:tblGrid>
              <a:tr h="4038600">
                <a:tc>
                  <a:txBody>
                    <a:bodyPr/>
                    <a:lstStyle/>
                    <a:p>
                      <a:pPr>
                        <a:buFont typeface="Wingdings" pitchFamily="2" charset="2"/>
                        <a:buChar char="§"/>
                      </a:pPr>
                      <a:r>
                        <a:rPr lang="en-US" sz="2800" b="1" dirty="0"/>
                        <a:t> Reading a File Character by Character:</a:t>
                      </a:r>
                    </a:p>
                    <a:p>
                      <a:r>
                        <a:rPr lang="en-US" sz="2800" dirty="0"/>
                        <a:t>The </a:t>
                      </a:r>
                      <a:r>
                        <a:rPr lang="en-US" sz="2800" dirty="0" err="1"/>
                        <a:t>fgetc</a:t>
                      </a:r>
                      <a:r>
                        <a:rPr lang="en-US" sz="2800" dirty="0"/>
                        <a:t>() function is used to read a single character from a file.</a:t>
                      </a:r>
                    </a:p>
                    <a:p>
                      <a:r>
                        <a:rPr lang="en-US" sz="2800" b="1" dirty="0"/>
                        <a:t>Note:</a:t>
                      </a:r>
                      <a:r>
                        <a:rPr lang="en-US" sz="2800" dirty="0"/>
                        <a:t> After a call to this function the file pointer moves to the next character. </a:t>
                      </a:r>
                    </a:p>
                  </a:txBody>
                  <a:tcPr horzOverflow="overflow">
                    <a:lnL cap="flat">
                      <a:noFill/>
                    </a:lnL>
                    <a:lnR cap="flat">
                      <a:noFill/>
                    </a:lnR>
                    <a:lnT w="28575" cap="flat" cmpd="sng" algn="ctr">
                      <a:no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 name="Rectangle 5"/>
          <p:cNvSpPr/>
          <p:nvPr/>
        </p:nvSpPr>
        <p:spPr bwMode="auto">
          <a:xfrm>
            <a:off x="1295400" y="3810000"/>
            <a:ext cx="7010400" cy="25908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marL="338138" indent="-338138" algn="l" rtl="0">
              <a:spcBef>
                <a:spcPct val="20000"/>
              </a:spcBef>
              <a:tabLst>
                <a:tab pos="974725" algn="l"/>
                <a:tab pos="1195388" algn="l"/>
                <a:tab pos="1203325" algn="l"/>
              </a:tabLst>
              <a:defRPr/>
            </a:pPr>
            <a:r>
              <a:rPr lang="en-US" dirty="0">
                <a:solidFill>
                  <a:srgbClr val="FF0000"/>
                </a:solidFill>
              </a:rPr>
              <a:t>&lt;?</a:t>
            </a:r>
            <a:r>
              <a:rPr lang="en-US" dirty="0" err="1">
                <a:solidFill>
                  <a:srgbClr val="FF0000"/>
                </a:solidFill>
              </a:rPr>
              <a:t>php</a:t>
            </a:r>
            <a:br>
              <a:rPr lang="en-US" dirty="0"/>
            </a:br>
            <a:r>
              <a:rPr lang="en-US" dirty="0"/>
              <a:t>$file=</a:t>
            </a:r>
            <a:r>
              <a:rPr lang="en-US" dirty="0" err="1"/>
              <a:t>fopen</a:t>
            </a:r>
            <a:r>
              <a:rPr lang="en-US" dirty="0"/>
              <a:t>("</a:t>
            </a:r>
            <a:r>
              <a:rPr lang="en-US" dirty="0" err="1"/>
              <a:t>welcome.txt","r</a:t>
            </a:r>
            <a:r>
              <a:rPr lang="en-US" dirty="0"/>
              <a:t>") or exit("Unable to open file!");</a:t>
            </a:r>
            <a:br>
              <a:rPr lang="en-US" dirty="0"/>
            </a:br>
            <a:r>
              <a:rPr lang="en-US" dirty="0"/>
              <a:t>while (!</a:t>
            </a:r>
            <a:r>
              <a:rPr lang="en-US" dirty="0" err="1"/>
              <a:t>feof</a:t>
            </a:r>
            <a:r>
              <a:rPr lang="en-US" dirty="0"/>
              <a:t>($file))</a:t>
            </a:r>
            <a:br>
              <a:rPr lang="en-US" dirty="0"/>
            </a:br>
            <a:r>
              <a:rPr lang="en-US" dirty="0"/>
              <a:t>  {</a:t>
            </a:r>
            <a:br>
              <a:rPr lang="en-US" dirty="0"/>
            </a:br>
            <a:r>
              <a:rPr lang="en-US" dirty="0"/>
              <a:t>  echo </a:t>
            </a:r>
            <a:r>
              <a:rPr lang="en-US" dirty="0" err="1"/>
              <a:t>fgetc</a:t>
            </a:r>
            <a:r>
              <a:rPr lang="en-US" dirty="0"/>
              <a:t>($file);</a:t>
            </a:r>
            <a:br>
              <a:rPr lang="en-US" dirty="0"/>
            </a:br>
            <a:r>
              <a:rPr lang="en-US" dirty="0"/>
              <a:t>  }</a:t>
            </a:r>
            <a:br>
              <a:rPr lang="en-US" dirty="0"/>
            </a:br>
            <a:r>
              <a:rPr lang="en-US" dirty="0" err="1"/>
              <a:t>fclose</a:t>
            </a:r>
            <a:r>
              <a:rPr lang="en-US" dirty="0"/>
              <a:t>($file);</a:t>
            </a:r>
            <a:br>
              <a:rPr lang="en-US" dirty="0"/>
            </a:br>
            <a:r>
              <a:rPr lang="en-US" dirty="0">
                <a:solidFill>
                  <a:srgbClr val="FF0000"/>
                </a:solidFill>
              </a:rPr>
              <a:t>?&gt;</a:t>
            </a:r>
            <a:r>
              <a:rPr lang="en-US" dirty="0"/>
              <a:t> </a:t>
            </a:r>
            <a:endParaRPr lang="en-US"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17820"/>
    </mc:Choice>
    <mc:Fallback xmlns="">
      <p:transition spd="slow" advTm="1782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p:spPr>
        <p:txBody>
          <a:bodyPr>
            <a:normAutofit/>
          </a:bodyPr>
          <a:lstStyle/>
          <a:p>
            <a:fld id="{17226373-4399-4014-988E-4A06C5943525}" type="slidenum">
              <a:rPr lang="ar-SA" smtClean="0">
                <a:latin typeface="Arial" pitchFamily="34" charset="0"/>
                <a:cs typeface="Arial" pitchFamily="34" charset="0"/>
              </a:rPr>
              <a:pPr/>
              <a:t>21</a:t>
            </a:fld>
            <a:endParaRPr lang="en-US">
              <a:latin typeface="Arial" pitchFamily="34" charset="0"/>
              <a:cs typeface="Arial" pitchFamily="34" charset="0"/>
            </a:endParaRPr>
          </a:p>
        </p:txBody>
      </p:sp>
      <p:sp>
        <p:nvSpPr>
          <p:cNvPr id="35843" name="Rectangle 2"/>
          <p:cNvSpPr>
            <a:spLocks noGrp="1" noChangeArrowheads="1"/>
          </p:cNvSpPr>
          <p:nvPr>
            <p:ph type="title"/>
          </p:nvPr>
        </p:nvSpPr>
        <p:spPr>
          <a:xfrm>
            <a:off x="457200" y="555625"/>
            <a:ext cx="8229600" cy="769441"/>
          </a:xfrm>
          <a:noFill/>
        </p:spPr>
        <p:txBody>
          <a:bodyPr anchorCtr="1">
            <a:spAutoFit/>
          </a:bodyPr>
          <a:lstStyle/>
          <a:p>
            <a:pPr rtl="0" eaLnBrk="1" hangingPunct="1"/>
            <a:r>
              <a:rPr lang="en-US" dirty="0">
                <a:solidFill>
                  <a:schemeClr val="accent1">
                    <a:tint val="83000"/>
                    <a:satMod val="150000"/>
                  </a:schemeClr>
                </a:solidFill>
              </a:rPr>
              <a:t>Files Handling</a:t>
            </a:r>
          </a:p>
        </p:txBody>
      </p:sp>
      <p:graphicFrame>
        <p:nvGraphicFramePr>
          <p:cNvPr id="69635" name="Group 3"/>
          <p:cNvGraphicFramePr>
            <a:graphicFrameLocks noGrp="1"/>
          </p:cNvGraphicFramePr>
          <p:nvPr>
            <p:ph type="tbl" idx="1"/>
          </p:nvPr>
        </p:nvGraphicFramePr>
        <p:xfrm>
          <a:off x="457200" y="1600200"/>
          <a:ext cx="8382000" cy="4038600"/>
        </p:xfrm>
        <a:graphic>
          <a:graphicData uri="http://schemas.openxmlformats.org/drawingml/2006/table">
            <a:tbl>
              <a:tblPr rtl="1"/>
              <a:tblGrid>
                <a:gridCol w="8382000">
                  <a:extLst>
                    <a:ext uri="{9D8B030D-6E8A-4147-A177-3AD203B41FA5}">
                      <a16:colId xmlns:a16="http://schemas.microsoft.com/office/drawing/2014/main" val="20000"/>
                    </a:ext>
                  </a:extLst>
                </a:gridCol>
              </a:tblGrid>
              <a:tr h="4038600">
                <a:tc>
                  <a:txBody>
                    <a:bodyPr/>
                    <a:lstStyle/>
                    <a:p>
                      <a:pPr>
                        <a:buFont typeface="Wingdings" pitchFamily="2" charset="2"/>
                        <a:buChar char="§"/>
                      </a:pPr>
                      <a:r>
                        <a:rPr lang="en-US" sz="2800" b="1" dirty="0"/>
                        <a:t> Writing to a File:</a:t>
                      </a:r>
                    </a:p>
                    <a:p>
                      <a:r>
                        <a:rPr lang="en-US" sz="2800" dirty="0"/>
                        <a:t>The </a:t>
                      </a:r>
                      <a:r>
                        <a:rPr lang="en-US" sz="2800" dirty="0" err="1"/>
                        <a:t>fwrite</a:t>
                      </a:r>
                      <a:r>
                        <a:rPr lang="en-US" sz="2800" dirty="0"/>
                        <a:t>() function is used to write a string to a file.</a:t>
                      </a:r>
                    </a:p>
                  </a:txBody>
                  <a:tcPr horzOverflow="overflow">
                    <a:lnL cap="flat">
                      <a:noFill/>
                    </a:lnL>
                    <a:lnR cap="flat">
                      <a:noFill/>
                    </a:lnR>
                    <a:lnT w="28575" cap="flat" cmpd="sng" algn="ctr">
                      <a:no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 name="Rectangle 5"/>
          <p:cNvSpPr/>
          <p:nvPr/>
        </p:nvSpPr>
        <p:spPr bwMode="auto">
          <a:xfrm>
            <a:off x="1295400" y="3810000"/>
            <a:ext cx="7010400" cy="25908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marL="338138" indent="-338138">
              <a:spcBef>
                <a:spcPct val="20000"/>
              </a:spcBef>
              <a:tabLst>
                <a:tab pos="974725" algn="l"/>
                <a:tab pos="1195388" algn="l"/>
                <a:tab pos="1203325" algn="l"/>
              </a:tabLst>
              <a:defRPr/>
            </a:pPr>
            <a:r>
              <a:rPr lang="en-US" dirty="0">
                <a:solidFill>
                  <a:srgbClr val="FF0000"/>
                </a:solidFill>
              </a:rPr>
              <a:t>&lt;?</a:t>
            </a:r>
            <a:r>
              <a:rPr lang="en-US" dirty="0" err="1">
                <a:solidFill>
                  <a:srgbClr val="FF0000"/>
                </a:solidFill>
              </a:rPr>
              <a:t>php</a:t>
            </a:r>
            <a:br>
              <a:rPr lang="en-US" dirty="0"/>
            </a:br>
            <a:r>
              <a:rPr lang="en-US" dirty="0"/>
              <a:t>$file=</a:t>
            </a:r>
            <a:r>
              <a:rPr lang="en-US" dirty="0" err="1"/>
              <a:t>fopen</a:t>
            </a:r>
            <a:r>
              <a:rPr lang="en-US" dirty="0"/>
              <a:t>("</a:t>
            </a:r>
            <a:r>
              <a:rPr lang="en-US" dirty="0" err="1"/>
              <a:t>welcome.txt",“w</a:t>
            </a:r>
            <a:r>
              <a:rPr lang="en-US" dirty="0"/>
              <a:t>") ;</a:t>
            </a:r>
            <a:br>
              <a:rPr lang="en-US" dirty="0"/>
            </a:br>
            <a:r>
              <a:rPr lang="en-US" dirty="0" err="1"/>
              <a:t>fwrite</a:t>
            </a:r>
            <a:r>
              <a:rPr lang="en-US" dirty="0"/>
              <a:t>($file, “Hello World” );</a:t>
            </a:r>
            <a:br>
              <a:rPr lang="en-US" dirty="0"/>
            </a:br>
            <a:r>
              <a:rPr lang="en-US" dirty="0" err="1"/>
              <a:t>fclose</a:t>
            </a:r>
            <a:r>
              <a:rPr lang="en-US" dirty="0"/>
              <a:t>($file);</a:t>
            </a:r>
            <a:br>
              <a:rPr lang="en-US" dirty="0"/>
            </a:br>
            <a:r>
              <a:rPr lang="en-US" dirty="0">
                <a:solidFill>
                  <a:srgbClr val="FF0000"/>
                </a:solidFill>
              </a:rPr>
              <a:t>?&gt;</a:t>
            </a:r>
            <a:r>
              <a:rPr lang="en-US" dirty="0"/>
              <a:t> </a:t>
            </a:r>
            <a:endParaRPr lang="en-US"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12740"/>
    </mc:Choice>
    <mc:Fallback xmlns="">
      <p:transition spd="slow" advTm="1274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Handling</a:t>
            </a:r>
          </a:p>
        </p:txBody>
      </p:sp>
      <p:sp>
        <p:nvSpPr>
          <p:cNvPr id="3" name="Content Placeholder 2"/>
          <p:cNvSpPr>
            <a:spLocks noGrp="1"/>
          </p:cNvSpPr>
          <p:nvPr>
            <p:ph idx="1"/>
          </p:nvPr>
        </p:nvSpPr>
        <p:spPr>
          <a:xfrm>
            <a:off x="533400" y="1676400"/>
            <a:ext cx="8229600" cy="4876800"/>
          </a:xfrm>
        </p:spPr>
        <p:txBody>
          <a:bodyPr>
            <a:normAutofit fontScale="92500" lnSpcReduction="20000"/>
          </a:bodyPr>
          <a:lstStyle/>
          <a:p>
            <a:r>
              <a:rPr lang="en-US" dirty="0"/>
              <a:t>Exception handling is used to change the normal flow of the code execution if a specified error (exceptional) condition occurs. This condition is called an exception.</a:t>
            </a:r>
          </a:p>
          <a:p>
            <a:endParaRPr lang="en-US" dirty="0"/>
          </a:p>
          <a:p>
            <a:r>
              <a:rPr lang="en-US" dirty="0"/>
              <a:t>Different error handling methods:</a:t>
            </a:r>
          </a:p>
          <a:p>
            <a:pPr lvl="1"/>
            <a:r>
              <a:rPr lang="en-US" dirty="0"/>
              <a:t>Basic use of Exceptions</a:t>
            </a:r>
          </a:p>
          <a:p>
            <a:pPr lvl="1"/>
            <a:r>
              <a:rPr lang="en-US" dirty="0"/>
              <a:t>Creating a custom exception handler</a:t>
            </a:r>
          </a:p>
          <a:p>
            <a:pPr lvl="1"/>
            <a:r>
              <a:rPr lang="en-US" dirty="0"/>
              <a:t>Multiple exceptions</a:t>
            </a:r>
          </a:p>
          <a:p>
            <a:pPr lvl="1"/>
            <a:r>
              <a:rPr lang="en-US" dirty="0"/>
              <a:t>Re-throwing an exception</a:t>
            </a:r>
          </a:p>
          <a:p>
            <a:pPr lvl="1"/>
            <a:r>
              <a:rPr lang="en-US" dirty="0"/>
              <a:t>Setting a top level exception handler</a:t>
            </a:r>
          </a:p>
          <a:p>
            <a:pPr>
              <a:buNone/>
            </a:pPr>
            <a:br>
              <a:rPr lang="en-US" dirty="0"/>
            </a:br>
            <a:r>
              <a:rPr lang="en-US" dirty="0"/>
              <a:t> </a:t>
            </a:r>
            <a:br>
              <a:rPr lang="en-US" dirty="0"/>
            </a:b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0048E941-95AF-458E-AD7E-685ED38AAA91}" type="slidenum">
              <a:rPr lang="en-US" smtClean="0"/>
              <a:pPr/>
              <a:t>22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31203"/>
    </mc:Choice>
    <mc:Fallback xmlns="">
      <p:transition spd="slow" advTm="31203"/>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p:spPr>
        <p:txBody>
          <a:bodyPr>
            <a:normAutofit/>
          </a:bodyPr>
          <a:lstStyle/>
          <a:p>
            <a:fld id="{3704F603-F879-49CD-83D1-5CE9EA50454D}" type="slidenum">
              <a:rPr lang="ar-SA" smtClean="0">
                <a:latin typeface="Arial" pitchFamily="34" charset="0"/>
                <a:cs typeface="Arial" pitchFamily="34" charset="0"/>
              </a:rPr>
              <a:pPr/>
              <a:t>23</a:t>
            </a:fld>
            <a:endParaRPr lang="en-US">
              <a:latin typeface="Arial" pitchFamily="34" charset="0"/>
              <a:cs typeface="Arial" pitchFamily="34" charset="0"/>
            </a:endParaRPr>
          </a:p>
        </p:txBody>
      </p:sp>
      <p:sp>
        <p:nvSpPr>
          <p:cNvPr id="45059" name="Rectangle 2"/>
          <p:cNvSpPr>
            <a:spLocks noGrp="1" noChangeArrowheads="1"/>
          </p:cNvSpPr>
          <p:nvPr>
            <p:ph type="title"/>
          </p:nvPr>
        </p:nvSpPr>
        <p:spPr>
          <a:xfrm>
            <a:off x="457200" y="555625"/>
            <a:ext cx="8229600" cy="769441"/>
          </a:xfrm>
          <a:noFill/>
        </p:spPr>
        <p:txBody>
          <a:bodyPr anchorCtr="1">
            <a:spAutoFit/>
          </a:bodyPr>
          <a:lstStyle/>
          <a:p>
            <a:pPr rtl="0" eaLnBrk="1" hangingPunct="1"/>
            <a:r>
              <a:rPr lang="en-US" dirty="0">
                <a:solidFill>
                  <a:schemeClr val="accent1">
                    <a:tint val="83000"/>
                    <a:satMod val="150000"/>
                  </a:schemeClr>
                </a:solidFill>
              </a:rPr>
              <a:t>Basic Use of Exceptions</a:t>
            </a:r>
          </a:p>
        </p:txBody>
      </p:sp>
      <p:graphicFrame>
        <p:nvGraphicFramePr>
          <p:cNvPr id="69635" name="Group 3"/>
          <p:cNvGraphicFramePr>
            <a:graphicFrameLocks noGrp="1"/>
          </p:cNvGraphicFramePr>
          <p:nvPr>
            <p:ph type="tbl" idx="1"/>
          </p:nvPr>
        </p:nvGraphicFramePr>
        <p:xfrm>
          <a:off x="533400" y="1524000"/>
          <a:ext cx="8229600" cy="4443984"/>
        </p:xfrm>
        <a:graphic>
          <a:graphicData uri="http://schemas.openxmlformats.org/drawingml/2006/table">
            <a:tbl>
              <a:tblPr rtl="1"/>
              <a:tblGrid>
                <a:gridCol w="8229600">
                  <a:extLst>
                    <a:ext uri="{9D8B030D-6E8A-4147-A177-3AD203B41FA5}">
                      <a16:colId xmlns:a16="http://schemas.microsoft.com/office/drawing/2014/main" val="20000"/>
                    </a:ext>
                  </a:extLst>
                </a:gridCol>
              </a:tblGrid>
              <a:tr h="4038600">
                <a:tc>
                  <a:txBody>
                    <a:bodyPr/>
                    <a:lstStyle/>
                    <a:p>
                      <a:r>
                        <a:rPr lang="en-US" sz="2800" dirty="0"/>
                        <a:t>Proper exception code should include:</a:t>
                      </a:r>
                    </a:p>
                    <a:p>
                      <a:r>
                        <a:rPr lang="en-US" sz="2800" dirty="0"/>
                        <a:t>-  </a:t>
                      </a:r>
                      <a:r>
                        <a:rPr lang="en-US" sz="2800" b="1" dirty="0"/>
                        <a:t> Try </a:t>
                      </a:r>
                      <a:r>
                        <a:rPr lang="en-US" sz="2800" dirty="0"/>
                        <a:t>- A function using an exception should be in a "try" block. If the exception does not trigger, the code will continue as normal. However if the exception triggers, an exception is "thrown"</a:t>
                      </a:r>
                    </a:p>
                    <a:p>
                      <a:r>
                        <a:rPr lang="en-US" sz="2800" dirty="0"/>
                        <a:t>-</a:t>
                      </a:r>
                      <a:r>
                        <a:rPr lang="en-US" sz="2800" baseline="0" dirty="0"/>
                        <a:t>  </a:t>
                      </a:r>
                      <a:r>
                        <a:rPr lang="en-US" sz="2800" b="1" baseline="0" dirty="0"/>
                        <a:t> </a:t>
                      </a:r>
                      <a:r>
                        <a:rPr lang="en-US" sz="2800" b="1" dirty="0"/>
                        <a:t>Throw </a:t>
                      </a:r>
                      <a:r>
                        <a:rPr lang="en-US" sz="2800" dirty="0"/>
                        <a:t>- This is how you trigger an exception. </a:t>
                      </a:r>
                    </a:p>
                    <a:p>
                      <a:r>
                        <a:rPr lang="en-US" sz="2800" dirty="0"/>
                        <a:t>-  </a:t>
                      </a:r>
                      <a:r>
                        <a:rPr lang="en-US" sz="2800" b="1" dirty="0"/>
                        <a:t> Catch </a:t>
                      </a:r>
                      <a:r>
                        <a:rPr lang="en-US" sz="2800" dirty="0"/>
                        <a:t>- A "catch" block retrieves an exception and creates an object containing the exception information</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74725" algn="l"/>
                          <a:tab pos="1195388" algn="l"/>
                          <a:tab pos="1203325" algn="l"/>
                        </a:tabLst>
                      </a:pPr>
                      <a:endParaRPr kumimoji="0" lang="en-US" sz="2800" b="0" i="0" u="none" strike="noStrike" cap="none" normalizeH="0" baseline="0" dirty="0">
                        <a:ln>
                          <a:noFill/>
                        </a:ln>
                        <a:solidFill>
                          <a:schemeClr val="tx1"/>
                        </a:solidFill>
                        <a:effectLst/>
                        <a:latin typeface="Arial" charset="0"/>
                        <a:cs typeface="Arial" charset="0"/>
                      </a:endParaRPr>
                    </a:p>
                  </a:txBody>
                  <a:tcPr horzOverflow="overflow">
                    <a:lnL cap="flat">
                      <a:noFill/>
                    </a:lnL>
                    <a:lnR cap="flat">
                      <a:noFill/>
                    </a:lnR>
                    <a:lnT w="28575" cap="flat" cmpd="sng" algn="ctr">
                      <a:no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92956343"/>
      </p:ext>
    </p:extLst>
  </p:cSld>
  <p:clrMapOvr>
    <a:masterClrMapping/>
  </p:clrMapOvr>
  <mc:AlternateContent xmlns:mc="http://schemas.openxmlformats.org/markup-compatibility/2006" xmlns:p14="http://schemas.microsoft.com/office/powerpoint/2010/main">
    <mc:Choice Requires="p14">
      <p:transition spd="slow" p14:dur="2000" advTm="62393"/>
    </mc:Choice>
    <mc:Fallback xmlns="">
      <p:transition spd="slow" advTm="62393"/>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p:spPr>
        <p:txBody>
          <a:bodyPr>
            <a:normAutofit/>
          </a:bodyPr>
          <a:lstStyle/>
          <a:p>
            <a:fld id="{A58FAA3A-7D1B-4610-AFFB-FAE657CEC5E8}" type="slidenum">
              <a:rPr lang="ar-SA" smtClean="0">
                <a:latin typeface="Arial" pitchFamily="34" charset="0"/>
                <a:cs typeface="Arial" pitchFamily="34" charset="0"/>
              </a:rPr>
              <a:pPr/>
              <a:t>24</a:t>
            </a:fld>
            <a:endParaRPr lang="en-US">
              <a:latin typeface="Arial" pitchFamily="34" charset="0"/>
              <a:cs typeface="Arial" pitchFamily="34" charset="0"/>
            </a:endParaRPr>
          </a:p>
        </p:txBody>
      </p:sp>
      <p:sp>
        <p:nvSpPr>
          <p:cNvPr id="46083" name="Rectangle 2"/>
          <p:cNvSpPr>
            <a:spLocks noGrp="1" noChangeArrowheads="1"/>
          </p:cNvSpPr>
          <p:nvPr>
            <p:ph type="title"/>
          </p:nvPr>
        </p:nvSpPr>
        <p:spPr>
          <a:xfrm>
            <a:off x="457200" y="555625"/>
            <a:ext cx="8229600" cy="769441"/>
          </a:xfrm>
          <a:noFill/>
        </p:spPr>
        <p:txBody>
          <a:bodyPr anchorCtr="1">
            <a:spAutoFit/>
          </a:bodyPr>
          <a:lstStyle/>
          <a:p>
            <a:pPr rtl="0" eaLnBrk="1" hangingPunct="1"/>
            <a:r>
              <a:rPr lang="en-US" dirty="0">
                <a:solidFill>
                  <a:schemeClr val="accent1">
                    <a:tint val="83000"/>
                    <a:satMod val="150000"/>
                  </a:schemeClr>
                </a:solidFill>
              </a:rPr>
              <a:t>Basic Use of Exceptions- Example</a:t>
            </a:r>
          </a:p>
        </p:txBody>
      </p:sp>
      <p:graphicFrame>
        <p:nvGraphicFramePr>
          <p:cNvPr id="69635" name="Group 3"/>
          <p:cNvGraphicFramePr>
            <a:graphicFrameLocks noGrp="1"/>
          </p:cNvGraphicFramePr>
          <p:nvPr>
            <p:ph type="tbl" idx="1"/>
          </p:nvPr>
        </p:nvGraphicFramePr>
        <p:xfrm>
          <a:off x="533400" y="1219200"/>
          <a:ext cx="8229600" cy="403860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40386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74725" algn="l"/>
                          <a:tab pos="1195388" algn="l"/>
                          <a:tab pos="1203325" algn="l"/>
                        </a:tabLst>
                      </a:pPr>
                      <a:endParaRPr kumimoji="0" lang="en-US" sz="2800" b="0" i="0" u="none" strike="noStrike" cap="none" normalizeH="0" baseline="0" dirty="0">
                        <a:ln>
                          <a:noFill/>
                        </a:ln>
                        <a:solidFill>
                          <a:schemeClr val="tx1"/>
                        </a:solidFill>
                        <a:effectLst/>
                        <a:latin typeface="Arial" charset="0"/>
                        <a:cs typeface="Arial" charset="0"/>
                      </a:endParaRPr>
                    </a:p>
                  </a:txBody>
                  <a:tcPr horzOverflow="overflow">
                    <a:lnL cap="flat">
                      <a:noFill/>
                    </a:lnL>
                    <a:lnR cap="flat">
                      <a:noFill/>
                    </a:lnR>
                    <a:lnT w="28575" cap="flat" cmpd="sng" algn="ctr">
                      <a:no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 name="Rectangle 5"/>
          <p:cNvSpPr/>
          <p:nvPr/>
        </p:nvSpPr>
        <p:spPr bwMode="auto">
          <a:xfrm>
            <a:off x="914400" y="1295400"/>
            <a:ext cx="7467600" cy="54864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marL="338138" indent="-338138" algn="l" rtl="0">
              <a:spcBef>
                <a:spcPct val="20000"/>
              </a:spcBef>
              <a:tabLst>
                <a:tab pos="974725" algn="l"/>
                <a:tab pos="1195388" algn="l"/>
                <a:tab pos="1203325" algn="l"/>
              </a:tabLst>
              <a:defRPr/>
            </a:pPr>
            <a:r>
              <a:rPr lang="en-US" sz="1600" dirty="0">
                <a:solidFill>
                  <a:srgbClr val="FF0000"/>
                </a:solidFill>
              </a:rPr>
              <a:t>&lt;?</a:t>
            </a:r>
            <a:r>
              <a:rPr lang="en-US" sz="1600" dirty="0" err="1">
                <a:solidFill>
                  <a:srgbClr val="FF0000"/>
                </a:solidFill>
              </a:rPr>
              <a:t>php</a:t>
            </a:r>
            <a:br>
              <a:rPr lang="en-US" sz="1600" dirty="0"/>
            </a:br>
            <a:r>
              <a:rPr lang="en-US" sz="1600" dirty="0"/>
              <a:t>//create function with an exception</a:t>
            </a:r>
            <a:br>
              <a:rPr lang="en-US" sz="1600" dirty="0"/>
            </a:br>
            <a:r>
              <a:rPr lang="en-US" sz="1600" dirty="0"/>
              <a:t>function </a:t>
            </a:r>
            <a:r>
              <a:rPr lang="en-US" sz="1600" dirty="0" err="1"/>
              <a:t>checkNum</a:t>
            </a:r>
            <a:r>
              <a:rPr lang="en-US" sz="1600" dirty="0"/>
              <a:t>($number)</a:t>
            </a:r>
            <a:br>
              <a:rPr lang="en-US" sz="1600" dirty="0"/>
            </a:br>
            <a:r>
              <a:rPr lang="en-US" sz="1600" dirty="0"/>
              <a:t>  {</a:t>
            </a:r>
            <a:br>
              <a:rPr lang="en-US" sz="1600" dirty="0"/>
            </a:br>
            <a:r>
              <a:rPr lang="en-US" sz="1600" dirty="0"/>
              <a:t>  if($number&gt;1)</a:t>
            </a:r>
            <a:br>
              <a:rPr lang="en-US" sz="1600" dirty="0"/>
            </a:br>
            <a:r>
              <a:rPr lang="en-US" sz="1600" dirty="0"/>
              <a:t>    {</a:t>
            </a:r>
            <a:br>
              <a:rPr lang="en-US" sz="1600" dirty="0"/>
            </a:br>
            <a:r>
              <a:rPr lang="en-US" sz="1600" dirty="0"/>
              <a:t>    throw  new Exception("Value must be 1 or below");</a:t>
            </a:r>
            <a:br>
              <a:rPr lang="en-US" sz="1600" dirty="0"/>
            </a:br>
            <a:r>
              <a:rPr lang="en-US" sz="1600" dirty="0"/>
              <a:t>    }</a:t>
            </a:r>
            <a:br>
              <a:rPr lang="en-US" sz="1600" dirty="0"/>
            </a:br>
            <a:r>
              <a:rPr lang="en-US" sz="1600" dirty="0"/>
              <a:t>  return true;</a:t>
            </a:r>
            <a:br>
              <a:rPr lang="en-US" sz="1600" dirty="0"/>
            </a:br>
            <a:r>
              <a:rPr lang="en-US" sz="1600" dirty="0"/>
              <a:t>  }</a:t>
            </a:r>
            <a:br>
              <a:rPr lang="en-US" sz="1600" dirty="0"/>
            </a:br>
            <a:r>
              <a:rPr lang="en-US" sz="1600" dirty="0"/>
              <a:t>//trigger exception in a "try" block</a:t>
            </a:r>
            <a:br>
              <a:rPr lang="en-US" sz="1600" dirty="0"/>
            </a:br>
            <a:r>
              <a:rPr lang="en-US" sz="1600" dirty="0"/>
              <a:t>try</a:t>
            </a:r>
            <a:br>
              <a:rPr lang="en-US" sz="1600" dirty="0"/>
            </a:br>
            <a:r>
              <a:rPr lang="en-US" sz="1600" dirty="0"/>
              <a:t>  {</a:t>
            </a:r>
            <a:br>
              <a:rPr lang="en-US" sz="1600" dirty="0"/>
            </a:br>
            <a:r>
              <a:rPr lang="en-US" sz="1600" dirty="0"/>
              <a:t>  </a:t>
            </a:r>
            <a:r>
              <a:rPr lang="en-US" sz="1600" dirty="0" err="1"/>
              <a:t>checkNum</a:t>
            </a:r>
            <a:r>
              <a:rPr lang="en-US" sz="1600" dirty="0"/>
              <a:t>(2);</a:t>
            </a:r>
            <a:br>
              <a:rPr lang="en-US" sz="1600" dirty="0"/>
            </a:br>
            <a:r>
              <a:rPr lang="en-US" sz="1600" dirty="0"/>
              <a:t>  //If the exception is thrown, this text will not be shown</a:t>
            </a:r>
            <a:br>
              <a:rPr lang="en-US" sz="1600" dirty="0"/>
            </a:br>
            <a:r>
              <a:rPr lang="en-US" sz="1600" dirty="0"/>
              <a:t>  echo 'If you see this, the number is 1 or below';</a:t>
            </a:r>
            <a:br>
              <a:rPr lang="en-US" sz="1600" dirty="0"/>
            </a:br>
            <a:r>
              <a:rPr lang="en-US" sz="1600" dirty="0"/>
              <a:t>  }</a:t>
            </a:r>
            <a:br>
              <a:rPr lang="en-US" sz="1600" dirty="0"/>
            </a:br>
            <a:r>
              <a:rPr lang="en-US" sz="1600" dirty="0"/>
              <a:t>//catch exception</a:t>
            </a:r>
            <a:br>
              <a:rPr lang="en-US" sz="1600" dirty="0"/>
            </a:br>
            <a:r>
              <a:rPr lang="en-US" sz="1600" dirty="0"/>
              <a:t>catch(Exception $e)</a:t>
            </a:r>
            <a:br>
              <a:rPr lang="en-US" sz="1600" dirty="0"/>
            </a:br>
            <a:r>
              <a:rPr lang="en-US" sz="1600" dirty="0"/>
              <a:t>  {</a:t>
            </a:r>
            <a:br>
              <a:rPr lang="en-US" sz="1600" dirty="0"/>
            </a:br>
            <a:r>
              <a:rPr lang="en-US" sz="1600" dirty="0"/>
              <a:t>  echo 'Message: ' .$e-&gt;</a:t>
            </a:r>
            <a:r>
              <a:rPr lang="en-US" sz="1600" dirty="0" err="1"/>
              <a:t>getMessage</a:t>
            </a:r>
            <a:r>
              <a:rPr lang="en-US" sz="1600" dirty="0"/>
              <a:t>();</a:t>
            </a:r>
            <a:br>
              <a:rPr lang="en-US" sz="1600" dirty="0"/>
            </a:br>
            <a:r>
              <a:rPr lang="en-US" sz="1600" dirty="0"/>
              <a:t>  }</a:t>
            </a:r>
            <a:r>
              <a:rPr lang="en-US" sz="1600" dirty="0">
                <a:solidFill>
                  <a:srgbClr val="FF0000"/>
                </a:solidFill>
              </a:rPr>
              <a:t>?&gt;</a:t>
            </a:r>
          </a:p>
        </p:txBody>
      </p:sp>
      <p:sp>
        <p:nvSpPr>
          <p:cNvPr id="7" name="Rectangle 6"/>
          <p:cNvSpPr/>
          <p:nvPr/>
        </p:nvSpPr>
        <p:spPr bwMode="auto">
          <a:xfrm>
            <a:off x="5105400" y="5486400"/>
            <a:ext cx="3733800" cy="6858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marL="338138" indent="-338138" algn="l" rtl="0">
              <a:spcBef>
                <a:spcPct val="20000"/>
              </a:spcBef>
              <a:tabLst>
                <a:tab pos="974725" algn="l"/>
                <a:tab pos="1195388" algn="l"/>
                <a:tab pos="1203325" algn="l"/>
              </a:tabLst>
              <a:defRPr/>
            </a:pPr>
            <a:r>
              <a:rPr lang="en-US" sz="1600" u="sng" dirty="0"/>
              <a:t>Output:</a:t>
            </a:r>
          </a:p>
          <a:p>
            <a:pPr marL="338138" indent="-338138" algn="l" rtl="0">
              <a:spcBef>
                <a:spcPct val="20000"/>
              </a:spcBef>
              <a:tabLst>
                <a:tab pos="974725" algn="l"/>
                <a:tab pos="1195388" algn="l"/>
                <a:tab pos="1203325" algn="l"/>
              </a:tabLst>
              <a:defRPr/>
            </a:pPr>
            <a:r>
              <a:rPr lang="en-US" sz="1600" dirty="0"/>
              <a:t>Message: Value must be 1 or below</a:t>
            </a:r>
            <a:endParaRPr lang="en-US" sz="1600" dirty="0">
              <a:solidFill>
                <a:srgbClr val="FF0000"/>
              </a:solidFill>
            </a:endParaRPr>
          </a:p>
        </p:txBody>
      </p:sp>
    </p:spTree>
    <p:extLst>
      <p:ext uri="{BB962C8B-B14F-4D97-AF65-F5344CB8AC3E}">
        <p14:creationId xmlns:p14="http://schemas.microsoft.com/office/powerpoint/2010/main" val="1580721686"/>
      </p:ext>
    </p:extLst>
  </p:cSld>
  <p:clrMapOvr>
    <a:masterClrMapping/>
  </p:clrMapOvr>
  <mc:AlternateContent xmlns:mc="http://schemas.openxmlformats.org/markup-compatibility/2006" xmlns:p14="http://schemas.microsoft.com/office/powerpoint/2010/main">
    <mc:Choice Requires="p14">
      <p:transition spd="slow" p14:dur="2000" advTm="117965"/>
    </mc:Choice>
    <mc:Fallback xmlns="">
      <p:transition spd="slow" advTm="117965"/>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p:spPr>
        <p:txBody>
          <a:bodyPr>
            <a:normAutofit/>
          </a:bodyPr>
          <a:lstStyle/>
          <a:p>
            <a:fld id="{B355C935-3EA9-4EEE-B0E3-601C0FE3F2F6}" type="slidenum">
              <a:rPr lang="ar-SA" smtClean="0">
                <a:latin typeface="Arial" pitchFamily="34" charset="0"/>
                <a:cs typeface="Arial" pitchFamily="34" charset="0"/>
              </a:rPr>
              <a:pPr/>
              <a:t>25</a:t>
            </a:fld>
            <a:endParaRPr lang="en-US">
              <a:latin typeface="Arial" pitchFamily="34" charset="0"/>
              <a:cs typeface="Arial" pitchFamily="34" charset="0"/>
            </a:endParaRPr>
          </a:p>
        </p:txBody>
      </p:sp>
      <p:sp>
        <p:nvSpPr>
          <p:cNvPr id="47107" name="Rectangle 2"/>
          <p:cNvSpPr>
            <a:spLocks noGrp="1" noChangeArrowheads="1"/>
          </p:cNvSpPr>
          <p:nvPr>
            <p:ph type="title"/>
          </p:nvPr>
        </p:nvSpPr>
        <p:spPr>
          <a:xfrm>
            <a:off x="457200" y="555625"/>
            <a:ext cx="8229600" cy="1446550"/>
          </a:xfrm>
          <a:noFill/>
        </p:spPr>
        <p:txBody>
          <a:bodyPr anchorCtr="1">
            <a:spAutoFit/>
          </a:bodyPr>
          <a:lstStyle/>
          <a:p>
            <a:pPr rtl="0" eaLnBrk="1" hangingPunct="1"/>
            <a:r>
              <a:rPr lang="en-US" dirty="0">
                <a:solidFill>
                  <a:schemeClr val="accent1">
                    <a:tint val="83000"/>
                    <a:satMod val="150000"/>
                  </a:schemeClr>
                </a:solidFill>
              </a:rPr>
              <a:t>Creating a Custom Exception Class</a:t>
            </a:r>
            <a:br>
              <a:rPr lang="en-US" dirty="0">
                <a:solidFill>
                  <a:schemeClr val="accent1">
                    <a:tint val="83000"/>
                    <a:satMod val="150000"/>
                  </a:schemeClr>
                </a:solidFill>
              </a:rPr>
            </a:br>
            <a:endParaRPr lang="en-US" dirty="0">
              <a:solidFill>
                <a:schemeClr val="accent1">
                  <a:tint val="83000"/>
                  <a:satMod val="150000"/>
                </a:schemeClr>
              </a:solidFill>
            </a:endParaRPr>
          </a:p>
        </p:txBody>
      </p:sp>
      <p:graphicFrame>
        <p:nvGraphicFramePr>
          <p:cNvPr id="69635" name="Group 3"/>
          <p:cNvGraphicFramePr>
            <a:graphicFrameLocks noGrp="1"/>
          </p:cNvGraphicFramePr>
          <p:nvPr>
            <p:ph type="tbl" idx="1"/>
          </p:nvPr>
        </p:nvGraphicFramePr>
        <p:xfrm>
          <a:off x="533400" y="1219200"/>
          <a:ext cx="8229600" cy="403860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40386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74725" algn="l"/>
                          <a:tab pos="1195388" algn="l"/>
                          <a:tab pos="1203325" algn="l"/>
                        </a:tabLst>
                      </a:pPr>
                      <a:endParaRPr kumimoji="0" lang="en-US" sz="2800" b="0" i="0" u="none" strike="noStrike" cap="none" normalizeH="0" baseline="0" dirty="0">
                        <a:ln>
                          <a:noFill/>
                        </a:ln>
                        <a:solidFill>
                          <a:schemeClr val="tx1"/>
                        </a:solidFill>
                        <a:effectLst/>
                        <a:latin typeface="Arial" charset="0"/>
                        <a:cs typeface="Arial" charset="0"/>
                      </a:endParaRPr>
                    </a:p>
                  </a:txBody>
                  <a:tcPr horzOverflow="overflow">
                    <a:lnL cap="flat">
                      <a:noFill/>
                    </a:lnL>
                    <a:lnR cap="flat">
                      <a:noFill/>
                    </a:lnR>
                    <a:lnT w="28575" cap="flat" cmpd="sng" algn="ctr">
                      <a:no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 name="Rectangle 5"/>
          <p:cNvSpPr/>
          <p:nvPr/>
        </p:nvSpPr>
        <p:spPr bwMode="auto">
          <a:xfrm>
            <a:off x="76200" y="1295400"/>
            <a:ext cx="6477000" cy="54102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marL="338138" indent="-338138" algn="l" rtl="0">
              <a:spcBef>
                <a:spcPct val="20000"/>
              </a:spcBef>
              <a:tabLst>
                <a:tab pos="974725" algn="l"/>
                <a:tab pos="1195388" algn="l"/>
                <a:tab pos="1203325" algn="l"/>
              </a:tabLst>
              <a:defRPr/>
            </a:pPr>
            <a:r>
              <a:rPr lang="en-US" sz="1600" dirty="0">
                <a:solidFill>
                  <a:srgbClr val="FF0000"/>
                </a:solidFill>
              </a:rPr>
              <a:t>&lt;?</a:t>
            </a:r>
            <a:r>
              <a:rPr lang="en-US" sz="1600" dirty="0" err="1">
                <a:solidFill>
                  <a:srgbClr val="FF0000"/>
                </a:solidFill>
              </a:rPr>
              <a:t>php</a:t>
            </a:r>
            <a:br>
              <a:rPr lang="en-US" sz="1600" dirty="0"/>
            </a:br>
            <a:r>
              <a:rPr lang="en-US" sz="1600" dirty="0"/>
              <a:t>class </a:t>
            </a:r>
            <a:r>
              <a:rPr lang="en-US" sz="1600" b="1" dirty="0" err="1"/>
              <a:t>customException</a:t>
            </a:r>
            <a:r>
              <a:rPr lang="en-US" sz="1600" dirty="0"/>
              <a:t> extends </a:t>
            </a:r>
            <a:r>
              <a:rPr lang="en-US" sz="1600" b="1" dirty="0"/>
              <a:t>Exception</a:t>
            </a:r>
            <a:br>
              <a:rPr lang="en-US" sz="1600" dirty="0"/>
            </a:br>
            <a:r>
              <a:rPr lang="en-US" sz="1600" dirty="0"/>
              <a:t>  {</a:t>
            </a:r>
            <a:br>
              <a:rPr lang="en-US" sz="1600" dirty="0"/>
            </a:br>
            <a:r>
              <a:rPr lang="en-US" sz="1600" dirty="0"/>
              <a:t>  public function </a:t>
            </a:r>
            <a:r>
              <a:rPr lang="en-US" sz="1600" dirty="0" err="1"/>
              <a:t>errorMessage</a:t>
            </a:r>
            <a:r>
              <a:rPr lang="en-US" sz="1600" dirty="0"/>
              <a:t>()</a:t>
            </a:r>
            <a:br>
              <a:rPr lang="en-US" sz="1600" dirty="0"/>
            </a:br>
            <a:r>
              <a:rPr lang="en-US" sz="1600" dirty="0"/>
              <a:t>    {</a:t>
            </a:r>
            <a:br>
              <a:rPr lang="en-US" sz="1600" dirty="0"/>
            </a:br>
            <a:r>
              <a:rPr lang="en-US" sz="1600" dirty="0"/>
              <a:t>    //error message</a:t>
            </a:r>
            <a:br>
              <a:rPr lang="en-US" sz="1600" dirty="0"/>
            </a:br>
            <a:r>
              <a:rPr lang="en-US" sz="1600" dirty="0"/>
              <a:t>    $</a:t>
            </a:r>
            <a:r>
              <a:rPr lang="en-US" sz="1600" dirty="0" err="1"/>
              <a:t>errorMsg</a:t>
            </a:r>
            <a:r>
              <a:rPr lang="en-US" sz="1600" dirty="0"/>
              <a:t> = 'Error on line '.$this-&gt;</a:t>
            </a:r>
            <a:r>
              <a:rPr lang="en-US" sz="1600" dirty="0" err="1"/>
              <a:t>getLine</a:t>
            </a:r>
            <a:r>
              <a:rPr lang="en-US" sz="1600" dirty="0"/>
              <a:t>().' in '.$this-&gt;</a:t>
            </a:r>
            <a:r>
              <a:rPr lang="en-US" sz="1600" dirty="0" err="1"/>
              <a:t>getFile</a:t>
            </a:r>
            <a:r>
              <a:rPr lang="en-US" sz="1600" dirty="0"/>
              <a:t>()</a:t>
            </a:r>
            <a:br>
              <a:rPr lang="en-US" sz="1600" dirty="0"/>
            </a:br>
            <a:r>
              <a:rPr lang="en-US" sz="1600" dirty="0"/>
              <a:t>    .': &lt;b&gt;'.$this-&gt;</a:t>
            </a:r>
            <a:r>
              <a:rPr lang="en-US" sz="1600" dirty="0" err="1"/>
              <a:t>getMessage</a:t>
            </a:r>
            <a:r>
              <a:rPr lang="en-US" sz="1600" dirty="0"/>
              <a:t>().'&lt;/b&gt; is not a valid E-Mail address';</a:t>
            </a:r>
            <a:br>
              <a:rPr lang="en-US" sz="1600" dirty="0"/>
            </a:br>
            <a:r>
              <a:rPr lang="en-US" sz="1600" dirty="0"/>
              <a:t>    return $</a:t>
            </a:r>
            <a:r>
              <a:rPr lang="en-US" sz="1600" dirty="0" err="1"/>
              <a:t>errorMsg</a:t>
            </a:r>
            <a:r>
              <a:rPr lang="en-US" sz="1600" dirty="0"/>
              <a:t>;</a:t>
            </a:r>
            <a:br>
              <a:rPr lang="en-US" sz="1600" dirty="0"/>
            </a:br>
            <a:r>
              <a:rPr lang="en-US" sz="1600" dirty="0"/>
              <a:t>    }</a:t>
            </a:r>
            <a:br>
              <a:rPr lang="en-US" sz="1600" dirty="0"/>
            </a:br>
            <a:r>
              <a:rPr lang="en-US" sz="1600" dirty="0"/>
              <a:t>  }</a:t>
            </a:r>
            <a:br>
              <a:rPr lang="en-US" sz="1600" dirty="0"/>
            </a:br>
            <a:r>
              <a:rPr lang="en-US" sz="1600" dirty="0"/>
              <a:t>$email = "</a:t>
            </a:r>
            <a:r>
              <a:rPr lang="en-US" sz="1600" dirty="0" err="1"/>
              <a:t>someone@example</a:t>
            </a:r>
            <a:r>
              <a:rPr lang="en-US" sz="1600" dirty="0"/>
              <a:t>...com";</a:t>
            </a:r>
            <a:br>
              <a:rPr lang="en-US" sz="1600" dirty="0"/>
            </a:br>
            <a:r>
              <a:rPr lang="en-US" sz="1600" dirty="0"/>
              <a:t>try</a:t>
            </a:r>
            <a:br>
              <a:rPr lang="en-US" sz="1600" dirty="0"/>
            </a:br>
            <a:r>
              <a:rPr lang="en-US" sz="1600" dirty="0"/>
              <a:t>  {</a:t>
            </a:r>
            <a:br>
              <a:rPr lang="en-US" sz="1600" dirty="0"/>
            </a:br>
            <a:r>
              <a:rPr lang="en-US" sz="1600" dirty="0"/>
              <a:t>  //check if</a:t>
            </a:r>
            <a:br>
              <a:rPr lang="en-US" sz="1600" dirty="0"/>
            </a:br>
            <a:r>
              <a:rPr lang="en-US" sz="1600" dirty="0"/>
              <a:t>  if(</a:t>
            </a:r>
            <a:r>
              <a:rPr lang="en-US" sz="1600" dirty="0" err="1"/>
              <a:t>filter_var</a:t>
            </a:r>
            <a:r>
              <a:rPr lang="en-US" sz="1600" dirty="0"/>
              <a:t>($email, FILTER_VALIDATE_EMAIL) === FALSE)</a:t>
            </a:r>
            <a:br>
              <a:rPr lang="en-US" sz="1600" dirty="0"/>
            </a:br>
            <a:r>
              <a:rPr lang="en-US" sz="1600" dirty="0"/>
              <a:t>    {</a:t>
            </a:r>
            <a:br>
              <a:rPr lang="en-US" sz="1600" dirty="0"/>
            </a:br>
            <a:r>
              <a:rPr lang="en-US" sz="1600" dirty="0"/>
              <a:t>    //throw exception if email is not valid</a:t>
            </a:r>
            <a:br>
              <a:rPr lang="en-US" sz="1600" dirty="0"/>
            </a:br>
            <a:r>
              <a:rPr lang="en-US" sz="1600" dirty="0"/>
              <a:t>    throw new </a:t>
            </a:r>
            <a:r>
              <a:rPr lang="en-US" sz="1600" dirty="0" err="1"/>
              <a:t>customException</a:t>
            </a:r>
            <a:r>
              <a:rPr lang="en-US" sz="1600" dirty="0"/>
              <a:t>($email);</a:t>
            </a:r>
            <a:br>
              <a:rPr lang="en-US" sz="1600" dirty="0"/>
            </a:br>
            <a:r>
              <a:rPr lang="en-US" sz="1600" dirty="0"/>
              <a:t>    }</a:t>
            </a:r>
            <a:br>
              <a:rPr lang="en-US" sz="1600" dirty="0"/>
            </a:br>
            <a:r>
              <a:rPr lang="en-US" sz="1600" dirty="0"/>
              <a:t>  }</a:t>
            </a:r>
            <a:endParaRPr lang="en-US" sz="1600" dirty="0">
              <a:solidFill>
                <a:srgbClr val="FF0000"/>
              </a:solidFill>
            </a:endParaRPr>
          </a:p>
        </p:txBody>
      </p:sp>
      <p:sp>
        <p:nvSpPr>
          <p:cNvPr id="7" name="Rectangle 6"/>
          <p:cNvSpPr/>
          <p:nvPr/>
        </p:nvSpPr>
        <p:spPr bwMode="auto">
          <a:xfrm>
            <a:off x="6477000" y="1295400"/>
            <a:ext cx="2895600" cy="54102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marL="338138" indent="-338138" algn="l" rtl="0">
              <a:spcBef>
                <a:spcPct val="20000"/>
              </a:spcBef>
              <a:tabLst>
                <a:tab pos="974725" algn="l"/>
                <a:tab pos="1195388" algn="l"/>
                <a:tab pos="1203325" algn="l"/>
              </a:tabLst>
              <a:defRPr/>
            </a:pPr>
            <a:r>
              <a:rPr lang="en-US" sz="1600" dirty="0"/>
              <a:t>catch (</a:t>
            </a:r>
            <a:r>
              <a:rPr lang="en-US" sz="1600" dirty="0" err="1"/>
              <a:t>customException</a:t>
            </a:r>
            <a:r>
              <a:rPr lang="en-US" sz="1600" dirty="0"/>
              <a:t> $e)</a:t>
            </a:r>
          </a:p>
          <a:p>
            <a:pPr marL="338138" indent="-338138" algn="l" rtl="0">
              <a:spcBef>
                <a:spcPct val="20000"/>
              </a:spcBef>
              <a:tabLst>
                <a:tab pos="974725" algn="l"/>
                <a:tab pos="1195388" algn="l"/>
                <a:tab pos="1203325" algn="l"/>
              </a:tabLst>
              <a:defRPr/>
            </a:pPr>
            <a:r>
              <a:rPr lang="en-US" sz="1600" dirty="0"/>
              <a:t>  {</a:t>
            </a:r>
          </a:p>
          <a:p>
            <a:pPr marL="338138" indent="-338138" algn="l" rtl="0">
              <a:spcBef>
                <a:spcPct val="20000"/>
              </a:spcBef>
              <a:tabLst>
                <a:tab pos="974725" algn="l"/>
                <a:tab pos="1195388" algn="l"/>
                <a:tab pos="1203325" algn="l"/>
              </a:tabLst>
              <a:defRPr/>
            </a:pPr>
            <a:r>
              <a:rPr lang="en-US" sz="1600" dirty="0"/>
              <a:t>  //display custom message</a:t>
            </a:r>
          </a:p>
          <a:p>
            <a:pPr marL="338138" indent="-338138" algn="l" rtl="0">
              <a:spcBef>
                <a:spcPct val="20000"/>
              </a:spcBef>
              <a:tabLst>
                <a:tab pos="974725" algn="l"/>
                <a:tab pos="1195388" algn="l"/>
                <a:tab pos="1203325" algn="l"/>
              </a:tabLst>
              <a:defRPr/>
            </a:pPr>
            <a:r>
              <a:rPr lang="en-US" sz="1600" dirty="0"/>
              <a:t>  echo $e-&gt;</a:t>
            </a:r>
            <a:r>
              <a:rPr lang="en-US" sz="1600" dirty="0" err="1"/>
              <a:t>errorMessage</a:t>
            </a:r>
            <a:r>
              <a:rPr lang="en-US" sz="1600" dirty="0"/>
              <a:t>();</a:t>
            </a:r>
          </a:p>
          <a:p>
            <a:pPr marL="338138" indent="-338138" algn="l" rtl="0">
              <a:spcBef>
                <a:spcPct val="20000"/>
              </a:spcBef>
              <a:tabLst>
                <a:tab pos="974725" algn="l"/>
                <a:tab pos="1195388" algn="l"/>
                <a:tab pos="1203325" algn="l"/>
              </a:tabLst>
              <a:defRPr/>
            </a:pPr>
            <a:r>
              <a:rPr lang="en-US" sz="1600" dirty="0"/>
              <a:t>  }</a:t>
            </a:r>
          </a:p>
          <a:p>
            <a:pPr marL="338138" indent="-338138" algn="l" rtl="0">
              <a:spcBef>
                <a:spcPct val="20000"/>
              </a:spcBef>
              <a:tabLst>
                <a:tab pos="974725" algn="l"/>
                <a:tab pos="1195388" algn="l"/>
                <a:tab pos="1203325" algn="l"/>
              </a:tabLst>
              <a:defRPr/>
            </a:pPr>
            <a:r>
              <a:rPr lang="en-US" sz="1600" dirty="0">
                <a:solidFill>
                  <a:srgbClr val="FF0000"/>
                </a:solidFill>
              </a:rPr>
              <a:t>?&gt;</a:t>
            </a:r>
            <a:r>
              <a:rPr lang="en-US" sz="1600" dirty="0"/>
              <a:t> </a:t>
            </a:r>
            <a:endParaRPr lang="en-US" sz="1600" dirty="0">
              <a:solidFill>
                <a:srgbClr val="FF0000"/>
              </a:solidFill>
            </a:endParaRPr>
          </a:p>
        </p:txBody>
      </p:sp>
    </p:spTree>
    <p:extLst>
      <p:ext uri="{BB962C8B-B14F-4D97-AF65-F5344CB8AC3E}">
        <p14:creationId xmlns:p14="http://schemas.microsoft.com/office/powerpoint/2010/main" val="940449930"/>
      </p:ext>
    </p:extLst>
  </p:cSld>
  <p:clrMapOvr>
    <a:masterClrMapping/>
  </p:clrMapOvr>
  <mc:AlternateContent xmlns:mc="http://schemas.openxmlformats.org/markup-compatibility/2006" xmlns:p14="http://schemas.microsoft.com/office/powerpoint/2010/main">
    <mc:Choice Requires="p14">
      <p:transition spd="slow" p14:dur="2000" advTm="116435"/>
    </mc:Choice>
    <mc:Fallback xmlns="">
      <p:transition spd="slow" advTm="116435"/>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p:spPr>
        <p:txBody>
          <a:bodyPr>
            <a:normAutofit/>
          </a:bodyPr>
          <a:lstStyle/>
          <a:p>
            <a:fld id="{6787F18A-9598-4B3E-99FA-15AD635D026F}" type="slidenum">
              <a:rPr lang="ar-SA" smtClean="0">
                <a:latin typeface="Arial" pitchFamily="34" charset="0"/>
                <a:cs typeface="Arial" pitchFamily="34" charset="0"/>
              </a:rPr>
              <a:pPr/>
              <a:t>26</a:t>
            </a:fld>
            <a:endParaRPr lang="en-US">
              <a:latin typeface="Arial" pitchFamily="34" charset="0"/>
              <a:cs typeface="Arial" pitchFamily="34" charset="0"/>
            </a:endParaRPr>
          </a:p>
        </p:txBody>
      </p:sp>
      <p:sp>
        <p:nvSpPr>
          <p:cNvPr id="48131" name="Rectangle 2"/>
          <p:cNvSpPr>
            <a:spLocks noGrp="1" noChangeArrowheads="1"/>
          </p:cNvSpPr>
          <p:nvPr>
            <p:ph type="title"/>
          </p:nvPr>
        </p:nvSpPr>
        <p:spPr>
          <a:xfrm>
            <a:off x="457200" y="555625"/>
            <a:ext cx="8229600" cy="1446550"/>
          </a:xfrm>
          <a:noFill/>
        </p:spPr>
        <p:txBody>
          <a:bodyPr anchorCtr="1">
            <a:spAutoFit/>
          </a:bodyPr>
          <a:lstStyle/>
          <a:p>
            <a:pPr rtl="0" eaLnBrk="1" hangingPunct="1"/>
            <a:r>
              <a:rPr lang="en-US" dirty="0">
                <a:solidFill>
                  <a:schemeClr val="accent1">
                    <a:tint val="83000"/>
                    <a:satMod val="150000"/>
                  </a:schemeClr>
                </a:solidFill>
              </a:rPr>
              <a:t>Creating a Custom Exception Class</a:t>
            </a:r>
            <a:br>
              <a:rPr lang="en-US" dirty="0">
                <a:solidFill>
                  <a:schemeClr val="accent1">
                    <a:tint val="83000"/>
                    <a:satMod val="150000"/>
                  </a:schemeClr>
                </a:solidFill>
              </a:rPr>
            </a:br>
            <a:endParaRPr lang="en-US" dirty="0">
              <a:solidFill>
                <a:schemeClr val="accent1">
                  <a:tint val="83000"/>
                  <a:satMod val="150000"/>
                </a:schemeClr>
              </a:solidFill>
            </a:endParaRPr>
          </a:p>
        </p:txBody>
      </p:sp>
      <p:graphicFrame>
        <p:nvGraphicFramePr>
          <p:cNvPr id="69635" name="Group 3"/>
          <p:cNvGraphicFramePr>
            <a:graphicFrameLocks noGrp="1"/>
          </p:cNvGraphicFramePr>
          <p:nvPr>
            <p:ph type="tbl" idx="1"/>
          </p:nvPr>
        </p:nvGraphicFramePr>
        <p:xfrm>
          <a:off x="533400" y="1905000"/>
          <a:ext cx="8229600" cy="403860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40386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74725" algn="l"/>
                          <a:tab pos="1195388" algn="l"/>
                          <a:tab pos="1203325" algn="l"/>
                        </a:tabLst>
                      </a:pPr>
                      <a:r>
                        <a:rPr lang="en-US" sz="2800" dirty="0"/>
                        <a:t>The new class is a copy of the old exception class with an addition of the </a:t>
                      </a:r>
                      <a:r>
                        <a:rPr lang="en-US" sz="2800" dirty="0" err="1"/>
                        <a:t>errorMessage</a:t>
                      </a:r>
                      <a:r>
                        <a:rPr lang="en-US" sz="2800" dirty="0"/>
                        <a:t>() function. </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74725" algn="l"/>
                          <a:tab pos="1195388" algn="l"/>
                          <a:tab pos="1203325" algn="l"/>
                        </a:tabLst>
                      </a:pPr>
                      <a:endParaRPr lang="en-US" sz="2800" dirty="0"/>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74725" algn="l"/>
                          <a:tab pos="1195388" algn="l"/>
                          <a:tab pos="1203325" algn="l"/>
                        </a:tabLst>
                      </a:pPr>
                      <a:r>
                        <a:rPr lang="en-US" sz="2800" dirty="0"/>
                        <a:t>Since it is a copy of the old class, and it inherits the properties and methods from the old class, we can use the exception class methods like </a:t>
                      </a:r>
                      <a:r>
                        <a:rPr lang="en-US" sz="2800" b="1" dirty="0" err="1"/>
                        <a:t>getLine</a:t>
                      </a:r>
                      <a:r>
                        <a:rPr lang="en-US" sz="2800" b="1" dirty="0"/>
                        <a:t>() </a:t>
                      </a:r>
                      <a:r>
                        <a:rPr lang="en-US" sz="2800" dirty="0"/>
                        <a:t>and </a:t>
                      </a:r>
                      <a:r>
                        <a:rPr lang="en-US" sz="2800" b="1" dirty="0" err="1"/>
                        <a:t>getFile</a:t>
                      </a:r>
                      <a:r>
                        <a:rPr lang="en-US" sz="2800" b="1" dirty="0"/>
                        <a:t>() </a:t>
                      </a:r>
                      <a:r>
                        <a:rPr lang="en-US" sz="2800" dirty="0"/>
                        <a:t>and </a:t>
                      </a:r>
                      <a:r>
                        <a:rPr lang="en-US" sz="2800" b="1" dirty="0" err="1"/>
                        <a:t>getMessage</a:t>
                      </a:r>
                      <a:r>
                        <a:rPr lang="en-US" sz="2800" b="1" dirty="0"/>
                        <a:t>()</a:t>
                      </a:r>
                      <a:r>
                        <a:rPr lang="en-US" sz="2800" b="0" dirty="0"/>
                        <a:t>.</a:t>
                      </a:r>
                      <a:endParaRPr kumimoji="0" lang="en-US" sz="2800" b="0" i="0" u="none" strike="noStrike" cap="none" normalizeH="0" baseline="0" dirty="0">
                        <a:ln>
                          <a:noFill/>
                        </a:ln>
                        <a:solidFill>
                          <a:schemeClr val="tx1"/>
                        </a:solidFill>
                        <a:effectLst/>
                        <a:latin typeface="Arial" charset="0"/>
                        <a:cs typeface="Arial" charset="0"/>
                      </a:endParaRPr>
                    </a:p>
                  </a:txBody>
                  <a:tcPr horzOverflow="overflow">
                    <a:lnL cap="flat">
                      <a:noFill/>
                    </a:lnL>
                    <a:lnR cap="flat">
                      <a:noFill/>
                    </a:lnR>
                    <a:lnT w="28575" cap="flat" cmpd="sng" algn="ctr">
                      <a:no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50728492"/>
      </p:ext>
    </p:extLst>
  </p:cSld>
  <p:clrMapOvr>
    <a:masterClrMapping/>
  </p:clrMapOvr>
  <mc:AlternateContent xmlns:mc="http://schemas.openxmlformats.org/markup-compatibility/2006" xmlns:p14="http://schemas.microsoft.com/office/powerpoint/2010/main">
    <mc:Choice Requires="p14">
      <p:transition spd="slow" p14:dur="2000" advTm="25434"/>
    </mc:Choice>
    <mc:Fallback xmlns="">
      <p:transition spd="slow" advTm="25434"/>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2"/>
          </p:nvPr>
        </p:nvSpPr>
        <p:spPr>
          <a:noFill/>
        </p:spPr>
        <p:txBody>
          <a:bodyPr>
            <a:normAutofit/>
          </a:bodyPr>
          <a:lstStyle/>
          <a:p>
            <a:fld id="{E0C08C2F-B052-4B0F-A974-B21E3AEDB2CD}" type="slidenum">
              <a:rPr lang="ar-SA" smtClean="0">
                <a:latin typeface="Arial" pitchFamily="34" charset="0"/>
                <a:cs typeface="Arial" pitchFamily="34" charset="0"/>
              </a:rPr>
              <a:pPr/>
              <a:t>27</a:t>
            </a:fld>
            <a:endParaRPr lang="en-US">
              <a:latin typeface="Arial" pitchFamily="34" charset="0"/>
              <a:cs typeface="Arial" pitchFamily="34" charset="0"/>
            </a:endParaRPr>
          </a:p>
        </p:txBody>
      </p:sp>
      <p:sp>
        <p:nvSpPr>
          <p:cNvPr id="49155" name="Rectangle 2"/>
          <p:cNvSpPr>
            <a:spLocks noGrp="1" noChangeArrowheads="1"/>
          </p:cNvSpPr>
          <p:nvPr>
            <p:ph type="title"/>
          </p:nvPr>
        </p:nvSpPr>
        <p:spPr>
          <a:xfrm>
            <a:off x="457200" y="555625"/>
            <a:ext cx="8229600" cy="2123658"/>
          </a:xfrm>
          <a:noFill/>
        </p:spPr>
        <p:txBody>
          <a:bodyPr anchorCtr="1">
            <a:spAutoFit/>
          </a:bodyPr>
          <a:lstStyle/>
          <a:p>
            <a:pPr rtl="0" eaLnBrk="1" hangingPunct="1"/>
            <a:r>
              <a:rPr lang="en-US" dirty="0">
                <a:solidFill>
                  <a:schemeClr val="accent1">
                    <a:lumMod val="60000"/>
                    <a:lumOff val="40000"/>
                  </a:schemeClr>
                </a:solidFill>
              </a:rPr>
              <a:t>Multiple Exception </a:t>
            </a:r>
            <a:br>
              <a:rPr lang="en-US" dirty="0">
                <a:solidFill>
                  <a:schemeClr val="accent1">
                    <a:lumMod val="60000"/>
                    <a:lumOff val="40000"/>
                  </a:schemeClr>
                </a:solidFill>
              </a:rPr>
            </a:br>
            <a:br>
              <a:rPr lang="en-US" dirty="0">
                <a:solidFill>
                  <a:schemeClr val="accent1">
                    <a:lumMod val="60000"/>
                    <a:lumOff val="40000"/>
                  </a:schemeClr>
                </a:solidFill>
              </a:rPr>
            </a:br>
            <a:endParaRPr lang="en-US" dirty="0">
              <a:solidFill>
                <a:schemeClr val="accent1">
                  <a:lumMod val="60000"/>
                  <a:lumOff val="40000"/>
                </a:schemeClr>
              </a:solidFill>
            </a:endParaRPr>
          </a:p>
        </p:txBody>
      </p:sp>
      <p:graphicFrame>
        <p:nvGraphicFramePr>
          <p:cNvPr id="69635" name="Group 3"/>
          <p:cNvGraphicFramePr>
            <a:graphicFrameLocks noGrp="1"/>
          </p:cNvGraphicFramePr>
          <p:nvPr>
            <p:ph type="tbl" idx="1"/>
          </p:nvPr>
        </p:nvGraphicFramePr>
        <p:xfrm>
          <a:off x="533400" y="1219200"/>
          <a:ext cx="8229600" cy="403860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40386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74725" algn="l"/>
                          <a:tab pos="1195388" algn="l"/>
                          <a:tab pos="1203325" algn="l"/>
                        </a:tabLst>
                      </a:pPr>
                      <a:endParaRPr kumimoji="0" lang="en-US" sz="2800" b="0" i="0" u="none" strike="noStrike" cap="none" normalizeH="0" baseline="0" dirty="0">
                        <a:ln>
                          <a:noFill/>
                        </a:ln>
                        <a:solidFill>
                          <a:schemeClr val="tx1"/>
                        </a:solidFill>
                        <a:effectLst/>
                        <a:latin typeface="Arial" charset="0"/>
                        <a:cs typeface="Arial" charset="0"/>
                      </a:endParaRPr>
                    </a:p>
                  </a:txBody>
                  <a:tcPr horzOverflow="overflow">
                    <a:lnL cap="flat">
                      <a:noFill/>
                    </a:lnL>
                    <a:lnR cap="flat">
                      <a:noFill/>
                    </a:lnR>
                    <a:lnT w="28575" cap="flat" cmpd="sng" algn="ctr">
                      <a:no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 name="Rectangle 5"/>
          <p:cNvSpPr/>
          <p:nvPr/>
        </p:nvSpPr>
        <p:spPr bwMode="auto">
          <a:xfrm>
            <a:off x="0" y="1295400"/>
            <a:ext cx="6477000" cy="54102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marL="338138" indent="-338138" algn="l" rtl="0">
              <a:spcBef>
                <a:spcPct val="20000"/>
              </a:spcBef>
              <a:tabLst>
                <a:tab pos="974725" algn="l"/>
                <a:tab pos="1195388" algn="l"/>
                <a:tab pos="1203325" algn="l"/>
              </a:tabLst>
              <a:defRPr/>
            </a:pPr>
            <a:r>
              <a:rPr lang="en-US" sz="1600" dirty="0">
                <a:solidFill>
                  <a:srgbClr val="FF0000"/>
                </a:solidFill>
              </a:rPr>
              <a:t>&lt;?</a:t>
            </a:r>
            <a:r>
              <a:rPr lang="en-US" sz="1600" dirty="0" err="1">
                <a:solidFill>
                  <a:srgbClr val="FF0000"/>
                </a:solidFill>
              </a:rPr>
              <a:t>php</a:t>
            </a:r>
            <a:br>
              <a:rPr lang="en-US" sz="1600" dirty="0"/>
            </a:br>
            <a:r>
              <a:rPr lang="en-US" sz="1600" dirty="0"/>
              <a:t>class </a:t>
            </a:r>
            <a:r>
              <a:rPr lang="en-US" sz="1600" dirty="0" err="1"/>
              <a:t>customException</a:t>
            </a:r>
            <a:r>
              <a:rPr lang="en-US" sz="1600" dirty="0"/>
              <a:t> extends Exception</a:t>
            </a:r>
            <a:br>
              <a:rPr lang="en-US" sz="1600" dirty="0"/>
            </a:br>
            <a:r>
              <a:rPr lang="en-US" sz="1600" dirty="0"/>
              <a:t>{</a:t>
            </a:r>
            <a:br>
              <a:rPr lang="en-US" sz="1600" dirty="0"/>
            </a:br>
            <a:r>
              <a:rPr lang="en-US" sz="1600" dirty="0"/>
              <a:t>public function </a:t>
            </a:r>
            <a:r>
              <a:rPr lang="en-US" sz="1600" dirty="0" err="1"/>
              <a:t>errorMessage</a:t>
            </a:r>
            <a:r>
              <a:rPr lang="en-US" sz="1600" dirty="0"/>
              <a:t>()</a:t>
            </a:r>
            <a:br>
              <a:rPr lang="en-US" sz="1600" dirty="0"/>
            </a:br>
            <a:r>
              <a:rPr lang="en-US" sz="1600" dirty="0"/>
              <a:t>{</a:t>
            </a:r>
            <a:br>
              <a:rPr lang="en-US" sz="1600" dirty="0"/>
            </a:br>
            <a:r>
              <a:rPr lang="en-US" sz="1600" dirty="0"/>
              <a:t>//error message</a:t>
            </a:r>
            <a:br>
              <a:rPr lang="en-US" sz="1600" dirty="0"/>
            </a:br>
            <a:r>
              <a:rPr lang="en-US" sz="1600" dirty="0"/>
              <a:t>$</a:t>
            </a:r>
            <a:r>
              <a:rPr lang="en-US" sz="1600" dirty="0" err="1"/>
              <a:t>errorMsg</a:t>
            </a:r>
            <a:r>
              <a:rPr lang="en-US" sz="1600" dirty="0"/>
              <a:t> = 'Error on line '.$this-&gt;</a:t>
            </a:r>
            <a:r>
              <a:rPr lang="en-US" sz="1600" dirty="0" err="1"/>
              <a:t>getLine</a:t>
            </a:r>
            <a:r>
              <a:rPr lang="en-US" sz="1600" dirty="0"/>
              <a:t>().' in '.$this-&gt;</a:t>
            </a:r>
            <a:r>
              <a:rPr lang="en-US" sz="1600" dirty="0" err="1"/>
              <a:t>getFile</a:t>
            </a:r>
            <a:r>
              <a:rPr lang="en-US" sz="1600" dirty="0"/>
              <a:t>()</a:t>
            </a:r>
            <a:br>
              <a:rPr lang="en-US" sz="1600" dirty="0"/>
            </a:br>
            <a:r>
              <a:rPr lang="en-US" sz="1600" dirty="0"/>
              <a:t>.': &lt;b&gt;'.$this-&gt;</a:t>
            </a:r>
            <a:r>
              <a:rPr lang="en-US" sz="1600" dirty="0" err="1"/>
              <a:t>getMessage</a:t>
            </a:r>
            <a:r>
              <a:rPr lang="en-US" sz="1600" dirty="0"/>
              <a:t>().'&lt;/b&gt; is not a valid E-Mail address';</a:t>
            </a:r>
            <a:br>
              <a:rPr lang="en-US" sz="1600" dirty="0"/>
            </a:br>
            <a:r>
              <a:rPr lang="en-US" sz="1600" dirty="0"/>
              <a:t>return $</a:t>
            </a:r>
            <a:r>
              <a:rPr lang="en-US" sz="1600" dirty="0" err="1"/>
              <a:t>errorMsg</a:t>
            </a:r>
            <a:r>
              <a:rPr lang="en-US" sz="1600" dirty="0"/>
              <a:t>;</a:t>
            </a:r>
            <a:br>
              <a:rPr lang="en-US" sz="1600" dirty="0"/>
            </a:br>
            <a:r>
              <a:rPr lang="en-US" sz="1600" dirty="0"/>
              <a:t>}</a:t>
            </a:r>
            <a:br>
              <a:rPr lang="en-US" sz="1600" dirty="0"/>
            </a:br>
            <a:r>
              <a:rPr lang="en-US" sz="1600" dirty="0"/>
              <a:t>}</a:t>
            </a:r>
            <a:br>
              <a:rPr lang="en-US" sz="1600" dirty="0"/>
            </a:br>
            <a:br>
              <a:rPr lang="en-US" sz="1600" dirty="0"/>
            </a:br>
            <a:r>
              <a:rPr lang="en-US" sz="1600" dirty="0"/>
              <a:t>$email = "someone@example.com";</a:t>
            </a:r>
            <a:br>
              <a:rPr lang="en-US" sz="1600" dirty="0"/>
            </a:br>
            <a:br>
              <a:rPr lang="en-US" sz="1600" dirty="0"/>
            </a:br>
            <a:r>
              <a:rPr lang="en-US" sz="1600" dirty="0"/>
              <a:t>try</a:t>
            </a:r>
            <a:br>
              <a:rPr lang="en-US" sz="1600" dirty="0"/>
            </a:br>
            <a:r>
              <a:rPr lang="en-US" sz="1600" dirty="0"/>
              <a:t>  {</a:t>
            </a:r>
            <a:br>
              <a:rPr lang="en-US" sz="1600" dirty="0"/>
            </a:br>
            <a:r>
              <a:rPr lang="en-US" sz="1600" dirty="0"/>
              <a:t>  //check if</a:t>
            </a:r>
            <a:br>
              <a:rPr lang="en-US" sz="1600" dirty="0"/>
            </a:br>
            <a:r>
              <a:rPr lang="en-US" sz="1600" dirty="0"/>
              <a:t>  if(</a:t>
            </a:r>
            <a:r>
              <a:rPr lang="en-US" sz="1600" dirty="0" err="1"/>
              <a:t>filter_var</a:t>
            </a:r>
            <a:r>
              <a:rPr lang="en-US" sz="1600" dirty="0"/>
              <a:t>($email, FILTER_VALIDATE_EMAIL) === FALSE)</a:t>
            </a:r>
            <a:br>
              <a:rPr lang="en-US" sz="1600" dirty="0"/>
            </a:br>
            <a:r>
              <a:rPr lang="en-US" sz="1600" dirty="0"/>
              <a:t>    {</a:t>
            </a:r>
            <a:br>
              <a:rPr lang="en-US" sz="1600" dirty="0"/>
            </a:br>
            <a:r>
              <a:rPr lang="en-US" sz="1600" dirty="0"/>
              <a:t>    //throw exception if email is not valid</a:t>
            </a:r>
            <a:br>
              <a:rPr lang="en-US" sz="1600" dirty="0"/>
            </a:br>
            <a:r>
              <a:rPr lang="en-US" sz="1600" dirty="0"/>
              <a:t>    throw new </a:t>
            </a:r>
            <a:r>
              <a:rPr lang="en-US" sz="1600" dirty="0" err="1"/>
              <a:t>customException</a:t>
            </a:r>
            <a:r>
              <a:rPr lang="en-US" sz="1600" dirty="0"/>
              <a:t>($email);</a:t>
            </a:r>
            <a:br>
              <a:rPr lang="en-US" sz="1600" dirty="0"/>
            </a:br>
            <a:r>
              <a:rPr lang="en-US" sz="1600" dirty="0"/>
              <a:t>    }</a:t>
            </a:r>
            <a:endParaRPr lang="en-US" sz="1600" dirty="0">
              <a:solidFill>
                <a:srgbClr val="FF0000"/>
              </a:solidFill>
            </a:endParaRPr>
          </a:p>
        </p:txBody>
      </p:sp>
      <p:sp>
        <p:nvSpPr>
          <p:cNvPr id="7" name="Rectangle 6"/>
          <p:cNvSpPr/>
          <p:nvPr/>
        </p:nvSpPr>
        <p:spPr bwMode="auto">
          <a:xfrm>
            <a:off x="6400800" y="1295400"/>
            <a:ext cx="3124200" cy="54102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marL="338138" indent="-338138" algn="l" rtl="0">
              <a:spcBef>
                <a:spcPct val="20000"/>
              </a:spcBef>
              <a:tabLst>
                <a:tab pos="974725" algn="l"/>
                <a:tab pos="1195388" algn="l"/>
                <a:tab pos="1203325" algn="l"/>
              </a:tabLst>
              <a:defRPr/>
            </a:pPr>
            <a:r>
              <a:rPr lang="en-US" sz="1600" dirty="0"/>
              <a:t>//check for "example" in mail address</a:t>
            </a:r>
          </a:p>
          <a:p>
            <a:pPr marL="338138" indent="-338138" algn="l" rtl="0">
              <a:spcBef>
                <a:spcPct val="20000"/>
              </a:spcBef>
              <a:tabLst>
                <a:tab pos="974725" algn="l"/>
                <a:tab pos="1195388" algn="l"/>
                <a:tab pos="1203325" algn="l"/>
              </a:tabLst>
              <a:defRPr/>
            </a:pPr>
            <a:r>
              <a:rPr lang="en-US" sz="1600" dirty="0"/>
              <a:t> if(</a:t>
            </a:r>
            <a:r>
              <a:rPr lang="en-US" sz="1600" dirty="0" err="1"/>
              <a:t>strpos</a:t>
            </a:r>
            <a:r>
              <a:rPr lang="en-US" sz="1600" dirty="0"/>
              <a:t>($email, "example") !== FALSE)</a:t>
            </a:r>
          </a:p>
          <a:p>
            <a:pPr marL="338138" indent="-338138" algn="l" rtl="0">
              <a:spcBef>
                <a:spcPct val="20000"/>
              </a:spcBef>
              <a:tabLst>
                <a:tab pos="974725" algn="l"/>
                <a:tab pos="1195388" algn="l"/>
                <a:tab pos="1203325" algn="l"/>
              </a:tabLst>
              <a:defRPr/>
            </a:pPr>
            <a:r>
              <a:rPr lang="en-US" sz="1600" dirty="0"/>
              <a:t>    {</a:t>
            </a:r>
          </a:p>
          <a:p>
            <a:pPr marL="338138" indent="-338138" algn="l" rtl="0">
              <a:spcBef>
                <a:spcPct val="20000"/>
              </a:spcBef>
              <a:tabLst>
                <a:tab pos="974725" algn="l"/>
                <a:tab pos="1195388" algn="l"/>
                <a:tab pos="1203325" algn="l"/>
              </a:tabLst>
              <a:defRPr/>
            </a:pPr>
            <a:r>
              <a:rPr lang="en-US" sz="1600" dirty="0"/>
              <a:t>    throw new Exception("$email</a:t>
            </a:r>
          </a:p>
          <a:p>
            <a:pPr marL="338138" indent="-338138" algn="l" rtl="0">
              <a:spcBef>
                <a:spcPct val="20000"/>
              </a:spcBef>
              <a:tabLst>
                <a:tab pos="974725" algn="l"/>
                <a:tab pos="1195388" algn="l"/>
                <a:tab pos="1203325" algn="l"/>
              </a:tabLst>
              <a:defRPr/>
            </a:pPr>
            <a:r>
              <a:rPr lang="en-US" sz="1600" dirty="0"/>
              <a:t>is an example e-mail");</a:t>
            </a:r>
          </a:p>
          <a:p>
            <a:pPr marL="338138" indent="-338138" algn="l" rtl="0">
              <a:spcBef>
                <a:spcPct val="20000"/>
              </a:spcBef>
              <a:tabLst>
                <a:tab pos="974725" algn="l"/>
                <a:tab pos="1195388" algn="l"/>
                <a:tab pos="1203325" algn="l"/>
              </a:tabLst>
              <a:defRPr/>
            </a:pPr>
            <a:r>
              <a:rPr lang="en-US" sz="1600" dirty="0"/>
              <a:t>    }</a:t>
            </a:r>
          </a:p>
          <a:p>
            <a:pPr marL="338138" indent="-338138" algn="l" rtl="0">
              <a:spcBef>
                <a:spcPct val="20000"/>
              </a:spcBef>
              <a:tabLst>
                <a:tab pos="974725" algn="l"/>
                <a:tab pos="1195388" algn="l"/>
                <a:tab pos="1203325" algn="l"/>
              </a:tabLst>
              <a:defRPr/>
            </a:pPr>
            <a:r>
              <a:rPr lang="en-US" sz="1600" dirty="0"/>
              <a:t>  }</a:t>
            </a:r>
          </a:p>
          <a:p>
            <a:pPr marL="338138" indent="-338138" algn="l" rtl="0">
              <a:spcBef>
                <a:spcPct val="20000"/>
              </a:spcBef>
              <a:tabLst>
                <a:tab pos="974725" algn="l"/>
                <a:tab pos="1195388" algn="l"/>
                <a:tab pos="1203325" algn="l"/>
              </a:tabLst>
              <a:defRPr/>
            </a:pPr>
            <a:r>
              <a:rPr lang="en-US" sz="1600" dirty="0"/>
              <a:t>catch (</a:t>
            </a:r>
            <a:r>
              <a:rPr lang="en-US" sz="1600" dirty="0" err="1"/>
              <a:t>customException</a:t>
            </a:r>
            <a:r>
              <a:rPr lang="en-US" sz="1600" dirty="0"/>
              <a:t> $e)</a:t>
            </a:r>
          </a:p>
          <a:p>
            <a:pPr marL="338138" indent="-338138" algn="l" rtl="0">
              <a:spcBef>
                <a:spcPct val="20000"/>
              </a:spcBef>
              <a:tabLst>
                <a:tab pos="974725" algn="l"/>
                <a:tab pos="1195388" algn="l"/>
                <a:tab pos="1203325" algn="l"/>
              </a:tabLst>
              <a:defRPr/>
            </a:pPr>
            <a:r>
              <a:rPr lang="en-US" sz="1600" dirty="0"/>
              <a:t>  {</a:t>
            </a:r>
          </a:p>
          <a:p>
            <a:pPr marL="338138" indent="-338138" algn="l" rtl="0">
              <a:spcBef>
                <a:spcPct val="20000"/>
              </a:spcBef>
              <a:tabLst>
                <a:tab pos="974725" algn="l"/>
                <a:tab pos="1195388" algn="l"/>
                <a:tab pos="1203325" algn="l"/>
              </a:tabLst>
              <a:defRPr/>
            </a:pPr>
            <a:r>
              <a:rPr lang="en-US" sz="1600" dirty="0"/>
              <a:t>  echo $e-&gt;</a:t>
            </a:r>
            <a:r>
              <a:rPr lang="en-US" sz="1600" dirty="0" err="1"/>
              <a:t>errorMessage</a:t>
            </a:r>
            <a:r>
              <a:rPr lang="en-US" sz="1600" dirty="0"/>
              <a:t>();</a:t>
            </a:r>
          </a:p>
          <a:p>
            <a:pPr marL="338138" indent="-338138" algn="l" rtl="0">
              <a:spcBef>
                <a:spcPct val="20000"/>
              </a:spcBef>
              <a:tabLst>
                <a:tab pos="974725" algn="l"/>
                <a:tab pos="1195388" algn="l"/>
                <a:tab pos="1203325" algn="l"/>
              </a:tabLst>
              <a:defRPr/>
            </a:pPr>
            <a:r>
              <a:rPr lang="en-US" sz="1600" dirty="0"/>
              <a:t>  }</a:t>
            </a:r>
          </a:p>
          <a:p>
            <a:pPr marL="338138" indent="-338138" algn="l" rtl="0">
              <a:spcBef>
                <a:spcPct val="20000"/>
              </a:spcBef>
              <a:tabLst>
                <a:tab pos="974725" algn="l"/>
                <a:tab pos="1195388" algn="l"/>
                <a:tab pos="1203325" algn="l"/>
              </a:tabLst>
              <a:defRPr/>
            </a:pPr>
            <a:r>
              <a:rPr lang="en-US" sz="1600" dirty="0"/>
              <a:t>catch(Exception $e)</a:t>
            </a:r>
          </a:p>
          <a:p>
            <a:pPr marL="338138" indent="-338138" algn="l" rtl="0">
              <a:spcBef>
                <a:spcPct val="20000"/>
              </a:spcBef>
              <a:tabLst>
                <a:tab pos="974725" algn="l"/>
                <a:tab pos="1195388" algn="l"/>
                <a:tab pos="1203325" algn="l"/>
              </a:tabLst>
              <a:defRPr/>
            </a:pPr>
            <a:r>
              <a:rPr lang="en-US" sz="1600" dirty="0"/>
              <a:t>  {</a:t>
            </a:r>
          </a:p>
          <a:p>
            <a:pPr marL="338138" indent="-338138" algn="l" rtl="0">
              <a:spcBef>
                <a:spcPct val="20000"/>
              </a:spcBef>
              <a:tabLst>
                <a:tab pos="974725" algn="l"/>
                <a:tab pos="1195388" algn="l"/>
                <a:tab pos="1203325" algn="l"/>
              </a:tabLst>
              <a:defRPr/>
            </a:pPr>
            <a:r>
              <a:rPr lang="en-US" sz="1600" dirty="0"/>
              <a:t>  echo $e-&gt;</a:t>
            </a:r>
            <a:r>
              <a:rPr lang="en-US" sz="1600" dirty="0" err="1"/>
              <a:t>getMessage</a:t>
            </a:r>
            <a:r>
              <a:rPr lang="en-US" sz="1600" dirty="0"/>
              <a:t>();</a:t>
            </a:r>
          </a:p>
          <a:p>
            <a:pPr marL="338138" indent="-338138" algn="l" rtl="0">
              <a:spcBef>
                <a:spcPct val="20000"/>
              </a:spcBef>
              <a:tabLst>
                <a:tab pos="974725" algn="l"/>
                <a:tab pos="1195388" algn="l"/>
                <a:tab pos="1203325" algn="l"/>
              </a:tabLst>
              <a:defRPr/>
            </a:pPr>
            <a:r>
              <a:rPr lang="en-US" sz="1600" dirty="0"/>
              <a:t>  }</a:t>
            </a:r>
          </a:p>
          <a:p>
            <a:pPr marL="338138" indent="-338138" algn="l" rtl="0">
              <a:spcBef>
                <a:spcPct val="20000"/>
              </a:spcBef>
              <a:tabLst>
                <a:tab pos="974725" algn="l"/>
                <a:tab pos="1195388" algn="l"/>
                <a:tab pos="1203325" algn="l"/>
              </a:tabLst>
              <a:defRPr/>
            </a:pPr>
            <a:r>
              <a:rPr lang="en-US" sz="1600" dirty="0">
                <a:solidFill>
                  <a:srgbClr val="FF0000"/>
                </a:solidFill>
              </a:rPr>
              <a:t>?&gt;</a:t>
            </a:r>
          </a:p>
        </p:txBody>
      </p:sp>
    </p:spTree>
    <p:extLst>
      <p:ext uri="{BB962C8B-B14F-4D97-AF65-F5344CB8AC3E}">
        <p14:creationId xmlns:p14="http://schemas.microsoft.com/office/powerpoint/2010/main" val="1216274453"/>
      </p:ext>
    </p:extLst>
  </p:cSld>
  <p:clrMapOvr>
    <a:masterClrMapping/>
  </p:clrMapOvr>
  <mc:AlternateContent xmlns:mc="http://schemas.openxmlformats.org/markup-compatibility/2006" xmlns:p14="http://schemas.microsoft.com/office/powerpoint/2010/main">
    <mc:Choice Requires="p14">
      <p:transition spd="slow" p14:dur="2000" advTm="84491"/>
    </mc:Choice>
    <mc:Fallback xmlns="">
      <p:transition spd="slow" advTm="84491"/>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p:spPr>
        <p:txBody>
          <a:bodyPr>
            <a:normAutofit/>
          </a:bodyPr>
          <a:lstStyle/>
          <a:p>
            <a:fld id="{AA653122-D982-4530-A9AF-F91F7CC8E6D9}" type="slidenum">
              <a:rPr lang="ar-SA" smtClean="0">
                <a:latin typeface="Arial" pitchFamily="34" charset="0"/>
                <a:cs typeface="Arial" pitchFamily="34" charset="0"/>
              </a:rPr>
              <a:pPr/>
              <a:t>28</a:t>
            </a:fld>
            <a:endParaRPr lang="en-US">
              <a:latin typeface="Arial" pitchFamily="34" charset="0"/>
              <a:cs typeface="Arial" pitchFamily="34" charset="0"/>
            </a:endParaRPr>
          </a:p>
        </p:txBody>
      </p:sp>
      <p:sp>
        <p:nvSpPr>
          <p:cNvPr id="50179" name="Rectangle 2"/>
          <p:cNvSpPr>
            <a:spLocks noGrp="1" noChangeArrowheads="1"/>
          </p:cNvSpPr>
          <p:nvPr>
            <p:ph type="title"/>
          </p:nvPr>
        </p:nvSpPr>
        <p:spPr>
          <a:xfrm>
            <a:off x="457200" y="555625"/>
            <a:ext cx="8229600" cy="1446550"/>
          </a:xfrm>
          <a:noFill/>
        </p:spPr>
        <p:txBody>
          <a:bodyPr anchorCtr="1">
            <a:spAutoFit/>
          </a:bodyPr>
          <a:lstStyle/>
          <a:p>
            <a:pPr rtl="0" eaLnBrk="1" hangingPunct="1"/>
            <a:r>
              <a:rPr lang="en-US" dirty="0">
                <a:solidFill>
                  <a:schemeClr val="accent1">
                    <a:lumMod val="60000"/>
                    <a:lumOff val="40000"/>
                  </a:schemeClr>
                </a:solidFill>
              </a:rPr>
              <a:t>Set a Top Level Exception Handler</a:t>
            </a:r>
            <a:br>
              <a:rPr lang="en-US" dirty="0">
                <a:solidFill>
                  <a:schemeClr val="accent1">
                    <a:lumMod val="60000"/>
                    <a:lumOff val="40000"/>
                  </a:schemeClr>
                </a:solidFill>
              </a:rPr>
            </a:br>
            <a:endParaRPr lang="en-US" dirty="0">
              <a:solidFill>
                <a:schemeClr val="accent1">
                  <a:lumMod val="60000"/>
                  <a:lumOff val="40000"/>
                </a:schemeClr>
              </a:solidFill>
            </a:endParaRPr>
          </a:p>
        </p:txBody>
      </p:sp>
      <p:graphicFrame>
        <p:nvGraphicFramePr>
          <p:cNvPr id="69635" name="Group 3"/>
          <p:cNvGraphicFramePr>
            <a:graphicFrameLocks noGrp="1"/>
          </p:cNvGraphicFramePr>
          <p:nvPr>
            <p:ph type="tbl" idx="1"/>
          </p:nvPr>
        </p:nvGraphicFramePr>
        <p:xfrm>
          <a:off x="533400" y="1371600"/>
          <a:ext cx="8229600" cy="403860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40386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74725" algn="l"/>
                          <a:tab pos="1195388" algn="l"/>
                          <a:tab pos="1203325" algn="l"/>
                        </a:tabLst>
                      </a:pPr>
                      <a:r>
                        <a:rPr lang="en-US" sz="2800" dirty="0"/>
                        <a:t>The </a:t>
                      </a:r>
                      <a:r>
                        <a:rPr lang="en-US" sz="2800" dirty="0" err="1"/>
                        <a:t>set_exception_handler</a:t>
                      </a:r>
                      <a:r>
                        <a:rPr lang="en-US" sz="2800" dirty="0"/>
                        <a:t>() function sets a user-defined function to handle all uncaught exceptions. </a:t>
                      </a:r>
                      <a:endParaRPr kumimoji="0" lang="en-US" sz="2800" b="0" i="0" u="none" strike="noStrike" cap="none" normalizeH="0" baseline="0" dirty="0">
                        <a:ln>
                          <a:noFill/>
                        </a:ln>
                        <a:solidFill>
                          <a:schemeClr val="tx1"/>
                        </a:solidFill>
                        <a:effectLst/>
                        <a:latin typeface="Arial" charset="0"/>
                        <a:cs typeface="Arial" charset="0"/>
                      </a:endParaRPr>
                    </a:p>
                  </a:txBody>
                  <a:tcPr horzOverflow="overflow">
                    <a:lnL cap="flat">
                      <a:noFill/>
                    </a:lnL>
                    <a:lnR cap="flat">
                      <a:noFill/>
                    </a:lnR>
                    <a:lnT w="28575" cap="flat" cmpd="sng" algn="ctr">
                      <a:no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 name="Rectangle 5"/>
          <p:cNvSpPr/>
          <p:nvPr/>
        </p:nvSpPr>
        <p:spPr bwMode="auto">
          <a:xfrm>
            <a:off x="1066800" y="2743200"/>
            <a:ext cx="6477000" cy="39624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marL="338138" indent="-338138" algn="l" rtl="0">
              <a:spcBef>
                <a:spcPct val="20000"/>
              </a:spcBef>
              <a:tabLst>
                <a:tab pos="974725" algn="l"/>
                <a:tab pos="1195388" algn="l"/>
                <a:tab pos="1203325" algn="l"/>
              </a:tabLst>
              <a:defRPr/>
            </a:pPr>
            <a:r>
              <a:rPr lang="en-US" sz="1600" dirty="0">
                <a:solidFill>
                  <a:srgbClr val="FF0000"/>
                </a:solidFill>
              </a:rPr>
              <a:t>&lt;?</a:t>
            </a:r>
            <a:r>
              <a:rPr lang="en-US" sz="1600" dirty="0" err="1">
                <a:solidFill>
                  <a:srgbClr val="FF0000"/>
                </a:solidFill>
              </a:rPr>
              <a:t>php</a:t>
            </a:r>
            <a:br>
              <a:rPr lang="en-US" sz="1600" dirty="0"/>
            </a:br>
            <a:r>
              <a:rPr lang="en-US" sz="1600" dirty="0"/>
              <a:t>function </a:t>
            </a:r>
            <a:r>
              <a:rPr lang="en-US" sz="1600" dirty="0" err="1"/>
              <a:t>myException</a:t>
            </a:r>
            <a:r>
              <a:rPr lang="en-US" sz="1600" dirty="0"/>
              <a:t>($exception)</a:t>
            </a:r>
            <a:br>
              <a:rPr lang="en-US" sz="1600" dirty="0"/>
            </a:br>
            <a:r>
              <a:rPr lang="en-US" sz="1600" dirty="0"/>
              <a:t>{</a:t>
            </a:r>
            <a:br>
              <a:rPr lang="en-US" sz="1600" dirty="0"/>
            </a:br>
            <a:r>
              <a:rPr lang="en-US" sz="1600" dirty="0"/>
              <a:t>echo "&lt;b&gt;Exception:&lt;/b&gt; " , $exception-&gt;</a:t>
            </a:r>
            <a:r>
              <a:rPr lang="en-US" sz="1600" dirty="0" err="1"/>
              <a:t>getMessage</a:t>
            </a:r>
            <a:r>
              <a:rPr lang="en-US" sz="1600" dirty="0"/>
              <a:t>();</a:t>
            </a:r>
            <a:br>
              <a:rPr lang="en-US" sz="1600" dirty="0"/>
            </a:br>
            <a:r>
              <a:rPr lang="en-US" sz="1600" dirty="0"/>
              <a:t>}</a:t>
            </a:r>
            <a:br>
              <a:rPr lang="en-US" sz="1600" dirty="0"/>
            </a:br>
            <a:br>
              <a:rPr lang="en-US" sz="1600" dirty="0"/>
            </a:br>
            <a:r>
              <a:rPr lang="en-US" sz="1600" dirty="0" err="1"/>
              <a:t>set_exception_handler</a:t>
            </a:r>
            <a:r>
              <a:rPr lang="en-US" sz="1600" dirty="0"/>
              <a:t>('</a:t>
            </a:r>
            <a:r>
              <a:rPr lang="en-US" sz="1600" dirty="0" err="1"/>
              <a:t>myException</a:t>
            </a:r>
            <a:r>
              <a:rPr lang="en-US" sz="1600" dirty="0"/>
              <a:t>');</a:t>
            </a:r>
            <a:br>
              <a:rPr lang="en-US" sz="1600" dirty="0"/>
            </a:br>
            <a:br>
              <a:rPr lang="en-US" sz="1600" dirty="0"/>
            </a:br>
            <a:r>
              <a:rPr lang="en-US" sz="1600" dirty="0"/>
              <a:t>throw  new Exception('Uncaught Exception occurred');</a:t>
            </a:r>
          </a:p>
          <a:p>
            <a:pPr marL="338138" indent="-338138" algn="l" rtl="0">
              <a:spcBef>
                <a:spcPct val="20000"/>
              </a:spcBef>
              <a:tabLst>
                <a:tab pos="974725" algn="l"/>
                <a:tab pos="1195388" algn="l"/>
                <a:tab pos="1203325" algn="l"/>
              </a:tabLst>
              <a:defRPr/>
            </a:pPr>
            <a:r>
              <a:rPr lang="en-US" sz="1600" dirty="0">
                <a:solidFill>
                  <a:srgbClr val="FF0000"/>
                </a:solidFill>
              </a:rPr>
              <a:t>?&gt;</a:t>
            </a:r>
          </a:p>
        </p:txBody>
      </p:sp>
      <p:sp>
        <p:nvSpPr>
          <p:cNvPr id="7" name="Rectangle 6"/>
          <p:cNvSpPr/>
          <p:nvPr/>
        </p:nvSpPr>
        <p:spPr bwMode="auto">
          <a:xfrm>
            <a:off x="3962400" y="5486400"/>
            <a:ext cx="5029200" cy="12192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marL="338138" indent="-338138" algn="l" rtl="0">
              <a:spcBef>
                <a:spcPct val="20000"/>
              </a:spcBef>
              <a:tabLst>
                <a:tab pos="974725" algn="l"/>
                <a:tab pos="1195388" algn="l"/>
                <a:tab pos="1203325" algn="l"/>
              </a:tabLst>
              <a:defRPr/>
            </a:pPr>
            <a:r>
              <a:rPr lang="en-US" sz="1600" b="1" dirty="0"/>
              <a:t>Exception:</a:t>
            </a:r>
            <a:r>
              <a:rPr lang="en-US" sz="1600" dirty="0"/>
              <a:t> Uncaught Exception occurred </a:t>
            </a:r>
            <a:endParaRPr lang="en-US" sz="1600" dirty="0">
              <a:solidFill>
                <a:srgbClr val="FF0000"/>
              </a:solidFill>
            </a:endParaRPr>
          </a:p>
        </p:txBody>
      </p:sp>
    </p:spTree>
    <p:extLst>
      <p:ext uri="{BB962C8B-B14F-4D97-AF65-F5344CB8AC3E}">
        <p14:creationId xmlns:p14="http://schemas.microsoft.com/office/powerpoint/2010/main" val="623029649"/>
      </p:ext>
    </p:extLst>
  </p:cSld>
  <p:clrMapOvr>
    <a:masterClrMapping/>
  </p:clrMapOvr>
  <mc:AlternateContent xmlns:mc="http://schemas.openxmlformats.org/markup-compatibility/2006" xmlns:p14="http://schemas.microsoft.com/office/powerpoint/2010/main">
    <mc:Choice Requires="p14">
      <p:transition spd="slow" p14:dur="2000" advTm="73431"/>
    </mc:Choice>
    <mc:Fallback xmlns="">
      <p:transition spd="slow" advTm="73431"/>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p:cNvSpPr>
            <a:spLocks noGrp="1"/>
          </p:cNvSpPr>
          <p:nvPr>
            <p:ph type="sldNum" sz="quarter" idx="12"/>
          </p:nvPr>
        </p:nvSpPr>
        <p:spPr>
          <a:noFill/>
        </p:spPr>
        <p:txBody>
          <a:bodyPr>
            <a:normAutofit/>
          </a:bodyPr>
          <a:lstStyle/>
          <a:p>
            <a:fld id="{25B68AFF-C38C-4340-B035-8A1CC79D7000}" type="slidenum">
              <a:rPr lang="ar-SA" smtClean="0">
                <a:latin typeface="Arial" pitchFamily="34" charset="0"/>
                <a:cs typeface="Arial" pitchFamily="34" charset="0"/>
              </a:rPr>
              <a:pPr/>
              <a:t>29</a:t>
            </a:fld>
            <a:endParaRPr lang="en-US">
              <a:latin typeface="Arial" pitchFamily="34" charset="0"/>
              <a:cs typeface="Arial" pitchFamily="34" charset="0"/>
            </a:endParaRPr>
          </a:p>
        </p:txBody>
      </p:sp>
      <p:sp>
        <p:nvSpPr>
          <p:cNvPr id="51203" name="Rectangle 2"/>
          <p:cNvSpPr>
            <a:spLocks noGrp="1" noChangeArrowheads="1"/>
          </p:cNvSpPr>
          <p:nvPr>
            <p:ph type="title"/>
          </p:nvPr>
        </p:nvSpPr>
        <p:spPr>
          <a:xfrm>
            <a:off x="457200" y="555625"/>
            <a:ext cx="8229600" cy="1446550"/>
          </a:xfrm>
          <a:noFill/>
        </p:spPr>
        <p:txBody>
          <a:bodyPr anchorCtr="1">
            <a:spAutoFit/>
          </a:bodyPr>
          <a:lstStyle/>
          <a:p>
            <a:pPr rtl="0" eaLnBrk="1" hangingPunct="1"/>
            <a:r>
              <a:rPr lang="en-US" dirty="0">
                <a:solidFill>
                  <a:schemeClr val="tx2">
                    <a:lumMod val="60000"/>
                    <a:lumOff val="40000"/>
                  </a:schemeClr>
                </a:solidFill>
              </a:rPr>
              <a:t>Set a Top Level Exception Handler</a:t>
            </a:r>
            <a:br>
              <a:rPr lang="en-US" dirty="0">
                <a:solidFill>
                  <a:schemeClr val="accent1">
                    <a:lumMod val="75000"/>
                  </a:schemeClr>
                </a:solidFill>
              </a:rPr>
            </a:br>
            <a:endParaRPr lang="en-US" dirty="0">
              <a:solidFill>
                <a:schemeClr val="accent1">
                  <a:lumMod val="75000"/>
                </a:schemeClr>
              </a:solidFill>
            </a:endParaRPr>
          </a:p>
        </p:txBody>
      </p:sp>
      <p:graphicFrame>
        <p:nvGraphicFramePr>
          <p:cNvPr id="69635" name="Group 3"/>
          <p:cNvGraphicFramePr>
            <a:graphicFrameLocks noGrp="1"/>
          </p:cNvGraphicFramePr>
          <p:nvPr>
            <p:ph type="tbl" idx="1"/>
          </p:nvPr>
        </p:nvGraphicFramePr>
        <p:xfrm>
          <a:off x="457200" y="1905000"/>
          <a:ext cx="8229600" cy="403860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40386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74725" algn="l"/>
                          <a:tab pos="1195388" algn="l"/>
                          <a:tab pos="1203325" algn="l"/>
                        </a:tabLst>
                      </a:pPr>
                      <a:r>
                        <a:rPr lang="en-US" sz="2800" dirty="0"/>
                        <a:t>In the previous example there was no "catch" block. Instead, the top level exception handler triggered. </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74725" algn="l"/>
                          <a:tab pos="1195388" algn="l"/>
                          <a:tab pos="1203325" algn="l"/>
                        </a:tabLst>
                      </a:pPr>
                      <a:r>
                        <a:rPr lang="en-US" sz="2800" dirty="0"/>
                        <a:t>This function should be used to catch uncaught exceptions.</a:t>
                      </a:r>
                      <a:endParaRPr kumimoji="0" lang="en-US" sz="2800" b="0" i="0" u="none" strike="noStrike" cap="none" normalizeH="0" baseline="0" dirty="0">
                        <a:ln>
                          <a:noFill/>
                        </a:ln>
                        <a:solidFill>
                          <a:schemeClr val="tx1"/>
                        </a:solidFill>
                        <a:effectLst/>
                        <a:latin typeface="Arial" charset="0"/>
                        <a:cs typeface="Arial" charset="0"/>
                      </a:endParaRPr>
                    </a:p>
                  </a:txBody>
                  <a:tcPr horzOverflow="overflow">
                    <a:lnL cap="flat">
                      <a:noFill/>
                    </a:lnL>
                    <a:lnR cap="flat">
                      <a:noFill/>
                    </a:lnR>
                    <a:lnT w="28575" cap="flat" cmpd="sng" algn="ctr">
                      <a:no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46437926"/>
      </p:ext>
    </p:extLst>
  </p:cSld>
  <p:clrMapOvr>
    <a:masterClrMapping/>
  </p:clrMapOvr>
  <mc:AlternateContent xmlns:mc="http://schemas.openxmlformats.org/markup-compatibility/2006" xmlns:p14="http://schemas.microsoft.com/office/powerpoint/2010/main">
    <mc:Choice Requires="p14">
      <p:transition spd="slow" p14:dur="2000" advTm="35240"/>
    </mc:Choice>
    <mc:Fallback xmlns="">
      <p:transition spd="slow" advTm="3524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PHP include and require Statements</a:t>
            </a:r>
            <a:endParaRPr lang="en-US" dirty="0"/>
          </a:p>
        </p:txBody>
      </p:sp>
      <p:sp>
        <p:nvSpPr>
          <p:cNvPr id="3" name="Content Placeholder 2"/>
          <p:cNvSpPr>
            <a:spLocks noGrp="1"/>
          </p:cNvSpPr>
          <p:nvPr>
            <p:ph idx="1"/>
          </p:nvPr>
        </p:nvSpPr>
        <p:spPr>
          <a:xfrm>
            <a:off x="457200" y="1524000"/>
            <a:ext cx="8229600" cy="5029200"/>
          </a:xfrm>
        </p:spPr>
        <p:txBody>
          <a:bodyPr>
            <a:normAutofit fontScale="77500" lnSpcReduction="20000"/>
          </a:bodyPr>
          <a:lstStyle/>
          <a:p>
            <a:r>
              <a:rPr lang="en-US" dirty="0"/>
              <a:t>The include and require statements are identical, except upon failure:</a:t>
            </a:r>
          </a:p>
          <a:p>
            <a:pPr lvl="1"/>
            <a:r>
              <a:rPr lang="en-US" dirty="0"/>
              <a:t>require will produce a fatal error (E_COMPILE_ERROR) and stop the script</a:t>
            </a:r>
          </a:p>
          <a:p>
            <a:pPr lvl="1"/>
            <a:r>
              <a:rPr lang="en-US" dirty="0"/>
              <a:t>include will only produce a warning (E_WARNING) and the script will continue</a:t>
            </a:r>
          </a:p>
          <a:p>
            <a:pPr lvl="1"/>
            <a:endParaRPr lang="en-US" dirty="0"/>
          </a:p>
          <a:p>
            <a:r>
              <a:rPr lang="en-US" dirty="0"/>
              <a:t>So, if you want the execution to go on and show users the output, even if the include file is missing, use the include statement.</a:t>
            </a:r>
          </a:p>
          <a:p>
            <a:endParaRPr lang="en-US" dirty="0"/>
          </a:p>
          <a:p>
            <a:r>
              <a:rPr lang="en-US" dirty="0"/>
              <a:t>Including files saves a lot of work:</a:t>
            </a:r>
          </a:p>
          <a:p>
            <a:pPr lvl="1"/>
            <a:r>
              <a:rPr lang="en-US" dirty="0"/>
              <a:t> This means that you can create a standard header, footer, or menu file for all your web pages. Then, when the header needs to be updated, you can only update the header include file.</a:t>
            </a:r>
          </a:p>
          <a:p>
            <a:pPr lvl="1"/>
            <a:endParaRPr lang="en-US" dirty="0"/>
          </a:p>
          <a:p>
            <a:r>
              <a:rPr lang="en-US" dirty="0"/>
              <a:t>Syntax: </a:t>
            </a:r>
          </a:p>
        </p:txBody>
      </p:sp>
      <p:sp>
        <p:nvSpPr>
          <p:cNvPr id="4" name="Slide Number Placeholder 3"/>
          <p:cNvSpPr>
            <a:spLocks noGrp="1"/>
          </p:cNvSpPr>
          <p:nvPr>
            <p:ph type="sldNum" sz="quarter" idx="12"/>
          </p:nvPr>
        </p:nvSpPr>
        <p:spPr/>
        <p:txBody>
          <a:bodyPr/>
          <a:lstStyle/>
          <a:p>
            <a:fld id="{0048E941-95AF-458E-AD7E-685ED38AAA91}" type="slidenum">
              <a:rPr lang="en-US" smtClean="0"/>
              <a:pPr/>
              <a:t>3</a:t>
            </a:fld>
            <a:endParaRPr lang="en-US"/>
          </a:p>
        </p:txBody>
      </p:sp>
      <p:sp>
        <p:nvSpPr>
          <p:cNvPr id="5" name="Rectangle 4"/>
          <p:cNvSpPr/>
          <p:nvPr/>
        </p:nvSpPr>
        <p:spPr>
          <a:xfrm>
            <a:off x="2057400" y="5867400"/>
            <a:ext cx="2895600" cy="914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include '</a:t>
            </a:r>
            <a:r>
              <a:rPr lang="en-US" i="1" dirty="0"/>
              <a:t>filename</a:t>
            </a:r>
            <a:r>
              <a:rPr lang="en-US" dirty="0"/>
              <a:t>';</a:t>
            </a:r>
            <a:br>
              <a:rPr lang="en-US" dirty="0"/>
            </a:br>
            <a:r>
              <a:rPr lang="en-US" dirty="0"/>
              <a:t> require '</a:t>
            </a:r>
            <a:r>
              <a:rPr lang="en-US" i="1" dirty="0"/>
              <a:t>filename</a:t>
            </a:r>
            <a:r>
              <a:rPr lang="en-US" dirty="0"/>
              <a:t>';</a:t>
            </a:r>
          </a:p>
        </p:txBody>
      </p:sp>
    </p:spTree>
  </p:cSld>
  <p:clrMapOvr>
    <a:masterClrMapping/>
  </p:clrMapOvr>
  <mc:AlternateContent xmlns:mc="http://schemas.openxmlformats.org/markup-compatibility/2006" xmlns:p14="http://schemas.microsoft.com/office/powerpoint/2010/main">
    <mc:Choice Requires="p14">
      <p:transition spd="slow" p14:dur="2000" advTm="107392"/>
    </mc:Choice>
    <mc:Fallback xmlns="">
      <p:transition spd="slow" advTm="107392"/>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048E941-95AF-458E-AD7E-685ED38AAA91}" type="slidenum">
              <a:rPr lang="en-US" smtClean="0"/>
              <a:pPr/>
              <a:t>30</a:t>
            </a:fld>
            <a:endParaRPr lang="en-US"/>
          </a:p>
        </p:txBody>
      </p:sp>
      <p:sp>
        <p:nvSpPr>
          <p:cNvPr id="5" name="Rectangle 4"/>
          <p:cNvSpPr/>
          <p:nvPr/>
        </p:nvSpPr>
        <p:spPr>
          <a:xfrm>
            <a:off x="2176157" y="2967335"/>
            <a:ext cx="4791697"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 you</a:t>
            </a:r>
          </a:p>
        </p:txBody>
      </p:sp>
    </p:spTree>
  </p:cSld>
  <p:clrMapOvr>
    <a:masterClrMapping/>
  </p:clrMapOvr>
  <mc:AlternateContent xmlns:mc="http://schemas.openxmlformats.org/markup-compatibility/2006" xmlns:p14="http://schemas.microsoft.com/office/powerpoint/2010/main">
    <mc:Choice Requires="p14">
      <p:transition spd="slow" p14:dur="2000" advTm="13682"/>
    </mc:Choice>
    <mc:Fallback xmlns="">
      <p:transition spd="slow" advTm="1368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normAutofit/>
          </a:bodyPr>
          <a:lstStyle/>
          <a:p>
            <a:fld id="{A39F2EE5-DD1C-470A-8701-EA3191D6EF49}" type="slidenum">
              <a:rPr lang="ar-SA" smtClean="0">
                <a:latin typeface="Arial" pitchFamily="34" charset="0"/>
                <a:cs typeface="Arial" pitchFamily="34" charset="0"/>
              </a:rPr>
              <a:pPr/>
              <a:t>4</a:t>
            </a:fld>
            <a:endParaRPr lang="en-US">
              <a:latin typeface="Arial" pitchFamily="34" charset="0"/>
              <a:cs typeface="Arial" pitchFamily="34" charset="0"/>
            </a:endParaRPr>
          </a:p>
        </p:txBody>
      </p:sp>
      <p:sp>
        <p:nvSpPr>
          <p:cNvPr id="7171" name="Rectangle 2"/>
          <p:cNvSpPr>
            <a:spLocks noGrp="1" noChangeArrowheads="1"/>
          </p:cNvSpPr>
          <p:nvPr>
            <p:ph type="title"/>
          </p:nvPr>
        </p:nvSpPr>
        <p:spPr>
          <a:xfrm>
            <a:off x="457200" y="555625"/>
            <a:ext cx="8229600" cy="769441"/>
          </a:xfrm>
          <a:noFill/>
        </p:spPr>
        <p:txBody>
          <a:bodyPr anchorCtr="1">
            <a:spAutoFit/>
          </a:bodyPr>
          <a:lstStyle/>
          <a:p>
            <a:r>
              <a:rPr lang="en-US" dirty="0">
                <a:solidFill>
                  <a:schemeClr val="accent1">
                    <a:tint val="83000"/>
                    <a:satMod val="150000"/>
                  </a:schemeClr>
                </a:solidFill>
              </a:rPr>
              <a:t>Include function – Example 1</a:t>
            </a:r>
          </a:p>
        </p:txBody>
      </p:sp>
      <p:graphicFrame>
        <p:nvGraphicFramePr>
          <p:cNvPr id="69635" name="Group 3"/>
          <p:cNvGraphicFramePr>
            <a:graphicFrameLocks noGrp="1"/>
          </p:cNvGraphicFramePr>
          <p:nvPr>
            <p:ph type="tbl" idx="1"/>
          </p:nvPr>
        </p:nvGraphicFramePr>
        <p:xfrm>
          <a:off x="152400" y="1219200"/>
          <a:ext cx="8991600" cy="2057400"/>
        </p:xfrm>
        <a:graphic>
          <a:graphicData uri="http://schemas.openxmlformats.org/drawingml/2006/table">
            <a:tbl>
              <a:tblPr rtl="1"/>
              <a:tblGrid>
                <a:gridCol w="8991600">
                  <a:extLst>
                    <a:ext uri="{9D8B030D-6E8A-4147-A177-3AD203B41FA5}">
                      <a16:colId xmlns:a16="http://schemas.microsoft.com/office/drawing/2014/main" val="20000"/>
                    </a:ext>
                  </a:extLst>
                </a:gridCol>
              </a:tblGrid>
              <a:tr h="2057400">
                <a:tc>
                  <a:txBody>
                    <a:bodyPr/>
                    <a:lstStyle/>
                    <a:p>
                      <a:pPr algn="just"/>
                      <a:r>
                        <a:rPr lang="en-US" sz="2400" dirty="0"/>
                        <a:t>Assume that you have a standard header file, called "header.php". To include the header file in a page, use the include() function:</a:t>
                      </a:r>
                    </a:p>
                  </a:txBody>
                  <a:tcPr marL="0" marR="0" marT="0" marB="0" anchor="ctr">
                    <a:lnL cap="flat">
                      <a:noFill/>
                    </a:lnL>
                    <a:lnR cap="flat">
                      <a:noFill/>
                    </a:lnR>
                    <a:lnT w="28575" cap="flat" cmpd="sng" algn="ctr">
                      <a:no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 name="Rectangle 6"/>
          <p:cNvSpPr/>
          <p:nvPr/>
        </p:nvSpPr>
        <p:spPr bwMode="auto">
          <a:xfrm>
            <a:off x="1828800" y="3276600"/>
            <a:ext cx="4953000" cy="32766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lgn="l">
              <a:defRPr/>
            </a:pPr>
            <a:endParaRPr lang="en-US" dirty="0"/>
          </a:p>
          <a:p>
            <a:pPr algn="l">
              <a:defRPr/>
            </a:pPr>
            <a:r>
              <a:rPr lang="en-US" dirty="0"/>
              <a:t>&lt;html&gt;</a:t>
            </a:r>
            <a:br>
              <a:rPr lang="en-US" dirty="0"/>
            </a:br>
            <a:r>
              <a:rPr lang="en-US" dirty="0"/>
              <a:t>&lt;body&gt;</a:t>
            </a:r>
            <a:br>
              <a:rPr lang="en-US" dirty="0"/>
            </a:br>
            <a:br>
              <a:rPr lang="en-US" dirty="0"/>
            </a:br>
            <a:r>
              <a:rPr lang="en-US" dirty="0">
                <a:solidFill>
                  <a:srgbClr val="FF0000"/>
                </a:solidFill>
              </a:rPr>
              <a:t>&lt;?</a:t>
            </a:r>
            <a:r>
              <a:rPr lang="en-US" dirty="0" err="1">
                <a:solidFill>
                  <a:srgbClr val="FF0000"/>
                </a:solidFill>
              </a:rPr>
              <a:t>php</a:t>
            </a:r>
            <a:r>
              <a:rPr lang="en-US" dirty="0"/>
              <a:t> include("header.php"); </a:t>
            </a:r>
            <a:r>
              <a:rPr lang="en-US" dirty="0">
                <a:solidFill>
                  <a:srgbClr val="FF0000"/>
                </a:solidFill>
              </a:rPr>
              <a:t>?&gt;</a:t>
            </a:r>
            <a:br>
              <a:rPr lang="en-US" dirty="0"/>
            </a:br>
            <a:r>
              <a:rPr lang="en-US" dirty="0"/>
              <a:t>&lt;h1&gt;Welcome to my home page!&lt;/h1&gt;</a:t>
            </a:r>
            <a:br>
              <a:rPr lang="en-US" dirty="0"/>
            </a:br>
            <a:r>
              <a:rPr lang="en-US" dirty="0"/>
              <a:t>&lt;p&gt;Some text.&lt;/p&gt;</a:t>
            </a:r>
            <a:br>
              <a:rPr lang="en-US" dirty="0"/>
            </a:br>
            <a:br>
              <a:rPr lang="en-US" dirty="0"/>
            </a:br>
            <a:r>
              <a:rPr lang="en-US" dirty="0"/>
              <a:t>&lt;/body&gt;</a:t>
            </a:r>
            <a:br>
              <a:rPr lang="en-US" dirty="0"/>
            </a:br>
            <a:r>
              <a:rPr lang="en-US" dirty="0"/>
              <a:t>&lt;/html&gt; </a:t>
            </a:r>
          </a:p>
        </p:txBody>
      </p:sp>
    </p:spTree>
  </p:cSld>
  <p:clrMapOvr>
    <a:masterClrMapping/>
  </p:clrMapOvr>
  <mc:AlternateContent xmlns:mc="http://schemas.openxmlformats.org/markup-compatibility/2006" xmlns:p14="http://schemas.microsoft.com/office/powerpoint/2010/main">
    <mc:Choice Requires="p14">
      <p:transition spd="slow" p14:dur="2000" advTm="23402"/>
    </mc:Choice>
    <mc:Fallback xmlns="">
      <p:transition spd="slow" advTm="2340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normAutofit/>
          </a:bodyPr>
          <a:lstStyle/>
          <a:p>
            <a:fld id="{BE60B988-13BE-40D3-9FA8-E37A07F8527C}" type="slidenum">
              <a:rPr lang="ar-SA" smtClean="0">
                <a:latin typeface="Arial" pitchFamily="34" charset="0"/>
                <a:cs typeface="Arial" pitchFamily="34" charset="0"/>
              </a:rPr>
              <a:pPr/>
              <a:t>5</a:t>
            </a:fld>
            <a:endParaRPr lang="en-US">
              <a:latin typeface="Arial" pitchFamily="34" charset="0"/>
              <a:cs typeface="Arial" pitchFamily="34" charset="0"/>
            </a:endParaRPr>
          </a:p>
        </p:txBody>
      </p:sp>
      <p:sp>
        <p:nvSpPr>
          <p:cNvPr id="8195" name="Rectangle 2"/>
          <p:cNvSpPr>
            <a:spLocks noGrp="1" noChangeArrowheads="1"/>
          </p:cNvSpPr>
          <p:nvPr>
            <p:ph type="title"/>
          </p:nvPr>
        </p:nvSpPr>
        <p:spPr>
          <a:xfrm>
            <a:off x="457200" y="555625"/>
            <a:ext cx="8229600" cy="769441"/>
          </a:xfrm>
          <a:noFill/>
        </p:spPr>
        <p:txBody>
          <a:bodyPr anchorCtr="1">
            <a:spAutoFit/>
          </a:bodyPr>
          <a:lstStyle/>
          <a:p>
            <a:pPr rtl="0" eaLnBrk="1" hangingPunct="1"/>
            <a:r>
              <a:rPr lang="en-US" dirty="0">
                <a:solidFill>
                  <a:schemeClr val="accent1">
                    <a:tint val="83000"/>
                    <a:satMod val="150000"/>
                  </a:schemeClr>
                </a:solidFill>
              </a:rPr>
              <a:t>Include function – Example 2</a:t>
            </a:r>
          </a:p>
        </p:txBody>
      </p:sp>
      <p:graphicFrame>
        <p:nvGraphicFramePr>
          <p:cNvPr id="69635" name="Group 3"/>
          <p:cNvGraphicFramePr>
            <a:graphicFrameLocks noGrp="1"/>
          </p:cNvGraphicFramePr>
          <p:nvPr>
            <p:ph type="tbl" idx="1"/>
          </p:nvPr>
        </p:nvGraphicFramePr>
        <p:xfrm>
          <a:off x="152400" y="1295400"/>
          <a:ext cx="8991600" cy="3657600"/>
        </p:xfrm>
        <a:graphic>
          <a:graphicData uri="http://schemas.openxmlformats.org/drawingml/2006/table">
            <a:tbl>
              <a:tblPr rtl="1"/>
              <a:tblGrid>
                <a:gridCol w="8991600">
                  <a:extLst>
                    <a:ext uri="{9D8B030D-6E8A-4147-A177-3AD203B41FA5}">
                      <a16:colId xmlns:a16="http://schemas.microsoft.com/office/drawing/2014/main" val="20000"/>
                    </a:ext>
                  </a:extLst>
                </a:gridCol>
              </a:tblGrid>
              <a:tr h="3429000">
                <a:tc>
                  <a:txBody>
                    <a:bodyPr/>
                    <a:lstStyle/>
                    <a:p>
                      <a:r>
                        <a:rPr lang="en-US" sz="2400" dirty="0"/>
                        <a:t>Assume we have a standard menu file, called "menu.php", that should be used on all pages:</a:t>
                      </a:r>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All pages in the Web site should include this menu file. Here is how it can be done:</a:t>
                      </a:r>
                    </a:p>
                  </a:txBody>
                  <a:tcPr marL="0" marR="0" marT="0" marB="0" anchor="ctr">
                    <a:lnL cap="flat">
                      <a:noFill/>
                    </a:lnL>
                    <a:lnR cap="flat">
                      <a:noFill/>
                    </a:lnR>
                    <a:lnT w="28575" cap="flat" cmpd="sng" algn="ctr">
                      <a:no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 name="Rectangle 5"/>
          <p:cNvSpPr/>
          <p:nvPr/>
        </p:nvSpPr>
        <p:spPr bwMode="auto">
          <a:xfrm>
            <a:off x="1828800" y="2057400"/>
            <a:ext cx="4953000" cy="19812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lgn="l">
              <a:defRPr/>
            </a:pPr>
            <a:r>
              <a:rPr lang="en-US" dirty="0"/>
              <a:t>&lt;a </a:t>
            </a:r>
            <a:r>
              <a:rPr lang="en-US" dirty="0" err="1"/>
              <a:t>href</a:t>
            </a:r>
            <a:r>
              <a:rPr lang="en-US" dirty="0"/>
              <a:t>="/default.php"&gt;Home&lt;/a&gt;</a:t>
            </a:r>
            <a:br>
              <a:rPr lang="en-US" dirty="0"/>
            </a:br>
            <a:r>
              <a:rPr lang="en-US" dirty="0"/>
              <a:t>&lt;a </a:t>
            </a:r>
            <a:r>
              <a:rPr lang="en-US" dirty="0" err="1"/>
              <a:t>href</a:t>
            </a:r>
            <a:r>
              <a:rPr lang="en-US" dirty="0"/>
              <a:t>="/tutorials.php"&gt;Tutorials&lt;/a&gt;</a:t>
            </a:r>
            <a:br>
              <a:rPr lang="en-US" dirty="0"/>
            </a:br>
            <a:r>
              <a:rPr lang="en-US" dirty="0"/>
              <a:t>&lt;a </a:t>
            </a:r>
            <a:r>
              <a:rPr lang="en-US" dirty="0" err="1"/>
              <a:t>href</a:t>
            </a:r>
            <a:r>
              <a:rPr lang="en-US" dirty="0"/>
              <a:t>="/references.php"&gt;References&lt;/a&gt;</a:t>
            </a:r>
            <a:br>
              <a:rPr lang="en-US" dirty="0"/>
            </a:br>
            <a:r>
              <a:rPr lang="en-US" dirty="0"/>
              <a:t>&lt;a </a:t>
            </a:r>
            <a:r>
              <a:rPr lang="en-US" dirty="0" err="1"/>
              <a:t>href</a:t>
            </a:r>
            <a:r>
              <a:rPr lang="en-US" dirty="0"/>
              <a:t>="/examples.php"&gt;Examples&lt;/a&gt; </a:t>
            </a:r>
            <a:br>
              <a:rPr lang="en-US" dirty="0"/>
            </a:br>
            <a:r>
              <a:rPr lang="en-US" dirty="0"/>
              <a:t>&lt;a </a:t>
            </a:r>
            <a:r>
              <a:rPr lang="en-US" dirty="0" err="1"/>
              <a:t>href</a:t>
            </a:r>
            <a:r>
              <a:rPr lang="en-US" dirty="0"/>
              <a:t>="/about.php"&gt;About Us&lt;/a&gt; </a:t>
            </a:r>
            <a:br>
              <a:rPr lang="en-US" dirty="0"/>
            </a:br>
            <a:r>
              <a:rPr lang="en-US" dirty="0"/>
              <a:t>&lt;a </a:t>
            </a:r>
            <a:r>
              <a:rPr lang="en-US" dirty="0" err="1"/>
              <a:t>href</a:t>
            </a:r>
            <a:r>
              <a:rPr lang="en-US" dirty="0"/>
              <a:t>="/contact.php"&gt;Contact Us&lt;/a&gt; </a:t>
            </a:r>
          </a:p>
        </p:txBody>
      </p:sp>
      <p:sp>
        <p:nvSpPr>
          <p:cNvPr id="7" name="Rectangle 6"/>
          <p:cNvSpPr/>
          <p:nvPr/>
        </p:nvSpPr>
        <p:spPr bwMode="auto">
          <a:xfrm>
            <a:off x="2209800" y="4953000"/>
            <a:ext cx="4953000" cy="17526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lgn="l">
              <a:defRPr/>
            </a:pPr>
            <a:r>
              <a:rPr lang="en-US" dirty="0"/>
              <a:t>&lt;div class="</a:t>
            </a:r>
            <a:r>
              <a:rPr lang="en-US" dirty="0" err="1"/>
              <a:t>leftmenu</a:t>
            </a:r>
            <a:r>
              <a:rPr lang="en-US" dirty="0"/>
              <a:t>"&gt;</a:t>
            </a:r>
            <a:br>
              <a:rPr lang="en-US" dirty="0"/>
            </a:br>
            <a:r>
              <a:rPr lang="en-US" dirty="0"/>
              <a:t>&lt;?</a:t>
            </a:r>
            <a:r>
              <a:rPr lang="en-US" dirty="0" err="1"/>
              <a:t>php</a:t>
            </a:r>
            <a:r>
              <a:rPr lang="en-US" dirty="0"/>
              <a:t> include("menu.php"); ?&gt;</a:t>
            </a:r>
            <a:br>
              <a:rPr lang="en-US" dirty="0"/>
            </a:br>
            <a:r>
              <a:rPr lang="en-US" dirty="0"/>
              <a:t>&lt;/div&gt;</a:t>
            </a:r>
            <a:br>
              <a:rPr lang="en-US" dirty="0"/>
            </a:br>
            <a:br>
              <a:rPr lang="en-US" dirty="0"/>
            </a:br>
            <a:r>
              <a:rPr lang="en-US" dirty="0"/>
              <a:t>&lt;h1&gt;Welcome to my home page.&lt;/h1&gt;</a:t>
            </a:r>
            <a:br>
              <a:rPr lang="en-US" dirty="0"/>
            </a:br>
            <a:r>
              <a:rPr lang="en-US" dirty="0"/>
              <a:t>&lt;p&gt;Some text.&lt;/p&gt;</a:t>
            </a:r>
            <a:br>
              <a:rPr lang="en-US" dirty="0"/>
            </a:b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43440"/>
    </mc:Choice>
    <mc:Fallback xmlns="">
      <p:transition spd="slow" advTm="4344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normAutofit/>
          </a:bodyPr>
          <a:lstStyle/>
          <a:p>
            <a:fld id="{799EBC7D-3C5A-415C-A4FF-635BCA287D89}" type="slidenum">
              <a:rPr lang="ar-SA" smtClean="0">
                <a:latin typeface="Arial" pitchFamily="34" charset="0"/>
                <a:cs typeface="Arial" pitchFamily="34" charset="0"/>
              </a:rPr>
              <a:pPr/>
              <a:t>6</a:t>
            </a:fld>
            <a:endParaRPr lang="en-US">
              <a:latin typeface="Arial" pitchFamily="34" charset="0"/>
              <a:cs typeface="Arial" pitchFamily="34" charset="0"/>
            </a:endParaRPr>
          </a:p>
        </p:txBody>
      </p:sp>
      <p:sp>
        <p:nvSpPr>
          <p:cNvPr id="10243" name="Rectangle 2"/>
          <p:cNvSpPr>
            <a:spLocks noGrp="1" noChangeArrowheads="1"/>
          </p:cNvSpPr>
          <p:nvPr>
            <p:ph type="title"/>
          </p:nvPr>
        </p:nvSpPr>
        <p:spPr>
          <a:xfrm>
            <a:off x="457200" y="555625"/>
            <a:ext cx="8229600" cy="769441"/>
          </a:xfrm>
          <a:noFill/>
        </p:spPr>
        <p:txBody>
          <a:bodyPr anchorCtr="1">
            <a:spAutoFit/>
          </a:bodyPr>
          <a:lstStyle/>
          <a:p>
            <a:pPr rtl="0" eaLnBrk="1" hangingPunct="1"/>
            <a:r>
              <a:rPr lang="en-US" dirty="0">
                <a:solidFill>
                  <a:schemeClr val="accent1">
                    <a:tint val="83000"/>
                    <a:satMod val="150000"/>
                  </a:schemeClr>
                </a:solidFill>
              </a:rPr>
              <a:t>require function – Example </a:t>
            </a:r>
          </a:p>
        </p:txBody>
      </p:sp>
      <p:graphicFrame>
        <p:nvGraphicFramePr>
          <p:cNvPr id="69635" name="Group 3"/>
          <p:cNvGraphicFramePr>
            <a:graphicFrameLocks noGrp="1"/>
          </p:cNvGraphicFramePr>
          <p:nvPr>
            <p:ph type="tbl" idx="1"/>
          </p:nvPr>
        </p:nvGraphicFramePr>
        <p:xfrm>
          <a:off x="152400" y="1219200"/>
          <a:ext cx="8991600" cy="5120640"/>
        </p:xfrm>
        <a:graphic>
          <a:graphicData uri="http://schemas.openxmlformats.org/drawingml/2006/table">
            <a:tbl>
              <a:tblPr rtl="1"/>
              <a:tblGrid>
                <a:gridCol w="8991600">
                  <a:extLst>
                    <a:ext uri="{9D8B030D-6E8A-4147-A177-3AD203B41FA5}">
                      <a16:colId xmlns:a16="http://schemas.microsoft.com/office/drawing/2014/main" val="20000"/>
                    </a:ext>
                  </a:extLst>
                </a:gridCol>
              </a:tblGrid>
              <a:tr h="2057400">
                <a:tc>
                  <a:txBody>
                    <a:bodyPr/>
                    <a:lstStyle/>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r>
                        <a:rPr lang="en-US" sz="2400" dirty="0"/>
                        <a:t>The echo statement is not executed, because the script execution stopped after the fatal error.</a:t>
                      </a:r>
                    </a:p>
                  </a:txBody>
                  <a:tcPr marL="0" marR="0" marT="0" marB="0" anchor="ctr">
                    <a:lnL cap="flat">
                      <a:noFill/>
                    </a:lnL>
                    <a:lnR cap="flat">
                      <a:noFill/>
                    </a:lnR>
                    <a:lnT w="28575" cap="flat" cmpd="sng" algn="ctr">
                      <a:no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 name="Rectangle 6"/>
          <p:cNvSpPr/>
          <p:nvPr/>
        </p:nvSpPr>
        <p:spPr bwMode="auto">
          <a:xfrm>
            <a:off x="357158" y="1528770"/>
            <a:ext cx="4953000" cy="29718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lgn="l">
              <a:defRPr/>
            </a:pPr>
            <a:r>
              <a:rPr lang="en-US" dirty="0"/>
              <a:t>&lt;html&gt;</a:t>
            </a:r>
            <a:br>
              <a:rPr lang="en-US" dirty="0"/>
            </a:br>
            <a:r>
              <a:rPr lang="en-US" dirty="0"/>
              <a:t>&lt;body&gt;</a:t>
            </a:r>
            <a:br>
              <a:rPr lang="en-US" dirty="0"/>
            </a:br>
            <a:br>
              <a:rPr lang="en-US" dirty="0"/>
            </a:br>
            <a:r>
              <a:rPr lang="en-US" dirty="0"/>
              <a:t>&lt;?</a:t>
            </a:r>
            <a:r>
              <a:rPr lang="en-US" dirty="0" err="1"/>
              <a:t>php</a:t>
            </a:r>
            <a:br>
              <a:rPr lang="en-US" dirty="0"/>
            </a:br>
            <a:r>
              <a:rPr lang="en-US" dirty="0"/>
              <a:t>require("wrongFile.php");</a:t>
            </a:r>
            <a:br>
              <a:rPr lang="en-US" dirty="0"/>
            </a:br>
            <a:r>
              <a:rPr lang="en-US" dirty="0"/>
              <a:t>echo "Hello World!";</a:t>
            </a:r>
            <a:br>
              <a:rPr lang="en-US" dirty="0"/>
            </a:br>
            <a:r>
              <a:rPr lang="en-US" dirty="0"/>
              <a:t>?&gt;</a:t>
            </a:r>
            <a:br>
              <a:rPr lang="en-US" dirty="0"/>
            </a:br>
            <a:br>
              <a:rPr lang="en-US" dirty="0"/>
            </a:br>
            <a:r>
              <a:rPr lang="en-US" dirty="0"/>
              <a:t>&lt;/body&gt;</a:t>
            </a:r>
            <a:br>
              <a:rPr lang="en-US" dirty="0"/>
            </a:br>
            <a:r>
              <a:rPr lang="en-US" dirty="0"/>
              <a:t>&lt;/html&gt; </a:t>
            </a:r>
          </a:p>
        </p:txBody>
      </p:sp>
      <p:sp>
        <p:nvSpPr>
          <p:cNvPr id="8" name="Rectangle 7"/>
          <p:cNvSpPr/>
          <p:nvPr/>
        </p:nvSpPr>
        <p:spPr bwMode="auto">
          <a:xfrm>
            <a:off x="3657600" y="2438400"/>
            <a:ext cx="4953000" cy="31242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lgn="l">
              <a:defRPr/>
            </a:pPr>
            <a:r>
              <a:rPr lang="en-US" b="1" dirty="0">
                <a:solidFill>
                  <a:srgbClr val="FF0000"/>
                </a:solidFill>
              </a:rPr>
              <a:t>	</a:t>
            </a:r>
            <a:r>
              <a:rPr lang="en-US" b="1" u="sng" dirty="0">
                <a:solidFill>
                  <a:srgbClr val="FF0000"/>
                </a:solidFill>
              </a:rPr>
              <a:t>Error  Message:</a:t>
            </a:r>
          </a:p>
          <a:p>
            <a:pPr algn="l">
              <a:defRPr/>
            </a:pPr>
            <a:r>
              <a:rPr lang="en-US" b="1" dirty="0"/>
              <a:t>Warning: </a:t>
            </a:r>
            <a:r>
              <a:rPr lang="en-US" dirty="0"/>
              <a:t>require(wrongFile.php) [</a:t>
            </a:r>
            <a:r>
              <a:rPr lang="en-US" dirty="0" err="1"/>
              <a:t>function.require</a:t>
            </a:r>
            <a:r>
              <a:rPr lang="en-US" dirty="0"/>
              <a:t>]:</a:t>
            </a:r>
            <a:br>
              <a:rPr lang="en-US" dirty="0"/>
            </a:br>
            <a:r>
              <a:rPr lang="en-US" dirty="0"/>
              <a:t>failed to open stream:</a:t>
            </a:r>
            <a:br>
              <a:rPr lang="en-US" dirty="0"/>
            </a:br>
            <a:r>
              <a:rPr lang="en-US" dirty="0"/>
              <a:t>No such file or directory in C:\home\website\test.php on line 5</a:t>
            </a:r>
            <a:br>
              <a:rPr lang="en-US" dirty="0"/>
            </a:br>
            <a:br>
              <a:rPr lang="en-US" dirty="0"/>
            </a:br>
            <a:r>
              <a:rPr lang="en-US" b="1" dirty="0"/>
              <a:t>Fatal error:</a:t>
            </a:r>
            <a:r>
              <a:rPr lang="en-US" dirty="0"/>
              <a:t> require() [</a:t>
            </a:r>
            <a:r>
              <a:rPr lang="en-US" dirty="0" err="1"/>
              <a:t>function.require</a:t>
            </a:r>
            <a:r>
              <a:rPr lang="en-US" dirty="0"/>
              <a:t>]:</a:t>
            </a:r>
            <a:br>
              <a:rPr lang="en-US" dirty="0"/>
            </a:br>
            <a:r>
              <a:rPr lang="en-US" dirty="0"/>
              <a:t>Failed opening required 'wrongFile.php'</a:t>
            </a:r>
            <a:br>
              <a:rPr lang="en-US" dirty="0"/>
            </a:br>
            <a:r>
              <a:rPr lang="en-US" dirty="0"/>
              <a:t>(</a:t>
            </a:r>
            <a:r>
              <a:rPr lang="en-US" dirty="0" err="1"/>
              <a:t>include_path</a:t>
            </a:r>
            <a:r>
              <a:rPr lang="en-US" dirty="0"/>
              <a:t>='.;C:\php5\pear')</a:t>
            </a:r>
            <a:br>
              <a:rPr lang="en-US" dirty="0"/>
            </a:br>
            <a:r>
              <a:rPr lang="en-US" dirty="0"/>
              <a:t>in C:\home\website\test.php on line 5 </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43010"/>
    </mc:Choice>
    <mc:Fallback xmlns="">
      <p:transition spd="slow" advTm="4301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2000"/>
                                        <p:tgtEl>
                                          <p:spTgt spid="7">
                                            <p:bg/>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blinds(horizontal)">
                                      <p:cBhvr>
                                        <p:cTn id="10" dur="500"/>
                                        <p:tgtEl>
                                          <p:spTgt spid="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9635"/>
                                        </p:tgtEl>
                                        <p:attrNameLst>
                                          <p:attrName>style.visibility</p:attrName>
                                        </p:attrNameLst>
                                      </p:cBhvr>
                                      <p:to>
                                        <p:strVal val="visible"/>
                                      </p:to>
                                    </p:set>
                                    <p:animEffect transition="in" filter="blinds(horizontal)">
                                      <p:cBhvr>
                                        <p:cTn id="20" dur="500"/>
                                        <p:tgtEl>
                                          <p:spTgt spid="69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066800"/>
          </a:xfrm>
        </p:spPr>
        <p:txBody>
          <a:bodyPr>
            <a:normAutofit/>
          </a:bodyPr>
          <a:lstStyle/>
          <a:p>
            <a:r>
              <a:rPr lang="en-US" b="1" dirty="0"/>
              <a:t>Cookies</a:t>
            </a:r>
            <a:endParaRPr lang="en-US" dirty="0"/>
          </a:p>
        </p:txBody>
      </p:sp>
      <p:sp>
        <p:nvSpPr>
          <p:cNvPr id="3" name="Content Placeholder 2"/>
          <p:cNvSpPr>
            <a:spLocks noGrp="1"/>
          </p:cNvSpPr>
          <p:nvPr>
            <p:ph idx="1"/>
          </p:nvPr>
        </p:nvSpPr>
        <p:spPr>
          <a:xfrm>
            <a:off x="457200" y="1524000"/>
            <a:ext cx="8229600" cy="5334000"/>
          </a:xfrm>
        </p:spPr>
        <p:txBody>
          <a:bodyPr>
            <a:normAutofit fontScale="92500" lnSpcReduction="20000"/>
          </a:bodyPr>
          <a:lstStyle/>
          <a:p>
            <a:endParaRPr lang="en-US" dirty="0"/>
          </a:p>
          <a:p>
            <a:endParaRPr lang="en-US" dirty="0"/>
          </a:p>
          <a:p>
            <a:pPr>
              <a:buNone/>
            </a:pPr>
            <a:endParaRPr lang="en-US" dirty="0"/>
          </a:p>
          <a:p>
            <a:pPr>
              <a:buNone/>
            </a:pPr>
            <a:endParaRPr lang="en-US" dirty="0"/>
          </a:p>
          <a:p>
            <a:pPr>
              <a:buNone/>
            </a:pPr>
            <a:endParaRPr lang="en-US" dirty="0"/>
          </a:p>
          <a:p>
            <a:pPr>
              <a:buNone/>
            </a:pPr>
            <a:endParaRPr lang="en-US" dirty="0"/>
          </a:p>
          <a:p>
            <a:endParaRPr lang="en-US" sz="2400" dirty="0"/>
          </a:p>
          <a:p>
            <a:r>
              <a:rPr lang="en-US" sz="2400" dirty="0"/>
              <a:t>A cookie is created with the </a:t>
            </a:r>
            <a:r>
              <a:rPr lang="en-US" sz="2400" b="1" dirty="0" err="1"/>
              <a:t>setcookie</a:t>
            </a:r>
            <a:r>
              <a:rPr lang="en-US" sz="2400" b="1" dirty="0"/>
              <a:t>() </a:t>
            </a:r>
            <a:r>
              <a:rPr lang="en-US" sz="2400" dirty="0"/>
              <a:t>function:</a:t>
            </a:r>
          </a:p>
          <a:p>
            <a:endParaRPr lang="en-US" sz="2400" dirty="0"/>
          </a:p>
          <a:p>
            <a:endParaRPr lang="en-US" sz="2400" dirty="0"/>
          </a:p>
          <a:p>
            <a:endParaRPr lang="en-US" sz="2400" dirty="0"/>
          </a:p>
          <a:p>
            <a:pPr lvl="0"/>
            <a:r>
              <a:rPr lang="en-US" sz="2400" dirty="0"/>
              <a:t>The PHP </a:t>
            </a:r>
            <a:r>
              <a:rPr lang="en-US" sz="2400" b="1" dirty="0"/>
              <a:t>$_COOKIE </a:t>
            </a:r>
            <a:r>
              <a:rPr lang="en-US" sz="2400" dirty="0"/>
              <a:t>variable is used to retrieve a cookie value. </a:t>
            </a:r>
          </a:p>
          <a:p>
            <a:pPr lvl="0"/>
            <a:endParaRPr lang="en-US" sz="2400" dirty="0"/>
          </a:p>
          <a:p>
            <a:pPr lvl="0"/>
            <a:r>
              <a:rPr lang="en-US" sz="2400" b="1" dirty="0" err="1"/>
              <a:t>isset</a:t>
            </a:r>
            <a:r>
              <a:rPr lang="en-US" sz="2400" b="1" dirty="0"/>
              <a:t>() </a:t>
            </a:r>
            <a:r>
              <a:rPr lang="en-US" sz="2400" dirty="0"/>
              <a:t>function to find out if the cookie is set.</a:t>
            </a:r>
          </a:p>
          <a:p>
            <a:endParaRPr lang="en-US" sz="2400" dirty="0"/>
          </a:p>
          <a:p>
            <a:endParaRPr lang="en-US" sz="2400" dirty="0"/>
          </a:p>
          <a:p>
            <a:endParaRPr lang="en-US" sz="2400" dirty="0"/>
          </a:p>
        </p:txBody>
      </p:sp>
      <p:sp>
        <p:nvSpPr>
          <p:cNvPr id="4" name="Slide Number Placeholder 3"/>
          <p:cNvSpPr>
            <a:spLocks noGrp="1"/>
          </p:cNvSpPr>
          <p:nvPr>
            <p:ph type="sldNum" sz="quarter" idx="12"/>
          </p:nvPr>
        </p:nvSpPr>
        <p:spPr/>
        <p:txBody>
          <a:bodyPr/>
          <a:lstStyle/>
          <a:p>
            <a:fld id="{0048E941-95AF-458E-AD7E-685ED38AAA91}" type="slidenum">
              <a:rPr lang="en-US" smtClean="0"/>
              <a:pPr/>
              <a:t>7</a:t>
            </a:fld>
            <a:endParaRPr lang="en-US"/>
          </a:p>
        </p:txBody>
      </p:sp>
      <p:sp>
        <p:nvSpPr>
          <p:cNvPr id="6" name="Oval 5"/>
          <p:cNvSpPr/>
          <p:nvPr/>
        </p:nvSpPr>
        <p:spPr>
          <a:xfrm>
            <a:off x="1143000" y="914400"/>
            <a:ext cx="6705600" cy="3048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buFont typeface="Arial" pitchFamily="34" charset="0"/>
              <a:buChar char="•"/>
            </a:pPr>
            <a:r>
              <a:rPr lang="en-US" dirty="0"/>
              <a:t>A cookie is often used to identify a user.</a:t>
            </a:r>
          </a:p>
          <a:p>
            <a:pPr algn="ctr">
              <a:buFont typeface="Arial" pitchFamily="34" charset="0"/>
              <a:buChar char="•"/>
            </a:pPr>
            <a:r>
              <a:rPr lang="en-US" dirty="0"/>
              <a:t> A cookie is a small file that the server embeds on the user's computer. </a:t>
            </a:r>
          </a:p>
          <a:p>
            <a:pPr algn="ctr">
              <a:buFont typeface="Arial" pitchFamily="34" charset="0"/>
              <a:buChar char="•"/>
            </a:pPr>
            <a:r>
              <a:rPr lang="en-US" dirty="0"/>
              <a:t>Each time the same computer requests a page with a browser, it will send the cookie too. </a:t>
            </a:r>
          </a:p>
          <a:p>
            <a:pPr algn="ctr">
              <a:buFont typeface="Arial" pitchFamily="34" charset="0"/>
              <a:buChar char="•"/>
            </a:pPr>
            <a:r>
              <a:rPr lang="en-US" dirty="0"/>
              <a:t>With PHP, you can both create and retrieve cookie values.</a:t>
            </a:r>
          </a:p>
        </p:txBody>
      </p:sp>
      <p:sp>
        <p:nvSpPr>
          <p:cNvPr id="7" name="Rectangle 6"/>
          <p:cNvSpPr/>
          <p:nvPr/>
        </p:nvSpPr>
        <p:spPr>
          <a:xfrm>
            <a:off x="838200" y="4267200"/>
            <a:ext cx="73152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a:t>setcookie</a:t>
            </a:r>
            <a:r>
              <a:rPr lang="en-US" dirty="0"/>
              <a:t>(</a:t>
            </a:r>
            <a:r>
              <a:rPr lang="en-US" i="1" dirty="0"/>
              <a:t>name, value, expire, path, domain, secure, </a:t>
            </a:r>
            <a:r>
              <a:rPr lang="en-US" i="1" dirty="0" err="1"/>
              <a:t>httponly</a:t>
            </a:r>
            <a:r>
              <a:rPr lang="en-US" dirty="0"/>
              <a:t>);</a:t>
            </a:r>
          </a:p>
        </p:txBody>
      </p:sp>
      <p:sp>
        <p:nvSpPr>
          <p:cNvPr id="8" name="Rectangle 7"/>
          <p:cNvSpPr/>
          <p:nvPr/>
        </p:nvSpPr>
        <p:spPr>
          <a:xfrm>
            <a:off x="762000" y="4724400"/>
            <a:ext cx="7543800" cy="369332"/>
          </a:xfrm>
          <a:prstGeom prst="rect">
            <a:avLst/>
          </a:prstGeom>
        </p:spPr>
        <p:txBody>
          <a:bodyPr wrap="square">
            <a:spAutoFit/>
          </a:bodyPr>
          <a:lstStyle/>
          <a:p>
            <a:r>
              <a:rPr lang="en-US" dirty="0"/>
              <a:t>Only the </a:t>
            </a:r>
            <a:r>
              <a:rPr lang="en-US" i="1" dirty="0"/>
              <a:t>name</a:t>
            </a:r>
            <a:r>
              <a:rPr lang="en-US" dirty="0"/>
              <a:t> parameter is required. All other parameters are optional.</a:t>
            </a:r>
          </a:p>
        </p:txBody>
      </p:sp>
    </p:spTree>
  </p:cSld>
  <p:clrMapOvr>
    <a:masterClrMapping/>
  </p:clrMapOvr>
  <mc:AlternateContent xmlns:mc="http://schemas.openxmlformats.org/markup-compatibility/2006" xmlns:p14="http://schemas.microsoft.com/office/powerpoint/2010/main">
    <mc:Choice Requires="p14">
      <p:transition spd="slow" p14:dur="2000" advTm="99041"/>
    </mc:Choice>
    <mc:Fallback xmlns="">
      <p:transition spd="slow" advTm="9904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066800"/>
          </a:xfrm>
        </p:spPr>
        <p:txBody>
          <a:bodyPr/>
          <a:lstStyle/>
          <a:p>
            <a:r>
              <a:rPr lang="en-US" dirty="0"/>
              <a:t>Cookies</a:t>
            </a:r>
          </a:p>
        </p:txBody>
      </p:sp>
      <p:sp>
        <p:nvSpPr>
          <p:cNvPr id="4" name="Slide Number Placeholder 3"/>
          <p:cNvSpPr>
            <a:spLocks noGrp="1"/>
          </p:cNvSpPr>
          <p:nvPr>
            <p:ph type="sldNum" sz="quarter" idx="12"/>
          </p:nvPr>
        </p:nvSpPr>
        <p:spPr/>
        <p:txBody>
          <a:bodyPr/>
          <a:lstStyle/>
          <a:p>
            <a:fld id="{0048E941-95AF-458E-AD7E-685ED38AAA91}" type="slidenum">
              <a:rPr lang="en-US" smtClean="0"/>
              <a:pPr/>
              <a:t>8</a:t>
            </a:fld>
            <a:endParaRPr lang="en-US"/>
          </a:p>
        </p:txBody>
      </p:sp>
      <p:sp>
        <p:nvSpPr>
          <p:cNvPr id="5" name="Round Same Side Corner Rectangle 4"/>
          <p:cNvSpPr/>
          <p:nvPr/>
        </p:nvSpPr>
        <p:spPr>
          <a:xfrm>
            <a:off x="304800" y="914400"/>
            <a:ext cx="7239000" cy="5791200"/>
          </a:xfrm>
          <a:prstGeom prst="round2Same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&lt;?</a:t>
            </a:r>
            <a:r>
              <a:rPr lang="en-US" dirty="0" err="1"/>
              <a:t>php</a:t>
            </a:r>
            <a:br>
              <a:rPr lang="en-US" dirty="0"/>
            </a:br>
            <a:r>
              <a:rPr lang="en-US" dirty="0"/>
              <a:t>$</a:t>
            </a:r>
            <a:r>
              <a:rPr lang="en-US" dirty="0" err="1"/>
              <a:t>cookie_name</a:t>
            </a:r>
            <a:r>
              <a:rPr lang="en-US" dirty="0"/>
              <a:t> = "user";</a:t>
            </a:r>
            <a:br>
              <a:rPr lang="en-US" dirty="0"/>
            </a:br>
            <a:r>
              <a:rPr lang="en-US" dirty="0"/>
              <a:t>$</a:t>
            </a:r>
            <a:r>
              <a:rPr lang="en-US" dirty="0" err="1"/>
              <a:t>cookie_value</a:t>
            </a:r>
            <a:r>
              <a:rPr lang="en-US" dirty="0"/>
              <a:t> = "John Doe";</a:t>
            </a:r>
            <a:br>
              <a:rPr lang="en-US" dirty="0"/>
            </a:br>
            <a:r>
              <a:rPr lang="en-US" dirty="0" err="1"/>
              <a:t>setcookie</a:t>
            </a:r>
            <a:r>
              <a:rPr lang="en-US" dirty="0"/>
              <a:t>($</a:t>
            </a:r>
            <a:r>
              <a:rPr lang="en-US" dirty="0" err="1"/>
              <a:t>cookie_name</a:t>
            </a:r>
            <a:r>
              <a:rPr lang="en-US" dirty="0"/>
              <a:t>, $</a:t>
            </a:r>
            <a:r>
              <a:rPr lang="en-US" dirty="0" err="1"/>
              <a:t>cookie_value</a:t>
            </a:r>
            <a:r>
              <a:rPr lang="en-US" dirty="0"/>
              <a:t>, time() + (86400 * 30), "/"); // 86400 = 1 day</a:t>
            </a:r>
            <a:r>
              <a:rPr lang="en-US" dirty="0">
                <a:sym typeface="Wingdings" pitchFamily="2" charset="2"/>
              </a:rPr>
              <a:t>30 days ,</a:t>
            </a:r>
            <a:br>
              <a:rPr lang="en-US" dirty="0"/>
            </a:br>
            <a:r>
              <a:rPr lang="en-US" dirty="0"/>
              <a:t>?&gt;</a:t>
            </a:r>
            <a:br>
              <a:rPr lang="en-US" dirty="0"/>
            </a:br>
            <a:r>
              <a:rPr lang="en-US" dirty="0"/>
              <a:t>&lt;html&gt;</a:t>
            </a:r>
            <a:br>
              <a:rPr lang="en-US" dirty="0"/>
            </a:br>
            <a:r>
              <a:rPr lang="en-US" dirty="0"/>
              <a:t>&lt;body&gt;</a:t>
            </a:r>
            <a:br>
              <a:rPr lang="en-US" dirty="0"/>
            </a:br>
            <a:br>
              <a:rPr lang="en-US" dirty="0"/>
            </a:br>
            <a:r>
              <a:rPr lang="en-US" dirty="0"/>
              <a:t>&lt;?</a:t>
            </a:r>
            <a:r>
              <a:rPr lang="en-US" dirty="0" err="1"/>
              <a:t>php</a:t>
            </a:r>
            <a:br>
              <a:rPr lang="en-US" dirty="0"/>
            </a:br>
            <a:r>
              <a:rPr lang="en-US" dirty="0"/>
              <a:t>if(!</a:t>
            </a:r>
            <a:r>
              <a:rPr lang="en-US" dirty="0" err="1"/>
              <a:t>isset</a:t>
            </a:r>
            <a:r>
              <a:rPr lang="en-US" dirty="0"/>
              <a:t>($_COOKIE[$</a:t>
            </a:r>
            <a:r>
              <a:rPr lang="en-US" dirty="0" err="1"/>
              <a:t>cookie_name</a:t>
            </a:r>
            <a:r>
              <a:rPr lang="en-US" dirty="0"/>
              <a:t>])) {</a:t>
            </a:r>
            <a:br>
              <a:rPr lang="en-US" dirty="0"/>
            </a:br>
            <a:r>
              <a:rPr lang="en-US" dirty="0"/>
              <a:t>    echo "Cookie named '" . $</a:t>
            </a:r>
            <a:r>
              <a:rPr lang="en-US" dirty="0" err="1"/>
              <a:t>cookie_name</a:t>
            </a:r>
            <a:r>
              <a:rPr lang="en-US" dirty="0"/>
              <a:t> . "' is not set!";</a:t>
            </a:r>
            <a:br>
              <a:rPr lang="en-US" dirty="0"/>
            </a:br>
            <a:r>
              <a:rPr lang="en-US" dirty="0"/>
              <a:t>} else {</a:t>
            </a:r>
            <a:br>
              <a:rPr lang="en-US" dirty="0"/>
            </a:br>
            <a:r>
              <a:rPr lang="en-US" dirty="0"/>
              <a:t>    echo "Cookie '" . $</a:t>
            </a:r>
            <a:r>
              <a:rPr lang="en-US" dirty="0" err="1"/>
              <a:t>cookie_name</a:t>
            </a:r>
            <a:r>
              <a:rPr lang="en-US" dirty="0"/>
              <a:t> . "' is set!&lt;</a:t>
            </a:r>
            <a:r>
              <a:rPr lang="en-US" dirty="0" err="1"/>
              <a:t>br</a:t>
            </a:r>
            <a:r>
              <a:rPr lang="en-US" dirty="0"/>
              <a:t>&gt;";</a:t>
            </a:r>
            <a:br>
              <a:rPr lang="en-US" dirty="0"/>
            </a:br>
            <a:r>
              <a:rPr lang="en-US" dirty="0"/>
              <a:t>    echo "Value is: " . $_COOKIE[$</a:t>
            </a:r>
            <a:r>
              <a:rPr lang="en-US" dirty="0" err="1"/>
              <a:t>cookie_name</a:t>
            </a:r>
            <a:r>
              <a:rPr lang="en-US" dirty="0"/>
              <a:t>];</a:t>
            </a:r>
            <a:br>
              <a:rPr lang="en-US" dirty="0"/>
            </a:br>
            <a:r>
              <a:rPr lang="en-US" dirty="0"/>
              <a:t>}</a:t>
            </a:r>
            <a:br>
              <a:rPr lang="en-US" dirty="0"/>
            </a:br>
            <a:r>
              <a:rPr lang="en-US" dirty="0"/>
              <a:t>?&gt;</a:t>
            </a:r>
            <a:br>
              <a:rPr lang="en-US" dirty="0"/>
            </a:br>
            <a:br>
              <a:rPr lang="en-US" dirty="0"/>
            </a:br>
            <a:r>
              <a:rPr lang="en-US" dirty="0"/>
              <a:t>&lt;/body&gt;</a:t>
            </a:r>
            <a:br>
              <a:rPr lang="en-US" dirty="0"/>
            </a:br>
            <a:r>
              <a:rPr lang="en-US" dirty="0"/>
              <a:t>&lt;/html&gt; </a:t>
            </a:r>
          </a:p>
        </p:txBody>
      </p:sp>
      <p:sp>
        <p:nvSpPr>
          <p:cNvPr id="6" name="Explosion 1 5"/>
          <p:cNvSpPr/>
          <p:nvPr/>
        </p:nvSpPr>
        <p:spPr>
          <a:xfrm>
            <a:off x="5486400" y="2057400"/>
            <a:ext cx="3352800" cy="19812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The "/" means that the cookie is available in entire website (otherwise, select the directory you prefer).</a:t>
            </a:r>
          </a:p>
        </p:txBody>
      </p:sp>
      <p:sp>
        <p:nvSpPr>
          <p:cNvPr id="7" name="Explosion 1 6"/>
          <p:cNvSpPr/>
          <p:nvPr/>
        </p:nvSpPr>
        <p:spPr>
          <a:xfrm>
            <a:off x="4953000" y="381000"/>
            <a:ext cx="3581400" cy="16002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sz="1200" dirty="0"/>
              <a:t>The </a:t>
            </a:r>
            <a:r>
              <a:rPr lang="en-US" sz="1200" dirty="0" err="1"/>
              <a:t>setcookie</a:t>
            </a:r>
            <a:r>
              <a:rPr lang="en-US" sz="1200" dirty="0"/>
              <a:t>() function must appear BEFORE the &lt;html&gt; tag.</a:t>
            </a:r>
          </a:p>
        </p:txBody>
      </p:sp>
    </p:spTree>
  </p:cSld>
  <p:clrMapOvr>
    <a:masterClrMapping/>
  </p:clrMapOvr>
  <mc:AlternateContent xmlns:mc="http://schemas.openxmlformats.org/markup-compatibility/2006" xmlns:p14="http://schemas.microsoft.com/office/powerpoint/2010/main">
    <mc:Choice Requires="p14">
      <p:transition spd="slow" p14:dur="2000" advTm="81103"/>
    </mc:Choice>
    <mc:Fallback xmlns="">
      <p:transition spd="slow" advTm="8110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Cookies</a:t>
            </a:r>
          </a:p>
        </p:txBody>
      </p:sp>
      <p:sp>
        <p:nvSpPr>
          <p:cNvPr id="3" name="Content Placeholder 2"/>
          <p:cNvSpPr>
            <a:spLocks noGrp="1"/>
          </p:cNvSpPr>
          <p:nvPr>
            <p:ph idx="1"/>
          </p:nvPr>
        </p:nvSpPr>
        <p:spPr/>
        <p:txBody>
          <a:bodyPr>
            <a:normAutofit/>
          </a:bodyPr>
          <a:lstStyle/>
          <a:p>
            <a:r>
              <a:rPr lang="en-US" dirty="0"/>
              <a:t>To delete a cookie, use the </a:t>
            </a:r>
            <a:r>
              <a:rPr lang="en-US" dirty="0" err="1"/>
              <a:t>setcookie</a:t>
            </a:r>
            <a:r>
              <a:rPr lang="en-US" dirty="0"/>
              <a:t>() function with an expiration date in the past:</a:t>
            </a:r>
          </a:p>
          <a:p>
            <a:pPr>
              <a:buNone/>
            </a:pPr>
            <a:r>
              <a:rPr lang="en-US" dirty="0"/>
              <a:t>  </a:t>
            </a:r>
            <a:r>
              <a:rPr lang="en-US" sz="2400" dirty="0"/>
              <a:t>// set the expiration date to one hour ago</a:t>
            </a:r>
            <a:br>
              <a:rPr lang="en-US" sz="2400" dirty="0"/>
            </a:br>
            <a:r>
              <a:rPr lang="en-US" sz="2400" dirty="0" err="1">
                <a:solidFill>
                  <a:srgbClr val="0070C0"/>
                </a:solidFill>
              </a:rPr>
              <a:t>setcookie</a:t>
            </a:r>
            <a:r>
              <a:rPr lang="en-US" sz="2400" dirty="0">
                <a:solidFill>
                  <a:srgbClr val="0070C0"/>
                </a:solidFill>
              </a:rPr>
              <a:t>("user", "", time() - 3600);</a:t>
            </a:r>
            <a:br>
              <a:rPr lang="en-US" dirty="0"/>
            </a:br>
            <a:endParaRPr lang="en-US" dirty="0"/>
          </a:p>
        </p:txBody>
      </p:sp>
      <p:sp>
        <p:nvSpPr>
          <p:cNvPr id="4" name="Slide Number Placeholder 3"/>
          <p:cNvSpPr>
            <a:spLocks noGrp="1"/>
          </p:cNvSpPr>
          <p:nvPr>
            <p:ph type="sldNum" sz="quarter" idx="12"/>
          </p:nvPr>
        </p:nvSpPr>
        <p:spPr/>
        <p:txBody>
          <a:bodyPr/>
          <a:lstStyle/>
          <a:p>
            <a:fld id="{0048E941-95AF-458E-AD7E-685ED38AAA91}" type="slidenum">
              <a:rPr lang="en-US" smtClean="0"/>
              <a:pPr/>
              <a:t>9</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24716"/>
    </mc:Choice>
    <mc:Fallback xmlns="">
      <p:transition spd="slow" advTm="24716"/>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9.6|15.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1057</TotalTime>
  <Words>4041</Words>
  <Application>Microsoft Office PowerPoint</Application>
  <PresentationFormat>On-screen Show (4:3)</PresentationFormat>
  <Paragraphs>280</Paragraphs>
  <Slides>30</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Cambria</vt:lpstr>
      <vt:lpstr>Georgia</vt:lpstr>
      <vt:lpstr>Söhne</vt:lpstr>
      <vt:lpstr>Trebuchet MS</vt:lpstr>
      <vt:lpstr>Wingdings</vt:lpstr>
      <vt:lpstr>Wingdings 2</vt:lpstr>
      <vt:lpstr>Urban</vt:lpstr>
      <vt:lpstr>CMPN 425 PHP</vt:lpstr>
      <vt:lpstr>PHP include and require Statements</vt:lpstr>
      <vt:lpstr>PHP include and require Statements</vt:lpstr>
      <vt:lpstr>Include function – Example 1</vt:lpstr>
      <vt:lpstr>Include function – Example 2</vt:lpstr>
      <vt:lpstr>require function – Example </vt:lpstr>
      <vt:lpstr>Cookies</vt:lpstr>
      <vt:lpstr>Cookies</vt:lpstr>
      <vt:lpstr>Cookies</vt:lpstr>
      <vt:lpstr>Sessions</vt:lpstr>
      <vt:lpstr>Sessions</vt:lpstr>
      <vt:lpstr>Sessions</vt:lpstr>
      <vt:lpstr>Sessions</vt:lpstr>
      <vt:lpstr>Sessions</vt:lpstr>
      <vt:lpstr>Files Handling</vt:lpstr>
      <vt:lpstr>Files Handling</vt:lpstr>
      <vt:lpstr>Files Handling</vt:lpstr>
      <vt:lpstr>Files Handling</vt:lpstr>
      <vt:lpstr>Files Handling</vt:lpstr>
      <vt:lpstr>Files Handling</vt:lpstr>
      <vt:lpstr>Files Handling</vt:lpstr>
      <vt:lpstr>Exception Handling</vt:lpstr>
      <vt:lpstr>Basic Use of Exceptions</vt:lpstr>
      <vt:lpstr>Basic Use of Exceptions- Example</vt:lpstr>
      <vt:lpstr>Creating a Custom Exception Class </vt:lpstr>
      <vt:lpstr>Creating a Custom Exception Class </vt:lpstr>
      <vt:lpstr>Multiple Exception   </vt:lpstr>
      <vt:lpstr>Set a Top Level Exception Handler </vt:lpstr>
      <vt:lpstr>Set a Top Level Exception Handler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2</dc:title>
  <dc:creator>Sandra Wahid</dc:creator>
  <cp:lastModifiedBy>Ali Hashish</cp:lastModifiedBy>
  <cp:revision>704</cp:revision>
  <dcterms:created xsi:type="dcterms:W3CDTF">2015-10-05T13:14:22Z</dcterms:created>
  <dcterms:modified xsi:type="dcterms:W3CDTF">2023-11-07T00:08:40Z</dcterms:modified>
</cp:coreProperties>
</file>