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2.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5fccd17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5fccd17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principles” needed here are the definition of conditional probability, P(X | Y) = P(X ∧ Y) / P(Y), and the definitions of the logical connectives. It is not enough to say that if B ∧ A </a:t>
            </a:r>
            <a:r>
              <a:rPr lang="en"/>
              <a:t>i</a:t>
            </a:r>
            <a:r>
              <a:rPr lang="en"/>
              <a:t>s “given” then A must be true! From the definition of conditional probability, and the fact that A ∧ A ⇔ A and that conjunction is commutative and associative, we have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P(a | b ∧ a) = P(a ∧ b ∧ a) / P(b ∧ a) = P(b ∧ (a ∧ a)) / P(b ∧ a) = P(b ∧ a) / P(b ∧ a) =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5fccd17b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5fccd17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True. By the product rule we know P(b, c)P(a|b, c) = P(a, c)P(b|a, c), which by assumption reduces to P(b, c) = P(a, c). Dividing through by P(c) gives the result.</a:t>
            </a:r>
            <a:endParaRPr/>
          </a:p>
          <a:p>
            <a:pPr indent="0" lvl="0" marL="0" rtl="0" algn="l">
              <a:spcBef>
                <a:spcPts val="0"/>
              </a:spcBef>
              <a:spcAft>
                <a:spcPts val="0"/>
              </a:spcAft>
              <a:buNone/>
            </a:pPr>
            <a:r>
              <a:rPr lang="en"/>
              <a:t>In other words,</a:t>
            </a:r>
            <a:endParaRPr/>
          </a:p>
          <a:p>
            <a:pPr indent="0" lvl="0" marL="0" rtl="0" algn="l">
              <a:spcBef>
                <a:spcPts val="0"/>
              </a:spcBef>
              <a:spcAft>
                <a:spcPts val="0"/>
              </a:spcAft>
              <a:buNone/>
            </a:pPr>
            <a:r>
              <a:rPr lang="en">
                <a:solidFill>
                  <a:schemeClr val="dk1"/>
                </a:solidFill>
              </a:rPr>
              <a:t>P(a, b, c) = P(b, c)P(a|b, c) = P(a, c)P(b|a, c).</a:t>
            </a:r>
            <a:endParaRPr>
              <a:solidFill>
                <a:schemeClr val="dk1"/>
              </a:solidFill>
            </a:endParaRPr>
          </a:p>
          <a:p>
            <a:pPr indent="0" lvl="0" marL="0" rtl="0" algn="l">
              <a:spcBef>
                <a:spcPts val="0"/>
              </a:spcBef>
              <a:spcAft>
                <a:spcPts val="0"/>
              </a:spcAft>
              <a:buNone/>
            </a:pPr>
            <a:r>
              <a:rPr lang="en">
                <a:solidFill>
                  <a:schemeClr val="dk1"/>
                </a:solidFill>
              </a:rPr>
              <a:t>Using P(a|b, c) = P(b|a, c), we get P(b, c)P(b|a, c) = P(a, c)P(b|a, c), thus P(b, c) = P(a, 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Thus P(b, c)/P(c) = P(a, c)/P(c), so P(b|c) = P(a|c).</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 False. The statement P(a|b, c) = P(a) merely states that a is independent of b and c, it makes no claim regarding the dependence of b and c. A counter-example: a and b record the results of two independent coin flips, and c = b.</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 False. While the statement P(a|b) = P(a) implies that a is independent of b, it does not imply that a is conditionally independent of b given c. A counter-example: a and b record the results of two independent coin flips, and c equals the xor of a and b.</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5fccd17b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5fccd17b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point of this exercise is to understand the various notations of uppercase versus lowercase variable names.</a:t>
            </a:r>
            <a:endParaRPr/>
          </a:p>
          <a:p>
            <a:pPr indent="0" lvl="0" marL="0" rtl="0" algn="l">
              <a:spcBef>
                <a:spcPts val="0"/>
              </a:spcBef>
              <a:spcAft>
                <a:spcPts val="0"/>
              </a:spcAft>
              <a:buNone/>
            </a:pPr>
            <a:r>
              <a:rPr lang="en"/>
              <a:t>The rest is easy, involving a small matter of addition.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 This asks for the probability that Toothache is true.</a:t>
            </a:r>
            <a:endParaRPr/>
          </a:p>
          <a:p>
            <a:pPr indent="0" lvl="0" marL="0" rtl="0" algn="l">
              <a:spcBef>
                <a:spcPts val="0"/>
              </a:spcBef>
              <a:spcAft>
                <a:spcPts val="0"/>
              </a:spcAft>
              <a:buClr>
                <a:schemeClr val="dk1"/>
              </a:buClr>
              <a:buSzPts val="1100"/>
              <a:buFont typeface="Arial"/>
              <a:buNone/>
            </a:pPr>
            <a:r>
              <a:rPr lang="en"/>
              <a:t>P(toothache) = 0.108 + 0.012 + 0.016 + 0.064 = 0.2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 This asks for the vector of probability values for the random variable Cavity. It has two values, which we list in the order &lt;true, false&gt;. </a:t>
            </a:r>
            <a:endParaRPr/>
          </a:p>
          <a:p>
            <a:pPr indent="0" lvl="0" marL="0" rtl="0" algn="l">
              <a:spcBef>
                <a:spcPts val="0"/>
              </a:spcBef>
              <a:spcAft>
                <a:spcPts val="0"/>
              </a:spcAft>
              <a:buNone/>
            </a:pPr>
            <a:r>
              <a:rPr lang="en"/>
              <a:t>First add up 0.108 + 0.012 + 0.072 + 0.008 = 0.2. Then we have P(Cavity) = &lt;0.2, 0.8&gt;.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 This asks for the vector of probability values for Toothache, given that cavity is true.</a:t>
            </a:r>
            <a:endParaRPr/>
          </a:p>
          <a:p>
            <a:pPr indent="0" lvl="0" marL="0" rtl="0" algn="l">
              <a:spcBef>
                <a:spcPts val="0"/>
              </a:spcBef>
              <a:spcAft>
                <a:spcPts val="0"/>
              </a:spcAft>
              <a:buNone/>
            </a:pPr>
            <a:r>
              <a:rPr lang="en"/>
              <a:t>P(Toothache|cavity) = &lt;(.108 + .012)/0.2, (0.072 + 0.008)/0.2&gt; = &lt;0.6, 0.4&gt;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d.This asks for the vector of probability values for Cavity, given that either Toothache or Catch is true. </a:t>
            </a:r>
            <a:endParaRPr/>
          </a:p>
          <a:p>
            <a:pPr indent="0" lvl="0" marL="0" rtl="0" algn="l">
              <a:spcBef>
                <a:spcPts val="0"/>
              </a:spcBef>
              <a:spcAft>
                <a:spcPts val="0"/>
              </a:spcAft>
              <a:buNone/>
            </a:pPr>
            <a:r>
              <a:rPr lang="en"/>
              <a:t>First compute P(toothache ∨ catch) = 0.108+0.012+0.016+0.064+ 0.072 + 0.144 = 0.416. (the sum of the first 3 columns).</a:t>
            </a:r>
            <a:endParaRPr/>
          </a:p>
          <a:p>
            <a:pPr indent="0" lvl="0" marL="0" rtl="0" algn="l">
              <a:spcBef>
                <a:spcPts val="0"/>
              </a:spcBef>
              <a:spcAft>
                <a:spcPts val="0"/>
              </a:spcAft>
              <a:buClr>
                <a:schemeClr val="dk1"/>
              </a:buClr>
              <a:buSzPts val="1100"/>
              <a:buFont typeface="Arial"/>
              <a:buNone/>
            </a:pPr>
            <a:r>
              <a:rPr lang="en"/>
              <a:t>Then P(Cavity| toothache ∨ catch) = &lt;(0.108 + 0.012 + 0.072)/0.416, (0.016 + 0.064 + 0.144)/0.416&gt; = &lt;0.4615, 0.5384&gt;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5fccd17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5fccd17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probability x is known, then successive flips of the coin are independent of each other, since we know that each flip of the coin will land heads with probability x. Formally, if F1 and F2 represent the results of two successive flips, we have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P(F1 = heads, F2 = heads|x) = x ∗ x = P(F1 = heads|x)P(F2 = heads|x)</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Thus, the events F1 = heads and F2 = heads are independent.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do not know the value of x, however, the probability of each successive flip is dependent on the result of all previous flips. The reason for this is that each successive flip gives us information to better estimate the probability x (i.e., determining the posterior estimate for x given our prior probability and the evidence we see in the most recent coin flip). This new estimate of x would then be used as our “best guess” of the probability of the coin coming up heads on the next flip. Since this estimate for x is based on all the previous flips we have seen, the probability of the next flip coming up heads depends on how many heads we saw in all previous flips, making them dependent.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example, if we had a uniform prior over the probability x, then one can show that after n flips if m of them come up heads then the probability that the next one comes up heads</a:t>
            </a:r>
            <a:endParaRPr/>
          </a:p>
          <a:p>
            <a:pPr indent="0" lvl="0" marL="0" rtl="0" algn="l">
              <a:spcBef>
                <a:spcPts val="0"/>
              </a:spcBef>
              <a:spcAft>
                <a:spcPts val="0"/>
              </a:spcAft>
              <a:buNone/>
            </a:pPr>
            <a:r>
              <a:rPr lang="en"/>
              <a:t>is (m + 1)/(n + 2), showing dependence on previous flips.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5fccd17b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5fccd17b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 V be the statement that the patient has the virus, and A and B the statements that the medical tests A and B returned positive, respectively. The problem statement gives:</a:t>
            </a:r>
            <a:endParaRPr/>
          </a:p>
          <a:p>
            <a:pPr indent="0" lvl="0" marL="0" rtl="0" algn="l">
              <a:spcBef>
                <a:spcPts val="0"/>
              </a:spcBef>
              <a:spcAft>
                <a:spcPts val="0"/>
              </a:spcAft>
              <a:buClr>
                <a:schemeClr val="dk1"/>
              </a:buClr>
              <a:buSzPts val="1100"/>
              <a:buFont typeface="Arial"/>
              <a:buNone/>
            </a:pPr>
            <a:r>
              <a:rPr lang="en"/>
              <a:t>P(</a:t>
            </a:r>
            <a:r>
              <a:rPr lang="en"/>
              <a:t>V</a:t>
            </a:r>
            <a:r>
              <a:rPr lang="en"/>
              <a:t>) = &lt;0.01, 0.99&gt;</a:t>
            </a:r>
            <a:endParaRPr/>
          </a:p>
          <a:p>
            <a:pPr indent="0" lvl="0" marL="0" rtl="0" algn="l">
              <a:spcBef>
                <a:spcPts val="0"/>
              </a:spcBef>
              <a:spcAft>
                <a:spcPts val="0"/>
              </a:spcAft>
              <a:buClr>
                <a:schemeClr val="dk1"/>
              </a:buClr>
              <a:buSzPts val="1100"/>
              <a:buFont typeface="Arial"/>
              <a:buNone/>
            </a:pPr>
            <a:r>
              <a:rPr lang="en"/>
              <a:t>P(</a:t>
            </a:r>
            <a:r>
              <a:rPr lang="en"/>
              <a:t>A</a:t>
            </a:r>
            <a:r>
              <a:rPr lang="en"/>
              <a:t>|v) = &lt;0.95, 0.05&gt;</a:t>
            </a:r>
            <a:endParaRPr/>
          </a:p>
          <a:p>
            <a:pPr indent="0" lvl="0" marL="0" rtl="0" algn="l">
              <a:spcBef>
                <a:spcPts val="0"/>
              </a:spcBef>
              <a:spcAft>
                <a:spcPts val="0"/>
              </a:spcAft>
              <a:buClr>
                <a:schemeClr val="dk1"/>
              </a:buClr>
              <a:buSzPts val="1100"/>
              <a:buFont typeface="Arial"/>
              <a:buNone/>
            </a:pPr>
            <a:r>
              <a:rPr lang="en"/>
              <a:t>P(A|¬v) = &lt;0.10, 0.90&gt;</a:t>
            </a:r>
            <a:endParaRPr/>
          </a:p>
          <a:p>
            <a:pPr indent="0" lvl="0" marL="0" rtl="0" algn="l">
              <a:spcBef>
                <a:spcPts val="0"/>
              </a:spcBef>
              <a:spcAft>
                <a:spcPts val="0"/>
              </a:spcAft>
              <a:buClr>
                <a:schemeClr val="dk1"/>
              </a:buClr>
              <a:buSzPts val="1100"/>
              <a:buFont typeface="Arial"/>
              <a:buNone/>
            </a:pPr>
            <a:r>
              <a:rPr lang="en"/>
              <a:t>P(B|v) = &lt;0.90, 0.10&gt;</a:t>
            </a:r>
            <a:endParaRPr/>
          </a:p>
          <a:p>
            <a:pPr indent="0" lvl="0" marL="0" rtl="0" algn="l">
              <a:spcBef>
                <a:spcPts val="0"/>
              </a:spcBef>
              <a:spcAft>
                <a:spcPts val="0"/>
              </a:spcAft>
              <a:buNone/>
            </a:pPr>
            <a:r>
              <a:rPr lang="en"/>
              <a:t>P(B|¬v) = &lt;0.05, 0.95&gt;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test whose positive result is more indicative of the virus being present is the one whose posterior probability, P(V | a) or P(V | b) is largest.</a:t>
            </a:r>
            <a:endParaRPr/>
          </a:p>
          <a:p>
            <a:pPr indent="0" lvl="0" marL="0" rtl="0" algn="l">
              <a:spcBef>
                <a:spcPts val="0"/>
              </a:spcBef>
              <a:spcAft>
                <a:spcPts val="0"/>
              </a:spcAft>
              <a:buNone/>
            </a:pPr>
            <a:r>
              <a:rPr lang="en"/>
              <a:t>One can compute these probabilities directly from the information given, finding that P(v | a) = 0.0876 and P(v | b) = 0.1538, so B is more indicative.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P(V | a) = P(a | V)P(V) / P(a) = &lt;</a:t>
            </a:r>
            <a:r>
              <a:rPr lang="en">
                <a:solidFill>
                  <a:schemeClr val="dk1"/>
                </a:solidFill>
              </a:rPr>
              <a:t>P(a | v)P(v), P(a | ¬v)P(¬v)&gt; / P(a) = &lt;0.95*0.01, 0.10*0.99&gt;/P(a) = &lt;0.0095, 0.099&gt;/P(a) = &lt;0.0876, 0.9124&gt;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P(V | b) = P(b | V)P(V) / P(b) = &lt;P(b | v)P(v), P(b | ¬v)P(¬v)&gt; / P(b) = &lt;0.90*0.01, 0.05*0.99&gt;/P(a) = &lt;0.009, 0.0495&gt;/P(a) = &lt;0.1538, 0.8462&gt;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5fccd17b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5fccd17b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P(X | Y, Z) = P(X, Y, Z) / P(Y, Z)</a:t>
            </a:r>
            <a:endParaRPr/>
          </a:p>
          <a:p>
            <a:pPr indent="0" lvl="0" marL="0" rtl="0" algn="l">
              <a:spcBef>
                <a:spcPts val="0"/>
              </a:spcBef>
              <a:spcAft>
                <a:spcPts val="0"/>
              </a:spcAft>
              <a:buNone/>
            </a:pPr>
            <a:r>
              <a:rPr lang="en"/>
              <a:t>                 = P(X, Y | Z) P(Z) / P(Y, Z)</a:t>
            </a:r>
            <a:endParaRPr/>
          </a:p>
          <a:p>
            <a:pPr indent="0" lvl="0" marL="0" rtl="0" algn="l">
              <a:spcBef>
                <a:spcPts val="0"/>
              </a:spcBef>
              <a:spcAft>
                <a:spcPts val="0"/>
              </a:spcAft>
              <a:buNone/>
            </a:pPr>
            <a:r>
              <a:rPr lang="en"/>
              <a:t>                 = P(X | Z) P(Y | Z) P(Z) / P(Y, Z)</a:t>
            </a:r>
            <a:endParaRPr/>
          </a:p>
          <a:p>
            <a:pPr indent="0" lvl="0" marL="0" rtl="0" algn="l">
              <a:spcBef>
                <a:spcPts val="0"/>
              </a:spcBef>
              <a:spcAft>
                <a:spcPts val="0"/>
              </a:spcAft>
              <a:buNone/>
            </a:pPr>
            <a:r>
              <a:rPr lang="en"/>
              <a:t>                 = P(X | Z) P(Y, Z) / P(Y, Z)</a:t>
            </a:r>
            <a:endParaRPr/>
          </a:p>
          <a:p>
            <a:pPr indent="0" lvl="0" marL="0" rtl="0" algn="l">
              <a:spcBef>
                <a:spcPts val="0"/>
              </a:spcBef>
              <a:spcAft>
                <a:spcPts val="0"/>
              </a:spcAft>
              <a:buNone/>
            </a:pPr>
            <a:r>
              <a:rPr lang="en"/>
              <a:t>                 = P(X | 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a:t>
            </a:r>
            <a:r>
              <a:rPr lang="en"/>
              <a:t>, P(Y | X, Z) = P(Y | Z)</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Quantifying Uncertainty</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13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2371725" y="2371725"/>
            <a:ext cx="4400550" cy="40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1019175" y="1966913"/>
            <a:ext cx="7105650" cy="1209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933450" y="752475"/>
            <a:ext cx="7277100" cy="1819275"/>
          </a:xfrm>
          <a:prstGeom prst="rect">
            <a:avLst/>
          </a:prstGeom>
          <a:noFill/>
          <a:ln>
            <a:noFill/>
          </a:ln>
        </p:spPr>
      </p:pic>
      <p:pic>
        <p:nvPicPr>
          <p:cNvPr id="180" name="Google Shape;180;p28"/>
          <p:cNvPicPr preferRelativeResize="0"/>
          <p:nvPr/>
        </p:nvPicPr>
        <p:blipFill>
          <a:blip r:embed="rId4">
            <a:alphaModFix/>
          </a:blip>
          <a:stretch>
            <a:fillRect/>
          </a:stretch>
        </p:blipFill>
        <p:spPr>
          <a:xfrm>
            <a:off x="1200150" y="2916400"/>
            <a:ext cx="6743700" cy="14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981075" y="2052638"/>
            <a:ext cx="7181850" cy="1038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0"/>
          <p:cNvPicPr preferRelativeResize="0"/>
          <p:nvPr/>
        </p:nvPicPr>
        <p:blipFill>
          <a:blip r:embed="rId3">
            <a:alphaModFix/>
          </a:blip>
          <a:stretch>
            <a:fillRect/>
          </a:stretch>
        </p:blipFill>
        <p:spPr>
          <a:xfrm>
            <a:off x="966788" y="1695450"/>
            <a:ext cx="7210425" cy="175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pSp>
        <p:nvGrpSpPr>
          <p:cNvPr id="195" name="Google Shape;195;p31"/>
          <p:cNvGrpSpPr/>
          <p:nvPr/>
        </p:nvGrpSpPr>
        <p:grpSpPr>
          <a:xfrm>
            <a:off x="1938338" y="1905000"/>
            <a:ext cx="5267325" cy="1333500"/>
            <a:chOff x="1938338" y="1905000"/>
            <a:chExt cx="5267325" cy="1333500"/>
          </a:xfrm>
        </p:grpSpPr>
        <p:pic>
          <p:nvPicPr>
            <p:cNvPr id="196" name="Google Shape;196;p31"/>
            <p:cNvPicPr preferRelativeResize="0"/>
            <p:nvPr/>
          </p:nvPicPr>
          <p:blipFill>
            <a:blip r:embed="rId3">
              <a:alphaModFix/>
            </a:blip>
            <a:stretch>
              <a:fillRect/>
            </a:stretch>
          </p:blipFill>
          <p:spPr>
            <a:xfrm>
              <a:off x="1938338" y="1905000"/>
              <a:ext cx="5267325" cy="1333500"/>
            </a:xfrm>
            <a:prstGeom prst="rect">
              <a:avLst/>
            </a:prstGeom>
            <a:noFill/>
            <a:ln>
              <a:noFill/>
            </a:ln>
          </p:spPr>
        </p:pic>
        <p:pic>
          <p:nvPicPr>
            <p:cNvPr id="197" name="Google Shape;197;p31"/>
            <p:cNvPicPr preferRelativeResize="0"/>
            <p:nvPr/>
          </p:nvPicPr>
          <p:blipFill rotWithShape="1">
            <a:blip r:embed="rId3">
              <a:alphaModFix/>
            </a:blip>
            <a:srcRect b="0" l="85019" r="11603" t="76040"/>
            <a:stretch/>
          </p:blipFill>
          <p:spPr>
            <a:xfrm>
              <a:off x="5253792" y="2919000"/>
              <a:ext cx="177925" cy="3195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