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
      <p:font typeface="Source Code Pro"/>
      <p:regular r:id="rId26"/>
      <p:bold r:id="rId27"/>
      <p:italic r:id="rId28"/>
      <p:boldItalic r:id="rId29"/>
    </p:embeddedFont>
    <p:embeddedFont>
      <p:font typeface="Source Code Pro Medium"/>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jqhuN4qtnZqaVoCW4XYX5bbK0Og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Tarek"/>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DFA0F4-6246-4256-9515-21B80D4E0CD7}">
  <a:tblStyle styleId="{84DFA0F4-6246-4256-9515-21B80D4E0CD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SourceCodePro-regular.fntdata"/><Relationship Id="rId25" Type="http://schemas.openxmlformats.org/officeDocument/2006/relationships/font" Target="fonts/Lato-boldItalic.fntdata"/><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SourceCodePro-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SourceCodeProMedium-bold.fntdata"/><Relationship Id="rId30" Type="http://schemas.openxmlformats.org/officeDocument/2006/relationships/font" Target="fonts/SourceCodeProMedium-regular.fntdata"/><Relationship Id="rId11" Type="http://schemas.openxmlformats.org/officeDocument/2006/relationships/slide" Target="slides/slide4.xml"/><Relationship Id="rId33" Type="http://schemas.openxmlformats.org/officeDocument/2006/relationships/font" Target="fonts/SourceCodeProMedium-boldItalic.fntdata"/><Relationship Id="rId10" Type="http://schemas.openxmlformats.org/officeDocument/2006/relationships/slide" Target="slides/slide3.xml"/><Relationship Id="rId32" Type="http://schemas.openxmlformats.org/officeDocument/2006/relationships/font" Target="fonts/SourceCodeProMedium-italic.fntdata"/><Relationship Id="rId13" Type="http://schemas.openxmlformats.org/officeDocument/2006/relationships/slide" Target="slides/slide6.xml"/><Relationship Id="rId12" Type="http://schemas.openxmlformats.org/officeDocument/2006/relationships/slide" Target="slides/slide5.xml"/><Relationship Id="rId34" Type="http://customschemas.google.com/relationships/presentationmetadata" Target="meta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aleway-bold.fntdata"/><Relationship Id="rId18" Type="http://schemas.openxmlformats.org/officeDocument/2006/relationships/font" Target="fonts/Raleway-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1-19T15:12:03.496">
    <p:pos x="600" y="393"/>
    <p:text>Polytree: a graph with at most one undirected path between any two vertices</p:text>
    <p:extLst>
      <p:ext uri="{C676402C-5697-4E1C-873F-D02D1690AC5C}">
        <p15:threadingInfo timeZoneBias="0"/>
      </p:ext>
      <p:ext uri="http://customooxmlschemas.google.com/">
        <go:slidesCustomData xmlns:go="http://customooxmlschemas.google.com/" commentPostId="AAAAniTbaP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ayes.cs.ucla.edu/BOOK-2K/d-sep.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a:t>
            </a:r>
            <a:endParaRPr/>
          </a:p>
          <a:p>
            <a:pPr indent="0" lvl="0" marL="0" rtl="0" algn="l">
              <a:lnSpc>
                <a:spcPct val="100000"/>
              </a:lnSpc>
              <a:spcBef>
                <a:spcPts val="0"/>
              </a:spcBef>
              <a:spcAft>
                <a:spcPts val="0"/>
              </a:spcAft>
              <a:buSzPts val="1100"/>
              <a:buNone/>
            </a:pPr>
            <a:r>
              <a:rPr lang="en"/>
              <a:t>(i) No. B, I, M are not independent.</a:t>
            </a:r>
            <a:endParaRPr/>
          </a:p>
          <a:p>
            <a:pPr indent="0" lvl="0" marL="0" rtl="0" algn="l">
              <a:lnSpc>
                <a:spcPct val="100000"/>
              </a:lnSpc>
              <a:spcBef>
                <a:spcPts val="0"/>
              </a:spcBef>
              <a:spcAft>
                <a:spcPts val="0"/>
              </a:spcAft>
              <a:buSzPts val="1100"/>
              <a:buNone/>
            </a:pPr>
            <a:r>
              <a:rPr lang="en"/>
              <a:t>(ii) Yes, J is independent of I given G.</a:t>
            </a:r>
            <a:endParaRPr/>
          </a:p>
          <a:p>
            <a:pPr indent="0" lvl="0" marL="0" rtl="0" algn="l">
              <a:lnSpc>
                <a:spcPct val="100000"/>
              </a:lnSpc>
              <a:spcBef>
                <a:spcPts val="0"/>
              </a:spcBef>
              <a:spcAft>
                <a:spcPts val="0"/>
              </a:spcAft>
              <a:buSzPts val="1100"/>
              <a:buNone/>
            </a:pPr>
            <a:r>
              <a:rPr lang="en"/>
              <a:t>(iii) Yes. Since G is given, it blocks all the paths from M to J so they are d-separated.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a:t>
            </a:r>
            <a:endParaRPr/>
          </a:p>
          <a:p>
            <a:pPr indent="0" lvl="0" marL="0" rtl="0" algn="l">
              <a:lnSpc>
                <a:spcPct val="100000"/>
              </a:lnSpc>
              <a:spcBef>
                <a:spcPts val="0"/>
              </a:spcBef>
              <a:spcAft>
                <a:spcPts val="0"/>
              </a:spcAft>
              <a:buSzPts val="1100"/>
              <a:buNone/>
            </a:pPr>
            <a:r>
              <a:rPr lang="en"/>
              <a:t>P(b, i, </a:t>
            </a:r>
            <a:r>
              <a:rPr lang="en">
                <a:solidFill>
                  <a:schemeClr val="dk1"/>
                </a:solidFill>
              </a:rPr>
              <a:t>¬</a:t>
            </a:r>
            <a:r>
              <a:rPr lang="en"/>
              <a:t>m, g, j) = P(j | g) P(g | </a:t>
            </a:r>
            <a:r>
              <a:rPr lang="en">
                <a:solidFill>
                  <a:schemeClr val="dk1"/>
                </a:solidFill>
              </a:rPr>
              <a:t>b, i, ¬m) P(i | b, ¬m) P(b) P(¬m) = 0.9 * 0.8 * 0.5 * 0.9 * (1 - 0.1)</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C.</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P(j | b, i, m) = P(j | g)P(g | b, i, m) + P(j | ¬g)P(¬g | b, i, m) = 0.9 * 0.9 + 0 * 0.1 = 0.81</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D.</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G is independent on B and M given I=False since P(G | B, ¬i, M) = 0 = P(G | ¬i)</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A pardon is unnecessary if the person is not indicted or not found guilty; so I and G are parents of P. One could also add B and M as parents of P, since a pardon is more likely if the person is actually innocent and if the prosecutor is politically motivated. (There are other causes of Pardon, such as LargeDonationToPresidentsParty, but such variables are not currently in the model.) The pardon (presumably) is a getout- of-jail-free card, so P is a parent of J.</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P(Z | X</a:t>
            </a:r>
            <a:r>
              <a:rPr baseline="-25000" lang="en"/>
              <a:t>1</a:t>
            </a:r>
            <a:r>
              <a:rPr lang="en"/>
              <a:t>, X</a:t>
            </a:r>
            <a:r>
              <a:rPr baseline="-25000" lang="en"/>
              <a:t>2</a:t>
            </a:r>
            <a:r>
              <a:rPr lang="en"/>
              <a:t>, ¬X</a:t>
            </a:r>
            <a:r>
              <a:rPr baseline="-25000" lang="en"/>
              <a:t>3</a:t>
            </a:r>
            <a:r>
              <a:rPr lang="en"/>
              <a:t>) = </a:t>
            </a:r>
            <a:r>
              <a:rPr lang="en">
                <a:solidFill>
                  <a:schemeClr val="dk1"/>
                </a:solidFill>
                <a:extLst>
                  <a:ext uri="http://customooxmlschemas.google.com/">
                    <go:slidesCustomData xmlns:go="http://customooxmlschemas.google.com/" textRoundtripDataId="0"/>
                  </a:ext>
                </a:extLst>
              </a:rPr>
              <a:t>P(X</a:t>
            </a:r>
            <a:r>
              <a:rPr baseline="-25000" lang="en">
                <a:solidFill>
                  <a:schemeClr val="dk1"/>
                </a:solidFill>
                <a:extLst>
                  <a:ext uri="http://customooxmlschemas.google.com/">
                    <go:slidesCustomData xmlns:go="http://customooxmlschemas.google.com/" textRoundtripDataId="1"/>
                  </a:ext>
                </a:extLst>
              </a:rPr>
              <a:t>1</a:t>
            </a:r>
            <a:r>
              <a:rPr lang="en">
                <a:solidFill>
                  <a:schemeClr val="dk1"/>
                </a:solidFill>
                <a:extLst>
                  <a:ext uri="http://customooxmlschemas.google.com/">
                    <go:slidesCustomData xmlns:go="http://customooxmlschemas.google.com/" textRoundtripDataId="2"/>
                  </a:ext>
                </a:extLst>
              </a:rPr>
              <a:t>, X</a:t>
            </a:r>
            <a:r>
              <a:rPr baseline="-25000" lang="en">
                <a:solidFill>
                  <a:schemeClr val="dk1"/>
                </a:solidFill>
                <a:extLst>
                  <a:ext uri="http://customooxmlschemas.google.com/">
                    <go:slidesCustomData xmlns:go="http://customooxmlschemas.google.com/" textRoundtripDataId="3"/>
                  </a:ext>
                </a:extLst>
              </a:rPr>
              <a:t>2</a:t>
            </a:r>
            <a:r>
              <a:rPr lang="en">
                <a:solidFill>
                  <a:schemeClr val="dk1"/>
                </a:solidFill>
                <a:extLst>
                  <a:ext uri="http://customooxmlschemas.google.com/">
                    <go:slidesCustomData xmlns:go="http://customooxmlschemas.google.com/" textRoundtripDataId="4"/>
                  </a:ext>
                </a:extLst>
              </a:rPr>
              <a:t>, ¬X</a:t>
            </a:r>
            <a:r>
              <a:rPr baseline="-25000" lang="en">
                <a:solidFill>
                  <a:schemeClr val="dk1"/>
                </a:solidFill>
                <a:extLst>
                  <a:ext uri="http://customooxmlschemas.google.com/">
                    <go:slidesCustomData xmlns:go="http://customooxmlschemas.google.com/" textRoundtripDataId="5"/>
                  </a:ext>
                </a:extLst>
              </a:rPr>
              <a:t>3</a:t>
            </a:r>
            <a:r>
              <a:rPr lang="en">
                <a:solidFill>
                  <a:schemeClr val="dk1"/>
                </a:solidFill>
                <a:extLst>
                  <a:ext uri="http://customooxmlschemas.google.com/">
                    <go:slidesCustomData xmlns:go="http://customooxmlschemas.google.com/" textRoundtripDataId="6"/>
                  </a:ext>
                </a:extLst>
              </a:rPr>
              <a:t>| Z) P(Z) / P(X</a:t>
            </a:r>
            <a:r>
              <a:rPr baseline="-25000" lang="en">
                <a:solidFill>
                  <a:schemeClr val="dk1"/>
                </a:solidFill>
                <a:extLst>
                  <a:ext uri="http://customooxmlschemas.google.com/">
                    <go:slidesCustomData xmlns:go="http://customooxmlschemas.google.com/" textRoundtripDataId="7"/>
                  </a:ext>
                </a:extLst>
              </a:rPr>
              <a:t>1</a:t>
            </a:r>
            <a:r>
              <a:rPr lang="en">
                <a:solidFill>
                  <a:schemeClr val="dk1"/>
                </a:solidFill>
                <a:extLst>
                  <a:ext uri="http://customooxmlschemas.google.com/">
                    <go:slidesCustomData xmlns:go="http://customooxmlschemas.google.com/" textRoundtripDataId="8"/>
                  </a:ext>
                </a:extLst>
              </a:rPr>
              <a:t>, X</a:t>
            </a:r>
            <a:r>
              <a:rPr baseline="-25000" lang="en">
                <a:solidFill>
                  <a:schemeClr val="dk1"/>
                </a:solidFill>
                <a:extLst>
                  <a:ext uri="http://customooxmlschemas.google.com/">
                    <go:slidesCustomData xmlns:go="http://customooxmlschemas.google.com/" textRoundtripDataId="9"/>
                  </a:ext>
                </a:extLst>
              </a:rPr>
              <a:t>2</a:t>
            </a:r>
            <a:r>
              <a:rPr lang="en">
                <a:solidFill>
                  <a:schemeClr val="dk1"/>
                </a:solidFill>
                <a:extLst>
                  <a:ext uri="http://customooxmlschemas.google.com/">
                    <go:slidesCustomData xmlns:go="http://customooxmlschemas.google.com/" textRoundtripDataId="10"/>
                  </a:ext>
                </a:extLst>
              </a:rPr>
              <a:t>, ¬X</a:t>
            </a:r>
            <a:r>
              <a:rPr baseline="-25000" lang="en">
                <a:solidFill>
                  <a:schemeClr val="dk1"/>
                </a:solidFill>
                <a:extLst>
                  <a:ext uri="http://customooxmlschemas.google.com/">
                    <go:slidesCustomData xmlns:go="http://customooxmlschemas.google.com/" textRoundtripDataId="11"/>
                  </a:ext>
                </a:extLst>
              </a:rPr>
              <a:t>3</a:t>
            </a:r>
            <a:r>
              <a:rPr lang="en">
                <a:solidFill>
                  <a:schemeClr val="dk1"/>
                </a:solidFill>
                <a:extLst>
                  <a:ext uri="http://customooxmlschemas.google.com/">
                    <go:slidesCustomData xmlns:go="http://customooxmlschemas.google.com/" textRoundtripDataId="12"/>
                  </a:ext>
                </a:extLst>
              </a:rPr>
              <a:t>| Z) </a:t>
            </a:r>
            <a:r>
              <a:rPr lang="en">
                <a:solidFill>
                  <a:schemeClr val="dk1"/>
                </a:solidFill>
              </a:rPr>
              <a:t>= 𝛼 P(X</a:t>
            </a:r>
            <a:r>
              <a:rPr baseline="-25000" lang="en">
                <a:solidFill>
                  <a:schemeClr val="dk1"/>
                </a:solidFill>
              </a:rPr>
              <a:t>1</a:t>
            </a:r>
            <a:r>
              <a:rPr lang="en">
                <a:solidFill>
                  <a:schemeClr val="dk1"/>
                </a:solidFill>
              </a:rPr>
              <a:t>, X</a:t>
            </a:r>
            <a:r>
              <a:rPr baseline="-25000" lang="en">
                <a:solidFill>
                  <a:schemeClr val="dk1"/>
                </a:solidFill>
              </a:rPr>
              <a:t>2</a:t>
            </a:r>
            <a:r>
              <a:rPr lang="en">
                <a:solidFill>
                  <a:schemeClr val="dk1"/>
                </a:solidFill>
              </a:rPr>
              <a:t>, ¬X</a:t>
            </a:r>
            <a:r>
              <a:rPr baseline="-25000" lang="en">
                <a:solidFill>
                  <a:schemeClr val="dk1"/>
                </a:solidFill>
              </a:rPr>
              <a:t>3</a:t>
            </a:r>
            <a:r>
              <a:rPr lang="en">
                <a:solidFill>
                  <a:schemeClr val="dk1"/>
                </a:solidFill>
              </a:rPr>
              <a:t>| Z) P(Z) = 𝛼 P(X</a:t>
            </a:r>
            <a:r>
              <a:rPr baseline="-25000" lang="en">
                <a:solidFill>
                  <a:schemeClr val="dk1"/>
                </a:solidFill>
              </a:rPr>
              <a:t>1</a:t>
            </a:r>
            <a:r>
              <a:rPr lang="en">
                <a:solidFill>
                  <a:schemeClr val="dk1"/>
                </a:solidFill>
              </a:rPr>
              <a:t>| Z) P(X</a:t>
            </a:r>
            <a:r>
              <a:rPr baseline="-25000" lang="en">
                <a:solidFill>
                  <a:schemeClr val="dk1"/>
                </a:solidFill>
              </a:rPr>
              <a:t>2</a:t>
            </a:r>
            <a:r>
              <a:rPr lang="en">
                <a:solidFill>
                  <a:schemeClr val="dk1"/>
                </a:solidFill>
              </a:rPr>
              <a:t>| Z) P(¬X</a:t>
            </a:r>
            <a:r>
              <a:rPr baseline="-25000" lang="en">
                <a:solidFill>
                  <a:schemeClr val="dk1"/>
                </a:solidFill>
              </a:rPr>
              <a:t>3</a:t>
            </a:r>
            <a:r>
              <a:rPr lang="en">
                <a:solidFill>
                  <a:schemeClr val="dk1"/>
                </a:solidFill>
              </a:rPr>
              <a:t>| Z) P(Z)</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P(Z=a | X</a:t>
            </a:r>
            <a:r>
              <a:rPr baseline="-25000" lang="en">
                <a:solidFill>
                  <a:schemeClr val="dk1"/>
                </a:solidFill>
              </a:rPr>
              <a:t>1</a:t>
            </a:r>
            <a:r>
              <a:rPr lang="en">
                <a:solidFill>
                  <a:schemeClr val="dk1"/>
                </a:solidFill>
              </a:rPr>
              <a:t>, X</a:t>
            </a:r>
            <a:r>
              <a:rPr baseline="-25000" lang="en">
                <a:solidFill>
                  <a:schemeClr val="dk1"/>
                </a:solidFill>
              </a:rPr>
              <a:t>2</a:t>
            </a:r>
            <a:r>
              <a:rPr lang="en">
                <a:solidFill>
                  <a:schemeClr val="dk1"/>
                </a:solidFill>
              </a:rPr>
              <a:t>, ¬X</a:t>
            </a:r>
            <a:r>
              <a:rPr baseline="-25000" lang="en">
                <a:solidFill>
                  <a:schemeClr val="dk1"/>
                </a:solidFill>
              </a:rPr>
              <a:t>3</a:t>
            </a:r>
            <a:r>
              <a:rPr lang="en">
                <a:solidFill>
                  <a:schemeClr val="dk1"/>
                </a:solidFill>
              </a:rPr>
              <a:t>) = 𝛼 * 0.2 * 0.2 * (1 - 0.2) * (1/3) = 𝛼 * 0.032/3</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P(Z=b | X</a:t>
            </a:r>
            <a:r>
              <a:rPr baseline="-25000" lang="en">
                <a:solidFill>
                  <a:schemeClr val="dk1"/>
                </a:solidFill>
              </a:rPr>
              <a:t>1</a:t>
            </a:r>
            <a:r>
              <a:rPr lang="en">
                <a:solidFill>
                  <a:schemeClr val="dk1"/>
                </a:solidFill>
              </a:rPr>
              <a:t>, X</a:t>
            </a:r>
            <a:r>
              <a:rPr baseline="-25000" lang="en">
                <a:solidFill>
                  <a:schemeClr val="dk1"/>
                </a:solidFill>
              </a:rPr>
              <a:t>2</a:t>
            </a:r>
            <a:r>
              <a:rPr lang="en">
                <a:solidFill>
                  <a:schemeClr val="dk1"/>
                </a:solidFill>
              </a:rPr>
              <a:t>, ¬X</a:t>
            </a:r>
            <a:r>
              <a:rPr baseline="-25000" lang="en">
                <a:solidFill>
                  <a:schemeClr val="dk1"/>
                </a:solidFill>
              </a:rPr>
              <a:t>3</a:t>
            </a:r>
            <a:r>
              <a:rPr lang="en">
                <a:solidFill>
                  <a:schemeClr val="dk1"/>
                </a:solidFill>
              </a:rPr>
              <a:t>) = 𝛼 * 0.6 * 0.6 * (1 - 0.6) * (1/3) = 𝛼 * 0.144/3</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P(Z=c | X</a:t>
            </a:r>
            <a:r>
              <a:rPr baseline="-25000" lang="en">
                <a:solidFill>
                  <a:schemeClr val="dk1"/>
                </a:solidFill>
              </a:rPr>
              <a:t>1</a:t>
            </a:r>
            <a:r>
              <a:rPr lang="en">
                <a:solidFill>
                  <a:schemeClr val="dk1"/>
                </a:solidFill>
              </a:rPr>
              <a:t>, X</a:t>
            </a:r>
            <a:r>
              <a:rPr baseline="-25000" lang="en">
                <a:solidFill>
                  <a:schemeClr val="dk1"/>
                </a:solidFill>
              </a:rPr>
              <a:t>2</a:t>
            </a:r>
            <a:r>
              <a:rPr lang="en">
                <a:solidFill>
                  <a:schemeClr val="dk1"/>
                </a:solidFill>
              </a:rPr>
              <a:t>, ¬X</a:t>
            </a:r>
            <a:r>
              <a:rPr baseline="-25000" lang="en">
                <a:solidFill>
                  <a:schemeClr val="dk1"/>
                </a:solidFill>
              </a:rPr>
              <a:t>3</a:t>
            </a:r>
            <a:r>
              <a:rPr lang="en">
                <a:solidFill>
                  <a:schemeClr val="dk1"/>
                </a:solidFill>
              </a:rPr>
              <a:t>) = 𝛼 * 0.8 * 0.8 * (1 - 0.8) * (1/3) = 𝛼 * 0.128/3</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So the coin is most likely to be of type “b”</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If we want to calculate probabilities, we continue as follows:</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Since P(Z=a | X</a:t>
            </a:r>
            <a:r>
              <a:rPr baseline="-25000" lang="en">
                <a:solidFill>
                  <a:schemeClr val="dk1"/>
                </a:solidFill>
              </a:rPr>
              <a:t>1</a:t>
            </a:r>
            <a:r>
              <a:rPr lang="en">
                <a:solidFill>
                  <a:schemeClr val="dk1"/>
                </a:solidFill>
              </a:rPr>
              <a:t>, X</a:t>
            </a:r>
            <a:r>
              <a:rPr baseline="-25000" lang="en">
                <a:solidFill>
                  <a:schemeClr val="dk1"/>
                </a:solidFill>
              </a:rPr>
              <a:t>2</a:t>
            </a:r>
            <a:r>
              <a:rPr lang="en">
                <a:solidFill>
                  <a:schemeClr val="dk1"/>
                </a:solidFill>
              </a:rPr>
              <a:t>, ¬X</a:t>
            </a:r>
            <a:r>
              <a:rPr baseline="-25000" lang="en">
                <a:solidFill>
                  <a:schemeClr val="dk1"/>
                </a:solidFill>
              </a:rPr>
              <a:t>3</a:t>
            </a:r>
            <a:r>
              <a:rPr lang="en">
                <a:solidFill>
                  <a:schemeClr val="dk1"/>
                </a:solidFill>
              </a:rPr>
              <a:t>) + P(Z=b | X</a:t>
            </a:r>
            <a:r>
              <a:rPr baseline="-25000" lang="en">
                <a:solidFill>
                  <a:schemeClr val="dk1"/>
                </a:solidFill>
              </a:rPr>
              <a:t>1</a:t>
            </a:r>
            <a:r>
              <a:rPr lang="en">
                <a:solidFill>
                  <a:schemeClr val="dk1"/>
                </a:solidFill>
              </a:rPr>
              <a:t>, X</a:t>
            </a:r>
            <a:r>
              <a:rPr baseline="-25000" lang="en">
                <a:solidFill>
                  <a:schemeClr val="dk1"/>
                </a:solidFill>
              </a:rPr>
              <a:t>2</a:t>
            </a:r>
            <a:r>
              <a:rPr lang="en">
                <a:solidFill>
                  <a:schemeClr val="dk1"/>
                </a:solidFill>
              </a:rPr>
              <a:t>, ¬X</a:t>
            </a:r>
            <a:r>
              <a:rPr baseline="-25000" lang="en">
                <a:solidFill>
                  <a:schemeClr val="dk1"/>
                </a:solidFill>
              </a:rPr>
              <a:t>3</a:t>
            </a:r>
            <a:r>
              <a:rPr lang="en">
                <a:solidFill>
                  <a:schemeClr val="dk1"/>
                </a:solidFill>
              </a:rPr>
              <a:t>) + P(Z=c | X</a:t>
            </a:r>
            <a:r>
              <a:rPr baseline="-25000" lang="en">
                <a:solidFill>
                  <a:schemeClr val="dk1"/>
                </a:solidFill>
              </a:rPr>
              <a:t>1</a:t>
            </a:r>
            <a:r>
              <a:rPr lang="en">
                <a:solidFill>
                  <a:schemeClr val="dk1"/>
                </a:solidFill>
              </a:rPr>
              <a:t>, X</a:t>
            </a:r>
            <a:r>
              <a:rPr baseline="-25000" lang="en">
                <a:solidFill>
                  <a:schemeClr val="dk1"/>
                </a:solidFill>
              </a:rPr>
              <a:t>2</a:t>
            </a:r>
            <a:r>
              <a:rPr lang="en">
                <a:solidFill>
                  <a:schemeClr val="dk1"/>
                </a:solidFill>
              </a:rPr>
              <a:t>, ¬X</a:t>
            </a:r>
            <a:r>
              <a:rPr baseline="-25000" lang="en">
                <a:solidFill>
                  <a:schemeClr val="dk1"/>
                </a:solidFill>
              </a:rPr>
              <a:t>3</a:t>
            </a:r>
            <a:r>
              <a:rPr lang="en">
                <a:solidFill>
                  <a:schemeClr val="dk1"/>
                </a:solidFill>
              </a:rPr>
              <a:t>) = 1</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So 𝛼 = 1/(0.032/3 + 0.144/3 + 0.128/3) = 3/0.304</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P(Z=a | X</a:t>
            </a:r>
            <a:r>
              <a:rPr baseline="-25000" lang="en">
                <a:solidFill>
                  <a:schemeClr val="dk1"/>
                </a:solidFill>
              </a:rPr>
              <a:t>1</a:t>
            </a:r>
            <a:r>
              <a:rPr lang="en">
                <a:solidFill>
                  <a:schemeClr val="dk1"/>
                </a:solidFill>
              </a:rPr>
              <a:t>, X</a:t>
            </a:r>
            <a:r>
              <a:rPr baseline="-25000" lang="en">
                <a:solidFill>
                  <a:schemeClr val="dk1"/>
                </a:solidFill>
              </a:rPr>
              <a:t>2</a:t>
            </a:r>
            <a:r>
              <a:rPr lang="en">
                <a:solidFill>
                  <a:schemeClr val="dk1"/>
                </a:solidFill>
              </a:rPr>
              <a:t>, ¬X</a:t>
            </a:r>
            <a:r>
              <a:rPr baseline="-25000" lang="en">
                <a:solidFill>
                  <a:schemeClr val="dk1"/>
                </a:solidFill>
              </a:rPr>
              <a:t>3</a:t>
            </a:r>
            <a:r>
              <a:rPr lang="en">
                <a:solidFill>
                  <a:schemeClr val="dk1"/>
                </a:solidFill>
              </a:rPr>
              <a:t>) = 0.032/0.304 ≅ 0.105</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P(Z=b | X</a:t>
            </a:r>
            <a:r>
              <a:rPr baseline="-25000" lang="en">
                <a:solidFill>
                  <a:schemeClr val="dk1"/>
                </a:solidFill>
              </a:rPr>
              <a:t>1</a:t>
            </a:r>
            <a:r>
              <a:rPr lang="en">
                <a:solidFill>
                  <a:schemeClr val="dk1"/>
                </a:solidFill>
              </a:rPr>
              <a:t>, X</a:t>
            </a:r>
            <a:r>
              <a:rPr baseline="-25000" lang="en">
                <a:solidFill>
                  <a:schemeClr val="dk1"/>
                </a:solidFill>
              </a:rPr>
              <a:t>2</a:t>
            </a:r>
            <a:r>
              <a:rPr lang="en">
                <a:solidFill>
                  <a:schemeClr val="dk1"/>
                </a:solidFill>
              </a:rPr>
              <a:t>, ¬X</a:t>
            </a:r>
            <a:r>
              <a:rPr baseline="-25000" lang="en">
                <a:solidFill>
                  <a:schemeClr val="dk1"/>
                </a:solidFill>
              </a:rPr>
              <a:t>3</a:t>
            </a:r>
            <a:r>
              <a:rPr lang="en">
                <a:solidFill>
                  <a:schemeClr val="dk1"/>
                </a:solidFill>
              </a:rPr>
              <a:t>) = 0.144/0.304 ≅ 0.474</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P(Z=c | X</a:t>
            </a:r>
            <a:r>
              <a:rPr baseline="-25000" lang="en">
                <a:solidFill>
                  <a:schemeClr val="dk1"/>
                </a:solidFill>
              </a:rPr>
              <a:t>1</a:t>
            </a:r>
            <a:r>
              <a:rPr lang="en">
                <a:solidFill>
                  <a:schemeClr val="dk1"/>
                </a:solidFill>
              </a:rPr>
              <a:t>, X</a:t>
            </a:r>
            <a:r>
              <a:rPr baseline="-25000" lang="en">
                <a:solidFill>
                  <a:schemeClr val="dk1"/>
                </a:solidFill>
              </a:rPr>
              <a:t>2</a:t>
            </a:r>
            <a:r>
              <a:rPr lang="en">
                <a:solidFill>
                  <a:schemeClr val="dk1"/>
                </a:solidFill>
              </a:rPr>
              <a:t>, ¬X</a:t>
            </a:r>
            <a:r>
              <a:rPr baseline="-25000" lang="en">
                <a:solidFill>
                  <a:schemeClr val="dk1"/>
                </a:solidFill>
              </a:rPr>
              <a:t>3</a:t>
            </a:r>
            <a:r>
              <a:rPr lang="en">
                <a:solidFill>
                  <a:schemeClr val="dk1"/>
                </a:solidFill>
              </a:rPr>
              <a:t>) = 0.128/0.304 ≅ 0.421</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a:t>
            </a:r>
            <a:endParaRPr/>
          </a:p>
          <a:p>
            <a:pPr indent="0" lvl="0" marL="0" rtl="0" algn="l">
              <a:lnSpc>
                <a:spcPct val="100000"/>
              </a:lnSpc>
              <a:spcBef>
                <a:spcPts val="0"/>
              </a:spcBef>
              <a:spcAft>
                <a:spcPts val="0"/>
              </a:spcAft>
              <a:buSzPts val="1100"/>
              <a:buNone/>
            </a:pPr>
            <a:r>
              <a:rPr lang="en"/>
              <a:t>For the numerical proof, we would need to sample a lot of samples of the RVs and compute P(Burglary, Earthquake), </a:t>
            </a:r>
            <a:r>
              <a:rPr lang="en">
                <a:solidFill>
                  <a:schemeClr val="dk1"/>
                </a:solidFill>
              </a:rPr>
              <a:t>P(Burglary) and P(Earthquake) then show that P(Burglary, Earthquake) = P(Burglary) * P(Earthquake) as the samples tend to infinity but that is infeasible so instead, we will emulate the process and compute the weights as follows.</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First of all, we can sample from the network by sampler in a topological order:</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n">
                <a:solidFill>
                  <a:schemeClr val="dk1"/>
                </a:solidFill>
              </a:rPr>
              <a:t>Sample from “Burglary”. [P(Burglary)]</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n">
                <a:solidFill>
                  <a:schemeClr val="dk1"/>
                </a:solidFill>
              </a:rPr>
              <a:t>Sample from “Earthquake”.  [P(Earthquake)]</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n">
                <a:solidFill>
                  <a:schemeClr val="dk1"/>
                </a:solidFill>
              </a:rPr>
              <a:t>Sample from “Alarm” given the sampled values of “Burglary” and  “Earthquake”. [P(Alarm | Burglary, Earthquake)]</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n">
                <a:solidFill>
                  <a:schemeClr val="dk1"/>
                </a:solidFill>
              </a:rPr>
              <a:t>Sample from “JohnCalls” given the sampled value of “Alarm”. [P(JohnCalls | Alarm)]</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n">
                <a:solidFill>
                  <a:schemeClr val="dk1"/>
                </a:solidFill>
              </a:rPr>
              <a:t>Sample from “MaryCalls” given the sampled value of “Alarm”. [P(MaryCalls | Alarm)]</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For the sake of simplicity, let us ignore “JohnCalls” and “MaryCalls” since they don’t depend on “Burglary” &amp; “Earthquake” GIVEN “Alarm”.</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So the probability of a certain tuple of values P(Burglary, Earthquake, Alarms) should be the product of the probability of each of value resulting from each sampling step (1 to 3) which will be:  P(Burglary) * P(Earthquake) * P(Alarm | Burglary, Earthquake)</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To compute P(Burglary, Earthquake) we need to sum P(Burglary, Earthquake, Alarm) over all possible values of “Alarm”, so</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P(Burglary, Earthquake) = sum(P(Burglary) * P(Earthquake) * P(Alarm | Burglary, Earthquake)) over all possible values of “Alarm”</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P(Burglary) * P(Earthquake) * P(Alarm | Burglary, Earthquake) + P(Burglary) * P(Earthquake) * P(¬Alarm | Burglary, Earthquake)</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By taking P(Burglary) * P(Earthquake) as a common factor, we end up with:</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P(Burglary, Earthquake) = P(Burglary) * P(Earthquake) * (P(Alarm | Burglary, Earthquake) + P(¬Alarm | Burglary, Earthquake))</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Since (P(Alarm | Burglary, Earthquake) + P(¬Alarm | Burglary, Earthquake)) = 1</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P(Burglary, Earthquake) = P(Burglary) * P(Earthquake)</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From the topological semantics, “Burglary” and “Earthquake” are d-separated so they are independent.</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What is d-separation? This website does a great job at explaining it: </a:t>
            </a:r>
            <a:r>
              <a:rPr lang="en" u="sng">
                <a:solidFill>
                  <a:schemeClr val="hlink"/>
                </a:solidFill>
                <a:hlinkClick r:id="rId2"/>
              </a:rPr>
              <a:t>http://bayes.cs.ucla.edu/BOOK-2K/d-sep.html</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To understand “d-separation”, we have to understand the concept of “collider”. A collider is node where the arrows along the path of interest face head-to-head. For example:</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In A -&gt; B &lt;- C, the node B is a collider for the path “A, B, C” since the arrows face head to head at it.</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In A -&gt; B -&gt; C, the node B is not a collider for the path “A, B, C”.</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In A &lt;- B -&gt; C, the node B is not a collider for the path “A, B, C”.</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The d-separation rules are:</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n">
                <a:solidFill>
                  <a:schemeClr val="dk1"/>
                </a:solidFill>
              </a:rPr>
              <a:t>x and y are d-connected if there is an unblocked path (has no colliders) between them.</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n">
                <a:solidFill>
                  <a:schemeClr val="dk1"/>
                </a:solidFill>
              </a:rPr>
              <a:t>x and y are d-connected, conditioned on a set Z of nodes, if there is a collider-free path between x and y that traverses no member of Z. If no such path exists, we say that x and y are d-separated by Z, We also say then that every path between x and y is "blocked" by Z.</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n">
                <a:solidFill>
                  <a:schemeClr val="dk1"/>
                </a:solidFill>
              </a:rPr>
              <a:t>If a collider is a member of the conditioning set Z, or has a descendant in Z, then it no longer blocks any path that traces this collider.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Another way is that Given the parents of “Burglary” (there are none), Burglary is independent on any non-descendant (which includes “Earthquake”). Therefore “Burglary” and “Earthquake” are independent.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B.</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No, Burglary and Earthquake are not independent given Alarm.</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To show that they are dependant, we have to show that P(Burglary, Earthquake | Alarm) ≠ P(Burglary | Alarm) * P(Earthquake | Alarm) for any set of values.</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P(Burglary, Earthquake | Alarm) = P(Alarm | Burglary, Earthquake) P(Burglary, Earthquake) / P(Alarm) = P(Alarm | Burglary, Earthquake) P(Burglary) P(Earthquake) / P(Alarm)</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P(Burglary, Earthquake | Alarm) = 𝛼 P(Alarm | Burglary, Earthquake) P(Burglary) P(Earthquake)</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P(Burglary, Earthquake | Alarm) = 𝛼 0.95 * 0.001 * 0.002 = 𝛼 0.0000019</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P(Burglary, ¬Earthquake | Alarm) = 𝛼 0.94 * 0.001 * 0.998 = 𝛼 0.00093812</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P(¬Burglary, Earthquake | Alarm) = 𝛼 0.29 * 0.999 * 0.002 = 𝛼 0.00057942</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P(¬Burglary, ¬Earthquake | Alarm) = 𝛼 0.001 * 0.999 * 0.998 = 𝛼 0.000997002</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𝛼 = 397.3864686728325</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P(Burglary, Earthquake | Alarm) = 0.0007550342904783818</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P(Burglary, ¬Earthquake | Alarm) = 0.3727961939913576</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P(¬Burglary, Earthquake | Alarm) = 0.2302536676784126</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P(¬Burglary, ¬Earthquake | Alarm) = 0.3961951040397514</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P(Burglary | Alarm) = P(Burglary, Earthquake | Alarm) +  P(Burglary, ¬Earthquake | Alarm) = 0.0007550342904783818 + 0.3727961939913576 = 0.373551228281836</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P(Earthquake  | Alarm) = P(Burglary, Earthquake | Alarm) +  P(¬Burglary, Earthquake | Alarm) = 0.0007550342904783818 + 0.2302536676784126 = 0.231008701968891</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P(Burglary | Alarm) P(Earthquake  | Alarm) = 0.0862935843642718</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P(Burglary, Earthquake | Alarm) = 0.0007550342904783818</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So P(Burglary, Earthquake | Alarm) ≠ P(Burglary | Alarm) * P(Earthquake | Alarm)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A.</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Figure (c).</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B.</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Figure (a) and (b). There are extra unneeded arcs but they don’t violate the conditional dependence.</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C.</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Figure (a) since it represents the dependencies correctly with less arcs (more efficient).</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D.</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Assuming Gc, Gm, Gf means the the child, the mother and the father are left-handed respectively.</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P(Gc | Gm, Gf) = 1 - m</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P(Gc | Gm, ¬Gf) = 0.5</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P(Gc | ¬Gm, Gf) = 0.5</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P(Gc | ¬Gm, ¬Gf) = m</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Assuming H means the individual is left-handed.</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P(H | G) = 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P(H | ¬G) = 1 - s</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E.</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P(Gc) = sum P(Gc | Gm, Gf)P(Gm)P(Gf) over all values of Gm, Gf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P(Gc) = (1-m)*q*q + 0.5*q*(1-q) + 0.5*(1-q)*q + m*(1-q)*(1-q)</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 q^2 - m*q^2 + q - q^2 + m - m*2*q + m*q^2</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 q + m - 2mq</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F.</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Equilibrium means the P(G) should be the same across generations so</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P(Gc) = P(Gm) = P(Gf) = q</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q + m - 2mq = q</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m = 2mq</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Since m &gt; 0,</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1 = 2q</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So q = 0.5</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Which means that there is a 50% that any person is left-handed and 50% that they are right-handed.</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This is not true in reality so we can infer that the hypothesis proposed by the question is wrong.</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a:t>
            </a:r>
            <a:endParaRPr/>
          </a:p>
          <a:p>
            <a:pPr indent="0" lvl="0" marL="0" rtl="0" algn="l">
              <a:lnSpc>
                <a:spcPct val="100000"/>
              </a:lnSpc>
              <a:spcBef>
                <a:spcPts val="0"/>
              </a:spcBef>
              <a:spcAft>
                <a:spcPts val="0"/>
              </a:spcAft>
              <a:buSzPts val="1100"/>
              <a:buNone/>
            </a:pPr>
            <a:r>
              <a:rPr lang="en"/>
              <a:t>No, it is not a poly tree, since there are 2 paths from T to 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E.</a:t>
            </a:r>
            <a:endParaRPr/>
          </a:p>
          <a:p>
            <a:pPr indent="0" lvl="0" marL="0" rtl="0" algn="l">
              <a:lnSpc>
                <a:spcPct val="100000"/>
              </a:lnSpc>
              <a:spcBef>
                <a:spcPts val="0"/>
              </a:spcBef>
              <a:spcAft>
                <a:spcPts val="0"/>
              </a:spcAft>
              <a:buSzPts val="1100"/>
              <a:buNone/>
            </a:pPr>
            <a:r>
              <a:rPr lang="en"/>
              <a:t>Let t mean T = High</a:t>
            </a:r>
            <a:endParaRPr/>
          </a:p>
          <a:p>
            <a:pPr indent="0" lvl="0" marL="0" rtl="0" algn="l">
              <a:lnSpc>
                <a:spcPct val="100000"/>
              </a:lnSpc>
              <a:spcBef>
                <a:spcPts val="0"/>
              </a:spcBef>
              <a:spcAft>
                <a:spcPts val="0"/>
              </a:spcAft>
              <a:buSzPts val="1100"/>
              <a:buNone/>
            </a:pPr>
            <a:r>
              <a:rPr lang="en"/>
              <a:t>Let g mean G = High</a:t>
            </a:r>
            <a:endParaRPr/>
          </a:p>
          <a:p>
            <a:pPr indent="0" lvl="0" marL="0" rtl="0" algn="l">
              <a:lnSpc>
                <a:spcPct val="100000"/>
              </a:lnSpc>
              <a:spcBef>
                <a:spcPts val="0"/>
              </a:spcBef>
              <a:spcAft>
                <a:spcPts val="0"/>
              </a:spcAft>
              <a:buSzPts val="1100"/>
              <a:buNone/>
            </a:pPr>
            <a:r>
              <a:rPr lang="en">
                <a:solidFill>
                  <a:schemeClr val="dk1"/>
                </a:solidFill>
              </a:rPr>
              <a:t>Let f</a:t>
            </a:r>
            <a:r>
              <a:rPr baseline="-25000" lang="en">
                <a:solidFill>
                  <a:schemeClr val="dk1"/>
                </a:solidFill>
              </a:rPr>
              <a:t>G</a:t>
            </a:r>
            <a:r>
              <a:rPr lang="en">
                <a:solidFill>
                  <a:schemeClr val="dk1"/>
                </a:solidFill>
              </a:rPr>
              <a:t> mean F</a:t>
            </a:r>
            <a:r>
              <a:rPr baseline="-25000" lang="en">
                <a:solidFill>
                  <a:schemeClr val="dk1"/>
                </a:solidFill>
              </a:rPr>
              <a:t>G</a:t>
            </a:r>
            <a:r>
              <a:rPr lang="en">
                <a:solidFill>
                  <a:schemeClr val="dk1"/>
                </a:solidFill>
              </a:rPr>
              <a:t> = Faulty</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Let f</a:t>
            </a:r>
            <a:r>
              <a:rPr baseline="-25000" lang="en">
                <a:solidFill>
                  <a:schemeClr val="dk1"/>
                </a:solidFill>
              </a:rPr>
              <a:t>A</a:t>
            </a:r>
            <a:r>
              <a:rPr lang="en">
                <a:solidFill>
                  <a:schemeClr val="dk1"/>
                </a:solidFill>
              </a:rPr>
              <a:t> mean F</a:t>
            </a:r>
            <a:r>
              <a:rPr baseline="-25000" lang="en">
                <a:solidFill>
                  <a:schemeClr val="dk1"/>
                </a:solidFill>
              </a:rPr>
              <a:t>A</a:t>
            </a:r>
            <a:r>
              <a:rPr lang="en">
                <a:solidFill>
                  <a:schemeClr val="dk1"/>
                </a:solidFill>
              </a:rPr>
              <a:t> = Faulty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Let a mean A = sounds</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P(t</a:t>
            </a:r>
            <a:r>
              <a:rPr lang="en">
                <a:solidFill>
                  <a:schemeClr val="dk1"/>
                </a:solidFill>
              </a:rPr>
              <a:t> | a, ¬f</a:t>
            </a:r>
            <a:r>
              <a:rPr baseline="-25000" lang="en">
                <a:solidFill>
                  <a:schemeClr val="dk1"/>
                </a:solidFill>
              </a:rPr>
              <a:t>G</a:t>
            </a:r>
            <a:r>
              <a:rPr lang="en">
                <a:solidFill>
                  <a:schemeClr val="dk1"/>
                </a:solidFill>
              </a:rPr>
              <a:t>, ¬f</a:t>
            </a:r>
            <a:r>
              <a:rPr baseline="-25000" lang="en">
                <a:solidFill>
                  <a:schemeClr val="dk1"/>
                </a:solidFill>
              </a:rPr>
              <a:t>A</a:t>
            </a:r>
            <a:r>
              <a:rPr lang="en">
                <a:solidFill>
                  <a:schemeClr val="dk1"/>
                </a:solidFill>
              </a:rPr>
              <a:t>) = sum [ P(t | G, a, ¬f</a:t>
            </a:r>
            <a:r>
              <a:rPr baseline="-25000" lang="en">
                <a:solidFill>
                  <a:schemeClr val="dk1"/>
                </a:solidFill>
              </a:rPr>
              <a:t>G</a:t>
            </a:r>
            <a:r>
              <a:rPr lang="en">
                <a:solidFill>
                  <a:schemeClr val="dk1"/>
                </a:solidFill>
              </a:rPr>
              <a:t>, ¬f</a:t>
            </a:r>
            <a:r>
              <a:rPr baseline="-25000" lang="en">
                <a:solidFill>
                  <a:schemeClr val="dk1"/>
                </a:solidFill>
              </a:rPr>
              <a:t>A</a:t>
            </a:r>
            <a:r>
              <a:rPr lang="en">
                <a:solidFill>
                  <a:schemeClr val="dk1"/>
                </a:solidFill>
              </a:rPr>
              <a:t>) P(G | a, ¬f</a:t>
            </a:r>
            <a:r>
              <a:rPr baseline="-25000" lang="en">
                <a:solidFill>
                  <a:schemeClr val="dk1"/>
                </a:solidFill>
              </a:rPr>
              <a:t>G</a:t>
            </a:r>
            <a:r>
              <a:rPr lang="en">
                <a:solidFill>
                  <a:schemeClr val="dk1"/>
                </a:solidFill>
              </a:rPr>
              <a:t>, ¬f</a:t>
            </a:r>
            <a:r>
              <a:rPr baseline="-25000" lang="en">
                <a:solidFill>
                  <a:schemeClr val="dk1"/>
                </a:solidFill>
              </a:rPr>
              <a:t>A</a:t>
            </a:r>
            <a:r>
              <a:rPr lang="en">
                <a:solidFill>
                  <a:schemeClr val="dk1"/>
                </a:solidFill>
              </a:rPr>
              <a:t>) ] over G</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 sum [ P(t | G, ¬f</a:t>
            </a:r>
            <a:r>
              <a:rPr baseline="-25000" lang="en">
                <a:solidFill>
                  <a:schemeClr val="dk1"/>
                </a:solidFill>
              </a:rPr>
              <a:t>G</a:t>
            </a:r>
            <a:r>
              <a:rPr lang="en">
                <a:solidFill>
                  <a:schemeClr val="dk1"/>
                </a:solidFill>
              </a:rPr>
              <a:t>) P(G | a, ¬f</a:t>
            </a:r>
            <a:r>
              <a:rPr baseline="-25000" lang="en">
                <a:solidFill>
                  <a:schemeClr val="dk1"/>
                </a:solidFill>
              </a:rPr>
              <a:t>A</a:t>
            </a:r>
            <a:r>
              <a:rPr lang="en">
                <a:solidFill>
                  <a:schemeClr val="dk1"/>
                </a:solidFill>
              </a:rPr>
              <a:t>) ] over G</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For the first term:</a:t>
            </a:r>
            <a:endParaRPr/>
          </a:p>
          <a:p>
            <a:pPr indent="0" lvl="0" marL="0" rtl="0" algn="l">
              <a:lnSpc>
                <a:spcPct val="100000"/>
              </a:lnSpc>
              <a:spcBef>
                <a:spcPts val="0"/>
              </a:spcBef>
              <a:spcAft>
                <a:spcPts val="0"/>
              </a:spcAft>
              <a:buSzPts val="1100"/>
              <a:buNone/>
            </a:pPr>
            <a:r>
              <a:rPr lang="en">
                <a:solidFill>
                  <a:schemeClr val="dk1"/>
                </a:solidFill>
              </a:rPr>
              <a:t>P(t | G, ¬t</a:t>
            </a:r>
            <a:r>
              <a:rPr baseline="-25000" lang="en">
                <a:solidFill>
                  <a:schemeClr val="dk1"/>
                </a:solidFill>
              </a:rPr>
              <a:t>G</a:t>
            </a:r>
            <a:r>
              <a:rPr lang="en">
                <a:solidFill>
                  <a:schemeClr val="dk1"/>
                </a:solidFill>
              </a:rPr>
              <a:t>) = P(G, t, ¬f</a:t>
            </a:r>
            <a:r>
              <a:rPr baseline="-25000" lang="en">
                <a:solidFill>
                  <a:schemeClr val="dk1"/>
                </a:solidFill>
              </a:rPr>
              <a:t>G</a:t>
            </a:r>
            <a:r>
              <a:rPr lang="en">
                <a:solidFill>
                  <a:schemeClr val="dk1"/>
                </a:solidFill>
              </a:rPr>
              <a:t>) / P(G, ¬f</a:t>
            </a:r>
            <a:r>
              <a:rPr baseline="-25000" lang="en">
                <a:solidFill>
                  <a:schemeClr val="dk1"/>
                </a:solidFill>
              </a:rPr>
              <a:t>G</a:t>
            </a:r>
            <a:r>
              <a:rPr lang="en">
                <a:solidFill>
                  <a:schemeClr val="dk1"/>
                </a:solidFill>
              </a:rPr>
              <a:t>)</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and P(G, t, ¬f</a:t>
            </a:r>
            <a:r>
              <a:rPr baseline="-25000" lang="en">
                <a:solidFill>
                  <a:schemeClr val="dk1"/>
                </a:solidFill>
              </a:rPr>
              <a:t>G</a:t>
            </a:r>
            <a:r>
              <a:rPr lang="en">
                <a:solidFill>
                  <a:schemeClr val="dk1"/>
                </a:solidFill>
              </a:rPr>
              <a:t>) = P(G | t, ¬f</a:t>
            </a:r>
            <a:r>
              <a:rPr baseline="-25000" lang="en">
                <a:solidFill>
                  <a:schemeClr val="dk1"/>
                </a:solidFill>
              </a:rPr>
              <a:t>G</a:t>
            </a:r>
            <a:r>
              <a:rPr lang="en">
                <a:solidFill>
                  <a:schemeClr val="dk1"/>
                </a:solidFill>
              </a:rPr>
              <a:t>) P(t, ¬f</a:t>
            </a:r>
            <a:r>
              <a:rPr baseline="-25000" lang="en">
                <a:solidFill>
                  <a:schemeClr val="dk1"/>
                </a:solidFill>
              </a:rPr>
              <a:t>G</a:t>
            </a:r>
            <a:r>
              <a:rPr lang="en">
                <a:solidFill>
                  <a:schemeClr val="dk1"/>
                </a:solidFill>
              </a:rPr>
              <a:t>)</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So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P(g, t, ¬f</a:t>
            </a:r>
            <a:r>
              <a:rPr baseline="-25000" lang="en">
                <a:solidFill>
                  <a:schemeClr val="dk1"/>
                </a:solidFill>
              </a:rPr>
              <a:t>G</a:t>
            </a:r>
            <a:r>
              <a:rPr lang="en">
                <a:solidFill>
                  <a:schemeClr val="dk1"/>
                </a:solidFill>
              </a:rPr>
              <a:t>) = x * P(t, ¬f</a:t>
            </a:r>
            <a:r>
              <a:rPr baseline="-25000" lang="en">
                <a:solidFill>
                  <a:schemeClr val="dk1"/>
                </a:solidFill>
              </a:rPr>
              <a:t>G</a:t>
            </a:r>
            <a:r>
              <a:rPr lang="en">
                <a:solidFill>
                  <a:schemeClr val="dk1"/>
                </a:solidFill>
              </a:rPr>
              <a:t>)</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P(¬g, t, ¬f</a:t>
            </a:r>
            <a:r>
              <a:rPr baseline="-25000" lang="en">
                <a:solidFill>
                  <a:schemeClr val="dk1"/>
                </a:solidFill>
              </a:rPr>
              <a:t>G</a:t>
            </a:r>
            <a:r>
              <a:rPr lang="en">
                <a:solidFill>
                  <a:schemeClr val="dk1"/>
                </a:solidFill>
              </a:rPr>
              <a:t>) = (1-x) * P(t, ¬f</a:t>
            </a:r>
            <a:r>
              <a:rPr baseline="-25000" lang="en">
                <a:solidFill>
                  <a:schemeClr val="dk1"/>
                </a:solidFill>
              </a:rPr>
              <a:t>G</a:t>
            </a:r>
            <a:r>
              <a:rPr lang="en">
                <a:solidFill>
                  <a:schemeClr val="dk1"/>
                </a:solidFill>
              </a:rPr>
              <a:t>)</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P(g, ¬t, ¬f</a:t>
            </a:r>
            <a:r>
              <a:rPr baseline="-25000" lang="en">
                <a:solidFill>
                  <a:schemeClr val="dk1"/>
                </a:solidFill>
              </a:rPr>
              <a:t>G</a:t>
            </a:r>
            <a:r>
              <a:rPr lang="en">
                <a:solidFill>
                  <a:schemeClr val="dk1"/>
                </a:solidFill>
              </a:rPr>
              <a:t>) = (1-x) * P(¬t, ¬f</a:t>
            </a:r>
            <a:r>
              <a:rPr baseline="-25000" lang="en">
                <a:solidFill>
                  <a:schemeClr val="dk1"/>
                </a:solidFill>
              </a:rPr>
              <a:t>G</a:t>
            </a:r>
            <a:r>
              <a:rPr lang="en">
                <a:solidFill>
                  <a:schemeClr val="dk1"/>
                </a:solidFill>
              </a:rPr>
              <a:t>)</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P(¬g, ¬t, ¬f</a:t>
            </a:r>
            <a:r>
              <a:rPr baseline="-25000" lang="en">
                <a:solidFill>
                  <a:schemeClr val="dk1"/>
                </a:solidFill>
              </a:rPr>
              <a:t>G</a:t>
            </a:r>
            <a:r>
              <a:rPr lang="en">
                <a:solidFill>
                  <a:schemeClr val="dk1"/>
                </a:solidFill>
              </a:rPr>
              <a:t>) = x * P(¬t, ¬f</a:t>
            </a:r>
            <a:r>
              <a:rPr baseline="-25000" lang="en">
                <a:solidFill>
                  <a:schemeClr val="dk1"/>
                </a:solidFill>
              </a:rPr>
              <a:t>G</a:t>
            </a:r>
            <a:r>
              <a:rPr lang="en">
                <a:solidFill>
                  <a:schemeClr val="dk1"/>
                </a:solidFill>
              </a:rPr>
              <a:t>)</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P(g, ¬f</a:t>
            </a:r>
            <a:r>
              <a:rPr baseline="-25000" lang="en">
                <a:solidFill>
                  <a:schemeClr val="dk1"/>
                </a:solidFill>
              </a:rPr>
              <a:t>G</a:t>
            </a:r>
            <a:r>
              <a:rPr lang="en">
                <a:solidFill>
                  <a:schemeClr val="dk1"/>
                </a:solidFill>
              </a:rPr>
              <a:t>) = x * P(t, ¬f</a:t>
            </a:r>
            <a:r>
              <a:rPr baseline="-25000" lang="en">
                <a:solidFill>
                  <a:schemeClr val="dk1"/>
                </a:solidFill>
              </a:rPr>
              <a:t>G</a:t>
            </a:r>
            <a:r>
              <a:rPr lang="en">
                <a:solidFill>
                  <a:schemeClr val="dk1"/>
                </a:solidFill>
              </a:rPr>
              <a:t>) + (1-x) * P(¬t, ¬f</a:t>
            </a:r>
            <a:r>
              <a:rPr baseline="-25000" lang="en">
                <a:solidFill>
                  <a:schemeClr val="dk1"/>
                </a:solidFill>
              </a:rPr>
              <a:t>G</a:t>
            </a:r>
            <a:r>
              <a:rPr lang="en">
                <a:solidFill>
                  <a:schemeClr val="dk1"/>
                </a:solidFill>
              </a:rPr>
              <a:t>)</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P(¬g, ¬f</a:t>
            </a:r>
            <a:r>
              <a:rPr baseline="-25000" lang="en">
                <a:solidFill>
                  <a:schemeClr val="dk1"/>
                </a:solidFill>
              </a:rPr>
              <a:t>G</a:t>
            </a:r>
            <a:r>
              <a:rPr lang="en">
                <a:solidFill>
                  <a:schemeClr val="dk1"/>
                </a:solidFill>
              </a:rPr>
              <a:t>) = (1-x) * P(t, ¬f</a:t>
            </a:r>
            <a:r>
              <a:rPr baseline="-25000" lang="en">
                <a:solidFill>
                  <a:schemeClr val="dk1"/>
                </a:solidFill>
              </a:rPr>
              <a:t>G</a:t>
            </a:r>
            <a:r>
              <a:rPr lang="en">
                <a:solidFill>
                  <a:schemeClr val="dk1"/>
                </a:solidFill>
              </a:rPr>
              <a:t>) + x * P(¬t, ¬f</a:t>
            </a:r>
            <a:r>
              <a:rPr baseline="-25000" lang="en">
                <a:solidFill>
                  <a:schemeClr val="dk1"/>
                </a:solidFill>
              </a:rPr>
              <a:t>G</a:t>
            </a:r>
            <a:r>
              <a:rPr lang="en">
                <a:solidFill>
                  <a:schemeClr val="dk1"/>
                </a:solidFill>
              </a:rPr>
              <a:t>)</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P(t | G, ¬t</a:t>
            </a:r>
            <a:r>
              <a:rPr baseline="-25000" lang="en">
                <a:solidFill>
                  <a:schemeClr val="dk1"/>
                </a:solidFill>
              </a:rPr>
              <a:t>G</a:t>
            </a:r>
            <a:r>
              <a:rPr lang="en">
                <a:solidFill>
                  <a:schemeClr val="dk1"/>
                </a:solidFill>
              </a:rPr>
              <a:t>) = &lt;P(g, t, ¬f</a:t>
            </a:r>
            <a:r>
              <a:rPr baseline="-25000" lang="en">
                <a:solidFill>
                  <a:schemeClr val="dk1"/>
                </a:solidFill>
              </a:rPr>
              <a:t>G</a:t>
            </a:r>
            <a:r>
              <a:rPr lang="en">
                <a:solidFill>
                  <a:schemeClr val="dk1"/>
                </a:solidFill>
              </a:rPr>
              <a:t>), P(¬g, t, ¬f</a:t>
            </a:r>
            <a:r>
              <a:rPr baseline="-25000" lang="en">
                <a:solidFill>
                  <a:schemeClr val="dk1"/>
                </a:solidFill>
              </a:rPr>
              <a:t>G</a:t>
            </a:r>
            <a:r>
              <a:rPr lang="en">
                <a:solidFill>
                  <a:schemeClr val="dk1"/>
                </a:solidFill>
              </a:rPr>
              <a:t>)&gt; / &lt;P(g, ¬f</a:t>
            </a:r>
            <a:r>
              <a:rPr baseline="-25000" lang="en">
                <a:solidFill>
                  <a:schemeClr val="dk1"/>
                </a:solidFill>
              </a:rPr>
              <a:t>G</a:t>
            </a:r>
            <a:r>
              <a:rPr lang="en">
                <a:solidFill>
                  <a:schemeClr val="dk1"/>
                </a:solidFill>
              </a:rPr>
              <a:t>), P(¬g, ¬f</a:t>
            </a:r>
            <a:r>
              <a:rPr baseline="-25000" lang="en">
                <a:solidFill>
                  <a:schemeClr val="dk1"/>
                </a:solidFill>
              </a:rPr>
              <a:t>G</a:t>
            </a:r>
            <a:r>
              <a:rPr lang="en">
                <a:solidFill>
                  <a:schemeClr val="dk1"/>
                </a:solidFill>
              </a:rPr>
              <a:t>)&gt;</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                   = &lt;x * P(t, ¬f</a:t>
            </a:r>
            <a:r>
              <a:rPr baseline="-25000" lang="en">
                <a:solidFill>
                  <a:schemeClr val="dk1"/>
                </a:solidFill>
              </a:rPr>
              <a:t>G</a:t>
            </a:r>
            <a:r>
              <a:rPr lang="en">
                <a:solidFill>
                  <a:schemeClr val="dk1"/>
                </a:solidFill>
              </a:rPr>
              <a:t>), (1-x) * P(t, ¬f</a:t>
            </a:r>
            <a:r>
              <a:rPr baseline="-25000" lang="en">
                <a:solidFill>
                  <a:schemeClr val="dk1"/>
                </a:solidFill>
              </a:rPr>
              <a:t>G</a:t>
            </a:r>
            <a:r>
              <a:rPr lang="en">
                <a:solidFill>
                  <a:schemeClr val="dk1"/>
                </a:solidFill>
              </a:rPr>
              <a:t>)&gt; / &lt;x * P(t, ¬f</a:t>
            </a:r>
            <a:r>
              <a:rPr baseline="-25000" lang="en">
                <a:solidFill>
                  <a:schemeClr val="dk1"/>
                </a:solidFill>
              </a:rPr>
              <a:t>G</a:t>
            </a:r>
            <a:r>
              <a:rPr lang="en">
                <a:solidFill>
                  <a:schemeClr val="dk1"/>
                </a:solidFill>
              </a:rPr>
              <a:t>) + (1-x) * P(¬t, ¬f</a:t>
            </a:r>
            <a:r>
              <a:rPr baseline="-25000" lang="en">
                <a:solidFill>
                  <a:schemeClr val="dk1"/>
                </a:solidFill>
              </a:rPr>
              <a:t>G</a:t>
            </a:r>
            <a:r>
              <a:rPr lang="en">
                <a:solidFill>
                  <a:schemeClr val="dk1"/>
                </a:solidFill>
              </a:rPr>
              <a:t>),  (1-x) * P(t, ¬f</a:t>
            </a:r>
            <a:r>
              <a:rPr baseline="-25000" lang="en">
                <a:solidFill>
                  <a:schemeClr val="dk1"/>
                </a:solidFill>
              </a:rPr>
              <a:t>G</a:t>
            </a:r>
            <a:r>
              <a:rPr lang="en">
                <a:solidFill>
                  <a:schemeClr val="dk1"/>
                </a:solidFill>
              </a:rPr>
              <a:t>) + x * P(¬t, ¬f</a:t>
            </a:r>
            <a:r>
              <a:rPr baseline="-25000" lang="en">
                <a:solidFill>
                  <a:schemeClr val="dk1"/>
                </a:solidFill>
              </a:rPr>
              <a:t>G</a:t>
            </a:r>
            <a:r>
              <a:rPr lang="en">
                <a:solidFill>
                  <a:schemeClr val="dk1"/>
                </a:solidFill>
              </a:rPr>
              <a:t>)&gt;</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For the 2nd term:</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P(G | a, ¬f</a:t>
            </a:r>
            <a:r>
              <a:rPr baseline="-25000" lang="en">
                <a:solidFill>
                  <a:schemeClr val="dk1"/>
                </a:solidFill>
              </a:rPr>
              <a:t>A</a:t>
            </a:r>
            <a:r>
              <a:rPr lang="en">
                <a:solidFill>
                  <a:schemeClr val="dk1"/>
                </a:solidFill>
              </a:rPr>
              <a:t>) = P(a | G, ¬f</a:t>
            </a:r>
            <a:r>
              <a:rPr baseline="-25000" lang="en">
                <a:solidFill>
                  <a:schemeClr val="dk1"/>
                </a:solidFill>
              </a:rPr>
              <a:t>A</a:t>
            </a:r>
            <a:r>
              <a:rPr lang="en">
                <a:solidFill>
                  <a:schemeClr val="dk1"/>
                </a:solidFill>
              </a:rPr>
              <a:t>) P(G) P(¬f</a:t>
            </a:r>
            <a:r>
              <a:rPr baseline="-25000" lang="en">
                <a:solidFill>
                  <a:schemeClr val="dk1"/>
                </a:solidFill>
              </a:rPr>
              <a:t>A</a:t>
            </a:r>
            <a:r>
              <a:rPr lang="en">
                <a:solidFill>
                  <a:schemeClr val="dk1"/>
                </a:solidFill>
              </a:rPr>
              <a:t>) / P(a, ¬f</a:t>
            </a:r>
            <a:r>
              <a:rPr baseline="-25000" lang="en">
                <a:solidFill>
                  <a:schemeClr val="dk1"/>
                </a:solidFill>
              </a:rPr>
              <a:t>A</a:t>
            </a:r>
            <a:r>
              <a:rPr lang="en">
                <a:solidFill>
                  <a:schemeClr val="dk1"/>
                </a:solidFill>
              </a:rPr>
              <a:t>) = &lt; P(a | g, ¬f</a:t>
            </a:r>
            <a:r>
              <a:rPr baseline="-25000" lang="en">
                <a:solidFill>
                  <a:schemeClr val="dk1"/>
                </a:solidFill>
              </a:rPr>
              <a:t>A</a:t>
            </a:r>
            <a:r>
              <a:rPr lang="en">
                <a:solidFill>
                  <a:schemeClr val="dk1"/>
                </a:solidFill>
              </a:rPr>
              <a:t>) P(g) P(¬f</a:t>
            </a:r>
            <a:r>
              <a:rPr baseline="-25000" lang="en">
                <a:solidFill>
                  <a:schemeClr val="dk1"/>
                </a:solidFill>
              </a:rPr>
              <a:t>A</a:t>
            </a:r>
            <a:r>
              <a:rPr lang="en">
                <a:solidFill>
                  <a:schemeClr val="dk1"/>
                </a:solidFill>
              </a:rPr>
              <a:t>) / P(a, ¬f</a:t>
            </a:r>
            <a:r>
              <a:rPr baseline="-25000" lang="en">
                <a:solidFill>
                  <a:schemeClr val="dk1"/>
                </a:solidFill>
              </a:rPr>
              <a:t>A</a:t>
            </a:r>
            <a:r>
              <a:rPr lang="en">
                <a:solidFill>
                  <a:schemeClr val="dk1"/>
                </a:solidFill>
              </a:rPr>
              <a:t>), P(a | ¬g, ¬f</a:t>
            </a:r>
            <a:r>
              <a:rPr baseline="-25000" lang="en">
                <a:solidFill>
                  <a:schemeClr val="dk1"/>
                </a:solidFill>
              </a:rPr>
              <a:t>A</a:t>
            </a:r>
            <a:r>
              <a:rPr lang="en">
                <a:solidFill>
                  <a:schemeClr val="dk1"/>
                </a:solidFill>
              </a:rPr>
              <a:t>) P(¬g) P(¬f</a:t>
            </a:r>
            <a:r>
              <a:rPr baseline="-25000" lang="en">
                <a:solidFill>
                  <a:schemeClr val="dk1"/>
                </a:solidFill>
              </a:rPr>
              <a:t>A</a:t>
            </a:r>
            <a:r>
              <a:rPr lang="en">
                <a:solidFill>
                  <a:schemeClr val="dk1"/>
                </a:solidFill>
              </a:rPr>
              <a:t>) / P(a, ¬f</a:t>
            </a:r>
            <a:r>
              <a:rPr baseline="-25000" lang="en">
                <a:solidFill>
                  <a:schemeClr val="dk1"/>
                </a:solidFill>
              </a:rPr>
              <a:t>A</a:t>
            </a:r>
            <a:r>
              <a:rPr lang="en">
                <a:solidFill>
                  <a:schemeClr val="dk1"/>
                </a:solidFill>
              </a:rPr>
              <a:t>)&gt; = &lt;1, 0&gt;</a:t>
            </a:r>
            <a:endParaRPr b="1">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Therefore</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P(t | a, ¬f</a:t>
            </a:r>
            <a:r>
              <a:rPr baseline="-25000" lang="en">
                <a:solidFill>
                  <a:schemeClr val="dk1"/>
                </a:solidFill>
              </a:rPr>
              <a:t>G</a:t>
            </a:r>
            <a:r>
              <a:rPr lang="en">
                <a:solidFill>
                  <a:schemeClr val="dk1"/>
                </a:solidFill>
              </a:rPr>
              <a:t>, ¬f</a:t>
            </a:r>
            <a:r>
              <a:rPr baseline="-25000" lang="en">
                <a:solidFill>
                  <a:schemeClr val="dk1"/>
                </a:solidFill>
              </a:rPr>
              <a:t>A</a:t>
            </a:r>
            <a:r>
              <a:rPr lang="en">
                <a:solidFill>
                  <a:schemeClr val="dk1"/>
                </a:solidFill>
              </a:rPr>
              <a:t>) = P(t | g, ¬f</a:t>
            </a:r>
            <a:r>
              <a:rPr baseline="-25000" lang="en">
                <a:solidFill>
                  <a:schemeClr val="dk1"/>
                </a:solidFill>
              </a:rPr>
              <a:t>G</a:t>
            </a:r>
            <a:r>
              <a:rPr lang="en">
                <a:solidFill>
                  <a:schemeClr val="dk1"/>
                </a:solidFill>
              </a:rPr>
              <a:t>) = x * P(t, ¬f</a:t>
            </a:r>
            <a:r>
              <a:rPr baseline="-25000" lang="en">
                <a:solidFill>
                  <a:schemeClr val="dk1"/>
                </a:solidFill>
              </a:rPr>
              <a:t>G</a:t>
            </a:r>
            <a:r>
              <a:rPr lang="en">
                <a:solidFill>
                  <a:schemeClr val="dk1"/>
                </a:solidFill>
              </a:rPr>
              <a:t>) / (x * P(t, ¬f</a:t>
            </a:r>
            <a:r>
              <a:rPr baseline="-25000" lang="en">
                <a:solidFill>
                  <a:schemeClr val="dk1"/>
                </a:solidFill>
              </a:rPr>
              <a:t>G</a:t>
            </a:r>
            <a:r>
              <a:rPr lang="en">
                <a:solidFill>
                  <a:schemeClr val="dk1"/>
                </a:solidFill>
              </a:rPr>
              <a:t>) + (1-x) * P(¬t, ¬f</a:t>
            </a:r>
            <a:r>
              <a:rPr baseline="-25000" lang="en">
                <a:solidFill>
                  <a:schemeClr val="dk1"/>
                </a:solidFill>
              </a:rPr>
              <a:t>G</a:t>
            </a:r>
            <a:r>
              <a:rPr lang="en">
                <a:solidFill>
                  <a:schemeClr val="dk1"/>
                </a:solidFill>
              </a:rPr>
              <a:t>))</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Since P(t, ¬f</a:t>
            </a:r>
            <a:r>
              <a:rPr baseline="-25000" lang="en">
                <a:solidFill>
                  <a:schemeClr val="dk1"/>
                </a:solidFill>
              </a:rPr>
              <a:t>G</a:t>
            </a:r>
            <a:r>
              <a:rPr lang="en">
                <a:solidFill>
                  <a:schemeClr val="dk1"/>
                </a:solidFill>
              </a:rPr>
              <a:t>) = P(¬f</a:t>
            </a:r>
            <a:r>
              <a:rPr baseline="-25000" lang="en">
                <a:solidFill>
                  <a:schemeClr val="dk1"/>
                </a:solidFill>
              </a:rPr>
              <a:t>G</a:t>
            </a:r>
            <a:r>
              <a:rPr lang="en">
                <a:solidFill>
                  <a:schemeClr val="dk1"/>
                </a:solidFill>
              </a:rPr>
              <a:t> | t) P(t) and P(¬t, ¬f</a:t>
            </a:r>
            <a:r>
              <a:rPr baseline="-25000" lang="en">
                <a:solidFill>
                  <a:schemeClr val="dk1"/>
                </a:solidFill>
              </a:rPr>
              <a:t>G</a:t>
            </a:r>
            <a:r>
              <a:rPr lang="en">
                <a:solidFill>
                  <a:schemeClr val="dk1"/>
                </a:solidFill>
              </a:rPr>
              <a:t>) = P(¬f</a:t>
            </a:r>
            <a:r>
              <a:rPr baseline="-25000" lang="en">
                <a:solidFill>
                  <a:schemeClr val="dk1"/>
                </a:solidFill>
              </a:rPr>
              <a:t>G</a:t>
            </a:r>
            <a:r>
              <a:rPr lang="en">
                <a:solidFill>
                  <a:schemeClr val="dk1"/>
                </a:solidFill>
              </a:rPr>
              <a:t> | ¬t) P(¬t)</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P(t | a, ¬f</a:t>
            </a:r>
            <a:r>
              <a:rPr baseline="-25000" lang="en">
                <a:solidFill>
                  <a:schemeClr val="dk1"/>
                </a:solidFill>
              </a:rPr>
              <a:t>G</a:t>
            </a:r>
            <a:r>
              <a:rPr lang="en">
                <a:solidFill>
                  <a:schemeClr val="dk1"/>
                </a:solidFill>
              </a:rPr>
              <a:t>, ¬f</a:t>
            </a:r>
            <a:r>
              <a:rPr baseline="-25000" lang="en">
                <a:solidFill>
                  <a:schemeClr val="dk1"/>
                </a:solidFill>
              </a:rPr>
              <a:t>A</a:t>
            </a:r>
            <a:r>
              <a:rPr lang="en">
                <a:solidFill>
                  <a:schemeClr val="dk1"/>
                </a:solidFill>
              </a:rPr>
              <a:t>) = x * P(¬f</a:t>
            </a:r>
            <a:r>
              <a:rPr baseline="-25000" lang="en">
                <a:solidFill>
                  <a:schemeClr val="dk1"/>
                </a:solidFill>
              </a:rPr>
              <a:t>G</a:t>
            </a:r>
            <a:r>
              <a:rPr lang="en">
                <a:solidFill>
                  <a:schemeClr val="dk1"/>
                </a:solidFill>
              </a:rPr>
              <a:t> | t) P(t) / (x * P(¬f</a:t>
            </a:r>
            <a:r>
              <a:rPr baseline="-25000" lang="en">
                <a:solidFill>
                  <a:schemeClr val="dk1"/>
                </a:solidFill>
              </a:rPr>
              <a:t>G</a:t>
            </a:r>
            <a:r>
              <a:rPr lang="en">
                <a:solidFill>
                  <a:schemeClr val="dk1"/>
                </a:solidFill>
              </a:rPr>
              <a:t> | t) P(t) + (1-x) * P(¬f</a:t>
            </a:r>
            <a:r>
              <a:rPr baseline="-25000" lang="en">
                <a:solidFill>
                  <a:schemeClr val="dk1"/>
                </a:solidFill>
              </a:rPr>
              <a:t>G</a:t>
            </a:r>
            <a:r>
              <a:rPr lang="en">
                <a:solidFill>
                  <a:schemeClr val="dk1"/>
                </a:solidFill>
              </a:rPr>
              <a:t> | ¬t) P(¬t))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1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2"/>
          <p:cNvGrpSpPr/>
          <p:nvPr/>
        </p:nvGrpSpPr>
        <p:grpSpPr>
          <a:xfrm>
            <a:off x="830392" y="1191256"/>
            <a:ext cx="745763" cy="45826"/>
            <a:chOff x="4580561" y="2589004"/>
            <a:chExt cx="1064464" cy="25200"/>
          </a:xfrm>
        </p:grpSpPr>
        <p:sp>
          <p:nvSpPr>
            <p:cNvPr id="12" name="Google Shape;12;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1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21"/>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4" name="Google Shape;74;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22"/>
          <p:cNvGrpSpPr/>
          <p:nvPr/>
        </p:nvGrpSpPr>
        <p:grpSpPr>
          <a:xfrm>
            <a:off x="830392" y="4169130"/>
            <a:ext cx="745763" cy="45826"/>
            <a:chOff x="4580561" y="2589004"/>
            <a:chExt cx="1064464" cy="25200"/>
          </a:xfrm>
        </p:grpSpPr>
        <p:sp>
          <p:nvSpPr>
            <p:cNvPr id="77" name="Google Shape;77;p2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22"/>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22"/>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1" name="Google Shape;81;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14"/>
          <p:cNvGrpSpPr/>
          <p:nvPr/>
        </p:nvGrpSpPr>
        <p:grpSpPr>
          <a:xfrm>
            <a:off x="830392" y="1191256"/>
            <a:ext cx="745763" cy="45826"/>
            <a:chOff x="4580561" y="2589004"/>
            <a:chExt cx="1064464" cy="25200"/>
          </a:xfrm>
        </p:grpSpPr>
        <p:sp>
          <p:nvSpPr>
            <p:cNvPr id="21" name="Google Shape;21;p1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4" name="Google Shape;24;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1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15"/>
          <p:cNvGrpSpPr/>
          <p:nvPr/>
        </p:nvGrpSpPr>
        <p:grpSpPr>
          <a:xfrm>
            <a:off x="830392" y="1191256"/>
            <a:ext cx="745763" cy="45826"/>
            <a:chOff x="4580561" y="2589004"/>
            <a:chExt cx="1064464" cy="25200"/>
          </a:xfrm>
        </p:grpSpPr>
        <p:sp>
          <p:nvSpPr>
            <p:cNvPr id="28" name="Google Shape;28;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1" name="Google Shape;31;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 name="Google Shape;32;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16"/>
          <p:cNvGrpSpPr/>
          <p:nvPr/>
        </p:nvGrpSpPr>
        <p:grpSpPr>
          <a:xfrm>
            <a:off x="830392" y="1191256"/>
            <a:ext cx="745763" cy="45826"/>
            <a:chOff x="4580561" y="2589004"/>
            <a:chExt cx="1064464" cy="25200"/>
          </a:xfrm>
        </p:grpSpPr>
        <p:sp>
          <p:nvSpPr>
            <p:cNvPr id="36" name="Google Shape;36;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1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9" name="Google Shape;39;p16"/>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 name="Google Shape;40;p16"/>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 name="Google Shape;41;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 name="Google Shape;44;p17"/>
          <p:cNvGrpSpPr/>
          <p:nvPr/>
        </p:nvGrpSpPr>
        <p:grpSpPr>
          <a:xfrm>
            <a:off x="830392" y="1191256"/>
            <a:ext cx="745763" cy="45826"/>
            <a:chOff x="4580561" y="2589004"/>
            <a:chExt cx="1064464" cy="25200"/>
          </a:xfrm>
        </p:grpSpPr>
        <p:sp>
          <p:nvSpPr>
            <p:cNvPr id="45" name="Google Shape;45;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1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8" name="Google Shape;48;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18"/>
          <p:cNvGrpSpPr/>
          <p:nvPr/>
        </p:nvGrpSpPr>
        <p:grpSpPr>
          <a:xfrm>
            <a:off x="830392" y="1191256"/>
            <a:ext cx="745763" cy="45826"/>
            <a:chOff x="4580561" y="2589004"/>
            <a:chExt cx="1064464" cy="25200"/>
          </a:xfrm>
        </p:grpSpPr>
        <p:sp>
          <p:nvSpPr>
            <p:cNvPr id="52" name="Google Shape;52;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8"/>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18"/>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19"/>
          <p:cNvGrpSpPr/>
          <p:nvPr/>
        </p:nvGrpSpPr>
        <p:grpSpPr>
          <a:xfrm>
            <a:off x="830392" y="4169130"/>
            <a:ext cx="745763" cy="45826"/>
            <a:chOff x="4580561" y="2589004"/>
            <a:chExt cx="1064464" cy="25200"/>
          </a:xfrm>
        </p:grpSpPr>
        <p:sp>
          <p:nvSpPr>
            <p:cNvPr id="59" name="Google Shape;59;p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19"/>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2" name="Google Shape;62;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20"/>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20"/>
          <p:cNvGrpSpPr/>
          <p:nvPr/>
        </p:nvGrpSpPr>
        <p:grpSpPr>
          <a:xfrm>
            <a:off x="830392" y="1191256"/>
            <a:ext cx="745763" cy="45826"/>
            <a:chOff x="4580561" y="2589004"/>
            <a:chExt cx="1064464" cy="25200"/>
          </a:xfrm>
        </p:grpSpPr>
        <p:sp>
          <p:nvSpPr>
            <p:cNvPr id="66" name="Google Shape;66;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20"/>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9" name="Google Shape;69;p20"/>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20"/>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Probabilistic Reasoning</a:t>
            </a:r>
            <a:endParaRPr/>
          </a:p>
        </p:txBody>
      </p:sp>
      <p:sp>
        <p:nvSpPr>
          <p:cNvPr id="87" name="Google Shape;87;p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a:t>Chapter 14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0"/>
          <p:cNvPicPr preferRelativeResize="0"/>
          <p:nvPr/>
        </p:nvPicPr>
        <p:blipFill rotWithShape="1">
          <a:blip r:embed="rId3">
            <a:alphaModFix/>
          </a:blip>
          <a:srcRect b="0" l="0" r="0" t="0"/>
          <a:stretch/>
        </p:blipFill>
        <p:spPr>
          <a:xfrm>
            <a:off x="981075" y="733425"/>
            <a:ext cx="7181850" cy="3676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
          <p:cNvPicPr preferRelativeResize="0"/>
          <p:nvPr/>
        </p:nvPicPr>
        <p:blipFill rotWithShape="1">
          <a:blip r:embed="rId3">
            <a:alphaModFix/>
          </a:blip>
          <a:srcRect b="0" l="0" r="0" t="0"/>
          <a:stretch/>
        </p:blipFill>
        <p:spPr>
          <a:xfrm>
            <a:off x="923925" y="1600200"/>
            <a:ext cx="7296150" cy="1943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p:nvPr/>
        </p:nvSpPr>
        <p:spPr>
          <a:xfrm>
            <a:off x="4105650" y="866125"/>
            <a:ext cx="932700" cy="932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Source Code Pro"/>
                <a:ea typeface="Source Code Pro"/>
                <a:cs typeface="Source Code Pro"/>
                <a:sym typeface="Source Code Pro"/>
              </a:rPr>
              <a:t>Z</a:t>
            </a:r>
            <a:endParaRPr b="1" i="0" sz="3600" u="none" cap="none" strike="noStrike">
              <a:solidFill>
                <a:srgbClr val="000000"/>
              </a:solidFill>
              <a:latin typeface="Source Code Pro"/>
              <a:ea typeface="Source Code Pro"/>
              <a:cs typeface="Source Code Pro"/>
              <a:sym typeface="Source Code Pro"/>
            </a:endParaRPr>
          </a:p>
        </p:txBody>
      </p:sp>
      <p:sp>
        <p:nvSpPr>
          <p:cNvPr id="98" name="Google Shape;98;p3"/>
          <p:cNvSpPr/>
          <p:nvPr/>
        </p:nvSpPr>
        <p:spPr>
          <a:xfrm>
            <a:off x="4105650" y="2571750"/>
            <a:ext cx="932700" cy="932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Source Code Pro"/>
                <a:ea typeface="Source Code Pro"/>
                <a:cs typeface="Source Code Pro"/>
                <a:sym typeface="Source Code Pro"/>
              </a:rPr>
              <a:t>X</a:t>
            </a:r>
            <a:r>
              <a:rPr b="1" baseline="-25000" i="0" lang="en" sz="3600" u="none" cap="none" strike="noStrike">
                <a:solidFill>
                  <a:srgbClr val="000000"/>
                </a:solidFill>
                <a:latin typeface="Source Code Pro"/>
                <a:ea typeface="Source Code Pro"/>
                <a:cs typeface="Source Code Pro"/>
                <a:sym typeface="Source Code Pro"/>
              </a:rPr>
              <a:t>2</a:t>
            </a:r>
            <a:endParaRPr b="1" i="0" sz="3600" u="none" cap="none" strike="noStrike">
              <a:solidFill>
                <a:srgbClr val="000000"/>
              </a:solidFill>
              <a:latin typeface="Source Code Pro"/>
              <a:ea typeface="Source Code Pro"/>
              <a:cs typeface="Source Code Pro"/>
              <a:sym typeface="Source Code Pro"/>
            </a:endParaRPr>
          </a:p>
        </p:txBody>
      </p:sp>
      <p:sp>
        <p:nvSpPr>
          <p:cNvPr id="99" name="Google Shape;99;p3"/>
          <p:cNvSpPr/>
          <p:nvPr/>
        </p:nvSpPr>
        <p:spPr>
          <a:xfrm>
            <a:off x="2605725" y="2571750"/>
            <a:ext cx="932700" cy="932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Source Code Pro"/>
                <a:ea typeface="Source Code Pro"/>
                <a:cs typeface="Source Code Pro"/>
                <a:sym typeface="Source Code Pro"/>
              </a:rPr>
              <a:t>X</a:t>
            </a:r>
            <a:r>
              <a:rPr b="1" baseline="-25000" i="0" lang="en" sz="3600" u="none" cap="none" strike="noStrike">
                <a:solidFill>
                  <a:srgbClr val="000000"/>
                </a:solidFill>
                <a:latin typeface="Source Code Pro"/>
                <a:ea typeface="Source Code Pro"/>
                <a:cs typeface="Source Code Pro"/>
                <a:sym typeface="Source Code Pro"/>
              </a:rPr>
              <a:t>1</a:t>
            </a:r>
            <a:endParaRPr b="1" baseline="-25000" i="0" sz="3600" u="none" cap="none" strike="noStrike">
              <a:solidFill>
                <a:srgbClr val="000000"/>
              </a:solidFill>
              <a:latin typeface="Source Code Pro"/>
              <a:ea typeface="Source Code Pro"/>
              <a:cs typeface="Source Code Pro"/>
              <a:sym typeface="Source Code Pro"/>
            </a:endParaRPr>
          </a:p>
        </p:txBody>
      </p:sp>
      <p:sp>
        <p:nvSpPr>
          <p:cNvPr id="100" name="Google Shape;100;p3"/>
          <p:cNvSpPr/>
          <p:nvPr/>
        </p:nvSpPr>
        <p:spPr>
          <a:xfrm>
            <a:off x="5605575" y="2571750"/>
            <a:ext cx="932700" cy="932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Source Code Pro"/>
                <a:ea typeface="Source Code Pro"/>
                <a:cs typeface="Source Code Pro"/>
                <a:sym typeface="Source Code Pro"/>
              </a:rPr>
              <a:t>X</a:t>
            </a:r>
            <a:r>
              <a:rPr b="1" baseline="-25000" i="0" lang="en" sz="3600" u="none" cap="none" strike="noStrike">
                <a:solidFill>
                  <a:srgbClr val="000000"/>
                </a:solidFill>
                <a:latin typeface="Source Code Pro"/>
                <a:ea typeface="Source Code Pro"/>
                <a:cs typeface="Source Code Pro"/>
                <a:sym typeface="Source Code Pro"/>
              </a:rPr>
              <a:t>3</a:t>
            </a:r>
            <a:endParaRPr b="1" i="0" sz="3600" u="none" cap="none" strike="noStrike">
              <a:solidFill>
                <a:srgbClr val="000000"/>
              </a:solidFill>
              <a:latin typeface="Source Code Pro"/>
              <a:ea typeface="Source Code Pro"/>
              <a:cs typeface="Source Code Pro"/>
              <a:sym typeface="Source Code Pro"/>
            </a:endParaRPr>
          </a:p>
        </p:txBody>
      </p:sp>
      <p:cxnSp>
        <p:nvCxnSpPr>
          <p:cNvPr id="101" name="Google Shape;101;p3"/>
          <p:cNvCxnSpPr>
            <a:stCxn id="97" idx="3"/>
            <a:endCxn id="99" idx="7"/>
          </p:cNvCxnSpPr>
          <p:nvPr/>
        </p:nvCxnSpPr>
        <p:spPr>
          <a:xfrm flipH="1">
            <a:off x="3401941" y="1662234"/>
            <a:ext cx="840300" cy="1046100"/>
          </a:xfrm>
          <a:prstGeom prst="straightConnector1">
            <a:avLst/>
          </a:prstGeom>
          <a:noFill/>
          <a:ln cap="flat" cmpd="sng" w="9525">
            <a:solidFill>
              <a:schemeClr val="dk2"/>
            </a:solidFill>
            <a:prstDash val="solid"/>
            <a:round/>
            <a:headEnd len="sm" w="sm" type="none"/>
            <a:tailEnd len="med" w="med" type="triangle"/>
          </a:ln>
        </p:spPr>
      </p:cxnSp>
      <p:cxnSp>
        <p:nvCxnSpPr>
          <p:cNvPr id="102" name="Google Shape;102;p3"/>
          <p:cNvCxnSpPr>
            <a:stCxn id="97" idx="4"/>
            <a:endCxn id="98" idx="0"/>
          </p:cNvCxnSpPr>
          <p:nvPr/>
        </p:nvCxnSpPr>
        <p:spPr>
          <a:xfrm>
            <a:off x="4572000" y="1798825"/>
            <a:ext cx="0" cy="772800"/>
          </a:xfrm>
          <a:prstGeom prst="straightConnector1">
            <a:avLst/>
          </a:prstGeom>
          <a:noFill/>
          <a:ln cap="flat" cmpd="sng" w="9525">
            <a:solidFill>
              <a:schemeClr val="dk2"/>
            </a:solidFill>
            <a:prstDash val="solid"/>
            <a:round/>
            <a:headEnd len="sm" w="sm" type="none"/>
            <a:tailEnd len="med" w="med" type="triangle"/>
          </a:ln>
        </p:spPr>
      </p:cxnSp>
      <p:cxnSp>
        <p:nvCxnSpPr>
          <p:cNvPr id="103" name="Google Shape;103;p3"/>
          <p:cNvCxnSpPr>
            <a:stCxn id="97" idx="5"/>
            <a:endCxn id="100" idx="1"/>
          </p:cNvCxnSpPr>
          <p:nvPr/>
        </p:nvCxnSpPr>
        <p:spPr>
          <a:xfrm>
            <a:off x="4901759" y="1662234"/>
            <a:ext cx="840300" cy="1046100"/>
          </a:xfrm>
          <a:prstGeom prst="straightConnector1">
            <a:avLst/>
          </a:prstGeom>
          <a:noFill/>
          <a:ln cap="flat" cmpd="sng" w="9525">
            <a:solidFill>
              <a:schemeClr val="dk2"/>
            </a:solidFill>
            <a:prstDash val="solid"/>
            <a:round/>
            <a:headEnd len="sm" w="sm" type="none"/>
            <a:tailEnd len="med" w="med" type="triangle"/>
          </a:ln>
        </p:spPr>
      </p:cxnSp>
      <p:graphicFrame>
        <p:nvGraphicFramePr>
          <p:cNvPr id="104" name="Google Shape;104;p3"/>
          <p:cNvGraphicFramePr/>
          <p:nvPr/>
        </p:nvGraphicFramePr>
        <p:xfrm>
          <a:off x="6401550" y="540050"/>
          <a:ext cx="3000000" cy="3000000"/>
        </p:xfrm>
        <a:graphic>
          <a:graphicData uri="http://schemas.openxmlformats.org/drawingml/2006/table">
            <a:tbl>
              <a:tblPr>
                <a:noFill/>
                <a:tableStyleId>{84DFA0F4-6246-4256-9515-21B80D4E0CD7}</a:tableStyleId>
              </a:tblPr>
              <a:tblGrid>
                <a:gridCol w="1030500"/>
                <a:gridCol w="125705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Z</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P(X | Z)</a:t>
                      </a:r>
                      <a:endParaRPr sz="1400" u="none" cap="none" strike="noStrike">
                        <a:latin typeface="Source Code Pro Medium"/>
                        <a:ea typeface="Source Code Pro Medium"/>
                        <a:cs typeface="Source Code Pro Medium"/>
                        <a:sym typeface="Source Code Pro Medium"/>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Z = a</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0.2</a:t>
                      </a:r>
                      <a:endParaRPr sz="1400" u="none" cap="none" strike="noStrike">
                        <a:latin typeface="Source Code Pro Medium"/>
                        <a:ea typeface="Source Code Pro Medium"/>
                        <a:cs typeface="Source Code Pro Medium"/>
                        <a:sym typeface="Source Code Pro Medium"/>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Z = b</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0.6</a:t>
                      </a:r>
                      <a:endParaRPr sz="1400" u="none" cap="none" strike="noStrike">
                        <a:latin typeface="Source Code Pro Medium"/>
                        <a:ea typeface="Source Code Pro Medium"/>
                        <a:cs typeface="Source Code Pro Medium"/>
                        <a:sym typeface="Source Code Pro Medium"/>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Z = c</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0.8</a:t>
                      </a:r>
                      <a:endParaRPr sz="1400" u="none" cap="none" strike="noStrike">
                        <a:latin typeface="Source Code Pro Medium"/>
                        <a:ea typeface="Source Code Pro Medium"/>
                        <a:cs typeface="Source Code Pro Medium"/>
                        <a:sym typeface="Source Code Pro Medium"/>
                      </a:endParaRPr>
                    </a:p>
                  </a:txBody>
                  <a:tcPr marT="91425" marB="91425" marR="91425" marL="91425"/>
                </a:tc>
              </a:tr>
            </a:tbl>
          </a:graphicData>
        </a:graphic>
      </p:graphicFrame>
      <p:sp>
        <p:nvSpPr>
          <p:cNvPr id="105" name="Google Shape;105;p3"/>
          <p:cNvSpPr txBox="1"/>
          <p:nvPr/>
        </p:nvSpPr>
        <p:spPr>
          <a:xfrm>
            <a:off x="904950" y="3970900"/>
            <a:ext cx="73341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Assumptions:</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AutoNum type="arabicPeriod"/>
            </a:pPr>
            <a:r>
              <a:rPr b="0" i="0" lang="en" sz="1400" u="none" cap="none" strike="noStrike">
                <a:solidFill>
                  <a:srgbClr val="000000"/>
                </a:solidFill>
                <a:latin typeface="Lato"/>
                <a:ea typeface="Lato"/>
                <a:cs typeface="Lato"/>
                <a:sym typeface="Lato"/>
              </a:rPr>
              <a:t>Z is the type of the coin taken from the bag.</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AutoNum type="arabicPeriod"/>
            </a:pPr>
            <a:r>
              <a:rPr b="0" i="0" lang="en" sz="1400" u="none" cap="none" strike="noStrike">
                <a:solidFill>
                  <a:srgbClr val="000000"/>
                </a:solidFill>
                <a:latin typeface="Lato"/>
                <a:ea typeface="Lato"/>
                <a:cs typeface="Lato"/>
                <a:sym typeface="Lato"/>
              </a:rPr>
              <a:t>X is true if the flip resulted in a head, and false if tail. </a:t>
            </a:r>
            <a:endParaRPr b="0" i="0" sz="1400" u="none" cap="none" strike="noStrike">
              <a:solidFill>
                <a:srgbClr val="000000"/>
              </a:solidFill>
              <a:latin typeface="Lato"/>
              <a:ea typeface="Lato"/>
              <a:cs typeface="Lato"/>
              <a:sym typeface="Lato"/>
            </a:endParaRPr>
          </a:p>
        </p:txBody>
      </p:sp>
      <p:graphicFrame>
        <p:nvGraphicFramePr>
          <p:cNvPr id="106" name="Google Shape;106;p3"/>
          <p:cNvGraphicFramePr/>
          <p:nvPr/>
        </p:nvGraphicFramePr>
        <p:xfrm>
          <a:off x="850800" y="372650"/>
          <a:ext cx="3000000" cy="3000000"/>
        </p:xfrm>
        <a:graphic>
          <a:graphicData uri="http://schemas.openxmlformats.org/drawingml/2006/table">
            <a:tbl>
              <a:tblPr>
                <a:noFill/>
                <a:tableStyleId>{84DFA0F4-6246-4256-9515-21B80D4E0CD7}</a:tableStyleId>
              </a:tblPr>
              <a:tblGrid>
                <a:gridCol w="1030500"/>
                <a:gridCol w="125705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Z</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P(Z)</a:t>
                      </a:r>
                      <a:endParaRPr sz="1400" u="none" cap="none" strike="noStrike">
                        <a:latin typeface="Source Code Pro Medium"/>
                        <a:ea typeface="Source Code Pro Medium"/>
                        <a:cs typeface="Source Code Pro Medium"/>
                        <a:sym typeface="Source Code Pro Medium"/>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Z = a</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1/3</a:t>
                      </a:r>
                      <a:endParaRPr sz="1400" u="none" cap="none" strike="noStrike">
                        <a:latin typeface="Source Code Pro Medium"/>
                        <a:ea typeface="Source Code Pro Medium"/>
                        <a:cs typeface="Source Code Pro Medium"/>
                        <a:sym typeface="Source Code Pro Medium"/>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Z = b</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1/3</a:t>
                      </a:r>
                      <a:endParaRPr sz="1400" u="none" cap="none" strike="noStrike">
                        <a:latin typeface="Source Code Pro Medium"/>
                        <a:ea typeface="Source Code Pro Medium"/>
                        <a:cs typeface="Source Code Pro Medium"/>
                        <a:sym typeface="Source Code Pro Medium"/>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Z = c</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1/3</a:t>
                      </a:r>
                      <a:endParaRPr sz="1400" u="none" cap="none" strike="noStrike">
                        <a:latin typeface="Source Code Pro Medium"/>
                        <a:ea typeface="Source Code Pro Medium"/>
                        <a:cs typeface="Source Code Pro Medium"/>
                        <a:sym typeface="Source Code Pro Medium"/>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4"/>
          <p:cNvPicPr preferRelativeResize="0"/>
          <p:nvPr/>
        </p:nvPicPr>
        <p:blipFill rotWithShape="1">
          <a:blip r:embed="rId3">
            <a:alphaModFix/>
          </a:blip>
          <a:srcRect b="0" l="0" r="0" t="0"/>
          <a:stretch/>
        </p:blipFill>
        <p:spPr>
          <a:xfrm>
            <a:off x="928688" y="3543300"/>
            <a:ext cx="7286625" cy="1600200"/>
          </a:xfrm>
          <a:prstGeom prst="rect">
            <a:avLst/>
          </a:prstGeom>
          <a:noFill/>
          <a:ln>
            <a:noFill/>
          </a:ln>
        </p:spPr>
      </p:pic>
      <p:pic>
        <p:nvPicPr>
          <p:cNvPr id="112" name="Google Shape;112;p4"/>
          <p:cNvPicPr preferRelativeResize="0"/>
          <p:nvPr/>
        </p:nvPicPr>
        <p:blipFill rotWithShape="1">
          <a:blip r:embed="rId4">
            <a:alphaModFix/>
          </a:blip>
          <a:srcRect b="0" l="0" r="0" t="0"/>
          <a:stretch/>
        </p:blipFill>
        <p:spPr>
          <a:xfrm>
            <a:off x="1463225" y="75225"/>
            <a:ext cx="6217550" cy="349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5"/>
          <p:cNvPicPr preferRelativeResize="0"/>
          <p:nvPr/>
        </p:nvPicPr>
        <p:blipFill rotWithShape="1">
          <a:blip r:embed="rId3">
            <a:alphaModFix/>
          </a:blip>
          <a:srcRect b="0" l="0" r="0" t="0"/>
          <a:stretch/>
        </p:blipFill>
        <p:spPr>
          <a:xfrm>
            <a:off x="957263" y="67775"/>
            <a:ext cx="7229475" cy="2800350"/>
          </a:xfrm>
          <a:prstGeom prst="rect">
            <a:avLst/>
          </a:prstGeom>
          <a:noFill/>
          <a:ln>
            <a:noFill/>
          </a:ln>
        </p:spPr>
      </p:pic>
      <p:pic>
        <p:nvPicPr>
          <p:cNvPr id="118" name="Google Shape;118;p5"/>
          <p:cNvPicPr preferRelativeResize="0"/>
          <p:nvPr/>
        </p:nvPicPr>
        <p:blipFill rotWithShape="1">
          <a:blip r:embed="rId4">
            <a:alphaModFix/>
          </a:blip>
          <a:srcRect b="0" l="0" r="0" t="0"/>
          <a:stretch/>
        </p:blipFill>
        <p:spPr>
          <a:xfrm>
            <a:off x="957275" y="2791925"/>
            <a:ext cx="7484786" cy="227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6"/>
          <p:cNvPicPr preferRelativeResize="0"/>
          <p:nvPr/>
        </p:nvPicPr>
        <p:blipFill rotWithShape="1">
          <a:blip r:embed="rId3">
            <a:alphaModFix/>
          </a:blip>
          <a:srcRect b="0" l="0" r="0" t="0"/>
          <a:stretch/>
        </p:blipFill>
        <p:spPr>
          <a:xfrm>
            <a:off x="971550" y="952500"/>
            <a:ext cx="7200900" cy="323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7"/>
          <p:cNvPicPr preferRelativeResize="0"/>
          <p:nvPr/>
        </p:nvPicPr>
        <p:blipFill rotWithShape="1">
          <a:blip r:embed="rId4">
            <a:alphaModFix/>
          </a:blip>
          <a:srcRect b="0" l="0" r="0" t="0"/>
          <a:stretch/>
        </p:blipFill>
        <p:spPr>
          <a:xfrm>
            <a:off x="952500" y="623888"/>
            <a:ext cx="7239000" cy="3895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p:nvPr/>
        </p:nvSpPr>
        <p:spPr>
          <a:xfrm>
            <a:off x="5941688" y="500075"/>
            <a:ext cx="932700" cy="932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Source Code Pro"/>
                <a:ea typeface="Source Code Pro"/>
                <a:cs typeface="Source Code Pro"/>
                <a:sym typeface="Source Code Pro"/>
              </a:rPr>
              <a:t>A</a:t>
            </a:r>
            <a:endParaRPr b="1" i="0" sz="3600" u="none" cap="none" strike="noStrike">
              <a:solidFill>
                <a:srgbClr val="000000"/>
              </a:solidFill>
              <a:latin typeface="Source Code Pro"/>
              <a:ea typeface="Source Code Pro"/>
              <a:cs typeface="Source Code Pro"/>
              <a:sym typeface="Source Code Pro"/>
            </a:endParaRPr>
          </a:p>
        </p:txBody>
      </p:sp>
      <p:sp>
        <p:nvSpPr>
          <p:cNvPr id="134" name="Google Shape;134;p8"/>
          <p:cNvSpPr/>
          <p:nvPr/>
        </p:nvSpPr>
        <p:spPr>
          <a:xfrm>
            <a:off x="4957813" y="1884650"/>
            <a:ext cx="932700" cy="932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Source Code Pro"/>
                <a:ea typeface="Source Code Pro"/>
                <a:cs typeface="Source Code Pro"/>
                <a:sym typeface="Source Code Pro"/>
              </a:rPr>
              <a:t>F</a:t>
            </a:r>
            <a:r>
              <a:rPr b="1" baseline="-25000" i="0" lang="en" sz="3600" u="none" cap="none" strike="noStrike">
                <a:solidFill>
                  <a:srgbClr val="000000"/>
                </a:solidFill>
                <a:latin typeface="Source Code Pro"/>
                <a:ea typeface="Source Code Pro"/>
                <a:cs typeface="Source Code Pro"/>
                <a:sym typeface="Source Code Pro"/>
              </a:rPr>
              <a:t>A</a:t>
            </a:r>
            <a:endParaRPr b="1" baseline="-25000" i="0" sz="3600" u="none" cap="none" strike="noStrike">
              <a:solidFill>
                <a:srgbClr val="000000"/>
              </a:solidFill>
              <a:latin typeface="Source Code Pro"/>
              <a:ea typeface="Source Code Pro"/>
              <a:cs typeface="Source Code Pro"/>
              <a:sym typeface="Source Code Pro"/>
            </a:endParaRPr>
          </a:p>
        </p:txBody>
      </p:sp>
      <p:cxnSp>
        <p:nvCxnSpPr>
          <p:cNvPr id="135" name="Google Shape;135;p8"/>
          <p:cNvCxnSpPr>
            <a:stCxn id="133" idx="3"/>
            <a:endCxn id="134" idx="7"/>
          </p:cNvCxnSpPr>
          <p:nvPr/>
        </p:nvCxnSpPr>
        <p:spPr>
          <a:xfrm flipH="1">
            <a:off x="5753979" y="1296184"/>
            <a:ext cx="324300" cy="725100"/>
          </a:xfrm>
          <a:prstGeom prst="straightConnector1">
            <a:avLst/>
          </a:prstGeom>
          <a:noFill/>
          <a:ln cap="flat" cmpd="sng" w="9525">
            <a:solidFill>
              <a:schemeClr val="dk2"/>
            </a:solidFill>
            <a:prstDash val="solid"/>
            <a:round/>
            <a:headEnd len="med" w="med" type="triangle"/>
            <a:tailEnd len="sm" w="sm" type="none"/>
          </a:ln>
        </p:spPr>
      </p:cxnSp>
      <p:graphicFrame>
        <p:nvGraphicFramePr>
          <p:cNvPr id="136" name="Google Shape;136;p8"/>
          <p:cNvGraphicFramePr/>
          <p:nvPr/>
        </p:nvGraphicFramePr>
        <p:xfrm>
          <a:off x="105275" y="3015550"/>
          <a:ext cx="3000000" cy="3000000"/>
        </p:xfrm>
        <a:graphic>
          <a:graphicData uri="http://schemas.openxmlformats.org/drawingml/2006/table">
            <a:tbl>
              <a:tblPr>
                <a:noFill/>
                <a:tableStyleId>{84DFA0F4-6246-4256-9515-21B80D4E0CD7}</a:tableStyleId>
              </a:tblPr>
              <a:tblGrid>
                <a:gridCol w="969200"/>
                <a:gridCol w="939525"/>
                <a:gridCol w="2451400"/>
              </a:tblGrid>
              <a:tr h="449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T</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F</a:t>
                      </a:r>
                      <a:r>
                        <a:rPr baseline="-25000" lang="en" sz="1400" u="none" cap="none" strike="noStrike">
                          <a:latin typeface="Source Code Pro Medium"/>
                          <a:ea typeface="Source Code Pro Medium"/>
                          <a:cs typeface="Source Code Pro Medium"/>
                          <a:sym typeface="Source Code Pro Medium"/>
                        </a:rPr>
                        <a:t>G</a:t>
                      </a:r>
                      <a:endParaRPr baseline="-25000"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P(G = normal | T, F</a:t>
                      </a:r>
                      <a:r>
                        <a:rPr baseline="-25000" lang="en" sz="1400" u="none" cap="none" strike="noStrike">
                          <a:latin typeface="Source Code Pro Medium"/>
                          <a:ea typeface="Source Code Pro Medium"/>
                          <a:cs typeface="Source Code Pro Medium"/>
                          <a:sym typeface="Source Code Pro Medium"/>
                        </a:rPr>
                        <a:t>G</a:t>
                      </a:r>
                      <a:r>
                        <a:rPr lang="en" sz="1400" u="none" cap="none" strike="noStrike">
                          <a:latin typeface="Source Code Pro Medium"/>
                          <a:ea typeface="Source Code Pro Medium"/>
                          <a:cs typeface="Source Code Pro Medium"/>
                          <a:sym typeface="Source Code Pro Medium"/>
                        </a:rPr>
                        <a:t>)</a:t>
                      </a:r>
                      <a:endParaRPr sz="1400" u="none" cap="none" strike="noStrike">
                        <a:latin typeface="Source Code Pro Medium"/>
                        <a:ea typeface="Source Code Pro Medium"/>
                        <a:cs typeface="Source Code Pro Medium"/>
                        <a:sym typeface="Source Code Pro Medium"/>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normal</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Ok</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x</a:t>
                      </a:r>
                      <a:endParaRPr sz="1400" u="none" cap="none" strike="noStrike">
                        <a:latin typeface="Source Code Pro Medium"/>
                        <a:ea typeface="Source Code Pro Medium"/>
                        <a:cs typeface="Source Code Pro Medium"/>
                        <a:sym typeface="Source Code Pro Medium"/>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normal</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Faulty</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y</a:t>
                      </a:r>
                      <a:endParaRPr sz="1400" u="none" cap="none" strike="noStrike">
                        <a:latin typeface="Source Code Pro Medium"/>
                        <a:ea typeface="Source Code Pro Medium"/>
                        <a:cs typeface="Source Code Pro Medium"/>
                        <a:sym typeface="Source Code Pro Medium"/>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high</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Ok</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1-x</a:t>
                      </a:r>
                      <a:endParaRPr sz="1400" u="none" cap="none" strike="noStrike">
                        <a:latin typeface="Source Code Pro Medium"/>
                        <a:ea typeface="Source Code Pro Medium"/>
                        <a:cs typeface="Source Code Pro Medium"/>
                        <a:sym typeface="Source Code Pro Medium"/>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high</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Faulty</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1-y</a:t>
                      </a:r>
                      <a:endParaRPr sz="1400" u="none" cap="none" strike="noStrike">
                        <a:latin typeface="Source Code Pro Medium"/>
                        <a:ea typeface="Source Code Pro Medium"/>
                        <a:cs typeface="Source Code Pro Medium"/>
                        <a:sym typeface="Source Code Pro Medium"/>
                      </a:endParaRPr>
                    </a:p>
                  </a:txBody>
                  <a:tcPr marT="91425" marB="91425" marR="91425" marL="91425"/>
                </a:tc>
              </a:tr>
            </a:tbl>
          </a:graphicData>
        </a:graphic>
      </p:graphicFrame>
      <p:sp>
        <p:nvSpPr>
          <p:cNvPr id="137" name="Google Shape;137;p8"/>
          <p:cNvSpPr/>
          <p:nvPr/>
        </p:nvSpPr>
        <p:spPr>
          <a:xfrm>
            <a:off x="2269613" y="500075"/>
            <a:ext cx="932700" cy="932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Source Code Pro"/>
                <a:ea typeface="Source Code Pro"/>
                <a:cs typeface="Source Code Pro"/>
                <a:sym typeface="Source Code Pro"/>
              </a:rPr>
              <a:t>T</a:t>
            </a:r>
            <a:endParaRPr b="1" i="0" sz="3600" u="none" cap="none" strike="noStrike">
              <a:solidFill>
                <a:srgbClr val="000000"/>
              </a:solidFill>
              <a:latin typeface="Source Code Pro"/>
              <a:ea typeface="Source Code Pro"/>
              <a:cs typeface="Source Code Pro"/>
              <a:sym typeface="Source Code Pro"/>
            </a:endParaRPr>
          </a:p>
        </p:txBody>
      </p:sp>
      <p:sp>
        <p:nvSpPr>
          <p:cNvPr id="138" name="Google Shape;138;p8"/>
          <p:cNvSpPr/>
          <p:nvPr/>
        </p:nvSpPr>
        <p:spPr>
          <a:xfrm>
            <a:off x="4161788" y="500075"/>
            <a:ext cx="932700" cy="932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Source Code Pro"/>
                <a:ea typeface="Source Code Pro"/>
                <a:cs typeface="Source Code Pro"/>
                <a:sym typeface="Source Code Pro"/>
              </a:rPr>
              <a:t>G</a:t>
            </a:r>
            <a:endParaRPr b="1" i="0" sz="3600" u="none" cap="none" strike="noStrike">
              <a:solidFill>
                <a:srgbClr val="000000"/>
              </a:solidFill>
              <a:latin typeface="Source Code Pro"/>
              <a:ea typeface="Source Code Pro"/>
              <a:cs typeface="Source Code Pro"/>
              <a:sym typeface="Source Code Pro"/>
            </a:endParaRPr>
          </a:p>
        </p:txBody>
      </p:sp>
      <p:sp>
        <p:nvSpPr>
          <p:cNvPr id="139" name="Google Shape;139;p8"/>
          <p:cNvSpPr/>
          <p:nvPr/>
        </p:nvSpPr>
        <p:spPr>
          <a:xfrm>
            <a:off x="3202313" y="1884650"/>
            <a:ext cx="932700" cy="932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Source Code Pro"/>
                <a:ea typeface="Source Code Pro"/>
                <a:cs typeface="Source Code Pro"/>
                <a:sym typeface="Source Code Pro"/>
              </a:rPr>
              <a:t>F</a:t>
            </a:r>
            <a:r>
              <a:rPr b="1" baseline="-25000" i="0" lang="en" sz="3600" u="none" cap="none" strike="noStrike">
                <a:solidFill>
                  <a:srgbClr val="000000"/>
                </a:solidFill>
                <a:latin typeface="Source Code Pro"/>
                <a:ea typeface="Source Code Pro"/>
                <a:cs typeface="Source Code Pro"/>
                <a:sym typeface="Source Code Pro"/>
              </a:rPr>
              <a:t>G</a:t>
            </a:r>
            <a:endParaRPr b="1" baseline="-25000" i="0" sz="3600" u="none" cap="none" strike="noStrike">
              <a:solidFill>
                <a:srgbClr val="000000"/>
              </a:solidFill>
              <a:latin typeface="Source Code Pro"/>
              <a:ea typeface="Source Code Pro"/>
              <a:cs typeface="Source Code Pro"/>
              <a:sym typeface="Source Code Pro"/>
            </a:endParaRPr>
          </a:p>
        </p:txBody>
      </p:sp>
      <p:cxnSp>
        <p:nvCxnSpPr>
          <p:cNvPr id="140" name="Google Shape;140;p8"/>
          <p:cNvCxnSpPr>
            <a:stCxn id="137" idx="5"/>
            <a:endCxn id="139" idx="1"/>
          </p:cNvCxnSpPr>
          <p:nvPr/>
        </p:nvCxnSpPr>
        <p:spPr>
          <a:xfrm>
            <a:off x="3065722" y="1296184"/>
            <a:ext cx="273300" cy="725100"/>
          </a:xfrm>
          <a:prstGeom prst="straightConnector1">
            <a:avLst/>
          </a:prstGeom>
          <a:noFill/>
          <a:ln cap="flat" cmpd="sng" w="9525">
            <a:solidFill>
              <a:schemeClr val="dk2"/>
            </a:solidFill>
            <a:prstDash val="solid"/>
            <a:round/>
            <a:headEnd len="sm" w="sm" type="none"/>
            <a:tailEnd len="med" w="med" type="triangle"/>
          </a:ln>
        </p:spPr>
      </p:cxnSp>
      <p:cxnSp>
        <p:nvCxnSpPr>
          <p:cNvPr id="141" name="Google Shape;141;p8"/>
          <p:cNvCxnSpPr>
            <a:stCxn id="137" idx="6"/>
            <a:endCxn id="138" idx="2"/>
          </p:cNvCxnSpPr>
          <p:nvPr/>
        </p:nvCxnSpPr>
        <p:spPr>
          <a:xfrm>
            <a:off x="3202313" y="966425"/>
            <a:ext cx="959400" cy="0"/>
          </a:xfrm>
          <a:prstGeom prst="straightConnector1">
            <a:avLst/>
          </a:prstGeom>
          <a:noFill/>
          <a:ln cap="flat" cmpd="sng" w="9525">
            <a:solidFill>
              <a:schemeClr val="dk2"/>
            </a:solidFill>
            <a:prstDash val="solid"/>
            <a:round/>
            <a:headEnd len="sm" w="sm" type="none"/>
            <a:tailEnd len="med" w="med" type="triangle"/>
          </a:ln>
        </p:spPr>
      </p:cxnSp>
      <p:cxnSp>
        <p:nvCxnSpPr>
          <p:cNvPr id="142" name="Google Shape;142;p8"/>
          <p:cNvCxnSpPr>
            <a:stCxn id="139" idx="7"/>
            <a:endCxn id="138" idx="3"/>
          </p:cNvCxnSpPr>
          <p:nvPr/>
        </p:nvCxnSpPr>
        <p:spPr>
          <a:xfrm flipH="1" rot="10800000">
            <a:off x="3998422" y="1296141"/>
            <a:ext cx="300000" cy="725100"/>
          </a:xfrm>
          <a:prstGeom prst="straightConnector1">
            <a:avLst/>
          </a:prstGeom>
          <a:noFill/>
          <a:ln cap="flat" cmpd="sng" w="9525">
            <a:solidFill>
              <a:schemeClr val="dk2"/>
            </a:solidFill>
            <a:prstDash val="solid"/>
            <a:round/>
            <a:headEnd len="sm" w="sm" type="none"/>
            <a:tailEnd len="med" w="med" type="triangle"/>
          </a:ln>
        </p:spPr>
      </p:cxnSp>
      <p:cxnSp>
        <p:nvCxnSpPr>
          <p:cNvPr id="143" name="Google Shape;143;p8"/>
          <p:cNvCxnSpPr>
            <a:stCxn id="133" idx="2"/>
            <a:endCxn id="138" idx="6"/>
          </p:cNvCxnSpPr>
          <p:nvPr/>
        </p:nvCxnSpPr>
        <p:spPr>
          <a:xfrm rot="10800000">
            <a:off x="5094488" y="966425"/>
            <a:ext cx="847200" cy="0"/>
          </a:xfrm>
          <a:prstGeom prst="straightConnector1">
            <a:avLst/>
          </a:prstGeom>
          <a:noFill/>
          <a:ln cap="flat" cmpd="sng" w="9525">
            <a:solidFill>
              <a:schemeClr val="dk2"/>
            </a:solidFill>
            <a:prstDash val="solid"/>
            <a:round/>
            <a:headEnd len="med" w="med" type="triangle"/>
            <a:tailEnd len="sm" w="sm" type="none"/>
          </a:ln>
        </p:spPr>
      </p:cxnSp>
      <p:graphicFrame>
        <p:nvGraphicFramePr>
          <p:cNvPr id="144" name="Google Shape;144;p8"/>
          <p:cNvGraphicFramePr/>
          <p:nvPr/>
        </p:nvGraphicFramePr>
        <p:xfrm>
          <a:off x="4690600" y="3015550"/>
          <a:ext cx="3000000" cy="3000000"/>
        </p:xfrm>
        <a:graphic>
          <a:graphicData uri="http://schemas.openxmlformats.org/drawingml/2006/table">
            <a:tbl>
              <a:tblPr>
                <a:noFill/>
                <a:tableStyleId>{84DFA0F4-6246-4256-9515-21B80D4E0CD7}</a:tableStyleId>
              </a:tblPr>
              <a:tblGrid>
                <a:gridCol w="969200"/>
                <a:gridCol w="939525"/>
                <a:gridCol w="2451400"/>
              </a:tblGrid>
              <a:tr h="4498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G</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F</a:t>
                      </a:r>
                      <a:r>
                        <a:rPr baseline="-25000" lang="en" sz="1400" u="none" cap="none" strike="noStrike">
                          <a:latin typeface="Source Code Pro Medium"/>
                          <a:ea typeface="Source Code Pro Medium"/>
                          <a:cs typeface="Source Code Pro Medium"/>
                          <a:sym typeface="Source Code Pro Medium"/>
                        </a:rPr>
                        <a:t>A</a:t>
                      </a:r>
                      <a:endParaRPr baseline="-25000"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P(A = sounds | G, F</a:t>
                      </a:r>
                      <a:r>
                        <a:rPr baseline="-25000" lang="en" sz="1400" u="none" cap="none" strike="noStrike">
                          <a:latin typeface="Source Code Pro Medium"/>
                          <a:ea typeface="Source Code Pro Medium"/>
                          <a:cs typeface="Source Code Pro Medium"/>
                          <a:sym typeface="Source Code Pro Medium"/>
                        </a:rPr>
                        <a:t>A</a:t>
                      </a:r>
                      <a:r>
                        <a:rPr lang="en" sz="1400" u="none" cap="none" strike="noStrike">
                          <a:latin typeface="Source Code Pro Medium"/>
                          <a:ea typeface="Source Code Pro Medium"/>
                          <a:cs typeface="Source Code Pro Medium"/>
                          <a:sym typeface="Source Code Pro Medium"/>
                        </a:rPr>
                        <a:t>)</a:t>
                      </a:r>
                      <a:endParaRPr sz="1400" u="none" cap="none" strike="noStrike">
                        <a:latin typeface="Source Code Pro Medium"/>
                        <a:ea typeface="Source Code Pro Medium"/>
                        <a:cs typeface="Source Code Pro Medium"/>
                        <a:sym typeface="Source Code Pro Medium"/>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normal</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Ok</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0</a:t>
                      </a:r>
                      <a:endParaRPr sz="1400" u="none" cap="none" strike="noStrike">
                        <a:latin typeface="Source Code Pro Medium"/>
                        <a:ea typeface="Source Code Pro Medium"/>
                        <a:cs typeface="Source Code Pro Medium"/>
                        <a:sym typeface="Source Code Pro Medium"/>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normal</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Faulty</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0</a:t>
                      </a:r>
                      <a:endParaRPr sz="1400" u="none" cap="none" strike="noStrike">
                        <a:latin typeface="Source Code Pro Medium"/>
                        <a:ea typeface="Source Code Pro Medium"/>
                        <a:cs typeface="Source Code Pro Medium"/>
                        <a:sym typeface="Source Code Pro Medium"/>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high</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Ok</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1</a:t>
                      </a:r>
                      <a:endParaRPr sz="1400" u="none" cap="none" strike="noStrike">
                        <a:latin typeface="Source Code Pro Medium"/>
                        <a:ea typeface="Source Code Pro Medium"/>
                        <a:cs typeface="Source Code Pro Medium"/>
                        <a:sym typeface="Source Code Pro Medium"/>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high</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Faulty</a:t>
                      </a:r>
                      <a:endParaRPr sz="14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Source Code Pro Medium"/>
                          <a:ea typeface="Source Code Pro Medium"/>
                          <a:cs typeface="Source Code Pro Medium"/>
                          <a:sym typeface="Source Code Pro Medium"/>
                        </a:rPr>
                        <a:t>0</a:t>
                      </a:r>
                      <a:endParaRPr sz="1400" u="none" cap="none" strike="noStrike">
                        <a:latin typeface="Source Code Pro Medium"/>
                        <a:ea typeface="Source Code Pro Medium"/>
                        <a:cs typeface="Source Code Pro Medium"/>
                        <a:sym typeface="Source Code Pro Medium"/>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pSp>
        <p:nvGrpSpPr>
          <p:cNvPr id="149" name="Google Shape;149;p9"/>
          <p:cNvGrpSpPr/>
          <p:nvPr/>
        </p:nvGrpSpPr>
        <p:grpSpPr>
          <a:xfrm>
            <a:off x="954438" y="685200"/>
            <a:ext cx="7235103" cy="3773100"/>
            <a:chOff x="954438" y="685200"/>
            <a:chExt cx="7235103" cy="3773100"/>
          </a:xfrm>
        </p:grpSpPr>
        <p:pic>
          <p:nvPicPr>
            <p:cNvPr id="150" name="Google Shape;150;p9"/>
            <p:cNvPicPr preferRelativeResize="0"/>
            <p:nvPr/>
          </p:nvPicPr>
          <p:blipFill rotWithShape="1">
            <a:blip r:embed="rId3">
              <a:alphaModFix/>
            </a:blip>
            <a:srcRect b="0" l="0" r="0" t="0"/>
            <a:stretch/>
          </p:blipFill>
          <p:spPr>
            <a:xfrm>
              <a:off x="954438" y="685200"/>
              <a:ext cx="5381625" cy="1524000"/>
            </a:xfrm>
            <a:prstGeom prst="rect">
              <a:avLst/>
            </a:prstGeom>
            <a:noFill/>
            <a:ln>
              <a:noFill/>
            </a:ln>
          </p:spPr>
        </p:pic>
        <p:pic>
          <p:nvPicPr>
            <p:cNvPr id="151" name="Google Shape;151;p9"/>
            <p:cNvPicPr preferRelativeResize="0"/>
            <p:nvPr/>
          </p:nvPicPr>
          <p:blipFill rotWithShape="1">
            <a:blip r:embed="rId4">
              <a:alphaModFix/>
            </a:blip>
            <a:srcRect b="0" l="0" r="0" t="0"/>
            <a:stretch/>
          </p:blipFill>
          <p:spPr>
            <a:xfrm>
              <a:off x="1179141" y="2115150"/>
              <a:ext cx="7010400" cy="234315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