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h/s2DC1K/pMy7M2iiypa22YdQf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U</a:t>
            </a:r>
            <a:r>
              <a:rPr baseline="-25000" lang="en">
                <a:solidFill>
                  <a:schemeClr val="dk1"/>
                </a:solidFill>
              </a:rPr>
              <a:t>t+1</a:t>
            </a:r>
            <a:r>
              <a:rPr lang="en">
                <a:solidFill>
                  <a:schemeClr val="dk1"/>
                </a:solidFill>
              </a:rPr>
              <a:t>(cool) = max(</a:t>
            </a:r>
            <a:endParaRPr>
              <a:solidFill>
                <a:schemeClr val="dk1"/>
              </a:solidFill>
            </a:endParaRPr>
          </a:p>
          <a:p>
            <a:pPr indent="457200" lvl="0" marL="0" rtl="0" algn="l">
              <a:lnSpc>
                <a:spcPct val="100000"/>
              </a:lnSpc>
              <a:spcBef>
                <a:spcPts val="0"/>
              </a:spcBef>
              <a:spcAft>
                <a:spcPts val="0"/>
              </a:spcAft>
              <a:buSzPts val="1100"/>
              <a:buNone/>
            </a:pPr>
            <a:r>
              <a:rPr lang="en">
                <a:solidFill>
                  <a:schemeClr val="dk1"/>
                </a:solidFill>
              </a:rPr>
              <a:t>P(cool | cool, slow) * (R(cool, slow, cool) + γ U</a:t>
            </a:r>
            <a:r>
              <a:rPr baseline="-25000" lang="en">
                <a:solidFill>
                  <a:schemeClr val="dk1"/>
                </a:solidFill>
              </a:rPr>
              <a:t>t</a:t>
            </a:r>
            <a:r>
              <a:rPr lang="en">
                <a:solidFill>
                  <a:schemeClr val="dk1"/>
                </a:solidFill>
              </a:rPr>
              <a:t>(cool)),</a:t>
            </a:r>
            <a:endParaRPr>
              <a:solidFill>
                <a:schemeClr val="dk1"/>
              </a:solidFill>
            </a:endParaRPr>
          </a:p>
          <a:p>
            <a:pPr indent="457200" lvl="0" marL="0" rtl="0" algn="l">
              <a:lnSpc>
                <a:spcPct val="100000"/>
              </a:lnSpc>
              <a:spcBef>
                <a:spcPts val="0"/>
              </a:spcBef>
              <a:spcAft>
                <a:spcPts val="0"/>
              </a:spcAft>
              <a:buSzPts val="1100"/>
              <a:buNone/>
            </a:pPr>
            <a:r>
              <a:rPr lang="en">
                <a:solidFill>
                  <a:schemeClr val="dk1"/>
                </a:solidFill>
              </a:rPr>
              <a:t>P(cool | cool, fast) * (R(cool, fast, cool) + γ U</a:t>
            </a:r>
            <a:r>
              <a:rPr baseline="-25000" lang="en">
                <a:solidFill>
                  <a:schemeClr val="dk1"/>
                </a:solidFill>
              </a:rPr>
              <a:t>t</a:t>
            </a:r>
            <a:r>
              <a:rPr lang="en">
                <a:solidFill>
                  <a:schemeClr val="dk1"/>
                </a:solidFill>
              </a:rPr>
              <a:t>(cool)) + P(warm | cool, fast) * (R(cool, fast, warm) + γ U</a:t>
            </a:r>
            <a:r>
              <a:rPr baseline="-25000" lang="en">
                <a:solidFill>
                  <a:schemeClr val="dk1"/>
                </a:solidFill>
              </a:rPr>
              <a:t>t</a:t>
            </a:r>
            <a:r>
              <a:rPr lang="en">
                <a:solidFill>
                  <a:schemeClr val="dk1"/>
                </a:solidFill>
              </a:rPr>
              <a:t>(warm)</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 max( 1 * (1 + 0.5U</a:t>
            </a:r>
            <a:r>
              <a:rPr baseline="-25000" lang="en">
                <a:solidFill>
                  <a:schemeClr val="dk1"/>
                </a:solidFill>
              </a:rPr>
              <a:t>t</a:t>
            </a:r>
            <a:r>
              <a:rPr lang="en">
                <a:solidFill>
                  <a:schemeClr val="dk1"/>
                </a:solidFill>
              </a:rPr>
              <a:t>(cool)), 0.5 * (2 + 0.5U</a:t>
            </a:r>
            <a:r>
              <a:rPr baseline="-25000" lang="en">
                <a:solidFill>
                  <a:schemeClr val="dk1"/>
                </a:solidFill>
              </a:rPr>
              <a:t>t</a:t>
            </a:r>
            <a:r>
              <a:rPr lang="en">
                <a:solidFill>
                  <a:schemeClr val="dk1"/>
                </a:solidFill>
              </a:rPr>
              <a:t>(cool)) + 0.5 * (2 + 0.5U</a:t>
            </a:r>
            <a:r>
              <a:rPr baseline="-25000" lang="en">
                <a:solidFill>
                  <a:schemeClr val="dk1"/>
                </a:solidFill>
              </a:rPr>
              <a:t>t</a:t>
            </a:r>
            <a:r>
              <a:rPr lang="en">
                <a:solidFill>
                  <a:schemeClr val="dk1"/>
                </a:solidFill>
              </a:rPr>
              <a:t>(warm))) = max( 1 + 0.5U</a:t>
            </a:r>
            <a:r>
              <a:rPr baseline="-25000" lang="en">
                <a:solidFill>
                  <a:schemeClr val="dk1"/>
                </a:solidFill>
              </a:rPr>
              <a:t>t</a:t>
            </a:r>
            <a:r>
              <a:rPr lang="en">
                <a:solidFill>
                  <a:schemeClr val="dk1"/>
                </a:solidFill>
              </a:rPr>
              <a:t>(cool), 2 + 0.25U</a:t>
            </a:r>
            <a:r>
              <a:rPr baseline="-25000" lang="en">
                <a:solidFill>
                  <a:schemeClr val="dk1"/>
                </a:solidFill>
              </a:rPr>
              <a:t>t</a:t>
            </a:r>
            <a:r>
              <a:rPr lang="en">
                <a:solidFill>
                  <a:schemeClr val="dk1"/>
                </a:solidFill>
              </a:rPr>
              <a:t>(cool) + 0.25U</a:t>
            </a:r>
            <a:r>
              <a:rPr baseline="-25000" lang="en">
                <a:solidFill>
                  <a:schemeClr val="dk1"/>
                </a:solidFill>
              </a:rPr>
              <a:t>t</a:t>
            </a:r>
            <a:r>
              <a:rPr lang="en">
                <a:solidFill>
                  <a:schemeClr val="dk1"/>
                </a:solidFill>
              </a:rPr>
              <a:t>(warm))</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a:t>
            </a:r>
            <a:r>
              <a:rPr baseline="-25000" lang="en">
                <a:solidFill>
                  <a:schemeClr val="dk1"/>
                </a:solidFill>
              </a:rPr>
              <a:t>t+1</a:t>
            </a:r>
            <a:r>
              <a:rPr lang="en">
                <a:solidFill>
                  <a:schemeClr val="dk1"/>
                </a:solidFill>
              </a:rPr>
              <a:t>(warm) = max(</a:t>
            </a:r>
            <a:endParaRPr>
              <a:solidFill>
                <a:schemeClr val="dk1"/>
              </a:solidFill>
            </a:endParaRPr>
          </a:p>
          <a:p>
            <a:pPr indent="457200" lvl="0" marL="0" rtl="0" algn="l">
              <a:lnSpc>
                <a:spcPct val="100000"/>
              </a:lnSpc>
              <a:spcBef>
                <a:spcPts val="0"/>
              </a:spcBef>
              <a:spcAft>
                <a:spcPts val="0"/>
              </a:spcAft>
              <a:buSzPts val="1100"/>
              <a:buNone/>
            </a:pPr>
            <a:r>
              <a:rPr lang="en">
                <a:solidFill>
                  <a:schemeClr val="dk1"/>
                </a:solidFill>
              </a:rPr>
              <a:t>P(cool | warm, slow) * (R(warm, slow, cool) + γ U</a:t>
            </a:r>
            <a:r>
              <a:rPr baseline="-25000" lang="en">
                <a:solidFill>
                  <a:schemeClr val="dk1"/>
                </a:solidFill>
              </a:rPr>
              <a:t>t</a:t>
            </a:r>
            <a:r>
              <a:rPr lang="en">
                <a:solidFill>
                  <a:schemeClr val="dk1"/>
                </a:solidFill>
              </a:rPr>
              <a:t>(cool))  + P(warm | warm, slow) * (R(warm, slow, warm) + γ U</a:t>
            </a:r>
            <a:r>
              <a:rPr baseline="-25000" lang="en">
                <a:solidFill>
                  <a:schemeClr val="dk1"/>
                </a:solidFill>
              </a:rPr>
              <a:t>t</a:t>
            </a:r>
            <a:r>
              <a:rPr lang="en">
                <a:solidFill>
                  <a:schemeClr val="dk1"/>
                </a:solidFill>
              </a:rPr>
              <a:t>(warm),</a:t>
            </a:r>
            <a:endParaRPr>
              <a:solidFill>
                <a:schemeClr val="dk1"/>
              </a:solidFill>
            </a:endParaRPr>
          </a:p>
          <a:p>
            <a:pPr indent="457200" lvl="0" marL="0" rtl="0" algn="l">
              <a:lnSpc>
                <a:spcPct val="100000"/>
              </a:lnSpc>
              <a:spcBef>
                <a:spcPts val="0"/>
              </a:spcBef>
              <a:spcAft>
                <a:spcPts val="0"/>
              </a:spcAft>
              <a:buSzPts val="1100"/>
              <a:buNone/>
            </a:pPr>
            <a:r>
              <a:rPr lang="en">
                <a:solidFill>
                  <a:schemeClr val="dk1"/>
                </a:solidFill>
              </a:rPr>
              <a:t>P(overheated | warm, slow) * (R(warm, slow, overheated) + γ U</a:t>
            </a:r>
            <a:r>
              <a:rPr baseline="-25000" lang="en">
                <a:solidFill>
                  <a:schemeClr val="dk1"/>
                </a:solidFill>
              </a:rPr>
              <a:t>t</a:t>
            </a:r>
            <a:r>
              <a:rPr lang="en">
                <a:solidFill>
                  <a:schemeClr val="dk1"/>
                </a:solidFill>
              </a:rPr>
              <a:t>(overheated))</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 max(0.5 * (1 + 0.5U</a:t>
            </a:r>
            <a:r>
              <a:rPr baseline="-25000" lang="en">
                <a:solidFill>
                  <a:schemeClr val="dk1"/>
                </a:solidFill>
              </a:rPr>
              <a:t>t</a:t>
            </a:r>
            <a:r>
              <a:rPr lang="en">
                <a:solidFill>
                  <a:schemeClr val="dk1"/>
                </a:solidFill>
              </a:rPr>
              <a:t>(cool))  + 0.5 * (1 + 0.5U</a:t>
            </a:r>
            <a:r>
              <a:rPr baseline="-25000" lang="en">
                <a:solidFill>
                  <a:schemeClr val="dk1"/>
                </a:solidFill>
              </a:rPr>
              <a:t>t</a:t>
            </a:r>
            <a:r>
              <a:rPr lang="en">
                <a:solidFill>
                  <a:schemeClr val="dk1"/>
                </a:solidFill>
              </a:rPr>
              <a:t>(warm)), 1* (-10 + 0.5U</a:t>
            </a:r>
            <a:r>
              <a:rPr baseline="-25000" lang="en">
                <a:solidFill>
                  <a:schemeClr val="dk1"/>
                </a:solidFill>
              </a:rPr>
              <a:t>t</a:t>
            </a:r>
            <a:r>
              <a:rPr lang="en">
                <a:solidFill>
                  <a:schemeClr val="dk1"/>
                </a:solidFill>
              </a:rPr>
              <a:t>(overheated))) = max(1 + 0.25U</a:t>
            </a:r>
            <a:r>
              <a:rPr baseline="-25000" lang="en">
                <a:solidFill>
                  <a:schemeClr val="dk1"/>
                </a:solidFill>
              </a:rPr>
              <a:t>t</a:t>
            </a:r>
            <a:r>
              <a:rPr lang="en">
                <a:solidFill>
                  <a:schemeClr val="dk1"/>
                </a:solidFill>
              </a:rPr>
              <a:t>(cool) + 0.25U</a:t>
            </a:r>
            <a:r>
              <a:rPr baseline="-25000" lang="en">
                <a:solidFill>
                  <a:schemeClr val="dk1"/>
                </a:solidFill>
              </a:rPr>
              <a:t>t</a:t>
            </a:r>
            <a:r>
              <a:rPr lang="en">
                <a:solidFill>
                  <a:schemeClr val="dk1"/>
                </a:solidFill>
              </a:rPr>
              <a:t>(warm), -10 + 0.5U</a:t>
            </a:r>
            <a:r>
              <a:rPr baseline="-25000" lang="en">
                <a:solidFill>
                  <a:schemeClr val="dk1"/>
                </a:solidFill>
              </a:rPr>
              <a:t>t</a:t>
            </a:r>
            <a:r>
              <a:rPr lang="en">
                <a:solidFill>
                  <a:schemeClr val="dk1"/>
                </a:solidFill>
              </a:rPr>
              <a:t>(overheated))</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a:t>
            </a:r>
            <a:r>
              <a:rPr baseline="-25000" lang="en">
                <a:solidFill>
                  <a:schemeClr val="dk1"/>
                </a:solidFill>
              </a:rPr>
              <a:t>t+1</a:t>
            </a:r>
            <a:r>
              <a:rPr lang="en">
                <a:solidFill>
                  <a:schemeClr val="dk1"/>
                </a:solidFill>
              </a:rPr>
              <a:t>(overheated) = 0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rPr lang="en"/>
              <a:t>Iteration 1:</a:t>
            </a:r>
            <a:endParaRPr/>
          </a:p>
          <a:p>
            <a:pPr indent="0" lvl="0" marL="0" rtl="0" algn="l">
              <a:lnSpc>
                <a:spcPct val="100000"/>
              </a:lnSpc>
              <a:spcBef>
                <a:spcPts val="0"/>
              </a:spcBef>
              <a:spcAft>
                <a:spcPts val="0"/>
              </a:spcAft>
              <a:buSzPts val="1100"/>
              <a:buNone/>
            </a:pPr>
            <a:r>
              <a:rPr lang="en">
                <a:solidFill>
                  <a:schemeClr val="dk1"/>
                </a:solidFill>
              </a:rPr>
              <a:t>U</a:t>
            </a:r>
            <a:r>
              <a:rPr baseline="-25000" lang="en">
                <a:solidFill>
                  <a:schemeClr val="dk1"/>
                </a:solidFill>
              </a:rPr>
              <a:t>1</a:t>
            </a:r>
            <a:r>
              <a:rPr lang="en">
                <a:solidFill>
                  <a:schemeClr val="dk1"/>
                </a:solidFill>
              </a:rPr>
              <a:t>(cool) = max(1 + 0.5U</a:t>
            </a:r>
            <a:r>
              <a:rPr baseline="-25000" lang="en">
                <a:solidFill>
                  <a:schemeClr val="dk1"/>
                </a:solidFill>
              </a:rPr>
              <a:t>0</a:t>
            </a:r>
            <a:r>
              <a:rPr lang="en">
                <a:solidFill>
                  <a:schemeClr val="dk1"/>
                </a:solidFill>
              </a:rPr>
              <a:t>(cool), 2 + 0.25U</a:t>
            </a:r>
            <a:r>
              <a:rPr baseline="-25000" lang="en">
                <a:solidFill>
                  <a:schemeClr val="dk1"/>
                </a:solidFill>
              </a:rPr>
              <a:t>0</a:t>
            </a:r>
            <a:r>
              <a:rPr lang="en">
                <a:solidFill>
                  <a:schemeClr val="dk1"/>
                </a:solidFill>
              </a:rPr>
              <a:t>(cool) + 0.25U</a:t>
            </a:r>
            <a:r>
              <a:rPr baseline="-25000" lang="en">
                <a:solidFill>
                  <a:schemeClr val="dk1"/>
                </a:solidFill>
              </a:rPr>
              <a:t>0</a:t>
            </a:r>
            <a:r>
              <a:rPr lang="en">
                <a:solidFill>
                  <a:schemeClr val="dk1"/>
                </a:solidFill>
              </a:rPr>
              <a:t>(warm)) = max(1 + 0.5*0, 2 + 0.25*0 + 0.25*0) = max(1, 2) = 2</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a:t>
            </a:r>
            <a:r>
              <a:rPr baseline="-25000" lang="en">
                <a:solidFill>
                  <a:schemeClr val="dk1"/>
                </a:solidFill>
              </a:rPr>
              <a:t>1</a:t>
            </a:r>
            <a:r>
              <a:rPr lang="en">
                <a:solidFill>
                  <a:schemeClr val="dk1"/>
                </a:solidFill>
              </a:rPr>
              <a:t>(warm) = max(1 + 0.25U</a:t>
            </a:r>
            <a:r>
              <a:rPr baseline="-25000" lang="en">
                <a:solidFill>
                  <a:schemeClr val="dk1"/>
                </a:solidFill>
              </a:rPr>
              <a:t>0</a:t>
            </a:r>
            <a:r>
              <a:rPr lang="en">
                <a:solidFill>
                  <a:schemeClr val="dk1"/>
                </a:solidFill>
              </a:rPr>
              <a:t>(cool) + 0.25U</a:t>
            </a:r>
            <a:r>
              <a:rPr baseline="-25000" lang="en">
                <a:solidFill>
                  <a:schemeClr val="dk1"/>
                </a:solidFill>
              </a:rPr>
              <a:t>0</a:t>
            </a:r>
            <a:r>
              <a:rPr lang="en">
                <a:solidFill>
                  <a:schemeClr val="dk1"/>
                </a:solidFill>
              </a:rPr>
              <a:t>(warm), -10 + 0.5U</a:t>
            </a:r>
            <a:r>
              <a:rPr baseline="-25000" lang="en">
                <a:solidFill>
                  <a:schemeClr val="dk1"/>
                </a:solidFill>
              </a:rPr>
              <a:t>0</a:t>
            </a:r>
            <a:r>
              <a:rPr lang="en">
                <a:solidFill>
                  <a:schemeClr val="dk1"/>
                </a:solidFill>
              </a:rPr>
              <a:t>(overheated)) = max(1 + 0.25* + 0.25*0, -10 + 0.5*0) = max(1, -10) = 1</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a:t>
            </a:r>
            <a:r>
              <a:rPr baseline="-25000" lang="en">
                <a:solidFill>
                  <a:schemeClr val="dk1"/>
                </a:solidFill>
              </a:rPr>
              <a:t>1</a:t>
            </a:r>
            <a:r>
              <a:rPr lang="en">
                <a:solidFill>
                  <a:schemeClr val="dk1"/>
                </a:solidFill>
              </a:rPr>
              <a:t>(overheated) = 0</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Iteration 2:</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a:t>
            </a:r>
            <a:r>
              <a:rPr baseline="-25000" lang="en">
                <a:solidFill>
                  <a:schemeClr val="dk1"/>
                </a:solidFill>
              </a:rPr>
              <a:t>2</a:t>
            </a:r>
            <a:r>
              <a:rPr lang="en">
                <a:solidFill>
                  <a:schemeClr val="dk1"/>
                </a:solidFill>
              </a:rPr>
              <a:t>(cool) = max(1 + 0.5U</a:t>
            </a:r>
            <a:r>
              <a:rPr baseline="-25000" lang="en">
                <a:solidFill>
                  <a:schemeClr val="dk1"/>
                </a:solidFill>
              </a:rPr>
              <a:t>1</a:t>
            </a:r>
            <a:r>
              <a:rPr lang="en">
                <a:solidFill>
                  <a:schemeClr val="dk1"/>
                </a:solidFill>
              </a:rPr>
              <a:t>(cool), 2 + 0.25U</a:t>
            </a:r>
            <a:r>
              <a:rPr baseline="-25000" lang="en">
                <a:solidFill>
                  <a:schemeClr val="dk1"/>
                </a:solidFill>
              </a:rPr>
              <a:t>1</a:t>
            </a:r>
            <a:r>
              <a:rPr lang="en">
                <a:solidFill>
                  <a:schemeClr val="dk1"/>
                </a:solidFill>
              </a:rPr>
              <a:t>(cool) + 0.25U</a:t>
            </a:r>
            <a:r>
              <a:rPr baseline="-25000" lang="en">
                <a:solidFill>
                  <a:schemeClr val="dk1"/>
                </a:solidFill>
              </a:rPr>
              <a:t>1</a:t>
            </a:r>
            <a:r>
              <a:rPr lang="en">
                <a:solidFill>
                  <a:schemeClr val="dk1"/>
                </a:solidFill>
              </a:rPr>
              <a:t>(warm)) = max(1 + 0.5*2, 2 + 0.25*2 + 0.25*1) = max(2, 2.75) = 2.75</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a:t>
            </a:r>
            <a:r>
              <a:rPr baseline="-25000" lang="en">
                <a:solidFill>
                  <a:schemeClr val="dk1"/>
                </a:solidFill>
              </a:rPr>
              <a:t>2</a:t>
            </a:r>
            <a:r>
              <a:rPr lang="en">
                <a:solidFill>
                  <a:schemeClr val="dk1"/>
                </a:solidFill>
              </a:rPr>
              <a:t>(warm) = max(1 + 0.25U</a:t>
            </a:r>
            <a:r>
              <a:rPr baseline="-25000" lang="en">
                <a:solidFill>
                  <a:schemeClr val="dk1"/>
                </a:solidFill>
              </a:rPr>
              <a:t>1</a:t>
            </a:r>
            <a:r>
              <a:rPr lang="en">
                <a:solidFill>
                  <a:schemeClr val="dk1"/>
                </a:solidFill>
              </a:rPr>
              <a:t>(cool) + 0.25U</a:t>
            </a:r>
            <a:r>
              <a:rPr baseline="-25000" lang="en">
                <a:solidFill>
                  <a:schemeClr val="dk1"/>
                </a:solidFill>
              </a:rPr>
              <a:t>1</a:t>
            </a:r>
            <a:r>
              <a:rPr lang="en">
                <a:solidFill>
                  <a:schemeClr val="dk1"/>
                </a:solidFill>
              </a:rPr>
              <a:t>(warm), -10 + 0.5U</a:t>
            </a:r>
            <a:r>
              <a:rPr baseline="-25000" lang="en">
                <a:solidFill>
                  <a:schemeClr val="dk1"/>
                </a:solidFill>
              </a:rPr>
              <a:t>1</a:t>
            </a:r>
            <a:r>
              <a:rPr lang="en">
                <a:solidFill>
                  <a:schemeClr val="dk1"/>
                </a:solidFill>
              </a:rPr>
              <a:t>(overheated)) = max(1 + 0.25*2 + 0.25*1, -10 + 0.5*0) = max(1.75, -10) = 1.75</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a:t>
            </a:r>
            <a:r>
              <a:rPr baseline="-25000" lang="en">
                <a:solidFill>
                  <a:schemeClr val="dk1"/>
                </a:solidFill>
              </a:rPr>
              <a:t>2</a:t>
            </a:r>
            <a:r>
              <a:rPr lang="en">
                <a:solidFill>
                  <a:schemeClr val="dk1"/>
                </a:solidFill>
              </a:rPr>
              <a:t>(overheated) = 0</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Policy extraction:</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π(cool) = argmax(slow: 1 + 0.5U</a:t>
            </a:r>
            <a:r>
              <a:rPr baseline="-25000" lang="en">
                <a:solidFill>
                  <a:schemeClr val="dk1"/>
                </a:solidFill>
              </a:rPr>
              <a:t>1</a:t>
            </a:r>
            <a:r>
              <a:rPr lang="en">
                <a:solidFill>
                  <a:schemeClr val="dk1"/>
                </a:solidFill>
              </a:rPr>
              <a:t>(cool), fast: 2 + 0.25U</a:t>
            </a:r>
            <a:r>
              <a:rPr baseline="-25000" lang="en">
                <a:solidFill>
                  <a:schemeClr val="dk1"/>
                </a:solidFill>
              </a:rPr>
              <a:t>1</a:t>
            </a:r>
            <a:r>
              <a:rPr lang="en">
                <a:solidFill>
                  <a:schemeClr val="dk1"/>
                </a:solidFill>
              </a:rPr>
              <a:t>(cool) + 0.25U</a:t>
            </a:r>
            <a:r>
              <a:rPr baseline="-25000" lang="en">
                <a:solidFill>
                  <a:schemeClr val="dk1"/>
                </a:solidFill>
              </a:rPr>
              <a:t>1</a:t>
            </a:r>
            <a:r>
              <a:rPr lang="en">
                <a:solidFill>
                  <a:schemeClr val="dk1"/>
                </a:solidFill>
              </a:rPr>
              <a:t>(warm)) = argmax(slow: 1 + 0.5*2.75, fast 2 + 0.25*2.75 + 0.25*1.75) = argmax(slow: 2.375, fast: 3.125) = fast</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π(warm) = argmax(slow: 1 + 0.25U</a:t>
            </a:r>
            <a:r>
              <a:rPr baseline="-25000" lang="en">
                <a:solidFill>
                  <a:schemeClr val="dk1"/>
                </a:solidFill>
              </a:rPr>
              <a:t>1</a:t>
            </a:r>
            <a:r>
              <a:rPr lang="en">
                <a:solidFill>
                  <a:schemeClr val="dk1"/>
                </a:solidFill>
              </a:rPr>
              <a:t>(cool) + 0.25U</a:t>
            </a:r>
            <a:r>
              <a:rPr baseline="-25000" lang="en">
                <a:solidFill>
                  <a:schemeClr val="dk1"/>
                </a:solidFill>
              </a:rPr>
              <a:t>1</a:t>
            </a:r>
            <a:r>
              <a:rPr lang="en">
                <a:solidFill>
                  <a:schemeClr val="dk1"/>
                </a:solidFill>
              </a:rPr>
              <a:t>(warm), fast: -10 + 0.5U</a:t>
            </a:r>
            <a:r>
              <a:rPr baseline="-25000" lang="en">
                <a:solidFill>
                  <a:schemeClr val="dk1"/>
                </a:solidFill>
              </a:rPr>
              <a:t>1</a:t>
            </a:r>
            <a:r>
              <a:rPr lang="en">
                <a:solidFill>
                  <a:schemeClr val="dk1"/>
                </a:solidFill>
              </a:rPr>
              <a:t>(overheated)) = argmax(slow: 1 + 0.25*2.75 + 0.25*1.75, fast: -10 + 0.5*0) = argmax(slow: 2.125, fast: -10) = slow</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a:t>
            </a:r>
            <a:r>
              <a:rPr lang="en">
                <a:solidFill>
                  <a:schemeClr val="dk1"/>
                </a:solidFill>
              </a:rPr>
              <a:t> </a:t>
            </a:r>
            <a:r>
              <a:rPr lang="en"/>
              <a:t>The key here is to get the max and summation in the right place.</a:t>
            </a:r>
            <a:endParaRPr/>
          </a:p>
          <a:p>
            <a:pPr indent="0" lvl="0" marL="0" rtl="0" algn="l">
              <a:lnSpc>
                <a:spcPct val="100000"/>
              </a:lnSpc>
              <a:spcBef>
                <a:spcPts val="0"/>
              </a:spcBef>
              <a:spcAft>
                <a:spcPts val="0"/>
              </a:spcAft>
              <a:buClr>
                <a:schemeClr val="dk1"/>
              </a:buClr>
              <a:buSzPts val="1100"/>
              <a:buFont typeface="Arial"/>
              <a:buNone/>
            </a:pPr>
            <a:r>
              <a:rPr lang="en"/>
              <a:t>For R(s), we use the first formula above</a:t>
            </a:r>
            <a:endParaRPr/>
          </a:p>
          <a:p>
            <a:pPr indent="0" lvl="0" marL="0" rtl="0" algn="l">
              <a:lnSpc>
                <a:spcPct val="100000"/>
              </a:lnSpc>
              <a:spcBef>
                <a:spcPts val="0"/>
              </a:spcBef>
              <a:spcAft>
                <a:spcPts val="0"/>
              </a:spcAft>
              <a:buClr>
                <a:schemeClr val="dk1"/>
              </a:buClr>
              <a:buSzPts val="1100"/>
              <a:buFont typeface="Arial"/>
              <a:buNone/>
            </a:pPr>
            <a:r>
              <a:rPr lang="en"/>
              <a:t>For R(s, a), we use the second formula above</a:t>
            </a:r>
            <a:endParaRPr/>
          </a:p>
          <a:p>
            <a:pPr indent="0" lvl="0" marL="0" rtl="0" algn="l">
              <a:lnSpc>
                <a:spcPct val="100000"/>
              </a:lnSpc>
              <a:spcBef>
                <a:spcPts val="0"/>
              </a:spcBef>
              <a:spcAft>
                <a:spcPts val="0"/>
              </a:spcAft>
              <a:buSzPts val="1100"/>
              <a:buNone/>
            </a:pPr>
            <a:r>
              <a:rPr lang="en"/>
              <a:t>For R(s, a, s′), we use the third formula above.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en"/>
              <a:t>b. There are a variety of solutions here. One is to create a “pre-state” pre(s, a, s′) for every s, a, s′, such that executing a in s leads not to s′ but to pre(s, a, s′). In this state is encoded the fact that the agent came from s and did a to get here. From the pre-state, there is just one action b that always leads to s′. Let the new MDP have transition P′, reward R′, and discount γ′. Then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a:t>P′(</a:t>
            </a:r>
            <a:r>
              <a:rPr lang="en">
                <a:solidFill>
                  <a:schemeClr val="dk1"/>
                </a:solidFill>
              </a:rPr>
              <a:t>pre(s, a, s′) | </a:t>
            </a:r>
            <a:r>
              <a:rPr lang="en"/>
              <a:t>s, a) = P(</a:t>
            </a:r>
            <a:r>
              <a:rPr lang="en">
                <a:solidFill>
                  <a:schemeClr val="dk1"/>
                </a:solidFill>
              </a:rPr>
              <a:t>s′ | </a:t>
            </a:r>
            <a:r>
              <a:rPr lang="en"/>
              <a:t>s, a)</a:t>
            </a:r>
            <a:endParaRPr/>
          </a:p>
          <a:p>
            <a:pPr indent="0" lvl="0" marL="0" rtl="0" algn="l">
              <a:lnSpc>
                <a:spcPct val="100000"/>
              </a:lnSpc>
              <a:spcBef>
                <a:spcPts val="0"/>
              </a:spcBef>
              <a:spcAft>
                <a:spcPts val="0"/>
              </a:spcAft>
              <a:buClr>
                <a:schemeClr val="dk1"/>
              </a:buClr>
              <a:buSzPts val="1100"/>
              <a:buFont typeface="Arial"/>
              <a:buNone/>
            </a:pPr>
            <a:r>
              <a:rPr lang="en"/>
              <a:t>P′(</a:t>
            </a:r>
            <a:r>
              <a:rPr lang="en">
                <a:solidFill>
                  <a:schemeClr val="dk1"/>
                </a:solidFill>
              </a:rPr>
              <a:t>s′ | </a:t>
            </a:r>
            <a:r>
              <a:rPr lang="en"/>
              <a:t>pre(s, a, s′), b) = 1</a:t>
            </a:r>
            <a:endParaRPr/>
          </a:p>
          <a:p>
            <a:pPr indent="0" lvl="0" marL="0" rtl="0" algn="l">
              <a:lnSpc>
                <a:spcPct val="100000"/>
              </a:lnSpc>
              <a:spcBef>
                <a:spcPts val="0"/>
              </a:spcBef>
              <a:spcAft>
                <a:spcPts val="0"/>
              </a:spcAft>
              <a:buClr>
                <a:schemeClr val="dk1"/>
              </a:buClr>
              <a:buSzPts val="1100"/>
              <a:buFont typeface="Arial"/>
              <a:buNone/>
            </a:pPr>
            <a:r>
              <a:rPr lang="en"/>
              <a:t>R′(s, a) = 0</a:t>
            </a:r>
            <a:endParaRPr/>
          </a:p>
          <a:p>
            <a:pPr indent="0" lvl="0" marL="0" rtl="0" algn="l">
              <a:lnSpc>
                <a:spcPct val="100000"/>
              </a:lnSpc>
              <a:spcBef>
                <a:spcPts val="0"/>
              </a:spcBef>
              <a:spcAft>
                <a:spcPts val="0"/>
              </a:spcAft>
              <a:buClr>
                <a:schemeClr val="dk1"/>
              </a:buClr>
              <a:buSzPts val="1100"/>
              <a:buFont typeface="Arial"/>
              <a:buNone/>
            </a:pPr>
            <a:r>
              <a:rPr lang="en"/>
              <a:t>R′(pre(s, a, s′), b) = R(s, a, s′) / sqrt(</a:t>
            </a:r>
            <a:r>
              <a:rPr lang="en">
                <a:solidFill>
                  <a:schemeClr val="dk1"/>
                </a:solidFill>
              </a:rPr>
              <a:t>γ)</a:t>
            </a:r>
            <a:endParaRPr/>
          </a:p>
          <a:p>
            <a:pPr indent="0" lvl="0" marL="0" rtl="0" algn="l">
              <a:lnSpc>
                <a:spcPct val="100000"/>
              </a:lnSpc>
              <a:spcBef>
                <a:spcPts val="0"/>
              </a:spcBef>
              <a:spcAft>
                <a:spcPts val="0"/>
              </a:spcAft>
              <a:buSzPts val="1100"/>
              <a:buNone/>
            </a:pPr>
            <a:r>
              <a:rPr lang="en"/>
              <a:t>γ′ = sqrt(γ)</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 In keeping with the idea of part (b), we can create states post(s, a) for every s, a, such that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P′(</a:t>
            </a:r>
            <a:r>
              <a:rPr lang="en">
                <a:solidFill>
                  <a:schemeClr val="dk1"/>
                </a:solidFill>
              </a:rPr>
              <a:t>post(s, a, s′) | </a:t>
            </a:r>
            <a:r>
              <a:rPr lang="en"/>
              <a:t>s, a) = 1</a:t>
            </a:r>
            <a:endParaRPr/>
          </a:p>
          <a:p>
            <a:pPr indent="0" lvl="0" marL="0" rtl="0" algn="l">
              <a:lnSpc>
                <a:spcPct val="100000"/>
              </a:lnSpc>
              <a:spcBef>
                <a:spcPts val="0"/>
              </a:spcBef>
              <a:spcAft>
                <a:spcPts val="0"/>
              </a:spcAft>
              <a:buSzPts val="1100"/>
              <a:buNone/>
            </a:pPr>
            <a:r>
              <a:rPr lang="en"/>
              <a:t>P′(</a:t>
            </a:r>
            <a:r>
              <a:rPr lang="en">
                <a:solidFill>
                  <a:schemeClr val="dk1"/>
                </a:solidFill>
              </a:rPr>
              <a:t>s′ | </a:t>
            </a:r>
            <a:r>
              <a:rPr lang="en"/>
              <a:t>post(s, a, s′), b) = P(</a:t>
            </a:r>
            <a:r>
              <a:rPr lang="en">
                <a:solidFill>
                  <a:schemeClr val="dk1"/>
                </a:solidFill>
              </a:rPr>
              <a:t>s′ | </a:t>
            </a:r>
            <a:r>
              <a:rPr lang="en"/>
              <a:t>s, a)</a:t>
            </a:r>
            <a:endParaRPr/>
          </a:p>
          <a:p>
            <a:pPr indent="0" lvl="0" marL="0" rtl="0" algn="l">
              <a:lnSpc>
                <a:spcPct val="100000"/>
              </a:lnSpc>
              <a:spcBef>
                <a:spcPts val="0"/>
              </a:spcBef>
              <a:spcAft>
                <a:spcPts val="0"/>
              </a:spcAft>
              <a:buSzPts val="1100"/>
              <a:buNone/>
            </a:pPr>
            <a:r>
              <a:rPr lang="en"/>
              <a:t>R′(s) = 0</a:t>
            </a:r>
            <a:endParaRPr/>
          </a:p>
          <a:p>
            <a:pPr indent="0" lvl="0" marL="0" rtl="0" algn="l">
              <a:lnSpc>
                <a:spcPct val="100000"/>
              </a:lnSpc>
              <a:spcBef>
                <a:spcPts val="0"/>
              </a:spcBef>
              <a:spcAft>
                <a:spcPts val="0"/>
              </a:spcAft>
              <a:buSzPts val="1100"/>
              <a:buNone/>
            </a:pPr>
            <a:r>
              <a:rPr lang="en"/>
              <a:t>R′(post(s, a, s′)) = R(s, a) / </a:t>
            </a:r>
            <a:r>
              <a:rPr lang="en">
                <a:solidFill>
                  <a:schemeClr val="dk1"/>
                </a:solidFill>
              </a:rPr>
              <a:t>sqrt(γ)</a:t>
            </a:r>
            <a:endParaRPr/>
          </a:p>
          <a:p>
            <a:pPr indent="0" lvl="0" marL="0" rtl="0" algn="l">
              <a:lnSpc>
                <a:spcPct val="100000"/>
              </a:lnSpc>
              <a:spcBef>
                <a:spcPts val="0"/>
              </a:spcBef>
              <a:spcAft>
                <a:spcPts val="0"/>
              </a:spcAft>
              <a:buSzPts val="1100"/>
              <a:buNone/>
            </a:pPr>
            <a:r>
              <a:rPr lang="en">
                <a:solidFill>
                  <a:schemeClr val="dk1"/>
                </a:solidFill>
              </a:rPr>
              <a:t>γ′ = sqrt(γ)</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a:t>
            </a:r>
            <a:endParaRPr/>
          </a:p>
          <a:p>
            <a:pPr indent="0" lvl="0" marL="0" rtl="0" algn="l">
              <a:lnSpc>
                <a:spcPct val="100000"/>
              </a:lnSpc>
              <a:spcBef>
                <a:spcPts val="0"/>
              </a:spcBef>
              <a:spcAft>
                <a:spcPts val="0"/>
              </a:spcAft>
              <a:buSzPts val="1100"/>
              <a:buNone/>
            </a:pPr>
            <a:r>
              <a:rPr lang="en"/>
              <a:t>LL_</a:t>
            </a:r>
            <a:endParaRPr/>
          </a:p>
          <a:p>
            <a:pPr indent="0" lvl="0" marL="0" rtl="0" algn="l">
              <a:lnSpc>
                <a:spcPct val="100000"/>
              </a:lnSpc>
              <a:spcBef>
                <a:spcPts val="0"/>
              </a:spcBef>
              <a:spcAft>
                <a:spcPts val="0"/>
              </a:spcAft>
              <a:buSzPts val="1100"/>
              <a:buNone/>
            </a:pPr>
            <a:r>
              <a:rPr lang="en"/>
              <a:t>ULD</a:t>
            </a:r>
            <a:endParaRPr/>
          </a:p>
          <a:p>
            <a:pPr indent="0" lvl="0" marL="0" rtl="0" algn="l">
              <a:lnSpc>
                <a:spcPct val="100000"/>
              </a:lnSpc>
              <a:spcBef>
                <a:spcPts val="0"/>
              </a:spcBef>
              <a:spcAft>
                <a:spcPts val="0"/>
              </a:spcAft>
              <a:buSzPts val="1100"/>
              <a:buNone/>
            </a:pPr>
            <a:r>
              <a:rPr lang="en"/>
              <a:t>ULL</a:t>
            </a:r>
            <a:endParaRPr/>
          </a:p>
          <a:p>
            <a:pPr indent="0" lvl="0" marL="0" rtl="0" algn="l">
              <a:lnSpc>
                <a:spcPct val="100000"/>
              </a:lnSpc>
              <a:spcBef>
                <a:spcPts val="0"/>
              </a:spcBef>
              <a:spcAft>
                <a:spcPts val="0"/>
              </a:spcAft>
              <a:buSzPts val="1100"/>
              <a:buNone/>
            </a:pPr>
            <a:r>
              <a:rPr lang="en"/>
              <a:t>Instead of seeking the goal, the agent would prefer to go the r=100 cell. Since the discount factor is high, the agent wouldn’t mind paying some losses to reach a larger reward later on. So the agent will avoid the terminal cell (+10) and will do whatever it can to reach the +100 cell. At the cell below the +10, it would take the action “Down” to avoid entering the terminal cell by accident. At the cells in the middle column, it will alway pick “Left” to make sure it never goes right by accident.</a:t>
            </a:r>
            <a:endParaRPr/>
          </a:p>
          <a:p>
            <a:pPr indent="0" lvl="0" marL="0" rtl="0" algn="l">
              <a:lnSpc>
                <a:spcPct val="100000"/>
              </a:lnSpc>
              <a:spcBef>
                <a:spcPts val="0"/>
              </a:spcBef>
              <a:spcAft>
                <a:spcPts val="0"/>
              </a:spcAft>
              <a:buSzPts val="1100"/>
              <a:buNone/>
            </a:pPr>
            <a:r>
              <a:rPr lang="en"/>
              <a:t>At some cells, there are multiple optimal actions. For example, at the “+100” cell, it can pick “Up” or “Left” and the utility shouldn’t differ.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a:t>
            </a:r>
            <a:endParaRPr/>
          </a:p>
          <a:p>
            <a:pPr indent="0" lvl="0" marL="0" rtl="0" algn="l">
              <a:lnSpc>
                <a:spcPct val="100000"/>
              </a:lnSpc>
              <a:spcBef>
                <a:spcPts val="0"/>
              </a:spcBef>
              <a:spcAft>
                <a:spcPts val="0"/>
              </a:spcAft>
              <a:buSzPts val="1100"/>
              <a:buNone/>
            </a:pPr>
            <a:r>
              <a:rPr lang="en"/>
              <a:t>RR_</a:t>
            </a:r>
            <a:endParaRPr/>
          </a:p>
          <a:p>
            <a:pPr indent="0" lvl="0" marL="0" rtl="0" algn="l">
              <a:lnSpc>
                <a:spcPct val="100000"/>
              </a:lnSpc>
              <a:spcBef>
                <a:spcPts val="0"/>
              </a:spcBef>
              <a:spcAft>
                <a:spcPts val="0"/>
              </a:spcAft>
              <a:buSzPts val="1100"/>
              <a:buNone/>
            </a:pPr>
            <a:r>
              <a:rPr lang="en"/>
              <a:t>RRU</a:t>
            </a:r>
            <a:endParaRPr/>
          </a:p>
          <a:p>
            <a:pPr indent="0" lvl="0" marL="0" rtl="0" algn="l">
              <a:lnSpc>
                <a:spcPct val="100000"/>
              </a:lnSpc>
              <a:spcBef>
                <a:spcPts val="0"/>
              </a:spcBef>
              <a:spcAft>
                <a:spcPts val="0"/>
              </a:spcAft>
              <a:buSzPts val="1100"/>
              <a:buNone/>
            </a:pPr>
            <a:r>
              <a:rPr lang="en"/>
              <a:t>RRU</a:t>
            </a:r>
            <a:endParaRPr/>
          </a:p>
          <a:p>
            <a:pPr indent="0" lvl="0" marL="0" rtl="0" algn="l">
              <a:lnSpc>
                <a:spcPct val="100000"/>
              </a:lnSpc>
              <a:spcBef>
                <a:spcPts val="0"/>
              </a:spcBef>
              <a:spcAft>
                <a:spcPts val="0"/>
              </a:spcAft>
              <a:buSzPts val="1100"/>
              <a:buNone/>
            </a:pPr>
            <a:r>
              <a:rPr lang="en"/>
              <a:t>The agent will try to avoid the “-3” cell and try to reach the terminal state “+10” as soon as possible.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c.</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RR_</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UUU</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UUU</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The agent will try to reach the terminal state “+10” as soon as possible and it will prefer the path going through the “0”-reward cell (if there is no other path that is shorter).</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LL_</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ULD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ULL</a:t>
            </a:r>
            <a:endParaRPr>
              <a:solidFill>
                <a:schemeClr val="dk1"/>
              </a:solidFill>
            </a:endParaRPr>
          </a:p>
          <a:p>
            <a:pPr indent="0" lvl="0" marL="0" rtl="0" algn="l">
              <a:lnSpc>
                <a:spcPct val="100000"/>
              </a:lnSpc>
              <a:spcBef>
                <a:spcPts val="0"/>
              </a:spcBef>
              <a:spcAft>
                <a:spcPts val="0"/>
              </a:spcAft>
              <a:buSzPts val="1100"/>
              <a:buNone/>
            </a:pPr>
            <a:r>
              <a:rPr lang="en"/>
              <a:t>This is similar to the first one. It may seem surprising that the agent will prefer the “+3” cell over the terminal “+10” cell but remember that the “+3” cell is not a terminal state. Thus the agent can keep getting rewards from it as long as it stays on it. So the agent can gain much more rewards by staying on the “+3” cell as long as possible than what it would get from reach the “+10” state which would return +10 once then end the episode. This is only true because the discount factor is high. If it was low, the agent would prefer getting the “+10” early than waiting to get multiple “+3”s in the future.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U((1,1)) = -50 + </a:t>
            </a:r>
            <a:r>
              <a:rPr lang="en">
                <a:solidFill>
                  <a:schemeClr val="dk1"/>
                </a:solidFill>
              </a:rPr>
              <a:t>γ</a:t>
            </a:r>
            <a:r>
              <a:rPr baseline="30000" lang="en">
                <a:solidFill>
                  <a:schemeClr val="dk1"/>
                </a:solidFill>
              </a:rPr>
              <a:t>1</a:t>
            </a:r>
            <a:r>
              <a:rPr lang="en">
                <a:solidFill>
                  <a:schemeClr val="dk1"/>
                </a:solidFill>
              </a:rPr>
              <a:t> + γ</a:t>
            </a:r>
            <a:r>
              <a:rPr baseline="30000" lang="en">
                <a:solidFill>
                  <a:schemeClr val="dk1"/>
                </a:solidFill>
              </a:rPr>
              <a:t>2</a:t>
            </a:r>
            <a:r>
              <a:rPr lang="en">
                <a:solidFill>
                  <a:schemeClr val="dk1"/>
                </a:solidFill>
              </a:rPr>
              <a:t> + γ</a:t>
            </a:r>
            <a:r>
              <a:rPr baseline="30000" lang="en">
                <a:solidFill>
                  <a:schemeClr val="dk1"/>
                </a:solidFill>
              </a:rPr>
              <a:t>3</a:t>
            </a:r>
            <a:r>
              <a:rPr lang="en">
                <a:solidFill>
                  <a:schemeClr val="dk1"/>
                </a:solidFill>
              </a:rPr>
              <a:t> + .. + γ</a:t>
            </a:r>
            <a:r>
              <a:rPr baseline="30000" lang="en">
                <a:solidFill>
                  <a:schemeClr val="dk1"/>
                </a:solidFill>
              </a:rPr>
              <a:t>100</a:t>
            </a:r>
            <a:r>
              <a:rPr lang="en">
                <a:solidFill>
                  <a:schemeClr val="dk1"/>
                </a:solidFill>
              </a:rPr>
              <a:t> = -50 + γ(1 - γ</a:t>
            </a:r>
            <a:r>
              <a:rPr baseline="30000" lang="en">
                <a:solidFill>
                  <a:schemeClr val="dk1"/>
                </a:solidFill>
              </a:rPr>
              <a:t>100</a:t>
            </a:r>
            <a:r>
              <a:rPr lang="en">
                <a:solidFill>
                  <a:schemeClr val="dk1"/>
                </a:solidFill>
              </a:rPr>
              <a:t>)/(1 - γ)</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U((1,3)) = 50 - γ</a:t>
            </a:r>
            <a:r>
              <a:rPr baseline="30000" lang="en">
                <a:solidFill>
                  <a:schemeClr val="dk1"/>
                </a:solidFill>
              </a:rPr>
              <a:t>1</a:t>
            </a:r>
            <a:r>
              <a:rPr lang="en">
                <a:solidFill>
                  <a:schemeClr val="dk1"/>
                </a:solidFill>
              </a:rPr>
              <a:t> - γ</a:t>
            </a:r>
            <a:r>
              <a:rPr baseline="30000" lang="en">
                <a:solidFill>
                  <a:schemeClr val="dk1"/>
                </a:solidFill>
              </a:rPr>
              <a:t>2</a:t>
            </a:r>
            <a:r>
              <a:rPr lang="en">
                <a:solidFill>
                  <a:schemeClr val="dk1"/>
                </a:solidFill>
              </a:rPr>
              <a:t> - γ</a:t>
            </a:r>
            <a:r>
              <a:rPr baseline="30000" lang="en">
                <a:solidFill>
                  <a:schemeClr val="dk1"/>
                </a:solidFill>
              </a:rPr>
              <a:t>3</a:t>
            </a:r>
            <a:r>
              <a:rPr lang="en">
                <a:solidFill>
                  <a:schemeClr val="dk1"/>
                </a:solidFill>
              </a:rPr>
              <a:t> - .. - γ</a:t>
            </a:r>
            <a:r>
              <a:rPr baseline="30000" lang="en">
                <a:solidFill>
                  <a:schemeClr val="dk1"/>
                </a:solidFill>
              </a:rPr>
              <a:t>100</a:t>
            </a:r>
            <a:r>
              <a:rPr lang="en">
                <a:solidFill>
                  <a:schemeClr val="dk1"/>
                </a:solidFill>
              </a:rPr>
              <a:t> = 50 - γ(1 - γ</a:t>
            </a:r>
            <a:r>
              <a:rPr baseline="30000" lang="en">
                <a:solidFill>
                  <a:schemeClr val="dk1"/>
                </a:solidFill>
              </a:rPr>
              <a:t>100</a:t>
            </a:r>
            <a:r>
              <a:rPr lang="en">
                <a:solidFill>
                  <a:schemeClr val="dk1"/>
                </a:solidFill>
              </a:rPr>
              <a:t>)/(1 - γ)</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To choose up, it must be U((1,1)) &lt; U((1,3))</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-50 + γ(1 - γ</a:t>
            </a:r>
            <a:r>
              <a:rPr baseline="30000" lang="en">
                <a:solidFill>
                  <a:schemeClr val="dk1"/>
                </a:solidFill>
              </a:rPr>
              <a:t>100</a:t>
            </a:r>
            <a:r>
              <a:rPr lang="en">
                <a:solidFill>
                  <a:schemeClr val="dk1"/>
                </a:solidFill>
              </a:rPr>
              <a:t>)/(1 - γ) &lt; 50 - γ(1 - γ</a:t>
            </a:r>
            <a:r>
              <a:rPr baseline="30000" lang="en">
                <a:solidFill>
                  <a:schemeClr val="dk1"/>
                </a:solidFill>
              </a:rPr>
              <a:t>100</a:t>
            </a:r>
            <a:r>
              <a:rPr lang="en">
                <a:solidFill>
                  <a:schemeClr val="dk1"/>
                </a:solidFill>
              </a:rPr>
              <a:t>)/(1 - γ)</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2γ(1 - γ</a:t>
            </a:r>
            <a:r>
              <a:rPr baseline="30000" lang="en">
                <a:solidFill>
                  <a:schemeClr val="dk1"/>
                </a:solidFill>
              </a:rPr>
              <a:t>100</a:t>
            </a:r>
            <a:r>
              <a:rPr lang="en">
                <a:solidFill>
                  <a:schemeClr val="dk1"/>
                </a:solidFill>
              </a:rPr>
              <a:t>)/(1 - γ) &lt; 2(50)</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γ(1 - γ</a:t>
            </a:r>
            <a:r>
              <a:rPr baseline="30000" lang="en">
                <a:solidFill>
                  <a:schemeClr val="dk1"/>
                </a:solidFill>
              </a:rPr>
              <a:t>100</a:t>
            </a:r>
            <a:r>
              <a:rPr lang="en">
                <a:solidFill>
                  <a:schemeClr val="dk1"/>
                </a:solidFill>
              </a:rPr>
              <a:t>) &lt; 50(1 - γ)            since 1 - γ &gt; 0</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This can be solved using numerical methods.</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γ &lt; 0.9843976692</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So if γ &lt; 0.9843976692, we choose up</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Otherwise, we choose down</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 The policy should be (b, a, _)</a:t>
            </a:r>
            <a:endParaRPr/>
          </a:p>
          <a:p>
            <a:pPr indent="0" lvl="0" marL="0" rtl="0" algn="l">
              <a:lnSpc>
                <a:spcPct val="100000"/>
              </a:lnSpc>
              <a:spcBef>
                <a:spcPts val="0"/>
              </a:spcBef>
              <a:spcAft>
                <a:spcPts val="0"/>
              </a:spcAft>
              <a:buSzPts val="1100"/>
              <a:buNone/>
            </a:pPr>
            <a:r>
              <a:rPr lang="en"/>
              <a:t>Because, the agent will try reach the terminal state (state 3) as soon as possible to stop getting penalties from being in state 1 or 2.</a:t>
            </a:r>
            <a:endParaRPr/>
          </a:p>
          <a:p>
            <a:pPr indent="0" lvl="0" marL="0" rtl="0" algn="l">
              <a:lnSpc>
                <a:spcPct val="100000"/>
              </a:lnSpc>
              <a:spcBef>
                <a:spcPts val="0"/>
              </a:spcBef>
              <a:spcAft>
                <a:spcPts val="0"/>
              </a:spcAft>
              <a:buSzPts val="1100"/>
              <a:buNone/>
            </a:pPr>
            <a:r>
              <a:rPr lang="en"/>
              <a:t>The only action to reach state 3 is “b” which only has a probability of 0.1 to actually move the agent to state 3. So the agent should prefer to go to state 1 first since it has a lower penalty then try to go to state 3 from there. Therefore, the action to pick in state 2 is “a” while the action to pick in state 1 is “b”.</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 Since </a:t>
            </a:r>
            <a:r>
              <a:rPr lang="en">
                <a:solidFill>
                  <a:schemeClr val="dk1"/>
                </a:solidFill>
              </a:rPr>
              <a:t>π</a:t>
            </a:r>
            <a:r>
              <a:rPr lang="en"/>
              <a:t>(1) = b and </a:t>
            </a:r>
            <a:r>
              <a:rPr lang="en">
                <a:solidFill>
                  <a:schemeClr val="dk1"/>
                </a:solidFill>
              </a:rPr>
              <a:t>π</a:t>
            </a:r>
            <a:r>
              <a:rPr lang="en"/>
              <a:t>(2) = b, the values for this policy can be computed from using the following equation:</a:t>
            </a:r>
            <a:endParaRPr/>
          </a:p>
          <a:p>
            <a:pPr indent="0" lvl="0" marL="0" rtl="0" algn="l">
              <a:lnSpc>
                <a:spcPct val="100000"/>
              </a:lnSpc>
              <a:spcBef>
                <a:spcPts val="0"/>
              </a:spcBef>
              <a:spcAft>
                <a:spcPts val="0"/>
              </a:spcAft>
              <a:buSzPts val="1100"/>
              <a:buNone/>
            </a:pPr>
            <a:r>
              <a:rPr lang="en"/>
              <a:t>U(1) = -1 + 0.1*U(3) + 0.9*U(1)</a:t>
            </a:r>
            <a:endParaRPr/>
          </a:p>
          <a:p>
            <a:pPr indent="0" lvl="0" marL="0" rtl="0" algn="l">
              <a:lnSpc>
                <a:spcPct val="100000"/>
              </a:lnSpc>
              <a:spcBef>
                <a:spcPts val="0"/>
              </a:spcBef>
              <a:spcAft>
                <a:spcPts val="0"/>
              </a:spcAft>
              <a:buSzPts val="1100"/>
              <a:buNone/>
            </a:pPr>
            <a:r>
              <a:rPr lang="en"/>
              <a:t>U(2) = -2 + 0.1*U(3) + 0.9*U(2)</a:t>
            </a:r>
            <a:endParaRPr/>
          </a:p>
          <a:p>
            <a:pPr indent="0" lvl="0" marL="0" rtl="0" algn="l">
              <a:lnSpc>
                <a:spcPct val="100000"/>
              </a:lnSpc>
              <a:spcBef>
                <a:spcPts val="0"/>
              </a:spcBef>
              <a:spcAft>
                <a:spcPts val="0"/>
              </a:spcAft>
              <a:buSzPts val="1100"/>
              <a:buNone/>
            </a:pPr>
            <a:r>
              <a:rPr lang="en"/>
              <a:t>U(3) = 0</a:t>
            </a:r>
            <a:endParaRPr/>
          </a:p>
          <a:p>
            <a:pPr indent="0" lvl="0" marL="0" rtl="0" algn="l">
              <a:lnSpc>
                <a:spcPct val="100000"/>
              </a:lnSpc>
              <a:spcBef>
                <a:spcPts val="0"/>
              </a:spcBef>
              <a:spcAft>
                <a:spcPts val="0"/>
              </a:spcAft>
              <a:buSzPts val="1100"/>
              <a:buNone/>
            </a:pPr>
            <a:r>
              <a:rPr lang="en"/>
              <a:t>By solving this equation, we get U(1) = -10, U(2) = -20, U(3) = 0</a:t>
            </a:r>
            <a:endParaRPr/>
          </a:p>
          <a:p>
            <a:pPr indent="0" lvl="0" marL="0" rtl="0" algn="l">
              <a:lnSpc>
                <a:spcPct val="100000"/>
              </a:lnSpc>
              <a:spcBef>
                <a:spcPts val="0"/>
              </a:spcBef>
              <a:spcAft>
                <a:spcPts val="0"/>
              </a:spcAft>
              <a:buSzPts val="1100"/>
              <a:buNone/>
            </a:pPr>
            <a:r>
              <a:rPr lang="en"/>
              <a:t>Now, we compute the new policy</a:t>
            </a:r>
            <a:endParaRPr/>
          </a:p>
          <a:p>
            <a:pPr indent="0" lvl="0" marL="0" rtl="0" algn="l">
              <a:lnSpc>
                <a:spcPct val="100000"/>
              </a:lnSpc>
              <a:spcBef>
                <a:spcPts val="0"/>
              </a:spcBef>
              <a:spcAft>
                <a:spcPts val="0"/>
              </a:spcAft>
              <a:buSzPts val="1100"/>
              <a:buNone/>
            </a:pPr>
            <a:r>
              <a:rPr lang="en">
                <a:solidFill>
                  <a:schemeClr val="dk1"/>
                </a:solidFill>
              </a:rPr>
              <a:t>π</a:t>
            </a:r>
            <a:r>
              <a:rPr lang="en"/>
              <a:t>(1) = argmax(a: 0.8*U(2)+0.2*U(1), b: 0.1*U(3) + 0.9*U(1)) = </a:t>
            </a:r>
            <a:r>
              <a:rPr lang="en">
                <a:solidFill>
                  <a:schemeClr val="dk1"/>
                </a:solidFill>
              </a:rPr>
              <a:t>argmax(a: 0.8*-20+0.2*-10, b: 0.1*0 + 0.9*-10) = argmax(a: -18, b: -9) = b</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π(2) = argmax(a: 0.8*U(1)+0.2*U(2), b: 0.1*U(3) + 0.9*U(2)) = argmax(a: 0.8*-10+0.2*-20, b: 0.1*0 + 0.9*-20) = argmax(a: -12, b: -18) = a</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Then we get the new equations:</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U(1) = -1 + 0.1*U(3) + 0.9*U(1)</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U(2) = -2 + 0.8*U(1) + 0.2*U(2)</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U(3) = 0</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So U(1) = -10, U(2) = -12.5, U(3) = 0</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Now, we compute the new policy</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π(1) = argmax(a: 0.8*U(2)+0.2*U(1), b: 0.1*U(3) + 0.9*U(1)) = argmax(a: 0.8*-12.5+0.2*-10, b: 0.1*0 + 0.9*-10) = argmax(a: -12, b: -9) = b</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π(2) = argmax(a: 0.8*U(1)+0.2*U(2), b: 0.1*U(3) + 0.9*U(2)) = argmax(a: 0.8*-10+0.2*-12.5, b: 0.1*0 + 0.9*-12.5) = argmax(a: -10.5, b: -11.25) = a</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Since the policy did not change from the last iteration, we stop now.</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The optimal policy is (b, a, _).</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c. Since π(1) = a and π(2) = a, the values for this policy can be computed from using the following equation:</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U(1) = -1 + 0.8*U(2) + 0.2*U(1)</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U(2) = -2 + 0.8*U(1) + 0.2*U(2)</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U(3) = 0</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These equations has no solution.</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If we add a discount factor γ, the equations will become</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U(1) = -1 + γ(0.8*U(2) + 0.2*U(1))</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U(2) = -2 + γ(0.8*U(1) + 0.2*U(2))</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U(3) = 0</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Which are solvable if γ &lt; 1</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And yes, the optimal policy depends on the discount factor.</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Extra:</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Assume that initially, U(1)=U(2)=U(3)=0</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Iteration 1:</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U(1) = -1 + max(0.8*U(2)+0.2*U(1), 0.1*U(3) + 0.9*U(1)) = -1 + max(0.8*0+0.2*0, 0.1*0 + 0.9*0) = -1 + max(0, 0) = -1 + 0 = -1</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U(2) = -2 + max(0.8*U(1)+0.2*U(2), 0.1*U(3) + 0.9*U(2)) = -2 + max(0.8*0+0.2*0, 0.1*0 + 0.9*0) = -2 + max(0, 0) = -2 + 0 = -2</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U(3) = 0</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Iteration 2:</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U(1) = -1 + max(0.8*U(2)+0.2*U(1), 0.1*U(3) + 0.9*U(1)) = -1 + max(0.8*-2+0.2*-1, 0.1*0 + 0.9*-1) = -1 + max(-1.8, -0.9) = -1 + -0.9 = -1.9</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U(2) = -2 + max(0.8*U(1)+0.2*U(2), 0.1*U(3) + 0.9*U(2)) = -2 + max(0.8*-1+0.2*-2, 0.1*0 + 0.9*-2) = -2 + max(-1.2, -1.8) = -2 + -1.2 = -3.2</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U(3) = 0</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Iteration 3:</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U(1) = -1 + max(0.8*U(2)+0.2*U(1), 0.1*U(3) + 0.9*U(1)) = -1 + max(0.8*-3.2+0.2*-1.9, 0.1*0 + 0.9*-1.9) = -1 + max(-2.94, -1.71) = -1 + -1.71 = -2.71</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U(2) = -2 + max(0.8*U(1)+0.2*U(2), 0.1*U(3) + 0.9*U(2)) = -2 + max(0.8*-1.9+0.2*-3.2, 0.1*0 + 0.9*-3.2) = -2 + max(-2.16, -2.38) = -2 + -2.16 = -4.16</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U(3) = 0</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Now we extract the policy:</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π(1) = argmax(a: 0.8*U(2)+0.2*U(1), b: 0.1*U(3) + 0.9*U(1)) = argmax(a: 0.8*-4.16+0.2*-2.71, b: 0.1*0 + 0.9*-2.71) = argmax(a: -3.37, b: -2.439) = b</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π(2) = argmax(a: 0.8*U(1)+0.2*U(2), b: 0.1*U(3) + 0.9*U(2)) = argmax(a: 0.8*-2.71+0.2*-4.16, b: 0.1*0 + 0.9*-4.16) = argmax(a: -3, b: -3.744) = a</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9"/>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9"/>
          <p:cNvGrpSpPr/>
          <p:nvPr/>
        </p:nvGrpSpPr>
        <p:grpSpPr>
          <a:xfrm>
            <a:off x="830392" y="1191256"/>
            <a:ext cx="745763" cy="45826"/>
            <a:chOff x="4580561" y="2589004"/>
            <a:chExt cx="1064464" cy="25200"/>
          </a:xfrm>
        </p:grpSpPr>
        <p:sp>
          <p:nvSpPr>
            <p:cNvPr id="12" name="Google Shape;12;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9"/>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9"/>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8"/>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4" name="Google Shape;74;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19"/>
          <p:cNvGrpSpPr/>
          <p:nvPr/>
        </p:nvGrpSpPr>
        <p:grpSpPr>
          <a:xfrm>
            <a:off x="830392" y="4169130"/>
            <a:ext cx="745763" cy="45826"/>
            <a:chOff x="4580561" y="2589004"/>
            <a:chExt cx="1064464" cy="25200"/>
          </a:xfrm>
        </p:grpSpPr>
        <p:sp>
          <p:nvSpPr>
            <p:cNvPr id="77" name="Google Shape;77;p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19"/>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19"/>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81" name="Google Shape;81;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11"/>
          <p:cNvGrpSpPr/>
          <p:nvPr/>
        </p:nvGrpSpPr>
        <p:grpSpPr>
          <a:xfrm>
            <a:off x="830392" y="1191256"/>
            <a:ext cx="745763" cy="45826"/>
            <a:chOff x="4580561" y="2589004"/>
            <a:chExt cx="1064464" cy="25200"/>
          </a:xfrm>
        </p:grpSpPr>
        <p:sp>
          <p:nvSpPr>
            <p:cNvPr id="21" name="Google Shape;21;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1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4" name="Google Shape;24;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1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12"/>
          <p:cNvGrpSpPr/>
          <p:nvPr/>
        </p:nvGrpSpPr>
        <p:grpSpPr>
          <a:xfrm>
            <a:off x="830392" y="1191256"/>
            <a:ext cx="745763" cy="45826"/>
            <a:chOff x="4580561" y="2589004"/>
            <a:chExt cx="1064464" cy="25200"/>
          </a:xfrm>
        </p:grpSpPr>
        <p:sp>
          <p:nvSpPr>
            <p:cNvPr id="28" name="Google Shape;28;p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1" name="Google Shape;31;p1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2" name="Google Shape;32;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1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13"/>
          <p:cNvGrpSpPr/>
          <p:nvPr/>
        </p:nvGrpSpPr>
        <p:grpSpPr>
          <a:xfrm>
            <a:off x="830392" y="1191256"/>
            <a:ext cx="745763" cy="45826"/>
            <a:chOff x="4580561" y="2589004"/>
            <a:chExt cx="1064464" cy="25200"/>
          </a:xfrm>
        </p:grpSpPr>
        <p:sp>
          <p:nvSpPr>
            <p:cNvPr id="36" name="Google Shape;36;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1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9" name="Google Shape;39;p13"/>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 name="Google Shape;40;p13"/>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1" name="Google Shape;41;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 name="Google Shape;44;p14"/>
          <p:cNvGrpSpPr/>
          <p:nvPr/>
        </p:nvGrpSpPr>
        <p:grpSpPr>
          <a:xfrm>
            <a:off x="830392" y="1191256"/>
            <a:ext cx="745763" cy="45826"/>
            <a:chOff x="4580561" y="2589004"/>
            <a:chExt cx="1064464" cy="25200"/>
          </a:xfrm>
        </p:grpSpPr>
        <p:sp>
          <p:nvSpPr>
            <p:cNvPr id="45" name="Google Shape;45;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1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8" name="Google Shape;48;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1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15"/>
          <p:cNvGrpSpPr/>
          <p:nvPr/>
        </p:nvGrpSpPr>
        <p:grpSpPr>
          <a:xfrm>
            <a:off x="830392" y="1191256"/>
            <a:ext cx="745763" cy="45826"/>
            <a:chOff x="4580561" y="2589004"/>
            <a:chExt cx="1064464" cy="25200"/>
          </a:xfrm>
        </p:grpSpPr>
        <p:sp>
          <p:nvSpPr>
            <p:cNvPr id="52" name="Google Shape;52;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5"/>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5" name="Google Shape;55;p15"/>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6" name="Google Shape;56;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7" name="Shape 57"/>
        <p:cNvGrpSpPr/>
        <p:nvPr/>
      </p:nvGrpSpPr>
      <p:grpSpPr>
        <a:xfrm>
          <a:off x="0" y="0"/>
          <a:ext cx="0" cy="0"/>
          <a:chOff x="0" y="0"/>
          <a:chExt cx="0" cy="0"/>
        </a:xfrm>
      </p:grpSpPr>
      <p:grpSp>
        <p:nvGrpSpPr>
          <p:cNvPr id="58" name="Google Shape;58;p16"/>
          <p:cNvGrpSpPr/>
          <p:nvPr/>
        </p:nvGrpSpPr>
        <p:grpSpPr>
          <a:xfrm>
            <a:off x="830392" y="4169130"/>
            <a:ext cx="745763" cy="45826"/>
            <a:chOff x="4580561" y="2589004"/>
            <a:chExt cx="1064464" cy="25200"/>
          </a:xfrm>
        </p:grpSpPr>
        <p:sp>
          <p:nvSpPr>
            <p:cNvPr id="59" name="Google Shape;59;p1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16"/>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2" name="Google Shape;62;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17"/>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17"/>
          <p:cNvGrpSpPr/>
          <p:nvPr/>
        </p:nvGrpSpPr>
        <p:grpSpPr>
          <a:xfrm>
            <a:off x="830392" y="1191256"/>
            <a:ext cx="745763" cy="45826"/>
            <a:chOff x="4580561" y="2589004"/>
            <a:chExt cx="1064464" cy="25200"/>
          </a:xfrm>
        </p:grpSpPr>
        <p:sp>
          <p:nvSpPr>
            <p:cNvPr id="66" name="Google Shape;66;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17"/>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9" name="Google Shape;69;p17"/>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 name="Google Shape;70;p17"/>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1" name="Google Shape;71;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Complex Decisions</a:t>
            </a:r>
            <a:endParaRPr/>
          </a:p>
        </p:txBody>
      </p:sp>
      <p:sp>
        <p:nvSpPr>
          <p:cNvPr id="87" name="Google Shape;87;p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a:t>Chapter 17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2"/>
          <p:cNvPicPr preferRelativeResize="0"/>
          <p:nvPr/>
        </p:nvPicPr>
        <p:blipFill rotWithShape="1">
          <a:blip r:embed="rId3">
            <a:alphaModFix/>
          </a:blip>
          <a:srcRect b="0" l="0" r="0" t="0"/>
          <a:stretch/>
        </p:blipFill>
        <p:spPr>
          <a:xfrm>
            <a:off x="152400" y="0"/>
            <a:ext cx="8839199" cy="3652165"/>
          </a:xfrm>
          <a:prstGeom prst="rect">
            <a:avLst/>
          </a:prstGeom>
          <a:noFill/>
          <a:ln>
            <a:noFill/>
          </a:ln>
        </p:spPr>
      </p:pic>
      <p:sp>
        <p:nvSpPr>
          <p:cNvPr id="93" name="Google Shape;93;p2"/>
          <p:cNvSpPr txBox="1"/>
          <p:nvPr/>
        </p:nvSpPr>
        <p:spPr>
          <a:xfrm>
            <a:off x="0" y="3296400"/>
            <a:ext cx="91440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Lato"/>
                <a:ea typeface="Lato"/>
                <a:cs typeface="Lato"/>
                <a:sym typeface="Lato"/>
              </a:rPr>
              <a:t>States={cool, warm, overheated}</a:t>
            </a:r>
            <a:endParaRPr b="0"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Lato"/>
                <a:ea typeface="Lato"/>
                <a:cs typeface="Lato"/>
                <a:sym typeface="Lato"/>
              </a:rPr>
              <a:t>Actions={fast, slow}</a:t>
            </a:r>
            <a:endParaRPr b="0"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Lato"/>
                <a:ea typeface="Lato"/>
                <a:cs typeface="Lato"/>
                <a:sym typeface="Lato"/>
              </a:rPr>
              <a:t>γ=0.5</a:t>
            </a:r>
            <a:endParaRPr b="0"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Lato"/>
                <a:ea typeface="Lato"/>
                <a:cs typeface="Lato"/>
                <a:sym typeface="Lato"/>
              </a:rPr>
              <a:t>Initially: U</a:t>
            </a:r>
            <a:r>
              <a:rPr b="0" baseline="-25000" i="0" lang="en" sz="1800" u="none" cap="none" strike="noStrike">
                <a:solidFill>
                  <a:srgbClr val="000000"/>
                </a:solidFill>
                <a:latin typeface="Lato"/>
                <a:ea typeface="Lato"/>
                <a:cs typeface="Lato"/>
                <a:sym typeface="Lato"/>
              </a:rPr>
              <a:t>0</a:t>
            </a:r>
            <a:r>
              <a:rPr b="0" i="0" lang="en" sz="1800" u="none" cap="none" strike="noStrike">
                <a:solidFill>
                  <a:srgbClr val="000000"/>
                </a:solidFill>
                <a:latin typeface="Lato"/>
                <a:ea typeface="Lato"/>
                <a:cs typeface="Lato"/>
                <a:sym typeface="Lato"/>
              </a:rPr>
              <a:t>(cool)=0, U</a:t>
            </a:r>
            <a:r>
              <a:rPr b="0" baseline="-25000" i="0" lang="en" sz="1800" u="none" cap="none" strike="noStrike">
                <a:solidFill>
                  <a:srgbClr val="000000"/>
                </a:solidFill>
                <a:latin typeface="Lato"/>
                <a:ea typeface="Lato"/>
                <a:cs typeface="Lato"/>
                <a:sym typeface="Lato"/>
              </a:rPr>
              <a:t>0</a:t>
            </a:r>
            <a:r>
              <a:rPr b="0" i="0" lang="en" sz="1800" u="none" cap="none" strike="noStrike">
                <a:solidFill>
                  <a:srgbClr val="000000"/>
                </a:solidFill>
                <a:latin typeface="Lato"/>
                <a:ea typeface="Lato"/>
                <a:cs typeface="Lato"/>
                <a:sym typeface="Lato"/>
              </a:rPr>
              <a:t>(warm)=0, U</a:t>
            </a:r>
            <a:r>
              <a:rPr b="0" baseline="-25000" i="0" lang="en" sz="1800" u="none" cap="none" strike="noStrike">
                <a:solidFill>
                  <a:srgbClr val="000000"/>
                </a:solidFill>
                <a:latin typeface="Lato"/>
                <a:ea typeface="Lato"/>
                <a:cs typeface="Lato"/>
                <a:sym typeface="Lato"/>
              </a:rPr>
              <a:t>0</a:t>
            </a:r>
            <a:r>
              <a:rPr b="0" i="0" lang="en" sz="1800" u="none" cap="none" strike="noStrike">
                <a:solidFill>
                  <a:srgbClr val="000000"/>
                </a:solidFill>
                <a:latin typeface="Lato"/>
                <a:ea typeface="Lato"/>
                <a:cs typeface="Lato"/>
                <a:sym typeface="Lato"/>
              </a:rPr>
              <a:t>(overheated)=0</a:t>
            </a:r>
            <a:endParaRPr b="0"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Lato"/>
                <a:ea typeface="Lato"/>
                <a:cs typeface="Lato"/>
                <a:sym typeface="Lato"/>
              </a:rPr>
              <a:t>Run two iterations of the value iteration algorithm.</a:t>
            </a:r>
            <a:endParaRPr b="0" i="0" sz="1800" u="none" cap="none" strike="noStrike">
              <a:solidFill>
                <a:srgbClr val="000000"/>
              </a:solidFill>
              <a:latin typeface="Lato"/>
              <a:ea typeface="Lato"/>
              <a:cs typeface="Lato"/>
              <a:sym typeface="Lato"/>
            </a:endParaRPr>
          </a:p>
        </p:txBody>
      </p:sp>
      <p:pic>
        <p:nvPicPr>
          <p:cNvPr descr="U(s) = \max\limits_{a \in A(s)} \sum\limits_{s'}P(s'|s, a)[R(s, a, s') + \gamma U(s')]" id="94" name="Google Shape;94;p2" title="MathEquation,#000000"/>
          <p:cNvPicPr preferRelativeResize="0"/>
          <p:nvPr/>
        </p:nvPicPr>
        <p:blipFill rotWithShape="1">
          <a:blip r:embed="rId4">
            <a:alphaModFix/>
          </a:blip>
          <a:srcRect b="0" l="0" r="0" t="0"/>
          <a:stretch/>
        </p:blipFill>
        <p:spPr>
          <a:xfrm>
            <a:off x="3470300" y="3025250"/>
            <a:ext cx="5521300" cy="55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3"/>
          <p:cNvGrpSpPr/>
          <p:nvPr/>
        </p:nvGrpSpPr>
        <p:grpSpPr>
          <a:xfrm>
            <a:off x="957263" y="1636538"/>
            <a:ext cx="7229475" cy="1870425"/>
            <a:chOff x="152400" y="152400"/>
            <a:chExt cx="7229475" cy="1870425"/>
          </a:xfrm>
        </p:grpSpPr>
        <p:pic>
          <p:nvPicPr>
            <p:cNvPr id="100" name="Google Shape;100;p3"/>
            <p:cNvPicPr preferRelativeResize="0"/>
            <p:nvPr/>
          </p:nvPicPr>
          <p:blipFill rotWithShape="1">
            <a:blip r:embed="rId3">
              <a:alphaModFix/>
            </a:blip>
            <a:srcRect b="0" l="0" r="0" t="0"/>
            <a:stretch/>
          </p:blipFill>
          <p:spPr>
            <a:xfrm>
              <a:off x="152400" y="152400"/>
              <a:ext cx="7229475" cy="819150"/>
            </a:xfrm>
            <a:prstGeom prst="rect">
              <a:avLst/>
            </a:prstGeom>
            <a:noFill/>
            <a:ln>
              <a:noFill/>
            </a:ln>
          </p:spPr>
        </p:pic>
        <p:pic>
          <p:nvPicPr>
            <p:cNvPr id="101" name="Google Shape;101;p3"/>
            <p:cNvPicPr preferRelativeResize="0"/>
            <p:nvPr/>
          </p:nvPicPr>
          <p:blipFill rotWithShape="1">
            <a:blip r:embed="rId4">
              <a:alphaModFix/>
            </a:blip>
            <a:srcRect b="0" l="0" r="0" t="0"/>
            <a:stretch/>
          </p:blipFill>
          <p:spPr>
            <a:xfrm>
              <a:off x="370550" y="994125"/>
              <a:ext cx="6991350" cy="10287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descr="U(s) = R(s) + \gamma \max\limits_{a \in A(s)} \sum\limits_{s'}P(s'|s, a)U(s')" id="106" name="Google Shape;106;p4" title="MathEquation,#000000"/>
          <p:cNvPicPr preferRelativeResize="0"/>
          <p:nvPr/>
        </p:nvPicPr>
        <p:blipFill rotWithShape="1">
          <a:blip r:embed="rId3">
            <a:alphaModFix/>
          </a:blip>
          <a:srcRect b="0" l="0" r="0" t="0"/>
          <a:stretch/>
        </p:blipFill>
        <p:spPr>
          <a:xfrm>
            <a:off x="1085050" y="178750"/>
            <a:ext cx="6973900" cy="802000"/>
          </a:xfrm>
          <a:prstGeom prst="rect">
            <a:avLst/>
          </a:prstGeom>
          <a:noFill/>
          <a:ln>
            <a:noFill/>
          </a:ln>
        </p:spPr>
      </p:pic>
      <p:pic>
        <p:nvPicPr>
          <p:cNvPr descr="U(s) = \max\limits_{a \in A(s)} [R(s, a) + \gamma\sum\limits_{s'}P(s'|s, a)U(s')]" id="107" name="Google Shape;107;p4" title="MathEquation,#000000"/>
          <p:cNvPicPr preferRelativeResize="0"/>
          <p:nvPr/>
        </p:nvPicPr>
        <p:blipFill rotWithShape="1">
          <a:blip r:embed="rId4">
            <a:alphaModFix/>
          </a:blip>
          <a:srcRect b="0" l="0" r="0" t="0"/>
          <a:stretch/>
        </p:blipFill>
        <p:spPr>
          <a:xfrm>
            <a:off x="797888" y="2170750"/>
            <a:ext cx="7548224" cy="802000"/>
          </a:xfrm>
          <a:prstGeom prst="rect">
            <a:avLst/>
          </a:prstGeom>
          <a:noFill/>
          <a:ln>
            <a:noFill/>
          </a:ln>
        </p:spPr>
      </p:pic>
      <p:pic>
        <p:nvPicPr>
          <p:cNvPr descr="U(s) = \max\limits_{a \in A(s)} \sum\limits_{s'}P(s'|s, a)[R(s, a, s') + \gamma U(s')]" id="108" name="Google Shape;108;p4" title="MathEquation,#000000"/>
          <p:cNvPicPr preferRelativeResize="0"/>
          <p:nvPr/>
        </p:nvPicPr>
        <p:blipFill rotWithShape="1">
          <a:blip r:embed="rId5">
            <a:alphaModFix/>
          </a:blip>
          <a:srcRect b="0" l="0" r="0" t="0"/>
          <a:stretch/>
        </p:blipFill>
        <p:spPr>
          <a:xfrm>
            <a:off x="561954" y="4162750"/>
            <a:ext cx="8020092" cy="80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5"/>
          <p:cNvPicPr preferRelativeResize="0"/>
          <p:nvPr/>
        </p:nvPicPr>
        <p:blipFill rotWithShape="1">
          <a:blip r:embed="rId3">
            <a:alphaModFix/>
          </a:blip>
          <a:srcRect b="31224" l="0" r="0" t="0"/>
          <a:stretch/>
        </p:blipFill>
        <p:spPr>
          <a:xfrm>
            <a:off x="919150" y="114575"/>
            <a:ext cx="7305675" cy="2096350"/>
          </a:xfrm>
          <a:prstGeom prst="rect">
            <a:avLst/>
          </a:prstGeom>
          <a:noFill/>
          <a:ln>
            <a:noFill/>
          </a:ln>
        </p:spPr>
      </p:pic>
      <p:pic>
        <p:nvPicPr>
          <p:cNvPr id="114" name="Google Shape;114;p5"/>
          <p:cNvPicPr preferRelativeResize="0"/>
          <p:nvPr/>
        </p:nvPicPr>
        <p:blipFill rotWithShape="1">
          <a:blip r:embed="rId4">
            <a:alphaModFix/>
          </a:blip>
          <a:srcRect b="6767" l="0" r="0" t="0"/>
          <a:stretch/>
        </p:blipFill>
        <p:spPr>
          <a:xfrm>
            <a:off x="933450" y="2335675"/>
            <a:ext cx="7277100" cy="2681800"/>
          </a:xfrm>
          <a:prstGeom prst="rect">
            <a:avLst/>
          </a:prstGeom>
          <a:noFill/>
          <a:ln>
            <a:noFill/>
          </a:ln>
        </p:spPr>
      </p:pic>
      <p:sp>
        <p:nvSpPr>
          <p:cNvPr id="115" name="Google Shape;115;p5"/>
          <p:cNvSpPr txBox="1"/>
          <p:nvPr/>
        </p:nvSpPr>
        <p:spPr>
          <a:xfrm>
            <a:off x="3659850" y="4158225"/>
            <a:ext cx="4088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2"/>
                </a:solidFill>
                <a:latin typeface="Lato"/>
                <a:ea typeface="Lato"/>
                <a:cs typeface="Lato"/>
                <a:sym typeface="Lato"/>
              </a:rPr>
              <a:t>Instead of actually implementing value iteration, try to predict the policy by intuition</a:t>
            </a:r>
            <a:endParaRPr b="1" i="0" sz="1400" u="none" cap="none" strike="noStrike">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6"/>
          <p:cNvPicPr preferRelativeResize="0"/>
          <p:nvPr/>
        </p:nvPicPr>
        <p:blipFill rotWithShape="1">
          <a:blip r:embed="rId3">
            <a:alphaModFix/>
          </a:blip>
          <a:srcRect b="31224" l="0" r="0" t="0"/>
          <a:stretch/>
        </p:blipFill>
        <p:spPr>
          <a:xfrm>
            <a:off x="919163" y="423875"/>
            <a:ext cx="7305675" cy="2096350"/>
          </a:xfrm>
          <a:prstGeom prst="rect">
            <a:avLst/>
          </a:prstGeom>
          <a:noFill/>
          <a:ln>
            <a:noFill/>
          </a:ln>
        </p:spPr>
      </p:pic>
      <p:pic>
        <p:nvPicPr>
          <p:cNvPr id="121" name="Google Shape;121;p6"/>
          <p:cNvPicPr preferRelativeResize="0"/>
          <p:nvPr/>
        </p:nvPicPr>
        <p:blipFill rotWithShape="1">
          <a:blip r:embed="rId4">
            <a:alphaModFix/>
          </a:blip>
          <a:srcRect b="0" l="0" r="0" t="0"/>
          <a:stretch/>
        </p:blipFill>
        <p:spPr>
          <a:xfrm>
            <a:off x="1009650" y="2752800"/>
            <a:ext cx="7124700" cy="175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7"/>
          <p:cNvPicPr preferRelativeResize="0"/>
          <p:nvPr/>
        </p:nvPicPr>
        <p:blipFill rotWithShape="1">
          <a:blip r:embed="rId3">
            <a:alphaModFix/>
          </a:blip>
          <a:srcRect b="0" l="0" r="0" t="0"/>
          <a:stretch/>
        </p:blipFill>
        <p:spPr>
          <a:xfrm>
            <a:off x="933450" y="509588"/>
            <a:ext cx="7277100" cy="4124325"/>
          </a:xfrm>
          <a:prstGeom prst="rect">
            <a:avLst/>
          </a:prstGeom>
          <a:noFill/>
          <a:ln>
            <a:noFill/>
          </a:ln>
        </p:spPr>
      </p:pic>
      <p:sp>
        <p:nvSpPr>
          <p:cNvPr id="127" name="Google Shape;127;p7"/>
          <p:cNvSpPr txBox="1"/>
          <p:nvPr/>
        </p:nvSpPr>
        <p:spPr>
          <a:xfrm>
            <a:off x="952500" y="4633925"/>
            <a:ext cx="7239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2"/>
                </a:solidFill>
                <a:latin typeface="Lato"/>
                <a:ea typeface="Lato"/>
                <a:cs typeface="Lato"/>
                <a:sym typeface="Lato"/>
              </a:rPr>
              <a:t>Extra: Apply value iteration for 3 iterations then extract the policy.</a:t>
            </a:r>
            <a:endParaRPr b="1" i="0" sz="1400" u="none" cap="none" strike="noStrike">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