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366adcf1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366adcf1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False. Perfect rationality refers to the ability to make good decisions given the sensor information received.</a:t>
            </a:r>
            <a:endParaRPr/>
          </a:p>
          <a:p>
            <a:pPr indent="-298450" lvl="0" marL="457200" rtl="0" algn="l">
              <a:spcBef>
                <a:spcPts val="0"/>
              </a:spcBef>
              <a:spcAft>
                <a:spcPts val="0"/>
              </a:spcAft>
              <a:buSzPts val="1100"/>
              <a:buAutoNum type="alphaLcPeriod"/>
            </a:pPr>
            <a:r>
              <a:rPr lang="en"/>
              <a:t>True. A pure reflex agent ignores previous percepts, so cannot obtain an optimal state estimate in a partially observable environment. For example, correspondence chess is played by sending moves; if the other player’s move is the current percept, a reflex agent could not keep track of the board state and would have to respond to, say, “a4” in the same way regardless of the position in which it was played.</a:t>
            </a:r>
            <a:endParaRPr/>
          </a:p>
          <a:p>
            <a:pPr indent="-298450" lvl="0" marL="457200" rtl="0" algn="l">
              <a:spcBef>
                <a:spcPts val="0"/>
              </a:spcBef>
              <a:spcAft>
                <a:spcPts val="0"/>
              </a:spcAft>
              <a:buSzPts val="1100"/>
              <a:buAutoNum type="alphaLcPeriod"/>
            </a:pPr>
            <a:r>
              <a:rPr lang="en"/>
              <a:t>True. For example, in an environment with a single state, such that all actions have the same reward, it doesn’t matter which action is taken. More generally, any environment that is reward-invariant under permutation of the actions will satisfy this property.</a:t>
            </a:r>
            <a:endParaRPr/>
          </a:p>
          <a:p>
            <a:pPr indent="-298450" lvl="0" marL="457200" rtl="0" algn="l">
              <a:spcBef>
                <a:spcPts val="0"/>
              </a:spcBef>
              <a:spcAft>
                <a:spcPts val="0"/>
              </a:spcAft>
              <a:buSzPts val="1100"/>
              <a:buAutoNum type="alphaLcPeriod"/>
            </a:pPr>
            <a:r>
              <a:rPr lang="en"/>
              <a:t>False. The agent function, notionally speaking, takes as input the entire percept sequence up to that point, whereas the agent program takes the current percept only.</a:t>
            </a:r>
            <a:endParaRPr/>
          </a:p>
          <a:p>
            <a:pPr indent="-298450" lvl="0" marL="457200" rtl="0" algn="l">
              <a:spcBef>
                <a:spcPts val="0"/>
              </a:spcBef>
              <a:spcAft>
                <a:spcPts val="0"/>
              </a:spcAft>
              <a:buSzPts val="1100"/>
              <a:buAutoNum type="alphaLcPeriod"/>
            </a:pPr>
            <a:r>
              <a:rPr lang="en"/>
              <a:t>False. For example, the environment may contain Turing machines and input tapes and the agent’s job is to solve the halting problem; there is an agent function that specifies the right answers, but no agent program can implement it. Another example would be an agent function that requires solving intractable problem instances of arbitrary size in constant time.</a:t>
            </a:r>
            <a:endParaRPr/>
          </a:p>
          <a:p>
            <a:pPr indent="-298450" lvl="0" marL="457200" rtl="0" algn="l">
              <a:spcBef>
                <a:spcPts val="0"/>
              </a:spcBef>
              <a:spcAft>
                <a:spcPts val="0"/>
              </a:spcAft>
              <a:buSzPts val="1100"/>
              <a:buAutoNum type="alphaLcPeriod"/>
            </a:pPr>
            <a:r>
              <a:rPr lang="en"/>
              <a:t>True. This is a special case of (c); if it doesn’t matter which action you take, selecting randomly is rational.</a:t>
            </a:r>
            <a:endParaRPr/>
          </a:p>
          <a:p>
            <a:pPr indent="-298450" lvl="0" marL="457200" rtl="0" algn="l">
              <a:spcBef>
                <a:spcPts val="0"/>
              </a:spcBef>
              <a:spcAft>
                <a:spcPts val="0"/>
              </a:spcAft>
              <a:buSzPts val="1100"/>
              <a:buAutoNum type="alphaLcPeriod"/>
            </a:pPr>
            <a:r>
              <a:rPr lang="en"/>
              <a:t>True. For example, we can arbitrarily modify the parts of the environment that are unreachable by any optimal policy as long as they stay unreachable.</a:t>
            </a:r>
            <a:endParaRPr/>
          </a:p>
          <a:p>
            <a:pPr indent="-298450" lvl="0" marL="457200" rtl="0" algn="l">
              <a:spcBef>
                <a:spcPts val="0"/>
              </a:spcBef>
              <a:spcAft>
                <a:spcPts val="0"/>
              </a:spcAft>
              <a:buSzPts val="1100"/>
              <a:buAutoNum type="alphaLcPeriod"/>
            </a:pPr>
            <a:r>
              <a:rPr lang="en"/>
              <a:t>False. Some actions are stupid—and the agent may know this if it has a model of the environment—even if one cannot perceive the environment state.</a:t>
            </a:r>
            <a:endParaRPr/>
          </a:p>
          <a:p>
            <a:pPr indent="-298450" lvl="0" marL="457200" rtl="0" algn="l">
              <a:spcBef>
                <a:spcPts val="0"/>
              </a:spcBef>
              <a:spcAft>
                <a:spcPts val="0"/>
              </a:spcAft>
              <a:buSzPts val="1100"/>
              <a:buAutoNum type="alphaLcPeriod"/>
            </a:pPr>
            <a:r>
              <a:rPr lang="en"/>
              <a:t>False. Unless it draws the perfect hand, the agent can always lose if an opponent has better cards. This can happen for game after game. The correct statement is that the agent’s expected winnings are nonnegative.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366adcf1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366adcf1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Measures, Environment, Actuators, Sensors.</a:t>
            </a:r>
            <a:endParaRPr/>
          </a:p>
          <a:p>
            <a:pPr indent="0" lvl="0" marL="0" rtl="0" algn="l">
              <a:spcBef>
                <a:spcPts val="0"/>
              </a:spcBef>
              <a:spcAft>
                <a:spcPts val="0"/>
              </a:spcAft>
              <a:buNone/>
            </a:pPr>
            <a:r>
              <a:rPr lang="en"/>
              <a:t>Many Answers are valid.</a:t>
            </a:r>
            <a:endParaRPr/>
          </a:p>
          <a:p>
            <a:pPr indent="0" lvl="0" marL="0" rtl="0" algn="l">
              <a:spcBef>
                <a:spcPts val="0"/>
              </a:spcBef>
              <a:spcAft>
                <a:spcPts val="0"/>
              </a:spcAft>
              <a:buNone/>
            </a:pPr>
            <a:r>
              <a:rPr lang="en"/>
              <a:t>E.g. Playing Soccer:</a:t>
            </a:r>
            <a:endParaRPr/>
          </a:p>
          <a:p>
            <a:pPr indent="0" lvl="0" marL="0" rtl="0" algn="l">
              <a:spcBef>
                <a:spcPts val="0"/>
              </a:spcBef>
              <a:spcAft>
                <a:spcPts val="0"/>
              </a:spcAft>
              <a:buNone/>
            </a:pPr>
            <a:r>
              <a:rPr lang="en"/>
              <a:t>P: My team goals minus opponent’s team goals</a:t>
            </a:r>
            <a:endParaRPr/>
          </a:p>
          <a:p>
            <a:pPr indent="0" lvl="0" marL="0" rtl="0" algn="l">
              <a:spcBef>
                <a:spcPts val="0"/>
              </a:spcBef>
              <a:spcAft>
                <a:spcPts val="0"/>
              </a:spcAft>
              <a:buNone/>
            </a:pPr>
            <a:r>
              <a:rPr lang="en"/>
              <a:t>E: Playground, Goals, Ball, Referee, etc</a:t>
            </a:r>
            <a:endParaRPr/>
          </a:p>
          <a:p>
            <a:pPr indent="0" lvl="0" marL="0" rtl="0" algn="l">
              <a:spcBef>
                <a:spcPts val="0"/>
              </a:spcBef>
              <a:spcAft>
                <a:spcPts val="0"/>
              </a:spcAft>
              <a:buNone/>
            </a:pPr>
            <a:r>
              <a:rPr lang="en"/>
              <a:t>A: Legs, Head, Body, etc</a:t>
            </a:r>
            <a:endParaRPr/>
          </a:p>
          <a:p>
            <a:pPr indent="0" lvl="0" marL="0" rtl="0" algn="l">
              <a:spcBef>
                <a:spcPts val="0"/>
              </a:spcBef>
              <a:spcAft>
                <a:spcPts val="0"/>
              </a:spcAft>
              <a:buNone/>
            </a:pPr>
            <a:r>
              <a:rPr lang="en"/>
              <a:t>S: Eyes, Ears - If Robot: Camera, Microphone.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366adcf1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366adcf1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No, the agent will either keep moving to clean the environment or will never move, since it cannot remember whether it has already cleaned other locations or not.  </a:t>
            </a:r>
            <a:endParaRPr/>
          </a:p>
          <a:p>
            <a:pPr indent="-298450" lvl="0" marL="457200" rtl="0" algn="l">
              <a:spcBef>
                <a:spcPts val="0"/>
              </a:spcBef>
              <a:spcAft>
                <a:spcPts val="0"/>
              </a:spcAft>
              <a:buSzPts val="1100"/>
              <a:buAutoNum type="alphaLcPeriod"/>
            </a:pPr>
            <a:r>
              <a:rPr lang="en"/>
              <a:t>It will become rational since it will be able to stop as soon as it </a:t>
            </a:r>
            <a:r>
              <a:rPr lang="en"/>
              <a:t>finishes</a:t>
            </a:r>
            <a:r>
              <a:rPr lang="en"/>
              <a:t> cleaning everywhere.</a:t>
            </a:r>
            <a:endParaRPr/>
          </a:p>
          <a:p>
            <a:pPr indent="-298450" lvl="0" marL="457200" rtl="0" algn="l">
              <a:spcBef>
                <a:spcPts val="0"/>
              </a:spcBef>
              <a:spcAft>
                <a:spcPts val="0"/>
              </a:spcAft>
              <a:buSzPts val="1100"/>
              <a:buAutoNum type="alphaLcPeriod"/>
            </a:pPr>
            <a:r>
              <a:rPr lang="en"/>
              <a:t>In this case, a simple reflex agent can be perfectly rational. The agent can consist of a table with eight entries, indexed by percept, that specifies an action to take for each possible state. After the agent acts, the world is updated and the next percept will tell the agent what to do next. For larger environments, constructing a table is infeasible. Instead, the agent could run one of the optimal search algorithms in Chapters 3 and 4 and execute the first step of the solution sequence. Again, no internal state is required, but it would help to be able to store the solution sequence instead of recomputing it for each new percept.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366adcf1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366adcf1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Because the agent does not know the geography and perceives only location and local dirt, and cannot remember what just happened, it will get stuck forever against a wall when it tries to move in a direction that is blocked—that is, unless it randomizes.</a:t>
            </a:r>
            <a:endParaRPr/>
          </a:p>
          <a:p>
            <a:pPr indent="-298450" lvl="0" marL="457200" rtl="0" algn="l">
              <a:spcBef>
                <a:spcPts val="0"/>
              </a:spcBef>
              <a:spcAft>
                <a:spcPts val="0"/>
              </a:spcAft>
              <a:buSzPts val="1100"/>
              <a:buAutoNum type="alphaLcPeriod"/>
            </a:pPr>
            <a:r>
              <a:rPr lang="en"/>
              <a:t>One possible design cleans up dirt and otherwise moves randomly. This is fairly close to what the RoombaTM vacuum cleaner does (although the Roomba has a bump sensor and randomizes only when it hits an obstacle). It works reasonably well in nice, compact environments. In maze-like environments or environments with small connecting passages, it can take a very long time to cover all the squares. (The performance measurement needs the function to be implemented and run on different environments).</a:t>
            </a:r>
            <a:endParaRPr/>
          </a:p>
          <a:p>
            <a:pPr indent="-298450" lvl="0" marL="457200" rtl="0" algn="l">
              <a:spcBef>
                <a:spcPts val="0"/>
              </a:spcBef>
              <a:spcAft>
                <a:spcPts val="0"/>
              </a:spcAft>
              <a:buSzPts val="1100"/>
              <a:buAutoNum type="alphaLcPeriod"/>
            </a:pPr>
            <a:r>
              <a:rPr lang="en"/>
              <a:t>In maze-like environments or environments with small connecting passages, it can take a very long time to cover all the squares. Draw anything like that.</a:t>
            </a:r>
            <a:endParaRPr/>
          </a:p>
          <a:p>
            <a:pPr indent="-298450" lvl="0" marL="457200" rtl="0" algn="l">
              <a:spcBef>
                <a:spcPts val="0"/>
              </a:spcBef>
              <a:spcAft>
                <a:spcPts val="0"/>
              </a:spcAft>
              <a:buSzPts val="1100"/>
              <a:buAutoNum type="alphaLcPeriod"/>
            </a:pPr>
            <a:r>
              <a:rPr lang="en"/>
              <a:t>A reflex agent with state can build a map (see Chapter 4 for details). An online depth-first exploration will reach every state in time linear in the size of the environment; therefore, the agent can do much better than the simple reflex agent. The question of rational behavior in unknown environments is a complex one but it is worth encouraging students to think about it. We need to have some notion of the prior probability distribution over the class of environments; call this the initial belief state. Any action yields a new percept that can be used to update this distribution, moving the agent to a new belief state. Once the environment is completely explored, the belief state collapses to a single possible environment. Therefore, the problem of optimal exploration can be viewed as a search for an optimal strategy in the space of possible belief states. This is a well-defined, if horrendously intractable, problem. Chapter 21 discusses some cases where optimal exploration is possible. Another concrete example of exploration is the Minesweeper computer game (see Exercise 7.22). For very small Minesweeper environments, optimal exploration is feasible although the belief state update is nontrivial to explain.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66adcf1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66adcf1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Crossword puzzle:	 	Fully - Single</a:t>
            </a:r>
            <a:r>
              <a:rPr lang="en">
                <a:solidFill>
                  <a:schemeClr val="dk1"/>
                </a:solidFill>
              </a:rPr>
              <a:t> -</a:t>
            </a:r>
            <a:r>
              <a:rPr lang="en"/>
              <a:t> Deterministic</a:t>
            </a:r>
            <a:r>
              <a:rPr lang="en">
                <a:solidFill>
                  <a:schemeClr val="dk1"/>
                </a:solidFill>
              </a:rPr>
              <a:t> -</a:t>
            </a:r>
            <a:r>
              <a:rPr lang="en"/>
              <a:t> Sequential</a:t>
            </a:r>
            <a:r>
              <a:rPr lang="en">
                <a:solidFill>
                  <a:schemeClr val="dk1"/>
                </a:solidFill>
              </a:rPr>
              <a:t> -</a:t>
            </a:r>
            <a:r>
              <a:rPr lang="en"/>
              <a:t> Static</a:t>
            </a:r>
            <a:r>
              <a:rPr lang="en">
                <a:solidFill>
                  <a:schemeClr val="dk1"/>
                </a:solidFill>
              </a:rPr>
              <a:t> -</a:t>
            </a:r>
            <a:r>
              <a:rPr lang="en"/>
              <a:t> Discrete</a:t>
            </a:r>
            <a:endParaRPr/>
          </a:p>
          <a:p>
            <a:pPr indent="0" lvl="0" marL="0" rtl="0" algn="l">
              <a:spcBef>
                <a:spcPts val="0"/>
              </a:spcBef>
              <a:spcAft>
                <a:spcPts val="0"/>
              </a:spcAft>
              <a:buClr>
                <a:schemeClr val="dk1"/>
              </a:buClr>
              <a:buSzPts val="1100"/>
              <a:buFont typeface="Arial"/>
              <a:buNone/>
            </a:pPr>
            <a:r>
              <a:rPr lang="en"/>
              <a:t>Chess with a clock:	 	Fully</a:t>
            </a:r>
            <a:r>
              <a:rPr lang="en">
                <a:solidFill>
                  <a:schemeClr val="dk1"/>
                </a:solidFill>
              </a:rPr>
              <a:t> -</a:t>
            </a:r>
            <a:r>
              <a:rPr lang="en"/>
              <a:t> Multi</a:t>
            </a:r>
            <a:r>
              <a:rPr lang="en">
                <a:solidFill>
                  <a:schemeClr val="dk1"/>
                </a:solidFill>
              </a:rPr>
              <a:t> -</a:t>
            </a:r>
            <a:r>
              <a:rPr lang="en"/>
              <a:t> Deterministic</a:t>
            </a:r>
            <a:r>
              <a:rPr lang="en">
                <a:solidFill>
                  <a:schemeClr val="dk1"/>
                </a:solidFill>
              </a:rPr>
              <a:t> -</a:t>
            </a:r>
            <a:r>
              <a:rPr lang="en"/>
              <a:t> Sequential</a:t>
            </a:r>
            <a:r>
              <a:rPr lang="en">
                <a:solidFill>
                  <a:schemeClr val="dk1"/>
                </a:solidFill>
              </a:rPr>
              <a:t> -</a:t>
            </a:r>
            <a:r>
              <a:rPr lang="en"/>
              <a:t> Semi</a:t>
            </a:r>
            <a:r>
              <a:rPr lang="en">
                <a:solidFill>
                  <a:schemeClr val="dk1"/>
                </a:solidFill>
              </a:rPr>
              <a:t> -</a:t>
            </a:r>
            <a:r>
              <a:rPr lang="en"/>
              <a:t> Discrete</a:t>
            </a:r>
            <a:endParaRPr/>
          </a:p>
          <a:p>
            <a:pPr indent="0" lvl="0" marL="0" rtl="0" algn="l">
              <a:spcBef>
                <a:spcPts val="0"/>
              </a:spcBef>
              <a:spcAft>
                <a:spcPts val="0"/>
              </a:spcAft>
              <a:buClr>
                <a:schemeClr val="dk1"/>
              </a:buClr>
              <a:buSzPts val="1100"/>
              <a:buFont typeface="Arial"/>
              <a:buNone/>
            </a:pPr>
            <a:r>
              <a:rPr lang="en"/>
              <a:t>Poker:			 	Partially</a:t>
            </a:r>
            <a:r>
              <a:rPr lang="en">
                <a:solidFill>
                  <a:schemeClr val="dk1"/>
                </a:solidFill>
              </a:rPr>
              <a:t> -</a:t>
            </a:r>
            <a:r>
              <a:rPr lang="en"/>
              <a:t> Multi</a:t>
            </a:r>
            <a:r>
              <a:rPr lang="en">
                <a:solidFill>
                  <a:schemeClr val="dk1"/>
                </a:solidFill>
              </a:rPr>
              <a:t> -</a:t>
            </a:r>
            <a:r>
              <a:rPr lang="en"/>
              <a:t> Stochastic</a:t>
            </a:r>
            <a:r>
              <a:rPr lang="en">
                <a:solidFill>
                  <a:schemeClr val="dk1"/>
                </a:solidFill>
              </a:rPr>
              <a:t> -</a:t>
            </a:r>
            <a:r>
              <a:rPr lang="en"/>
              <a:t> Sequential</a:t>
            </a:r>
            <a:r>
              <a:rPr lang="en">
                <a:solidFill>
                  <a:schemeClr val="dk1"/>
                </a:solidFill>
              </a:rPr>
              <a:t> -</a:t>
            </a:r>
            <a:r>
              <a:rPr lang="en"/>
              <a:t> Static</a:t>
            </a:r>
            <a:r>
              <a:rPr lang="en">
                <a:solidFill>
                  <a:schemeClr val="dk1"/>
                </a:solidFill>
              </a:rPr>
              <a:t> -</a:t>
            </a:r>
            <a:r>
              <a:rPr lang="en"/>
              <a:t> Discrete</a:t>
            </a:r>
            <a:endParaRPr/>
          </a:p>
          <a:p>
            <a:pPr indent="0" lvl="0" marL="0" rtl="0" algn="l">
              <a:spcBef>
                <a:spcPts val="0"/>
              </a:spcBef>
              <a:spcAft>
                <a:spcPts val="0"/>
              </a:spcAft>
              <a:buClr>
                <a:schemeClr val="dk1"/>
              </a:buClr>
              <a:buSzPts val="1100"/>
              <a:buFont typeface="Arial"/>
              <a:buNone/>
            </a:pPr>
            <a:r>
              <a:rPr lang="en"/>
              <a:t>Backgammon:		 	Fully</a:t>
            </a:r>
            <a:r>
              <a:rPr lang="en">
                <a:solidFill>
                  <a:schemeClr val="dk1"/>
                </a:solidFill>
              </a:rPr>
              <a:t> -</a:t>
            </a:r>
            <a:r>
              <a:rPr lang="en"/>
              <a:t> Multi</a:t>
            </a:r>
            <a:r>
              <a:rPr lang="en">
                <a:solidFill>
                  <a:schemeClr val="dk1"/>
                </a:solidFill>
              </a:rPr>
              <a:t> -</a:t>
            </a:r>
            <a:r>
              <a:rPr lang="en"/>
              <a:t> Stochastic</a:t>
            </a:r>
            <a:r>
              <a:rPr lang="en">
                <a:solidFill>
                  <a:schemeClr val="dk1"/>
                </a:solidFill>
              </a:rPr>
              <a:t> -</a:t>
            </a:r>
            <a:r>
              <a:rPr lang="en"/>
              <a:t> Sequential</a:t>
            </a:r>
            <a:r>
              <a:rPr lang="en">
                <a:solidFill>
                  <a:schemeClr val="dk1"/>
                </a:solidFill>
              </a:rPr>
              <a:t> -</a:t>
            </a:r>
            <a:r>
              <a:rPr lang="en"/>
              <a:t> Static</a:t>
            </a:r>
            <a:r>
              <a:rPr lang="en">
                <a:solidFill>
                  <a:schemeClr val="dk1"/>
                </a:solidFill>
              </a:rPr>
              <a:t> -</a:t>
            </a:r>
            <a:r>
              <a:rPr lang="en"/>
              <a:t> Discrete</a:t>
            </a:r>
            <a:endParaRPr/>
          </a:p>
          <a:p>
            <a:pPr indent="0" lvl="0" marL="0" rtl="0" algn="l">
              <a:spcBef>
                <a:spcPts val="0"/>
              </a:spcBef>
              <a:spcAft>
                <a:spcPts val="0"/>
              </a:spcAft>
              <a:buClr>
                <a:schemeClr val="dk1"/>
              </a:buClr>
              <a:buSzPts val="1100"/>
              <a:buFont typeface="Arial"/>
              <a:buNone/>
            </a:pPr>
            <a:r>
              <a:rPr lang="en"/>
              <a:t>Taxi driving:		 	Partially</a:t>
            </a:r>
            <a:r>
              <a:rPr lang="en">
                <a:solidFill>
                  <a:schemeClr val="dk1"/>
                </a:solidFill>
              </a:rPr>
              <a:t> -</a:t>
            </a:r>
            <a:r>
              <a:rPr lang="en"/>
              <a:t> Multi</a:t>
            </a:r>
            <a:r>
              <a:rPr lang="en">
                <a:solidFill>
                  <a:schemeClr val="dk1"/>
                </a:solidFill>
              </a:rPr>
              <a:t> -</a:t>
            </a:r>
            <a:r>
              <a:rPr lang="en"/>
              <a:t> Stochastic</a:t>
            </a:r>
            <a:r>
              <a:rPr lang="en">
                <a:solidFill>
                  <a:schemeClr val="dk1"/>
                </a:solidFill>
              </a:rPr>
              <a:t> -</a:t>
            </a:r>
            <a:r>
              <a:rPr lang="en"/>
              <a:t> Sequential</a:t>
            </a:r>
            <a:r>
              <a:rPr lang="en">
                <a:solidFill>
                  <a:schemeClr val="dk1"/>
                </a:solidFill>
              </a:rPr>
              <a:t> -</a:t>
            </a:r>
            <a:r>
              <a:rPr lang="en"/>
              <a:t> Dynamic</a:t>
            </a:r>
            <a:r>
              <a:rPr lang="en">
                <a:solidFill>
                  <a:schemeClr val="dk1"/>
                </a:solidFill>
              </a:rPr>
              <a:t> -</a:t>
            </a:r>
            <a:r>
              <a:rPr lang="en"/>
              <a:t> Continuous</a:t>
            </a:r>
            <a:endParaRPr/>
          </a:p>
          <a:p>
            <a:pPr indent="0" lvl="0" marL="0" rtl="0" algn="l">
              <a:spcBef>
                <a:spcPts val="0"/>
              </a:spcBef>
              <a:spcAft>
                <a:spcPts val="0"/>
              </a:spcAft>
              <a:buClr>
                <a:schemeClr val="dk1"/>
              </a:buClr>
              <a:buSzPts val="1100"/>
              <a:buFont typeface="Arial"/>
              <a:buNone/>
            </a:pPr>
            <a:r>
              <a:rPr lang="en"/>
              <a:t>Medical diagnosis:	 	Partially</a:t>
            </a:r>
            <a:r>
              <a:rPr lang="en">
                <a:solidFill>
                  <a:schemeClr val="dk1"/>
                </a:solidFill>
              </a:rPr>
              <a:t> -</a:t>
            </a:r>
            <a:r>
              <a:rPr lang="en"/>
              <a:t> Single</a:t>
            </a:r>
            <a:r>
              <a:rPr lang="en">
                <a:solidFill>
                  <a:schemeClr val="dk1"/>
                </a:solidFill>
              </a:rPr>
              <a:t> -</a:t>
            </a:r>
            <a:r>
              <a:rPr lang="en"/>
              <a:t> Stochastic</a:t>
            </a:r>
            <a:r>
              <a:rPr lang="en">
                <a:solidFill>
                  <a:schemeClr val="dk1"/>
                </a:solidFill>
              </a:rPr>
              <a:t> -</a:t>
            </a:r>
            <a:r>
              <a:rPr lang="en"/>
              <a:t> Sequential</a:t>
            </a:r>
            <a:r>
              <a:rPr lang="en">
                <a:solidFill>
                  <a:schemeClr val="dk1"/>
                </a:solidFill>
              </a:rPr>
              <a:t> -</a:t>
            </a:r>
            <a:r>
              <a:rPr lang="en"/>
              <a:t> Dynamic</a:t>
            </a:r>
            <a:r>
              <a:rPr lang="en">
                <a:solidFill>
                  <a:schemeClr val="dk1"/>
                </a:solidFill>
              </a:rPr>
              <a:t> -</a:t>
            </a:r>
            <a:r>
              <a:rPr lang="en"/>
              <a:t> Continuous</a:t>
            </a:r>
            <a:endParaRPr/>
          </a:p>
          <a:p>
            <a:pPr indent="0" lvl="0" marL="0" rtl="0" algn="l">
              <a:spcBef>
                <a:spcPts val="0"/>
              </a:spcBef>
              <a:spcAft>
                <a:spcPts val="0"/>
              </a:spcAft>
              <a:buClr>
                <a:schemeClr val="dk1"/>
              </a:buClr>
              <a:buSzPts val="1100"/>
              <a:buFont typeface="Arial"/>
              <a:buNone/>
            </a:pPr>
            <a:r>
              <a:rPr lang="en"/>
              <a:t>Image analysis:	 	Fully</a:t>
            </a:r>
            <a:r>
              <a:rPr lang="en">
                <a:solidFill>
                  <a:schemeClr val="dk1"/>
                </a:solidFill>
              </a:rPr>
              <a:t> -</a:t>
            </a:r>
            <a:r>
              <a:rPr lang="en"/>
              <a:t> Single</a:t>
            </a:r>
            <a:r>
              <a:rPr lang="en">
                <a:solidFill>
                  <a:schemeClr val="dk1"/>
                </a:solidFill>
              </a:rPr>
              <a:t> -</a:t>
            </a:r>
            <a:r>
              <a:rPr lang="en"/>
              <a:t> Deterministic</a:t>
            </a:r>
            <a:r>
              <a:rPr lang="en">
                <a:solidFill>
                  <a:schemeClr val="dk1"/>
                </a:solidFill>
              </a:rPr>
              <a:t> -</a:t>
            </a:r>
            <a:r>
              <a:rPr lang="en"/>
              <a:t> Episodic</a:t>
            </a:r>
            <a:r>
              <a:rPr lang="en">
                <a:solidFill>
                  <a:schemeClr val="dk1"/>
                </a:solidFill>
              </a:rPr>
              <a:t> -</a:t>
            </a:r>
            <a:r>
              <a:rPr lang="en"/>
              <a:t> Semi</a:t>
            </a:r>
            <a:r>
              <a:rPr lang="en">
                <a:solidFill>
                  <a:schemeClr val="dk1"/>
                </a:solidFill>
              </a:rPr>
              <a:t> -</a:t>
            </a:r>
            <a:r>
              <a:rPr lang="en"/>
              <a:t> Continuous</a:t>
            </a:r>
            <a:endParaRPr/>
          </a:p>
          <a:p>
            <a:pPr indent="0" lvl="0" marL="0" rtl="0" algn="l">
              <a:spcBef>
                <a:spcPts val="0"/>
              </a:spcBef>
              <a:spcAft>
                <a:spcPts val="0"/>
              </a:spcAft>
              <a:buClr>
                <a:schemeClr val="dk1"/>
              </a:buClr>
              <a:buSzPts val="1100"/>
              <a:buFont typeface="Arial"/>
              <a:buNone/>
            </a:pPr>
            <a:r>
              <a:rPr lang="en"/>
              <a:t>Part-picking robot:	 	Partially</a:t>
            </a:r>
            <a:r>
              <a:rPr lang="en">
                <a:solidFill>
                  <a:schemeClr val="dk1"/>
                </a:solidFill>
              </a:rPr>
              <a:t> -</a:t>
            </a:r>
            <a:r>
              <a:rPr lang="en"/>
              <a:t> Single</a:t>
            </a:r>
            <a:r>
              <a:rPr lang="en">
                <a:solidFill>
                  <a:schemeClr val="dk1"/>
                </a:solidFill>
              </a:rPr>
              <a:t> -</a:t>
            </a:r>
            <a:r>
              <a:rPr lang="en"/>
              <a:t> Stochastic</a:t>
            </a:r>
            <a:r>
              <a:rPr lang="en">
                <a:solidFill>
                  <a:schemeClr val="dk1"/>
                </a:solidFill>
              </a:rPr>
              <a:t> -</a:t>
            </a:r>
            <a:r>
              <a:rPr lang="en"/>
              <a:t> Episodic</a:t>
            </a:r>
            <a:r>
              <a:rPr lang="en">
                <a:solidFill>
                  <a:schemeClr val="dk1"/>
                </a:solidFill>
              </a:rPr>
              <a:t> -</a:t>
            </a:r>
            <a:r>
              <a:rPr lang="en"/>
              <a:t> Dynamic</a:t>
            </a:r>
            <a:r>
              <a:rPr lang="en">
                <a:solidFill>
                  <a:schemeClr val="dk1"/>
                </a:solidFill>
              </a:rPr>
              <a:t> -</a:t>
            </a:r>
            <a:r>
              <a:rPr lang="en"/>
              <a:t> Continuous</a:t>
            </a:r>
            <a:endParaRPr/>
          </a:p>
          <a:p>
            <a:pPr indent="0" lvl="0" marL="0" rtl="0" algn="l">
              <a:spcBef>
                <a:spcPts val="0"/>
              </a:spcBef>
              <a:spcAft>
                <a:spcPts val="0"/>
              </a:spcAft>
              <a:buClr>
                <a:schemeClr val="dk1"/>
              </a:buClr>
              <a:buSzPts val="1100"/>
              <a:buFont typeface="Arial"/>
              <a:buNone/>
            </a:pPr>
            <a:r>
              <a:rPr lang="en"/>
              <a:t>Refinery controller:	 	Partially</a:t>
            </a:r>
            <a:r>
              <a:rPr lang="en">
                <a:solidFill>
                  <a:schemeClr val="dk1"/>
                </a:solidFill>
              </a:rPr>
              <a:t> -</a:t>
            </a:r>
            <a:r>
              <a:rPr lang="en"/>
              <a:t> Single</a:t>
            </a:r>
            <a:r>
              <a:rPr lang="en">
                <a:solidFill>
                  <a:schemeClr val="dk1"/>
                </a:solidFill>
              </a:rPr>
              <a:t> -</a:t>
            </a:r>
            <a:r>
              <a:rPr lang="en"/>
              <a:t> Stochastic</a:t>
            </a:r>
            <a:r>
              <a:rPr lang="en">
                <a:solidFill>
                  <a:schemeClr val="dk1"/>
                </a:solidFill>
              </a:rPr>
              <a:t> -</a:t>
            </a:r>
            <a:r>
              <a:rPr lang="en"/>
              <a:t> Sequential</a:t>
            </a:r>
            <a:r>
              <a:rPr lang="en">
                <a:solidFill>
                  <a:schemeClr val="dk1"/>
                </a:solidFill>
              </a:rPr>
              <a:t> -</a:t>
            </a:r>
            <a:r>
              <a:rPr lang="en"/>
              <a:t> Dynamic</a:t>
            </a:r>
            <a:r>
              <a:rPr lang="en">
                <a:solidFill>
                  <a:schemeClr val="dk1"/>
                </a:solidFill>
              </a:rPr>
              <a:t> -</a:t>
            </a:r>
            <a:r>
              <a:rPr lang="en"/>
              <a:t> Continuous</a:t>
            </a:r>
            <a:endParaRPr/>
          </a:p>
          <a:p>
            <a:pPr indent="0" lvl="0" marL="0" rtl="0" algn="l">
              <a:spcBef>
                <a:spcPts val="0"/>
              </a:spcBef>
              <a:spcAft>
                <a:spcPts val="0"/>
              </a:spcAft>
              <a:buClr>
                <a:schemeClr val="dk1"/>
              </a:buClr>
              <a:buSzPts val="1100"/>
              <a:buFont typeface="Arial"/>
              <a:buNone/>
            </a:pPr>
            <a:r>
              <a:rPr lang="en"/>
              <a:t>Interactive English tutor: 	Partially</a:t>
            </a:r>
            <a:r>
              <a:rPr lang="en">
                <a:solidFill>
                  <a:schemeClr val="dk1"/>
                </a:solidFill>
              </a:rPr>
              <a:t> -</a:t>
            </a:r>
            <a:r>
              <a:rPr lang="en"/>
              <a:t> Multi</a:t>
            </a:r>
            <a:r>
              <a:rPr lang="en">
                <a:solidFill>
                  <a:schemeClr val="dk1"/>
                </a:solidFill>
              </a:rPr>
              <a:t> -</a:t>
            </a:r>
            <a:r>
              <a:rPr lang="en"/>
              <a:t> Stochastic</a:t>
            </a:r>
            <a:r>
              <a:rPr lang="en">
                <a:solidFill>
                  <a:schemeClr val="dk1"/>
                </a:solidFill>
              </a:rPr>
              <a:t> -</a:t>
            </a:r>
            <a:r>
              <a:rPr lang="en"/>
              <a:t> Sequential</a:t>
            </a:r>
            <a:r>
              <a:rPr lang="en">
                <a:solidFill>
                  <a:schemeClr val="dk1"/>
                </a:solidFill>
              </a:rPr>
              <a:t> -</a:t>
            </a:r>
            <a:r>
              <a:rPr lang="en"/>
              <a:t> Dynamic</a:t>
            </a:r>
            <a:r>
              <a:rPr lang="en">
                <a:solidFill>
                  <a:schemeClr val="dk1"/>
                </a:solidFill>
              </a:rPr>
              <a:t> -</a:t>
            </a:r>
            <a:r>
              <a:rPr lang="en"/>
              <a:t> Discrete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Intelligent Agent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19050" y="1497810"/>
            <a:ext cx="9004041" cy="3195726"/>
          </a:xfrm>
          <a:prstGeom prst="rect">
            <a:avLst/>
          </a:prstGeom>
          <a:noFill/>
          <a:ln>
            <a:noFill/>
          </a:ln>
        </p:spPr>
      </p:pic>
      <p:pic>
        <p:nvPicPr>
          <p:cNvPr id="93" name="Google Shape;93;p14"/>
          <p:cNvPicPr preferRelativeResize="0"/>
          <p:nvPr/>
        </p:nvPicPr>
        <p:blipFill rotWithShape="1">
          <a:blip r:embed="rId4">
            <a:alphaModFix/>
          </a:blip>
          <a:srcRect b="12195" l="0" r="0" t="0"/>
          <a:stretch/>
        </p:blipFill>
        <p:spPr>
          <a:xfrm>
            <a:off x="27603" y="402312"/>
            <a:ext cx="9097347" cy="11367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890588" y="1104900"/>
            <a:ext cx="7362825" cy="2933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852475" y="2955825"/>
            <a:ext cx="7439025" cy="1733550"/>
          </a:xfrm>
          <a:prstGeom prst="rect">
            <a:avLst/>
          </a:prstGeom>
          <a:noFill/>
          <a:ln>
            <a:noFill/>
          </a:ln>
        </p:spPr>
      </p:pic>
      <p:pic>
        <p:nvPicPr>
          <p:cNvPr id="104" name="Google Shape;104;p16"/>
          <p:cNvPicPr preferRelativeResize="0"/>
          <p:nvPr/>
        </p:nvPicPr>
        <p:blipFill>
          <a:blip r:embed="rId4">
            <a:alphaModFix/>
          </a:blip>
          <a:stretch>
            <a:fillRect/>
          </a:stretch>
        </p:blipFill>
        <p:spPr>
          <a:xfrm>
            <a:off x="2370188" y="360950"/>
            <a:ext cx="4403598" cy="231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919163" y="2063825"/>
            <a:ext cx="7305675" cy="2952750"/>
          </a:xfrm>
          <a:prstGeom prst="rect">
            <a:avLst/>
          </a:prstGeom>
          <a:noFill/>
          <a:ln>
            <a:noFill/>
          </a:ln>
        </p:spPr>
      </p:pic>
      <p:pic>
        <p:nvPicPr>
          <p:cNvPr id="110" name="Google Shape;110;p17"/>
          <p:cNvPicPr preferRelativeResize="0"/>
          <p:nvPr/>
        </p:nvPicPr>
        <p:blipFill>
          <a:blip r:embed="rId4">
            <a:alphaModFix/>
          </a:blip>
          <a:stretch>
            <a:fillRect/>
          </a:stretch>
        </p:blipFill>
        <p:spPr>
          <a:xfrm>
            <a:off x="2737800" y="135250"/>
            <a:ext cx="3668400" cy="192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152400" y="662450"/>
            <a:ext cx="8839200" cy="3818608"/>
          </a:xfrm>
          <a:prstGeom prst="rect">
            <a:avLst/>
          </a:prstGeom>
          <a:noFill/>
          <a:ln>
            <a:noFill/>
          </a:ln>
        </p:spPr>
      </p:pic>
      <p:sp>
        <p:nvSpPr>
          <p:cNvPr id="116" name="Google Shape;116;p18"/>
          <p:cNvSpPr/>
          <p:nvPr/>
        </p:nvSpPr>
        <p:spPr>
          <a:xfrm>
            <a:off x="2664425" y="123952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2664425" y="149452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2664425" y="189007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2664425" y="214507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2664425" y="254062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664425" y="279562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2664425" y="322012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2664425" y="347512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2664425" y="389962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664425" y="4154625"/>
            <a:ext cx="6035400" cy="2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