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y="5143500" cx="9144000"/>
  <p:notesSz cx="6858000" cy="9144000"/>
  <p:embeddedFontLst>
    <p:embeddedFont>
      <p:font typeface="Raleway"/>
      <p:regular r:id="rId69"/>
      <p:bold r:id="rId70"/>
      <p:italic r:id="rId71"/>
      <p:boldItalic r:id="rId72"/>
    </p:embeddedFont>
    <p:embeddedFont>
      <p:font typeface="Roboto Mono SemiBold"/>
      <p:regular r:id="rId73"/>
      <p:bold r:id="rId74"/>
      <p:italic r:id="rId75"/>
      <p:boldItalic r:id="rId76"/>
    </p:embeddedFont>
    <p:embeddedFont>
      <p:font typeface="Lato"/>
      <p:regular r:id="rId77"/>
      <p:bold r:id="rId78"/>
      <p:italic r:id="rId79"/>
      <p:boldItalic r:id="rId80"/>
    </p:embeddedFont>
    <p:embeddedFont>
      <p:font typeface="Lato Black"/>
      <p:bold r:id="rId81"/>
      <p:boldItalic r:id="rId82"/>
    </p:embeddedFont>
    <p:embeddedFont>
      <p:font typeface="Roboto Mon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7" roundtripDataSignature="AMtx7mgJ1U/T1rmoIQr0Q2vxHANouXP0x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Tare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E08663-11E5-43AA-BC67-527717F70CAB}">
  <a:tblStyle styleId="{91E08663-11E5-43AA-BC67-527717F70CA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RobotoMono-bold.fntdata"/><Relationship Id="rId83" Type="http://schemas.openxmlformats.org/officeDocument/2006/relationships/font" Target="fonts/RobotoMono-regular.fntdata"/><Relationship Id="rId42" Type="http://schemas.openxmlformats.org/officeDocument/2006/relationships/slide" Target="slides/slide35.xml"/><Relationship Id="rId86" Type="http://schemas.openxmlformats.org/officeDocument/2006/relationships/font" Target="fonts/RobotoMono-boldItalic.fntdata"/><Relationship Id="rId41" Type="http://schemas.openxmlformats.org/officeDocument/2006/relationships/slide" Target="slides/slide34.xml"/><Relationship Id="rId85" Type="http://schemas.openxmlformats.org/officeDocument/2006/relationships/font" Target="fonts/RobotoMono-italic.fntdata"/><Relationship Id="rId44" Type="http://schemas.openxmlformats.org/officeDocument/2006/relationships/slide" Target="slides/slide37.xml"/><Relationship Id="rId43" Type="http://schemas.openxmlformats.org/officeDocument/2006/relationships/slide" Target="slides/slide36.xml"/><Relationship Id="rId87" Type="http://customschemas.google.com/relationships/presentationmetadata" Target="metadata"/><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Lato-boldItalic.fntdata"/><Relationship Id="rId82" Type="http://schemas.openxmlformats.org/officeDocument/2006/relationships/font" Target="fonts/LatoBlack-boldItalic.fntdata"/><Relationship Id="rId81" Type="http://schemas.openxmlformats.org/officeDocument/2006/relationships/font" Target="fonts/Lato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SemiBold-regular.fntdata"/><Relationship Id="rId72" Type="http://schemas.openxmlformats.org/officeDocument/2006/relationships/font" Target="fonts/Raleway-boldItalic.fntdata"/><Relationship Id="rId31" Type="http://schemas.openxmlformats.org/officeDocument/2006/relationships/slide" Target="slides/slide24.xml"/><Relationship Id="rId75" Type="http://schemas.openxmlformats.org/officeDocument/2006/relationships/font" Target="fonts/RobotoMonoSemiBold-italic.fntdata"/><Relationship Id="rId30" Type="http://schemas.openxmlformats.org/officeDocument/2006/relationships/slide" Target="slides/slide23.xml"/><Relationship Id="rId74" Type="http://schemas.openxmlformats.org/officeDocument/2006/relationships/font" Target="fonts/RobotoMonoSemiBold-bold.fntdata"/><Relationship Id="rId33" Type="http://schemas.openxmlformats.org/officeDocument/2006/relationships/slide" Target="slides/slide26.xml"/><Relationship Id="rId77" Type="http://schemas.openxmlformats.org/officeDocument/2006/relationships/font" Target="fonts/Lato-regular.fntdata"/><Relationship Id="rId32" Type="http://schemas.openxmlformats.org/officeDocument/2006/relationships/slide" Target="slides/slide25.xml"/><Relationship Id="rId76" Type="http://schemas.openxmlformats.org/officeDocument/2006/relationships/font" Target="fonts/RobotoMonoSemiBold-boldItalic.fntdata"/><Relationship Id="rId35" Type="http://schemas.openxmlformats.org/officeDocument/2006/relationships/slide" Target="slides/slide28.xml"/><Relationship Id="rId79" Type="http://schemas.openxmlformats.org/officeDocument/2006/relationships/font" Target="fonts/Lato-italic.fntdata"/><Relationship Id="rId34" Type="http://schemas.openxmlformats.org/officeDocument/2006/relationships/slide" Target="slides/slide27.xml"/><Relationship Id="rId78" Type="http://schemas.openxmlformats.org/officeDocument/2006/relationships/font" Target="fonts/Lato-bold.fntdata"/><Relationship Id="rId71" Type="http://schemas.openxmlformats.org/officeDocument/2006/relationships/font" Target="fonts/Raleway-italic.fntdata"/><Relationship Id="rId70" Type="http://schemas.openxmlformats.org/officeDocument/2006/relationships/font" Target="fonts/Raleway-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aleway-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18T20:31:11.481">
    <p:pos x="551" y="2120"/>
    <p:text>Should this be -19?
7 - 12 -14 = -19</p:text>
    <p:extLst>
      <p:ext uri="{C676402C-5697-4E1C-873F-D02D1690AC5C}">
        <p15:threadingInfo timeZoneBias="0"/>
      </p:ext>
      <p:ext uri="http://customooxmlschemas.google.com/">
        <go:slidesCustomData xmlns:go="http://customooxmlschemas.google.com/" commentPostId="AAAAnhPGmws"/>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18T21:07:09.723">
    <p:pos x="717" y="1706"/>
    <p:text>Shouldn't be here?</p:text>
    <p:extLst>
      <p:ext uri="{C676402C-5697-4E1C-873F-D02D1690AC5C}">
        <p15:threadingInfo timeZoneBias="0"/>
      </p:ext>
      <p:ext uri="http://customooxmlschemas.google.com/">
        <go:slidesCustomData xmlns:go="http://customooxmlschemas.google.com/" commentPostId="AAAAnhPGmw0"/>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1-18T21:43:03.525">
    <p:pos x="551" y="2020"/>
    <p:text>-0.2 till the end of this problem?</p:text>
    <p:extLst>
      <p:ext uri="{C676402C-5697-4E1C-873F-D02D1690AC5C}">
        <p15:threadingInfo timeZoneBias="0"/>
      </p:ext>
      <p:ext uri="http://customooxmlschemas.google.com/">
        <go:slidesCustomData xmlns:go="http://customooxmlschemas.google.com/" commentPostId="AAAAnhPGmw4"/>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1-19T11:53:00.011">
    <p:pos x="0" y="-2"/>
    <p:text>I assume this is a copy-paste error</p:text>
    <p:extLst>
      <p:ext uri="{C676402C-5697-4E1C-873F-D02D1690AC5C}">
        <p15:threadingInfo timeZoneBias="0"/>
      </p:ext>
      <p:ext uri="http://customooxmlschemas.google.com/">
        <go:slidesCustomData xmlns:go="http://customooxmlschemas.google.com/" commentPostId="AAAAnhInul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solidFill>
                  <a:schemeClr val="dk1"/>
                </a:solidFill>
                <a:latin typeface="Lato"/>
                <a:ea typeface="Lato"/>
                <a:cs typeface="Lato"/>
                <a:sym typeface="Lato"/>
              </a:rPr>
              <a:t>I am treating the terminal state in a special manner here. As soon as I find a terminal state, I update its utility to be its reward since R(s) is deterministic given the state so I don’t need to use the td-update. We could still choose to apply the rule (U(7) will be 1 and U(5) will be -0.1) but the convergence will be slower. These are assumptions and could be handled differently since it is not specified in the book.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7" name="Google Shape;9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6" name="Google Shape;98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6" name="Google Shape;9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7" name="Google Shape;100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9" name="Google Shape;103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7" name="Google Shape;105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5" name="Google Shape;106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3" name="Google Shape;107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1" name="Google Shape;108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3" name="Google Shape;109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2" name="Google Shape;111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5" name="Google Shape;118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6" name="Google Shape;122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7" name="Google Shape;126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6" name="Google Shape;130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7" name="Google Shape;134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8" name="Google Shape;138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9" name="Google Shape;142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0" name="Google Shape;147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1" name="Google Shape;151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2" name="Google Shape;155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3" name="Google Shape;159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4" name="Google Shape;163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6" name="Google Shape;167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1" name="Google Shape;168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6" name="Google Shape;168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2" name="Google Shape;172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6" name="Google Shape;175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5" name="Google Shape;179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4" name="Google Shape;183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3" name="Google Shape;187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2" name="Google Shape;191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1" name="Google Shape;195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6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63"/>
          <p:cNvGrpSpPr/>
          <p:nvPr/>
        </p:nvGrpSpPr>
        <p:grpSpPr>
          <a:xfrm>
            <a:off x="830392" y="1191256"/>
            <a:ext cx="745763" cy="45826"/>
            <a:chOff x="4580561" y="2589004"/>
            <a:chExt cx="1064464" cy="25200"/>
          </a:xfrm>
        </p:grpSpPr>
        <p:sp>
          <p:nvSpPr>
            <p:cNvPr id="12" name="Google Shape;12;p6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6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6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6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7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7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73"/>
          <p:cNvGrpSpPr/>
          <p:nvPr/>
        </p:nvGrpSpPr>
        <p:grpSpPr>
          <a:xfrm>
            <a:off x="830392" y="4169130"/>
            <a:ext cx="745763" cy="45826"/>
            <a:chOff x="4580561" y="2589004"/>
            <a:chExt cx="1064464" cy="25200"/>
          </a:xfrm>
        </p:grpSpPr>
        <p:sp>
          <p:nvSpPr>
            <p:cNvPr id="77" name="Google Shape;77;p7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7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7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7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6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9" name="Shape 19"/>
        <p:cNvGrpSpPr/>
        <p:nvPr/>
      </p:nvGrpSpPr>
      <p:grpSpPr>
        <a:xfrm>
          <a:off x="0" y="0"/>
          <a:ext cx="0" cy="0"/>
          <a:chOff x="0" y="0"/>
          <a:chExt cx="0" cy="0"/>
        </a:xfrm>
      </p:grpSpPr>
      <p:grpSp>
        <p:nvGrpSpPr>
          <p:cNvPr id="20" name="Google Shape;20;p65"/>
          <p:cNvGrpSpPr/>
          <p:nvPr/>
        </p:nvGrpSpPr>
        <p:grpSpPr>
          <a:xfrm>
            <a:off x="830392" y="4169130"/>
            <a:ext cx="745763" cy="45826"/>
            <a:chOff x="4580561" y="2589004"/>
            <a:chExt cx="1064464" cy="25200"/>
          </a:xfrm>
        </p:grpSpPr>
        <p:sp>
          <p:nvSpPr>
            <p:cNvPr id="21" name="Google Shape;21;p6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6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6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66"/>
          <p:cNvGrpSpPr/>
          <p:nvPr/>
        </p:nvGrpSpPr>
        <p:grpSpPr>
          <a:xfrm>
            <a:off x="830392" y="1191256"/>
            <a:ext cx="745763" cy="45826"/>
            <a:chOff x="4580561" y="2589004"/>
            <a:chExt cx="1064464" cy="25200"/>
          </a:xfrm>
        </p:grpSpPr>
        <p:sp>
          <p:nvSpPr>
            <p:cNvPr id="27" name="Google Shape;27;p6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6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6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6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67"/>
          <p:cNvGrpSpPr/>
          <p:nvPr/>
        </p:nvGrpSpPr>
        <p:grpSpPr>
          <a:xfrm>
            <a:off x="830392" y="1191256"/>
            <a:ext cx="745763" cy="45826"/>
            <a:chOff x="4580561" y="2589004"/>
            <a:chExt cx="1064464" cy="25200"/>
          </a:xfrm>
        </p:grpSpPr>
        <p:sp>
          <p:nvSpPr>
            <p:cNvPr id="34" name="Google Shape;34;p6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6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6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6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68"/>
          <p:cNvGrpSpPr/>
          <p:nvPr/>
        </p:nvGrpSpPr>
        <p:grpSpPr>
          <a:xfrm>
            <a:off x="830392" y="1191256"/>
            <a:ext cx="745763" cy="45826"/>
            <a:chOff x="4580561" y="2589004"/>
            <a:chExt cx="1064464" cy="25200"/>
          </a:xfrm>
        </p:grpSpPr>
        <p:sp>
          <p:nvSpPr>
            <p:cNvPr id="42" name="Google Shape;42;p6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6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5" name="Google Shape;45;p6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6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6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69"/>
          <p:cNvGrpSpPr/>
          <p:nvPr/>
        </p:nvGrpSpPr>
        <p:grpSpPr>
          <a:xfrm>
            <a:off x="830392" y="1191256"/>
            <a:ext cx="745763" cy="45826"/>
            <a:chOff x="4580561" y="2589004"/>
            <a:chExt cx="1064464" cy="25200"/>
          </a:xfrm>
        </p:grpSpPr>
        <p:sp>
          <p:nvSpPr>
            <p:cNvPr id="51" name="Google Shape;51;p6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6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4" name="Google Shape;54;p6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70"/>
          <p:cNvGrpSpPr/>
          <p:nvPr/>
        </p:nvGrpSpPr>
        <p:grpSpPr>
          <a:xfrm>
            <a:off x="830392" y="1191256"/>
            <a:ext cx="745763" cy="45826"/>
            <a:chOff x="4580561" y="2589004"/>
            <a:chExt cx="1064464" cy="25200"/>
          </a:xfrm>
        </p:grpSpPr>
        <p:sp>
          <p:nvSpPr>
            <p:cNvPr id="58" name="Google Shape;58;p7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7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1" name="Google Shape;61;p7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7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7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71"/>
          <p:cNvGrpSpPr/>
          <p:nvPr/>
        </p:nvGrpSpPr>
        <p:grpSpPr>
          <a:xfrm>
            <a:off x="830392" y="1191256"/>
            <a:ext cx="745763" cy="45826"/>
            <a:chOff x="4580561" y="2589004"/>
            <a:chExt cx="1064464" cy="25200"/>
          </a:xfrm>
        </p:grpSpPr>
        <p:sp>
          <p:nvSpPr>
            <p:cNvPr id="66" name="Google Shape;66;p7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7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7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7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7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6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3.xm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4.xm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Reinforcement Learning</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Chapter 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0"/>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0"/>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0"/>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5" name="Google Shape;405;p10"/>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406" name="Google Shape;406;p10"/>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407" name="Google Shape;407;p10"/>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408" name="Google Shape;408;p10"/>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409" name="Google Shape;409;p10"/>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410" name="Google Shape;410;p10"/>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411" name="Google Shape;411;p10"/>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412" name="Google Shape;412;p10"/>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413" name="Google Shape;413;p10"/>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414" name="Google Shape;414;p10"/>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415" name="Google Shape;415;p10"/>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416" name="Google Shape;416;p10"/>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417" name="Google Shape;417;p10"/>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418" name="Google Shape;418;p10"/>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419" name="Google Shape;419;p10"/>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420" name="Google Shape;420;p10"/>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21" name="Google Shape;421;p10"/>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22" name="Google Shape;422;p10"/>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23" name="Google Shape;423;p10"/>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24" name="Google Shape;424;p10"/>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25" name="Google Shape;425;p10"/>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Adaptive Dynamic Programming:</a:t>
            </a:r>
            <a:endParaRPr b="1" i="0" sz="1400" u="none" cap="none" strike="noStrike">
              <a:solidFill>
                <a:srgbClr val="000000"/>
              </a:solidFill>
              <a:latin typeface="Lato"/>
              <a:ea typeface="Lato"/>
              <a:cs typeface="Lato"/>
              <a:sym typeface="Lato"/>
            </a:endParaRPr>
          </a:p>
        </p:txBody>
      </p:sp>
      <p:pic>
        <p:nvPicPr>
          <p:cNvPr id="426" name="Google Shape;426;p10"/>
          <p:cNvPicPr preferRelativeResize="0"/>
          <p:nvPr/>
        </p:nvPicPr>
        <p:blipFill rotWithShape="1">
          <a:blip r:embed="rId6">
            <a:alphaModFix/>
          </a:blip>
          <a:srcRect b="0" l="0" r="0" t="0"/>
          <a:stretch/>
        </p:blipFill>
        <p:spPr>
          <a:xfrm>
            <a:off x="292225" y="1628825"/>
            <a:ext cx="3771900" cy="504825"/>
          </a:xfrm>
          <a:prstGeom prst="rect">
            <a:avLst/>
          </a:prstGeom>
          <a:noFill/>
          <a:ln>
            <a:noFill/>
          </a:ln>
        </p:spPr>
      </p:pic>
      <p:sp>
        <p:nvSpPr>
          <p:cNvPr id="427" name="Google Shape;427;p10"/>
          <p:cNvSpPr/>
          <p:nvPr/>
        </p:nvSpPr>
        <p:spPr>
          <a:xfrm>
            <a:off x="292225" y="2549725"/>
            <a:ext cx="3353100" cy="2227200"/>
          </a:xfrm>
          <a:prstGeom prst="rect">
            <a:avLst/>
          </a:prstGeom>
          <a:noFill/>
          <a:ln cap="flat" cmpd="sng" w="38100">
            <a:solidFill>
              <a:srgbClr val="EB5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0"/>
          <p:cNvSpPr txBox="1"/>
          <p:nvPr/>
        </p:nvSpPr>
        <p:spPr>
          <a:xfrm>
            <a:off x="975625" y="2149525"/>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EB5600"/>
                </a:solidFill>
                <a:latin typeface="Lato Black"/>
                <a:ea typeface="Lato Black"/>
                <a:cs typeface="Lato Black"/>
                <a:sym typeface="Lato Black"/>
              </a:rPr>
              <a:t>Equations</a:t>
            </a:r>
            <a:endParaRPr b="0" i="0" sz="1400" u="none" cap="none" strike="noStrike">
              <a:solidFill>
                <a:srgbClr val="EB5600"/>
              </a:solidFill>
              <a:latin typeface="Lato Black"/>
              <a:ea typeface="Lato Black"/>
              <a:cs typeface="Lato Black"/>
              <a:sym typeface="Lato Black"/>
            </a:endParaRPr>
          </a:p>
        </p:txBody>
      </p:sp>
      <p:sp>
        <p:nvSpPr>
          <p:cNvPr id="429" name="Google Shape;429;p10"/>
          <p:cNvSpPr txBox="1"/>
          <p:nvPr/>
        </p:nvSpPr>
        <p:spPr>
          <a:xfrm>
            <a:off x="292225" y="2632475"/>
            <a:ext cx="39423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 = -1 + (2/3) * U(3) + (1/3) * U(2)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 = -1 + (2/2) * U(1)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 = -1 + (1/2) * U(5) + (1/2) * U(4)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 = -10</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U(5) = -1 + (1/2) * U(7) + (1/2) * U(6)</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U(6) = -1 + (1/1) * U(7)</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U(7) = 10</a:t>
            </a:r>
            <a:endParaRPr b="0" i="0" sz="1400" u="none" cap="none" strike="noStrike">
              <a:solidFill>
                <a:srgbClr val="000000"/>
              </a:solidFill>
              <a:latin typeface="Lato"/>
              <a:ea typeface="Lato"/>
              <a:cs typeface="Lato"/>
              <a:sym typeface="Lato"/>
            </a:endParaRPr>
          </a:p>
        </p:txBody>
      </p:sp>
      <p:sp>
        <p:nvSpPr>
          <p:cNvPr id="430" name="Google Shape;430;p10"/>
          <p:cNvSpPr/>
          <p:nvPr/>
        </p:nvSpPr>
        <p:spPr>
          <a:xfrm>
            <a:off x="4899350" y="2565575"/>
            <a:ext cx="3353100" cy="2227200"/>
          </a:xfrm>
          <a:prstGeom prst="rect">
            <a:avLst/>
          </a:prstGeom>
          <a:noFill/>
          <a:ln cap="flat" cmpd="sng" w="38100">
            <a:solidFill>
              <a:srgbClr val="EB5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0"/>
          <p:cNvSpPr txBox="1"/>
          <p:nvPr/>
        </p:nvSpPr>
        <p:spPr>
          <a:xfrm>
            <a:off x="5582750" y="2165375"/>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EB5600"/>
                </a:solidFill>
                <a:latin typeface="Lato Black"/>
                <a:ea typeface="Lato Black"/>
                <a:cs typeface="Lato Black"/>
                <a:sym typeface="Lato Black"/>
              </a:rPr>
              <a:t>Solution</a:t>
            </a:r>
            <a:endParaRPr b="0" i="0" sz="1400" u="none" cap="none" strike="noStrike">
              <a:solidFill>
                <a:srgbClr val="EB5600"/>
              </a:solidFill>
              <a:latin typeface="Lato Black"/>
              <a:ea typeface="Lato Black"/>
              <a:cs typeface="Lato Black"/>
              <a:sym typeface="Lato Black"/>
            </a:endParaRPr>
          </a:p>
        </p:txBody>
      </p:sp>
      <p:sp>
        <p:nvSpPr>
          <p:cNvPr id="432" name="Google Shape;432;p10"/>
          <p:cNvSpPr txBox="1"/>
          <p:nvPr/>
        </p:nvSpPr>
        <p:spPr>
          <a:xfrm>
            <a:off x="4899350" y="2648325"/>
            <a:ext cx="39423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 = -3.75</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 = -4.75</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 = -1.75</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 = -10</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U(5) = 8.5</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U(6) = 9</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U(7) = 10</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1"/>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Temporal Difference Learning:</a:t>
            </a:r>
            <a:endParaRPr b="1" i="0" sz="1400" u="none" cap="none" strike="noStrike">
              <a:solidFill>
                <a:srgbClr val="000000"/>
              </a:solidFill>
              <a:latin typeface="Lato"/>
              <a:ea typeface="Lato"/>
              <a:cs typeface="Lato"/>
              <a:sym typeface="Lato"/>
            </a:endParaRPr>
          </a:p>
        </p:txBody>
      </p:sp>
      <p:sp>
        <p:nvSpPr>
          <p:cNvPr id="438" name="Google Shape;438;p11"/>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1"/>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1"/>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1"/>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1"/>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1"/>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1"/>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6" name="Google Shape;446;p11"/>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447" name="Google Shape;447;p11"/>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448" name="Google Shape;448;p11"/>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449" name="Google Shape;449;p11"/>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450" name="Google Shape;450;p11"/>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451" name="Google Shape;451;p11"/>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452" name="Google Shape;452;p11"/>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453" name="Google Shape;453;p11"/>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454" name="Google Shape;454;p11"/>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455" name="Google Shape;455;p11"/>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456" name="Google Shape;456;p11"/>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457" name="Google Shape;457;p11"/>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458" name="Google Shape;458;p11"/>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459" name="Google Shape;459;p11"/>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460" name="Google Shape;460;p11"/>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461" name="Google Shape;461;p11"/>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62" name="Google Shape;462;p11"/>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63" name="Google Shape;463;p11"/>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64" name="Google Shape;464;p11"/>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65" name="Google Shape;465;p11"/>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466" name="Google Shape;466;p11"/>
          <p:cNvSpPr txBox="1"/>
          <p:nvPr/>
        </p:nvSpPr>
        <p:spPr>
          <a:xfrm>
            <a:off x="7027725" y="1020050"/>
            <a:ext cx="21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E1: 2 → 1 → 3 → 5 → 7</a:t>
            </a:r>
            <a:endParaRPr b="0" i="0" sz="1400" u="none" cap="none" strike="noStrike">
              <a:solidFill>
                <a:srgbClr val="000000"/>
              </a:solidFill>
              <a:latin typeface="Lato"/>
              <a:ea typeface="Lato"/>
              <a:cs typeface="Lato"/>
              <a:sym typeface="Lato"/>
            </a:endParaRPr>
          </a:p>
        </p:txBody>
      </p:sp>
      <p:sp>
        <p:nvSpPr>
          <p:cNvPr id="467" name="Google Shape;467;p11"/>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Let alpha = 0.1</a:t>
            </a:r>
            <a:endParaRPr b="0" i="0" sz="1400" u="none" cap="none" strike="noStrike">
              <a:solidFill>
                <a:srgbClr val="000000"/>
              </a:solidFill>
              <a:latin typeface="Lato"/>
              <a:ea typeface="Lato"/>
              <a:cs typeface="Lato"/>
              <a:sym typeface="Lato"/>
            </a:endParaRPr>
          </a:p>
        </p:txBody>
      </p:sp>
      <p:pic>
        <p:nvPicPr>
          <p:cNvPr id="468" name="Google Shape;468;p11"/>
          <p:cNvPicPr preferRelativeResize="0"/>
          <p:nvPr/>
        </p:nvPicPr>
        <p:blipFill rotWithShape="1">
          <a:blip r:embed="rId6">
            <a:alphaModFix/>
          </a:blip>
          <a:srcRect b="0" l="0" r="0" t="0"/>
          <a:stretch/>
        </p:blipFill>
        <p:spPr>
          <a:xfrm>
            <a:off x="2287525" y="1365600"/>
            <a:ext cx="4568950" cy="400200"/>
          </a:xfrm>
          <a:prstGeom prst="rect">
            <a:avLst/>
          </a:prstGeom>
          <a:noFill/>
          <a:ln>
            <a:noFill/>
          </a:ln>
        </p:spPr>
      </p:pic>
      <p:sp>
        <p:nvSpPr>
          <p:cNvPr id="469" name="Google Shape;469;p11"/>
          <p:cNvSpPr txBox="1"/>
          <p:nvPr/>
        </p:nvSpPr>
        <p:spPr>
          <a:xfrm>
            <a:off x="1138925" y="2098575"/>
            <a:ext cx="4903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 ← U(2) + 0.1( R(2) + 1*U(1) - U(2))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           ← 0 + 0.1( -1 + 1*0 - 0)  ← -0.1</a:t>
            </a:r>
            <a:endParaRPr b="0" i="0" sz="1400" u="none" cap="none" strike="noStrike">
              <a:solidFill>
                <a:srgbClr val="000000"/>
              </a:solidFill>
              <a:latin typeface="Lato"/>
              <a:ea typeface="Lato"/>
              <a:cs typeface="Lato"/>
              <a:sym typeface="Lato"/>
            </a:endParaRPr>
          </a:p>
        </p:txBody>
      </p:sp>
      <p:sp>
        <p:nvSpPr>
          <p:cNvPr id="470" name="Google Shape;470;p11"/>
          <p:cNvSpPr txBox="1"/>
          <p:nvPr/>
        </p:nvSpPr>
        <p:spPr>
          <a:xfrm>
            <a:off x="1138925" y="270918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 ← 0 + 0.1(-1 + 1*0 - 0)  ← -0.1</a:t>
            </a:r>
            <a:endParaRPr b="0" i="0" sz="1400" u="none" cap="none" strike="noStrike">
              <a:solidFill>
                <a:srgbClr val="000000"/>
              </a:solidFill>
              <a:latin typeface="Lato"/>
              <a:ea typeface="Lato"/>
              <a:cs typeface="Lato"/>
              <a:sym typeface="Lato"/>
            </a:endParaRPr>
          </a:p>
        </p:txBody>
      </p:sp>
      <p:sp>
        <p:nvSpPr>
          <p:cNvPr id="471" name="Google Shape;471;p11"/>
          <p:cNvSpPr txBox="1"/>
          <p:nvPr/>
        </p:nvSpPr>
        <p:spPr>
          <a:xfrm>
            <a:off x="1138925" y="313741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 ← 0 + 0.1(-1 + 1*0 - 0)  ← -0.1</a:t>
            </a:r>
            <a:endParaRPr b="0" i="0" sz="1400" u="none" cap="none" strike="noStrike">
              <a:solidFill>
                <a:srgbClr val="000000"/>
              </a:solidFill>
              <a:latin typeface="Lato"/>
              <a:ea typeface="Lato"/>
              <a:cs typeface="Lato"/>
              <a:sym typeface="Lato"/>
            </a:endParaRPr>
          </a:p>
        </p:txBody>
      </p:sp>
      <p:sp>
        <p:nvSpPr>
          <p:cNvPr id="472" name="Google Shape;472;p11"/>
          <p:cNvSpPr txBox="1"/>
          <p:nvPr/>
        </p:nvSpPr>
        <p:spPr>
          <a:xfrm>
            <a:off x="1138925" y="356563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U(5) ← 0 + 0.1(-1 + 1*10 - 0)  ← 0.9</a:t>
            </a:r>
            <a:endParaRPr b="0" i="0" sz="1400" u="none" cap="none" strike="noStrike">
              <a:solidFill>
                <a:srgbClr val="000000"/>
              </a:solidFill>
              <a:latin typeface="Lato"/>
              <a:ea typeface="Lato"/>
              <a:cs typeface="Lato"/>
              <a:sym typeface="Lato"/>
            </a:endParaRPr>
          </a:p>
        </p:txBody>
      </p:sp>
      <p:sp>
        <p:nvSpPr>
          <p:cNvPr id="473" name="Google Shape;473;p11"/>
          <p:cNvSpPr txBox="1"/>
          <p:nvPr/>
        </p:nvSpPr>
        <p:spPr>
          <a:xfrm>
            <a:off x="6740100" y="3565650"/>
            <a:ext cx="114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U(7) ← 10</a:t>
            </a:r>
            <a:endParaRPr b="0" i="0" sz="1400" u="none" cap="none" strike="noStrike">
              <a:solidFill>
                <a:srgbClr val="000000"/>
              </a:solidFill>
              <a:latin typeface="Lato"/>
              <a:ea typeface="Lato"/>
              <a:cs typeface="Lato"/>
              <a:sym typeface="Lato"/>
            </a:endParaRPr>
          </a:p>
        </p:txBody>
      </p:sp>
      <p:graphicFrame>
        <p:nvGraphicFramePr>
          <p:cNvPr id="474" name="Google Shape;474;p11"/>
          <p:cNvGraphicFramePr/>
          <p:nvPr/>
        </p:nvGraphicFramePr>
        <p:xfrm>
          <a:off x="875850" y="42219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Expected Utility</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2"/>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Temporal Difference Learning:</a:t>
            </a:r>
            <a:endParaRPr b="1" i="0" sz="1400" u="none" cap="none" strike="noStrike">
              <a:solidFill>
                <a:srgbClr val="000000"/>
              </a:solidFill>
              <a:latin typeface="Lato"/>
              <a:ea typeface="Lato"/>
              <a:cs typeface="Lato"/>
              <a:sym typeface="Lato"/>
            </a:endParaRPr>
          </a:p>
        </p:txBody>
      </p:sp>
      <p:sp>
        <p:nvSpPr>
          <p:cNvPr id="480" name="Google Shape;480;p12"/>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2"/>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2"/>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8" name="Google Shape;488;p12"/>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489" name="Google Shape;489;p12"/>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490" name="Google Shape;490;p12"/>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491" name="Google Shape;491;p12"/>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492" name="Google Shape;492;p12"/>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493" name="Google Shape;493;p12"/>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494" name="Google Shape;494;p12"/>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495" name="Google Shape;495;p12"/>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496" name="Google Shape;496;p12"/>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497" name="Google Shape;497;p12"/>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498" name="Google Shape;498;p12"/>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499" name="Google Shape;499;p12"/>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500" name="Google Shape;500;p12"/>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501" name="Google Shape;501;p12"/>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502" name="Google Shape;502;p12"/>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503" name="Google Shape;503;p12"/>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04" name="Google Shape;504;p12"/>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05" name="Google Shape;505;p12"/>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06" name="Google Shape;506;p12"/>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07" name="Google Shape;507;p12"/>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08" name="Google Shape;508;p12"/>
          <p:cNvSpPr txBox="1"/>
          <p:nvPr/>
        </p:nvSpPr>
        <p:spPr>
          <a:xfrm>
            <a:off x="7027725" y="1020050"/>
            <a:ext cx="21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E2: 1 → 2 → 1 → 3 → 4</a:t>
            </a:r>
            <a:endParaRPr b="0" i="0" sz="1400" u="none" cap="none" strike="noStrike">
              <a:solidFill>
                <a:srgbClr val="000000"/>
              </a:solidFill>
              <a:latin typeface="Lato"/>
              <a:ea typeface="Lato"/>
              <a:cs typeface="Lato"/>
              <a:sym typeface="Lato"/>
            </a:endParaRPr>
          </a:p>
        </p:txBody>
      </p:sp>
      <p:sp>
        <p:nvSpPr>
          <p:cNvPr id="509" name="Google Shape;509;p12"/>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Let alpha = 0.1</a:t>
            </a:r>
            <a:endParaRPr b="0" i="0" sz="1400" u="none" cap="none" strike="noStrike">
              <a:solidFill>
                <a:srgbClr val="000000"/>
              </a:solidFill>
              <a:latin typeface="Lato"/>
              <a:ea typeface="Lato"/>
              <a:cs typeface="Lato"/>
              <a:sym typeface="Lato"/>
            </a:endParaRPr>
          </a:p>
        </p:txBody>
      </p:sp>
      <p:pic>
        <p:nvPicPr>
          <p:cNvPr id="510" name="Google Shape;510;p12"/>
          <p:cNvPicPr preferRelativeResize="0"/>
          <p:nvPr/>
        </p:nvPicPr>
        <p:blipFill rotWithShape="1">
          <a:blip r:embed="rId6">
            <a:alphaModFix/>
          </a:blip>
          <a:srcRect b="0" l="0" r="0" t="0"/>
          <a:stretch/>
        </p:blipFill>
        <p:spPr>
          <a:xfrm>
            <a:off x="2287525" y="1365600"/>
            <a:ext cx="4568950" cy="400200"/>
          </a:xfrm>
          <a:prstGeom prst="rect">
            <a:avLst/>
          </a:prstGeom>
          <a:noFill/>
          <a:ln>
            <a:noFill/>
          </a:ln>
        </p:spPr>
      </p:pic>
      <p:sp>
        <p:nvSpPr>
          <p:cNvPr id="511" name="Google Shape;511;p12"/>
          <p:cNvSpPr txBox="1"/>
          <p:nvPr/>
        </p:nvSpPr>
        <p:spPr>
          <a:xfrm>
            <a:off x="1138925" y="225151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 ← -0.1 + 0.1( -1 + 1*-0.1 - -0.1)  ← -0.2</a:t>
            </a:r>
            <a:endParaRPr b="0" i="0" sz="1400" u="none" cap="none" strike="noStrike">
              <a:solidFill>
                <a:srgbClr val="000000"/>
              </a:solidFill>
              <a:latin typeface="Lato"/>
              <a:ea typeface="Lato"/>
              <a:cs typeface="Lato"/>
              <a:sym typeface="Lato"/>
            </a:endParaRPr>
          </a:p>
        </p:txBody>
      </p:sp>
      <p:sp>
        <p:nvSpPr>
          <p:cNvPr id="512" name="Google Shape;512;p12"/>
          <p:cNvSpPr txBox="1"/>
          <p:nvPr/>
        </p:nvSpPr>
        <p:spPr>
          <a:xfrm>
            <a:off x="1138925" y="270918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 ← -0.1 + 0.1(-1 + 1*-0.2 - -0.1)  ← -0.21</a:t>
            </a:r>
            <a:endParaRPr b="0" i="0" sz="1400" u="none" cap="none" strike="noStrike">
              <a:solidFill>
                <a:srgbClr val="000000"/>
              </a:solidFill>
              <a:latin typeface="Lato"/>
              <a:ea typeface="Lato"/>
              <a:cs typeface="Lato"/>
              <a:sym typeface="Lato"/>
            </a:endParaRPr>
          </a:p>
        </p:txBody>
      </p:sp>
      <p:sp>
        <p:nvSpPr>
          <p:cNvPr id="513" name="Google Shape;513;p12"/>
          <p:cNvSpPr txBox="1"/>
          <p:nvPr/>
        </p:nvSpPr>
        <p:spPr>
          <a:xfrm>
            <a:off x="1138925" y="313741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 ← -0.2 + 0.1(-1 + 1*-0.1 - -0.2)  ← -0.29</a:t>
            </a:r>
            <a:endParaRPr b="0" i="0" sz="1400" u="none" cap="none" strike="noStrike">
              <a:solidFill>
                <a:srgbClr val="000000"/>
              </a:solidFill>
              <a:latin typeface="Lato"/>
              <a:ea typeface="Lato"/>
              <a:cs typeface="Lato"/>
              <a:sym typeface="Lato"/>
            </a:endParaRPr>
          </a:p>
        </p:txBody>
      </p:sp>
      <p:sp>
        <p:nvSpPr>
          <p:cNvPr id="514" name="Google Shape;514;p12"/>
          <p:cNvSpPr txBox="1"/>
          <p:nvPr/>
        </p:nvSpPr>
        <p:spPr>
          <a:xfrm>
            <a:off x="1138925" y="356563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 ← -0.1 + 0.1(-1 + 1*-10 - -0.1)  ← -1.19</a:t>
            </a:r>
            <a:endParaRPr b="0" i="0" sz="1400" u="none" cap="none" strike="noStrike">
              <a:solidFill>
                <a:srgbClr val="000000"/>
              </a:solidFill>
              <a:latin typeface="Lato"/>
              <a:ea typeface="Lato"/>
              <a:cs typeface="Lato"/>
              <a:sym typeface="Lato"/>
            </a:endParaRPr>
          </a:p>
        </p:txBody>
      </p:sp>
      <p:sp>
        <p:nvSpPr>
          <p:cNvPr id="515" name="Google Shape;515;p12"/>
          <p:cNvSpPr txBox="1"/>
          <p:nvPr/>
        </p:nvSpPr>
        <p:spPr>
          <a:xfrm>
            <a:off x="6740100" y="3565650"/>
            <a:ext cx="114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 ← -10</a:t>
            </a:r>
            <a:endParaRPr b="0" i="0" sz="1400" u="none" cap="none" strike="noStrike">
              <a:solidFill>
                <a:srgbClr val="000000"/>
              </a:solidFill>
              <a:latin typeface="Lato"/>
              <a:ea typeface="Lato"/>
              <a:cs typeface="Lato"/>
              <a:sym typeface="Lato"/>
            </a:endParaRPr>
          </a:p>
        </p:txBody>
      </p:sp>
      <p:graphicFrame>
        <p:nvGraphicFramePr>
          <p:cNvPr id="516" name="Google Shape;516;p12"/>
          <p:cNvGraphicFramePr/>
          <p:nvPr/>
        </p:nvGraphicFramePr>
        <p:xfrm>
          <a:off x="875850" y="42219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Expected Utility</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-0.21</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-1.19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3"/>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Temporal Difference Learning:</a:t>
            </a:r>
            <a:endParaRPr b="1" i="0" sz="1400" u="none" cap="none" strike="noStrike">
              <a:solidFill>
                <a:srgbClr val="000000"/>
              </a:solidFill>
              <a:latin typeface="Lato"/>
              <a:ea typeface="Lato"/>
              <a:cs typeface="Lato"/>
              <a:sym typeface="Lato"/>
            </a:endParaRPr>
          </a:p>
        </p:txBody>
      </p:sp>
      <p:sp>
        <p:nvSpPr>
          <p:cNvPr id="522" name="Google Shape;522;p13"/>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3"/>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3"/>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3"/>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3"/>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3"/>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3"/>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3"/>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0" name="Google Shape;530;p13"/>
          <p:cNvPicPr preferRelativeResize="0"/>
          <p:nvPr/>
        </p:nvPicPr>
        <p:blipFill rotWithShape="1">
          <a:blip r:embed="rId4">
            <a:alphaModFix/>
          </a:blip>
          <a:srcRect b="0" l="0" r="0" t="0"/>
          <a:stretch/>
        </p:blipFill>
        <p:spPr>
          <a:xfrm>
            <a:off x="2875875" y="465837"/>
            <a:ext cx="345751" cy="345733"/>
          </a:xfrm>
          <a:prstGeom prst="rect">
            <a:avLst/>
          </a:prstGeom>
          <a:noFill/>
          <a:ln>
            <a:noFill/>
          </a:ln>
        </p:spPr>
      </p:pic>
      <p:pic>
        <p:nvPicPr>
          <p:cNvPr id="531" name="Google Shape;531;p13"/>
          <p:cNvPicPr preferRelativeResize="0"/>
          <p:nvPr/>
        </p:nvPicPr>
        <p:blipFill rotWithShape="1">
          <a:blip r:embed="rId5">
            <a:alphaModFix/>
          </a:blip>
          <a:srcRect b="0" l="0" r="0" t="0"/>
          <a:stretch/>
        </p:blipFill>
        <p:spPr>
          <a:xfrm>
            <a:off x="5827650" y="447788"/>
            <a:ext cx="535199" cy="535199"/>
          </a:xfrm>
          <a:prstGeom prst="rect">
            <a:avLst/>
          </a:prstGeom>
          <a:noFill/>
          <a:ln>
            <a:noFill/>
          </a:ln>
        </p:spPr>
      </p:pic>
      <p:pic>
        <p:nvPicPr>
          <p:cNvPr id="532" name="Google Shape;532;p13"/>
          <p:cNvPicPr preferRelativeResize="0"/>
          <p:nvPr/>
        </p:nvPicPr>
        <p:blipFill rotWithShape="1">
          <a:blip r:embed="rId6">
            <a:alphaModFix/>
          </a:blip>
          <a:srcRect b="0" l="0" r="0" t="0"/>
          <a:stretch/>
        </p:blipFill>
        <p:spPr>
          <a:xfrm>
            <a:off x="3999750" y="465813"/>
            <a:ext cx="535201" cy="499145"/>
          </a:xfrm>
          <a:prstGeom prst="rect">
            <a:avLst/>
          </a:prstGeom>
          <a:noFill/>
          <a:ln>
            <a:noFill/>
          </a:ln>
        </p:spPr>
      </p:pic>
      <p:pic>
        <p:nvPicPr>
          <p:cNvPr id="533" name="Google Shape;533;p13"/>
          <p:cNvPicPr preferRelativeResize="0"/>
          <p:nvPr/>
        </p:nvPicPr>
        <p:blipFill rotWithShape="1">
          <a:blip r:embed="rId6">
            <a:alphaModFix/>
          </a:blip>
          <a:srcRect b="0" l="0" r="0" t="0"/>
          <a:stretch/>
        </p:blipFill>
        <p:spPr>
          <a:xfrm>
            <a:off x="6436950" y="465813"/>
            <a:ext cx="535201" cy="499145"/>
          </a:xfrm>
          <a:prstGeom prst="rect">
            <a:avLst/>
          </a:prstGeom>
          <a:noFill/>
          <a:ln>
            <a:noFill/>
          </a:ln>
        </p:spPr>
      </p:pic>
      <p:sp>
        <p:nvSpPr>
          <p:cNvPr id="534" name="Google Shape;534;p13"/>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535" name="Google Shape;535;p13"/>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536" name="Google Shape;536;p13"/>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537" name="Google Shape;537;p13"/>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538" name="Google Shape;538;p13"/>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539" name="Google Shape;539;p13"/>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540" name="Google Shape;540;p13"/>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541" name="Google Shape;541;p13"/>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542" name="Google Shape;542;p13"/>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543" name="Google Shape;543;p13"/>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544" name="Google Shape;544;p13"/>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545" name="Google Shape;545;p13"/>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46" name="Google Shape;546;p13"/>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47" name="Google Shape;547;p13"/>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48" name="Google Shape;548;p13"/>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49" name="Google Shape;549;p13"/>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50" name="Google Shape;550;p13"/>
          <p:cNvSpPr txBox="1"/>
          <p:nvPr/>
        </p:nvSpPr>
        <p:spPr>
          <a:xfrm>
            <a:off x="7027725" y="1020050"/>
            <a:ext cx="21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E3: 5 → 6 → 7</a:t>
            </a:r>
            <a:endParaRPr b="0" i="0" sz="1400" u="none" cap="none" strike="noStrike">
              <a:solidFill>
                <a:srgbClr val="000000"/>
              </a:solidFill>
              <a:latin typeface="Lato"/>
              <a:ea typeface="Lato"/>
              <a:cs typeface="Lato"/>
              <a:sym typeface="Lato"/>
            </a:endParaRPr>
          </a:p>
        </p:txBody>
      </p:sp>
      <p:sp>
        <p:nvSpPr>
          <p:cNvPr id="551" name="Google Shape;551;p13"/>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Let alpha = 0.1</a:t>
            </a:r>
            <a:endParaRPr b="0" i="0" sz="1400" u="none" cap="none" strike="noStrike">
              <a:solidFill>
                <a:srgbClr val="000000"/>
              </a:solidFill>
              <a:latin typeface="Lato"/>
              <a:ea typeface="Lato"/>
              <a:cs typeface="Lato"/>
              <a:sym typeface="Lato"/>
            </a:endParaRPr>
          </a:p>
        </p:txBody>
      </p:sp>
      <p:pic>
        <p:nvPicPr>
          <p:cNvPr id="552" name="Google Shape;552;p13"/>
          <p:cNvPicPr preferRelativeResize="0"/>
          <p:nvPr/>
        </p:nvPicPr>
        <p:blipFill rotWithShape="1">
          <a:blip r:embed="rId7">
            <a:alphaModFix/>
          </a:blip>
          <a:srcRect b="0" l="0" r="0" t="0"/>
          <a:stretch/>
        </p:blipFill>
        <p:spPr>
          <a:xfrm>
            <a:off x="2287525" y="1365600"/>
            <a:ext cx="4568950" cy="400200"/>
          </a:xfrm>
          <a:prstGeom prst="rect">
            <a:avLst/>
          </a:prstGeom>
          <a:noFill/>
          <a:ln>
            <a:noFill/>
          </a:ln>
        </p:spPr>
      </p:pic>
      <p:sp>
        <p:nvSpPr>
          <p:cNvPr id="553" name="Google Shape;553;p13"/>
          <p:cNvSpPr txBox="1"/>
          <p:nvPr/>
        </p:nvSpPr>
        <p:spPr>
          <a:xfrm>
            <a:off x="1138925" y="225151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U(5) ← 0.9 + 0.1( -1 + 1*0 - 0.9)  ← 0.71</a:t>
            </a:r>
            <a:endParaRPr b="0" i="0" sz="1400" u="none" cap="none" strike="noStrike">
              <a:solidFill>
                <a:srgbClr val="000000"/>
              </a:solidFill>
              <a:latin typeface="Lato"/>
              <a:ea typeface="Lato"/>
              <a:cs typeface="Lato"/>
              <a:sym typeface="Lato"/>
            </a:endParaRPr>
          </a:p>
        </p:txBody>
      </p:sp>
      <p:sp>
        <p:nvSpPr>
          <p:cNvPr id="554" name="Google Shape;554;p13"/>
          <p:cNvSpPr txBox="1"/>
          <p:nvPr/>
        </p:nvSpPr>
        <p:spPr>
          <a:xfrm>
            <a:off x="1138925" y="270918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U(6) ← 0 + 0.1(-1 + 1*10 - 0)  ← </a:t>
            </a:r>
            <a:r>
              <a:rPr b="0" i="0" lang="en" sz="1400" u="none" cap="none" strike="noStrike">
                <a:solidFill>
                  <a:srgbClr val="000000"/>
                </a:solidFill>
                <a:latin typeface="Lato"/>
                <a:ea typeface="Lato"/>
                <a:cs typeface="Lato"/>
                <a:sym typeface="Lato"/>
                <a:extLst>
                  <a:ext uri="http://customooxmlschemas.google.com/">
                    <go:slidesCustomData xmlns:go="http://customooxmlschemas.google.com/" textRoundtripDataId="1"/>
                  </a:ext>
                </a:extLst>
              </a:rPr>
              <a:t>-</a:t>
            </a:r>
            <a:r>
              <a:rPr b="0" i="0" lang="en" sz="1400" u="none" cap="none" strike="noStrike">
                <a:solidFill>
                  <a:srgbClr val="000000"/>
                </a:solidFill>
                <a:latin typeface="Lato"/>
                <a:ea typeface="Lato"/>
                <a:cs typeface="Lato"/>
                <a:sym typeface="Lato"/>
              </a:rPr>
              <a:t>0</a:t>
            </a:r>
            <a:r>
              <a:rPr b="0" i="0" lang="en" sz="1400" u="none" cap="none" strike="noStrike">
                <a:solidFill>
                  <a:srgbClr val="000000"/>
                </a:solidFill>
                <a:latin typeface="Lato"/>
                <a:ea typeface="Lato"/>
                <a:cs typeface="Lato"/>
                <a:sym typeface="Lato"/>
              </a:rPr>
              <a:t>.9</a:t>
            </a:r>
            <a:endParaRPr b="0" i="0" sz="1400" u="none" cap="none" strike="noStrike">
              <a:solidFill>
                <a:srgbClr val="000000"/>
              </a:solidFill>
              <a:latin typeface="Lato"/>
              <a:ea typeface="Lato"/>
              <a:cs typeface="Lato"/>
              <a:sym typeface="Lato"/>
            </a:endParaRPr>
          </a:p>
        </p:txBody>
      </p:sp>
      <p:sp>
        <p:nvSpPr>
          <p:cNvPr id="555" name="Google Shape;555;p13"/>
          <p:cNvSpPr txBox="1"/>
          <p:nvPr/>
        </p:nvSpPr>
        <p:spPr>
          <a:xfrm>
            <a:off x="6740100" y="2709200"/>
            <a:ext cx="114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U(7) ← 10</a:t>
            </a:r>
            <a:endParaRPr b="0" i="0" sz="1400" u="none" cap="none" strike="noStrike">
              <a:solidFill>
                <a:srgbClr val="000000"/>
              </a:solidFill>
              <a:latin typeface="Lato"/>
              <a:ea typeface="Lato"/>
              <a:cs typeface="Lato"/>
              <a:sym typeface="Lato"/>
            </a:endParaRPr>
          </a:p>
        </p:txBody>
      </p:sp>
      <p:graphicFrame>
        <p:nvGraphicFramePr>
          <p:cNvPr id="556" name="Google Shape;556;p13"/>
          <p:cNvGraphicFramePr/>
          <p:nvPr/>
        </p:nvGraphicFramePr>
        <p:xfrm>
          <a:off x="875850" y="42219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Expected Utility</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-0.21</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-1.19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0.71</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14"/>
          <p:cNvSpPr/>
          <p:nvPr/>
        </p:nvSpPr>
        <p:spPr>
          <a:xfrm>
            <a:off x="21348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4"/>
          <p:cNvSpPr/>
          <p:nvPr/>
        </p:nvSpPr>
        <p:spPr>
          <a:xfrm>
            <a:off x="27441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4"/>
          <p:cNvSpPr/>
          <p:nvPr/>
        </p:nvSpPr>
        <p:spPr>
          <a:xfrm>
            <a:off x="33534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4"/>
          <p:cNvSpPr/>
          <p:nvPr/>
        </p:nvSpPr>
        <p:spPr>
          <a:xfrm>
            <a:off x="39627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4"/>
          <p:cNvSpPr/>
          <p:nvPr/>
        </p:nvSpPr>
        <p:spPr>
          <a:xfrm>
            <a:off x="45720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4"/>
          <p:cNvSpPr/>
          <p:nvPr/>
        </p:nvSpPr>
        <p:spPr>
          <a:xfrm>
            <a:off x="51813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4"/>
          <p:cNvSpPr/>
          <p:nvPr/>
        </p:nvSpPr>
        <p:spPr>
          <a:xfrm>
            <a:off x="57906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a:off x="63999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9" name="Google Shape;569;p14"/>
          <p:cNvPicPr preferRelativeResize="0"/>
          <p:nvPr/>
        </p:nvPicPr>
        <p:blipFill rotWithShape="1">
          <a:blip r:embed="rId3">
            <a:alphaModFix/>
          </a:blip>
          <a:srcRect b="0" l="0" r="0" t="0"/>
          <a:stretch/>
        </p:blipFill>
        <p:spPr>
          <a:xfrm>
            <a:off x="5827650" y="600188"/>
            <a:ext cx="535199" cy="535199"/>
          </a:xfrm>
          <a:prstGeom prst="rect">
            <a:avLst/>
          </a:prstGeom>
          <a:noFill/>
          <a:ln>
            <a:noFill/>
          </a:ln>
        </p:spPr>
      </p:pic>
      <p:pic>
        <p:nvPicPr>
          <p:cNvPr id="570" name="Google Shape;570;p14"/>
          <p:cNvPicPr preferRelativeResize="0"/>
          <p:nvPr/>
        </p:nvPicPr>
        <p:blipFill rotWithShape="1">
          <a:blip r:embed="rId4">
            <a:alphaModFix/>
          </a:blip>
          <a:srcRect b="0" l="0" r="0" t="0"/>
          <a:stretch/>
        </p:blipFill>
        <p:spPr>
          <a:xfrm>
            <a:off x="3999750" y="618212"/>
            <a:ext cx="535201" cy="499145"/>
          </a:xfrm>
          <a:prstGeom prst="rect">
            <a:avLst/>
          </a:prstGeom>
          <a:noFill/>
          <a:ln>
            <a:noFill/>
          </a:ln>
        </p:spPr>
      </p:pic>
      <p:pic>
        <p:nvPicPr>
          <p:cNvPr id="571" name="Google Shape;571;p14"/>
          <p:cNvPicPr preferRelativeResize="0"/>
          <p:nvPr/>
        </p:nvPicPr>
        <p:blipFill rotWithShape="1">
          <a:blip r:embed="rId4">
            <a:alphaModFix/>
          </a:blip>
          <a:srcRect b="0" l="0" r="0" t="0"/>
          <a:stretch/>
        </p:blipFill>
        <p:spPr>
          <a:xfrm>
            <a:off x="6436950" y="618212"/>
            <a:ext cx="535201" cy="499145"/>
          </a:xfrm>
          <a:prstGeom prst="rect">
            <a:avLst/>
          </a:prstGeom>
          <a:noFill/>
          <a:ln>
            <a:noFill/>
          </a:ln>
        </p:spPr>
      </p:pic>
      <p:sp>
        <p:nvSpPr>
          <p:cNvPr id="572" name="Google Shape;572;p14"/>
          <p:cNvSpPr txBox="1"/>
          <p:nvPr/>
        </p:nvSpPr>
        <p:spPr>
          <a:xfrm>
            <a:off x="21348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573" name="Google Shape;573;p14"/>
          <p:cNvSpPr txBox="1"/>
          <p:nvPr/>
        </p:nvSpPr>
        <p:spPr>
          <a:xfrm>
            <a:off x="27441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574" name="Google Shape;574;p14"/>
          <p:cNvSpPr txBox="1"/>
          <p:nvPr/>
        </p:nvSpPr>
        <p:spPr>
          <a:xfrm>
            <a:off x="33534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575" name="Google Shape;575;p14"/>
          <p:cNvSpPr txBox="1"/>
          <p:nvPr/>
        </p:nvSpPr>
        <p:spPr>
          <a:xfrm>
            <a:off x="39627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576" name="Google Shape;576;p14"/>
          <p:cNvSpPr txBox="1"/>
          <p:nvPr/>
        </p:nvSpPr>
        <p:spPr>
          <a:xfrm>
            <a:off x="45720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577" name="Google Shape;577;p14"/>
          <p:cNvSpPr txBox="1"/>
          <p:nvPr/>
        </p:nvSpPr>
        <p:spPr>
          <a:xfrm>
            <a:off x="51813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578" name="Google Shape;578;p14"/>
          <p:cNvSpPr txBox="1"/>
          <p:nvPr/>
        </p:nvSpPr>
        <p:spPr>
          <a:xfrm>
            <a:off x="57906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579" name="Google Shape;579;p14"/>
          <p:cNvSpPr txBox="1"/>
          <p:nvPr/>
        </p:nvSpPr>
        <p:spPr>
          <a:xfrm>
            <a:off x="63999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580" name="Google Shape;580;p14"/>
          <p:cNvSpPr txBox="1"/>
          <p:nvPr/>
        </p:nvSpPr>
        <p:spPr>
          <a:xfrm>
            <a:off x="39627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581" name="Google Shape;581;p14"/>
          <p:cNvSpPr txBox="1"/>
          <p:nvPr/>
        </p:nvSpPr>
        <p:spPr>
          <a:xfrm>
            <a:off x="63999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582" name="Google Shape;582;p14"/>
          <p:cNvSpPr txBox="1"/>
          <p:nvPr/>
        </p:nvSpPr>
        <p:spPr>
          <a:xfrm>
            <a:off x="5807475"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583" name="Google Shape;583;p14"/>
          <p:cNvSpPr txBox="1"/>
          <p:nvPr/>
        </p:nvSpPr>
        <p:spPr>
          <a:xfrm>
            <a:off x="138600" y="3797450"/>
            <a:ext cx="86712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Lato"/>
              <a:buChar char="-"/>
            </a:pPr>
            <a:r>
              <a:rPr b="1" i="0" lang="en" sz="1400" u="none" cap="none" strike="noStrike">
                <a:solidFill>
                  <a:srgbClr val="000000"/>
                </a:solidFill>
                <a:latin typeface="Lato"/>
                <a:ea typeface="Lato"/>
                <a:cs typeface="Lato"/>
                <a:sym typeface="Lato"/>
              </a:rPr>
              <a:t>Apply Tabular Q-Learning to the aforementioned environment problem. Assume that the policy will pick L if the Q-values is indecisive.</a:t>
            </a:r>
            <a:endParaRPr b="1" i="0" sz="1400" u="none" cap="none" strike="noStrike">
              <a:solidFill>
                <a:srgbClr val="000000"/>
              </a:solidFill>
              <a:latin typeface="Lato"/>
              <a:ea typeface="Lato"/>
              <a:cs typeface="Lato"/>
              <a:sym typeface="Lato"/>
            </a:endParaRPr>
          </a:p>
        </p:txBody>
      </p:sp>
      <p:sp>
        <p:nvSpPr>
          <p:cNvPr id="584" name="Google Shape;584;p14"/>
          <p:cNvSpPr txBox="1"/>
          <p:nvPr/>
        </p:nvSpPr>
        <p:spPr>
          <a:xfrm>
            <a:off x="349950" y="17806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all cells (except terminals) have -1 reward, and assume that the discount factor is 1.</a:t>
            </a:r>
            <a:endParaRPr b="0" i="0" sz="1400" u="none" cap="none" strike="noStrike">
              <a:solidFill>
                <a:srgbClr val="000000"/>
              </a:solidFill>
              <a:latin typeface="Lato"/>
              <a:ea typeface="Lato"/>
              <a:cs typeface="Lato"/>
              <a:sym typeface="Lato"/>
            </a:endParaRPr>
          </a:p>
        </p:txBody>
      </p:sp>
      <p:sp>
        <p:nvSpPr>
          <p:cNvPr id="585" name="Google Shape;585;p14"/>
          <p:cNvSpPr txBox="1"/>
          <p:nvPr/>
        </p:nvSpPr>
        <p:spPr>
          <a:xfrm>
            <a:off x="2788950" y="1439200"/>
            <a:ext cx="3566100" cy="45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each episode start from at state 2.</a:t>
            </a:r>
            <a:endParaRPr b="0" i="0" sz="1400" u="none" cap="none" strike="noStrike">
              <a:solidFill>
                <a:srgbClr val="000000"/>
              </a:solidFill>
              <a:latin typeface="Lato"/>
              <a:ea typeface="Lato"/>
              <a:cs typeface="Lato"/>
              <a:sym typeface="Lato"/>
            </a:endParaRPr>
          </a:p>
        </p:txBody>
      </p:sp>
      <p:sp>
        <p:nvSpPr>
          <p:cNvPr id="586" name="Google Shape;586;p14"/>
          <p:cNvSpPr txBox="1"/>
          <p:nvPr/>
        </p:nvSpPr>
        <p:spPr>
          <a:xfrm>
            <a:off x="51813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87" name="Google Shape;587;p14"/>
          <p:cNvSpPr txBox="1"/>
          <p:nvPr/>
        </p:nvSpPr>
        <p:spPr>
          <a:xfrm>
            <a:off x="45720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88" name="Google Shape;588;p14"/>
          <p:cNvSpPr txBox="1"/>
          <p:nvPr/>
        </p:nvSpPr>
        <p:spPr>
          <a:xfrm>
            <a:off x="3334875"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89" name="Google Shape;589;p14"/>
          <p:cNvSpPr txBox="1"/>
          <p:nvPr/>
        </p:nvSpPr>
        <p:spPr>
          <a:xfrm>
            <a:off x="21348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pic>
        <p:nvPicPr>
          <p:cNvPr id="590" name="Google Shape;590;p14"/>
          <p:cNvPicPr preferRelativeResize="0"/>
          <p:nvPr/>
        </p:nvPicPr>
        <p:blipFill rotWithShape="1">
          <a:blip r:embed="rId5">
            <a:alphaModFix/>
          </a:blip>
          <a:srcRect b="0" l="0" r="0" t="0"/>
          <a:stretch/>
        </p:blipFill>
        <p:spPr>
          <a:xfrm>
            <a:off x="2875875" y="618237"/>
            <a:ext cx="345751" cy="345733"/>
          </a:xfrm>
          <a:prstGeom prst="rect">
            <a:avLst/>
          </a:prstGeom>
          <a:noFill/>
          <a:ln>
            <a:noFill/>
          </a:ln>
        </p:spPr>
      </p:pic>
      <p:sp>
        <p:nvSpPr>
          <p:cNvPr id="591" name="Google Shape;591;p14"/>
          <p:cNvSpPr txBox="1"/>
          <p:nvPr/>
        </p:nvSpPr>
        <p:spPr>
          <a:xfrm>
            <a:off x="27441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592" name="Google Shape;592;p14"/>
          <p:cNvSpPr txBox="1"/>
          <p:nvPr/>
        </p:nvSpPr>
        <p:spPr>
          <a:xfrm>
            <a:off x="349950" y="2438925"/>
            <a:ext cx="8444100" cy="11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Since we are going to sample the rollout by our self, we need the transition model: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Action L: 100% Move left one step</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Action R: 20% Move right one step, 80% Move right 2 steps.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Note: In real application, we rarely know the transition model. Instead, we sample the transition by interacting with an environment.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5"/>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598" name="Google Shape;598;p15"/>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5"/>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5"/>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5"/>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5"/>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5"/>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5"/>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5"/>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6" name="Google Shape;606;p15"/>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607" name="Google Shape;607;p15"/>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608" name="Google Shape;608;p15"/>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609" name="Google Shape;609;p15"/>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610" name="Google Shape;610;p15"/>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611" name="Google Shape;611;p15"/>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612" name="Google Shape;612;p15"/>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613" name="Google Shape;613;p15"/>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614" name="Google Shape;614;p15"/>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615" name="Google Shape;615;p15"/>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616" name="Google Shape;616;p15"/>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617" name="Google Shape;617;p15"/>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618" name="Google Shape;618;p15"/>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619" name="Google Shape;619;p15"/>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620" name="Google Shape;620;p15"/>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621" name="Google Shape;621;p15"/>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22" name="Google Shape;622;p15"/>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23" name="Google Shape;623;p15"/>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24" name="Google Shape;624;p15"/>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25" name="Google Shape;625;p15"/>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26" name="Google Shape;626;p15"/>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2,L → 1</a:t>
            </a:r>
            <a:endParaRPr b="0" i="0" sz="1400" u="none" cap="none" strike="noStrike">
              <a:solidFill>
                <a:schemeClr val="lt1"/>
              </a:solidFill>
              <a:latin typeface="Roboto Mono"/>
              <a:ea typeface="Roboto Mono"/>
              <a:cs typeface="Roboto Mono"/>
              <a:sym typeface="Roboto Mono"/>
            </a:endParaRPr>
          </a:p>
        </p:txBody>
      </p:sp>
      <p:sp>
        <p:nvSpPr>
          <p:cNvPr id="627" name="Google Shape;627;p15"/>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628" name="Google Shape;628;p15"/>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Q(2, L) ← Q(2,L) + 0.1( R(2) + 1*max(Q(1,L), Q(1,R)) - Q(2,L))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+ 1*max(0, 0) - 0)  ← -0.1</a:t>
            </a:r>
            <a:endParaRPr b="0" i="0" sz="1400" u="none" cap="none" strike="noStrike">
              <a:solidFill>
                <a:srgbClr val="000000"/>
              </a:solidFill>
              <a:latin typeface="Roboto Mono"/>
              <a:ea typeface="Roboto Mono"/>
              <a:cs typeface="Roboto Mono"/>
              <a:sym typeface="Roboto Mono"/>
            </a:endParaRPr>
          </a:p>
        </p:txBody>
      </p:sp>
      <p:pic>
        <p:nvPicPr>
          <p:cNvPr id="629" name="Google Shape;629;p15"/>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630" name="Google Shape;630;p15"/>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631" name="Google Shape;631;p15"/>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6"/>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637" name="Google Shape;637;p16"/>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6"/>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6"/>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6"/>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6"/>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6"/>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6"/>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6"/>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5" name="Google Shape;645;p16"/>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646" name="Google Shape;646;p16"/>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647" name="Google Shape;647;p16"/>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648" name="Google Shape;648;p16"/>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649" name="Google Shape;649;p16"/>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650" name="Google Shape;650;p16"/>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651" name="Google Shape;651;p16"/>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652" name="Google Shape;652;p16"/>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653" name="Google Shape;653;p16"/>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654" name="Google Shape;654;p16"/>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655" name="Google Shape;655;p16"/>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656" name="Google Shape;656;p16"/>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657" name="Google Shape;657;p16"/>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658" name="Google Shape;658;p16"/>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659" name="Google Shape;659;p16"/>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660" name="Google Shape;660;p16"/>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61" name="Google Shape;661;p16"/>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62" name="Google Shape;662;p16"/>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63" name="Google Shape;663;p16"/>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64" name="Google Shape;664;p16"/>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665" name="Google Shape;665;p16"/>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1,L → 1</a:t>
            </a:r>
            <a:endParaRPr b="0" i="0" sz="1400" u="none" cap="none" strike="noStrike">
              <a:solidFill>
                <a:schemeClr val="lt1"/>
              </a:solidFill>
              <a:latin typeface="Roboto Mono"/>
              <a:ea typeface="Roboto Mono"/>
              <a:cs typeface="Roboto Mono"/>
              <a:sym typeface="Roboto Mono"/>
            </a:endParaRPr>
          </a:p>
        </p:txBody>
      </p:sp>
      <p:sp>
        <p:nvSpPr>
          <p:cNvPr id="666" name="Google Shape;666;p16"/>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667" name="Google Shape;667;p16"/>
          <p:cNvSpPr txBox="1"/>
          <p:nvPr/>
        </p:nvSpPr>
        <p:spPr>
          <a:xfrm>
            <a:off x="1674600" y="1944075"/>
            <a:ext cx="702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+ 1*max(Q(1,L), Q(1,R))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+ 1*max(0, 0) - 0)  ← -0.1</a:t>
            </a:r>
            <a:endParaRPr b="0" i="0" sz="1400" u="none" cap="none" strike="noStrike">
              <a:solidFill>
                <a:srgbClr val="000000"/>
              </a:solidFill>
              <a:latin typeface="Roboto Mono"/>
              <a:ea typeface="Roboto Mono"/>
              <a:cs typeface="Roboto Mono"/>
              <a:sym typeface="Roboto Mono"/>
            </a:endParaRPr>
          </a:p>
        </p:txBody>
      </p:sp>
      <p:pic>
        <p:nvPicPr>
          <p:cNvPr id="668" name="Google Shape;668;p16"/>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669" name="Google Shape;669;p16"/>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670" name="Google Shape;670;p16"/>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7"/>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676" name="Google Shape;676;p17"/>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7"/>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7"/>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7"/>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7"/>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7"/>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7"/>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7"/>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4" name="Google Shape;684;p17"/>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685" name="Google Shape;685;p17"/>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686" name="Google Shape;686;p17"/>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687" name="Google Shape;687;p17"/>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688" name="Google Shape;688;p17"/>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689" name="Google Shape;689;p17"/>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690" name="Google Shape;690;p17"/>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691" name="Google Shape;691;p17"/>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692" name="Google Shape;692;p17"/>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693" name="Google Shape;693;p17"/>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694" name="Google Shape;694;p17"/>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695" name="Google Shape;695;p17"/>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696" name="Google Shape;696;p17"/>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697" name="Google Shape;697;p17"/>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698" name="Google Shape;698;p17"/>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699" name="Google Shape;699;p17"/>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00" name="Google Shape;700;p17"/>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01" name="Google Shape;701;p17"/>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02" name="Google Shape;702;p17"/>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03" name="Google Shape;703;p17"/>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04" name="Google Shape;704;p17"/>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1,R → 2</a:t>
            </a:r>
            <a:endParaRPr b="0" i="0" sz="1400" u="none" cap="none" strike="noStrike">
              <a:solidFill>
                <a:schemeClr val="lt1"/>
              </a:solidFill>
              <a:latin typeface="Roboto Mono"/>
              <a:ea typeface="Roboto Mono"/>
              <a:cs typeface="Roboto Mono"/>
              <a:sym typeface="Roboto Mono"/>
            </a:endParaRPr>
          </a:p>
        </p:txBody>
      </p:sp>
      <p:sp>
        <p:nvSpPr>
          <p:cNvPr id="705" name="Google Shape;705;p17"/>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706" name="Google Shape;706;p17"/>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+ 1*max(Q(2,L), Q(2,R))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+ 1*max(-0.1, 0) - 0)  ← -0.1</a:t>
            </a:r>
            <a:endParaRPr b="0" i="0" sz="1400" u="none" cap="none" strike="noStrike">
              <a:solidFill>
                <a:srgbClr val="000000"/>
              </a:solidFill>
              <a:latin typeface="Roboto Mono"/>
              <a:ea typeface="Roboto Mono"/>
              <a:cs typeface="Roboto Mono"/>
              <a:sym typeface="Roboto Mono"/>
            </a:endParaRPr>
          </a:p>
        </p:txBody>
      </p:sp>
      <p:pic>
        <p:nvPicPr>
          <p:cNvPr id="707" name="Google Shape;707;p17"/>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708" name="Google Shape;708;p17"/>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709" name="Google Shape;709;p17"/>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8"/>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715" name="Google Shape;715;p18"/>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8"/>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8"/>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8"/>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8"/>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8"/>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8"/>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8"/>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3" name="Google Shape;723;p18"/>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724" name="Google Shape;724;p18"/>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725" name="Google Shape;725;p18"/>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726" name="Google Shape;726;p18"/>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727" name="Google Shape;727;p18"/>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728" name="Google Shape;728;p18"/>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729" name="Google Shape;729;p18"/>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730" name="Google Shape;730;p18"/>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731" name="Google Shape;731;p18"/>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732" name="Google Shape;732;p18"/>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733" name="Google Shape;733;p18"/>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734" name="Google Shape;734;p18"/>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735" name="Google Shape;735;p18"/>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736" name="Google Shape;736;p18"/>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737" name="Google Shape;737;p18"/>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738" name="Google Shape;738;p18"/>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39" name="Google Shape;739;p18"/>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40" name="Google Shape;740;p18"/>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41" name="Google Shape;741;p18"/>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42" name="Google Shape;742;p18"/>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43" name="Google Shape;743;p18"/>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2,R → 3</a:t>
            </a:r>
            <a:endParaRPr b="0" i="0" sz="1400" u="none" cap="none" strike="noStrike">
              <a:solidFill>
                <a:schemeClr val="lt1"/>
              </a:solidFill>
              <a:latin typeface="Roboto Mono"/>
              <a:ea typeface="Roboto Mono"/>
              <a:cs typeface="Roboto Mono"/>
              <a:sym typeface="Roboto Mono"/>
            </a:endParaRPr>
          </a:p>
        </p:txBody>
      </p:sp>
      <p:sp>
        <p:nvSpPr>
          <p:cNvPr id="744" name="Google Shape;744;p18"/>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745" name="Google Shape;745;p18"/>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Q(2, R) ← Q(2,R) + 0.1( R(2) + 1*max(Q(3,L), Q(3,R)) - Q(2,R))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+ 1*max(0, 0) - 0)  ← -0.1</a:t>
            </a:r>
            <a:endParaRPr b="0" i="0" sz="1400" u="none" cap="none" strike="noStrike">
              <a:solidFill>
                <a:srgbClr val="000000"/>
              </a:solidFill>
              <a:latin typeface="Roboto Mono"/>
              <a:ea typeface="Roboto Mono"/>
              <a:cs typeface="Roboto Mono"/>
              <a:sym typeface="Roboto Mono"/>
            </a:endParaRPr>
          </a:p>
        </p:txBody>
      </p:sp>
      <p:pic>
        <p:nvPicPr>
          <p:cNvPr id="746" name="Google Shape;746;p18"/>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747" name="Google Shape;747;p18"/>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748" name="Google Shape;748;p18"/>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9"/>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754" name="Google Shape;754;p19"/>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9"/>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9"/>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9"/>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9"/>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9"/>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9"/>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9"/>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2" name="Google Shape;762;p19"/>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763" name="Google Shape;763;p19"/>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764" name="Google Shape;764;p19"/>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765" name="Google Shape;765;p19"/>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766" name="Google Shape;766;p19"/>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767" name="Google Shape;767;p19"/>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768" name="Google Shape;768;p19"/>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769" name="Google Shape;769;p19"/>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770" name="Google Shape;770;p19"/>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771" name="Google Shape;771;p19"/>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772" name="Google Shape;772;p19"/>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773" name="Google Shape;773;p19"/>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774" name="Google Shape;774;p19"/>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775" name="Google Shape;775;p19"/>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776" name="Google Shape;776;p19"/>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777" name="Google Shape;777;p19"/>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78" name="Google Shape;778;p19"/>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79" name="Google Shape;779;p19"/>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80" name="Google Shape;780;p19"/>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81" name="Google Shape;781;p19"/>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782" name="Google Shape;782;p19"/>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3,L → 2</a:t>
            </a:r>
            <a:endParaRPr b="0" i="0" sz="1400" u="none" cap="none" strike="noStrike">
              <a:solidFill>
                <a:schemeClr val="lt1"/>
              </a:solidFill>
              <a:latin typeface="Roboto Mono"/>
              <a:ea typeface="Roboto Mono"/>
              <a:cs typeface="Roboto Mono"/>
              <a:sym typeface="Roboto Mono"/>
            </a:endParaRPr>
          </a:p>
        </p:txBody>
      </p:sp>
      <p:sp>
        <p:nvSpPr>
          <p:cNvPr id="783" name="Google Shape;783;p19"/>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784" name="Google Shape;784;p19"/>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Q(3, L) ← Q(3,L) + 0.1( R(3) + 1*max(Q(2,L), Q(2,R)) - Q(3,L))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+ 1*max(-0.1, -0.1) - 0)  ← -0.11</a:t>
            </a:r>
            <a:endParaRPr b="0" i="0" sz="1400" u="none" cap="none" strike="noStrike">
              <a:solidFill>
                <a:srgbClr val="000000"/>
              </a:solidFill>
              <a:latin typeface="Roboto Mono"/>
              <a:ea typeface="Roboto Mono"/>
              <a:cs typeface="Roboto Mono"/>
              <a:sym typeface="Roboto Mono"/>
            </a:endParaRPr>
          </a:p>
        </p:txBody>
      </p:sp>
      <p:pic>
        <p:nvPicPr>
          <p:cNvPr id="785" name="Google Shape;785;p19"/>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786" name="Google Shape;786;p19"/>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787" name="Google Shape;787;p19"/>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p:nvPr/>
        </p:nvSpPr>
        <p:spPr>
          <a:xfrm>
            <a:off x="21348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27441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33534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39627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45720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51813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57906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63999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2"/>
          <p:cNvPicPr preferRelativeResize="0"/>
          <p:nvPr/>
        </p:nvPicPr>
        <p:blipFill rotWithShape="1">
          <a:blip r:embed="rId3">
            <a:alphaModFix/>
          </a:blip>
          <a:srcRect b="0" l="0" r="0" t="0"/>
          <a:stretch/>
        </p:blipFill>
        <p:spPr>
          <a:xfrm>
            <a:off x="5827650" y="904988"/>
            <a:ext cx="535199" cy="535199"/>
          </a:xfrm>
          <a:prstGeom prst="rect">
            <a:avLst/>
          </a:prstGeom>
          <a:noFill/>
          <a:ln>
            <a:noFill/>
          </a:ln>
        </p:spPr>
      </p:pic>
      <p:pic>
        <p:nvPicPr>
          <p:cNvPr id="101" name="Google Shape;101;p2"/>
          <p:cNvPicPr preferRelativeResize="0"/>
          <p:nvPr/>
        </p:nvPicPr>
        <p:blipFill rotWithShape="1">
          <a:blip r:embed="rId4">
            <a:alphaModFix/>
          </a:blip>
          <a:srcRect b="0" l="0" r="0" t="0"/>
          <a:stretch/>
        </p:blipFill>
        <p:spPr>
          <a:xfrm>
            <a:off x="3999750" y="923013"/>
            <a:ext cx="535201" cy="499145"/>
          </a:xfrm>
          <a:prstGeom prst="rect">
            <a:avLst/>
          </a:prstGeom>
          <a:noFill/>
          <a:ln>
            <a:noFill/>
          </a:ln>
        </p:spPr>
      </p:pic>
      <p:pic>
        <p:nvPicPr>
          <p:cNvPr id="102" name="Google Shape;102;p2"/>
          <p:cNvPicPr preferRelativeResize="0"/>
          <p:nvPr/>
        </p:nvPicPr>
        <p:blipFill rotWithShape="1">
          <a:blip r:embed="rId4">
            <a:alphaModFix/>
          </a:blip>
          <a:srcRect b="0" l="0" r="0" t="0"/>
          <a:stretch/>
        </p:blipFill>
        <p:spPr>
          <a:xfrm>
            <a:off x="6436950" y="923013"/>
            <a:ext cx="535201" cy="499145"/>
          </a:xfrm>
          <a:prstGeom prst="rect">
            <a:avLst/>
          </a:prstGeom>
          <a:noFill/>
          <a:ln>
            <a:noFill/>
          </a:ln>
        </p:spPr>
      </p:pic>
      <p:sp>
        <p:nvSpPr>
          <p:cNvPr id="103" name="Google Shape;103;p2"/>
          <p:cNvSpPr txBox="1"/>
          <p:nvPr/>
        </p:nvSpPr>
        <p:spPr>
          <a:xfrm>
            <a:off x="21348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04" name="Google Shape;104;p2"/>
          <p:cNvSpPr txBox="1"/>
          <p:nvPr/>
        </p:nvSpPr>
        <p:spPr>
          <a:xfrm>
            <a:off x="27441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05" name="Google Shape;105;p2"/>
          <p:cNvSpPr txBox="1"/>
          <p:nvPr/>
        </p:nvSpPr>
        <p:spPr>
          <a:xfrm>
            <a:off x="33534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06" name="Google Shape;106;p2"/>
          <p:cNvSpPr txBox="1"/>
          <p:nvPr/>
        </p:nvSpPr>
        <p:spPr>
          <a:xfrm>
            <a:off x="39627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07" name="Google Shape;107;p2"/>
          <p:cNvSpPr txBox="1"/>
          <p:nvPr/>
        </p:nvSpPr>
        <p:spPr>
          <a:xfrm>
            <a:off x="45720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08" name="Google Shape;108;p2"/>
          <p:cNvSpPr txBox="1"/>
          <p:nvPr/>
        </p:nvSpPr>
        <p:spPr>
          <a:xfrm>
            <a:off x="51813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09" name="Google Shape;109;p2"/>
          <p:cNvSpPr txBox="1"/>
          <p:nvPr/>
        </p:nvSpPr>
        <p:spPr>
          <a:xfrm>
            <a:off x="57906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10" name="Google Shape;110;p2"/>
          <p:cNvSpPr txBox="1"/>
          <p:nvPr/>
        </p:nvSpPr>
        <p:spPr>
          <a:xfrm>
            <a:off x="63999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11" name="Google Shape;111;p2"/>
          <p:cNvSpPr/>
          <p:nvPr/>
        </p:nvSpPr>
        <p:spPr>
          <a:xfrm>
            <a:off x="22168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34354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46540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flipH="1">
            <a:off x="2826150" y="393463"/>
            <a:ext cx="445200" cy="4524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txBox="1"/>
          <p:nvPr/>
        </p:nvSpPr>
        <p:spPr>
          <a:xfrm>
            <a:off x="39627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16" name="Google Shape;116;p2"/>
          <p:cNvSpPr txBox="1"/>
          <p:nvPr/>
        </p:nvSpPr>
        <p:spPr>
          <a:xfrm>
            <a:off x="63999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17" name="Google Shape;117;p2"/>
          <p:cNvSpPr txBox="1"/>
          <p:nvPr/>
        </p:nvSpPr>
        <p:spPr>
          <a:xfrm>
            <a:off x="5807475"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18" name="Google Shape;118;p2"/>
          <p:cNvSpPr txBox="1"/>
          <p:nvPr/>
        </p:nvSpPr>
        <p:spPr>
          <a:xfrm>
            <a:off x="177525" y="3284300"/>
            <a:ext cx="86712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Using three episodes shown in table 1, do the following:</a:t>
            </a:r>
            <a:endParaRPr b="1"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Apply “Direct Utility Estimation”.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Following “Adaptive Dynamic Programming”, estimate the transition model then write down the linear equations to evaluate the policy after receiving all the percept.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Assuming all utilities are initialized to 0, apply “TD-Learning” on the following episodes.</a:t>
            </a:r>
            <a:endParaRPr b="0" i="0" sz="1400" u="none" cap="none" strike="noStrike">
              <a:solidFill>
                <a:srgbClr val="000000"/>
              </a:solidFill>
              <a:latin typeface="Lato"/>
              <a:ea typeface="Lato"/>
              <a:cs typeface="Lato"/>
              <a:sym typeface="Lato"/>
            </a:endParaRPr>
          </a:p>
        </p:txBody>
      </p:sp>
      <p:sp>
        <p:nvSpPr>
          <p:cNvPr id="119" name="Google Shape;119;p2"/>
          <p:cNvSpPr/>
          <p:nvPr/>
        </p:nvSpPr>
        <p:spPr>
          <a:xfrm>
            <a:off x="5271775"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txBox="1"/>
          <p:nvPr/>
        </p:nvSpPr>
        <p:spPr>
          <a:xfrm>
            <a:off x="252150" y="46023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all cells (except terminals) have -1 reward, and assume that the discount factor is 1.</a:t>
            </a:r>
            <a:endParaRPr b="0" i="0" sz="1400" u="none" cap="none" strike="noStrike">
              <a:solidFill>
                <a:srgbClr val="000000"/>
              </a:solidFill>
              <a:latin typeface="Lato"/>
              <a:ea typeface="Lato"/>
              <a:cs typeface="Lato"/>
              <a:sym typeface="Lato"/>
            </a:endParaRPr>
          </a:p>
        </p:txBody>
      </p:sp>
      <p:graphicFrame>
        <p:nvGraphicFramePr>
          <p:cNvPr id="121" name="Google Shape;121;p2"/>
          <p:cNvGraphicFramePr/>
          <p:nvPr/>
        </p:nvGraphicFramePr>
        <p:xfrm>
          <a:off x="5319388" y="1977438"/>
          <a:ext cx="3000000" cy="3000000"/>
        </p:xfrm>
        <a:graphic>
          <a:graphicData uri="http://schemas.openxmlformats.org/drawingml/2006/table">
            <a:tbl>
              <a:tblPr>
                <a:noFill/>
                <a:tableStyleId>{91E08663-11E5-43AA-BC67-527717F70CAB}</a:tableStyleId>
              </a:tblPr>
              <a:tblGrid>
                <a:gridCol w="446175"/>
                <a:gridCol w="24440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Mono SemiBold"/>
                          <a:ea typeface="Roboto Mono SemiBold"/>
                          <a:cs typeface="Roboto Mono SemiBold"/>
                          <a:sym typeface="Roboto Mono SemiBold"/>
                        </a:rPr>
                        <a:t>E1</a:t>
                      </a:r>
                      <a:endParaRPr sz="1400" u="none" cap="none" strike="noStrike">
                        <a:solidFill>
                          <a:srgbClr val="FFFFFF"/>
                        </a:solidFill>
                        <a:latin typeface="Roboto Mono SemiBold"/>
                        <a:ea typeface="Roboto Mono SemiBold"/>
                        <a:cs typeface="Roboto Mono SemiBold"/>
                        <a:sym typeface="Roboto Mono SemiBold"/>
                      </a:endParaRPr>
                    </a:p>
                  </a:txBody>
                  <a:tcPr marT="91425" marB="91425" marR="91425" marL="91425">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Mono SemiBold"/>
                          <a:ea typeface="Roboto Mono SemiBold"/>
                          <a:cs typeface="Roboto Mono SemiBold"/>
                          <a:sym typeface="Roboto Mono SemiBold"/>
                        </a:rPr>
                        <a:t>2 → 1 → 3 → 5 → 7</a:t>
                      </a:r>
                      <a:endParaRPr sz="1400" u="none" cap="none" strike="noStrike">
                        <a:latin typeface="Roboto Mono SemiBold"/>
                        <a:ea typeface="Roboto Mono SemiBold"/>
                        <a:cs typeface="Roboto Mono SemiBold"/>
                        <a:sym typeface="Roboto Mono SemiBold"/>
                      </a:endParaRPr>
                    </a:p>
                  </a:txBody>
                  <a:tcPr marT="91425" marB="91425" marR="91425" marL="91425">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Mono SemiBold"/>
                          <a:ea typeface="Roboto Mono SemiBold"/>
                          <a:cs typeface="Roboto Mono SemiBold"/>
                          <a:sym typeface="Roboto Mono SemiBold"/>
                        </a:rPr>
                        <a:t>E2</a:t>
                      </a:r>
                      <a:endParaRPr sz="1400" u="none" cap="none" strike="noStrike">
                        <a:solidFill>
                          <a:srgbClr val="FFFFFF"/>
                        </a:solidFill>
                        <a:latin typeface="Roboto Mono SemiBold"/>
                        <a:ea typeface="Roboto Mono SemiBold"/>
                        <a:cs typeface="Roboto Mono SemiBold"/>
                        <a:sym typeface="Roboto Mono SemiBold"/>
                      </a:endParaRPr>
                    </a:p>
                  </a:txBody>
                  <a:tcPr marT="91425" marB="91425" marR="91425" marL="91425">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Mono SemiBold"/>
                          <a:ea typeface="Roboto Mono SemiBold"/>
                          <a:cs typeface="Roboto Mono SemiBold"/>
                          <a:sym typeface="Roboto Mono SemiBold"/>
                        </a:rPr>
                        <a:t>1 → 2 → 1 → 3 → 4</a:t>
                      </a:r>
                      <a:endParaRPr sz="1400" u="none" cap="none" strike="noStrike">
                        <a:latin typeface="Roboto Mono SemiBold"/>
                        <a:ea typeface="Roboto Mono SemiBold"/>
                        <a:cs typeface="Roboto Mono SemiBold"/>
                        <a:sym typeface="Roboto Mono SemiBold"/>
                      </a:endParaRPr>
                    </a:p>
                  </a:txBody>
                  <a:tcPr marT="91425" marB="91425" marR="91425" marL="91425">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Mono SemiBold"/>
                          <a:ea typeface="Roboto Mono SemiBold"/>
                          <a:cs typeface="Roboto Mono SemiBold"/>
                          <a:sym typeface="Roboto Mono SemiBold"/>
                        </a:rPr>
                        <a:t>E3</a:t>
                      </a:r>
                      <a:endParaRPr sz="1400" u="none" cap="none" strike="noStrike">
                        <a:solidFill>
                          <a:srgbClr val="FFFFFF"/>
                        </a:solidFill>
                        <a:latin typeface="Roboto Mono SemiBold"/>
                        <a:ea typeface="Roboto Mono SemiBold"/>
                        <a:cs typeface="Roboto Mono SemiBold"/>
                        <a:sym typeface="Roboto Mono SemiBold"/>
                      </a:endParaRPr>
                    </a:p>
                  </a:txBody>
                  <a:tcPr marT="91425" marB="91425" marR="91425" marL="91425">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1A1A1A"/>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Mono SemiBold"/>
                          <a:ea typeface="Roboto Mono SemiBold"/>
                          <a:cs typeface="Roboto Mono SemiBold"/>
                          <a:sym typeface="Roboto Mono SemiBold"/>
                        </a:rPr>
                        <a:t>5 → 6 → 7</a:t>
                      </a:r>
                      <a:endParaRPr sz="1400" u="none" cap="none" strike="noStrike">
                        <a:latin typeface="Roboto Mono SemiBold"/>
                        <a:ea typeface="Roboto Mono SemiBold"/>
                        <a:cs typeface="Roboto Mono SemiBold"/>
                        <a:sym typeface="Roboto Mono SemiBold"/>
                      </a:endParaRPr>
                    </a:p>
                  </a:txBody>
                  <a:tcPr marT="91425" marB="91425" marR="91425" marL="91425">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tcPr>
                </a:tc>
              </a:tr>
            </a:tbl>
          </a:graphicData>
        </a:graphic>
      </p:graphicFrame>
      <p:sp>
        <p:nvSpPr>
          <p:cNvPr id="122" name="Google Shape;122;p2"/>
          <p:cNvSpPr txBox="1"/>
          <p:nvPr/>
        </p:nvSpPr>
        <p:spPr>
          <a:xfrm>
            <a:off x="5319400" y="3166075"/>
            <a:ext cx="28902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ato"/>
                <a:ea typeface="Lato"/>
                <a:cs typeface="Lato"/>
                <a:sym typeface="Lato"/>
              </a:rPr>
              <a:t>Table 1</a:t>
            </a:r>
            <a:endParaRPr b="0" i="0" sz="1000" u="none" cap="none" strike="noStrike">
              <a:solidFill>
                <a:srgbClr val="000000"/>
              </a:solidFill>
              <a:latin typeface="Lato"/>
              <a:ea typeface="Lato"/>
              <a:cs typeface="Lato"/>
              <a:sym typeface="Lato"/>
            </a:endParaRPr>
          </a:p>
        </p:txBody>
      </p:sp>
      <p:sp>
        <p:nvSpPr>
          <p:cNvPr id="123" name="Google Shape;123;p2"/>
          <p:cNvSpPr txBox="1"/>
          <p:nvPr/>
        </p:nvSpPr>
        <p:spPr>
          <a:xfrm>
            <a:off x="177525" y="1951725"/>
            <a:ext cx="4394400" cy="1262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The agent interacts with the environment for 3 episodes.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Each episode start from a random state.</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The state sequence for each episode is shown in Table 1.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4" name="Google Shape;124;p2"/>
          <p:cNvSpPr txBox="1"/>
          <p:nvPr/>
        </p:nvSpPr>
        <p:spPr>
          <a:xfrm>
            <a:off x="51813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5" name="Google Shape;125;p2"/>
          <p:cNvSpPr txBox="1"/>
          <p:nvPr/>
        </p:nvSpPr>
        <p:spPr>
          <a:xfrm>
            <a:off x="45720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6" name="Google Shape;126;p2"/>
          <p:cNvSpPr txBox="1"/>
          <p:nvPr/>
        </p:nvSpPr>
        <p:spPr>
          <a:xfrm>
            <a:off x="3334875"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7" name="Google Shape;127;p2"/>
          <p:cNvSpPr txBox="1"/>
          <p:nvPr/>
        </p:nvSpPr>
        <p:spPr>
          <a:xfrm>
            <a:off x="21348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pic>
        <p:nvPicPr>
          <p:cNvPr id="128" name="Google Shape;128;p2"/>
          <p:cNvPicPr preferRelativeResize="0"/>
          <p:nvPr/>
        </p:nvPicPr>
        <p:blipFill rotWithShape="1">
          <a:blip r:embed="rId5">
            <a:alphaModFix/>
          </a:blip>
          <a:srcRect b="0" l="0" r="0" t="0"/>
          <a:stretch/>
        </p:blipFill>
        <p:spPr>
          <a:xfrm>
            <a:off x="2875875" y="923037"/>
            <a:ext cx="345751" cy="345733"/>
          </a:xfrm>
          <a:prstGeom prst="rect">
            <a:avLst/>
          </a:prstGeom>
          <a:noFill/>
          <a:ln>
            <a:noFill/>
          </a:ln>
        </p:spPr>
      </p:pic>
      <p:sp>
        <p:nvSpPr>
          <p:cNvPr id="129" name="Google Shape;129;p2"/>
          <p:cNvSpPr txBox="1"/>
          <p:nvPr/>
        </p:nvSpPr>
        <p:spPr>
          <a:xfrm>
            <a:off x="27441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20"/>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793" name="Google Shape;793;p20"/>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0"/>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0"/>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0"/>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0"/>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0"/>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0"/>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0"/>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1" name="Google Shape;801;p20"/>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802" name="Google Shape;802;p20"/>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803" name="Google Shape;803;p20"/>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804" name="Google Shape;804;p20"/>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805" name="Google Shape;805;p20"/>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806" name="Google Shape;806;p20"/>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807" name="Google Shape;807;p20"/>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808" name="Google Shape;808;p20"/>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809" name="Google Shape;809;p20"/>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810" name="Google Shape;810;p20"/>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811" name="Google Shape;811;p20"/>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812" name="Google Shape;812;p20"/>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813" name="Google Shape;813;p20"/>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814" name="Google Shape;814;p20"/>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815" name="Google Shape;815;p20"/>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816" name="Google Shape;816;p20"/>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17" name="Google Shape;817;p20"/>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18" name="Google Shape;818;p20"/>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19" name="Google Shape;819;p20"/>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20" name="Google Shape;820;p20"/>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21" name="Google Shape;821;p20"/>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2,L → 1</a:t>
            </a:r>
            <a:endParaRPr b="0" i="0" sz="1400" u="none" cap="none" strike="noStrike">
              <a:solidFill>
                <a:schemeClr val="lt1"/>
              </a:solidFill>
              <a:latin typeface="Roboto Mono"/>
              <a:ea typeface="Roboto Mono"/>
              <a:cs typeface="Roboto Mono"/>
              <a:sym typeface="Roboto Mono"/>
            </a:endParaRPr>
          </a:p>
        </p:txBody>
      </p:sp>
      <p:sp>
        <p:nvSpPr>
          <p:cNvPr id="822" name="Google Shape;822;p20"/>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823" name="Google Shape;823;p20"/>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Q(2, L) ← Q(2,L) + 0.1( R(2) + 1*max(Q(1,L), Q(1,R)) - Q(2,L))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-0.1 + 0.1( -1 + 1*max(-0.1, -0.1) - -0.1)  ← -0.2</a:t>
            </a:r>
            <a:endParaRPr b="0" i="0" sz="1400" u="none" cap="none" strike="noStrike">
              <a:solidFill>
                <a:srgbClr val="000000"/>
              </a:solidFill>
              <a:latin typeface="Roboto Mono"/>
              <a:ea typeface="Roboto Mono"/>
              <a:cs typeface="Roboto Mono"/>
              <a:sym typeface="Roboto Mono"/>
            </a:endParaRPr>
          </a:p>
        </p:txBody>
      </p:sp>
      <p:pic>
        <p:nvPicPr>
          <p:cNvPr id="824" name="Google Shape;824;p20"/>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825" name="Google Shape;825;p20"/>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826" name="Google Shape;826;p20"/>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21"/>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832" name="Google Shape;832;p21"/>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1"/>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1"/>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1"/>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1"/>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1"/>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1"/>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1"/>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0" name="Google Shape;840;p21"/>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841" name="Google Shape;841;p21"/>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842" name="Google Shape;842;p21"/>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843" name="Google Shape;843;p21"/>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844" name="Google Shape;844;p21"/>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845" name="Google Shape;845;p21"/>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846" name="Google Shape;846;p21"/>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847" name="Google Shape;847;p21"/>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848" name="Google Shape;848;p21"/>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849" name="Google Shape;849;p21"/>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850" name="Google Shape;850;p21"/>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851" name="Google Shape;851;p21"/>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852" name="Google Shape;852;p21"/>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853" name="Google Shape;853;p21"/>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854" name="Google Shape;854;p21"/>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855" name="Google Shape;855;p21"/>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56" name="Google Shape;856;p21"/>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57" name="Google Shape;857;p21"/>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58" name="Google Shape;858;p21"/>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59" name="Google Shape;859;p21"/>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60" name="Google Shape;860;p21"/>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1,L → 1</a:t>
            </a:r>
            <a:endParaRPr b="0" i="0" sz="1400" u="none" cap="none" strike="noStrike">
              <a:solidFill>
                <a:schemeClr val="lt1"/>
              </a:solidFill>
              <a:latin typeface="Roboto Mono"/>
              <a:ea typeface="Roboto Mono"/>
              <a:cs typeface="Roboto Mono"/>
              <a:sym typeface="Roboto Mono"/>
            </a:endParaRPr>
          </a:p>
        </p:txBody>
      </p:sp>
      <p:sp>
        <p:nvSpPr>
          <p:cNvPr id="861" name="Google Shape;861;p21"/>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862" name="Google Shape;862;p21"/>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+ 1*max(Q(1,L), Q(1,R))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-0.1 + 0.1( -1 + 1*max(-0.1, -0.1) - -0.1)  ← -0.2</a:t>
            </a:r>
            <a:endParaRPr b="0" i="0" sz="1400" u="none" cap="none" strike="noStrike">
              <a:solidFill>
                <a:srgbClr val="000000"/>
              </a:solidFill>
              <a:latin typeface="Roboto Mono"/>
              <a:ea typeface="Roboto Mono"/>
              <a:cs typeface="Roboto Mono"/>
              <a:sym typeface="Roboto Mono"/>
            </a:endParaRPr>
          </a:p>
        </p:txBody>
      </p:sp>
      <p:pic>
        <p:nvPicPr>
          <p:cNvPr id="863" name="Google Shape;863;p21"/>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864" name="Google Shape;864;p21"/>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865" name="Google Shape;865;p21"/>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22"/>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871" name="Google Shape;871;p22"/>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2"/>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2"/>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2"/>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2"/>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2"/>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2"/>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2"/>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9" name="Google Shape;879;p22"/>
          <p:cNvPicPr preferRelativeResize="0"/>
          <p:nvPr/>
        </p:nvPicPr>
        <p:blipFill rotWithShape="1">
          <a:blip r:embed="rId4">
            <a:alphaModFix/>
          </a:blip>
          <a:srcRect b="0" l="0" r="0" t="0"/>
          <a:stretch/>
        </p:blipFill>
        <p:spPr>
          <a:xfrm>
            <a:off x="2875875" y="465837"/>
            <a:ext cx="345751" cy="345733"/>
          </a:xfrm>
          <a:prstGeom prst="rect">
            <a:avLst/>
          </a:prstGeom>
          <a:noFill/>
          <a:ln>
            <a:noFill/>
          </a:ln>
        </p:spPr>
      </p:pic>
      <p:pic>
        <p:nvPicPr>
          <p:cNvPr id="880" name="Google Shape;880;p22"/>
          <p:cNvPicPr preferRelativeResize="0"/>
          <p:nvPr/>
        </p:nvPicPr>
        <p:blipFill rotWithShape="1">
          <a:blip r:embed="rId5">
            <a:alphaModFix/>
          </a:blip>
          <a:srcRect b="0" l="0" r="0" t="0"/>
          <a:stretch/>
        </p:blipFill>
        <p:spPr>
          <a:xfrm>
            <a:off x="5827650" y="447788"/>
            <a:ext cx="535199" cy="535199"/>
          </a:xfrm>
          <a:prstGeom prst="rect">
            <a:avLst/>
          </a:prstGeom>
          <a:noFill/>
          <a:ln>
            <a:noFill/>
          </a:ln>
        </p:spPr>
      </p:pic>
      <p:pic>
        <p:nvPicPr>
          <p:cNvPr id="881" name="Google Shape;881;p22"/>
          <p:cNvPicPr preferRelativeResize="0"/>
          <p:nvPr/>
        </p:nvPicPr>
        <p:blipFill rotWithShape="1">
          <a:blip r:embed="rId6">
            <a:alphaModFix/>
          </a:blip>
          <a:srcRect b="0" l="0" r="0" t="0"/>
          <a:stretch/>
        </p:blipFill>
        <p:spPr>
          <a:xfrm>
            <a:off x="3999750" y="465813"/>
            <a:ext cx="535201" cy="499145"/>
          </a:xfrm>
          <a:prstGeom prst="rect">
            <a:avLst/>
          </a:prstGeom>
          <a:noFill/>
          <a:ln>
            <a:noFill/>
          </a:ln>
        </p:spPr>
      </p:pic>
      <p:pic>
        <p:nvPicPr>
          <p:cNvPr id="882" name="Google Shape;882;p22"/>
          <p:cNvPicPr preferRelativeResize="0"/>
          <p:nvPr/>
        </p:nvPicPr>
        <p:blipFill rotWithShape="1">
          <a:blip r:embed="rId6">
            <a:alphaModFix/>
          </a:blip>
          <a:srcRect b="0" l="0" r="0" t="0"/>
          <a:stretch/>
        </p:blipFill>
        <p:spPr>
          <a:xfrm>
            <a:off x="6436950" y="465813"/>
            <a:ext cx="535201" cy="499145"/>
          </a:xfrm>
          <a:prstGeom prst="rect">
            <a:avLst/>
          </a:prstGeom>
          <a:noFill/>
          <a:ln>
            <a:noFill/>
          </a:ln>
        </p:spPr>
      </p:pic>
      <p:sp>
        <p:nvSpPr>
          <p:cNvPr id="883" name="Google Shape;883;p22"/>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884" name="Google Shape;884;p22"/>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885" name="Google Shape;885;p22"/>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886" name="Google Shape;886;p22"/>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887" name="Google Shape;887;p22"/>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888" name="Google Shape;888;p22"/>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889" name="Google Shape;889;p22"/>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890" name="Google Shape;890;p22"/>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891" name="Google Shape;891;p22"/>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892" name="Google Shape;892;p22"/>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893" name="Google Shape;893;p22"/>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894" name="Google Shape;894;p22"/>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95" name="Google Shape;895;p22"/>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96" name="Google Shape;896;p22"/>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97" name="Google Shape;897;p22"/>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98" name="Google Shape;898;p22"/>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899" name="Google Shape;899;p22"/>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1,R → 3</a:t>
            </a:r>
            <a:endParaRPr b="0" i="0" sz="1400" u="none" cap="none" strike="noStrike">
              <a:solidFill>
                <a:schemeClr val="lt1"/>
              </a:solidFill>
              <a:latin typeface="Roboto Mono"/>
              <a:ea typeface="Roboto Mono"/>
              <a:cs typeface="Roboto Mono"/>
              <a:sym typeface="Roboto Mono"/>
            </a:endParaRPr>
          </a:p>
        </p:txBody>
      </p:sp>
      <p:sp>
        <p:nvSpPr>
          <p:cNvPr id="900" name="Google Shape;900;p22"/>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901" name="Google Shape;901;p22"/>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R) ← Q(1,R) + 0.1( R(1) + 1*max(Q(3,L), Q(3,R)) - Q(1,R))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-0.1 + 0.1( -1 + 1*max(-0.11, 0) - -0.1)  ← -0.19</a:t>
            </a:r>
            <a:endParaRPr b="0" i="0" sz="1400" u="none" cap="none" strike="noStrike">
              <a:solidFill>
                <a:srgbClr val="000000"/>
              </a:solidFill>
              <a:latin typeface="Roboto Mono"/>
              <a:ea typeface="Roboto Mono"/>
              <a:cs typeface="Roboto Mono"/>
              <a:sym typeface="Roboto Mono"/>
            </a:endParaRPr>
          </a:p>
        </p:txBody>
      </p:sp>
      <p:pic>
        <p:nvPicPr>
          <p:cNvPr id="902" name="Google Shape;902;p22"/>
          <p:cNvPicPr preferRelativeResize="0"/>
          <p:nvPr/>
        </p:nvPicPr>
        <p:blipFill rotWithShape="1">
          <a:blip r:embed="rId7">
            <a:alphaModFix/>
          </a:blip>
          <a:srcRect b="0" l="0" r="0" t="0"/>
          <a:stretch/>
        </p:blipFill>
        <p:spPr>
          <a:xfrm>
            <a:off x="2190750" y="1286788"/>
            <a:ext cx="4762500" cy="390525"/>
          </a:xfrm>
          <a:prstGeom prst="rect">
            <a:avLst/>
          </a:prstGeom>
          <a:noFill/>
          <a:ln>
            <a:noFill/>
          </a:ln>
        </p:spPr>
      </p:pic>
      <p:graphicFrame>
        <p:nvGraphicFramePr>
          <p:cNvPr id="903" name="Google Shape;903;p22"/>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extLst>
                            <a:ext uri="http://customooxmlschemas.google.com/">
                              <go:slidesCustomData xmlns:go="http://customooxmlschemas.google.com/" textRoundtripDataId="2"/>
                            </a:ext>
                          </a:extLst>
                        </a:rPr>
                        <a:t>-0.21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-0.19</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904" name="Google Shape;904;p22"/>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23"/>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910" name="Google Shape;910;p23"/>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3"/>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3"/>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3"/>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3"/>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3"/>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3"/>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3"/>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8" name="Google Shape;918;p23"/>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919" name="Google Shape;919;p23"/>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920" name="Google Shape;920;p23"/>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921" name="Google Shape;921;p23"/>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922" name="Google Shape;922;p23"/>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923" name="Google Shape;923;p23"/>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924" name="Google Shape;924;p23"/>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925" name="Google Shape;925;p23"/>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926" name="Google Shape;926;p23"/>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927" name="Google Shape;927;p23"/>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928" name="Google Shape;928;p23"/>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929" name="Google Shape;929;p23"/>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930" name="Google Shape;930;p23"/>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931" name="Google Shape;931;p23"/>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932" name="Google Shape;932;p23"/>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933" name="Google Shape;933;p23"/>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34" name="Google Shape;934;p23"/>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35" name="Google Shape;935;p23"/>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36" name="Google Shape;936;p23"/>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37" name="Google Shape;937;p23"/>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38" name="Google Shape;938;p23"/>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3,R → 5</a:t>
            </a:r>
            <a:endParaRPr b="0" i="0" sz="1400" u="none" cap="none" strike="noStrike">
              <a:solidFill>
                <a:schemeClr val="lt1"/>
              </a:solidFill>
              <a:latin typeface="Roboto Mono"/>
              <a:ea typeface="Roboto Mono"/>
              <a:cs typeface="Roboto Mono"/>
              <a:sym typeface="Roboto Mono"/>
            </a:endParaRPr>
          </a:p>
        </p:txBody>
      </p:sp>
      <p:sp>
        <p:nvSpPr>
          <p:cNvPr id="939" name="Google Shape;939;p23"/>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940" name="Google Shape;940;p23"/>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Q(3, R) ← Q(3,R) + 0.1( R(3) + 1*max(Q(5,L), Q(5,R)) - Q(3,R))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+ 1*max(0, 0) - -0)  ← -0.1</a:t>
            </a:r>
            <a:endParaRPr b="0" i="0" sz="1400" u="none" cap="none" strike="noStrike">
              <a:solidFill>
                <a:srgbClr val="000000"/>
              </a:solidFill>
              <a:latin typeface="Roboto Mono"/>
              <a:ea typeface="Roboto Mono"/>
              <a:cs typeface="Roboto Mono"/>
              <a:sym typeface="Roboto Mono"/>
            </a:endParaRPr>
          </a:p>
        </p:txBody>
      </p:sp>
      <p:pic>
        <p:nvPicPr>
          <p:cNvPr id="941" name="Google Shape;941;p23"/>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942" name="Google Shape;942;p23"/>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-0.19</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943" name="Google Shape;943;p23"/>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24"/>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949" name="Google Shape;949;p24"/>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4"/>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4"/>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4"/>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4"/>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4"/>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4"/>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4"/>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7" name="Google Shape;957;p24"/>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958" name="Google Shape;958;p24"/>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959" name="Google Shape;959;p24"/>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960" name="Google Shape;960;p24"/>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961" name="Google Shape;961;p24"/>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962" name="Google Shape;962;p24"/>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963" name="Google Shape;963;p24"/>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964" name="Google Shape;964;p24"/>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965" name="Google Shape;965;p24"/>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966" name="Google Shape;966;p24"/>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967" name="Google Shape;967;p24"/>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968" name="Google Shape;968;p24"/>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969" name="Google Shape;969;p24"/>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970" name="Google Shape;970;p24"/>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971" name="Google Shape;971;p24"/>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972" name="Google Shape;972;p24"/>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73" name="Google Shape;973;p24"/>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74" name="Google Shape;974;p24"/>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75" name="Google Shape;975;p24"/>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76" name="Google Shape;976;p24"/>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977" name="Google Shape;977;p24"/>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5,L → 4</a:t>
            </a:r>
            <a:endParaRPr b="0" i="0" sz="1400" u="none" cap="none" strike="noStrike">
              <a:solidFill>
                <a:schemeClr val="lt1"/>
              </a:solidFill>
              <a:latin typeface="Roboto Mono"/>
              <a:ea typeface="Roboto Mono"/>
              <a:cs typeface="Roboto Mono"/>
              <a:sym typeface="Roboto Mono"/>
            </a:endParaRPr>
          </a:p>
        </p:txBody>
      </p:sp>
      <p:sp>
        <p:nvSpPr>
          <p:cNvPr id="978" name="Google Shape;978;p24"/>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979" name="Google Shape;979;p24"/>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Q(5, L) ← Q(5,L) + 0.1( R(5) + 1*Q(4,_) - Q(5,L))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+ 1*-10 - -0)  ← -1.1</a:t>
            </a:r>
            <a:endParaRPr b="0" i="0" sz="1400" u="none" cap="none" strike="noStrike">
              <a:solidFill>
                <a:srgbClr val="000000"/>
              </a:solidFill>
              <a:latin typeface="Roboto Mono"/>
              <a:ea typeface="Roboto Mono"/>
              <a:cs typeface="Roboto Mono"/>
              <a:sym typeface="Roboto Mono"/>
            </a:endParaRPr>
          </a:p>
        </p:txBody>
      </p:sp>
      <p:pic>
        <p:nvPicPr>
          <p:cNvPr id="980" name="Google Shape;980;p24"/>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981" name="Google Shape;981;p24"/>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-10</a:t>
                      </a:r>
                      <a:endParaRPr b="1" sz="10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-0.19</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982" name="Google Shape;982;p24"/>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983" name="Google Shape;983;p24"/>
          <p:cNvSpPr txBox="1"/>
          <p:nvPr/>
        </p:nvSpPr>
        <p:spPr>
          <a:xfrm>
            <a:off x="353775" y="25598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Episode End</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2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Another Problem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pic>
        <p:nvPicPr>
          <p:cNvPr id="993" name="Google Shape;993;p26"/>
          <p:cNvPicPr preferRelativeResize="0"/>
          <p:nvPr/>
        </p:nvPicPr>
        <p:blipFill rotWithShape="1">
          <a:blip r:embed="rId3">
            <a:alphaModFix/>
          </a:blip>
          <a:srcRect b="0" l="0" r="0" t="0"/>
          <a:stretch/>
        </p:blipFill>
        <p:spPr>
          <a:xfrm>
            <a:off x="1657350" y="1166813"/>
            <a:ext cx="5829300" cy="2809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pic>
        <p:nvPicPr>
          <p:cNvPr id="998" name="Google Shape;998;p27"/>
          <p:cNvPicPr preferRelativeResize="0"/>
          <p:nvPr/>
        </p:nvPicPr>
        <p:blipFill rotWithShape="1">
          <a:blip r:embed="rId3">
            <a:alphaModFix/>
          </a:blip>
          <a:srcRect b="0" l="0" r="0" t="0"/>
          <a:stretch/>
        </p:blipFill>
        <p:spPr>
          <a:xfrm>
            <a:off x="385850" y="377413"/>
            <a:ext cx="3438525" cy="2657475"/>
          </a:xfrm>
          <a:prstGeom prst="rect">
            <a:avLst/>
          </a:prstGeom>
          <a:noFill/>
          <a:ln>
            <a:noFill/>
          </a:ln>
        </p:spPr>
      </p:pic>
      <p:sp>
        <p:nvSpPr>
          <p:cNvPr id="999" name="Google Shape;999;p27"/>
          <p:cNvSpPr txBox="1"/>
          <p:nvPr/>
        </p:nvSpPr>
        <p:spPr>
          <a:xfrm>
            <a:off x="3964975" y="449450"/>
            <a:ext cx="4813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 agent plays 3 episodes in the environment starting from a random state in each episode</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 rollouts were as follows:</a:t>
            </a:r>
            <a:endParaRPr b="0" i="0" sz="1400" u="none" cap="none" strike="noStrike">
              <a:solidFill>
                <a:srgbClr val="000000"/>
              </a:solidFill>
              <a:latin typeface="Lato"/>
              <a:ea typeface="Lato"/>
              <a:cs typeface="Lato"/>
              <a:sym typeface="Lato"/>
            </a:endParaRPr>
          </a:p>
        </p:txBody>
      </p:sp>
      <p:sp>
        <p:nvSpPr>
          <p:cNvPr id="1000" name="Google Shape;1000;p27"/>
          <p:cNvSpPr txBox="1"/>
          <p:nvPr/>
        </p:nvSpPr>
        <p:spPr>
          <a:xfrm>
            <a:off x="3964975" y="1568025"/>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E1: (1,1) → (1,2) → (1,3) → (2,3) → (3,3) → (4,3)</a:t>
            </a:r>
            <a:endParaRPr b="0" i="0" sz="1400" u="none" cap="none" strike="noStrike">
              <a:solidFill>
                <a:srgbClr val="000000"/>
              </a:solidFill>
              <a:latin typeface="Lato"/>
              <a:ea typeface="Lato"/>
              <a:cs typeface="Lato"/>
              <a:sym typeface="Lato"/>
            </a:endParaRPr>
          </a:p>
        </p:txBody>
      </p:sp>
      <p:sp>
        <p:nvSpPr>
          <p:cNvPr id="1001" name="Google Shape;1001;p27"/>
          <p:cNvSpPr txBox="1"/>
          <p:nvPr/>
        </p:nvSpPr>
        <p:spPr>
          <a:xfrm>
            <a:off x="3964975" y="1968225"/>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E2: (3,2) → (3,3) → (3,2) → (3,3) → (4,3)</a:t>
            </a:r>
            <a:endParaRPr b="0" i="0" sz="1400" u="none" cap="none" strike="noStrike">
              <a:solidFill>
                <a:srgbClr val="000000"/>
              </a:solidFill>
              <a:latin typeface="Lato"/>
              <a:ea typeface="Lato"/>
              <a:cs typeface="Lato"/>
              <a:sym typeface="Lato"/>
            </a:endParaRPr>
          </a:p>
        </p:txBody>
      </p:sp>
      <p:sp>
        <p:nvSpPr>
          <p:cNvPr id="1002" name="Google Shape;1002;p27"/>
          <p:cNvSpPr txBox="1"/>
          <p:nvPr/>
        </p:nvSpPr>
        <p:spPr>
          <a:xfrm>
            <a:off x="3964975" y="2371650"/>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E3: (2,3) → (3,3) → (3,2) → (4,3)</a:t>
            </a:r>
            <a:endParaRPr b="0" i="0" sz="1400" u="none" cap="none" strike="noStrike">
              <a:solidFill>
                <a:srgbClr val="000000"/>
              </a:solidFill>
              <a:latin typeface="Lato"/>
              <a:ea typeface="Lato"/>
              <a:cs typeface="Lato"/>
              <a:sym typeface="Lato"/>
            </a:endParaRPr>
          </a:p>
        </p:txBody>
      </p:sp>
      <p:sp>
        <p:nvSpPr>
          <p:cNvPr id="1003" name="Google Shape;1003;p27"/>
          <p:cNvSpPr txBox="1"/>
          <p:nvPr/>
        </p:nvSpPr>
        <p:spPr>
          <a:xfrm>
            <a:off x="252150" y="3100250"/>
            <a:ext cx="8444100" cy="12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Use these 3 rollouts, do the following:</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n" sz="1400" u="none" cap="none" strike="noStrike">
                <a:solidFill>
                  <a:srgbClr val="000000"/>
                </a:solidFill>
                <a:latin typeface="Lato"/>
                <a:ea typeface="Lato"/>
                <a:cs typeface="Lato"/>
                <a:sym typeface="Lato"/>
              </a:rPr>
              <a:t>Apply “Direct Utility Estimation”.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n" sz="1400" u="none" cap="none" strike="noStrike">
                <a:solidFill>
                  <a:srgbClr val="000000"/>
                </a:solidFill>
                <a:latin typeface="Lato"/>
                <a:ea typeface="Lato"/>
                <a:cs typeface="Lato"/>
                <a:sym typeface="Lato"/>
              </a:rPr>
              <a:t>Following “Adaptive Dynamic Programming”, estimate the transition model then write down the equations to evaluate the policy after receiving all the percept.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n" sz="1400" u="none" cap="none" strike="noStrike">
                <a:solidFill>
                  <a:srgbClr val="000000"/>
                </a:solidFill>
                <a:latin typeface="Lato"/>
                <a:ea typeface="Lato"/>
                <a:cs typeface="Lato"/>
                <a:sym typeface="Lato"/>
              </a:rPr>
              <a:t>Assuming all utilities are initialized to 0, apply “TD-Learning” on the following rollouts.</a:t>
            </a:r>
            <a:endParaRPr b="0" i="0" sz="1400" u="none" cap="none" strike="noStrike">
              <a:solidFill>
                <a:srgbClr val="000000"/>
              </a:solidFill>
              <a:latin typeface="Lato"/>
              <a:ea typeface="Lato"/>
              <a:cs typeface="Lato"/>
              <a:sym typeface="Lato"/>
            </a:endParaRPr>
          </a:p>
        </p:txBody>
      </p:sp>
      <p:sp>
        <p:nvSpPr>
          <p:cNvPr id="1004" name="Google Shape;1004;p27"/>
          <p:cNvSpPr txBox="1"/>
          <p:nvPr/>
        </p:nvSpPr>
        <p:spPr>
          <a:xfrm>
            <a:off x="252150" y="44499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all cells (except terminals) have 0 reward, and assume that the discount factor is 1.</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28"/>
          <p:cNvSpPr txBox="1"/>
          <p:nvPr/>
        </p:nvSpPr>
        <p:spPr>
          <a:xfrm>
            <a:off x="439450" y="329575"/>
            <a:ext cx="9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Episode 1</a:t>
            </a:r>
            <a:endParaRPr b="0" i="0" sz="1400" u="none" cap="none" strike="noStrike">
              <a:solidFill>
                <a:srgbClr val="000000"/>
              </a:solidFill>
              <a:latin typeface="Lato"/>
              <a:ea typeface="Lato"/>
              <a:cs typeface="Lato"/>
              <a:sym typeface="Lato"/>
            </a:endParaRPr>
          </a:p>
        </p:txBody>
      </p:sp>
      <p:graphicFrame>
        <p:nvGraphicFramePr>
          <p:cNvPr id="1010" name="Google Shape;1010;p28"/>
          <p:cNvGraphicFramePr/>
          <p:nvPr/>
        </p:nvGraphicFramePr>
        <p:xfrm>
          <a:off x="747725" y="880925"/>
          <a:ext cx="3000000" cy="3000000"/>
        </p:xfrm>
        <a:graphic>
          <a:graphicData uri="http://schemas.openxmlformats.org/drawingml/2006/table">
            <a:tbl>
              <a:tblPr>
                <a:noFill/>
                <a:tableStyleId>{91E08663-11E5-43AA-BC67-527717F70CAB}</a:tableStyleId>
              </a:tblPr>
              <a:tblGrid>
                <a:gridCol w="1443650"/>
                <a:gridCol w="1034150"/>
                <a:gridCol w="1034150"/>
                <a:gridCol w="1034150"/>
                <a:gridCol w="1034150"/>
                <a:gridCol w="1034150"/>
                <a:gridCol w="10341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Step</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6</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Future 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bl>
          </a:graphicData>
        </a:graphic>
      </p:graphicFrame>
      <p:sp>
        <p:nvSpPr>
          <p:cNvPr id="1011" name="Google Shape;1011;p28"/>
          <p:cNvSpPr txBox="1"/>
          <p:nvPr/>
        </p:nvSpPr>
        <p:spPr>
          <a:xfrm>
            <a:off x="1219050" y="2571750"/>
            <a:ext cx="670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Future Reward (State) = Reward (State) + discount * Future Reward (Next State)</a:t>
            </a:r>
            <a:endParaRPr b="0" i="0" sz="1400" u="none" cap="none" strike="noStrike">
              <a:solidFill>
                <a:srgbClr val="000000"/>
              </a:solidFill>
              <a:latin typeface="Lato"/>
              <a:ea typeface="Lato"/>
              <a:cs typeface="Lato"/>
              <a:sym typeface="Lato"/>
            </a:endParaRPr>
          </a:p>
        </p:txBody>
      </p:sp>
      <p:graphicFrame>
        <p:nvGraphicFramePr>
          <p:cNvPr id="1012" name="Google Shape;1012;p28"/>
          <p:cNvGraphicFramePr/>
          <p:nvPr/>
        </p:nvGraphicFramePr>
        <p:xfrm>
          <a:off x="887550"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graphicFrame>
        <p:nvGraphicFramePr>
          <p:cNvPr id="1013" name="Google Shape;1013;p28"/>
          <p:cNvGraphicFramePr/>
          <p:nvPr/>
        </p:nvGraphicFramePr>
        <p:xfrm>
          <a:off x="3497275"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sp>
        <p:nvSpPr>
          <p:cNvPr id="1014" name="Google Shape;1014;p28"/>
          <p:cNvSpPr txBox="1"/>
          <p:nvPr/>
        </p:nvSpPr>
        <p:spPr>
          <a:xfrm>
            <a:off x="88477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Future Reward Sum</a:t>
            </a:r>
            <a:endParaRPr b="0" i="0" sz="1400" u="none" cap="none" strike="noStrike">
              <a:solidFill>
                <a:srgbClr val="000000"/>
              </a:solidFill>
              <a:latin typeface="Lato"/>
              <a:ea typeface="Lato"/>
              <a:cs typeface="Lato"/>
              <a:sym typeface="Lato"/>
            </a:endParaRPr>
          </a:p>
        </p:txBody>
      </p:sp>
      <p:sp>
        <p:nvSpPr>
          <p:cNvPr id="1015" name="Google Shape;1015;p28"/>
          <p:cNvSpPr txBox="1"/>
          <p:nvPr/>
        </p:nvSpPr>
        <p:spPr>
          <a:xfrm>
            <a:off x="349727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Visit Count</a:t>
            </a:r>
            <a:endParaRPr b="0" i="0" sz="1400" u="none" cap="none" strike="noStrike">
              <a:solidFill>
                <a:srgbClr val="000000"/>
              </a:solidFill>
              <a:latin typeface="Lato"/>
              <a:ea typeface="Lato"/>
              <a:cs typeface="Lato"/>
              <a:sym typeface="Lato"/>
            </a:endParaRPr>
          </a:p>
        </p:txBody>
      </p:sp>
      <p:sp>
        <p:nvSpPr>
          <p:cNvPr id="1016" name="Google Shape;1016;p28"/>
          <p:cNvSpPr txBox="1"/>
          <p:nvPr/>
        </p:nvSpPr>
        <p:spPr>
          <a:xfrm>
            <a:off x="3018300" y="3649575"/>
            <a:ext cx="334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Lato"/>
                <a:ea typeface="Lato"/>
                <a:cs typeface="Lato"/>
                <a:sym typeface="Lato"/>
              </a:rPr>
              <a:t>/</a:t>
            </a:r>
            <a:endParaRPr b="0" i="0" sz="3000" u="none" cap="none" strike="noStrike">
              <a:solidFill>
                <a:srgbClr val="000000"/>
              </a:solidFill>
              <a:latin typeface="Lato"/>
              <a:ea typeface="Lato"/>
              <a:cs typeface="Lato"/>
              <a:sym typeface="Lato"/>
            </a:endParaRPr>
          </a:p>
        </p:txBody>
      </p:sp>
      <p:sp>
        <p:nvSpPr>
          <p:cNvPr id="1017" name="Google Shape;1017;p28"/>
          <p:cNvSpPr txBox="1"/>
          <p:nvPr/>
        </p:nvSpPr>
        <p:spPr>
          <a:xfrm>
            <a:off x="5628050" y="3649588"/>
            <a:ext cx="334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Lato"/>
                <a:ea typeface="Lato"/>
                <a:cs typeface="Lato"/>
                <a:sym typeface="Lato"/>
              </a:rPr>
              <a:t>=</a:t>
            </a:r>
            <a:endParaRPr b="0" i="0" sz="3000" u="none" cap="none" strike="noStrike">
              <a:solidFill>
                <a:srgbClr val="000000"/>
              </a:solidFill>
              <a:latin typeface="Lato"/>
              <a:ea typeface="Lato"/>
              <a:cs typeface="Lato"/>
              <a:sym typeface="Lato"/>
            </a:endParaRPr>
          </a:p>
        </p:txBody>
      </p:sp>
      <p:graphicFrame>
        <p:nvGraphicFramePr>
          <p:cNvPr id="1018" name="Google Shape;1018;p28"/>
          <p:cNvGraphicFramePr/>
          <p:nvPr/>
        </p:nvGraphicFramePr>
        <p:xfrm>
          <a:off x="6107025"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sp>
        <p:nvSpPr>
          <p:cNvPr id="1019" name="Google Shape;1019;p28"/>
          <p:cNvSpPr txBox="1"/>
          <p:nvPr/>
        </p:nvSpPr>
        <p:spPr>
          <a:xfrm>
            <a:off x="610702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Estimated Utility</a:t>
            </a:r>
            <a:endParaRPr b="0" i="0" sz="1400" u="none" cap="none" strike="noStrike">
              <a:solidFill>
                <a:srgbClr val="000000"/>
              </a:solidFill>
              <a:latin typeface="Lato"/>
              <a:ea typeface="Lato"/>
              <a:cs typeface="Lato"/>
              <a:sym typeface="Lato"/>
            </a:endParaRPr>
          </a:p>
        </p:txBody>
      </p:sp>
      <p:sp>
        <p:nvSpPr>
          <p:cNvPr id="1020" name="Google Shape;1020;p28"/>
          <p:cNvSpPr txBox="1"/>
          <p:nvPr/>
        </p:nvSpPr>
        <p:spPr>
          <a:xfrm>
            <a:off x="3351425" y="52500"/>
            <a:ext cx="2441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Direct Utility Estimation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29"/>
          <p:cNvSpPr txBox="1"/>
          <p:nvPr/>
        </p:nvSpPr>
        <p:spPr>
          <a:xfrm>
            <a:off x="439450" y="329575"/>
            <a:ext cx="9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Episode 2</a:t>
            </a:r>
            <a:endParaRPr b="0" i="0" sz="1400" u="none" cap="none" strike="noStrike">
              <a:solidFill>
                <a:srgbClr val="000000"/>
              </a:solidFill>
              <a:latin typeface="Lato"/>
              <a:ea typeface="Lato"/>
              <a:cs typeface="Lato"/>
              <a:sym typeface="Lato"/>
            </a:endParaRPr>
          </a:p>
        </p:txBody>
      </p:sp>
      <p:graphicFrame>
        <p:nvGraphicFramePr>
          <p:cNvPr id="1026" name="Google Shape;1026;p29"/>
          <p:cNvGraphicFramePr/>
          <p:nvPr/>
        </p:nvGraphicFramePr>
        <p:xfrm>
          <a:off x="747725" y="880925"/>
          <a:ext cx="3000000" cy="3000000"/>
        </p:xfrm>
        <a:graphic>
          <a:graphicData uri="http://schemas.openxmlformats.org/drawingml/2006/table">
            <a:tbl>
              <a:tblPr>
                <a:noFill/>
                <a:tableStyleId>{91E08663-11E5-43AA-BC67-527717F70CAB}</a:tableStyleId>
              </a:tblPr>
              <a:tblGrid>
                <a:gridCol w="1443650"/>
                <a:gridCol w="1034150"/>
                <a:gridCol w="1034150"/>
                <a:gridCol w="1034150"/>
                <a:gridCol w="1034150"/>
                <a:gridCol w="10341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Step</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Future 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bl>
          </a:graphicData>
        </a:graphic>
      </p:graphicFrame>
      <p:sp>
        <p:nvSpPr>
          <p:cNvPr id="1027" name="Google Shape;1027;p29"/>
          <p:cNvSpPr txBox="1"/>
          <p:nvPr/>
        </p:nvSpPr>
        <p:spPr>
          <a:xfrm>
            <a:off x="1219050" y="2571750"/>
            <a:ext cx="670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Future Reward (State) = Reward (State) + discount * Future Reward (Next State)</a:t>
            </a:r>
            <a:endParaRPr b="0" i="0" sz="1400" u="none" cap="none" strike="noStrike">
              <a:solidFill>
                <a:srgbClr val="000000"/>
              </a:solidFill>
              <a:latin typeface="Lato"/>
              <a:ea typeface="Lato"/>
              <a:cs typeface="Lato"/>
              <a:sym typeface="Lato"/>
            </a:endParaRPr>
          </a:p>
        </p:txBody>
      </p:sp>
      <p:graphicFrame>
        <p:nvGraphicFramePr>
          <p:cNvPr id="1028" name="Google Shape;1028;p29"/>
          <p:cNvGraphicFramePr/>
          <p:nvPr/>
        </p:nvGraphicFramePr>
        <p:xfrm>
          <a:off x="887550"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graphicFrame>
        <p:nvGraphicFramePr>
          <p:cNvPr id="1029" name="Google Shape;1029;p29"/>
          <p:cNvGraphicFramePr/>
          <p:nvPr/>
        </p:nvGraphicFramePr>
        <p:xfrm>
          <a:off x="3497275"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sp>
        <p:nvSpPr>
          <p:cNvPr id="1030" name="Google Shape;1030;p29"/>
          <p:cNvSpPr txBox="1"/>
          <p:nvPr/>
        </p:nvSpPr>
        <p:spPr>
          <a:xfrm>
            <a:off x="88477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Future Reward Sum</a:t>
            </a:r>
            <a:endParaRPr b="0" i="0" sz="1400" u="none" cap="none" strike="noStrike">
              <a:solidFill>
                <a:srgbClr val="000000"/>
              </a:solidFill>
              <a:latin typeface="Lato"/>
              <a:ea typeface="Lato"/>
              <a:cs typeface="Lato"/>
              <a:sym typeface="Lato"/>
            </a:endParaRPr>
          </a:p>
        </p:txBody>
      </p:sp>
      <p:sp>
        <p:nvSpPr>
          <p:cNvPr id="1031" name="Google Shape;1031;p29"/>
          <p:cNvSpPr txBox="1"/>
          <p:nvPr/>
        </p:nvSpPr>
        <p:spPr>
          <a:xfrm>
            <a:off x="349727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Visit Count</a:t>
            </a:r>
            <a:endParaRPr b="0" i="0" sz="1400" u="none" cap="none" strike="noStrike">
              <a:solidFill>
                <a:srgbClr val="000000"/>
              </a:solidFill>
              <a:latin typeface="Lato"/>
              <a:ea typeface="Lato"/>
              <a:cs typeface="Lato"/>
              <a:sym typeface="Lato"/>
            </a:endParaRPr>
          </a:p>
        </p:txBody>
      </p:sp>
      <p:sp>
        <p:nvSpPr>
          <p:cNvPr id="1032" name="Google Shape;1032;p29"/>
          <p:cNvSpPr txBox="1"/>
          <p:nvPr/>
        </p:nvSpPr>
        <p:spPr>
          <a:xfrm>
            <a:off x="3018300" y="3649575"/>
            <a:ext cx="334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Lato"/>
                <a:ea typeface="Lato"/>
                <a:cs typeface="Lato"/>
                <a:sym typeface="Lato"/>
              </a:rPr>
              <a:t>/</a:t>
            </a:r>
            <a:endParaRPr b="0" i="0" sz="3000" u="none" cap="none" strike="noStrike">
              <a:solidFill>
                <a:srgbClr val="000000"/>
              </a:solidFill>
              <a:latin typeface="Lato"/>
              <a:ea typeface="Lato"/>
              <a:cs typeface="Lato"/>
              <a:sym typeface="Lato"/>
            </a:endParaRPr>
          </a:p>
        </p:txBody>
      </p:sp>
      <p:sp>
        <p:nvSpPr>
          <p:cNvPr id="1033" name="Google Shape;1033;p29"/>
          <p:cNvSpPr txBox="1"/>
          <p:nvPr/>
        </p:nvSpPr>
        <p:spPr>
          <a:xfrm>
            <a:off x="5628050" y="3649588"/>
            <a:ext cx="334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Lato"/>
                <a:ea typeface="Lato"/>
                <a:cs typeface="Lato"/>
                <a:sym typeface="Lato"/>
              </a:rPr>
              <a:t>=</a:t>
            </a:r>
            <a:endParaRPr b="0" i="0" sz="3000" u="none" cap="none" strike="noStrike">
              <a:solidFill>
                <a:srgbClr val="000000"/>
              </a:solidFill>
              <a:latin typeface="Lato"/>
              <a:ea typeface="Lato"/>
              <a:cs typeface="Lato"/>
              <a:sym typeface="Lato"/>
            </a:endParaRPr>
          </a:p>
        </p:txBody>
      </p:sp>
      <p:graphicFrame>
        <p:nvGraphicFramePr>
          <p:cNvPr id="1034" name="Google Shape;1034;p29"/>
          <p:cNvGraphicFramePr/>
          <p:nvPr/>
        </p:nvGraphicFramePr>
        <p:xfrm>
          <a:off x="6107025"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sp>
        <p:nvSpPr>
          <p:cNvPr id="1035" name="Google Shape;1035;p29"/>
          <p:cNvSpPr txBox="1"/>
          <p:nvPr/>
        </p:nvSpPr>
        <p:spPr>
          <a:xfrm>
            <a:off x="610702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Estimated Utility</a:t>
            </a:r>
            <a:endParaRPr b="0" i="0" sz="1400" u="none" cap="none" strike="noStrike">
              <a:solidFill>
                <a:srgbClr val="000000"/>
              </a:solidFill>
              <a:latin typeface="Lato"/>
              <a:ea typeface="Lato"/>
              <a:cs typeface="Lato"/>
              <a:sym typeface="Lato"/>
            </a:endParaRPr>
          </a:p>
        </p:txBody>
      </p:sp>
      <p:sp>
        <p:nvSpPr>
          <p:cNvPr id="1036" name="Google Shape;1036;p29"/>
          <p:cNvSpPr txBox="1"/>
          <p:nvPr/>
        </p:nvSpPr>
        <p:spPr>
          <a:xfrm>
            <a:off x="3351425" y="52500"/>
            <a:ext cx="2441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Direct Utility Estimation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3"/>
          <p:cNvGraphicFramePr/>
          <p:nvPr/>
        </p:nvGraphicFramePr>
        <p:xfrm>
          <a:off x="1853163" y="1949400"/>
          <a:ext cx="3000000" cy="3000000"/>
        </p:xfrm>
        <a:graphic>
          <a:graphicData uri="http://schemas.openxmlformats.org/drawingml/2006/table">
            <a:tbl>
              <a:tblPr>
                <a:noFill/>
                <a:tableStyleId>{91E08663-11E5-43AA-BC67-527717F70CAB}</a:tableStyleId>
              </a:tblPr>
              <a:tblGrid>
                <a:gridCol w="1373150"/>
                <a:gridCol w="779575"/>
                <a:gridCol w="779575"/>
                <a:gridCol w="779575"/>
                <a:gridCol w="779575"/>
                <a:gridCol w="779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Rollout</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Reward</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Acc. Reward</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r>
            </a:tbl>
          </a:graphicData>
        </a:graphic>
      </p:graphicFrame>
      <p:sp>
        <p:nvSpPr>
          <p:cNvPr id="135" name="Google Shape;135;p3"/>
          <p:cNvSpPr/>
          <p:nvPr/>
        </p:nvSpPr>
        <p:spPr>
          <a:xfrm>
            <a:off x="21348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27441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33534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39627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45720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51813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57906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63999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p3"/>
          <p:cNvPicPr preferRelativeResize="0"/>
          <p:nvPr/>
        </p:nvPicPr>
        <p:blipFill rotWithShape="1">
          <a:blip r:embed="rId3">
            <a:alphaModFix/>
          </a:blip>
          <a:srcRect b="0" l="0" r="0" t="0"/>
          <a:stretch/>
        </p:blipFill>
        <p:spPr>
          <a:xfrm>
            <a:off x="2875875" y="923037"/>
            <a:ext cx="345751" cy="345733"/>
          </a:xfrm>
          <a:prstGeom prst="rect">
            <a:avLst/>
          </a:prstGeom>
          <a:noFill/>
          <a:ln>
            <a:noFill/>
          </a:ln>
        </p:spPr>
      </p:pic>
      <p:pic>
        <p:nvPicPr>
          <p:cNvPr id="144" name="Google Shape;144;p3"/>
          <p:cNvPicPr preferRelativeResize="0"/>
          <p:nvPr/>
        </p:nvPicPr>
        <p:blipFill rotWithShape="1">
          <a:blip r:embed="rId4">
            <a:alphaModFix/>
          </a:blip>
          <a:srcRect b="0" l="0" r="0" t="0"/>
          <a:stretch/>
        </p:blipFill>
        <p:spPr>
          <a:xfrm>
            <a:off x="5827650" y="904988"/>
            <a:ext cx="535199" cy="535199"/>
          </a:xfrm>
          <a:prstGeom prst="rect">
            <a:avLst/>
          </a:prstGeom>
          <a:noFill/>
          <a:ln>
            <a:noFill/>
          </a:ln>
        </p:spPr>
      </p:pic>
      <p:pic>
        <p:nvPicPr>
          <p:cNvPr id="145" name="Google Shape;145;p3"/>
          <p:cNvPicPr preferRelativeResize="0"/>
          <p:nvPr/>
        </p:nvPicPr>
        <p:blipFill rotWithShape="1">
          <a:blip r:embed="rId5">
            <a:alphaModFix/>
          </a:blip>
          <a:srcRect b="0" l="0" r="0" t="0"/>
          <a:stretch/>
        </p:blipFill>
        <p:spPr>
          <a:xfrm>
            <a:off x="3999750" y="923013"/>
            <a:ext cx="535201" cy="499145"/>
          </a:xfrm>
          <a:prstGeom prst="rect">
            <a:avLst/>
          </a:prstGeom>
          <a:noFill/>
          <a:ln>
            <a:noFill/>
          </a:ln>
        </p:spPr>
      </p:pic>
      <p:pic>
        <p:nvPicPr>
          <p:cNvPr id="146" name="Google Shape;146;p3"/>
          <p:cNvPicPr preferRelativeResize="0"/>
          <p:nvPr/>
        </p:nvPicPr>
        <p:blipFill rotWithShape="1">
          <a:blip r:embed="rId5">
            <a:alphaModFix/>
          </a:blip>
          <a:srcRect b="0" l="0" r="0" t="0"/>
          <a:stretch/>
        </p:blipFill>
        <p:spPr>
          <a:xfrm>
            <a:off x="6436950" y="923013"/>
            <a:ext cx="535201" cy="499145"/>
          </a:xfrm>
          <a:prstGeom prst="rect">
            <a:avLst/>
          </a:prstGeom>
          <a:noFill/>
          <a:ln>
            <a:noFill/>
          </a:ln>
        </p:spPr>
      </p:pic>
      <p:sp>
        <p:nvSpPr>
          <p:cNvPr id="147" name="Google Shape;147;p3"/>
          <p:cNvSpPr txBox="1"/>
          <p:nvPr/>
        </p:nvSpPr>
        <p:spPr>
          <a:xfrm>
            <a:off x="21348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48" name="Google Shape;148;p3"/>
          <p:cNvSpPr txBox="1"/>
          <p:nvPr/>
        </p:nvSpPr>
        <p:spPr>
          <a:xfrm>
            <a:off x="27441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49" name="Google Shape;149;p3"/>
          <p:cNvSpPr txBox="1"/>
          <p:nvPr/>
        </p:nvSpPr>
        <p:spPr>
          <a:xfrm>
            <a:off x="33534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50" name="Google Shape;150;p3"/>
          <p:cNvSpPr txBox="1"/>
          <p:nvPr/>
        </p:nvSpPr>
        <p:spPr>
          <a:xfrm>
            <a:off x="39627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51" name="Google Shape;151;p3"/>
          <p:cNvSpPr txBox="1"/>
          <p:nvPr/>
        </p:nvSpPr>
        <p:spPr>
          <a:xfrm>
            <a:off x="45720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52" name="Google Shape;152;p3"/>
          <p:cNvSpPr txBox="1"/>
          <p:nvPr/>
        </p:nvSpPr>
        <p:spPr>
          <a:xfrm>
            <a:off x="51813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53" name="Google Shape;153;p3"/>
          <p:cNvSpPr txBox="1"/>
          <p:nvPr/>
        </p:nvSpPr>
        <p:spPr>
          <a:xfrm>
            <a:off x="57906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54" name="Google Shape;154;p3"/>
          <p:cNvSpPr txBox="1"/>
          <p:nvPr/>
        </p:nvSpPr>
        <p:spPr>
          <a:xfrm>
            <a:off x="63999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55" name="Google Shape;155;p3"/>
          <p:cNvSpPr/>
          <p:nvPr/>
        </p:nvSpPr>
        <p:spPr>
          <a:xfrm>
            <a:off x="22168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34354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46540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flipH="1">
            <a:off x="2826150" y="393463"/>
            <a:ext cx="445200" cy="4524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txBox="1"/>
          <p:nvPr/>
        </p:nvSpPr>
        <p:spPr>
          <a:xfrm>
            <a:off x="39627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60" name="Google Shape;160;p3"/>
          <p:cNvSpPr txBox="1"/>
          <p:nvPr/>
        </p:nvSpPr>
        <p:spPr>
          <a:xfrm>
            <a:off x="63999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61" name="Google Shape;161;p3"/>
          <p:cNvSpPr txBox="1"/>
          <p:nvPr/>
        </p:nvSpPr>
        <p:spPr>
          <a:xfrm>
            <a:off x="5807475"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62" name="Google Shape;162;p3"/>
          <p:cNvSpPr/>
          <p:nvPr/>
        </p:nvSpPr>
        <p:spPr>
          <a:xfrm>
            <a:off x="5271775"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txBox="1"/>
          <p:nvPr/>
        </p:nvSpPr>
        <p:spPr>
          <a:xfrm>
            <a:off x="51813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4" name="Google Shape;164;p3"/>
          <p:cNvSpPr txBox="1"/>
          <p:nvPr/>
        </p:nvSpPr>
        <p:spPr>
          <a:xfrm>
            <a:off x="45720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5" name="Google Shape;165;p3"/>
          <p:cNvSpPr txBox="1"/>
          <p:nvPr/>
        </p:nvSpPr>
        <p:spPr>
          <a:xfrm>
            <a:off x="3334875"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6" name="Google Shape;166;p3"/>
          <p:cNvSpPr txBox="1"/>
          <p:nvPr/>
        </p:nvSpPr>
        <p:spPr>
          <a:xfrm>
            <a:off x="21348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7" name="Google Shape;167;p3"/>
          <p:cNvSpPr txBox="1"/>
          <p:nvPr/>
        </p:nvSpPr>
        <p:spPr>
          <a:xfrm>
            <a:off x="27441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graphicFrame>
        <p:nvGraphicFramePr>
          <p:cNvPr id="168" name="Google Shape;168;p3"/>
          <p:cNvGraphicFramePr/>
          <p:nvPr/>
        </p:nvGraphicFramePr>
        <p:xfrm>
          <a:off x="1259125" y="3365500"/>
          <a:ext cx="3000000" cy="3000000"/>
        </p:xfrm>
        <a:graphic>
          <a:graphicData uri="http://schemas.openxmlformats.org/drawingml/2006/table">
            <a:tbl>
              <a:tblPr>
                <a:noFill/>
                <a:tableStyleId>{91E08663-11E5-43AA-BC67-527717F70CAB}</a:tableStyleId>
              </a:tblPr>
              <a:tblGrid>
                <a:gridCol w="1959325"/>
                <a:gridCol w="583300"/>
                <a:gridCol w="583300"/>
                <a:gridCol w="583300"/>
                <a:gridCol w="583300"/>
                <a:gridCol w="583300"/>
                <a:gridCol w="583300"/>
                <a:gridCol w="583300"/>
                <a:gridCol w="5833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Acc. Reward Sum</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Visits</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Expected Utility</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r>
            </a:tbl>
          </a:graphicData>
        </a:graphic>
      </p:graphicFrame>
      <p:sp>
        <p:nvSpPr>
          <p:cNvPr id="169" name="Google Shape;169;p3"/>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Direct Utility Estimation:</a:t>
            </a:r>
            <a:endParaRPr b="1" i="0" sz="14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30"/>
          <p:cNvSpPr txBox="1"/>
          <p:nvPr/>
        </p:nvSpPr>
        <p:spPr>
          <a:xfrm>
            <a:off x="439450" y="329575"/>
            <a:ext cx="9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Episode 3</a:t>
            </a:r>
            <a:endParaRPr b="0" i="0" sz="1400" u="none" cap="none" strike="noStrike">
              <a:solidFill>
                <a:srgbClr val="000000"/>
              </a:solidFill>
              <a:latin typeface="Lato"/>
              <a:ea typeface="Lato"/>
              <a:cs typeface="Lato"/>
              <a:sym typeface="Lato"/>
            </a:endParaRPr>
          </a:p>
        </p:txBody>
      </p:sp>
      <p:graphicFrame>
        <p:nvGraphicFramePr>
          <p:cNvPr id="1042" name="Google Shape;1042;p30"/>
          <p:cNvGraphicFramePr/>
          <p:nvPr/>
        </p:nvGraphicFramePr>
        <p:xfrm>
          <a:off x="747725" y="880925"/>
          <a:ext cx="3000000" cy="3000000"/>
        </p:xfrm>
        <a:graphic>
          <a:graphicData uri="http://schemas.openxmlformats.org/drawingml/2006/table">
            <a:tbl>
              <a:tblPr>
                <a:noFill/>
                <a:tableStyleId>{91E08663-11E5-43AA-BC67-527717F70CAB}</a:tableStyleId>
              </a:tblPr>
              <a:tblGrid>
                <a:gridCol w="1443650"/>
                <a:gridCol w="1034150"/>
                <a:gridCol w="1034150"/>
                <a:gridCol w="1034150"/>
                <a:gridCol w="10341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Step</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(4,2)</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Future 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bl>
          </a:graphicData>
        </a:graphic>
      </p:graphicFrame>
      <p:sp>
        <p:nvSpPr>
          <p:cNvPr id="1043" name="Google Shape;1043;p30"/>
          <p:cNvSpPr txBox="1"/>
          <p:nvPr/>
        </p:nvSpPr>
        <p:spPr>
          <a:xfrm>
            <a:off x="1219050" y="2571750"/>
            <a:ext cx="670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Future Reward (State) = Reward (State) + discount * Future Reward (Next State)</a:t>
            </a:r>
            <a:endParaRPr b="0" i="0" sz="1400" u="none" cap="none" strike="noStrike">
              <a:solidFill>
                <a:srgbClr val="000000"/>
              </a:solidFill>
              <a:latin typeface="Lato"/>
              <a:ea typeface="Lato"/>
              <a:cs typeface="Lato"/>
              <a:sym typeface="Lato"/>
            </a:endParaRPr>
          </a:p>
        </p:txBody>
      </p:sp>
      <p:graphicFrame>
        <p:nvGraphicFramePr>
          <p:cNvPr id="1044" name="Google Shape;1044;p30"/>
          <p:cNvGraphicFramePr/>
          <p:nvPr/>
        </p:nvGraphicFramePr>
        <p:xfrm>
          <a:off x="887550"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graphicFrame>
        <p:nvGraphicFramePr>
          <p:cNvPr id="1045" name="Google Shape;1045;p30"/>
          <p:cNvGraphicFramePr/>
          <p:nvPr/>
        </p:nvGraphicFramePr>
        <p:xfrm>
          <a:off x="3497275"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sp>
        <p:nvSpPr>
          <p:cNvPr id="1046" name="Google Shape;1046;p30"/>
          <p:cNvSpPr txBox="1"/>
          <p:nvPr/>
        </p:nvSpPr>
        <p:spPr>
          <a:xfrm>
            <a:off x="88477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Future Reward Sum</a:t>
            </a:r>
            <a:endParaRPr b="0" i="0" sz="1400" u="none" cap="none" strike="noStrike">
              <a:solidFill>
                <a:srgbClr val="000000"/>
              </a:solidFill>
              <a:latin typeface="Lato"/>
              <a:ea typeface="Lato"/>
              <a:cs typeface="Lato"/>
              <a:sym typeface="Lato"/>
            </a:endParaRPr>
          </a:p>
        </p:txBody>
      </p:sp>
      <p:sp>
        <p:nvSpPr>
          <p:cNvPr id="1047" name="Google Shape;1047;p30"/>
          <p:cNvSpPr txBox="1"/>
          <p:nvPr/>
        </p:nvSpPr>
        <p:spPr>
          <a:xfrm>
            <a:off x="349727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Visit Count</a:t>
            </a:r>
            <a:endParaRPr b="0" i="0" sz="1400" u="none" cap="none" strike="noStrike">
              <a:solidFill>
                <a:srgbClr val="000000"/>
              </a:solidFill>
              <a:latin typeface="Lato"/>
              <a:ea typeface="Lato"/>
              <a:cs typeface="Lato"/>
              <a:sym typeface="Lato"/>
            </a:endParaRPr>
          </a:p>
        </p:txBody>
      </p:sp>
      <p:sp>
        <p:nvSpPr>
          <p:cNvPr id="1048" name="Google Shape;1048;p30"/>
          <p:cNvSpPr txBox="1"/>
          <p:nvPr/>
        </p:nvSpPr>
        <p:spPr>
          <a:xfrm>
            <a:off x="3018300" y="3649575"/>
            <a:ext cx="334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Lato"/>
                <a:ea typeface="Lato"/>
                <a:cs typeface="Lato"/>
                <a:sym typeface="Lato"/>
              </a:rPr>
              <a:t>/</a:t>
            </a:r>
            <a:endParaRPr b="0" i="0" sz="3000" u="none" cap="none" strike="noStrike">
              <a:solidFill>
                <a:srgbClr val="000000"/>
              </a:solidFill>
              <a:latin typeface="Lato"/>
              <a:ea typeface="Lato"/>
              <a:cs typeface="Lato"/>
              <a:sym typeface="Lato"/>
            </a:endParaRPr>
          </a:p>
        </p:txBody>
      </p:sp>
      <p:sp>
        <p:nvSpPr>
          <p:cNvPr id="1049" name="Google Shape;1049;p30"/>
          <p:cNvSpPr txBox="1"/>
          <p:nvPr/>
        </p:nvSpPr>
        <p:spPr>
          <a:xfrm>
            <a:off x="5628050" y="3649588"/>
            <a:ext cx="334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Lato"/>
                <a:ea typeface="Lato"/>
                <a:cs typeface="Lato"/>
                <a:sym typeface="Lato"/>
              </a:rPr>
              <a:t>=</a:t>
            </a:r>
            <a:endParaRPr b="0" i="0" sz="3000" u="none" cap="none" strike="noStrike">
              <a:solidFill>
                <a:srgbClr val="000000"/>
              </a:solidFill>
              <a:latin typeface="Lato"/>
              <a:ea typeface="Lato"/>
              <a:cs typeface="Lato"/>
              <a:sym typeface="Lato"/>
            </a:endParaRPr>
          </a:p>
        </p:txBody>
      </p:sp>
      <p:graphicFrame>
        <p:nvGraphicFramePr>
          <p:cNvPr id="1050" name="Google Shape;1050;p30"/>
          <p:cNvGraphicFramePr/>
          <p:nvPr/>
        </p:nvGraphicFramePr>
        <p:xfrm>
          <a:off x="6107025" y="3378525"/>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0.5</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0.3</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nchor="ctr"/>
                </a:tc>
              </a:tr>
            </a:tbl>
          </a:graphicData>
        </a:graphic>
      </p:graphicFrame>
      <p:sp>
        <p:nvSpPr>
          <p:cNvPr id="1051" name="Google Shape;1051;p30"/>
          <p:cNvSpPr txBox="1"/>
          <p:nvPr/>
        </p:nvSpPr>
        <p:spPr>
          <a:xfrm>
            <a:off x="6107025" y="45671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Estimated Utility</a:t>
            </a:r>
            <a:endParaRPr b="0" i="0" sz="1400" u="none" cap="none" strike="noStrike">
              <a:solidFill>
                <a:srgbClr val="000000"/>
              </a:solidFill>
              <a:latin typeface="Lato"/>
              <a:ea typeface="Lato"/>
              <a:cs typeface="Lato"/>
              <a:sym typeface="Lato"/>
            </a:endParaRPr>
          </a:p>
        </p:txBody>
      </p:sp>
      <p:sp>
        <p:nvSpPr>
          <p:cNvPr id="1052" name="Google Shape;1052;p30"/>
          <p:cNvSpPr txBox="1"/>
          <p:nvPr/>
        </p:nvSpPr>
        <p:spPr>
          <a:xfrm>
            <a:off x="3351425" y="52500"/>
            <a:ext cx="2441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Direct Utility Estimation</a:t>
            </a:r>
            <a:endParaRPr b="0" i="0" sz="1400" u="none" cap="none" strike="noStrike">
              <a:solidFill>
                <a:srgbClr val="000000"/>
              </a:solidFill>
              <a:latin typeface="Lato"/>
              <a:ea typeface="Lato"/>
              <a:cs typeface="Lato"/>
              <a:sym typeface="Lato"/>
            </a:endParaRPr>
          </a:p>
        </p:txBody>
      </p:sp>
      <p:sp>
        <p:nvSpPr>
          <p:cNvPr id="1053" name="Google Shape;1053;p30"/>
          <p:cNvSpPr/>
          <p:nvPr/>
        </p:nvSpPr>
        <p:spPr>
          <a:xfrm>
            <a:off x="5962475" y="3195950"/>
            <a:ext cx="2257200" cy="18276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0"/>
          <p:cNvSpPr txBox="1"/>
          <p:nvPr/>
        </p:nvSpPr>
        <p:spPr>
          <a:xfrm>
            <a:off x="6107025" y="2876375"/>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Black"/>
                <a:ea typeface="Lato Black"/>
                <a:cs typeface="Lato Black"/>
                <a:sym typeface="Lato Black"/>
              </a:rPr>
              <a:t>RESULT</a:t>
            </a:r>
            <a:endParaRPr b="0" i="0" sz="1400" u="none" cap="none" strike="noStrike">
              <a:solidFill>
                <a:schemeClr val="accent3"/>
              </a:solidFill>
              <a:latin typeface="Lato Black"/>
              <a:ea typeface="Lato Black"/>
              <a:cs typeface="Lato Black"/>
              <a:sym typeface="Lato Blac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31"/>
          <p:cNvSpPr txBox="1"/>
          <p:nvPr/>
        </p:nvSpPr>
        <p:spPr>
          <a:xfrm>
            <a:off x="3076125" y="525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Adaptive Dynamic Programming</a:t>
            </a:r>
            <a:endParaRPr b="0" i="0" sz="1400" u="none" cap="none" strike="noStrike">
              <a:solidFill>
                <a:srgbClr val="000000"/>
              </a:solidFill>
              <a:latin typeface="Lato"/>
              <a:ea typeface="Lato"/>
              <a:cs typeface="Lato"/>
              <a:sym typeface="Lato"/>
            </a:endParaRPr>
          </a:p>
        </p:txBody>
      </p:sp>
      <p:sp>
        <p:nvSpPr>
          <p:cNvPr id="1060" name="Google Shape;1060;p31"/>
          <p:cNvSpPr txBox="1"/>
          <p:nvPr/>
        </p:nvSpPr>
        <p:spPr>
          <a:xfrm>
            <a:off x="3076050" y="4527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 Model Estimation</a:t>
            </a:r>
            <a:endParaRPr b="0" i="0" sz="1400" u="none" cap="none" strike="noStrike">
              <a:solidFill>
                <a:srgbClr val="000000"/>
              </a:solidFill>
              <a:latin typeface="Lato"/>
              <a:ea typeface="Lato"/>
              <a:cs typeface="Lato"/>
              <a:sym typeface="Lato"/>
            </a:endParaRPr>
          </a:p>
        </p:txBody>
      </p:sp>
      <p:sp>
        <p:nvSpPr>
          <p:cNvPr id="1061" name="Google Shape;1061;p31"/>
          <p:cNvSpPr txBox="1"/>
          <p:nvPr/>
        </p:nvSpPr>
        <p:spPr>
          <a:xfrm>
            <a:off x="359525" y="1078650"/>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E1: (1,1) → (1,2) → (1,3) → (2,3) → (3,3) → (4,3)</a:t>
            </a:r>
            <a:endParaRPr b="0" i="0" sz="1400" u="none" cap="none" strike="noStrike">
              <a:solidFill>
                <a:srgbClr val="000000"/>
              </a:solidFill>
              <a:latin typeface="Lato"/>
              <a:ea typeface="Lato"/>
              <a:cs typeface="Lato"/>
              <a:sym typeface="Lato"/>
            </a:endParaRPr>
          </a:p>
        </p:txBody>
      </p:sp>
      <p:graphicFrame>
        <p:nvGraphicFramePr>
          <p:cNvPr id="1062" name="Google Shape;1062;p31"/>
          <p:cNvGraphicFramePr/>
          <p:nvPr/>
        </p:nvGraphicFramePr>
        <p:xfrm>
          <a:off x="783525" y="1764525"/>
          <a:ext cx="3000000" cy="3000000"/>
        </p:xfrm>
        <a:graphic>
          <a:graphicData uri="http://schemas.openxmlformats.org/drawingml/2006/table">
            <a:tbl>
              <a:tblPr>
                <a:noFill/>
                <a:tableStyleId>{91E08663-11E5-43AA-BC67-527717F70CAB}</a:tableStyleId>
              </a:tblPr>
              <a:tblGrid>
                <a:gridCol w="687225"/>
                <a:gridCol w="6111425"/>
                <a:gridCol w="878150"/>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32"/>
          <p:cNvSpPr txBox="1"/>
          <p:nvPr/>
        </p:nvSpPr>
        <p:spPr>
          <a:xfrm>
            <a:off x="3076125" y="525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Adaptive Dynamic Programming</a:t>
            </a:r>
            <a:endParaRPr b="0" i="0" sz="1400" u="none" cap="none" strike="noStrike">
              <a:solidFill>
                <a:srgbClr val="000000"/>
              </a:solidFill>
              <a:latin typeface="Lato"/>
              <a:ea typeface="Lato"/>
              <a:cs typeface="Lato"/>
              <a:sym typeface="Lato"/>
            </a:endParaRPr>
          </a:p>
        </p:txBody>
      </p:sp>
      <p:sp>
        <p:nvSpPr>
          <p:cNvPr id="1068" name="Google Shape;1068;p32"/>
          <p:cNvSpPr txBox="1"/>
          <p:nvPr/>
        </p:nvSpPr>
        <p:spPr>
          <a:xfrm>
            <a:off x="3076050" y="4527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 Model Estimation</a:t>
            </a:r>
            <a:endParaRPr b="0" i="0" sz="1400" u="none" cap="none" strike="noStrike">
              <a:solidFill>
                <a:srgbClr val="000000"/>
              </a:solidFill>
              <a:latin typeface="Lato"/>
              <a:ea typeface="Lato"/>
              <a:cs typeface="Lato"/>
              <a:sym typeface="Lato"/>
            </a:endParaRPr>
          </a:p>
        </p:txBody>
      </p:sp>
      <p:graphicFrame>
        <p:nvGraphicFramePr>
          <p:cNvPr id="1069" name="Google Shape;1069;p32"/>
          <p:cNvGraphicFramePr/>
          <p:nvPr/>
        </p:nvGraphicFramePr>
        <p:xfrm>
          <a:off x="783525" y="1764525"/>
          <a:ext cx="3000000" cy="3000000"/>
        </p:xfrm>
        <a:graphic>
          <a:graphicData uri="http://schemas.openxmlformats.org/drawingml/2006/table">
            <a:tbl>
              <a:tblPr>
                <a:noFill/>
                <a:tableStyleId>{91E08663-11E5-43AA-BC67-527717F70CAB}</a:tableStyleId>
              </a:tblPr>
              <a:tblGrid>
                <a:gridCol w="687225"/>
                <a:gridCol w="6111425"/>
                <a:gridCol w="878150"/>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 with p=2/2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 with p=2/3 &amp; (3,2) with p=1/3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bl>
          </a:graphicData>
        </a:graphic>
      </p:graphicFrame>
      <p:sp>
        <p:nvSpPr>
          <p:cNvPr id="1070" name="Google Shape;1070;p32"/>
          <p:cNvSpPr txBox="1"/>
          <p:nvPr/>
        </p:nvSpPr>
        <p:spPr>
          <a:xfrm>
            <a:off x="359525" y="1078650"/>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E2: (3,2) → (3,3) → (3,2) → (3,3) → (4,3)</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33"/>
          <p:cNvSpPr txBox="1"/>
          <p:nvPr/>
        </p:nvSpPr>
        <p:spPr>
          <a:xfrm>
            <a:off x="3076125" y="525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Adaptive Dynamic Programming</a:t>
            </a:r>
            <a:endParaRPr b="0" i="0" sz="1400" u="none" cap="none" strike="noStrike">
              <a:solidFill>
                <a:srgbClr val="000000"/>
              </a:solidFill>
              <a:latin typeface="Lato"/>
              <a:ea typeface="Lato"/>
              <a:cs typeface="Lato"/>
              <a:sym typeface="Lato"/>
            </a:endParaRPr>
          </a:p>
        </p:txBody>
      </p:sp>
      <p:sp>
        <p:nvSpPr>
          <p:cNvPr id="1076" name="Google Shape;1076;p33"/>
          <p:cNvSpPr txBox="1"/>
          <p:nvPr/>
        </p:nvSpPr>
        <p:spPr>
          <a:xfrm>
            <a:off x="3076050" y="4527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 Model Estimation</a:t>
            </a:r>
            <a:endParaRPr b="0" i="0" sz="1400" u="none" cap="none" strike="noStrike">
              <a:solidFill>
                <a:srgbClr val="000000"/>
              </a:solidFill>
              <a:latin typeface="Lato"/>
              <a:ea typeface="Lato"/>
              <a:cs typeface="Lato"/>
              <a:sym typeface="Lato"/>
            </a:endParaRPr>
          </a:p>
        </p:txBody>
      </p:sp>
      <p:graphicFrame>
        <p:nvGraphicFramePr>
          <p:cNvPr id="1077" name="Google Shape;1077;p33"/>
          <p:cNvGraphicFramePr/>
          <p:nvPr/>
        </p:nvGraphicFramePr>
        <p:xfrm>
          <a:off x="783525" y="1401625"/>
          <a:ext cx="3000000" cy="3000000"/>
        </p:xfrm>
        <a:graphic>
          <a:graphicData uri="http://schemas.openxmlformats.org/drawingml/2006/table">
            <a:tbl>
              <a:tblPr>
                <a:noFill/>
                <a:tableStyleId>{91E08663-11E5-43AA-BC67-527717F70CAB}</a:tableStyleId>
              </a:tblPr>
              <a:tblGrid>
                <a:gridCol w="687225"/>
                <a:gridCol w="6111425"/>
                <a:gridCol w="878150"/>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 with p=2/2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 with p=2/3 &amp; (4,2) with p=1/3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 with p=2/4 &amp; (3,2) with p=2/4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bl>
          </a:graphicData>
        </a:graphic>
      </p:graphicFrame>
      <p:sp>
        <p:nvSpPr>
          <p:cNvPr id="1078" name="Google Shape;1078;p33"/>
          <p:cNvSpPr txBox="1"/>
          <p:nvPr/>
        </p:nvSpPr>
        <p:spPr>
          <a:xfrm>
            <a:off x="359525" y="926250"/>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E3: (2,3) → (3,3) → (3,2) → (4,2)</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34"/>
          <p:cNvSpPr txBox="1"/>
          <p:nvPr/>
        </p:nvSpPr>
        <p:spPr>
          <a:xfrm>
            <a:off x="3076125" y="525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Adaptive Dynamic Programming</a:t>
            </a:r>
            <a:endParaRPr b="0" i="0" sz="1400" u="none" cap="none" strike="noStrike">
              <a:solidFill>
                <a:srgbClr val="000000"/>
              </a:solidFill>
              <a:latin typeface="Lato"/>
              <a:ea typeface="Lato"/>
              <a:cs typeface="Lato"/>
              <a:sym typeface="Lato"/>
            </a:endParaRPr>
          </a:p>
        </p:txBody>
      </p:sp>
      <p:sp>
        <p:nvSpPr>
          <p:cNvPr id="1084" name="Google Shape;1084;p34"/>
          <p:cNvSpPr txBox="1"/>
          <p:nvPr/>
        </p:nvSpPr>
        <p:spPr>
          <a:xfrm>
            <a:off x="3076050" y="4527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Utility Estimation</a:t>
            </a:r>
            <a:endParaRPr b="0" i="0" sz="1400" u="none" cap="none" strike="noStrike">
              <a:solidFill>
                <a:srgbClr val="000000"/>
              </a:solidFill>
              <a:latin typeface="Lato"/>
              <a:ea typeface="Lato"/>
              <a:cs typeface="Lato"/>
              <a:sym typeface="Lato"/>
            </a:endParaRPr>
          </a:p>
        </p:txBody>
      </p:sp>
      <p:pic>
        <p:nvPicPr>
          <p:cNvPr id="1085" name="Google Shape;1085;p34"/>
          <p:cNvPicPr preferRelativeResize="0"/>
          <p:nvPr/>
        </p:nvPicPr>
        <p:blipFill rotWithShape="1">
          <a:blip r:embed="rId3">
            <a:alphaModFix/>
          </a:blip>
          <a:srcRect b="0" l="0" r="0" t="0"/>
          <a:stretch/>
        </p:blipFill>
        <p:spPr>
          <a:xfrm>
            <a:off x="292225" y="866825"/>
            <a:ext cx="3771900" cy="504825"/>
          </a:xfrm>
          <a:prstGeom prst="rect">
            <a:avLst/>
          </a:prstGeom>
          <a:noFill/>
          <a:ln>
            <a:noFill/>
          </a:ln>
        </p:spPr>
      </p:pic>
      <p:graphicFrame>
        <p:nvGraphicFramePr>
          <p:cNvPr id="1086" name="Google Shape;1086;p34"/>
          <p:cNvGraphicFramePr/>
          <p:nvPr/>
        </p:nvGraphicFramePr>
        <p:xfrm>
          <a:off x="4418925" y="1371650"/>
          <a:ext cx="3000000" cy="3000000"/>
        </p:xfrm>
        <a:graphic>
          <a:graphicData uri="http://schemas.openxmlformats.org/drawingml/2006/table">
            <a:tbl>
              <a:tblPr>
                <a:noFill/>
                <a:tableStyleId>{91E08663-11E5-43AA-BC67-527717F70CAB}</a:tableStyleId>
              </a:tblPr>
              <a:tblGrid>
                <a:gridCol w="632925"/>
                <a:gridCol w="3155550"/>
                <a:gridCol w="827225"/>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 with p=2/2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 with p=2/3 &amp; (4,2) with p=1/3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 with p=2/4 &amp; (3,2) with p=2/4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bl>
          </a:graphicData>
        </a:graphic>
      </p:graphicFrame>
      <p:sp>
        <p:nvSpPr>
          <p:cNvPr id="1087" name="Google Shape;1087;p34"/>
          <p:cNvSpPr txBox="1"/>
          <p:nvPr/>
        </p:nvSpPr>
        <p:spPr>
          <a:xfrm>
            <a:off x="292225" y="2064700"/>
            <a:ext cx="39423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U(1,1) = U(1,2)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U(1,2) = U(1,3)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U(1,3) = U(2,3)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U(2,3) = U(3,3)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U(3,2) = (2/3) * U(3,3) + (1/3) * U(4,2)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U(3,3) = (2/4) * U(4,3) + (2/4) * U(3,2)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U(4,3) = 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U(4,2) = -1</a:t>
            </a:r>
            <a:endParaRPr b="0" i="0" sz="1400" u="none" cap="none" strike="noStrike">
              <a:solidFill>
                <a:srgbClr val="000000"/>
              </a:solidFill>
              <a:latin typeface="Lato"/>
              <a:ea typeface="Lato"/>
              <a:cs typeface="Lato"/>
              <a:sym typeface="Lato"/>
            </a:endParaRPr>
          </a:p>
        </p:txBody>
      </p:sp>
      <p:sp>
        <p:nvSpPr>
          <p:cNvPr id="1088" name="Google Shape;1088;p34"/>
          <p:cNvSpPr/>
          <p:nvPr/>
        </p:nvSpPr>
        <p:spPr>
          <a:xfrm>
            <a:off x="292225" y="2016325"/>
            <a:ext cx="3353100" cy="19986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4"/>
          <p:cNvSpPr txBox="1"/>
          <p:nvPr/>
        </p:nvSpPr>
        <p:spPr>
          <a:xfrm>
            <a:off x="975625" y="1616125"/>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Black"/>
                <a:ea typeface="Lato Black"/>
                <a:cs typeface="Lato Black"/>
                <a:sym typeface="Lato Black"/>
              </a:rPr>
              <a:t>Equations</a:t>
            </a:r>
            <a:endParaRPr b="0" i="0" sz="1400" u="none" cap="none" strike="noStrike">
              <a:solidFill>
                <a:schemeClr val="accent3"/>
              </a:solidFill>
              <a:latin typeface="Lato Black"/>
              <a:ea typeface="Lato Black"/>
              <a:cs typeface="Lato Black"/>
              <a:sym typeface="Lato Black"/>
            </a:endParaRPr>
          </a:p>
        </p:txBody>
      </p:sp>
      <p:sp>
        <p:nvSpPr>
          <p:cNvPr id="1090" name="Google Shape;1090;p34"/>
          <p:cNvSpPr txBox="1"/>
          <p:nvPr/>
        </p:nvSpPr>
        <p:spPr>
          <a:xfrm>
            <a:off x="292225" y="4168700"/>
            <a:ext cx="2991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These equations are linear so they can be easily solved to get the estimated utilities.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35"/>
          <p:cNvSpPr txBox="1"/>
          <p:nvPr/>
        </p:nvSpPr>
        <p:spPr>
          <a:xfrm>
            <a:off x="3076125" y="525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Temporal Difference Learning</a:t>
            </a:r>
            <a:endParaRPr b="0" i="0" sz="1400" u="none" cap="none" strike="noStrike">
              <a:solidFill>
                <a:srgbClr val="000000"/>
              </a:solidFill>
              <a:latin typeface="Lato"/>
              <a:ea typeface="Lato"/>
              <a:cs typeface="Lato"/>
              <a:sym typeface="Lato"/>
            </a:endParaRPr>
          </a:p>
        </p:txBody>
      </p:sp>
      <p:sp>
        <p:nvSpPr>
          <p:cNvPr id="1096" name="Google Shape;1096;p35"/>
          <p:cNvSpPr txBox="1"/>
          <p:nvPr/>
        </p:nvSpPr>
        <p:spPr>
          <a:xfrm>
            <a:off x="292200" y="663125"/>
            <a:ext cx="299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 (learning rate)</a:t>
            </a:r>
            <a:endParaRPr b="0" i="0" sz="1400" u="none" cap="none" strike="noStrike">
              <a:solidFill>
                <a:srgbClr val="000000"/>
              </a:solidFill>
              <a:latin typeface="Lato"/>
              <a:ea typeface="Lato"/>
              <a:cs typeface="Lato"/>
              <a:sym typeface="Lato"/>
            </a:endParaRPr>
          </a:p>
        </p:txBody>
      </p:sp>
      <p:graphicFrame>
        <p:nvGraphicFramePr>
          <p:cNvPr id="1097" name="Google Shape;1097;p35"/>
          <p:cNvGraphicFramePr/>
          <p:nvPr/>
        </p:nvGraphicFramePr>
        <p:xfrm>
          <a:off x="6470475" y="2040200"/>
          <a:ext cx="3000000" cy="3000000"/>
        </p:xfrm>
        <a:graphic>
          <a:graphicData uri="http://schemas.openxmlformats.org/drawingml/2006/table">
            <a:tbl>
              <a:tblPr>
                <a:noFill/>
                <a:tableStyleId>{91E08663-11E5-43AA-BC67-527717F70CAB}</a:tableStyleId>
              </a:tblPr>
              <a:tblGrid>
                <a:gridCol w="496575"/>
                <a:gridCol w="496575"/>
                <a:gridCol w="496575"/>
                <a:gridCol w="496575"/>
              </a:tblGrid>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0.1</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1</a:t>
                      </a:r>
                      <a:endParaRPr sz="10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r>
            </a:tbl>
          </a:graphicData>
        </a:graphic>
      </p:graphicFrame>
      <p:sp>
        <p:nvSpPr>
          <p:cNvPr id="1098" name="Google Shape;1098;p35"/>
          <p:cNvSpPr txBox="1"/>
          <p:nvPr/>
        </p:nvSpPr>
        <p:spPr>
          <a:xfrm>
            <a:off x="6467700" y="3228825"/>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Estimated Utility</a:t>
            </a:r>
            <a:endParaRPr b="0" i="0" sz="1400" u="none" cap="none" strike="noStrike">
              <a:solidFill>
                <a:srgbClr val="000000"/>
              </a:solidFill>
              <a:latin typeface="Lato"/>
              <a:ea typeface="Lato"/>
              <a:cs typeface="Lato"/>
              <a:sym typeface="Lato"/>
            </a:endParaRPr>
          </a:p>
        </p:txBody>
      </p:sp>
      <p:sp>
        <p:nvSpPr>
          <p:cNvPr id="1099" name="Google Shape;1099;p35"/>
          <p:cNvSpPr txBox="1"/>
          <p:nvPr/>
        </p:nvSpPr>
        <p:spPr>
          <a:xfrm>
            <a:off x="292200" y="1119725"/>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E1: (1,1) → (1,2) → (1,3) → (2,3) → (3,3) → (4,3)</a:t>
            </a:r>
            <a:endParaRPr b="0" i="0" sz="1400" u="none" cap="none" strike="noStrike">
              <a:solidFill>
                <a:srgbClr val="000000"/>
              </a:solidFill>
              <a:latin typeface="Lato"/>
              <a:ea typeface="Lato"/>
              <a:cs typeface="Lato"/>
              <a:sym typeface="Lato"/>
            </a:endParaRPr>
          </a:p>
        </p:txBody>
      </p:sp>
      <p:sp>
        <p:nvSpPr>
          <p:cNvPr id="1100" name="Google Shape;1100;p35"/>
          <p:cNvSpPr txBox="1"/>
          <p:nvPr/>
        </p:nvSpPr>
        <p:spPr>
          <a:xfrm>
            <a:off x="529325" y="1793775"/>
            <a:ext cx="4903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U(1,1) ← U(1,1) + 0.1( R(1,1) + 1*U(1,2) - U(1,1))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           ← 0 + 0.1( 0 + 1*0 - 0)  ← 0</a:t>
            </a:r>
            <a:endParaRPr b="0" i="0" sz="1400" u="none" cap="none" strike="noStrike">
              <a:solidFill>
                <a:srgbClr val="000000"/>
              </a:solidFill>
              <a:latin typeface="Lato"/>
              <a:ea typeface="Lato"/>
              <a:cs typeface="Lato"/>
              <a:sym typeface="Lato"/>
            </a:endParaRPr>
          </a:p>
        </p:txBody>
      </p:sp>
      <p:pic>
        <p:nvPicPr>
          <p:cNvPr id="1101" name="Google Shape;1101;p35"/>
          <p:cNvPicPr preferRelativeResize="0"/>
          <p:nvPr/>
        </p:nvPicPr>
        <p:blipFill rotWithShape="1">
          <a:blip r:embed="rId3">
            <a:alphaModFix/>
          </a:blip>
          <a:srcRect b="0" l="0" r="0" t="0"/>
          <a:stretch/>
        </p:blipFill>
        <p:spPr>
          <a:xfrm>
            <a:off x="4256288" y="663125"/>
            <a:ext cx="4568950" cy="400200"/>
          </a:xfrm>
          <a:prstGeom prst="rect">
            <a:avLst/>
          </a:prstGeom>
          <a:noFill/>
          <a:ln>
            <a:noFill/>
          </a:ln>
        </p:spPr>
      </p:pic>
      <p:sp>
        <p:nvSpPr>
          <p:cNvPr id="1102" name="Google Shape;1102;p35"/>
          <p:cNvSpPr txBox="1"/>
          <p:nvPr/>
        </p:nvSpPr>
        <p:spPr>
          <a:xfrm>
            <a:off x="529325" y="240438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U(1,2) ← 0 + 0.1( 0 + 1*0 - 0)  ← 0</a:t>
            </a:r>
            <a:endParaRPr b="0" i="0" sz="1400" u="none" cap="none" strike="noStrike">
              <a:solidFill>
                <a:srgbClr val="000000"/>
              </a:solidFill>
              <a:latin typeface="Lato"/>
              <a:ea typeface="Lato"/>
              <a:cs typeface="Lato"/>
              <a:sym typeface="Lato"/>
            </a:endParaRPr>
          </a:p>
        </p:txBody>
      </p:sp>
      <p:sp>
        <p:nvSpPr>
          <p:cNvPr id="1103" name="Google Shape;1103;p35"/>
          <p:cNvSpPr txBox="1"/>
          <p:nvPr/>
        </p:nvSpPr>
        <p:spPr>
          <a:xfrm>
            <a:off x="529325" y="283261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U(1,3) ← 0 + 0.1( 0 + 1*0 - 0)  ← 0</a:t>
            </a:r>
            <a:endParaRPr b="0" i="0" sz="1400" u="none" cap="none" strike="noStrike">
              <a:solidFill>
                <a:srgbClr val="000000"/>
              </a:solidFill>
              <a:latin typeface="Lato"/>
              <a:ea typeface="Lato"/>
              <a:cs typeface="Lato"/>
              <a:sym typeface="Lato"/>
            </a:endParaRPr>
          </a:p>
        </p:txBody>
      </p:sp>
      <p:sp>
        <p:nvSpPr>
          <p:cNvPr id="1104" name="Google Shape;1104;p35"/>
          <p:cNvSpPr txBox="1"/>
          <p:nvPr/>
        </p:nvSpPr>
        <p:spPr>
          <a:xfrm>
            <a:off x="529325" y="326083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U(2,3) ← 0 + 0.1( 0 + 1*0 - 0)  ← 0</a:t>
            </a:r>
            <a:endParaRPr b="0" i="0" sz="1400" u="none" cap="none" strike="noStrike">
              <a:solidFill>
                <a:srgbClr val="000000"/>
              </a:solidFill>
              <a:latin typeface="Lato"/>
              <a:ea typeface="Lato"/>
              <a:cs typeface="Lato"/>
              <a:sym typeface="Lato"/>
            </a:endParaRPr>
          </a:p>
        </p:txBody>
      </p:sp>
      <p:sp>
        <p:nvSpPr>
          <p:cNvPr id="1105" name="Google Shape;1105;p35"/>
          <p:cNvSpPr txBox="1"/>
          <p:nvPr/>
        </p:nvSpPr>
        <p:spPr>
          <a:xfrm>
            <a:off x="529325" y="368906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U(3,3) ← 0 + 0.1( 0 + 1*1 - 0)  ← 0.1</a:t>
            </a:r>
            <a:endParaRPr b="0" i="0" sz="1400" u="none" cap="none" strike="noStrike">
              <a:solidFill>
                <a:srgbClr val="000000"/>
              </a:solidFill>
              <a:latin typeface="Lato"/>
              <a:ea typeface="Lato"/>
              <a:cs typeface="Lato"/>
              <a:sym typeface="Lato"/>
            </a:endParaRPr>
          </a:p>
        </p:txBody>
      </p:sp>
      <p:sp>
        <p:nvSpPr>
          <p:cNvPr id="1106" name="Google Shape;1106;p35"/>
          <p:cNvSpPr txBox="1"/>
          <p:nvPr/>
        </p:nvSpPr>
        <p:spPr>
          <a:xfrm>
            <a:off x="4634150" y="3689075"/>
            <a:ext cx="107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U(4,3) ← 1</a:t>
            </a:r>
            <a:endParaRPr b="0" i="0" sz="1400" u="none" cap="none" strike="noStrike">
              <a:solidFill>
                <a:srgbClr val="000000"/>
              </a:solidFill>
              <a:latin typeface="Lato"/>
              <a:ea typeface="Lato"/>
              <a:cs typeface="Lato"/>
              <a:sym typeface="Lato"/>
            </a:endParaRPr>
          </a:p>
        </p:txBody>
      </p:sp>
      <p:sp>
        <p:nvSpPr>
          <p:cNvPr id="1107" name="Google Shape;1107;p35"/>
          <p:cNvSpPr txBox="1"/>
          <p:nvPr/>
        </p:nvSpPr>
        <p:spPr>
          <a:xfrm>
            <a:off x="75" y="4172125"/>
            <a:ext cx="9144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I am treating the terminal state in a special manner here. As soon as I find a terminal state, I update its utility to be its reward since R(s) is deterministic given the state so I don’t need to use the td-update. We could still choose to apply the rule (U(4,3) will be 0.1 and U(3,3) will be 0) but the convergence will be slower. These are assumptions and could be handled differently since it is not specified in the book.</a:t>
            </a:r>
            <a:endParaRPr b="0" i="0" sz="1400" u="none" cap="none" strike="noStrike">
              <a:solidFill>
                <a:srgbClr val="000000"/>
              </a:solidFill>
              <a:latin typeface="Lato"/>
              <a:ea typeface="Lato"/>
              <a:cs typeface="Lato"/>
              <a:sym typeface="Lato"/>
            </a:endParaRPr>
          </a:p>
        </p:txBody>
      </p:sp>
      <p:cxnSp>
        <p:nvCxnSpPr>
          <p:cNvPr id="1108" name="Google Shape;1108;p35"/>
          <p:cNvCxnSpPr/>
          <p:nvPr/>
        </p:nvCxnSpPr>
        <p:spPr>
          <a:xfrm rot="10800000">
            <a:off x="2346975" y="4084950"/>
            <a:ext cx="1158600" cy="149700"/>
          </a:xfrm>
          <a:prstGeom prst="straightConnector1">
            <a:avLst/>
          </a:prstGeom>
          <a:noFill/>
          <a:ln cap="flat" cmpd="sng" w="9525">
            <a:solidFill>
              <a:schemeClr val="dk2"/>
            </a:solidFill>
            <a:prstDash val="solid"/>
            <a:round/>
            <a:headEnd len="sm" w="sm" type="none"/>
            <a:tailEnd len="med" w="med" type="triangle"/>
          </a:ln>
        </p:spPr>
      </p:cxnSp>
      <p:cxnSp>
        <p:nvCxnSpPr>
          <p:cNvPr id="1109" name="Google Shape;1109;p35"/>
          <p:cNvCxnSpPr>
            <a:endCxn id="1106" idx="2"/>
          </p:cNvCxnSpPr>
          <p:nvPr/>
        </p:nvCxnSpPr>
        <p:spPr>
          <a:xfrm flipH="1" rot="10800000">
            <a:off x="3505700" y="4089275"/>
            <a:ext cx="1667700" cy="1254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36"/>
          <p:cNvSpPr txBox="1"/>
          <p:nvPr/>
        </p:nvSpPr>
        <p:spPr>
          <a:xfrm>
            <a:off x="3076125" y="525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Temporal Difference Learning</a:t>
            </a:r>
            <a:endParaRPr b="0" i="0" sz="1400" u="none" cap="none" strike="noStrike">
              <a:solidFill>
                <a:srgbClr val="000000"/>
              </a:solidFill>
              <a:latin typeface="Lato"/>
              <a:ea typeface="Lato"/>
              <a:cs typeface="Lato"/>
              <a:sym typeface="Lato"/>
            </a:endParaRPr>
          </a:p>
        </p:txBody>
      </p:sp>
      <p:sp>
        <p:nvSpPr>
          <p:cNvPr id="1115" name="Google Shape;1115;p36"/>
          <p:cNvSpPr txBox="1"/>
          <p:nvPr/>
        </p:nvSpPr>
        <p:spPr>
          <a:xfrm>
            <a:off x="292200" y="663125"/>
            <a:ext cx="299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 (learning rate)</a:t>
            </a:r>
            <a:endParaRPr b="0" i="0" sz="1400" u="none" cap="none" strike="noStrike">
              <a:solidFill>
                <a:srgbClr val="000000"/>
              </a:solidFill>
              <a:latin typeface="Lato"/>
              <a:ea typeface="Lato"/>
              <a:cs typeface="Lato"/>
              <a:sym typeface="Lato"/>
            </a:endParaRPr>
          </a:p>
        </p:txBody>
      </p:sp>
      <p:sp>
        <p:nvSpPr>
          <p:cNvPr id="1116" name="Google Shape;1116;p36"/>
          <p:cNvSpPr txBox="1"/>
          <p:nvPr/>
        </p:nvSpPr>
        <p:spPr>
          <a:xfrm>
            <a:off x="3578850" y="474330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Estimated Utility</a:t>
            </a:r>
            <a:endParaRPr b="0" i="0" sz="1400" u="none" cap="none" strike="noStrike">
              <a:solidFill>
                <a:srgbClr val="000000"/>
              </a:solidFill>
              <a:latin typeface="Lato"/>
              <a:ea typeface="Lato"/>
              <a:cs typeface="Lato"/>
              <a:sym typeface="Lato"/>
            </a:endParaRPr>
          </a:p>
        </p:txBody>
      </p:sp>
      <p:sp>
        <p:nvSpPr>
          <p:cNvPr id="1117" name="Google Shape;1117;p36"/>
          <p:cNvSpPr txBox="1"/>
          <p:nvPr/>
        </p:nvSpPr>
        <p:spPr>
          <a:xfrm>
            <a:off x="292200" y="1119725"/>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E2: (3,2) → (3,3) → (3,2) → (3,3) → (4,3)</a:t>
            </a:r>
            <a:endParaRPr b="0" i="0" sz="1400" u="none" cap="none" strike="noStrike">
              <a:solidFill>
                <a:srgbClr val="000000"/>
              </a:solidFill>
              <a:latin typeface="Lato"/>
              <a:ea typeface="Lato"/>
              <a:cs typeface="Lato"/>
              <a:sym typeface="Lato"/>
            </a:endParaRPr>
          </a:p>
        </p:txBody>
      </p:sp>
      <p:sp>
        <p:nvSpPr>
          <p:cNvPr id="1118" name="Google Shape;1118;p36"/>
          <p:cNvSpPr txBox="1"/>
          <p:nvPr/>
        </p:nvSpPr>
        <p:spPr>
          <a:xfrm>
            <a:off x="529325" y="1671375"/>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U(3,2) ← 0 + 0.1( 0 + 1*0.1 - 0)  ← 0.01</a:t>
            </a:r>
            <a:endParaRPr b="0" i="0" sz="1400" u="none" cap="none" strike="noStrike">
              <a:solidFill>
                <a:srgbClr val="000000"/>
              </a:solidFill>
              <a:latin typeface="Lato"/>
              <a:ea typeface="Lato"/>
              <a:cs typeface="Lato"/>
              <a:sym typeface="Lato"/>
            </a:endParaRPr>
          </a:p>
        </p:txBody>
      </p:sp>
      <p:pic>
        <p:nvPicPr>
          <p:cNvPr id="1119" name="Google Shape;1119;p36"/>
          <p:cNvPicPr preferRelativeResize="0"/>
          <p:nvPr/>
        </p:nvPicPr>
        <p:blipFill rotWithShape="1">
          <a:blip r:embed="rId3">
            <a:alphaModFix/>
          </a:blip>
          <a:srcRect b="0" l="0" r="0" t="0"/>
          <a:stretch/>
        </p:blipFill>
        <p:spPr>
          <a:xfrm>
            <a:off x="4256288" y="663125"/>
            <a:ext cx="4568950" cy="400200"/>
          </a:xfrm>
          <a:prstGeom prst="rect">
            <a:avLst/>
          </a:prstGeom>
          <a:noFill/>
          <a:ln>
            <a:noFill/>
          </a:ln>
        </p:spPr>
      </p:pic>
      <p:sp>
        <p:nvSpPr>
          <p:cNvPr id="1120" name="Google Shape;1120;p36"/>
          <p:cNvSpPr txBox="1"/>
          <p:nvPr/>
        </p:nvSpPr>
        <p:spPr>
          <a:xfrm>
            <a:off x="529325" y="209958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U(3,3) ← 0.1 + 0.1( 0 + 1*0.01 - 0.1)  ← 0.091</a:t>
            </a:r>
            <a:endParaRPr b="0" i="0" sz="1400" u="none" cap="none" strike="noStrike">
              <a:solidFill>
                <a:srgbClr val="000000"/>
              </a:solidFill>
              <a:latin typeface="Lato"/>
              <a:ea typeface="Lato"/>
              <a:cs typeface="Lato"/>
              <a:sym typeface="Lato"/>
            </a:endParaRPr>
          </a:p>
        </p:txBody>
      </p:sp>
      <p:sp>
        <p:nvSpPr>
          <p:cNvPr id="1121" name="Google Shape;1121;p36"/>
          <p:cNvSpPr txBox="1"/>
          <p:nvPr/>
        </p:nvSpPr>
        <p:spPr>
          <a:xfrm>
            <a:off x="529325" y="252781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U(3,2) ← 0.01 + 0.1( 0 + 1*0.091 - 0.01)  ← 0.0181</a:t>
            </a:r>
            <a:endParaRPr b="0" i="0" sz="1400" u="none" cap="none" strike="noStrike">
              <a:solidFill>
                <a:srgbClr val="000000"/>
              </a:solidFill>
              <a:latin typeface="Lato"/>
              <a:ea typeface="Lato"/>
              <a:cs typeface="Lato"/>
              <a:sym typeface="Lato"/>
            </a:endParaRPr>
          </a:p>
        </p:txBody>
      </p:sp>
      <p:sp>
        <p:nvSpPr>
          <p:cNvPr id="1122" name="Google Shape;1122;p36"/>
          <p:cNvSpPr txBox="1"/>
          <p:nvPr/>
        </p:nvSpPr>
        <p:spPr>
          <a:xfrm>
            <a:off x="529325" y="295603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U(3,3) ← 0.091 + 0.1( 0 + 1*1 - 0.091)  ← 0.1819</a:t>
            </a:r>
            <a:endParaRPr b="0" i="0" sz="1400" u="none" cap="none" strike="noStrike">
              <a:solidFill>
                <a:srgbClr val="000000"/>
              </a:solidFill>
              <a:latin typeface="Lato"/>
              <a:ea typeface="Lato"/>
              <a:cs typeface="Lato"/>
              <a:sym typeface="Lato"/>
            </a:endParaRPr>
          </a:p>
        </p:txBody>
      </p:sp>
      <p:sp>
        <p:nvSpPr>
          <p:cNvPr id="1123" name="Google Shape;1123;p36"/>
          <p:cNvSpPr txBox="1"/>
          <p:nvPr/>
        </p:nvSpPr>
        <p:spPr>
          <a:xfrm>
            <a:off x="4873850" y="2956050"/>
            <a:ext cx="125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U(4,3) ← 1</a:t>
            </a:r>
            <a:endParaRPr b="0" i="0" sz="1400" u="none" cap="none" strike="noStrike">
              <a:solidFill>
                <a:srgbClr val="000000"/>
              </a:solidFill>
              <a:latin typeface="Lato"/>
              <a:ea typeface="Lato"/>
              <a:cs typeface="Lato"/>
              <a:sym typeface="Lato"/>
            </a:endParaRPr>
          </a:p>
        </p:txBody>
      </p:sp>
      <p:graphicFrame>
        <p:nvGraphicFramePr>
          <p:cNvPr id="1124" name="Google Shape;1124;p36"/>
          <p:cNvGraphicFramePr/>
          <p:nvPr/>
        </p:nvGraphicFramePr>
        <p:xfrm>
          <a:off x="3076050" y="3584850"/>
          <a:ext cx="3000000" cy="3000000"/>
        </p:xfrm>
        <a:graphic>
          <a:graphicData uri="http://schemas.openxmlformats.org/drawingml/2006/table">
            <a:tbl>
              <a:tblPr>
                <a:noFill/>
                <a:tableStyleId>{91E08663-11E5-43AA-BC67-527717F70CAB}</a:tableStyleId>
              </a:tblPr>
              <a:tblGrid>
                <a:gridCol w="747975"/>
                <a:gridCol w="747975"/>
                <a:gridCol w="747975"/>
                <a:gridCol w="747975"/>
              </a:tblGrid>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0.1819</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1</a:t>
                      </a:r>
                      <a:endParaRPr sz="10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0.0181</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r>
            </a:tbl>
          </a:graphicData>
        </a:graphic>
      </p:graphicFrame>
      <p:sp>
        <p:nvSpPr>
          <p:cNvPr id="1125" name="Google Shape;1125;p36"/>
          <p:cNvSpPr txBox="1"/>
          <p:nvPr/>
        </p:nvSpPr>
        <p:spPr>
          <a:xfrm>
            <a:off x="5830400" y="1912213"/>
            <a:ext cx="3145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TA Note:</a:t>
            </a:r>
            <a:r>
              <a:rPr b="0" i="0" lang="en" sz="1400" u="none" cap="none" strike="noStrike">
                <a:solidFill>
                  <a:srgbClr val="000000"/>
                </a:solidFill>
                <a:latin typeface="Lato"/>
                <a:ea typeface="Lato"/>
                <a:cs typeface="Lato"/>
                <a:sym typeface="Lato"/>
              </a:rPr>
              <a:t> Numbers calculated in a hurry so there may be some mistakes.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37"/>
          <p:cNvSpPr txBox="1"/>
          <p:nvPr/>
        </p:nvSpPr>
        <p:spPr>
          <a:xfrm>
            <a:off x="3076125" y="52500"/>
            <a:ext cx="2991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Temporal Difference Learning</a:t>
            </a:r>
            <a:endParaRPr b="0" i="0" sz="1400" u="none" cap="none" strike="noStrike">
              <a:solidFill>
                <a:srgbClr val="000000"/>
              </a:solidFill>
              <a:latin typeface="Lato"/>
              <a:ea typeface="Lato"/>
              <a:cs typeface="Lato"/>
              <a:sym typeface="Lato"/>
            </a:endParaRPr>
          </a:p>
        </p:txBody>
      </p:sp>
      <p:sp>
        <p:nvSpPr>
          <p:cNvPr id="1131" name="Google Shape;1131;p37"/>
          <p:cNvSpPr txBox="1"/>
          <p:nvPr/>
        </p:nvSpPr>
        <p:spPr>
          <a:xfrm>
            <a:off x="292200" y="663125"/>
            <a:ext cx="299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 (learning rate)</a:t>
            </a:r>
            <a:endParaRPr b="0" i="0" sz="1400" u="none" cap="none" strike="noStrike">
              <a:solidFill>
                <a:srgbClr val="000000"/>
              </a:solidFill>
              <a:latin typeface="Lato"/>
              <a:ea typeface="Lato"/>
              <a:cs typeface="Lato"/>
              <a:sym typeface="Lato"/>
            </a:endParaRPr>
          </a:p>
        </p:txBody>
      </p:sp>
      <p:sp>
        <p:nvSpPr>
          <p:cNvPr id="1132" name="Google Shape;1132;p37"/>
          <p:cNvSpPr txBox="1"/>
          <p:nvPr/>
        </p:nvSpPr>
        <p:spPr>
          <a:xfrm>
            <a:off x="3460025" y="4682250"/>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Estimated Utility</a:t>
            </a:r>
            <a:endParaRPr b="0" i="0" sz="1400" u="none" cap="none" strike="noStrike">
              <a:solidFill>
                <a:srgbClr val="000000"/>
              </a:solidFill>
              <a:latin typeface="Lato"/>
              <a:ea typeface="Lato"/>
              <a:cs typeface="Lato"/>
              <a:sym typeface="Lato"/>
            </a:endParaRPr>
          </a:p>
        </p:txBody>
      </p:sp>
      <p:sp>
        <p:nvSpPr>
          <p:cNvPr id="1133" name="Google Shape;1133;p37"/>
          <p:cNvSpPr txBox="1"/>
          <p:nvPr/>
        </p:nvSpPr>
        <p:spPr>
          <a:xfrm>
            <a:off x="292200" y="1119725"/>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E3: (2,3) → (3,3) → (3,2) → (4,2)</a:t>
            </a:r>
            <a:endParaRPr b="0" i="0" sz="1400" u="none" cap="none" strike="noStrike">
              <a:solidFill>
                <a:srgbClr val="000000"/>
              </a:solidFill>
              <a:latin typeface="Lato"/>
              <a:ea typeface="Lato"/>
              <a:cs typeface="Lato"/>
              <a:sym typeface="Lato"/>
            </a:endParaRPr>
          </a:p>
        </p:txBody>
      </p:sp>
      <p:sp>
        <p:nvSpPr>
          <p:cNvPr id="1134" name="Google Shape;1134;p37"/>
          <p:cNvSpPr txBox="1"/>
          <p:nvPr/>
        </p:nvSpPr>
        <p:spPr>
          <a:xfrm>
            <a:off x="529325" y="1976175"/>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U(2,3) ← 0 + 0.1( 0 + 1*0.1819 - 0)  ← 0.01819</a:t>
            </a:r>
            <a:endParaRPr b="0" i="0" sz="1400" u="none" cap="none" strike="noStrike">
              <a:solidFill>
                <a:srgbClr val="000000"/>
              </a:solidFill>
              <a:latin typeface="Lato"/>
              <a:ea typeface="Lato"/>
              <a:cs typeface="Lato"/>
              <a:sym typeface="Lato"/>
            </a:endParaRPr>
          </a:p>
        </p:txBody>
      </p:sp>
      <p:pic>
        <p:nvPicPr>
          <p:cNvPr id="1135" name="Google Shape;1135;p37"/>
          <p:cNvPicPr preferRelativeResize="0"/>
          <p:nvPr/>
        </p:nvPicPr>
        <p:blipFill rotWithShape="1">
          <a:blip r:embed="rId3">
            <a:alphaModFix/>
          </a:blip>
          <a:srcRect b="0" l="0" r="0" t="0"/>
          <a:stretch/>
        </p:blipFill>
        <p:spPr>
          <a:xfrm>
            <a:off x="4256288" y="663125"/>
            <a:ext cx="4568950" cy="400200"/>
          </a:xfrm>
          <a:prstGeom prst="rect">
            <a:avLst/>
          </a:prstGeom>
          <a:noFill/>
          <a:ln>
            <a:noFill/>
          </a:ln>
        </p:spPr>
      </p:pic>
      <p:sp>
        <p:nvSpPr>
          <p:cNvPr id="1136" name="Google Shape;1136;p37"/>
          <p:cNvSpPr txBox="1"/>
          <p:nvPr/>
        </p:nvSpPr>
        <p:spPr>
          <a:xfrm>
            <a:off x="529325" y="2404388"/>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U(3,3) ← 0.1819 + 0.1( 0 + 1*0.0181 - 0.1819)  ← 0.16552</a:t>
            </a:r>
            <a:endParaRPr b="0" i="0" sz="1400" u="none" cap="none" strike="noStrike">
              <a:solidFill>
                <a:srgbClr val="000000"/>
              </a:solidFill>
              <a:latin typeface="Lato"/>
              <a:ea typeface="Lato"/>
              <a:cs typeface="Lato"/>
              <a:sym typeface="Lato"/>
            </a:endParaRPr>
          </a:p>
        </p:txBody>
      </p:sp>
      <p:sp>
        <p:nvSpPr>
          <p:cNvPr id="1137" name="Google Shape;1137;p37"/>
          <p:cNvSpPr txBox="1"/>
          <p:nvPr/>
        </p:nvSpPr>
        <p:spPr>
          <a:xfrm>
            <a:off x="529325" y="2832613"/>
            <a:ext cx="490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U(3,2) ← 0.0181 + 0.1( 0 + 1*-1 - 0.0181)  ← -0.08371</a:t>
            </a:r>
            <a:endParaRPr b="0" i="0" sz="1400" u="none" cap="none" strike="noStrike">
              <a:solidFill>
                <a:srgbClr val="000000"/>
              </a:solidFill>
              <a:latin typeface="Lato"/>
              <a:ea typeface="Lato"/>
              <a:cs typeface="Lato"/>
              <a:sym typeface="Lato"/>
            </a:endParaRPr>
          </a:p>
        </p:txBody>
      </p:sp>
      <p:sp>
        <p:nvSpPr>
          <p:cNvPr id="1138" name="Google Shape;1138;p37"/>
          <p:cNvSpPr txBox="1"/>
          <p:nvPr/>
        </p:nvSpPr>
        <p:spPr>
          <a:xfrm>
            <a:off x="5486000" y="2804600"/>
            <a:ext cx="114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U(4,2) ← -1</a:t>
            </a:r>
            <a:endParaRPr b="0" i="0" sz="1400" u="none" cap="none" strike="noStrike">
              <a:solidFill>
                <a:srgbClr val="000000"/>
              </a:solidFill>
              <a:latin typeface="Lato"/>
              <a:ea typeface="Lato"/>
              <a:cs typeface="Lato"/>
              <a:sym typeface="Lato"/>
            </a:endParaRPr>
          </a:p>
        </p:txBody>
      </p:sp>
      <p:graphicFrame>
        <p:nvGraphicFramePr>
          <p:cNvPr id="1139" name="Google Shape;1139;p37"/>
          <p:cNvGraphicFramePr/>
          <p:nvPr/>
        </p:nvGraphicFramePr>
        <p:xfrm>
          <a:off x="2957225" y="3539250"/>
          <a:ext cx="3000000" cy="3000000"/>
        </p:xfrm>
        <a:graphic>
          <a:graphicData uri="http://schemas.openxmlformats.org/drawingml/2006/table">
            <a:tbl>
              <a:tblPr>
                <a:noFill/>
                <a:tableStyleId>{91E08663-11E5-43AA-BC67-527717F70CAB}</a:tableStyleId>
              </a:tblPr>
              <a:tblGrid>
                <a:gridCol w="747975"/>
                <a:gridCol w="747975"/>
                <a:gridCol w="747975"/>
                <a:gridCol w="747975"/>
              </a:tblGrid>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0.01819</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0.16552</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1</a:t>
                      </a:r>
                      <a:endParaRPr sz="10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latin typeface="Lato"/>
                        <a:ea typeface="Lato"/>
                        <a:cs typeface="Lato"/>
                        <a:sym typeface="Lato"/>
                      </a:endParaRPr>
                    </a:p>
                  </a:txBody>
                  <a:tcPr marT="91425" marB="91425" marR="91425" marL="91425" anchor="ct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-0.08371</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-1</a:t>
                      </a:r>
                      <a:endParaRPr sz="1000" u="none" cap="none" strike="noStrike">
                        <a:latin typeface="Lato"/>
                        <a:ea typeface="Lato"/>
                        <a:cs typeface="Lato"/>
                        <a:sym typeface="Lato"/>
                      </a:endParaRPr>
                    </a:p>
                  </a:txBody>
                  <a:tcPr marT="91425" marB="91425" marR="91425" marL="91425" anchor="ctr"/>
                </a:tc>
              </a:tr>
              <a:tr h="381000">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a:t>
                      </a:r>
                      <a:endParaRPr sz="1000" u="none" cap="none" strike="noStrike">
                        <a:latin typeface="Lato"/>
                        <a:ea typeface="Lato"/>
                        <a:cs typeface="Lato"/>
                        <a:sym typeface="Lato"/>
                      </a:endParaRPr>
                    </a:p>
                  </a:txBody>
                  <a:tcPr marT="91425" marB="91425" marR="91425" marL="91425" anchor="ctr"/>
                </a:tc>
              </a:tr>
            </a:tbl>
          </a:graphicData>
        </a:graphic>
      </p:graphicFrame>
      <p:sp>
        <p:nvSpPr>
          <p:cNvPr id="1140" name="Google Shape;1140;p37"/>
          <p:cNvSpPr/>
          <p:nvPr/>
        </p:nvSpPr>
        <p:spPr>
          <a:xfrm>
            <a:off x="2816450" y="3425675"/>
            <a:ext cx="3290700" cy="15978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7"/>
          <p:cNvSpPr txBox="1"/>
          <p:nvPr/>
        </p:nvSpPr>
        <p:spPr>
          <a:xfrm>
            <a:off x="6110425" y="3910650"/>
            <a:ext cx="86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Black"/>
                <a:ea typeface="Lato Black"/>
                <a:cs typeface="Lato Black"/>
                <a:sym typeface="Lato Black"/>
              </a:rPr>
              <a:t>RESULT</a:t>
            </a:r>
            <a:endParaRPr b="0" i="0" sz="1400" u="none" cap="none" strike="noStrike">
              <a:solidFill>
                <a:schemeClr val="accent3"/>
              </a:solidFill>
              <a:latin typeface="Lato Black"/>
              <a:ea typeface="Lato Black"/>
              <a:cs typeface="Lato Black"/>
              <a:sym typeface="Lato Blac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3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Continued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39"/>
          <p:cNvSpPr/>
          <p:nvPr/>
        </p:nvSpPr>
        <p:spPr>
          <a:xfrm>
            <a:off x="21348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9"/>
          <p:cNvSpPr/>
          <p:nvPr/>
        </p:nvSpPr>
        <p:spPr>
          <a:xfrm>
            <a:off x="27441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9"/>
          <p:cNvSpPr/>
          <p:nvPr/>
        </p:nvSpPr>
        <p:spPr>
          <a:xfrm>
            <a:off x="33534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9"/>
          <p:cNvSpPr/>
          <p:nvPr/>
        </p:nvSpPr>
        <p:spPr>
          <a:xfrm>
            <a:off x="39627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9"/>
          <p:cNvSpPr/>
          <p:nvPr/>
        </p:nvSpPr>
        <p:spPr>
          <a:xfrm>
            <a:off x="45720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9"/>
          <p:cNvSpPr/>
          <p:nvPr/>
        </p:nvSpPr>
        <p:spPr>
          <a:xfrm>
            <a:off x="51813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9"/>
          <p:cNvSpPr/>
          <p:nvPr/>
        </p:nvSpPr>
        <p:spPr>
          <a:xfrm>
            <a:off x="57906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9"/>
          <p:cNvSpPr/>
          <p:nvPr/>
        </p:nvSpPr>
        <p:spPr>
          <a:xfrm>
            <a:off x="63999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9" name="Google Shape;1159;p39"/>
          <p:cNvPicPr preferRelativeResize="0"/>
          <p:nvPr/>
        </p:nvPicPr>
        <p:blipFill rotWithShape="1">
          <a:blip r:embed="rId3">
            <a:alphaModFix/>
          </a:blip>
          <a:srcRect b="0" l="0" r="0" t="0"/>
          <a:stretch/>
        </p:blipFill>
        <p:spPr>
          <a:xfrm>
            <a:off x="5827650" y="600188"/>
            <a:ext cx="535199" cy="535199"/>
          </a:xfrm>
          <a:prstGeom prst="rect">
            <a:avLst/>
          </a:prstGeom>
          <a:noFill/>
          <a:ln>
            <a:noFill/>
          </a:ln>
        </p:spPr>
      </p:pic>
      <p:pic>
        <p:nvPicPr>
          <p:cNvPr id="1160" name="Google Shape;1160;p39"/>
          <p:cNvPicPr preferRelativeResize="0"/>
          <p:nvPr/>
        </p:nvPicPr>
        <p:blipFill rotWithShape="1">
          <a:blip r:embed="rId4">
            <a:alphaModFix/>
          </a:blip>
          <a:srcRect b="0" l="0" r="0" t="0"/>
          <a:stretch/>
        </p:blipFill>
        <p:spPr>
          <a:xfrm>
            <a:off x="3999750" y="618212"/>
            <a:ext cx="535201" cy="499145"/>
          </a:xfrm>
          <a:prstGeom prst="rect">
            <a:avLst/>
          </a:prstGeom>
          <a:noFill/>
          <a:ln>
            <a:noFill/>
          </a:ln>
        </p:spPr>
      </p:pic>
      <p:pic>
        <p:nvPicPr>
          <p:cNvPr id="1161" name="Google Shape;1161;p39"/>
          <p:cNvPicPr preferRelativeResize="0"/>
          <p:nvPr/>
        </p:nvPicPr>
        <p:blipFill rotWithShape="1">
          <a:blip r:embed="rId4">
            <a:alphaModFix/>
          </a:blip>
          <a:srcRect b="0" l="0" r="0" t="0"/>
          <a:stretch/>
        </p:blipFill>
        <p:spPr>
          <a:xfrm>
            <a:off x="6436950" y="618212"/>
            <a:ext cx="535201" cy="499145"/>
          </a:xfrm>
          <a:prstGeom prst="rect">
            <a:avLst/>
          </a:prstGeom>
          <a:noFill/>
          <a:ln>
            <a:noFill/>
          </a:ln>
        </p:spPr>
      </p:pic>
      <p:sp>
        <p:nvSpPr>
          <p:cNvPr id="1162" name="Google Shape;1162;p39"/>
          <p:cNvSpPr txBox="1"/>
          <p:nvPr/>
        </p:nvSpPr>
        <p:spPr>
          <a:xfrm>
            <a:off x="21348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163" name="Google Shape;1163;p39"/>
          <p:cNvSpPr txBox="1"/>
          <p:nvPr/>
        </p:nvSpPr>
        <p:spPr>
          <a:xfrm>
            <a:off x="27441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164" name="Google Shape;1164;p39"/>
          <p:cNvSpPr txBox="1"/>
          <p:nvPr/>
        </p:nvSpPr>
        <p:spPr>
          <a:xfrm>
            <a:off x="33534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165" name="Google Shape;1165;p39"/>
          <p:cNvSpPr txBox="1"/>
          <p:nvPr/>
        </p:nvSpPr>
        <p:spPr>
          <a:xfrm>
            <a:off x="39627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166" name="Google Shape;1166;p39"/>
          <p:cNvSpPr txBox="1"/>
          <p:nvPr/>
        </p:nvSpPr>
        <p:spPr>
          <a:xfrm>
            <a:off x="45720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167" name="Google Shape;1167;p39"/>
          <p:cNvSpPr txBox="1"/>
          <p:nvPr/>
        </p:nvSpPr>
        <p:spPr>
          <a:xfrm>
            <a:off x="51813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168" name="Google Shape;1168;p39"/>
          <p:cNvSpPr txBox="1"/>
          <p:nvPr/>
        </p:nvSpPr>
        <p:spPr>
          <a:xfrm>
            <a:off x="57906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169" name="Google Shape;1169;p39"/>
          <p:cNvSpPr txBox="1"/>
          <p:nvPr/>
        </p:nvSpPr>
        <p:spPr>
          <a:xfrm>
            <a:off x="63999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170" name="Google Shape;1170;p39"/>
          <p:cNvSpPr txBox="1"/>
          <p:nvPr/>
        </p:nvSpPr>
        <p:spPr>
          <a:xfrm>
            <a:off x="39627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171" name="Google Shape;1171;p39"/>
          <p:cNvSpPr txBox="1"/>
          <p:nvPr/>
        </p:nvSpPr>
        <p:spPr>
          <a:xfrm>
            <a:off x="63999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172" name="Google Shape;1172;p39"/>
          <p:cNvSpPr txBox="1"/>
          <p:nvPr/>
        </p:nvSpPr>
        <p:spPr>
          <a:xfrm>
            <a:off x="5807475"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173" name="Google Shape;1173;p39"/>
          <p:cNvSpPr txBox="1"/>
          <p:nvPr/>
        </p:nvSpPr>
        <p:spPr>
          <a:xfrm>
            <a:off x="138600" y="3797450"/>
            <a:ext cx="86712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Lato"/>
              <a:buChar char="-"/>
            </a:pPr>
            <a:r>
              <a:rPr b="1" i="0" lang="en" sz="1400" u="none" cap="none" strike="noStrike">
                <a:solidFill>
                  <a:srgbClr val="000000"/>
                </a:solidFill>
                <a:latin typeface="Lato"/>
                <a:ea typeface="Lato"/>
                <a:cs typeface="Lato"/>
                <a:sym typeface="Lato"/>
              </a:rPr>
              <a:t>Apply Tabular SARSA to the aforementioned environment problem. Assume that the policy will pick L if the Q-values is indecisive.</a:t>
            </a:r>
            <a:endParaRPr b="1" i="0" sz="1400" u="none" cap="none" strike="noStrike">
              <a:solidFill>
                <a:srgbClr val="000000"/>
              </a:solidFill>
              <a:latin typeface="Lato"/>
              <a:ea typeface="Lato"/>
              <a:cs typeface="Lato"/>
              <a:sym typeface="Lato"/>
            </a:endParaRPr>
          </a:p>
        </p:txBody>
      </p:sp>
      <p:sp>
        <p:nvSpPr>
          <p:cNvPr id="1174" name="Google Shape;1174;p39"/>
          <p:cNvSpPr txBox="1"/>
          <p:nvPr/>
        </p:nvSpPr>
        <p:spPr>
          <a:xfrm>
            <a:off x="349950" y="17806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all cells (except terminals) have -1 reward, and assume that the discount factor is 1.</a:t>
            </a:r>
            <a:endParaRPr b="0" i="0" sz="1400" u="none" cap="none" strike="noStrike">
              <a:solidFill>
                <a:srgbClr val="000000"/>
              </a:solidFill>
              <a:latin typeface="Lato"/>
              <a:ea typeface="Lato"/>
              <a:cs typeface="Lato"/>
              <a:sym typeface="Lato"/>
            </a:endParaRPr>
          </a:p>
        </p:txBody>
      </p:sp>
      <p:sp>
        <p:nvSpPr>
          <p:cNvPr id="1175" name="Google Shape;1175;p39"/>
          <p:cNvSpPr txBox="1"/>
          <p:nvPr/>
        </p:nvSpPr>
        <p:spPr>
          <a:xfrm>
            <a:off x="2788950" y="1439200"/>
            <a:ext cx="3566100" cy="45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each episode start from at state 2.</a:t>
            </a:r>
            <a:endParaRPr b="0" i="0" sz="1400" u="none" cap="none" strike="noStrike">
              <a:solidFill>
                <a:srgbClr val="000000"/>
              </a:solidFill>
              <a:latin typeface="Lato"/>
              <a:ea typeface="Lato"/>
              <a:cs typeface="Lato"/>
              <a:sym typeface="Lato"/>
            </a:endParaRPr>
          </a:p>
        </p:txBody>
      </p:sp>
      <p:sp>
        <p:nvSpPr>
          <p:cNvPr id="1176" name="Google Shape;1176;p39"/>
          <p:cNvSpPr txBox="1"/>
          <p:nvPr/>
        </p:nvSpPr>
        <p:spPr>
          <a:xfrm>
            <a:off x="51813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177" name="Google Shape;1177;p39"/>
          <p:cNvSpPr txBox="1"/>
          <p:nvPr/>
        </p:nvSpPr>
        <p:spPr>
          <a:xfrm>
            <a:off x="45720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178" name="Google Shape;1178;p39"/>
          <p:cNvSpPr txBox="1"/>
          <p:nvPr/>
        </p:nvSpPr>
        <p:spPr>
          <a:xfrm>
            <a:off x="3334875"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179" name="Google Shape;1179;p39"/>
          <p:cNvSpPr txBox="1"/>
          <p:nvPr/>
        </p:nvSpPr>
        <p:spPr>
          <a:xfrm>
            <a:off x="21348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pic>
        <p:nvPicPr>
          <p:cNvPr id="1180" name="Google Shape;1180;p39"/>
          <p:cNvPicPr preferRelativeResize="0"/>
          <p:nvPr/>
        </p:nvPicPr>
        <p:blipFill rotWithShape="1">
          <a:blip r:embed="rId5">
            <a:alphaModFix/>
          </a:blip>
          <a:srcRect b="0" l="0" r="0" t="0"/>
          <a:stretch/>
        </p:blipFill>
        <p:spPr>
          <a:xfrm>
            <a:off x="2875875" y="618237"/>
            <a:ext cx="345751" cy="345733"/>
          </a:xfrm>
          <a:prstGeom prst="rect">
            <a:avLst/>
          </a:prstGeom>
          <a:noFill/>
          <a:ln>
            <a:noFill/>
          </a:ln>
        </p:spPr>
      </p:pic>
      <p:sp>
        <p:nvSpPr>
          <p:cNvPr id="1181" name="Google Shape;1181;p39"/>
          <p:cNvSpPr txBox="1"/>
          <p:nvPr/>
        </p:nvSpPr>
        <p:spPr>
          <a:xfrm>
            <a:off x="27441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182" name="Google Shape;1182;p39"/>
          <p:cNvSpPr txBox="1"/>
          <p:nvPr/>
        </p:nvSpPr>
        <p:spPr>
          <a:xfrm>
            <a:off x="349950" y="2438925"/>
            <a:ext cx="8444100" cy="11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Since we are going to sample the rollout by our self, we need the transition model: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Action L: 100% Move left one step</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Action R: 20% Move right one step, 80% Move right 2 steps.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Note: In real application, we rarely know the transition model. Instead, we sample the transition by interacting with an environment.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4"/>
          <p:cNvGraphicFramePr/>
          <p:nvPr/>
        </p:nvGraphicFramePr>
        <p:xfrm>
          <a:off x="1853163" y="1949400"/>
          <a:ext cx="3000000" cy="3000000"/>
        </p:xfrm>
        <a:graphic>
          <a:graphicData uri="http://schemas.openxmlformats.org/drawingml/2006/table">
            <a:tbl>
              <a:tblPr>
                <a:noFill/>
                <a:tableStyleId>{91E08663-11E5-43AA-BC67-527717F70CAB}</a:tableStyleId>
              </a:tblPr>
              <a:tblGrid>
                <a:gridCol w="1373150"/>
                <a:gridCol w="779575"/>
                <a:gridCol w="779575"/>
                <a:gridCol w="779575"/>
                <a:gridCol w="779575"/>
                <a:gridCol w="779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Rollout</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Reward</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Acc. Reward</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r>
            </a:tbl>
          </a:graphicData>
        </a:graphic>
      </p:graphicFrame>
      <p:sp>
        <p:nvSpPr>
          <p:cNvPr id="175" name="Google Shape;175;p4"/>
          <p:cNvSpPr/>
          <p:nvPr/>
        </p:nvSpPr>
        <p:spPr>
          <a:xfrm>
            <a:off x="21348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
          <p:cNvSpPr/>
          <p:nvPr/>
        </p:nvSpPr>
        <p:spPr>
          <a:xfrm>
            <a:off x="27441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33534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39627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45720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p:nvPr/>
        </p:nvSpPr>
        <p:spPr>
          <a:xfrm>
            <a:off x="51813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a:off x="57906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
          <p:cNvSpPr/>
          <p:nvPr/>
        </p:nvSpPr>
        <p:spPr>
          <a:xfrm>
            <a:off x="63999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4"/>
          <p:cNvPicPr preferRelativeResize="0"/>
          <p:nvPr/>
        </p:nvPicPr>
        <p:blipFill rotWithShape="1">
          <a:blip r:embed="rId4">
            <a:alphaModFix/>
          </a:blip>
          <a:srcRect b="0" l="0" r="0" t="0"/>
          <a:stretch/>
        </p:blipFill>
        <p:spPr>
          <a:xfrm>
            <a:off x="2875875" y="923037"/>
            <a:ext cx="345751" cy="345733"/>
          </a:xfrm>
          <a:prstGeom prst="rect">
            <a:avLst/>
          </a:prstGeom>
          <a:noFill/>
          <a:ln>
            <a:noFill/>
          </a:ln>
        </p:spPr>
      </p:pic>
      <p:pic>
        <p:nvPicPr>
          <p:cNvPr id="184" name="Google Shape;184;p4"/>
          <p:cNvPicPr preferRelativeResize="0"/>
          <p:nvPr/>
        </p:nvPicPr>
        <p:blipFill rotWithShape="1">
          <a:blip r:embed="rId5">
            <a:alphaModFix/>
          </a:blip>
          <a:srcRect b="0" l="0" r="0" t="0"/>
          <a:stretch/>
        </p:blipFill>
        <p:spPr>
          <a:xfrm>
            <a:off x="5827650" y="904988"/>
            <a:ext cx="535199" cy="535199"/>
          </a:xfrm>
          <a:prstGeom prst="rect">
            <a:avLst/>
          </a:prstGeom>
          <a:noFill/>
          <a:ln>
            <a:noFill/>
          </a:ln>
        </p:spPr>
      </p:pic>
      <p:pic>
        <p:nvPicPr>
          <p:cNvPr id="185" name="Google Shape;185;p4"/>
          <p:cNvPicPr preferRelativeResize="0"/>
          <p:nvPr/>
        </p:nvPicPr>
        <p:blipFill rotWithShape="1">
          <a:blip r:embed="rId6">
            <a:alphaModFix/>
          </a:blip>
          <a:srcRect b="0" l="0" r="0" t="0"/>
          <a:stretch/>
        </p:blipFill>
        <p:spPr>
          <a:xfrm>
            <a:off x="3999750" y="923013"/>
            <a:ext cx="535201" cy="499145"/>
          </a:xfrm>
          <a:prstGeom prst="rect">
            <a:avLst/>
          </a:prstGeom>
          <a:noFill/>
          <a:ln>
            <a:noFill/>
          </a:ln>
        </p:spPr>
      </p:pic>
      <p:pic>
        <p:nvPicPr>
          <p:cNvPr id="186" name="Google Shape;186;p4"/>
          <p:cNvPicPr preferRelativeResize="0"/>
          <p:nvPr/>
        </p:nvPicPr>
        <p:blipFill rotWithShape="1">
          <a:blip r:embed="rId6">
            <a:alphaModFix/>
          </a:blip>
          <a:srcRect b="0" l="0" r="0" t="0"/>
          <a:stretch/>
        </p:blipFill>
        <p:spPr>
          <a:xfrm>
            <a:off x="6436950" y="923013"/>
            <a:ext cx="535201" cy="499145"/>
          </a:xfrm>
          <a:prstGeom prst="rect">
            <a:avLst/>
          </a:prstGeom>
          <a:noFill/>
          <a:ln>
            <a:noFill/>
          </a:ln>
        </p:spPr>
      </p:pic>
      <p:sp>
        <p:nvSpPr>
          <p:cNvPr id="187" name="Google Shape;187;p4"/>
          <p:cNvSpPr txBox="1"/>
          <p:nvPr/>
        </p:nvSpPr>
        <p:spPr>
          <a:xfrm>
            <a:off x="21348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88" name="Google Shape;188;p4"/>
          <p:cNvSpPr txBox="1"/>
          <p:nvPr/>
        </p:nvSpPr>
        <p:spPr>
          <a:xfrm>
            <a:off x="27441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89" name="Google Shape;189;p4"/>
          <p:cNvSpPr txBox="1"/>
          <p:nvPr/>
        </p:nvSpPr>
        <p:spPr>
          <a:xfrm>
            <a:off x="33534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90" name="Google Shape;190;p4"/>
          <p:cNvSpPr txBox="1"/>
          <p:nvPr/>
        </p:nvSpPr>
        <p:spPr>
          <a:xfrm>
            <a:off x="39627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91" name="Google Shape;191;p4"/>
          <p:cNvSpPr txBox="1"/>
          <p:nvPr/>
        </p:nvSpPr>
        <p:spPr>
          <a:xfrm>
            <a:off x="45720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92" name="Google Shape;192;p4"/>
          <p:cNvSpPr txBox="1"/>
          <p:nvPr/>
        </p:nvSpPr>
        <p:spPr>
          <a:xfrm>
            <a:off x="51813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93" name="Google Shape;193;p4"/>
          <p:cNvSpPr txBox="1"/>
          <p:nvPr/>
        </p:nvSpPr>
        <p:spPr>
          <a:xfrm>
            <a:off x="57906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94" name="Google Shape;194;p4"/>
          <p:cNvSpPr txBox="1"/>
          <p:nvPr/>
        </p:nvSpPr>
        <p:spPr>
          <a:xfrm>
            <a:off x="63999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95" name="Google Shape;195;p4"/>
          <p:cNvSpPr/>
          <p:nvPr/>
        </p:nvSpPr>
        <p:spPr>
          <a:xfrm>
            <a:off x="22168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34354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
          <p:cNvSpPr/>
          <p:nvPr/>
        </p:nvSpPr>
        <p:spPr>
          <a:xfrm>
            <a:off x="46540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
          <p:cNvSpPr/>
          <p:nvPr/>
        </p:nvSpPr>
        <p:spPr>
          <a:xfrm flipH="1">
            <a:off x="2826150" y="393463"/>
            <a:ext cx="445200" cy="4524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
          <p:cNvSpPr txBox="1"/>
          <p:nvPr/>
        </p:nvSpPr>
        <p:spPr>
          <a:xfrm>
            <a:off x="39627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200" name="Google Shape;200;p4"/>
          <p:cNvSpPr txBox="1"/>
          <p:nvPr/>
        </p:nvSpPr>
        <p:spPr>
          <a:xfrm>
            <a:off x="63999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201" name="Google Shape;201;p4"/>
          <p:cNvSpPr txBox="1"/>
          <p:nvPr/>
        </p:nvSpPr>
        <p:spPr>
          <a:xfrm>
            <a:off x="5807475"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202" name="Google Shape;202;p4"/>
          <p:cNvSpPr/>
          <p:nvPr/>
        </p:nvSpPr>
        <p:spPr>
          <a:xfrm>
            <a:off x="5271775"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
          <p:cNvSpPr txBox="1"/>
          <p:nvPr/>
        </p:nvSpPr>
        <p:spPr>
          <a:xfrm>
            <a:off x="51813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04" name="Google Shape;204;p4"/>
          <p:cNvSpPr txBox="1"/>
          <p:nvPr/>
        </p:nvSpPr>
        <p:spPr>
          <a:xfrm>
            <a:off x="45720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05" name="Google Shape;205;p4"/>
          <p:cNvSpPr txBox="1"/>
          <p:nvPr/>
        </p:nvSpPr>
        <p:spPr>
          <a:xfrm>
            <a:off x="3334875"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06" name="Google Shape;206;p4"/>
          <p:cNvSpPr txBox="1"/>
          <p:nvPr/>
        </p:nvSpPr>
        <p:spPr>
          <a:xfrm>
            <a:off x="21348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07" name="Google Shape;207;p4"/>
          <p:cNvSpPr txBox="1"/>
          <p:nvPr/>
        </p:nvSpPr>
        <p:spPr>
          <a:xfrm>
            <a:off x="27441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graphicFrame>
        <p:nvGraphicFramePr>
          <p:cNvPr id="208" name="Google Shape;208;p4"/>
          <p:cNvGraphicFramePr/>
          <p:nvPr/>
        </p:nvGraphicFramePr>
        <p:xfrm>
          <a:off x="875850" y="33655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Acc. Reward Sum</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extLst>
                            <a:ext uri="http://customooxmlschemas.google.com/">
                              <go:slidesCustomData xmlns:go="http://customooxmlschemas.google.com/" textRoundtripDataId="0"/>
                            </a:ext>
                          </a:extLst>
                        </a:rPr>
                        <a:t>-18</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Visits</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Expected Utility</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r>
            </a:tbl>
          </a:graphicData>
        </a:graphic>
      </p:graphicFrame>
      <p:sp>
        <p:nvSpPr>
          <p:cNvPr id="209" name="Google Shape;209;p4"/>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Direct Utility Estimation:</a:t>
            </a:r>
            <a:endParaRPr b="1" i="0" sz="1400" u="none" cap="none" strike="noStrike">
              <a:solidFill>
                <a:srgbClr val="000000"/>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40"/>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sp>
        <p:nvSpPr>
          <p:cNvPr id="1188" name="Google Shape;1188;p40"/>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0"/>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0"/>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0"/>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0"/>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0"/>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0"/>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40"/>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6" name="Google Shape;1196;p40"/>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197" name="Google Shape;1197;p40"/>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198" name="Google Shape;1198;p40"/>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199" name="Google Shape;1199;p40"/>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200" name="Google Shape;1200;p40"/>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201" name="Google Shape;1201;p40"/>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202" name="Google Shape;1202;p40"/>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203" name="Google Shape;1203;p40"/>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204" name="Google Shape;1204;p40"/>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205" name="Google Shape;1205;p40"/>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206" name="Google Shape;1206;p40"/>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207" name="Google Shape;1207;p40"/>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208" name="Google Shape;1208;p40"/>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209" name="Google Shape;1209;p40"/>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210" name="Google Shape;1210;p40"/>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211" name="Google Shape;1211;p40"/>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12" name="Google Shape;1212;p40"/>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13" name="Google Shape;1213;p40"/>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14" name="Google Shape;1214;p40"/>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15" name="Google Shape;1215;p40"/>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16" name="Google Shape;1216;p40"/>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2,L → 1,L</a:t>
            </a:r>
            <a:endParaRPr b="0" i="0" sz="1400" u="none" cap="none" strike="noStrike">
              <a:solidFill>
                <a:schemeClr val="lt1"/>
              </a:solidFill>
              <a:latin typeface="Roboto Mono"/>
              <a:ea typeface="Roboto Mono"/>
              <a:cs typeface="Roboto Mono"/>
              <a:sym typeface="Roboto Mono"/>
            </a:endParaRPr>
          </a:p>
        </p:txBody>
      </p:sp>
      <p:sp>
        <p:nvSpPr>
          <p:cNvPr id="1217" name="Google Shape;1217;p40"/>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218" name="Google Shape;1218;p40"/>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Q(2, L) ← Q(2,L) + 0.1( R(2) + 1*Q(1,L) - Q(2,L))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+ 1*0 - 0)  ← -0.1</a:t>
            </a:r>
            <a:endParaRPr b="0" i="0" sz="1400" u="none" cap="none" strike="noStrike">
              <a:solidFill>
                <a:srgbClr val="000000"/>
              </a:solidFill>
              <a:latin typeface="Roboto Mono"/>
              <a:ea typeface="Roboto Mono"/>
              <a:cs typeface="Roboto Mono"/>
              <a:sym typeface="Roboto Mono"/>
            </a:endParaRPr>
          </a:p>
        </p:txBody>
      </p:sp>
      <p:graphicFrame>
        <p:nvGraphicFramePr>
          <p:cNvPr id="1219" name="Google Shape;1219;p40"/>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220" name="Google Shape;1220;p40"/>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grpSp>
        <p:nvGrpSpPr>
          <p:cNvPr id="1221" name="Google Shape;1221;p40"/>
          <p:cNvGrpSpPr/>
          <p:nvPr/>
        </p:nvGrpSpPr>
        <p:grpSpPr>
          <a:xfrm>
            <a:off x="2190750" y="1286788"/>
            <a:ext cx="4360718" cy="390525"/>
            <a:chOff x="2190750" y="1286788"/>
            <a:chExt cx="4360718" cy="390525"/>
          </a:xfrm>
        </p:grpSpPr>
        <p:pic>
          <p:nvPicPr>
            <p:cNvPr id="1222" name="Google Shape;1222;p40"/>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223" name="Google Shape;1223;p40"/>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41"/>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41"/>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41"/>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41"/>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41"/>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41"/>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41"/>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41"/>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6" name="Google Shape;1236;p41"/>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237" name="Google Shape;1237;p41"/>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238" name="Google Shape;1238;p41"/>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239" name="Google Shape;1239;p41"/>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240" name="Google Shape;1240;p41"/>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241" name="Google Shape;1241;p41"/>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242" name="Google Shape;1242;p41"/>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243" name="Google Shape;1243;p41"/>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244" name="Google Shape;1244;p41"/>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245" name="Google Shape;1245;p41"/>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246" name="Google Shape;1246;p41"/>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247" name="Google Shape;1247;p41"/>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248" name="Google Shape;1248;p41"/>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249" name="Google Shape;1249;p41"/>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250" name="Google Shape;1250;p41"/>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251" name="Google Shape;1251;p41"/>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52" name="Google Shape;1252;p41"/>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53" name="Google Shape;1253;p41"/>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54" name="Google Shape;1254;p41"/>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55" name="Google Shape;1255;p41"/>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56" name="Google Shape;1256;p41"/>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1,L → 1,L</a:t>
            </a:r>
            <a:endParaRPr b="0" i="0" sz="1400" u="none" cap="none" strike="noStrike">
              <a:solidFill>
                <a:schemeClr val="lt1"/>
              </a:solidFill>
              <a:latin typeface="Roboto Mono"/>
              <a:ea typeface="Roboto Mono"/>
              <a:cs typeface="Roboto Mono"/>
              <a:sym typeface="Roboto Mono"/>
            </a:endParaRPr>
          </a:p>
        </p:txBody>
      </p:sp>
      <p:sp>
        <p:nvSpPr>
          <p:cNvPr id="1257" name="Google Shape;1257;p41"/>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258" name="Google Shape;1258;p41"/>
          <p:cNvSpPr txBox="1"/>
          <p:nvPr/>
        </p:nvSpPr>
        <p:spPr>
          <a:xfrm>
            <a:off x="1674600" y="1944075"/>
            <a:ext cx="702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+ 1*Q(1,L)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+ 1*0 - 0)  ← -0.1</a:t>
            </a:r>
            <a:endParaRPr b="0" i="0" sz="1400" u="none" cap="none" strike="noStrike">
              <a:solidFill>
                <a:srgbClr val="000000"/>
              </a:solidFill>
              <a:latin typeface="Roboto Mono"/>
              <a:ea typeface="Roboto Mono"/>
              <a:cs typeface="Roboto Mono"/>
              <a:sym typeface="Roboto Mono"/>
            </a:endParaRPr>
          </a:p>
        </p:txBody>
      </p:sp>
      <p:graphicFrame>
        <p:nvGraphicFramePr>
          <p:cNvPr id="1259" name="Google Shape;1259;p41"/>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260" name="Google Shape;1260;p41"/>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261" name="Google Shape;1261;p41"/>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262" name="Google Shape;1262;p41"/>
          <p:cNvGrpSpPr/>
          <p:nvPr/>
        </p:nvGrpSpPr>
        <p:grpSpPr>
          <a:xfrm>
            <a:off x="2190750" y="1286788"/>
            <a:ext cx="4360718" cy="390525"/>
            <a:chOff x="2190750" y="1286788"/>
            <a:chExt cx="4360718" cy="390525"/>
          </a:xfrm>
        </p:grpSpPr>
        <p:pic>
          <p:nvPicPr>
            <p:cNvPr id="1263" name="Google Shape;1263;p41"/>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264" name="Google Shape;1264;p41"/>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42"/>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extLst>
                  <a:ext uri="http://customooxmlschemas.google.com/">
                    <go:slidesCustomData xmlns:go="http://customooxmlschemas.google.com/" textRoundtripDataId="3"/>
                  </a:ext>
                </a:extLst>
              </a:rPr>
              <a:t>Q Learning:</a:t>
            </a:r>
            <a:endParaRPr b="1" i="0" sz="1400" u="none" cap="none" strike="noStrike">
              <a:solidFill>
                <a:srgbClr val="000000"/>
              </a:solidFill>
              <a:latin typeface="Lato"/>
              <a:ea typeface="Lato"/>
              <a:cs typeface="Lato"/>
              <a:sym typeface="Lato"/>
            </a:endParaRPr>
          </a:p>
        </p:txBody>
      </p:sp>
      <p:sp>
        <p:nvSpPr>
          <p:cNvPr id="1270" name="Google Shape;1270;p42"/>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42"/>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42"/>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42"/>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42"/>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42"/>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42"/>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42"/>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8" name="Google Shape;1278;p42"/>
          <p:cNvPicPr preferRelativeResize="0"/>
          <p:nvPr/>
        </p:nvPicPr>
        <p:blipFill rotWithShape="1">
          <a:blip r:embed="rId4">
            <a:alphaModFix/>
          </a:blip>
          <a:srcRect b="0" l="0" r="0" t="0"/>
          <a:stretch/>
        </p:blipFill>
        <p:spPr>
          <a:xfrm>
            <a:off x="2875875" y="465837"/>
            <a:ext cx="345751" cy="345733"/>
          </a:xfrm>
          <a:prstGeom prst="rect">
            <a:avLst/>
          </a:prstGeom>
          <a:noFill/>
          <a:ln>
            <a:noFill/>
          </a:ln>
        </p:spPr>
      </p:pic>
      <p:pic>
        <p:nvPicPr>
          <p:cNvPr id="1279" name="Google Shape;1279;p42"/>
          <p:cNvPicPr preferRelativeResize="0"/>
          <p:nvPr/>
        </p:nvPicPr>
        <p:blipFill rotWithShape="1">
          <a:blip r:embed="rId5">
            <a:alphaModFix/>
          </a:blip>
          <a:srcRect b="0" l="0" r="0" t="0"/>
          <a:stretch/>
        </p:blipFill>
        <p:spPr>
          <a:xfrm>
            <a:off x="5827650" y="447788"/>
            <a:ext cx="535199" cy="535199"/>
          </a:xfrm>
          <a:prstGeom prst="rect">
            <a:avLst/>
          </a:prstGeom>
          <a:noFill/>
          <a:ln>
            <a:noFill/>
          </a:ln>
        </p:spPr>
      </p:pic>
      <p:pic>
        <p:nvPicPr>
          <p:cNvPr id="1280" name="Google Shape;1280;p42"/>
          <p:cNvPicPr preferRelativeResize="0"/>
          <p:nvPr/>
        </p:nvPicPr>
        <p:blipFill rotWithShape="1">
          <a:blip r:embed="rId6">
            <a:alphaModFix/>
          </a:blip>
          <a:srcRect b="0" l="0" r="0" t="0"/>
          <a:stretch/>
        </p:blipFill>
        <p:spPr>
          <a:xfrm>
            <a:off x="3999750" y="465813"/>
            <a:ext cx="535201" cy="499145"/>
          </a:xfrm>
          <a:prstGeom prst="rect">
            <a:avLst/>
          </a:prstGeom>
          <a:noFill/>
          <a:ln>
            <a:noFill/>
          </a:ln>
        </p:spPr>
      </p:pic>
      <p:pic>
        <p:nvPicPr>
          <p:cNvPr id="1281" name="Google Shape;1281;p42"/>
          <p:cNvPicPr preferRelativeResize="0"/>
          <p:nvPr/>
        </p:nvPicPr>
        <p:blipFill rotWithShape="1">
          <a:blip r:embed="rId6">
            <a:alphaModFix/>
          </a:blip>
          <a:srcRect b="0" l="0" r="0" t="0"/>
          <a:stretch/>
        </p:blipFill>
        <p:spPr>
          <a:xfrm>
            <a:off x="6436950" y="465813"/>
            <a:ext cx="535201" cy="499145"/>
          </a:xfrm>
          <a:prstGeom prst="rect">
            <a:avLst/>
          </a:prstGeom>
          <a:noFill/>
          <a:ln>
            <a:noFill/>
          </a:ln>
        </p:spPr>
      </p:pic>
      <p:sp>
        <p:nvSpPr>
          <p:cNvPr id="1282" name="Google Shape;1282;p42"/>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283" name="Google Shape;1283;p42"/>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284" name="Google Shape;1284;p42"/>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285" name="Google Shape;1285;p42"/>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286" name="Google Shape;1286;p42"/>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287" name="Google Shape;1287;p42"/>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288" name="Google Shape;1288;p42"/>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289" name="Google Shape;1289;p42"/>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290" name="Google Shape;1290;p42"/>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291" name="Google Shape;1291;p42"/>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292" name="Google Shape;1292;p42"/>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293" name="Google Shape;1293;p42"/>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94" name="Google Shape;1294;p42"/>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95" name="Google Shape;1295;p42"/>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96" name="Google Shape;1296;p42"/>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97" name="Google Shape;1297;p42"/>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298" name="Google Shape;1298;p42"/>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1,L → 1,R</a:t>
            </a:r>
            <a:endParaRPr b="0" i="0" sz="1400" u="none" cap="none" strike="noStrike">
              <a:solidFill>
                <a:schemeClr val="lt1"/>
              </a:solidFill>
              <a:latin typeface="Roboto Mono"/>
              <a:ea typeface="Roboto Mono"/>
              <a:cs typeface="Roboto Mono"/>
              <a:sym typeface="Roboto Mono"/>
            </a:endParaRPr>
          </a:p>
        </p:txBody>
      </p:sp>
      <p:sp>
        <p:nvSpPr>
          <p:cNvPr id="1299" name="Google Shape;1299;p42"/>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300" name="Google Shape;1300;p42"/>
          <p:cNvSpPr txBox="1"/>
          <p:nvPr/>
        </p:nvSpPr>
        <p:spPr>
          <a:xfrm>
            <a:off x="1674600" y="1944075"/>
            <a:ext cx="702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+ 1*Q(1,R)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+ 1*0 - 0)  ← -0.1</a:t>
            </a:r>
            <a:endParaRPr b="0" i="0" sz="1400" u="none" cap="none" strike="noStrike">
              <a:solidFill>
                <a:srgbClr val="000000"/>
              </a:solidFill>
              <a:latin typeface="Roboto Mono"/>
              <a:ea typeface="Roboto Mono"/>
              <a:cs typeface="Roboto Mono"/>
              <a:sym typeface="Roboto Mono"/>
            </a:endParaRPr>
          </a:p>
        </p:txBody>
      </p:sp>
      <p:pic>
        <p:nvPicPr>
          <p:cNvPr id="1301" name="Google Shape;1301;p42"/>
          <p:cNvPicPr preferRelativeResize="0"/>
          <p:nvPr/>
        </p:nvPicPr>
        <p:blipFill rotWithShape="1">
          <a:blip r:embed="rId7">
            <a:alphaModFix/>
          </a:blip>
          <a:srcRect b="0" l="0" r="0" t="0"/>
          <a:stretch/>
        </p:blipFill>
        <p:spPr>
          <a:xfrm>
            <a:off x="2190750" y="1286788"/>
            <a:ext cx="4762500" cy="390525"/>
          </a:xfrm>
          <a:prstGeom prst="rect">
            <a:avLst/>
          </a:prstGeom>
          <a:noFill/>
          <a:ln>
            <a:noFill/>
          </a:ln>
        </p:spPr>
      </p:pic>
      <p:graphicFrame>
        <p:nvGraphicFramePr>
          <p:cNvPr id="1302" name="Google Shape;1302;p42"/>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303" name="Google Shape;1303;p42"/>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43"/>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43"/>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43"/>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43"/>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43"/>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43"/>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43"/>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43"/>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6" name="Google Shape;1316;p43"/>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317" name="Google Shape;1317;p43"/>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318" name="Google Shape;1318;p43"/>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319" name="Google Shape;1319;p43"/>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320" name="Google Shape;1320;p43"/>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321" name="Google Shape;1321;p43"/>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322" name="Google Shape;1322;p43"/>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323" name="Google Shape;1323;p43"/>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324" name="Google Shape;1324;p43"/>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325" name="Google Shape;1325;p43"/>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326" name="Google Shape;1326;p43"/>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327" name="Google Shape;1327;p43"/>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328" name="Google Shape;1328;p43"/>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329" name="Google Shape;1329;p43"/>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330" name="Google Shape;1330;p43"/>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331" name="Google Shape;1331;p43"/>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32" name="Google Shape;1332;p43"/>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33" name="Google Shape;1333;p43"/>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34" name="Google Shape;1334;p43"/>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35" name="Google Shape;1335;p43"/>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36" name="Google Shape;1336;p43"/>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1,R → 2,R</a:t>
            </a:r>
            <a:endParaRPr b="0" i="0" sz="1400" u="none" cap="none" strike="noStrike">
              <a:solidFill>
                <a:schemeClr val="lt1"/>
              </a:solidFill>
              <a:latin typeface="Roboto Mono"/>
              <a:ea typeface="Roboto Mono"/>
              <a:cs typeface="Roboto Mono"/>
              <a:sym typeface="Roboto Mono"/>
            </a:endParaRPr>
          </a:p>
        </p:txBody>
      </p:sp>
      <p:sp>
        <p:nvSpPr>
          <p:cNvPr id="1337" name="Google Shape;1337;p43"/>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338" name="Google Shape;1338;p43"/>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+ 1*Q(2,R)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+ 1*0 - 0)  ← -0.1</a:t>
            </a:r>
            <a:endParaRPr b="0" i="0" sz="1400" u="none" cap="none" strike="noStrike">
              <a:solidFill>
                <a:srgbClr val="000000"/>
              </a:solidFill>
              <a:latin typeface="Roboto Mono"/>
              <a:ea typeface="Roboto Mono"/>
              <a:cs typeface="Roboto Mono"/>
              <a:sym typeface="Roboto Mono"/>
            </a:endParaRPr>
          </a:p>
        </p:txBody>
      </p:sp>
      <p:graphicFrame>
        <p:nvGraphicFramePr>
          <p:cNvPr id="1339" name="Google Shape;1339;p43"/>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340" name="Google Shape;1340;p43"/>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341" name="Google Shape;1341;p43"/>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342" name="Google Shape;1342;p43"/>
          <p:cNvGrpSpPr/>
          <p:nvPr/>
        </p:nvGrpSpPr>
        <p:grpSpPr>
          <a:xfrm>
            <a:off x="2190750" y="1286788"/>
            <a:ext cx="4360718" cy="390525"/>
            <a:chOff x="2190750" y="1286788"/>
            <a:chExt cx="4360718" cy="390525"/>
          </a:xfrm>
        </p:grpSpPr>
        <p:pic>
          <p:nvPicPr>
            <p:cNvPr id="1343" name="Google Shape;1343;p43"/>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344" name="Google Shape;1344;p43"/>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44"/>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44"/>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44"/>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44"/>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44"/>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44"/>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44"/>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44"/>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7" name="Google Shape;1357;p44"/>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358" name="Google Shape;1358;p44"/>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359" name="Google Shape;1359;p44"/>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360" name="Google Shape;1360;p44"/>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361" name="Google Shape;1361;p44"/>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362" name="Google Shape;1362;p44"/>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363" name="Google Shape;1363;p44"/>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364" name="Google Shape;1364;p44"/>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365" name="Google Shape;1365;p44"/>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366" name="Google Shape;1366;p44"/>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367" name="Google Shape;1367;p44"/>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368" name="Google Shape;1368;p44"/>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369" name="Google Shape;1369;p44"/>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370" name="Google Shape;1370;p44"/>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371" name="Google Shape;1371;p44"/>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372" name="Google Shape;1372;p44"/>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73" name="Google Shape;1373;p44"/>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74" name="Google Shape;1374;p44"/>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75" name="Google Shape;1375;p44"/>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76" name="Google Shape;1376;p44"/>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377" name="Google Shape;1377;p44"/>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2,R → 3,L</a:t>
            </a:r>
            <a:endParaRPr b="0" i="0" sz="1400" u="none" cap="none" strike="noStrike">
              <a:solidFill>
                <a:schemeClr val="lt1"/>
              </a:solidFill>
              <a:latin typeface="Roboto Mono"/>
              <a:ea typeface="Roboto Mono"/>
              <a:cs typeface="Roboto Mono"/>
              <a:sym typeface="Roboto Mono"/>
            </a:endParaRPr>
          </a:p>
        </p:txBody>
      </p:sp>
      <p:sp>
        <p:nvSpPr>
          <p:cNvPr id="1378" name="Google Shape;1378;p44"/>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379" name="Google Shape;1379;p44"/>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Q(2, R) ← Q(2,R) + 0.1( R(2) + 1*Q(3,L) - Q(2,R))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+ 1*0 - 0)  ← -0.1</a:t>
            </a:r>
            <a:endParaRPr b="0" i="0" sz="1400" u="none" cap="none" strike="noStrike">
              <a:solidFill>
                <a:srgbClr val="000000"/>
              </a:solidFill>
              <a:latin typeface="Roboto Mono"/>
              <a:ea typeface="Roboto Mono"/>
              <a:cs typeface="Roboto Mono"/>
              <a:sym typeface="Roboto Mono"/>
            </a:endParaRPr>
          </a:p>
        </p:txBody>
      </p:sp>
      <p:graphicFrame>
        <p:nvGraphicFramePr>
          <p:cNvPr id="1380" name="Google Shape;1380;p44"/>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381" name="Google Shape;1381;p44"/>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382" name="Google Shape;1382;p44"/>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383" name="Google Shape;1383;p44"/>
          <p:cNvGrpSpPr/>
          <p:nvPr/>
        </p:nvGrpSpPr>
        <p:grpSpPr>
          <a:xfrm>
            <a:off x="2190750" y="1286788"/>
            <a:ext cx="4360718" cy="390525"/>
            <a:chOff x="2190750" y="1286788"/>
            <a:chExt cx="4360718" cy="390525"/>
          </a:xfrm>
        </p:grpSpPr>
        <p:pic>
          <p:nvPicPr>
            <p:cNvPr id="1384" name="Google Shape;1384;p44"/>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385" name="Google Shape;1385;p44"/>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45"/>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45"/>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45"/>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45"/>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45"/>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5"/>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45"/>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45"/>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8" name="Google Shape;1398;p45"/>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399" name="Google Shape;1399;p45"/>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400" name="Google Shape;1400;p45"/>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401" name="Google Shape;1401;p45"/>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402" name="Google Shape;1402;p45"/>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403" name="Google Shape;1403;p45"/>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404" name="Google Shape;1404;p45"/>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405" name="Google Shape;1405;p45"/>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406" name="Google Shape;1406;p45"/>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407" name="Google Shape;1407;p45"/>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408" name="Google Shape;1408;p45"/>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409" name="Google Shape;1409;p45"/>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410" name="Google Shape;1410;p45"/>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411" name="Google Shape;1411;p45"/>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412" name="Google Shape;1412;p45"/>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413" name="Google Shape;1413;p45"/>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14" name="Google Shape;1414;p45"/>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15" name="Google Shape;1415;p45"/>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16" name="Google Shape;1416;p45"/>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17" name="Google Shape;1417;p45"/>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18" name="Google Shape;1418;p45"/>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3,L → 2,L</a:t>
            </a:r>
            <a:endParaRPr b="0" i="0" sz="1400" u="none" cap="none" strike="noStrike">
              <a:solidFill>
                <a:schemeClr val="lt1"/>
              </a:solidFill>
              <a:latin typeface="Roboto Mono"/>
              <a:ea typeface="Roboto Mono"/>
              <a:cs typeface="Roboto Mono"/>
              <a:sym typeface="Roboto Mono"/>
            </a:endParaRPr>
          </a:p>
        </p:txBody>
      </p:sp>
      <p:sp>
        <p:nvSpPr>
          <p:cNvPr id="1419" name="Google Shape;1419;p45"/>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420" name="Google Shape;1420;p45"/>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Q(3, L) ← Q(3,L) + 0.1( R(3) + 1*Q(2,L) - Q(3,L))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+ 1*-0.1 - 0)  ← -0.11</a:t>
            </a:r>
            <a:endParaRPr b="0" i="0" sz="1400" u="none" cap="none" strike="noStrike">
              <a:solidFill>
                <a:srgbClr val="000000"/>
              </a:solidFill>
              <a:latin typeface="Roboto Mono"/>
              <a:ea typeface="Roboto Mono"/>
              <a:cs typeface="Roboto Mono"/>
              <a:sym typeface="Roboto Mono"/>
            </a:endParaRPr>
          </a:p>
        </p:txBody>
      </p:sp>
      <p:graphicFrame>
        <p:nvGraphicFramePr>
          <p:cNvPr id="1421" name="Google Shape;1421;p45"/>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422" name="Google Shape;1422;p45"/>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423" name="Google Shape;1423;p45"/>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424" name="Google Shape;1424;p45"/>
          <p:cNvGrpSpPr/>
          <p:nvPr/>
        </p:nvGrpSpPr>
        <p:grpSpPr>
          <a:xfrm>
            <a:off x="2190750" y="1286788"/>
            <a:ext cx="4360718" cy="390525"/>
            <a:chOff x="2190750" y="1286788"/>
            <a:chExt cx="4360718" cy="390525"/>
          </a:xfrm>
        </p:grpSpPr>
        <p:pic>
          <p:nvPicPr>
            <p:cNvPr id="1425" name="Google Shape;1425;p45"/>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426" name="Google Shape;1426;p45"/>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46"/>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46"/>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46"/>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46"/>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6"/>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46"/>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46"/>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46"/>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9" name="Google Shape;1439;p46"/>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440" name="Google Shape;1440;p46"/>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441" name="Google Shape;1441;p46"/>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442" name="Google Shape;1442;p46"/>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443" name="Google Shape;1443;p46"/>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444" name="Google Shape;1444;p46"/>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445" name="Google Shape;1445;p46"/>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446" name="Google Shape;1446;p46"/>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447" name="Google Shape;1447;p46"/>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448" name="Google Shape;1448;p46"/>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449" name="Google Shape;1449;p46"/>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450" name="Google Shape;1450;p46"/>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451" name="Google Shape;1451;p46"/>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452" name="Google Shape;1452;p46"/>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453" name="Google Shape;1453;p46"/>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454" name="Google Shape;1454;p46"/>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55" name="Google Shape;1455;p46"/>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56" name="Google Shape;1456;p46"/>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57" name="Google Shape;1457;p46"/>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58" name="Google Shape;1458;p46"/>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59" name="Google Shape;1459;p46"/>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2,L → 1,L</a:t>
            </a:r>
            <a:endParaRPr b="0" i="0" sz="1400" u="none" cap="none" strike="noStrike">
              <a:solidFill>
                <a:schemeClr val="lt1"/>
              </a:solidFill>
              <a:latin typeface="Roboto Mono"/>
              <a:ea typeface="Roboto Mono"/>
              <a:cs typeface="Roboto Mono"/>
              <a:sym typeface="Roboto Mono"/>
            </a:endParaRPr>
          </a:p>
        </p:txBody>
      </p:sp>
      <p:sp>
        <p:nvSpPr>
          <p:cNvPr id="1460" name="Google Shape;1460;p46"/>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461" name="Google Shape;1461;p46"/>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Q(2, L) ← Q(2,L) + 0.1( R(2) + 1*Q(1,L) - Q(2,L))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-0.1 + 0.1( -1 + 1*-0.1 - -0.1)  ← -0.2</a:t>
            </a:r>
            <a:endParaRPr b="0" i="0" sz="1400" u="none" cap="none" strike="noStrike">
              <a:solidFill>
                <a:srgbClr val="000000"/>
              </a:solidFill>
              <a:latin typeface="Roboto Mono"/>
              <a:ea typeface="Roboto Mono"/>
              <a:cs typeface="Roboto Mono"/>
              <a:sym typeface="Roboto Mono"/>
            </a:endParaRPr>
          </a:p>
        </p:txBody>
      </p:sp>
      <p:graphicFrame>
        <p:nvGraphicFramePr>
          <p:cNvPr id="1462" name="Google Shape;1462;p46"/>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463" name="Google Shape;1463;p46"/>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464" name="Google Shape;1464;p46"/>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465" name="Google Shape;1465;p46"/>
          <p:cNvGrpSpPr/>
          <p:nvPr/>
        </p:nvGrpSpPr>
        <p:grpSpPr>
          <a:xfrm>
            <a:off x="2190750" y="1286788"/>
            <a:ext cx="4360718" cy="390525"/>
            <a:chOff x="2190750" y="1286788"/>
            <a:chExt cx="4360718" cy="390525"/>
          </a:xfrm>
        </p:grpSpPr>
        <p:pic>
          <p:nvPicPr>
            <p:cNvPr id="1466" name="Google Shape;1466;p46"/>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467" name="Google Shape;1467;p46"/>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47"/>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7"/>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7"/>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7"/>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7"/>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7"/>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7"/>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7"/>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0" name="Google Shape;1480;p47"/>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481" name="Google Shape;1481;p47"/>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482" name="Google Shape;1482;p47"/>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483" name="Google Shape;1483;p47"/>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484" name="Google Shape;1484;p47"/>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485" name="Google Shape;1485;p47"/>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486" name="Google Shape;1486;p47"/>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487" name="Google Shape;1487;p47"/>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488" name="Google Shape;1488;p47"/>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489" name="Google Shape;1489;p47"/>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490" name="Google Shape;1490;p47"/>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491" name="Google Shape;1491;p47"/>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492" name="Google Shape;1492;p47"/>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493" name="Google Shape;1493;p47"/>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494" name="Google Shape;1494;p47"/>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495" name="Google Shape;1495;p47"/>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96" name="Google Shape;1496;p47"/>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97" name="Google Shape;1497;p47"/>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98" name="Google Shape;1498;p47"/>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499" name="Google Shape;1499;p47"/>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00" name="Google Shape;1500;p47"/>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1,L → 1,L</a:t>
            </a:r>
            <a:endParaRPr b="0" i="0" sz="1400" u="none" cap="none" strike="noStrike">
              <a:solidFill>
                <a:schemeClr val="lt1"/>
              </a:solidFill>
              <a:latin typeface="Roboto Mono"/>
              <a:ea typeface="Roboto Mono"/>
              <a:cs typeface="Roboto Mono"/>
              <a:sym typeface="Roboto Mono"/>
            </a:endParaRPr>
          </a:p>
        </p:txBody>
      </p:sp>
      <p:sp>
        <p:nvSpPr>
          <p:cNvPr id="1501" name="Google Shape;1501;p47"/>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502" name="Google Shape;1502;p47"/>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+ 1*Q(1,L)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-0.1 + 0.1( -1 + 1*-0.1 - -0.1)  ← -0.2</a:t>
            </a:r>
            <a:endParaRPr b="0" i="0" sz="1400" u="none" cap="none" strike="noStrike">
              <a:solidFill>
                <a:srgbClr val="000000"/>
              </a:solidFill>
              <a:latin typeface="Roboto Mono"/>
              <a:ea typeface="Roboto Mono"/>
              <a:cs typeface="Roboto Mono"/>
              <a:sym typeface="Roboto Mono"/>
            </a:endParaRPr>
          </a:p>
        </p:txBody>
      </p:sp>
      <p:graphicFrame>
        <p:nvGraphicFramePr>
          <p:cNvPr id="1503" name="Google Shape;1503;p47"/>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504" name="Google Shape;1504;p47"/>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505" name="Google Shape;1505;p47"/>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506" name="Google Shape;1506;p47"/>
          <p:cNvGrpSpPr/>
          <p:nvPr/>
        </p:nvGrpSpPr>
        <p:grpSpPr>
          <a:xfrm>
            <a:off x="2190750" y="1286788"/>
            <a:ext cx="4360718" cy="390525"/>
            <a:chOff x="2190750" y="1286788"/>
            <a:chExt cx="4360718" cy="390525"/>
          </a:xfrm>
        </p:grpSpPr>
        <p:pic>
          <p:nvPicPr>
            <p:cNvPr id="1507" name="Google Shape;1507;p47"/>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508" name="Google Shape;1508;p47"/>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48"/>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8"/>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8"/>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8"/>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8"/>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48"/>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8"/>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8"/>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1" name="Google Shape;1521;p48"/>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522" name="Google Shape;1522;p48"/>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523" name="Google Shape;1523;p48"/>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524" name="Google Shape;1524;p48"/>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525" name="Google Shape;1525;p48"/>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526" name="Google Shape;1526;p48"/>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527" name="Google Shape;1527;p48"/>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528" name="Google Shape;1528;p48"/>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529" name="Google Shape;1529;p48"/>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530" name="Google Shape;1530;p48"/>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531" name="Google Shape;1531;p48"/>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532" name="Google Shape;1532;p48"/>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533" name="Google Shape;1533;p48"/>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534" name="Google Shape;1534;p48"/>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535" name="Google Shape;1535;p48"/>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536" name="Google Shape;1536;p48"/>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37" name="Google Shape;1537;p48"/>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38" name="Google Shape;1538;p48"/>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39" name="Google Shape;1539;p48"/>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40" name="Google Shape;1540;p48"/>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41" name="Google Shape;1541;p48"/>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1,L → 1,R</a:t>
            </a:r>
            <a:endParaRPr b="0" i="0" sz="1400" u="none" cap="none" strike="noStrike">
              <a:solidFill>
                <a:schemeClr val="lt1"/>
              </a:solidFill>
              <a:latin typeface="Roboto Mono"/>
              <a:ea typeface="Roboto Mono"/>
              <a:cs typeface="Roboto Mono"/>
              <a:sym typeface="Roboto Mono"/>
            </a:endParaRPr>
          </a:p>
        </p:txBody>
      </p:sp>
      <p:sp>
        <p:nvSpPr>
          <p:cNvPr id="1542" name="Google Shape;1542;p48"/>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543" name="Google Shape;1543;p48"/>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L) ← Q(1,L) + 0.1( R(1) + 1*Q(1,R) - Q(1,L))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-0.1 + 0.1( -1 + 1*-0.1 - -0.1)  ← -0.2</a:t>
            </a:r>
            <a:endParaRPr b="0" i="0" sz="1400" u="none" cap="none" strike="noStrike">
              <a:solidFill>
                <a:srgbClr val="000000"/>
              </a:solidFill>
              <a:latin typeface="Roboto Mono"/>
              <a:ea typeface="Roboto Mono"/>
              <a:cs typeface="Roboto Mono"/>
              <a:sym typeface="Roboto Mono"/>
            </a:endParaRPr>
          </a:p>
        </p:txBody>
      </p:sp>
      <p:graphicFrame>
        <p:nvGraphicFramePr>
          <p:cNvPr id="1544" name="Google Shape;1544;p48"/>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545" name="Google Shape;1545;p48"/>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546" name="Google Shape;1546;p48"/>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547" name="Google Shape;1547;p48"/>
          <p:cNvGrpSpPr/>
          <p:nvPr/>
        </p:nvGrpSpPr>
        <p:grpSpPr>
          <a:xfrm>
            <a:off x="2190750" y="1286788"/>
            <a:ext cx="4360718" cy="390525"/>
            <a:chOff x="2190750" y="1286788"/>
            <a:chExt cx="4360718" cy="390525"/>
          </a:xfrm>
        </p:grpSpPr>
        <p:pic>
          <p:nvPicPr>
            <p:cNvPr id="1548" name="Google Shape;1548;p48"/>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549" name="Google Shape;1549;p48"/>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49"/>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9"/>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9"/>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9"/>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9"/>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9"/>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9"/>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9"/>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2" name="Google Shape;1562;p49"/>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563" name="Google Shape;1563;p49"/>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564" name="Google Shape;1564;p49"/>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565" name="Google Shape;1565;p49"/>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566" name="Google Shape;1566;p49"/>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567" name="Google Shape;1567;p49"/>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568" name="Google Shape;1568;p49"/>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569" name="Google Shape;1569;p49"/>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570" name="Google Shape;1570;p49"/>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571" name="Google Shape;1571;p49"/>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572" name="Google Shape;1572;p49"/>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573" name="Google Shape;1573;p49"/>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574" name="Google Shape;1574;p49"/>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575" name="Google Shape;1575;p49"/>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576" name="Google Shape;1576;p49"/>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577" name="Google Shape;1577;p49"/>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78" name="Google Shape;1578;p49"/>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79" name="Google Shape;1579;p49"/>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80" name="Google Shape;1580;p49"/>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81" name="Google Shape;1581;p49"/>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582" name="Google Shape;1582;p49"/>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1,R → 3,R</a:t>
            </a:r>
            <a:endParaRPr b="0" i="0" sz="1400" u="none" cap="none" strike="noStrike">
              <a:solidFill>
                <a:schemeClr val="lt1"/>
              </a:solidFill>
              <a:latin typeface="Roboto Mono"/>
              <a:ea typeface="Roboto Mono"/>
              <a:cs typeface="Roboto Mono"/>
              <a:sym typeface="Roboto Mono"/>
            </a:endParaRPr>
          </a:p>
        </p:txBody>
      </p:sp>
      <p:sp>
        <p:nvSpPr>
          <p:cNvPr id="1583" name="Google Shape;1583;p49"/>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584" name="Google Shape;1584;p49"/>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Q(1, R) ← Q(1,R) + 0.1( R(1) + 1*Q(3,R) - Q(1,R))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-0.1 + 0.1( -1 + 1*0 - -0.1)  ← -0.19</a:t>
            </a:r>
            <a:endParaRPr b="0" i="0" sz="1400" u="none" cap="none" strike="noStrike">
              <a:solidFill>
                <a:srgbClr val="000000"/>
              </a:solidFill>
              <a:latin typeface="Roboto Mono"/>
              <a:ea typeface="Roboto Mono"/>
              <a:cs typeface="Roboto Mono"/>
              <a:sym typeface="Roboto Mono"/>
            </a:endParaRPr>
          </a:p>
        </p:txBody>
      </p:sp>
      <p:graphicFrame>
        <p:nvGraphicFramePr>
          <p:cNvPr id="1585" name="Google Shape;1585;p49"/>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-0.19</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586" name="Google Shape;1586;p49"/>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587" name="Google Shape;1587;p49"/>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588" name="Google Shape;1588;p49"/>
          <p:cNvGrpSpPr/>
          <p:nvPr/>
        </p:nvGrpSpPr>
        <p:grpSpPr>
          <a:xfrm>
            <a:off x="2190750" y="1286788"/>
            <a:ext cx="4360718" cy="390525"/>
            <a:chOff x="2190750" y="1286788"/>
            <a:chExt cx="4360718" cy="390525"/>
          </a:xfrm>
        </p:grpSpPr>
        <p:pic>
          <p:nvPicPr>
            <p:cNvPr id="1589" name="Google Shape;1589;p49"/>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590" name="Google Shape;1590;p49"/>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5"/>
          <p:cNvGraphicFramePr/>
          <p:nvPr/>
        </p:nvGraphicFramePr>
        <p:xfrm>
          <a:off x="1853163" y="1949400"/>
          <a:ext cx="3000000" cy="3000000"/>
        </p:xfrm>
        <a:graphic>
          <a:graphicData uri="http://schemas.openxmlformats.org/drawingml/2006/table">
            <a:tbl>
              <a:tblPr>
                <a:noFill/>
                <a:tableStyleId>{91E08663-11E5-43AA-BC67-527717F70CAB}</a:tableStyleId>
              </a:tblPr>
              <a:tblGrid>
                <a:gridCol w="1373150"/>
                <a:gridCol w="779575"/>
                <a:gridCol w="779575"/>
                <a:gridCol w="779575"/>
                <a:gridCol w="779575"/>
                <a:gridCol w="779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Rollout</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Reward</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Roboto Mono"/>
                        <a:ea typeface="Roboto Mono"/>
                        <a:cs typeface="Roboto Mono"/>
                        <a:sym typeface="Roboto Mono"/>
                      </a:endParaRPr>
                    </a:p>
                  </a:txBody>
                  <a:tcPr marT="91425" marB="91425" marR="91425" marL="91425" anchor="ct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Acc. Reward</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Roboto Mono"/>
                        <a:ea typeface="Roboto Mono"/>
                        <a:cs typeface="Roboto Mono"/>
                        <a:sym typeface="Roboto Mono"/>
                      </a:endParaRPr>
                    </a:p>
                  </a:txBody>
                  <a:tcPr marT="91425" marB="91425" marR="91425" marL="91425" anchor="ctr"/>
                </a:tc>
              </a:tr>
            </a:tbl>
          </a:graphicData>
        </a:graphic>
      </p:graphicFrame>
      <p:sp>
        <p:nvSpPr>
          <p:cNvPr id="215" name="Google Shape;215;p5"/>
          <p:cNvSpPr/>
          <p:nvPr/>
        </p:nvSpPr>
        <p:spPr>
          <a:xfrm>
            <a:off x="21348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
          <p:cNvSpPr/>
          <p:nvPr/>
        </p:nvSpPr>
        <p:spPr>
          <a:xfrm>
            <a:off x="27441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
          <p:cNvSpPr/>
          <p:nvPr/>
        </p:nvSpPr>
        <p:spPr>
          <a:xfrm>
            <a:off x="33534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
          <p:cNvSpPr/>
          <p:nvPr/>
        </p:nvSpPr>
        <p:spPr>
          <a:xfrm>
            <a:off x="39627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a:off x="45720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p:nvPr/>
        </p:nvSpPr>
        <p:spPr>
          <a:xfrm>
            <a:off x="51813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a:off x="57906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a:off x="6399900" y="8679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5"/>
          <p:cNvPicPr preferRelativeResize="0"/>
          <p:nvPr/>
        </p:nvPicPr>
        <p:blipFill rotWithShape="1">
          <a:blip r:embed="rId3">
            <a:alphaModFix/>
          </a:blip>
          <a:srcRect b="0" l="0" r="0" t="0"/>
          <a:stretch/>
        </p:blipFill>
        <p:spPr>
          <a:xfrm>
            <a:off x="2875875" y="923037"/>
            <a:ext cx="345751" cy="345733"/>
          </a:xfrm>
          <a:prstGeom prst="rect">
            <a:avLst/>
          </a:prstGeom>
          <a:noFill/>
          <a:ln>
            <a:noFill/>
          </a:ln>
        </p:spPr>
      </p:pic>
      <p:pic>
        <p:nvPicPr>
          <p:cNvPr id="224" name="Google Shape;224;p5"/>
          <p:cNvPicPr preferRelativeResize="0"/>
          <p:nvPr/>
        </p:nvPicPr>
        <p:blipFill rotWithShape="1">
          <a:blip r:embed="rId4">
            <a:alphaModFix/>
          </a:blip>
          <a:srcRect b="0" l="0" r="0" t="0"/>
          <a:stretch/>
        </p:blipFill>
        <p:spPr>
          <a:xfrm>
            <a:off x="5827650" y="904988"/>
            <a:ext cx="535199" cy="535199"/>
          </a:xfrm>
          <a:prstGeom prst="rect">
            <a:avLst/>
          </a:prstGeom>
          <a:noFill/>
          <a:ln>
            <a:noFill/>
          </a:ln>
        </p:spPr>
      </p:pic>
      <p:pic>
        <p:nvPicPr>
          <p:cNvPr id="225" name="Google Shape;225;p5"/>
          <p:cNvPicPr preferRelativeResize="0"/>
          <p:nvPr/>
        </p:nvPicPr>
        <p:blipFill rotWithShape="1">
          <a:blip r:embed="rId5">
            <a:alphaModFix/>
          </a:blip>
          <a:srcRect b="0" l="0" r="0" t="0"/>
          <a:stretch/>
        </p:blipFill>
        <p:spPr>
          <a:xfrm>
            <a:off x="3999750" y="923013"/>
            <a:ext cx="535201" cy="499145"/>
          </a:xfrm>
          <a:prstGeom prst="rect">
            <a:avLst/>
          </a:prstGeom>
          <a:noFill/>
          <a:ln>
            <a:noFill/>
          </a:ln>
        </p:spPr>
      </p:pic>
      <p:pic>
        <p:nvPicPr>
          <p:cNvPr id="226" name="Google Shape;226;p5"/>
          <p:cNvPicPr preferRelativeResize="0"/>
          <p:nvPr/>
        </p:nvPicPr>
        <p:blipFill rotWithShape="1">
          <a:blip r:embed="rId5">
            <a:alphaModFix/>
          </a:blip>
          <a:srcRect b="0" l="0" r="0" t="0"/>
          <a:stretch/>
        </p:blipFill>
        <p:spPr>
          <a:xfrm>
            <a:off x="6436950" y="923013"/>
            <a:ext cx="535201" cy="499145"/>
          </a:xfrm>
          <a:prstGeom prst="rect">
            <a:avLst/>
          </a:prstGeom>
          <a:noFill/>
          <a:ln>
            <a:noFill/>
          </a:ln>
        </p:spPr>
      </p:pic>
      <p:sp>
        <p:nvSpPr>
          <p:cNvPr id="227" name="Google Shape;227;p5"/>
          <p:cNvSpPr txBox="1"/>
          <p:nvPr/>
        </p:nvSpPr>
        <p:spPr>
          <a:xfrm>
            <a:off x="21348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228" name="Google Shape;228;p5"/>
          <p:cNvSpPr txBox="1"/>
          <p:nvPr/>
        </p:nvSpPr>
        <p:spPr>
          <a:xfrm>
            <a:off x="27441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229" name="Google Shape;229;p5"/>
          <p:cNvSpPr txBox="1"/>
          <p:nvPr/>
        </p:nvSpPr>
        <p:spPr>
          <a:xfrm>
            <a:off x="33534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230" name="Google Shape;230;p5"/>
          <p:cNvSpPr txBox="1"/>
          <p:nvPr/>
        </p:nvSpPr>
        <p:spPr>
          <a:xfrm>
            <a:off x="39627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231" name="Google Shape;231;p5"/>
          <p:cNvSpPr txBox="1"/>
          <p:nvPr/>
        </p:nvSpPr>
        <p:spPr>
          <a:xfrm>
            <a:off x="45720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232" name="Google Shape;232;p5"/>
          <p:cNvSpPr txBox="1"/>
          <p:nvPr/>
        </p:nvSpPr>
        <p:spPr>
          <a:xfrm>
            <a:off x="51813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233" name="Google Shape;233;p5"/>
          <p:cNvSpPr txBox="1"/>
          <p:nvPr/>
        </p:nvSpPr>
        <p:spPr>
          <a:xfrm>
            <a:off x="57906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234" name="Google Shape;234;p5"/>
          <p:cNvSpPr txBox="1"/>
          <p:nvPr/>
        </p:nvSpPr>
        <p:spPr>
          <a:xfrm>
            <a:off x="6399900" y="14993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235" name="Google Shape;235;p5"/>
          <p:cNvSpPr/>
          <p:nvPr/>
        </p:nvSpPr>
        <p:spPr>
          <a:xfrm>
            <a:off x="22168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
          <p:cNvSpPr/>
          <p:nvPr/>
        </p:nvSpPr>
        <p:spPr>
          <a:xfrm>
            <a:off x="34354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
          <p:cNvSpPr/>
          <p:nvPr/>
        </p:nvSpPr>
        <p:spPr>
          <a:xfrm>
            <a:off x="4654050"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
          <p:cNvSpPr/>
          <p:nvPr/>
        </p:nvSpPr>
        <p:spPr>
          <a:xfrm flipH="1">
            <a:off x="2826150" y="393463"/>
            <a:ext cx="445200" cy="4524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
          <p:cNvSpPr txBox="1"/>
          <p:nvPr/>
        </p:nvSpPr>
        <p:spPr>
          <a:xfrm>
            <a:off x="39627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240" name="Google Shape;240;p5"/>
          <p:cNvSpPr txBox="1"/>
          <p:nvPr/>
        </p:nvSpPr>
        <p:spPr>
          <a:xfrm>
            <a:off x="6399900"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241" name="Google Shape;241;p5"/>
          <p:cNvSpPr txBox="1"/>
          <p:nvPr/>
        </p:nvSpPr>
        <p:spPr>
          <a:xfrm>
            <a:off x="5807475" y="6016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242" name="Google Shape;242;p5"/>
          <p:cNvSpPr/>
          <p:nvPr/>
        </p:nvSpPr>
        <p:spPr>
          <a:xfrm>
            <a:off x="5271775" y="393463"/>
            <a:ext cx="445200" cy="452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
          <p:cNvSpPr txBox="1"/>
          <p:nvPr/>
        </p:nvSpPr>
        <p:spPr>
          <a:xfrm>
            <a:off x="51813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44" name="Google Shape;244;p5"/>
          <p:cNvSpPr txBox="1"/>
          <p:nvPr/>
        </p:nvSpPr>
        <p:spPr>
          <a:xfrm>
            <a:off x="45720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45" name="Google Shape;245;p5"/>
          <p:cNvSpPr txBox="1"/>
          <p:nvPr/>
        </p:nvSpPr>
        <p:spPr>
          <a:xfrm>
            <a:off x="3334875"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46" name="Google Shape;246;p5"/>
          <p:cNvSpPr txBox="1"/>
          <p:nvPr/>
        </p:nvSpPr>
        <p:spPr>
          <a:xfrm>
            <a:off x="21348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47" name="Google Shape;247;p5"/>
          <p:cNvSpPr txBox="1"/>
          <p:nvPr/>
        </p:nvSpPr>
        <p:spPr>
          <a:xfrm>
            <a:off x="2744100" y="12330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graphicFrame>
        <p:nvGraphicFramePr>
          <p:cNvPr id="248" name="Google Shape;248;p5"/>
          <p:cNvGraphicFramePr/>
          <p:nvPr/>
        </p:nvGraphicFramePr>
        <p:xfrm>
          <a:off x="875850" y="33655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Acc. Reward Sum</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-18</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Visits</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0</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Expected Utility</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9</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10</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a:t>
                      </a:r>
                      <a:endParaRPr b="1" sz="1400" u="none" cap="none" strike="noStrike">
                        <a:latin typeface="Roboto Mono"/>
                        <a:ea typeface="Roboto Mono"/>
                        <a:cs typeface="Roboto Mono"/>
                        <a:sym typeface="Roboto Mono"/>
                      </a:endParaRPr>
                    </a:p>
                  </a:txBody>
                  <a:tcPr marT="91425" marB="91425" marR="91425" marL="91425" anchor="ctr"/>
                </a:tc>
              </a:tr>
            </a:tbl>
          </a:graphicData>
        </a:graphic>
      </p:graphicFrame>
      <p:sp>
        <p:nvSpPr>
          <p:cNvPr id="249" name="Google Shape;249;p5"/>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Direct Utility Estimation:</a:t>
            </a:r>
            <a:endParaRPr b="1" i="0" sz="1400" u="none" cap="none" strike="noStrike">
              <a:solidFill>
                <a:srgbClr val="000000"/>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50"/>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50"/>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50"/>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50"/>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50"/>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50"/>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50"/>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50"/>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03" name="Google Shape;1603;p50"/>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604" name="Google Shape;1604;p50"/>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605" name="Google Shape;1605;p50"/>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606" name="Google Shape;1606;p50"/>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607" name="Google Shape;1607;p50"/>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608" name="Google Shape;1608;p50"/>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609" name="Google Shape;1609;p50"/>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610" name="Google Shape;1610;p50"/>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611" name="Google Shape;1611;p50"/>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612" name="Google Shape;1612;p50"/>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613" name="Google Shape;1613;p50"/>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614" name="Google Shape;1614;p50"/>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615" name="Google Shape;1615;p50"/>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616" name="Google Shape;1616;p50"/>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617" name="Google Shape;1617;p50"/>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618" name="Google Shape;1618;p50"/>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19" name="Google Shape;1619;p50"/>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20" name="Google Shape;1620;p50"/>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21" name="Google Shape;1621;p50"/>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22" name="Google Shape;1622;p50"/>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23" name="Google Shape;1623;p50"/>
          <p:cNvSpPr txBox="1"/>
          <p:nvPr/>
        </p:nvSpPr>
        <p:spPr>
          <a:xfrm>
            <a:off x="170175" y="2159625"/>
            <a:ext cx="14133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3,R → 5,L</a:t>
            </a:r>
            <a:endParaRPr b="0" i="0" sz="1400" u="none" cap="none" strike="noStrike">
              <a:solidFill>
                <a:schemeClr val="lt1"/>
              </a:solidFill>
              <a:latin typeface="Roboto Mono"/>
              <a:ea typeface="Roboto Mono"/>
              <a:cs typeface="Roboto Mono"/>
              <a:sym typeface="Roboto Mono"/>
            </a:endParaRPr>
          </a:p>
        </p:txBody>
      </p:sp>
      <p:sp>
        <p:nvSpPr>
          <p:cNvPr id="1624" name="Google Shape;1624;p50"/>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625" name="Google Shape;1625;p50"/>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Q(3, R) ← Q(3,R) + 0.1( R(3) + 1*Q(5,L) - Q(3,R))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+ 1*0 - -0)  ← -0.1</a:t>
            </a:r>
            <a:endParaRPr b="0" i="0" sz="1400" u="none" cap="none" strike="noStrike">
              <a:solidFill>
                <a:srgbClr val="000000"/>
              </a:solidFill>
              <a:latin typeface="Roboto Mono"/>
              <a:ea typeface="Roboto Mono"/>
              <a:cs typeface="Roboto Mono"/>
              <a:sym typeface="Roboto Mono"/>
            </a:endParaRPr>
          </a:p>
        </p:txBody>
      </p:sp>
      <p:graphicFrame>
        <p:nvGraphicFramePr>
          <p:cNvPr id="1626" name="Google Shape;1626;p50"/>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-0.19</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627" name="Google Shape;1627;p50"/>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628" name="Google Shape;1628;p50"/>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629" name="Google Shape;1629;p50"/>
          <p:cNvGrpSpPr/>
          <p:nvPr/>
        </p:nvGrpSpPr>
        <p:grpSpPr>
          <a:xfrm>
            <a:off x="2190750" y="1286788"/>
            <a:ext cx="4360718" cy="390525"/>
            <a:chOff x="2190750" y="1286788"/>
            <a:chExt cx="4360718" cy="390525"/>
          </a:xfrm>
        </p:grpSpPr>
        <p:pic>
          <p:nvPicPr>
            <p:cNvPr id="1630" name="Google Shape;1630;p50"/>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631" name="Google Shape;1631;p50"/>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51"/>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51"/>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51"/>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51"/>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51"/>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51"/>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51"/>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51"/>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44" name="Google Shape;1644;p51"/>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645" name="Google Shape;1645;p51"/>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646" name="Google Shape;1646;p51"/>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647" name="Google Shape;1647;p51"/>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648" name="Google Shape;1648;p51"/>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649" name="Google Shape;1649;p51"/>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650" name="Google Shape;1650;p51"/>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651" name="Google Shape;1651;p51"/>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652" name="Google Shape;1652;p51"/>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653" name="Google Shape;1653;p51"/>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654" name="Google Shape;1654;p51"/>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655" name="Google Shape;1655;p51"/>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656" name="Google Shape;1656;p51"/>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657" name="Google Shape;1657;p51"/>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658" name="Google Shape;1658;p51"/>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659" name="Google Shape;1659;p51"/>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60" name="Google Shape;1660;p51"/>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61" name="Google Shape;1661;p51"/>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62" name="Google Shape;1662;p51"/>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63" name="Google Shape;1663;p51"/>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664" name="Google Shape;1664;p51"/>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5,L → 4</a:t>
            </a:r>
            <a:endParaRPr b="0" i="0" sz="1400" u="none" cap="none" strike="noStrike">
              <a:solidFill>
                <a:schemeClr val="lt1"/>
              </a:solidFill>
              <a:latin typeface="Roboto Mono"/>
              <a:ea typeface="Roboto Mono"/>
              <a:cs typeface="Roboto Mono"/>
              <a:sym typeface="Roboto Mono"/>
            </a:endParaRPr>
          </a:p>
        </p:txBody>
      </p:sp>
      <p:sp>
        <p:nvSpPr>
          <p:cNvPr id="1665" name="Google Shape;1665;p51"/>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666" name="Google Shape;1666;p51"/>
          <p:cNvSpPr txBox="1"/>
          <p:nvPr/>
        </p:nvSpPr>
        <p:spPr>
          <a:xfrm>
            <a:off x="1674600" y="1944075"/>
            <a:ext cx="695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Q(5, L) ← Q(5,L) + 0.1( R(5) + 1*Q(4,_) - Q(5,L))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-0 + 0.1( -1 + 1*-10 - -0)  ← -1.1</a:t>
            </a:r>
            <a:endParaRPr b="0" i="0" sz="1400" u="none" cap="none" strike="noStrike">
              <a:solidFill>
                <a:srgbClr val="000000"/>
              </a:solidFill>
              <a:latin typeface="Roboto Mono"/>
              <a:ea typeface="Roboto Mono"/>
              <a:cs typeface="Roboto Mono"/>
              <a:sym typeface="Roboto Mono"/>
            </a:endParaRPr>
          </a:p>
        </p:txBody>
      </p:sp>
      <p:graphicFrame>
        <p:nvGraphicFramePr>
          <p:cNvPr id="1667" name="Google Shape;1667;p51"/>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962500"/>
                <a:gridCol w="678725"/>
                <a:gridCol w="678725"/>
                <a:gridCol w="678725"/>
                <a:gridCol w="678725"/>
                <a:gridCol w="678725"/>
                <a:gridCol w="678725"/>
                <a:gridCol w="678725"/>
                <a:gridCol w="6787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-0.2</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-10</a:t>
                      </a:r>
                      <a:endParaRPr b="1" sz="10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-1.1</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-0.19</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-0.1</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Roboto Mono"/>
                          <a:ea typeface="Roboto Mono"/>
                          <a:cs typeface="Roboto Mono"/>
                          <a:sym typeface="Roboto Mono"/>
                        </a:rPr>
                        <a:t>0</a:t>
                      </a:r>
                      <a:endParaRPr b="1" sz="10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vMerge="1"/>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668" name="Google Shape;1668;p51"/>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669" name="Google Shape;1669;p51"/>
          <p:cNvSpPr txBox="1"/>
          <p:nvPr/>
        </p:nvSpPr>
        <p:spPr>
          <a:xfrm>
            <a:off x="353775" y="25598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Episode End</a:t>
            </a:r>
            <a:endParaRPr b="0" i="0" sz="1400" u="none" cap="none" strike="noStrike">
              <a:solidFill>
                <a:srgbClr val="000000"/>
              </a:solidFill>
              <a:latin typeface="Lato"/>
              <a:ea typeface="Lato"/>
              <a:cs typeface="Lato"/>
              <a:sym typeface="Lato"/>
            </a:endParaRPr>
          </a:p>
        </p:txBody>
      </p:sp>
      <p:sp>
        <p:nvSpPr>
          <p:cNvPr id="1670" name="Google Shape;1670;p51"/>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SARSA:</a:t>
            </a:r>
            <a:endParaRPr b="1" i="0" sz="1400" u="none" cap="none" strike="noStrike">
              <a:solidFill>
                <a:srgbClr val="000000"/>
              </a:solidFill>
              <a:latin typeface="Lato"/>
              <a:ea typeface="Lato"/>
              <a:cs typeface="Lato"/>
              <a:sym typeface="Lato"/>
            </a:endParaRPr>
          </a:p>
        </p:txBody>
      </p:sp>
      <p:grpSp>
        <p:nvGrpSpPr>
          <p:cNvPr id="1671" name="Google Shape;1671;p51"/>
          <p:cNvGrpSpPr/>
          <p:nvPr/>
        </p:nvGrpSpPr>
        <p:grpSpPr>
          <a:xfrm>
            <a:off x="2190750" y="1286788"/>
            <a:ext cx="4360718" cy="390525"/>
            <a:chOff x="2190750" y="1286788"/>
            <a:chExt cx="4360718" cy="390525"/>
          </a:xfrm>
        </p:grpSpPr>
        <p:pic>
          <p:nvPicPr>
            <p:cNvPr id="1672" name="Google Shape;1672;p51"/>
            <p:cNvPicPr preferRelativeResize="0"/>
            <p:nvPr/>
          </p:nvPicPr>
          <p:blipFill rotWithShape="1">
            <a:blip r:embed="rId6">
              <a:alphaModFix/>
            </a:blip>
            <a:srcRect b="0" l="0" r="42436" t="0"/>
            <a:stretch/>
          </p:blipFill>
          <p:spPr>
            <a:xfrm>
              <a:off x="2190750" y="1286788"/>
              <a:ext cx="2741468" cy="390525"/>
            </a:xfrm>
            <a:prstGeom prst="rect">
              <a:avLst/>
            </a:prstGeom>
            <a:noFill/>
            <a:ln>
              <a:noFill/>
            </a:ln>
          </p:spPr>
        </p:pic>
        <p:pic>
          <p:nvPicPr>
            <p:cNvPr id="1673" name="Google Shape;1673;p51"/>
            <p:cNvPicPr preferRelativeResize="0"/>
            <p:nvPr/>
          </p:nvPicPr>
          <p:blipFill rotWithShape="1">
            <a:blip r:embed="rId6">
              <a:alphaModFix/>
            </a:blip>
            <a:srcRect b="0" l="66000" r="0" t="0"/>
            <a:stretch/>
          </p:blipFill>
          <p:spPr>
            <a:xfrm>
              <a:off x="4932218" y="1286788"/>
              <a:ext cx="1619250" cy="390525"/>
            </a:xfrm>
            <a:prstGeom prst="rect">
              <a:avLst/>
            </a:prstGeom>
            <a:noFill/>
            <a:ln>
              <a:noFill/>
            </a:ln>
          </p:spPr>
        </p:pic>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pic>
        <p:nvPicPr>
          <p:cNvPr id="1678" name="Google Shape;1678;p52"/>
          <p:cNvPicPr preferRelativeResize="0"/>
          <p:nvPr/>
        </p:nvPicPr>
        <p:blipFill rotWithShape="1">
          <a:blip r:embed="rId3">
            <a:alphaModFix/>
          </a:blip>
          <a:srcRect b="0" l="0" r="0" t="0"/>
          <a:stretch/>
        </p:blipFill>
        <p:spPr>
          <a:xfrm>
            <a:off x="1147763" y="2076450"/>
            <a:ext cx="6848475" cy="990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pic>
        <p:nvPicPr>
          <p:cNvPr id="1683" name="Google Shape;1683;p53"/>
          <p:cNvPicPr preferRelativeResize="0"/>
          <p:nvPr/>
        </p:nvPicPr>
        <p:blipFill rotWithShape="1">
          <a:blip r:embed="rId3">
            <a:alphaModFix/>
          </a:blip>
          <a:srcRect b="0" l="0" r="0" t="0"/>
          <a:stretch/>
        </p:blipFill>
        <p:spPr>
          <a:xfrm>
            <a:off x="1843088" y="1785938"/>
            <a:ext cx="5457825" cy="15716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54"/>
          <p:cNvSpPr/>
          <p:nvPr/>
        </p:nvSpPr>
        <p:spPr>
          <a:xfrm>
            <a:off x="21348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54"/>
          <p:cNvSpPr/>
          <p:nvPr/>
        </p:nvSpPr>
        <p:spPr>
          <a:xfrm>
            <a:off x="27441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54"/>
          <p:cNvSpPr/>
          <p:nvPr/>
        </p:nvSpPr>
        <p:spPr>
          <a:xfrm>
            <a:off x="33534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54"/>
          <p:cNvSpPr/>
          <p:nvPr/>
        </p:nvSpPr>
        <p:spPr>
          <a:xfrm>
            <a:off x="39627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54"/>
          <p:cNvSpPr/>
          <p:nvPr/>
        </p:nvSpPr>
        <p:spPr>
          <a:xfrm>
            <a:off x="45720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54"/>
          <p:cNvSpPr/>
          <p:nvPr/>
        </p:nvSpPr>
        <p:spPr>
          <a:xfrm>
            <a:off x="51813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54"/>
          <p:cNvSpPr/>
          <p:nvPr/>
        </p:nvSpPr>
        <p:spPr>
          <a:xfrm>
            <a:off x="57906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54"/>
          <p:cNvSpPr/>
          <p:nvPr/>
        </p:nvSpPr>
        <p:spPr>
          <a:xfrm>
            <a:off x="63999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96" name="Google Shape;1696;p54"/>
          <p:cNvPicPr preferRelativeResize="0"/>
          <p:nvPr/>
        </p:nvPicPr>
        <p:blipFill rotWithShape="1">
          <a:blip r:embed="rId3">
            <a:alphaModFix/>
          </a:blip>
          <a:srcRect b="0" l="0" r="0" t="0"/>
          <a:stretch/>
        </p:blipFill>
        <p:spPr>
          <a:xfrm>
            <a:off x="5827650" y="600188"/>
            <a:ext cx="535199" cy="535199"/>
          </a:xfrm>
          <a:prstGeom prst="rect">
            <a:avLst/>
          </a:prstGeom>
          <a:noFill/>
          <a:ln>
            <a:noFill/>
          </a:ln>
        </p:spPr>
      </p:pic>
      <p:pic>
        <p:nvPicPr>
          <p:cNvPr id="1697" name="Google Shape;1697;p54"/>
          <p:cNvPicPr preferRelativeResize="0"/>
          <p:nvPr/>
        </p:nvPicPr>
        <p:blipFill rotWithShape="1">
          <a:blip r:embed="rId4">
            <a:alphaModFix/>
          </a:blip>
          <a:srcRect b="0" l="0" r="0" t="0"/>
          <a:stretch/>
        </p:blipFill>
        <p:spPr>
          <a:xfrm>
            <a:off x="3999750" y="618212"/>
            <a:ext cx="535201" cy="499145"/>
          </a:xfrm>
          <a:prstGeom prst="rect">
            <a:avLst/>
          </a:prstGeom>
          <a:noFill/>
          <a:ln>
            <a:noFill/>
          </a:ln>
        </p:spPr>
      </p:pic>
      <p:pic>
        <p:nvPicPr>
          <p:cNvPr id="1698" name="Google Shape;1698;p54"/>
          <p:cNvPicPr preferRelativeResize="0"/>
          <p:nvPr/>
        </p:nvPicPr>
        <p:blipFill rotWithShape="1">
          <a:blip r:embed="rId4">
            <a:alphaModFix/>
          </a:blip>
          <a:srcRect b="0" l="0" r="0" t="0"/>
          <a:stretch/>
        </p:blipFill>
        <p:spPr>
          <a:xfrm>
            <a:off x="6436950" y="618212"/>
            <a:ext cx="535201" cy="499145"/>
          </a:xfrm>
          <a:prstGeom prst="rect">
            <a:avLst/>
          </a:prstGeom>
          <a:noFill/>
          <a:ln>
            <a:noFill/>
          </a:ln>
        </p:spPr>
      </p:pic>
      <p:sp>
        <p:nvSpPr>
          <p:cNvPr id="1699" name="Google Shape;1699;p54"/>
          <p:cNvSpPr txBox="1"/>
          <p:nvPr/>
        </p:nvSpPr>
        <p:spPr>
          <a:xfrm>
            <a:off x="21348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700" name="Google Shape;1700;p54"/>
          <p:cNvSpPr txBox="1"/>
          <p:nvPr/>
        </p:nvSpPr>
        <p:spPr>
          <a:xfrm>
            <a:off x="27441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701" name="Google Shape;1701;p54"/>
          <p:cNvSpPr txBox="1"/>
          <p:nvPr/>
        </p:nvSpPr>
        <p:spPr>
          <a:xfrm>
            <a:off x="33534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702" name="Google Shape;1702;p54"/>
          <p:cNvSpPr txBox="1"/>
          <p:nvPr/>
        </p:nvSpPr>
        <p:spPr>
          <a:xfrm>
            <a:off x="39627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703" name="Google Shape;1703;p54"/>
          <p:cNvSpPr txBox="1"/>
          <p:nvPr/>
        </p:nvSpPr>
        <p:spPr>
          <a:xfrm>
            <a:off x="45720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704" name="Google Shape;1704;p54"/>
          <p:cNvSpPr txBox="1"/>
          <p:nvPr/>
        </p:nvSpPr>
        <p:spPr>
          <a:xfrm>
            <a:off x="51813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705" name="Google Shape;1705;p54"/>
          <p:cNvSpPr txBox="1"/>
          <p:nvPr/>
        </p:nvSpPr>
        <p:spPr>
          <a:xfrm>
            <a:off x="57906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706" name="Google Shape;1706;p54"/>
          <p:cNvSpPr txBox="1"/>
          <p:nvPr/>
        </p:nvSpPr>
        <p:spPr>
          <a:xfrm>
            <a:off x="63999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707" name="Google Shape;1707;p54"/>
          <p:cNvSpPr txBox="1"/>
          <p:nvPr/>
        </p:nvSpPr>
        <p:spPr>
          <a:xfrm>
            <a:off x="39627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708" name="Google Shape;1708;p54"/>
          <p:cNvSpPr txBox="1"/>
          <p:nvPr/>
        </p:nvSpPr>
        <p:spPr>
          <a:xfrm>
            <a:off x="63999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709" name="Google Shape;1709;p54"/>
          <p:cNvSpPr txBox="1"/>
          <p:nvPr/>
        </p:nvSpPr>
        <p:spPr>
          <a:xfrm>
            <a:off x="5807475"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710" name="Google Shape;1710;p54"/>
          <p:cNvSpPr txBox="1"/>
          <p:nvPr/>
        </p:nvSpPr>
        <p:spPr>
          <a:xfrm>
            <a:off x="138600" y="3797450"/>
            <a:ext cx="8671200" cy="1293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Lato"/>
              <a:buChar char="-"/>
            </a:pPr>
            <a:r>
              <a:rPr b="1" i="0" lang="en" sz="1400" u="none" cap="none" strike="noStrike">
                <a:solidFill>
                  <a:srgbClr val="000000"/>
                </a:solidFill>
                <a:latin typeface="Lato"/>
                <a:ea typeface="Lato"/>
                <a:cs typeface="Lato"/>
                <a:sym typeface="Lato"/>
              </a:rPr>
              <a:t>Apply Approximate Q-Learning to the aforementioned environment problem. Assume that the policy will pick L if the Q-values is indecisive</a:t>
            </a:r>
            <a:endParaRPr b="1" i="0" sz="1400" u="none" cap="none" strike="noStrike">
              <a:solidFill>
                <a:srgbClr val="000000"/>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Lato"/>
                <a:ea typeface="Lato"/>
                <a:cs typeface="Lato"/>
                <a:sym typeface="Lato"/>
              </a:rPr>
              <a:t>Q(s, a) = W</a:t>
            </a:r>
            <a:r>
              <a:rPr b="1" baseline="-25000" i="0" lang="en" sz="3000" u="none" cap="none" strike="noStrike">
                <a:solidFill>
                  <a:srgbClr val="000000"/>
                </a:solidFill>
                <a:latin typeface="Lato"/>
                <a:ea typeface="Lato"/>
                <a:cs typeface="Lato"/>
                <a:sym typeface="Lato"/>
              </a:rPr>
              <a:t>1a</a:t>
            </a:r>
            <a:r>
              <a:rPr b="1" i="0" lang="en" sz="3000" u="none" cap="none" strike="noStrike">
                <a:solidFill>
                  <a:srgbClr val="000000"/>
                </a:solidFill>
                <a:latin typeface="Lato"/>
                <a:ea typeface="Lato"/>
                <a:cs typeface="Lato"/>
                <a:sym typeface="Lato"/>
              </a:rPr>
              <a:t>x + W</a:t>
            </a:r>
            <a:r>
              <a:rPr b="1" baseline="-25000" i="0" lang="en" sz="3000" u="none" cap="none" strike="noStrike">
                <a:solidFill>
                  <a:srgbClr val="000000"/>
                </a:solidFill>
                <a:latin typeface="Lato"/>
                <a:ea typeface="Lato"/>
                <a:cs typeface="Lato"/>
                <a:sym typeface="Lato"/>
              </a:rPr>
              <a:t>0a</a:t>
            </a:r>
            <a:endParaRPr b="1" baseline="-25000" i="0" sz="3000" u="none" cap="none" strike="noStrike">
              <a:solidFill>
                <a:srgbClr val="000000"/>
              </a:solidFill>
              <a:latin typeface="Lato"/>
              <a:ea typeface="Lato"/>
              <a:cs typeface="Lato"/>
              <a:sym typeface="Lato"/>
            </a:endParaRPr>
          </a:p>
        </p:txBody>
      </p:sp>
      <p:sp>
        <p:nvSpPr>
          <p:cNvPr id="1711" name="Google Shape;1711;p54"/>
          <p:cNvSpPr txBox="1"/>
          <p:nvPr/>
        </p:nvSpPr>
        <p:spPr>
          <a:xfrm>
            <a:off x="349950" y="17806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all cells (except terminals) have -1 reward, and assume that the discount factor is 1.</a:t>
            </a:r>
            <a:endParaRPr b="0" i="0" sz="1400" u="none" cap="none" strike="noStrike">
              <a:solidFill>
                <a:srgbClr val="000000"/>
              </a:solidFill>
              <a:latin typeface="Lato"/>
              <a:ea typeface="Lato"/>
              <a:cs typeface="Lato"/>
              <a:sym typeface="Lato"/>
            </a:endParaRPr>
          </a:p>
        </p:txBody>
      </p:sp>
      <p:sp>
        <p:nvSpPr>
          <p:cNvPr id="1712" name="Google Shape;1712;p54"/>
          <p:cNvSpPr txBox="1"/>
          <p:nvPr/>
        </p:nvSpPr>
        <p:spPr>
          <a:xfrm>
            <a:off x="2788950" y="1439200"/>
            <a:ext cx="3566100" cy="45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each episode start from at state 2.</a:t>
            </a:r>
            <a:endParaRPr b="0" i="0" sz="1400" u="none" cap="none" strike="noStrike">
              <a:solidFill>
                <a:srgbClr val="000000"/>
              </a:solidFill>
              <a:latin typeface="Lato"/>
              <a:ea typeface="Lato"/>
              <a:cs typeface="Lato"/>
              <a:sym typeface="Lato"/>
            </a:endParaRPr>
          </a:p>
        </p:txBody>
      </p:sp>
      <p:sp>
        <p:nvSpPr>
          <p:cNvPr id="1713" name="Google Shape;1713;p54"/>
          <p:cNvSpPr txBox="1"/>
          <p:nvPr/>
        </p:nvSpPr>
        <p:spPr>
          <a:xfrm>
            <a:off x="51813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14" name="Google Shape;1714;p54"/>
          <p:cNvSpPr txBox="1"/>
          <p:nvPr/>
        </p:nvSpPr>
        <p:spPr>
          <a:xfrm>
            <a:off x="45720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15" name="Google Shape;1715;p54"/>
          <p:cNvSpPr txBox="1"/>
          <p:nvPr/>
        </p:nvSpPr>
        <p:spPr>
          <a:xfrm>
            <a:off x="3334875"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16" name="Google Shape;1716;p54"/>
          <p:cNvSpPr txBox="1"/>
          <p:nvPr/>
        </p:nvSpPr>
        <p:spPr>
          <a:xfrm>
            <a:off x="21348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pic>
        <p:nvPicPr>
          <p:cNvPr id="1717" name="Google Shape;1717;p54"/>
          <p:cNvPicPr preferRelativeResize="0"/>
          <p:nvPr/>
        </p:nvPicPr>
        <p:blipFill rotWithShape="1">
          <a:blip r:embed="rId5">
            <a:alphaModFix/>
          </a:blip>
          <a:srcRect b="0" l="0" r="0" t="0"/>
          <a:stretch/>
        </p:blipFill>
        <p:spPr>
          <a:xfrm>
            <a:off x="2875875" y="618237"/>
            <a:ext cx="345751" cy="345733"/>
          </a:xfrm>
          <a:prstGeom prst="rect">
            <a:avLst/>
          </a:prstGeom>
          <a:noFill/>
          <a:ln>
            <a:noFill/>
          </a:ln>
        </p:spPr>
      </p:pic>
      <p:sp>
        <p:nvSpPr>
          <p:cNvPr id="1718" name="Google Shape;1718;p54"/>
          <p:cNvSpPr txBox="1"/>
          <p:nvPr/>
        </p:nvSpPr>
        <p:spPr>
          <a:xfrm>
            <a:off x="27441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19" name="Google Shape;1719;p54"/>
          <p:cNvSpPr txBox="1"/>
          <p:nvPr/>
        </p:nvSpPr>
        <p:spPr>
          <a:xfrm>
            <a:off x="349950" y="2438925"/>
            <a:ext cx="8444100" cy="11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Since we are going to sample the rollout by our self, we need the transition model: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Action L: 100% Move left one step</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Action R: 20% Move right one step, 80% Move right 2 steps.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Note: In real application, we rarely know the transition model. Instead, we sample the transition by interacting with an environment.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55"/>
          <p:cNvSpPr/>
          <p:nvPr/>
        </p:nvSpPr>
        <p:spPr>
          <a:xfrm>
            <a:off x="21348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55"/>
          <p:cNvSpPr/>
          <p:nvPr/>
        </p:nvSpPr>
        <p:spPr>
          <a:xfrm>
            <a:off x="27441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55"/>
          <p:cNvSpPr/>
          <p:nvPr/>
        </p:nvSpPr>
        <p:spPr>
          <a:xfrm>
            <a:off x="33534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55"/>
          <p:cNvSpPr/>
          <p:nvPr/>
        </p:nvSpPr>
        <p:spPr>
          <a:xfrm>
            <a:off x="39627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55"/>
          <p:cNvSpPr/>
          <p:nvPr/>
        </p:nvSpPr>
        <p:spPr>
          <a:xfrm>
            <a:off x="45720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55"/>
          <p:cNvSpPr/>
          <p:nvPr/>
        </p:nvSpPr>
        <p:spPr>
          <a:xfrm>
            <a:off x="51813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55"/>
          <p:cNvSpPr/>
          <p:nvPr/>
        </p:nvSpPr>
        <p:spPr>
          <a:xfrm>
            <a:off x="57906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55"/>
          <p:cNvSpPr/>
          <p:nvPr/>
        </p:nvSpPr>
        <p:spPr>
          <a:xfrm>
            <a:off x="6399900" y="5631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32" name="Google Shape;1732;p55"/>
          <p:cNvPicPr preferRelativeResize="0"/>
          <p:nvPr/>
        </p:nvPicPr>
        <p:blipFill rotWithShape="1">
          <a:blip r:embed="rId3">
            <a:alphaModFix/>
          </a:blip>
          <a:srcRect b="0" l="0" r="0" t="0"/>
          <a:stretch/>
        </p:blipFill>
        <p:spPr>
          <a:xfrm>
            <a:off x="5827650" y="600188"/>
            <a:ext cx="535199" cy="535199"/>
          </a:xfrm>
          <a:prstGeom prst="rect">
            <a:avLst/>
          </a:prstGeom>
          <a:noFill/>
          <a:ln>
            <a:noFill/>
          </a:ln>
        </p:spPr>
      </p:pic>
      <p:pic>
        <p:nvPicPr>
          <p:cNvPr id="1733" name="Google Shape;1733;p55"/>
          <p:cNvPicPr preferRelativeResize="0"/>
          <p:nvPr/>
        </p:nvPicPr>
        <p:blipFill rotWithShape="1">
          <a:blip r:embed="rId4">
            <a:alphaModFix/>
          </a:blip>
          <a:srcRect b="0" l="0" r="0" t="0"/>
          <a:stretch/>
        </p:blipFill>
        <p:spPr>
          <a:xfrm>
            <a:off x="3999750" y="618212"/>
            <a:ext cx="535201" cy="499145"/>
          </a:xfrm>
          <a:prstGeom prst="rect">
            <a:avLst/>
          </a:prstGeom>
          <a:noFill/>
          <a:ln>
            <a:noFill/>
          </a:ln>
        </p:spPr>
      </p:pic>
      <p:pic>
        <p:nvPicPr>
          <p:cNvPr id="1734" name="Google Shape;1734;p55"/>
          <p:cNvPicPr preferRelativeResize="0"/>
          <p:nvPr/>
        </p:nvPicPr>
        <p:blipFill rotWithShape="1">
          <a:blip r:embed="rId4">
            <a:alphaModFix/>
          </a:blip>
          <a:srcRect b="0" l="0" r="0" t="0"/>
          <a:stretch/>
        </p:blipFill>
        <p:spPr>
          <a:xfrm>
            <a:off x="6436950" y="618212"/>
            <a:ext cx="535201" cy="499145"/>
          </a:xfrm>
          <a:prstGeom prst="rect">
            <a:avLst/>
          </a:prstGeom>
          <a:noFill/>
          <a:ln>
            <a:noFill/>
          </a:ln>
        </p:spPr>
      </p:pic>
      <p:sp>
        <p:nvSpPr>
          <p:cNvPr id="1735" name="Google Shape;1735;p55"/>
          <p:cNvSpPr txBox="1"/>
          <p:nvPr/>
        </p:nvSpPr>
        <p:spPr>
          <a:xfrm>
            <a:off x="21348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736" name="Google Shape;1736;p55"/>
          <p:cNvSpPr txBox="1"/>
          <p:nvPr/>
        </p:nvSpPr>
        <p:spPr>
          <a:xfrm>
            <a:off x="27441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737" name="Google Shape;1737;p55"/>
          <p:cNvSpPr txBox="1"/>
          <p:nvPr/>
        </p:nvSpPr>
        <p:spPr>
          <a:xfrm>
            <a:off x="33534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738" name="Google Shape;1738;p55"/>
          <p:cNvSpPr txBox="1"/>
          <p:nvPr/>
        </p:nvSpPr>
        <p:spPr>
          <a:xfrm>
            <a:off x="39627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739" name="Google Shape;1739;p55"/>
          <p:cNvSpPr txBox="1"/>
          <p:nvPr/>
        </p:nvSpPr>
        <p:spPr>
          <a:xfrm>
            <a:off x="45720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740" name="Google Shape;1740;p55"/>
          <p:cNvSpPr txBox="1"/>
          <p:nvPr/>
        </p:nvSpPr>
        <p:spPr>
          <a:xfrm>
            <a:off x="51813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741" name="Google Shape;1741;p55"/>
          <p:cNvSpPr txBox="1"/>
          <p:nvPr/>
        </p:nvSpPr>
        <p:spPr>
          <a:xfrm>
            <a:off x="57906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742" name="Google Shape;1742;p55"/>
          <p:cNvSpPr txBox="1"/>
          <p:nvPr/>
        </p:nvSpPr>
        <p:spPr>
          <a:xfrm>
            <a:off x="6399900" y="11945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743" name="Google Shape;1743;p55"/>
          <p:cNvSpPr txBox="1"/>
          <p:nvPr/>
        </p:nvSpPr>
        <p:spPr>
          <a:xfrm>
            <a:off x="39627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744" name="Google Shape;1744;p55"/>
          <p:cNvSpPr txBox="1"/>
          <p:nvPr/>
        </p:nvSpPr>
        <p:spPr>
          <a:xfrm>
            <a:off x="6399900"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745" name="Google Shape;1745;p55"/>
          <p:cNvSpPr txBox="1"/>
          <p:nvPr/>
        </p:nvSpPr>
        <p:spPr>
          <a:xfrm>
            <a:off x="5807475" y="2968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746" name="Google Shape;1746;p55"/>
          <p:cNvSpPr txBox="1"/>
          <p:nvPr/>
        </p:nvSpPr>
        <p:spPr>
          <a:xfrm>
            <a:off x="2788950" y="1439200"/>
            <a:ext cx="3566100" cy="45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each episode start from at state 2.</a:t>
            </a:r>
            <a:endParaRPr b="0" i="0" sz="1400" u="none" cap="none" strike="noStrike">
              <a:solidFill>
                <a:srgbClr val="000000"/>
              </a:solidFill>
              <a:latin typeface="Lato"/>
              <a:ea typeface="Lato"/>
              <a:cs typeface="Lato"/>
              <a:sym typeface="Lato"/>
            </a:endParaRPr>
          </a:p>
        </p:txBody>
      </p:sp>
      <p:sp>
        <p:nvSpPr>
          <p:cNvPr id="1747" name="Google Shape;1747;p55"/>
          <p:cNvSpPr txBox="1"/>
          <p:nvPr/>
        </p:nvSpPr>
        <p:spPr>
          <a:xfrm>
            <a:off x="51813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48" name="Google Shape;1748;p55"/>
          <p:cNvSpPr txBox="1"/>
          <p:nvPr/>
        </p:nvSpPr>
        <p:spPr>
          <a:xfrm>
            <a:off x="45720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49" name="Google Shape;1749;p55"/>
          <p:cNvSpPr txBox="1"/>
          <p:nvPr/>
        </p:nvSpPr>
        <p:spPr>
          <a:xfrm>
            <a:off x="3334875"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50" name="Google Shape;1750;p55"/>
          <p:cNvSpPr txBox="1"/>
          <p:nvPr/>
        </p:nvSpPr>
        <p:spPr>
          <a:xfrm>
            <a:off x="21348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pic>
        <p:nvPicPr>
          <p:cNvPr id="1751" name="Google Shape;1751;p55"/>
          <p:cNvPicPr preferRelativeResize="0"/>
          <p:nvPr/>
        </p:nvPicPr>
        <p:blipFill rotWithShape="1">
          <a:blip r:embed="rId5">
            <a:alphaModFix/>
          </a:blip>
          <a:srcRect b="0" l="0" r="0" t="0"/>
          <a:stretch/>
        </p:blipFill>
        <p:spPr>
          <a:xfrm>
            <a:off x="2875875" y="618237"/>
            <a:ext cx="345751" cy="345733"/>
          </a:xfrm>
          <a:prstGeom prst="rect">
            <a:avLst/>
          </a:prstGeom>
          <a:noFill/>
          <a:ln>
            <a:noFill/>
          </a:ln>
        </p:spPr>
      </p:pic>
      <p:sp>
        <p:nvSpPr>
          <p:cNvPr id="1752" name="Google Shape;1752;p55"/>
          <p:cNvSpPr txBox="1"/>
          <p:nvPr/>
        </p:nvSpPr>
        <p:spPr>
          <a:xfrm>
            <a:off x="2744100" y="9282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graphicFrame>
        <p:nvGraphicFramePr>
          <p:cNvPr id="1753" name="Google Shape;1753;p55"/>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658050"/>
                <a:gridCol w="573425"/>
                <a:gridCol w="573425"/>
                <a:gridCol w="573425"/>
                <a:gridCol w="573425"/>
                <a:gridCol w="573425"/>
                <a:gridCol w="573425"/>
                <a:gridCol w="573425"/>
                <a:gridCol w="573425"/>
                <a:gridCol w="573425"/>
                <a:gridCol w="5734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1</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0</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56"/>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1759" name="Google Shape;1759;p56"/>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56"/>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56"/>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56"/>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56"/>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56"/>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56"/>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56"/>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7" name="Google Shape;1767;p56"/>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768" name="Google Shape;1768;p56"/>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769" name="Google Shape;1769;p56"/>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770" name="Google Shape;1770;p56"/>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771" name="Google Shape;1771;p56"/>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772" name="Google Shape;1772;p56"/>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773" name="Google Shape;1773;p56"/>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774" name="Google Shape;1774;p56"/>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775" name="Google Shape;1775;p56"/>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776" name="Google Shape;1776;p56"/>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777" name="Google Shape;1777;p56"/>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778" name="Google Shape;1778;p56"/>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779" name="Google Shape;1779;p56"/>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780" name="Google Shape;1780;p56"/>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781" name="Google Shape;1781;p56"/>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782" name="Google Shape;1782;p56"/>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83" name="Google Shape;1783;p56"/>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84" name="Google Shape;1784;p56"/>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85" name="Google Shape;1785;p56"/>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86" name="Google Shape;1786;p56"/>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787" name="Google Shape;1787;p56"/>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2,L → 1</a:t>
            </a:r>
            <a:endParaRPr b="0" i="0" sz="1400" u="none" cap="none" strike="noStrike">
              <a:solidFill>
                <a:schemeClr val="lt1"/>
              </a:solidFill>
              <a:latin typeface="Roboto Mono"/>
              <a:ea typeface="Roboto Mono"/>
              <a:cs typeface="Roboto Mono"/>
              <a:sym typeface="Roboto Mono"/>
            </a:endParaRPr>
          </a:p>
        </p:txBody>
      </p:sp>
      <p:sp>
        <p:nvSpPr>
          <p:cNvPr id="1788" name="Google Shape;1788;p56"/>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789" name="Google Shape;1789;p56"/>
          <p:cNvSpPr txBox="1"/>
          <p:nvPr/>
        </p:nvSpPr>
        <p:spPr>
          <a:xfrm>
            <a:off x="1674600" y="1759425"/>
            <a:ext cx="69573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Error ← R(2) + 1*max(Q(1,L), Q(1,R)) - Q(2,L)</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a:t>
            </a:r>
            <a:r>
              <a:rPr lang="en">
                <a:latin typeface="Roboto Mono"/>
                <a:ea typeface="Roboto Mono"/>
                <a:cs typeface="Roboto Mono"/>
                <a:sym typeface="Roboto Mono"/>
              </a:rPr>
              <a:t> </a:t>
            </a:r>
            <a:r>
              <a:rPr b="0" i="0" lang="en" sz="1400" u="none" cap="none" strike="noStrike">
                <a:solidFill>
                  <a:srgbClr val="000000"/>
                </a:solidFill>
                <a:latin typeface="Roboto Mono"/>
                <a:ea typeface="Roboto Mono"/>
                <a:cs typeface="Roboto Mono"/>
                <a:sym typeface="Roboto Mono"/>
              </a:rPr>
              <a:t>← -1   + 1*max(0, 0)           - 0 </a:t>
            </a:r>
            <a:endParaRPr b="0" i="0" sz="1400" u="none" cap="none" strike="noStrike">
              <a:solidFill>
                <a:srgbClr val="000000"/>
              </a:solidFill>
              <a:latin typeface="Roboto Mono"/>
              <a:ea typeface="Roboto Mono"/>
              <a:cs typeface="Roboto Mono"/>
              <a:sym typeface="Roboto Mono"/>
            </a:endParaRPr>
          </a:p>
          <a:p>
            <a:pPr indent="0" lvl="0" marL="457200" marR="0" rtl="0" algn="l">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  </a:t>
            </a:r>
            <a:r>
              <a:rPr b="0" i="0" lang="en" sz="1400" u="none" cap="none" strike="noStrike">
                <a:solidFill>
                  <a:srgbClr val="000000"/>
                </a:solidFill>
                <a:latin typeface="Roboto Mono"/>
                <a:ea typeface="Roboto Mono"/>
                <a:cs typeface="Roboto Mono"/>
                <a:sym typeface="Roboto Mono"/>
              </a:rPr>
              <a:t>←</a:t>
            </a:r>
            <a:r>
              <a:rPr lang="en">
                <a:latin typeface="Roboto Mono"/>
                <a:ea typeface="Roboto Mono"/>
                <a:cs typeface="Roboto Mono"/>
                <a:sym typeface="Roboto Mono"/>
              </a:rPr>
              <a:t> </a:t>
            </a:r>
            <a:r>
              <a:rPr b="0" i="0" lang="en" sz="1400" u="none" cap="none" strike="noStrike">
                <a:solidFill>
                  <a:srgbClr val="000000"/>
                </a:solidFill>
                <a:latin typeface="Roboto Mono"/>
                <a:ea typeface="Roboto Mono"/>
                <a:cs typeface="Roboto Mono"/>
                <a:sym typeface="Roboto Mono"/>
              </a:rPr>
              <a:t>-1</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W1 ← W1 + 0.1*Error*X ← 0 + 0.1*-1*2 ← -0.2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W0 ← W0 + 0.1*Error   ← 0 + 0.1*-1   ← -0.1</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1790" name="Google Shape;1790;p56"/>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1791" name="Google Shape;1791;p56"/>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658050"/>
                <a:gridCol w="573425"/>
                <a:gridCol w="573425"/>
                <a:gridCol w="573425"/>
                <a:gridCol w="573425"/>
                <a:gridCol w="573425"/>
                <a:gridCol w="573425"/>
                <a:gridCol w="573425"/>
                <a:gridCol w="573425"/>
                <a:gridCol w="573425"/>
                <a:gridCol w="5734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1</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0</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-0.3</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-0.5</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-0.7</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-1.3</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-1.5</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-1.7</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792" name="Google Shape;1792;p56"/>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57"/>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1798" name="Google Shape;1798;p57"/>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57"/>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57"/>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57"/>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57"/>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57"/>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57"/>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57"/>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6" name="Google Shape;1806;p57"/>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807" name="Google Shape;1807;p57"/>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808" name="Google Shape;1808;p57"/>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809" name="Google Shape;1809;p57"/>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810" name="Google Shape;1810;p57"/>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811" name="Google Shape;1811;p57"/>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812" name="Google Shape;1812;p57"/>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813" name="Google Shape;1813;p57"/>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814" name="Google Shape;1814;p57"/>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815" name="Google Shape;1815;p57"/>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816" name="Google Shape;1816;p57"/>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817" name="Google Shape;1817;p57"/>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818" name="Google Shape;1818;p57"/>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819" name="Google Shape;1819;p57"/>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820" name="Google Shape;1820;p57"/>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821" name="Google Shape;1821;p57"/>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22" name="Google Shape;1822;p57"/>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23" name="Google Shape;1823;p57"/>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24" name="Google Shape;1824;p57"/>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25" name="Google Shape;1825;p57"/>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26" name="Google Shape;1826;p57"/>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1,R → 2</a:t>
            </a:r>
            <a:endParaRPr b="0" i="0" sz="1400" u="none" cap="none" strike="noStrike">
              <a:solidFill>
                <a:schemeClr val="lt1"/>
              </a:solidFill>
              <a:latin typeface="Roboto Mono"/>
              <a:ea typeface="Roboto Mono"/>
              <a:cs typeface="Roboto Mono"/>
              <a:sym typeface="Roboto Mono"/>
            </a:endParaRPr>
          </a:p>
        </p:txBody>
      </p:sp>
      <p:sp>
        <p:nvSpPr>
          <p:cNvPr id="1827" name="Google Shape;1827;p57"/>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828" name="Google Shape;1828;p57"/>
          <p:cNvSpPr txBox="1"/>
          <p:nvPr/>
        </p:nvSpPr>
        <p:spPr>
          <a:xfrm>
            <a:off x="1674600" y="1759425"/>
            <a:ext cx="69573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Error ← R(1) + 1*max(Q(2,L), Q(2,R)) - Q(1,R)</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-1 </a:t>
            </a:r>
            <a:r>
              <a:rPr lang="en">
                <a:latin typeface="Roboto Mono"/>
                <a:ea typeface="Roboto Mono"/>
                <a:cs typeface="Roboto Mono"/>
                <a:sym typeface="Roboto Mono"/>
              </a:rPr>
              <a:t>  </a:t>
            </a:r>
            <a:r>
              <a:rPr b="0" i="0" lang="en" sz="1400" u="none" cap="none" strike="noStrike">
                <a:solidFill>
                  <a:srgbClr val="000000"/>
                </a:solidFill>
                <a:latin typeface="Roboto Mono"/>
                <a:ea typeface="Roboto Mono"/>
                <a:cs typeface="Roboto Mono"/>
                <a:sym typeface="Roboto Mono"/>
              </a:rPr>
              <a:t>+ 1*max(0, 0)           - 0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lang="en">
                <a:latin typeface="Roboto Mono"/>
                <a:ea typeface="Roboto Mono"/>
                <a:cs typeface="Roboto Mono"/>
                <a:sym typeface="Roboto Mono"/>
              </a:rPr>
              <a:t>      </a:t>
            </a:r>
            <a:r>
              <a:rPr b="0" i="0" lang="en" sz="1400" u="none" cap="none" strike="noStrike">
                <a:solidFill>
                  <a:srgbClr val="000000"/>
                </a:solidFill>
                <a:latin typeface="Roboto Mono"/>
                <a:ea typeface="Roboto Mono"/>
                <a:cs typeface="Roboto Mono"/>
                <a:sym typeface="Roboto Mono"/>
              </a:rPr>
              <a:t>← -1</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W1 ← W1 + 0.1*Error*X ← 0 + 0.1*-1*1 ← -0.1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W0 ← W0 + 0.1*Error   ← 0 + 0.1*-1   ← -0.1</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1829" name="Google Shape;1829;p57"/>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1830" name="Google Shape;1830;p57"/>
          <p:cNvGraphicFramePr/>
          <p:nvPr/>
        </p:nvGraphicFramePr>
        <p:xfrm>
          <a:off x="875850" y="3207200"/>
          <a:ext cx="3000000" cy="3000000"/>
        </p:xfrm>
        <a:graphic>
          <a:graphicData uri="http://schemas.openxmlformats.org/drawingml/2006/table">
            <a:tbl>
              <a:tblPr>
                <a:noFill/>
                <a:tableStyleId>{91E08663-11E5-43AA-BC67-527717F70CAB}</a:tableStyleId>
              </a:tblPr>
              <a:tblGrid>
                <a:gridCol w="1658050"/>
                <a:gridCol w="573425"/>
                <a:gridCol w="573425"/>
                <a:gridCol w="573425"/>
                <a:gridCol w="573425"/>
                <a:gridCol w="573425"/>
                <a:gridCol w="573425"/>
                <a:gridCol w="573425"/>
                <a:gridCol w="573425"/>
                <a:gridCol w="573425"/>
                <a:gridCol w="57342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1</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0</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-0.3</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-0.5</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-0.7</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-1.3</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-1.5</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-1.7</a:t>
                      </a:r>
                      <a:endParaRPr b="1" sz="12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-0.3</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-0.4</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-0.5</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-0.6</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-0.6</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-0.8</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-0.9</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831" name="Google Shape;1831;p57"/>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58"/>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1837" name="Google Shape;1837;p58"/>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58"/>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58"/>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58"/>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58"/>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58"/>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58"/>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58"/>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45" name="Google Shape;1845;p58"/>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846" name="Google Shape;1846;p58"/>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847" name="Google Shape;1847;p58"/>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848" name="Google Shape;1848;p58"/>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849" name="Google Shape;1849;p58"/>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850" name="Google Shape;1850;p58"/>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851" name="Google Shape;1851;p58"/>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852" name="Google Shape;1852;p58"/>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853" name="Google Shape;1853;p58"/>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854" name="Google Shape;1854;p58"/>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855" name="Google Shape;1855;p58"/>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856" name="Google Shape;1856;p58"/>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857" name="Google Shape;1857;p58"/>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858" name="Google Shape;1858;p58"/>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859" name="Google Shape;1859;p58"/>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860" name="Google Shape;1860;p58"/>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61" name="Google Shape;1861;p58"/>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62" name="Google Shape;1862;p58"/>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63" name="Google Shape;1863;p58"/>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64" name="Google Shape;1864;p58"/>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865" name="Google Shape;1865;p58"/>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2,R → 3</a:t>
            </a:r>
            <a:endParaRPr b="0" i="0" sz="1400" u="none" cap="none" strike="noStrike">
              <a:solidFill>
                <a:schemeClr val="lt1"/>
              </a:solidFill>
              <a:latin typeface="Roboto Mono"/>
              <a:ea typeface="Roboto Mono"/>
              <a:cs typeface="Roboto Mono"/>
              <a:sym typeface="Roboto Mono"/>
            </a:endParaRPr>
          </a:p>
        </p:txBody>
      </p:sp>
      <p:sp>
        <p:nvSpPr>
          <p:cNvPr id="1866" name="Google Shape;1866;p58"/>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867" name="Google Shape;1867;p58"/>
          <p:cNvSpPr txBox="1"/>
          <p:nvPr/>
        </p:nvSpPr>
        <p:spPr>
          <a:xfrm>
            <a:off x="1674600" y="1759425"/>
            <a:ext cx="69573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Error ← R(2) + 1*max(Q(3,L), Q(3,R)) - Q(2,R)</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-1 + 1*max(-0.7, -0.4) - -0.3 ← -1.1</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W1 ← W1 + 0.1*Error*X ← -0.1 + 0.1*-1.1*2 ← -0.32</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W0 ← W0 + 0.1*Error ← -0.1 + 0.1*-1.1 ← -0.21</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1868" name="Google Shape;1868;p58"/>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1869" name="Google Shape;1869;p58"/>
          <p:cNvGraphicFramePr/>
          <p:nvPr/>
        </p:nvGraphicFramePr>
        <p:xfrm>
          <a:off x="125" y="3207200"/>
          <a:ext cx="3000000" cy="3000000"/>
        </p:xfrm>
        <a:graphic>
          <a:graphicData uri="http://schemas.openxmlformats.org/drawingml/2006/table">
            <a:tbl>
              <a:tblPr>
                <a:noFill/>
                <a:tableStyleId>{91E08663-11E5-43AA-BC67-527717F70CAB}</a:tableStyleId>
              </a:tblPr>
              <a:tblGrid>
                <a:gridCol w="2050950"/>
                <a:gridCol w="709300"/>
                <a:gridCol w="709300"/>
                <a:gridCol w="709300"/>
                <a:gridCol w="709300"/>
                <a:gridCol w="709300"/>
                <a:gridCol w="709300"/>
                <a:gridCol w="709300"/>
                <a:gridCol w="709300"/>
                <a:gridCol w="709300"/>
                <a:gridCol w="70930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1</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0</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-0.3</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-0.5</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-0.7</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-0.9</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-1.1</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-1.3</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-1.5</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-1.7</a:t>
                      </a:r>
                      <a:endParaRPr b="1" sz="1200" u="none" cap="none" strike="noStrike">
                        <a:latin typeface="Roboto Mono"/>
                        <a:ea typeface="Roboto Mono"/>
                        <a:cs typeface="Roboto Mono"/>
                        <a:sym typeface="Roboto Mono"/>
                      </a:endParaRPr>
                    </a:p>
                  </a:txBody>
                  <a:tcPr marT="91425" marB="91425" marR="91425" marL="91425" anchor="ctr"/>
                </a:tc>
              </a:tr>
              <a:tr h="5486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-0.32</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-0.53</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-0.85</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-1.17</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-1.49</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-1.81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-2.13</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-2.45</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-2.77</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870" name="Google Shape;1870;p58"/>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59"/>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1876" name="Google Shape;1876;p59"/>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59"/>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59"/>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59"/>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59"/>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59"/>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59"/>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59"/>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4" name="Google Shape;1884;p59"/>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885" name="Google Shape;1885;p59"/>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886" name="Google Shape;1886;p59"/>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887" name="Google Shape;1887;p59"/>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888" name="Google Shape;1888;p59"/>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889" name="Google Shape;1889;p59"/>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890" name="Google Shape;1890;p59"/>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891" name="Google Shape;1891;p59"/>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892" name="Google Shape;1892;p59"/>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893" name="Google Shape;1893;p59"/>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894" name="Google Shape;1894;p59"/>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895" name="Google Shape;1895;p59"/>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896" name="Google Shape;1896;p59"/>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897" name="Google Shape;1897;p59"/>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898" name="Google Shape;1898;p59"/>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899" name="Google Shape;1899;p59"/>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00" name="Google Shape;1900;p59"/>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01" name="Google Shape;1901;p59"/>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02" name="Google Shape;1902;p59"/>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03" name="Google Shape;1903;p59"/>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04" name="Google Shape;1904;p59"/>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3,L → 2</a:t>
            </a:r>
            <a:endParaRPr b="0" i="0" sz="1400" u="none" cap="none" strike="noStrike">
              <a:solidFill>
                <a:schemeClr val="lt1"/>
              </a:solidFill>
              <a:latin typeface="Roboto Mono"/>
              <a:ea typeface="Roboto Mono"/>
              <a:cs typeface="Roboto Mono"/>
              <a:sym typeface="Roboto Mono"/>
            </a:endParaRPr>
          </a:p>
        </p:txBody>
      </p:sp>
      <p:sp>
        <p:nvSpPr>
          <p:cNvPr id="1905" name="Google Shape;1905;p59"/>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906" name="Google Shape;1906;p59"/>
          <p:cNvSpPr txBox="1"/>
          <p:nvPr/>
        </p:nvSpPr>
        <p:spPr>
          <a:xfrm>
            <a:off x="1674600" y="1759425"/>
            <a:ext cx="6957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Error ← R(3) + 1*max(Q(2,L), Q(2,R)) - Q(3,L)</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-1 + 1*max(-0.5, -0.85) - -0.7 ← -0.8</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W1 ← W1 + 0.1*Error*X ← -0.2 + 0.1*-0.8*3 ← -0.44</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W0 ← W0 + 0.1*Error ← -0.1 + 0.1*-0.8 ← -0.18</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1907" name="Google Shape;1907;p59"/>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1908" name="Google Shape;1908;p59"/>
          <p:cNvGraphicFramePr/>
          <p:nvPr/>
        </p:nvGraphicFramePr>
        <p:xfrm>
          <a:off x="125" y="3207200"/>
          <a:ext cx="3000000" cy="3000000"/>
        </p:xfrm>
        <a:graphic>
          <a:graphicData uri="http://schemas.openxmlformats.org/drawingml/2006/table">
            <a:tbl>
              <a:tblPr>
                <a:noFill/>
                <a:tableStyleId>{91E08663-11E5-43AA-BC67-527717F70CAB}</a:tableStyleId>
              </a:tblPr>
              <a:tblGrid>
                <a:gridCol w="2050950"/>
                <a:gridCol w="709300"/>
                <a:gridCol w="709300"/>
                <a:gridCol w="709300"/>
                <a:gridCol w="709300"/>
                <a:gridCol w="709300"/>
                <a:gridCol w="709300"/>
                <a:gridCol w="709300"/>
                <a:gridCol w="709300"/>
                <a:gridCol w="709300"/>
                <a:gridCol w="70930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1</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0</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-0.44</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-0.18</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-0.62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-1.06</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-1.5</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-1.94</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-2.38</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-2.82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-3.26</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-3.7</a:t>
                      </a:r>
                      <a:endParaRPr b="1" sz="1200" u="none" cap="none" strike="noStrike">
                        <a:latin typeface="Roboto Mono"/>
                        <a:ea typeface="Roboto Mono"/>
                        <a:cs typeface="Roboto Mono"/>
                        <a:sym typeface="Roboto Mono"/>
                      </a:endParaRPr>
                    </a:p>
                  </a:txBody>
                  <a:tcPr marT="91425" marB="91425" marR="91425" marL="91425" anchor="ctr"/>
                </a:tc>
              </a:tr>
              <a:tr h="5486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-0.32</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-0.21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-0.53</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-0.85</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-1.17</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-1.49</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-1.81</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-2.13</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-2.45</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-2.77</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R</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909" name="Google Shape;1909;p59"/>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6"/>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p6"/>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263" name="Google Shape;263;p6"/>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264" name="Google Shape;264;p6"/>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265" name="Google Shape;265;p6"/>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266" name="Google Shape;266;p6"/>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267" name="Google Shape;267;p6"/>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268" name="Google Shape;268;p6"/>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269" name="Google Shape;269;p6"/>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270" name="Google Shape;270;p6"/>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271" name="Google Shape;271;p6"/>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272" name="Google Shape;272;p6"/>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273" name="Google Shape;273;p6"/>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274" name="Google Shape;274;p6"/>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275" name="Google Shape;275;p6"/>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276" name="Google Shape;276;p6"/>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277" name="Google Shape;277;p6"/>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78" name="Google Shape;278;p6"/>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79" name="Google Shape;279;p6"/>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80" name="Google Shape;280;p6"/>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81" name="Google Shape;281;p6"/>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282" name="Google Shape;282;p6"/>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Adaptive Dynamic Programming:</a:t>
            </a:r>
            <a:endParaRPr b="1" i="0" sz="1400" u="none" cap="none" strike="noStrike">
              <a:solidFill>
                <a:srgbClr val="000000"/>
              </a:solidFill>
              <a:latin typeface="Lato"/>
              <a:ea typeface="Lato"/>
              <a:cs typeface="Lato"/>
              <a:sym typeface="Lato"/>
            </a:endParaRPr>
          </a:p>
        </p:txBody>
      </p:sp>
      <p:graphicFrame>
        <p:nvGraphicFramePr>
          <p:cNvPr id="283" name="Google Shape;283;p6"/>
          <p:cNvGraphicFramePr/>
          <p:nvPr/>
        </p:nvGraphicFramePr>
        <p:xfrm>
          <a:off x="733588" y="1420250"/>
          <a:ext cx="3000000" cy="3000000"/>
        </p:xfrm>
        <a:graphic>
          <a:graphicData uri="http://schemas.openxmlformats.org/drawingml/2006/table">
            <a:tbl>
              <a:tblPr>
                <a:noFill/>
                <a:tableStyleId>{91E08663-11E5-43AA-BC67-527717F70CAB}</a:tableStyleId>
              </a:tblPr>
              <a:tblGrid>
                <a:gridCol w="687225"/>
                <a:gridCol w="6111425"/>
                <a:gridCol w="878150"/>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6</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8</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bl>
          </a:graphicData>
        </a:graphic>
      </p:graphicFrame>
      <p:sp>
        <p:nvSpPr>
          <p:cNvPr id="284" name="Google Shape;284;p6"/>
          <p:cNvSpPr txBox="1"/>
          <p:nvPr/>
        </p:nvSpPr>
        <p:spPr>
          <a:xfrm>
            <a:off x="7027725" y="1020050"/>
            <a:ext cx="21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E1: 2 → 1 → 3 → 5 → 7</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60"/>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1915" name="Google Shape;1915;p60"/>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60"/>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60"/>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60"/>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60"/>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60"/>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60"/>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60"/>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3" name="Google Shape;1923;p60"/>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924" name="Google Shape;1924;p60"/>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925" name="Google Shape;1925;p60"/>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926" name="Google Shape;1926;p60"/>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927" name="Google Shape;1927;p60"/>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928" name="Google Shape;1928;p60"/>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929" name="Google Shape;1929;p60"/>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930" name="Google Shape;1930;p60"/>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931" name="Google Shape;1931;p60"/>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932" name="Google Shape;1932;p60"/>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933" name="Google Shape;1933;p60"/>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934" name="Google Shape;1934;p60"/>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935" name="Google Shape;1935;p60"/>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936" name="Google Shape;1936;p60"/>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937" name="Google Shape;1937;p60"/>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938" name="Google Shape;1938;p60"/>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39" name="Google Shape;1939;p60"/>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40" name="Google Shape;1940;p60"/>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41" name="Google Shape;1941;p60"/>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42" name="Google Shape;1942;p60"/>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43" name="Google Shape;1943;p60"/>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2,R → 4</a:t>
            </a:r>
            <a:endParaRPr b="0" i="0" sz="1400" u="none" cap="none" strike="noStrike">
              <a:solidFill>
                <a:schemeClr val="lt1"/>
              </a:solidFill>
              <a:latin typeface="Roboto Mono"/>
              <a:ea typeface="Roboto Mono"/>
              <a:cs typeface="Roboto Mono"/>
              <a:sym typeface="Roboto Mono"/>
            </a:endParaRPr>
          </a:p>
        </p:txBody>
      </p:sp>
      <p:sp>
        <p:nvSpPr>
          <p:cNvPr id="1944" name="Google Shape;1944;p60"/>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945" name="Google Shape;1945;p60"/>
          <p:cNvSpPr txBox="1"/>
          <p:nvPr/>
        </p:nvSpPr>
        <p:spPr>
          <a:xfrm>
            <a:off x="1674600" y="1759425"/>
            <a:ext cx="6957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Error ← R(2) + 1*max(Q(4,L), Q(4,R)) - Q(2,R)</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        ← -1 + 1*max(-1.94, -1.49) - -0.85 ← -1.64</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W1 ← W1 + 0.1*Error*X ← -0.32 + 0.1*-1.64*2 ← -0.648</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W0 ← W0 + 0.1*Error ← -0.21 + 0.1*-1.64 ← -0.374</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1946" name="Google Shape;1946;p60"/>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graphicFrame>
        <p:nvGraphicFramePr>
          <p:cNvPr id="1947" name="Google Shape;1947;p60"/>
          <p:cNvGraphicFramePr/>
          <p:nvPr/>
        </p:nvGraphicFramePr>
        <p:xfrm>
          <a:off x="125" y="3207200"/>
          <a:ext cx="3000000" cy="3000000"/>
        </p:xfrm>
        <a:graphic>
          <a:graphicData uri="http://schemas.openxmlformats.org/drawingml/2006/table">
            <a:tbl>
              <a:tblPr>
                <a:noFill/>
                <a:tableStyleId>{91E08663-11E5-43AA-BC67-527717F70CAB}</a:tableStyleId>
              </a:tblPr>
              <a:tblGrid>
                <a:gridCol w="2050950"/>
                <a:gridCol w="709300"/>
                <a:gridCol w="709300"/>
                <a:gridCol w="709300"/>
                <a:gridCol w="709300"/>
                <a:gridCol w="709300"/>
                <a:gridCol w="709300"/>
                <a:gridCol w="709300"/>
                <a:gridCol w="709300"/>
                <a:gridCol w="709300"/>
                <a:gridCol w="70930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State</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1</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W</a:t>
                      </a:r>
                      <a:r>
                        <a:rPr b="1" baseline="-25000" lang="en" sz="1400" u="none" cap="none" strike="noStrike">
                          <a:latin typeface="Roboto Mono"/>
                          <a:ea typeface="Roboto Mono"/>
                          <a:cs typeface="Roboto Mono"/>
                          <a:sym typeface="Roboto Mono"/>
                        </a:rPr>
                        <a:t>0</a:t>
                      </a:r>
                      <a:endParaRPr b="1" baseline="-25000" sz="1400" u="none" cap="none" strike="noStrike">
                        <a:latin typeface="Roboto Mono"/>
                        <a:ea typeface="Roboto Mono"/>
                        <a:cs typeface="Roboto Mono"/>
                        <a:sym typeface="Roboto Mono"/>
                      </a:endParaRPr>
                    </a:p>
                  </a:txBody>
                  <a:tcPr marT="91425" marB="91425" marR="91425" marL="91425" anchor="ctr">
                    <a:solidFill>
                      <a:schemeClr val="l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1</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2</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3</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4</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5</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6</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7</a:t>
                      </a:r>
                      <a:endParaRPr b="1" sz="14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Roboto Mono"/>
                          <a:ea typeface="Roboto Mono"/>
                          <a:cs typeface="Roboto Mono"/>
                          <a:sym typeface="Roboto Mono"/>
                        </a:rPr>
                        <a:t>8</a:t>
                      </a:r>
                      <a:endParaRPr b="1" sz="1400" u="none" cap="none" strike="noStrike">
                        <a:latin typeface="Roboto Mono"/>
                        <a:ea typeface="Roboto Mono"/>
                        <a:cs typeface="Roboto Mono"/>
                        <a:sym typeface="Roboto Mono"/>
                      </a:endParaRPr>
                    </a:p>
                  </a:txBody>
                  <a:tcPr marT="91425" marB="91425" marR="91425" marL="91425" anchor="ct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L)</a:t>
                      </a:r>
                      <a:endParaRPr b="1" sz="1400" u="none" cap="none" strike="noStrike">
                        <a:solidFill>
                          <a:schemeClr val="lt1"/>
                        </a:solidFill>
                        <a:latin typeface="Roboto Mono"/>
                        <a:ea typeface="Roboto Mono"/>
                        <a:cs typeface="Roboto Mono"/>
                        <a:sym typeface="Roboto Mono"/>
                      </a:endParaRPr>
                    </a:p>
                  </a:txBody>
                  <a:tcPr marT="91425" marB="91425" marR="91425" marL="91425">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-0.44</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-0.18</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-0.62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-1.06</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-1.5</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-1.94</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-2.38</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-2.82</a:t>
                      </a:r>
                      <a:endParaRPr b="1" sz="1200" u="none" cap="none" strike="noStrike">
                        <a:latin typeface="Roboto Mono"/>
                        <a:ea typeface="Roboto Mono"/>
                        <a:cs typeface="Roboto Mono"/>
                        <a:sym typeface="Roboto Mon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-3.26</a:t>
                      </a:r>
                      <a:endParaRPr b="1" sz="1200" u="none" cap="none" strike="noStrike">
                        <a:latin typeface="Roboto Mono"/>
                        <a:ea typeface="Roboto Mono"/>
                        <a:cs typeface="Roboto Mono"/>
                        <a:sym typeface="Roboto Mono"/>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-3.7</a:t>
                      </a:r>
                      <a:endParaRPr b="1" sz="1200" u="none" cap="none" strike="noStrike">
                        <a:latin typeface="Roboto Mono"/>
                        <a:ea typeface="Roboto Mono"/>
                        <a:cs typeface="Roboto Mono"/>
                        <a:sym typeface="Roboto Mono"/>
                      </a:endParaRPr>
                    </a:p>
                  </a:txBody>
                  <a:tcPr marT="91425" marB="91425" marR="91425" marL="91425" anchor="ctr"/>
                </a:tc>
              </a:tr>
              <a:tr h="5486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Q(State, R)</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-0.648</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-0.374</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-1.022</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-1.67</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-2.318</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-2.966</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-3.614</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-4.262</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-4.91</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Roboto Mono"/>
                          <a:ea typeface="Roboto Mono"/>
                          <a:cs typeface="Roboto Mono"/>
                          <a:sym typeface="Roboto Mono"/>
                        </a:rPr>
                        <a:t>-5.558</a:t>
                      </a:r>
                      <a:endParaRPr b="1" sz="11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442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Roboto Mono"/>
                          <a:ea typeface="Roboto Mono"/>
                          <a:cs typeface="Roboto Mono"/>
                          <a:sym typeface="Roboto Mono"/>
                        </a:rPr>
                        <a:t>Policy</a:t>
                      </a:r>
                      <a:endParaRPr b="1" sz="1400" u="none" cap="none" strike="noStrike">
                        <a:solidFill>
                          <a:schemeClr val="lt1"/>
                        </a:solidFill>
                        <a:latin typeface="Roboto Mono"/>
                        <a:ea typeface="Roboto Mono"/>
                        <a:cs typeface="Roboto Mono"/>
                        <a:sym typeface="Roboto Mono"/>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Roboto Mono"/>
                          <a:ea typeface="Roboto Mono"/>
                          <a:cs typeface="Roboto Mono"/>
                          <a:sym typeface="Roboto Mono"/>
                        </a:rPr>
                        <a:t>L</a:t>
                      </a:r>
                      <a:endParaRPr b="1" sz="1200" u="none" cap="none" strike="noStrike">
                        <a:latin typeface="Roboto Mono"/>
                        <a:ea typeface="Roboto Mono"/>
                        <a:cs typeface="Roboto Mono"/>
                        <a:sym typeface="Roboto Mon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948" name="Google Shape;1948;p60"/>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61"/>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Q Learning:</a:t>
            </a:r>
            <a:endParaRPr b="1" i="0" sz="1400" u="none" cap="none" strike="noStrike">
              <a:solidFill>
                <a:srgbClr val="000000"/>
              </a:solidFill>
              <a:latin typeface="Lato"/>
              <a:ea typeface="Lato"/>
              <a:cs typeface="Lato"/>
              <a:sym typeface="Lato"/>
            </a:endParaRPr>
          </a:p>
        </p:txBody>
      </p:sp>
      <p:sp>
        <p:nvSpPr>
          <p:cNvPr id="1954" name="Google Shape;1954;p61"/>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61"/>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61"/>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61"/>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61"/>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61"/>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61"/>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61"/>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62" name="Google Shape;1962;p61"/>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1963" name="Google Shape;1963;p61"/>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1964" name="Google Shape;1964;p61"/>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1965" name="Google Shape;1965;p61"/>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1966" name="Google Shape;1966;p61"/>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1967" name="Google Shape;1967;p61"/>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1968" name="Google Shape;1968;p61"/>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1969" name="Google Shape;1969;p61"/>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1970" name="Google Shape;1970;p61"/>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1971" name="Google Shape;1971;p61"/>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1972" name="Google Shape;1972;p61"/>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1973" name="Google Shape;1973;p61"/>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1974" name="Google Shape;1974;p61"/>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975" name="Google Shape;1975;p61"/>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1976" name="Google Shape;1976;p61"/>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1977" name="Google Shape;1977;p61"/>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78" name="Google Shape;1978;p61"/>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79" name="Google Shape;1979;p61"/>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80" name="Google Shape;1980;p61"/>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81" name="Google Shape;1981;p61"/>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1982" name="Google Shape;1982;p61"/>
          <p:cNvSpPr txBox="1"/>
          <p:nvPr/>
        </p:nvSpPr>
        <p:spPr>
          <a:xfrm>
            <a:off x="353775" y="2159625"/>
            <a:ext cx="1046100" cy="4002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Mono"/>
                <a:ea typeface="Roboto Mono"/>
                <a:cs typeface="Roboto Mono"/>
                <a:sym typeface="Roboto Mono"/>
              </a:rPr>
              <a:t>4 (End)</a:t>
            </a:r>
            <a:endParaRPr b="0" i="0" sz="1400" u="none" cap="none" strike="noStrike">
              <a:solidFill>
                <a:schemeClr val="lt1"/>
              </a:solidFill>
              <a:latin typeface="Roboto Mono"/>
              <a:ea typeface="Roboto Mono"/>
              <a:cs typeface="Roboto Mono"/>
              <a:sym typeface="Roboto Mono"/>
            </a:endParaRPr>
          </a:p>
        </p:txBody>
      </p:sp>
      <p:sp>
        <p:nvSpPr>
          <p:cNvPr id="1983" name="Google Shape;1983;p61"/>
          <p:cNvSpPr txBox="1"/>
          <p:nvPr/>
        </p:nvSpPr>
        <p:spPr>
          <a:xfrm>
            <a:off x="-31875" y="619850"/>
            <a:ext cx="2034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Assume alpha = 0.1</a:t>
            </a:r>
            <a:endParaRPr b="0" i="0" sz="1400" u="none" cap="none" strike="noStrike">
              <a:solidFill>
                <a:srgbClr val="000000"/>
              </a:solidFill>
              <a:latin typeface="Lato"/>
              <a:ea typeface="Lato"/>
              <a:cs typeface="Lato"/>
              <a:sym typeface="Lato"/>
            </a:endParaRPr>
          </a:p>
        </p:txBody>
      </p:sp>
      <p:sp>
        <p:nvSpPr>
          <p:cNvPr id="1984" name="Google Shape;1984;p61"/>
          <p:cNvSpPr txBox="1"/>
          <p:nvPr/>
        </p:nvSpPr>
        <p:spPr>
          <a:xfrm>
            <a:off x="1674600" y="1759425"/>
            <a:ext cx="69573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Error ← R(4) - Q(4,L) ← -10 - -1.94 ← -8.06</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W1 ← W1 + 0.1*Error*X ← -0.44 + 0.1*-8.06*4</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W0 ← W0 + 0.1*Error ← -0.18 + 0.1*-8.06</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Error ← R(4) - Q(4,R) ← -10 - -2.966 ← -7.034</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W1 ← W1 + 0.1*Error*X ← -0.648 + 0.1*-7.034*4</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Mono"/>
                <a:ea typeface="Roboto Mono"/>
                <a:cs typeface="Roboto Mono"/>
                <a:sym typeface="Roboto Mono"/>
              </a:rPr>
              <a:t>W0 ← W0 + 0.1*Error ← -0.374 + 0.1*-7.034</a:t>
            </a:r>
            <a:endParaRPr b="0" i="0" sz="14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pic>
        <p:nvPicPr>
          <p:cNvPr id="1985" name="Google Shape;1985;p61"/>
          <p:cNvPicPr preferRelativeResize="0"/>
          <p:nvPr/>
        </p:nvPicPr>
        <p:blipFill rotWithShape="1">
          <a:blip r:embed="rId6">
            <a:alphaModFix/>
          </a:blip>
          <a:srcRect b="0" l="0" r="0" t="0"/>
          <a:stretch/>
        </p:blipFill>
        <p:spPr>
          <a:xfrm>
            <a:off x="2190750" y="1286788"/>
            <a:ext cx="4762500" cy="390525"/>
          </a:xfrm>
          <a:prstGeom prst="rect">
            <a:avLst/>
          </a:prstGeom>
          <a:noFill/>
          <a:ln>
            <a:noFill/>
          </a:ln>
        </p:spPr>
      </p:pic>
      <p:sp>
        <p:nvSpPr>
          <p:cNvPr id="1986" name="Google Shape;1986;p61"/>
          <p:cNvSpPr txBox="1"/>
          <p:nvPr/>
        </p:nvSpPr>
        <p:spPr>
          <a:xfrm>
            <a:off x="353775" y="1759425"/>
            <a:ext cx="10461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Transition</a:t>
            </a:r>
            <a:endParaRPr b="0" i="0" sz="1400" u="none" cap="none" strike="noStrike">
              <a:solidFill>
                <a:srgbClr val="000000"/>
              </a:solidFill>
              <a:latin typeface="Lato"/>
              <a:ea typeface="Lato"/>
              <a:cs typeface="Lato"/>
              <a:sym typeface="Lato"/>
            </a:endParaRPr>
          </a:p>
        </p:txBody>
      </p:sp>
      <p:sp>
        <p:nvSpPr>
          <p:cNvPr id="1987" name="Google Shape;1987;p61"/>
          <p:cNvSpPr txBox="1"/>
          <p:nvPr/>
        </p:nvSpPr>
        <p:spPr>
          <a:xfrm>
            <a:off x="353775" y="3699400"/>
            <a:ext cx="8278200" cy="126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Since 4 is a terminal state, we can do one of the following:</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1- Assume the update will affect both action L &amp; R which is what we did above.</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2- Have separate weights for terminal states.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3- Change the representation of the MDP so that the reward function is R’(S,A,S’) = R(S’). In such case the values for terminals “max(Q(s,a))” can be calculated to be 0 during the update.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7" name="Google Shape;297;p7"/>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298" name="Google Shape;298;p7"/>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299" name="Google Shape;299;p7"/>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300" name="Google Shape;300;p7"/>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301" name="Google Shape;301;p7"/>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302" name="Google Shape;302;p7"/>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303" name="Google Shape;303;p7"/>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304" name="Google Shape;304;p7"/>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305" name="Google Shape;305;p7"/>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306" name="Google Shape;306;p7"/>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307" name="Google Shape;307;p7"/>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308" name="Google Shape;308;p7"/>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309" name="Google Shape;309;p7"/>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310" name="Google Shape;310;p7"/>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311" name="Google Shape;311;p7"/>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312" name="Google Shape;312;p7"/>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13" name="Google Shape;313;p7"/>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14" name="Google Shape;314;p7"/>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15" name="Google Shape;315;p7"/>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16" name="Google Shape;316;p7"/>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17" name="Google Shape;317;p7"/>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Adaptive Dynamic Programming:</a:t>
            </a:r>
            <a:endParaRPr b="1" i="0" sz="1400" u="none" cap="none" strike="noStrike">
              <a:solidFill>
                <a:srgbClr val="000000"/>
              </a:solidFill>
              <a:latin typeface="Lato"/>
              <a:ea typeface="Lato"/>
              <a:cs typeface="Lato"/>
              <a:sym typeface="Lato"/>
            </a:endParaRPr>
          </a:p>
        </p:txBody>
      </p:sp>
      <p:graphicFrame>
        <p:nvGraphicFramePr>
          <p:cNvPr id="318" name="Google Shape;318;p7"/>
          <p:cNvGraphicFramePr/>
          <p:nvPr/>
        </p:nvGraphicFramePr>
        <p:xfrm>
          <a:off x="733588" y="1420250"/>
          <a:ext cx="3000000" cy="3000000"/>
        </p:xfrm>
        <a:graphic>
          <a:graphicData uri="http://schemas.openxmlformats.org/drawingml/2006/table">
            <a:tbl>
              <a:tblPr>
                <a:noFill/>
                <a:tableStyleId>{91E08663-11E5-43AA-BC67-527717F70CAB}</a:tableStyleId>
              </a:tblPr>
              <a:tblGrid>
                <a:gridCol w="687225"/>
                <a:gridCol w="6111425"/>
                <a:gridCol w="878150"/>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 with p=2/3,    2 with p=1/3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 with p=2/2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 with p=1/2,    4 with p=1/2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6</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8</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bl>
          </a:graphicData>
        </a:graphic>
      </p:graphicFrame>
      <p:sp>
        <p:nvSpPr>
          <p:cNvPr id="319" name="Google Shape;319;p7"/>
          <p:cNvSpPr txBox="1"/>
          <p:nvPr/>
        </p:nvSpPr>
        <p:spPr>
          <a:xfrm>
            <a:off x="7027725" y="1020050"/>
            <a:ext cx="21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E2: 1 → 2 → 1 → 3 → 4</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8"/>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8"/>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2" name="Google Shape;332;p8"/>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333" name="Google Shape;333;p8"/>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334" name="Google Shape;334;p8"/>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335" name="Google Shape;335;p8"/>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336" name="Google Shape;336;p8"/>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337" name="Google Shape;337;p8"/>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338" name="Google Shape;338;p8"/>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339" name="Google Shape;339;p8"/>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340" name="Google Shape;340;p8"/>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341" name="Google Shape;341;p8"/>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342" name="Google Shape;342;p8"/>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343" name="Google Shape;343;p8"/>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344" name="Google Shape;344;p8"/>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345" name="Google Shape;345;p8"/>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346" name="Google Shape;346;p8"/>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347" name="Google Shape;347;p8"/>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48" name="Google Shape;348;p8"/>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49" name="Google Shape;349;p8"/>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50" name="Google Shape;350;p8"/>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51" name="Google Shape;351;p8"/>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52" name="Google Shape;352;p8"/>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Adaptive Dynamic Programming:</a:t>
            </a:r>
            <a:endParaRPr b="1" i="0" sz="1400" u="none" cap="none" strike="noStrike">
              <a:solidFill>
                <a:srgbClr val="000000"/>
              </a:solidFill>
              <a:latin typeface="Lato"/>
              <a:ea typeface="Lato"/>
              <a:cs typeface="Lato"/>
              <a:sym typeface="Lato"/>
            </a:endParaRPr>
          </a:p>
        </p:txBody>
      </p:sp>
      <p:graphicFrame>
        <p:nvGraphicFramePr>
          <p:cNvPr id="353" name="Google Shape;353;p8"/>
          <p:cNvGraphicFramePr/>
          <p:nvPr/>
        </p:nvGraphicFramePr>
        <p:xfrm>
          <a:off x="733588" y="1420250"/>
          <a:ext cx="3000000" cy="3000000"/>
        </p:xfrm>
        <a:graphic>
          <a:graphicData uri="http://schemas.openxmlformats.org/drawingml/2006/table">
            <a:tbl>
              <a:tblPr>
                <a:noFill/>
                <a:tableStyleId>{91E08663-11E5-43AA-BC67-527717F70CAB}</a:tableStyleId>
              </a:tblPr>
              <a:tblGrid>
                <a:gridCol w="687225"/>
                <a:gridCol w="6111425"/>
                <a:gridCol w="878150"/>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 with p=2/3,    2 with p=1/3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 with p=2/2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 with p=1/2,    4 with p=1/2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 with p=1/2, 6 with p=1/2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6</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8</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bl>
          </a:graphicData>
        </a:graphic>
      </p:graphicFrame>
      <p:sp>
        <p:nvSpPr>
          <p:cNvPr id="354" name="Google Shape;354;p8"/>
          <p:cNvSpPr txBox="1"/>
          <p:nvPr/>
        </p:nvSpPr>
        <p:spPr>
          <a:xfrm>
            <a:off x="7027725" y="1020050"/>
            <a:ext cx="215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E3: 5 → 6 → 7</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9"/>
          <p:cNvSpPr/>
          <p:nvPr/>
        </p:nvSpPr>
        <p:spPr>
          <a:xfrm>
            <a:off x="21348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p:nvPr/>
        </p:nvSpPr>
        <p:spPr>
          <a:xfrm>
            <a:off x="27441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33534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9"/>
          <p:cNvSpPr/>
          <p:nvPr/>
        </p:nvSpPr>
        <p:spPr>
          <a:xfrm>
            <a:off x="39627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9"/>
          <p:cNvSpPr/>
          <p:nvPr/>
        </p:nvSpPr>
        <p:spPr>
          <a:xfrm>
            <a:off x="45720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9"/>
          <p:cNvSpPr/>
          <p:nvPr/>
        </p:nvSpPr>
        <p:spPr>
          <a:xfrm>
            <a:off x="51813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9"/>
          <p:cNvSpPr/>
          <p:nvPr/>
        </p:nvSpPr>
        <p:spPr>
          <a:xfrm>
            <a:off x="57906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9"/>
          <p:cNvSpPr/>
          <p:nvPr/>
        </p:nvSpPr>
        <p:spPr>
          <a:xfrm>
            <a:off x="6399900" y="410738"/>
            <a:ext cx="609300" cy="609300"/>
          </a:xfrm>
          <a:prstGeom prst="rect">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7" name="Google Shape;367;p9"/>
          <p:cNvPicPr preferRelativeResize="0"/>
          <p:nvPr/>
        </p:nvPicPr>
        <p:blipFill rotWithShape="1">
          <a:blip r:embed="rId3">
            <a:alphaModFix/>
          </a:blip>
          <a:srcRect b="0" l="0" r="0" t="0"/>
          <a:stretch/>
        </p:blipFill>
        <p:spPr>
          <a:xfrm>
            <a:off x="2875875" y="465837"/>
            <a:ext cx="345751" cy="345733"/>
          </a:xfrm>
          <a:prstGeom prst="rect">
            <a:avLst/>
          </a:prstGeom>
          <a:noFill/>
          <a:ln>
            <a:noFill/>
          </a:ln>
        </p:spPr>
      </p:pic>
      <p:pic>
        <p:nvPicPr>
          <p:cNvPr id="368" name="Google Shape;368;p9"/>
          <p:cNvPicPr preferRelativeResize="0"/>
          <p:nvPr/>
        </p:nvPicPr>
        <p:blipFill rotWithShape="1">
          <a:blip r:embed="rId4">
            <a:alphaModFix/>
          </a:blip>
          <a:srcRect b="0" l="0" r="0" t="0"/>
          <a:stretch/>
        </p:blipFill>
        <p:spPr>
          <a:xfrm>
            <a:off x="5827650" y="447788"/>
            <a:ext cx="535199" cy="535199"/>
          </a:xfrm>
          <a:prstGeom prst="rect">
            <a:avLst/>
          </a:prstGeom>
          <a:noFill/>
          <a:ln>
            <a:noFill/>
          </a:ln>
        </p:spPr>
      </p:pic>
      <p:pic>
        <p:nvPicPr>
          <p:cNvPr id="369" name="Google Shape;369;p9"/>
          <p:cNvPicPr preferRelativeResize="0"/>
          <p:nvPr/>
        </p:nvPicPr>
        <p:blipFill rotWithShape="1">
          <a:blip r:embed="rId5">
            <a:alphaModFix/>
          </a:blip>
          <a:srcRect b="0" l="0" r="0" t="0"/>
          <a:stretch/>
        </p:blipFill>
        <p:spPr>
          <a:xfrm>
            <a:off x="3999750" y="465813"/>
            <a:ext cx="535201" cy="499145"/>
          </a:xfrm>
          <a:prstGeom prst="rect">
            <a:avLst/>
          </a:prstGeom>
          <a:noFill/>
          <a:ln>
            <a:noFill/>
          </a:ln>
        </p:spPr>
      </p:pic>
      <p:pic>
        <p:nvPicPr>
          <p:cNvPr id="370" name="Google Shape;370;p9"/>
          <p:cNvPicPr preferRelativeResize="0"/>
          <p:nvPr/>
        </p:nvPicPr>
        <p:blipFill rotWithShape="1">
          <a:blip r:embed="rId5">
            <a:alphaModFix/>
          </a:blip>
          <a:srcRect b="0" l="0" r="0" t="0"/>
          <a:stretch/>
        </p:blipFill>
        <p:spPr>
          <a:xfrm>
            <a:off x="6436950" y="465813"/>
            <a:ext cx="535201" cy="499145"/>
          </a:xfrm>
          <a:prstGeom prst="rect">
            <a:avLst/>
          </a:prstGeom>
          <a:noFill/>
          <a:ln>
            <a:noFill/>
          </a:ln>
        </p:spPr>
      </p:pic>
      <p:sp>
        <p:nvSpPr>
          <p:cNvPr id="371" name="Google Shape;371;p9"/>
          <p:cNvSpPr txBox="1"/>
          <p:nvPr/>
        </p:nvSpPr>
        <p:spPr>
          <a:xfrm>
            <a:off x="21348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1</a:t>
            </a:r>
            <a:endParaRPr b="0" i="0" sz="1200" u="none" cap="none" strike="noStrike">
              <a:solidFill>
                <a:srgbClr val="000000"/>
              </a:solidFill>
              <a:latin typeface="Lato"/>
              <a:ea typeface="Lato"/>
              <a:cs typeface="Lato"/>
              <a:sym typeface="Lato"/>
            </a:endParaRPr>
          </a:p>
        </p:txBody>
      </p:sp>
      <p:sp>
        <p:nvSpPr>
          <p:cNvPr id="372" name="Google Shape;372;p9"/>
          <p:cNvSpPr txBox="1"/>
          <p:nvPr/>
        </p:nvSpPr>
        <p:spPr>
          <a:xfrm>
            <a:off x="27441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2</a:t>
            </a:r>
            <a:endParaRPr b="0" i="0" sz="1200" u="none" cap="none" strike="noStrike">
              <a:solidFill>
                <a:srgbClr val="000000"/>
              </a:solidFill>
              <a:latin typeface="Lato"/>
              <a:ea typeface="Lato"/>
              <a:cs typeface="Lato"/>
              <a:sym typeface="Lato"/>
            </a:endParaRPr>
          </a:p>
        </p:txBody>
      </p:sp>
      <p:sp>
        <p:nvSpPr>
          <p:cNvPr id="373" name="Google Shape;373;p9"/>
          <p:cNvSpPr txBox="1"/>
          <p:nvPr/>
        </p:nvSpPr>
        <p:spPr>
          <a:xfrm>
            <a:off x="33534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3</a:t>
            </a:r>
            <a:endParaRPr b="0" i="0" sz="1200" u="none" cap="none" strike="noStrike">
              <a:solidFill>
                <a:srgbClr val="000000"/>
              </a:solidFill>
              <a:latin typeface="Lato"/>
              <a:ea typeface="Lato"/>
              <a:cs typeface="Lato"/>
              <a:sym typeface="Lato"/>
            </a:endParaRPr>
          </a:p>
        </p:txBody>
      </p:sp>
      <p:sp>
        <p:nvSpPr>
          <p:cNvPr id="374" name="Google Shape;374;p9"/>
          <p:cNvSpPr txBox="1"/>
          <p:nvPr/>
        </p:nvSpPr>
        <p:spPr>
          <a:xfrm>
            <a:off x="39627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4</a:t>
            </a:r>
            <a:endParaRPr b="0" i="0" sz="1200" u="none" cap="none" strike="noStrike">
              <a:solidFill>
                <a:srgbClr val="000000"/>
              </a:solidFill>
              <a:latin typeface="Lato"/>
              <a:ea typeface="Lato"/>
              <a:cs typeface="Lato"/>
              <a:sym typeface="Lato"/>
            </a:endParaRPr>
          </a:p>
        </p:txBody>
      </p:sp>
      <p:sp>
        <p:nvSpPr>
          <p:cNvPr id="375" name="Google Shape;375;p9"/>
          <p:cNvSpPr txBox="1"/>
          <p:nvPr/>
        </p:nvSpPr>
        <p:spPr>
          <a:xfrm>
            <a:off x="45720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5</a:t>
            </a:r>
            <a:endParaRPr b="0" i="0" sz="1200" u="none" cap="none" strike="noStrike">
              <a:solidFill>
                <a:srgbClr val="000000"/>
              </a:solidFill>
              <a:latin typeface="Lato"/>
              <a:ea typeface="Lato"/>
              <a:cs typeface="Lato"/>
              <a:sym typeface="Lato"/>
            </a:endParaRPr>
          </a:p>
        </p:txBody>
      </p:sp>
      <p:sp>
        <p:nvSpPr>
          <p:cNvPr id="376" name="Google Shape;376;p9"/>
          <p:cNvSpPr txBox="1"/>
          <p:nvPr/>
        </p:nvSpPr>
        <p:spPr>
          <a:xfrm>
            <a:off x="51813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6</a:t>
            </a:r>
            <a:endParaRPr b="0" i="0" sz="1200" u="none" cap="none" strike="noStrike">
              <a:solidFill>
                <a:srgbClr val="000000"/>
              </a:solidFill>
              <a:latin typeface="Lato"/>
              <a:ea typeface="Lato"/>
              <a:cs typeface="Lato"/>
              <a:sym typeface="Lato"/>
            </a:endParaRPr>
          </a:p>
        </p:txBody>
      </p:sp>
      <p:sp>
        <p:nvSpPr>
          <p:cNvPr id="377" name="Google Shape;377;p9"/>
          <p:cNvSpPr txBox="1"/>
          <p:nvPr/>
        </p:nvSpPr>
        <p:spPr>
          <a:xfrm>
            <a:off x="57906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7</a:t>
            </a:r>
            <a:endParaRPr b="0" i="0" sz="1200" u="none" cap="none" strike="noStrike">
              <a:solidFill>
                <a:srgbClr val="000000"/>
              </a:solidFill>
              <a:latin typeface="Lato"/>
              <a:ea typeface="Lato"/>
              <a:cs typeface="Lato"/>
              <a:sym typeface="Lato"/>
            </a:endParaRPr>
          </a:p>
        </p:txBody>
      </p:sp>
      <p:sp>
        <p:nvSpPr>
          <p:cNvPr id="378" name="Google Shape;378;p9"/>
          <p:cNvSpPr txBox="1"/>
          <p:nvPr/>
        </p:nvSpPr>
        <p:spPr>
          <a:xfrm>
            <a:off x="6399900" y="1042113"/>
            <a:ext cx="609300" cy="22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8</a:t>
            </a:r>
            <a:endParaRPr b="0" i="0" sz="1200" u="none" cap="none" strike="noStrike">
              <a:solidFill>
                <a:srgbClr val="000000"/>
              </a:solidFill>
              <a:latin typeface="Lato"/>
              <a:ea typeface="Lato"/>
              <a:cs typeface="Lato"/>
              <a:sym typeface="Lato"/>
            </a:endParaRPr>
          </a:p>
        </p:txBody>
      </p:sp>
      <p:sp>
        <p:nvSpPr>
          <p:cNvPr id="379" name="Google Shape;379;p9"/>
          <p:cNvSpPr txBox="1"/>
          <p:nvPr/>
        </p:nvSpPr>
        <p:spPr>
          <a:xfrm>
            <a:off x="39627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380" name="Google Shape;380;p9"/>
          <p:cNvSpPr txBox="1"/>
          <p:nvPr/>
        </p:nvSpPr>
        <p:spPr>
          <a:xfrm>
            <a:off x="6399900"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-10</a:t>
            </a:r>
            <a:endParaRPr b="1" i="0" sz="1400" u="none" cap="none" strike="noStrike">
              <a:solidFill>
                <a:schemeClr val="accent3"/>
              </a:solidFill>
              <a:latin typeface="Lato"/>
              <a:ea typeface="Lato"/>
              <a:cs typeface="Lato"/>
              <a:sym typeface="Lato"/>
            </a:endParaRPr>
          </a:p>
        </p:txBody>
      </p:sp>
      <p:sp>
        <p:nvSpPr>
          <p:cNvPr id="381" name="Google Shape;381;p9"/>
          <p:cNvSpPr txBox="1"/>
          <p:nvPr/>
        </p:nvSpPr>
        <p:spPr>
          <a:xfrm>
            <a:off x="5807475" y="144475"/>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Lato"/>
                <a:ea typeface="Lato"/>
                <a:cs typeface="Lato"/>
                <a:sym typeface="Lato"/>
              </a:rPr>
              <a:t>+10</a:t>
            </a:r>
            <a:endParaRPr b="1" i="0" sz="1400" u="none" cap="none" strike="noStrike">
              <a:solidFill>
                <a:schemeClr val="dk1"/>
              </a:solidFill>
              <a:latin typeface="Lato"/>
              <a:ea typeface="Lato"/>
              <a:cs typeface="Lato"/>
              <a:sym typeface="Lato"/>
            </a:endParaRPr>
          </a:p>
        </p:txBody>
      </p:sp>
      <p:sp>
        <p:nvSpPr>
          <p:cNvPr id="382" name="Google Shape;382;p9"/>
          <p:cNvSpPr txBox="1"/>
          <p:nvPr/>
        </p:nvSpPr>
        <p:spPr>
          <a:xfrm>
            <a:off x="51813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83" name="Google Shape;383;p9"/>
          <p:cNvSpPr txBox="1"/>
          <p:nvPr/>
        </p:nvSpPr>
        <p:spPr>
          <a:xfrm>
            <a:off x="45720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84" name="Google Shape;384;p9"/>
          <p:cNvSpPr txBox="1"/>
          <p:nvPr/>
        </p:nvSpPr>
        <p:spPr>
          <a:xfrm>
            <a:off x="3334875"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85" name="Google Shape;385;p9"/>
          <p:cNvSpPr txBox="1"/>
          <p:nvPr/>
        </p:nvSpPr>
        <p:spPr>
          <a:xfrm>
            <a:off x="21348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86" name="Google Shape;386;p9"/>
          <p:cNvSpPr txBox="1"/>
          <p:nvPr/>
        </p:nvSpPr>
        <p:spPr>
          <a:xfrm>
            <a:off x="2744100" y="775850"/>
            <a:ext cx="609300" cy="24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Lato"/>
                <a:ea typeface="Lato"/>
                <a:cs typeface="Lato"/>
                <a:sym typeface="Lato"/>
              </a:rPr>
              <a:t>-1</a:t>
            </a:r>
            <a:endParaRPr b="1" i="0" sz="1400" u="none" cap="none" strike="noStrike">
              <a:solidFill>
                <a:schemeClr val="accent3"/>
              </a:solidFill>
              <a:latin typeface="Lato"/>
              <a:ea typeface="Lato"/>
              <a:cs typeface="Lato"/>
              <a:sym typeface="Lato"/>
            </a:endParaRPr>
          </a:p>
        </p:txBody>
      </p:sp>
      <p:sp>
        <p:nvSpPr>
          <p:cNvPr id="387" name="Google Shape;387;p9"/>
          <p:cNvSpPr txBox="1"/>
          <p:nvPr/>
        </p:nvSpPr>
        <p:spPr>
          <a:xfrm>
            <a:off x="0" y="-4400"/>
            <a:ext cx="84441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Adaptive Dynamic Programming:</a:t>
            </a:r>
            <a:endParaRPr b="1" i="0" sz="1400" u="none" cap="none" strike="noStrike">
              <a:solidFill>
                <a:srgbClr val="000000"/>
              </a:solidFill>
              <a:latin typeface="Lato"/>
              <a:ea typeface="Lato"/>
              <a:cs typeface="Lato"/>
              <a:sym typeface="Lato"/>
            </a:endParaRPr>
          </a:p>
        </p:txBody>
      </p:sp>
      <p:graphicFrame>
        <p:nvGraphicFramePr>
          <p:cNvPr id="388" name="Google Shape;388;p9"/>
          <p:cNvGraphicFramePr/>
          <p:nvPr/>
        </p:nvGraphicFramePr>
        <p:xfrm>
          <a:off x="4448463" y="1420250"/>
          <a:ext cx="3000000" cy="3000000"/>
        </p:xfrm>
        <a:graphic>
          <a:graphicData uri="http://schemas.openxmlformats.org/drawingml/2006/table">
            <a:tbl>
              <a:tblPr>
                <a:noFill/>
                <a:tableStyleId>{91E08663-11E5-43AA-BC67-527717F70CAB}</a:tableStyleId>
              </a:tblPr>
              <a:tblGrid>
                <a:gridCol w="610625"/>
                <a:gridCol w="2473150"/>
                <a:gridCol w="878150"/>
              </a:tblGrid>
              <a:tr h="419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State</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Transition Model</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Lato"/>
                          <a:ea typeface="Lato"/>
                          <a:cs typeface="Lato"/>
                          <a:sym typeface="Lato"/>
                        </a:rPr>
                        <a:t>Reward</a:t>
                      </a:r>
                      <a:endParaRPr sz="1400" u="none" cap="none" strike="noStrike">
                        <a:solidFill>
                          <a:schemeClr val="lt1"/>
                        </a:solidFill>
                        <a:latin typeface="Lato"/>
                        <a:ea typeface="Lato"/>
                        <a:cs typeface="Lato"/>
                        <a:sym typeface="Lato"/>
                      </a:endParaRPr>
                    </a:p>
                  </a:txBody>
                  <a:tcPr marT="91425" marB="91425" marR="91425" marL="91425">
                    <a:solidFill>
                      <a:schemeClr val="dk2"/>
                    </a:solidFill>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 with p=2/3,    2 with p=1/3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 with p=2/2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3</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 with p=1/2,    4 with p=1/2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4</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5</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 with p=1/2,    6 with p=1/2</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6</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 with p=1/1</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7</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Terminal</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+10</a:t>
                      </a:r>
                      <a:endParaRPr sz="1400" u="none" cap="none" strike="noStrike">
                        <a:latin typeface="Lato"/>
                        <a:ea typeface="Lato"/>
                        <a:cs typeface="Lato"/>
                        <a:sym typeface="Lato"/>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8</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91425" marB="91425" marR="91425" marL="91425"/>
                </a:tc>
              </a:tr>
            </a:tbl>
          </a:graphicData>
        </a:graphic>
      </p:graphicFrame>
      <p:pic>
        <p:nvPicPr>
          <p:cNvPr id="389" name="Google Shape;389;p9"/>
          <p:cNvPicPr preferRelativeResize="0"/>
          <p:nvPr/>
        </p:nvPicPr>
        <p:blipFill rotWithShape="1">
          <a:blip r:embed="rId6">
            <a:alphaModFix/>
          </a:blip>
          <a:srcRect b="0" l="0" r="0" t="0"/>
          <a:stretch/>
        </p:blipFill>
        <p:spPr>
          <a:xfrm>
            <a:off x="292225" y="1628825"/>
            <a:ext cx="3771900" cy="504825"/>
          </a:xfrm>
          <a:prstGeom prst="rect">
            <a:avLst/>
          </a:prstGeom>
          <a:noFill/>
          <a:ln>
            <a:noFill/>
          </a:ln>
        </p:spPr>
      </p:pic>
      <p:sp>
        <p:nvSpPr>
          <p:cNvPr id="390" name="Google Shape;390;p9"/>
          <p:cNvSpPr/>
          <p:nvPr/>
        </p:nvSpPr>
        <p:spPr>
          <a:xfrm>
            <a:off x="292225" y="2549725"/>
            <a:ext cx="3353100" cy="2227200"/>
          </a:xfrm>
          <a:prstGeom prst="rect">
            <a:avLst/>
          </a:prstGeom>
          <a:noFill/>
          <a:ln cap="flat" cmpd="sng" w="38100">
            <a:solidFill>
              <a:srgbClr val="EB5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9"/>
          <p:cNvSpPr txBox="1"/>
          <p:nvPr/>
        </p:nvSpPr>
        <p:spPr>
          <a:xfrm>
            <a:off x="975625" y="2149525"/>
            <a:ext cx="1986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EB5600"/>
                </a:solidFill>
                <a:latin typeface="Lato Black"/>
                <a:ea typeface="Lato Black"/>
                <a:cs typeface="Lato Black"/>
                <a:sym typeface="Lato Black"/>
              </a:rPr>
              <a:t>Equations</a:t>
            </a:r>
            <a:endParaRPr b="0" i="0" sz="1400" u="none" cap="none" strike="noStrike">
              <a:solidFill>
                <a:srgbClr val="EB5600"/>
              </a:solidFill>
              <a:latin typeface="Lato Black"/>
              <a:ea typeface="Lato Black"/>
              <a:cs typeface="Lato Black"/>
              <a:sym typeface="Lato Black"/>
            </a:endParaRPr>
          </a:p>
        </p:txBody>
      </p:sp>
      <p:sp>
        <p:nvSpPr>
          <p:cNvPr id="392" name="Google Shape;392;p9"/>
          <p:cNvSpPr txBox="1"/>
          <p:nvPr/>
        </p:nvSpPr>
        <p:spPr>
          <a:xfrm>
            <a:off x="292225" y="2632475"/>
            <a:ext cx="39423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U(1) = -1 + (2/3) * U(3) + (1/3) * U(2)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U(2) = -1 + (2/2) * U(1)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U(3) = -1 + (1/2) * U(5) + (1/2) * U(4)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U(4) = -10</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U(5) = -1 + (1/2) * U(7) + (1/2) * U(6)</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U(6) = -1 + (1/1) * U(7)</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U(7) = 10</a:t>
            </a:r>
            <a:endParaRPr b="0" i="0" sz="14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