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RobotoMono-regular.fntdata"/><Relationship Id="rId21" Type="http://schemas.openxmlformats.org/officeDocument/2006/relationships/font" Target="fonts/La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cf7bc2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cf7bc2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a.</a:t>
            </a:r>
            <a:endParaRPr>
              <a:latin typeface="Roboto Mono"/>
              <a:ea typeface="Roboto Mono"/>
              <a:cs typeface="Roboto Mono"/>
              <a:sym typeface="Roboto Mono"/>
            </a:endParaRPr>
          </a:p>
          <a:p>
            <a:pPr indent="457200" lvl="0" marL="457200" rtl="0" algn="l">
              <a:spcBef>
                <a:spcPts val="0"/>
              </a:spcBef>
              <a:spcAft>
                <a:spcPts val="0"/>
              </a:spcAft>
              <a:buNone/>
            </a:pPr>
            <a:r>
              <a:rPr lang="en">
                <a:latin typeface="Roboto Mono"/>
                <a:ea typeface="Roboto Mono"/>
                <a:cs typeface="Roboto Mono"/>
                <a:sym typeface="Roboto Mono"/>
              </a:rPr>
              <a:t>     1</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 2		       3</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4       5         6       7</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     +-+-+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8   9   10  11   12  13   14  15</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B.</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BFS: 1, 2, 3, 4, 5, 6, 7, 8, 9, 10, 11</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DFS: 1, 2, 4, 8, 9, 5, 10, 11 assuming we stop at the limit of the drawn portion, otherwise, we will go through 1,2,4,8,16,32,... and so on forever.</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Depth Limited with limit 3: same as DFS if we stop at the limit of the drawn portion.</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Iterative Deepening: 1,    1,2,3,  1,2,4,5,3,6,7,   1,2,4,8,9,5,10,11</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C. It will work well since the branching factor in the backward direction is only 1 (compared to 2 in the forward direction). So the </a:t>
            </a:r>
            <a:r>
              <a:rPr lang="en">
                <a:solidFill>
                  <a:schemeClr val="dk1"/>
                </a:solidFill>
                <a:latin typeface="Roboto Mono"/>
                <a:ea typeface="Roboto Mono"/>
                <a:cs typeface="Roboto Mono"/>
                <a:sym typeface="Roboto Mono"/>
              </a:rPr>
              <a:t>backward </a:t>
            </a:r>
            <a:r>
              <a:rPr lang="en">
                <a:latin typeface="Roboto Mono"/>
                <a:ea typeface="Roboto Mono"/>
                <a:cs typeface="Roboto Mono"/>
                <a:sym typeface="Roboto Mono"/>
              </a:rPr>
              <a:t>search will quickly reach a state visited by the forward search. Overall, this will decrease the search complexity from O(b^d) for BFS to O(b^(d/2)) for Bidrectional search where b is the branching factor and d is the goal depth.</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D.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Initial state: n</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Goal Test: state = 1</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Action: Go to parent</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Transition model: new_state = floor(state / 2)</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Cost: Doesn’t matter so let it be 1</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The branching factor now is 1 and no search is needed.</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C.</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solution =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while state != 1:</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solution.insert(0, “Left” if state%2==0 else “Right”)</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solution //= 2</a:t>
            </a:r>
            <a:endParaRPr>
              <a:latin typeface="Roboto Mono"/>
              <a:ea typeface="Roboto Mono"/>
              <a:cs typeface="Roboto Mono"/>
              <a:sym typeface="Roboto Mon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aad285b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aad285b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State space:</a:t>
            </a:r>
            <a:r>
              <a:rPr lang="en">
                <a:solidFill>
                  <a:schemeClr val="dk1"/>
                </a:solidFill>
              </a:rPr>
              <a:t> States are all possible city pairs (i, j). The map is not the state space.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Initial State: </a:t>
            </a:r>
            <a:r>
              <a:rPr lang="en">
                <a:solidFill>
                  <a:schemeClr val="dk1"/>
                </a:solidFill>
              </a:rPr>
              <a:t>(i, j)</a:t>
            </a:r>
            <a:endParaRPr>
              <a:solidFill>
                <a:schemeClr val="dk1"/>
              </a:solidFill>
            </a:endParaRPr>
          </a:p>
          <a:p>
            <a:pPr indent="0" lvl="0" marL="0" rtl="0" algn="l">
              <a:spcBef>
                <a:spcPts val="0"/>
              </a:spcBef>
              <a:spcAft>
                <a:spcPts val="0"/>
              </a:spcAft>
              <a:buClr>
                <a:srgbClr val="1A9988"/>
              </a:buClr>
              <a:buSzPts val="1100"/>
              <a:buFont typeface="Arial"/>
              <a:buNone/>
            </a:pPr>
            <a:r>
              <a:rPr b="1" lang="en">
                <a:solidFill>
                  <a:schemeClr val="dk1"/>
                </a:solidFill>
              </a:rPr>
              <a:t>Goal:</a:t>
            </a:r>
            <a:r>
              <a:rPr lang="en">
                <a:solidFill>
                  <a:schemeClr val="dk1"/>
                </a:solidFill>
              </a:rPr>
              <a:t> Be at (i, i) for some i.</a:t>
            </a:r>
            <a:endParaRPr>
              <a:solidFill>
                <a:schemeClr val="dk1"/>
              </a:solidFill>
            </a:endParaRPr>
          </a:p>
          <a:p>
            <a:pPr indent="0" lvl="0" marL="0" rtl="0" algn="l">
              <a:spcBef>
                <a:spcPts val="0"/>
              </a:spcBef>
              <a:spcAft>
                <a:spcPts val="0"/>
              </a:spcAft>
              <a:buClr>
                <a:srgbClr val="1A9988"/>
              </a:buClr>
              <a:buSzPts val="1100"/>
              <a:buFont typeface="Arial"/>
              <a:buNone/>
            </a:pPr>
            <a:r>
              <a:rPr b="1" lang="en">
                <a:solidFill>
                  <a:schemeClr val="dk1"/>
                </a:solidFill>
              </a:rPr>
              <a:t>Action:</a:t>
            </a:r>
            <a:r>
              <a:rPr lang="en">
                <a:solidFill>
                  <a:schemeClr val="dk1"/>
                </a:solidFill>
              </a:rPr>
              <a:t> {Go((i,j) → (x,y)) where x ∈ neighbors(i) and y ∈ neighbors(j)}</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Transition Model</a:t>
            </a:r>
            <a:r>
              <a:rPr b="1" lang="en">
                <a:solidFill>
                  <a:schemeClr val="dk1"/>
                </a:solidFill>
              </a:rPr>
              <a:t>:</a:t>
            </a:r>
            <a:r>
              <a:rPr lang="en">
                <a:solidFill>
                  <a:schemeClr val="dk1"/>
                </a:solidFill>
              </a:rPr>
              <a:t> if State=(i, j) and action=</a:t>
            </a:r>
            <a:r>
              <a:rPr lang="en">
                <a:solidFill>
                  <a:schemeClr val="dk1"/>
                </a:solidFill>
              </a:rPr>
              <a:t>Go((i,j) → (x,y)), then the successor is (x, y)</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Step cost function:</a:t>
            </a:r>
            <a:r>
              <a:rPr lang="en">
                <a:solidFill>
                  <a:schemeClr val="dk1"/>
                </a:solidFill>
              </a:rPr>
              <a:t> The cost of </a:t>
            </a:r>
            <a:r>
              <a:rPr lang="en">
                <a:solidFill>
                  <a:schemeClr val="dk1"/>
                </a:solidFill>
              </a:rPr>
              <a:t>Go((i,j) → (x,y)) </a:t>
            </a:r>
            <a:r>
              <a:rPr lang="en">
                <a:solidFill>
                  <a:schemeClr val="dk1"/>
                </a:solidFill>
              </a:rPr>
              <a:t> is max(d(i, x), d(j, 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 In the best case, the friends head straight for each other in steps of equal size, reducing their separation by twice the time cost on each step. Hence (iii) is admissible.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 Yes: e.g., a map with two nodes connected by one link. The two friends will swap places forever. The same will happen on any chain if they start an odd number of steps apart. (One can see this best on the graph that represents the state space, which has two disjoint sets of nodes.) The same even holds for a grid of any size or shape, because every move changes the Manhattan distance between the two friends by 0 or 2.</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 Yes: take any of the unsolvable maps from part (c) and add a self-loop to any one of the nodes. If the friends start an odd number of steps apart, a move in which one of the friends takes the self-loop changes the distance by 1, rendering the problem solvable. If the self-loop is not taken, the argument from (c) applies and no solution is possible.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aad285c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aad285c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False: a lucky DFS might expand exactly d nodes to reach the goal. A∗ largely dominates any graph-search algorithm that is guaranteed to find optimal solutions.</a:t>
            </a:r>
            <a:endParaRPr/>
          </a:p>
          <a:p>
            <a:pPr indent="-298450" lvl="0" marL="457200" rtl="0" algn="l">
              <a:spcBef>
                <a:spcPts val="0"/>
              </a:spcBef>
              <a:spcAft>
                <a:spcPts val="0"/>
              </a:spcAft>
              <a:buSzPts val="1100"/>
              <a:buAutoNum type="alphaLcPeriod"/>
            </a:pPr>
            <a:r>
              <a:rPr lang="en"/>
              <a:t>True: h(n) = 0 is always an admissible heuristic, since costs are nonnegative.</a:t>
            </a:r>
            <a:endParaRPr/>
          </a:p>
          <a:p>
            <a:pPr indent="-298450" lvl="0" marL="457200" rtl="0" algn="l">
              <a:spcBef>
                <a:spcPts val="0"/>
              </a:spcBef>
              <a:spcAft>
                <a:spcPts val="0"/>
              </a:spcAft>
              <a:buSzPts val="1100"/>
              <a:buAutoNum type="alphaLcPeriod"/>
            </a:pPr>
            <a:r>
              <a:rPr lang="en"/>
              <a:t>False: A* search is often used in robotics; the space can be discretized or skeletonized.</a:t>
            </a:r>
            <a:endParaRPr/>
          </a:p>
          <a:p>
            <a:pPr indent="-298450" lvl="0" marL="457200" rtl="0" algn="l">
              <a:spcBef>
                <a:spcPts val="0"/>
              </a:spcBef>
              <a:spcAft>
                <a:spcPts val="0"/>
              </a:spcAft>
              <a:buSzPts val="1100"/>
              <a:buAutoNum type="alphaLcPeriod"/>
            </a:pPr>
            <a:r>
              <a:rPr lang="en"/>
              <a:t>True: depth of the solution matters for breadth-first search, not cost.</a:t>
            </a:r>
            <a:endParaRPr/>
          </a:p>
          <a:p>
            <a:pPr indent="-298450" lvl="0" marL="457200" rtl="0" algn="l">
              <a:spcBef>
                <a:spcPts val="0"/>
              </a:spcBef>
              <a:spcAft>
                <a:spcPts val="0"/>
              </a:spcAft>
              <a:buSzPts val="1100"/>
              <a:buAutoNum type="alphaLcPeriod"/>
            </a:pPr>
            <a:r>
              <a:rPr lang="en"/>
              <a:t>False: a rook can move across the board in move one, although the Manhattan distance from start to finish is 8.</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aad285c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aad285c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heuristic h is consistent if for any transition (S, A) →S</a:t>
            </a:r>
            <a:r>
              <a:rPr baseline="-25000" lang="en">
                <a:solidFill>
                  <a:schemeClr val="dk1"/>
                </a:solidFill>
              </a:rPr>
              <a:t>n</a:t>
            </a:r>
            <a:r>
              <a:rPr lang="en">
                <a:solidFill>
                  <a:schemeClr val="dk1"/>
                </a:solidFill>
              </a:rPr>
              <a:t>, h(S) - h(S</a:t>
            </a:r>
            <a:r>
              <a:rPr baseline="-25000" lang="en">
                <a:solidFill>
                  <a:schemeClr val="dk1"/>
                </a:solidFill>
              </a:rPr>
              <a:t>n</a:t>
            </a:r>
            <a:r>
              <a:rPr lang="en">
                <a:solidFill>
                  <a:schemeClr val="dk1"/>
                </a:solidFill>
              </a:rPr>
              <a:t>) ≤ Cost(A, S)</a:t>
            </a:r>
            <a:endParaRPr>
              <a:solidFill>
                <a:schemeClr val="dk1"/>
              </a:solidFill>
            </a:endParaRPr>
          </a:p>
          <a:p>
            <a:pPr indent="0" lvl="0" marL="0" rtl="0" algn="l">
              <a:spcBef>
                <a:spcPts val="0"/>
              </a:spcBef>
              <a:spcAft>
                <a:spcPts val="0"/>
              </a:spcAft>
              <a:buNone/>
            </a:pPr>
            <a:r>
              <a:rPr lang="en">
                <a:solidFill>
                  <a:schemeClr val="dk1"/>
                </a:solidFill>
              </a:rPr>
              <a:t>Where S</a:t>
            </a:r>
            <a:r>
              <a:rPr baseline="-25000" lang="en">
                <a:solidFill>
                  <a:schemeClr val="dk1"/>
                </a:solidFill>
              </a:rPr>
              <a:t>n </a:t>
            </a:r>
            <a:r>
              <a:rPr lang="en">
                <a:solidFill>
                  <a:schemeClr val="dk1"/>
                </a:solidFill>
              </a:rPr>
              <a:t>is the state after we do the action A in state 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if the path from any state S</a:t>
            </a:r>
            <a:r>
              <a:rPr baseline="-25000" lang="en">
                <a:solidFill>
                  <a:schemeClr val="dk1"/>
                </a:solidFill>
              </a:rPr>
              <a:t>0</a:t>
            </a:r>
            <a:r>
              <a:rPr lang="en">
                <a:solidFill>
                  <a:schemeClr val="dk1"/>
                </a:solidFill>
              </a:rPr>
              <a:t> to S</a:t>
            </a:r>
            <a:r>
              <a:rPr baseline="-25000" lang="en">
                <a:solidFill>
                  <a:schemeClr val="dk1"/>
                </a:solidFill>
              </a:rPr>
              <a:t>g</a:t>
            </a:r>
            <a:r>
              <a:rPr lang="en">
                <a:solidFill>
                  <a:schemeClr val="dk1"/>
                </a:solidFill>
              </a:rPr>
              <a:t> (a goal state) is the action </a:t>
            </a:r>
            <a:r>
              <a:rPr lang="en">
                <a:solidFill>
                  <a:schemeClr val="dk1"/>
                </a:solidFill>
              </a:rPr>
              <a:t>sequence</a:t>
            </a:r>
            <a:r>
              <a:rPr lang="en">
                <a:solidFill>
                  <a:schemeClr val="dk1"/>
                </a:solidFill>
              </a:rPr>
              <a:t> [A</a:t>
            </a:r>
            <a:r>
              <a:rPr baseline="-25000" lang="en">
                <a:solidFill>
                  <a:schemeClr val="dk1"/>
                </a:solidFill>
              </a:rPr>
              <a:t>0</a:t>
            </a:r>
            <a:r>
              <a:rPr lang="en">
                <a:solidFill>
                  <a:schemeClr val="dk1"/>
                </a:solidFill>
              </a:rPr>
              <a:t>, A</a:t>
            </a:r>
            <a:r>
              <a:rPr baseline="-25000" lang="en">
                <a:solidFill>
                  <a:schemeClr val="dk1"/>
                </a:solidFill>
              </a:rPr>
              <a:t>1</a:t>
            </a:r>
            <a:r>
              <a:rPr lang="en">
                <a:solidFill>
                  <a:schemeClr val="dk1"/>
                </a:solidFill>
              </a:rPr>
              <a:t>, … A</a:t>
            </a:r>
            <a:r>
              <a:rPr baseline="-25000" lang="en">
                <a:solidFill>
                  <a:schemeClr val="dk1"/>
                </a:solidFill>
              </a:rPr>
              <a:t>n</a:t>
            </a:r>
            <a:r>
              <a:rPr lang="en">
                <a:solidFill>
                  <a:schemeClr val="dk1"/>
                </a:solidFill>
              </a:rPr>
              <a:t>], then</a:t>
            </a:r>
            <a:endParaRPr>
              <a:solidFill>
                <a:schemeClr val="dk1"/>
              </a:solidFill>
            </a:endParaRPr>
          </a:p>
          <a:p>
            <a:pPr indent="0" lvl="0" marL="0" rtl="0" algn="l">
              <a:spcBef>
                <a:spcPts val="0"/>
              </a:spcBef>
              <a:spcAft>
                <a:spcPts val="0"/>
              </a:spcAft>
              <a:buNone/>
            </a:pPr>
            <a:r>
              <a:rPr lang="en">
                <a:solidFill>
                  <a:schemeClr val="dk1"/>
                </a:solidFill>
              </a:rPr>
              <a:t>h(S</a:t>
            </a:r>
            <a:r>
              <a:rPr baseline="-25000" lang="en">
                <a:solidFill>
                  <a:schemeClr val="dk1"/>
                </a:solidFill>
              </a:rPr>
              <a:t>0</a:t>
            </a:r>
            <a:r>
              <a:rPr lang="en">
                <a:solidFill>
                  <a:schemeClr val="dk1"/>
                </a:solidFill>
              </a:rPr>
              <a:t>) - h(S</a:t>
            </a:r>
            <a:r>
              <a:rPr baseline="-25000" lang="en">
                <a:solidFill>
                  <a:schemeClr val="dk1"/>
                </a:solidFill>
              </a:rPr>
              <a:t>1</a:t>
            </a:r>
            <a:r>
              <a:rPr lang="en">
                <a:solidFill>
                  <a:schemeClr val="dk1"/>
                </a:solidFill>
              </a:rPr>
              <a:t>) </a:t>
            </a:r>
            <a:r>
              <a:rPr lang="en">
                <a:solidFill>
                  <a:schemeClr val="dk1"/>
                </a:solidFill>
              </a:rPr>
              <a:t>≤ Cost(A</a:t>
            </a:r>
            <a:r>
              <a:rPr baseline="-25000" lang="en">
                <a:solidFill>
                  <a:schemeClr val="dk1"/>
                </a:solidFill>
              </a:rPr>
              <a:t>0</a:t>
            </a:r>
            <a:r>
              <a:rPr lang="en">
                <a:solidFill>
                  <a:schemeClr val="dk1"/>
                </a:solidFill>
              </a:rPr>
              <a:t>, S</a:t>
            </a:r>
            <a:r>
              <a:rPr baseline="-25000" lang="en">
                <a:solidFill>
                  <a:schemeClr val="dk1"/>
                </a:solidFill>
              </a:rPr>
              <a:t>0</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h(S</a:t>
            </a:r>
            <a:r>
              <a:rPr baseline="-25000" lang="en">
                <a:solidFill>
                  <a:schemeClr val="dk1"/>
                </a:solidFill>
              </a:rPr>
              <a:t>1</a:t>
            </a:r>
            <a:r>
              <a:rPr lang="en">
                <a:solidFill>
                  <a:schemeClr val="dk1"/>
                </a:solidFill>
              </a:rPr>
              <a:t>) - h(S</a:t>
            </a:r>
            <a:r>
              <a:rPr baseline="-25000" lang="en">
                <a:solidFill>
                  <a:schemeClr val="dk1"/>
                </a:solidFill>
              </a:rPr>
              <a:t>2</a:t>
            </a:r>
            <a:r>
              <a:rPr lang="en">
                <a:solidFill>
                  <a:schemeClr val="dk1"/>
                </a:solidFill>
              </a:rPr>
              <a:t>) ≤ Cost(A</a:t>
            </a:r>
            <a:r>
              <a:rPr baseline="-25000" lang="en">
                <a:solidFill>
                  <a:schemeClr val="dk1"/>
                </a:solidFill>
              </a:rPr>
              <a:t>2</a:t>
            </a:r>
            <a:r>
              <a:rPr lang="en">
                <a:solidFill>
                  <a:schemeClr val="dk1"/>
                </a:solidFill>
              </a:rPr>
              <a:t>, S</a:t>
            </a:r>
            <a:r>
              <a:rPr baseline="-25000" lang="en">
                <a:solidFill>
                  <a:schemeClr val="dk1"/>
                </a:solidFill>
              </a:rPr>
              <a:t>2</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And so on till we reach</a:t>
            </a:r>
            <a:endParaRPr>
              <a:solidFill>
                <a:schemeClr val="dk1"/>
              </a:solidFill>
            </a:endParaRPr>
          </a:p>
          <a:p>
            <a:pPr indent="0" lvl="0" marL="0" rtl="0" algn="l">
              <a:spcBef>
                <a:spcPts val="0"/>
              </a:spcBef>
              <a:spcAft>
                <a:spcPts val="0"/>
              </a:spcAft>
              <a:buNone/>
            </a:pPr>
            <a:r>
              <a:rPr lang="en">
                <a:solidFill>
                  <a:schemeClr val="dk1"/>
                </a:solidFill>
              </a:rPr>
              <a:t>h(S</a:t>
            </a:r>
            <a:r>
              <a:rPr baseline="-25000" lang="en">
                <a:solidFill>
                  <a:schemeClr val="dk1"/>
                </a:solidFill>
              </a:rPr>
              <a:t>n</a:t>
            </a:r>
            <a:r>
              <a:rPr lang="en">
                <a:solidFill>
                  <a:schemeClr val="dk1"/>
                </a:solidFill>
              </a:rPr>
              <a:t>) - h(S</a:t>
            </a:r>
            <a:r>
              <a:rPr baseline="-25000" lang="en">
                <a:solidFill>
                  <a:schemeClr val="dk1"/>
                </a:solidFill>
              </a:rPr>
              <a:t>g</a:t>
            </a:r>
            <a:r>
              <a:rPr lang="en">
                <a:solidFill>
                  <a:schemeClr val="dk1"/>
                </a:solidFill>
              </a:rPr>
              <a:t>) ≤ Cost(A</a:t>
            </a:r>
            <a:r>
              <a:rPr baseline="-25000" lang="en">
                <a:solidFill>
                  <a:schemeClr val="dk1"/>
                </a:solidFill>
              </a:rPr>
              <a:t>n</a:t>
            </a:r>
            <a:r>
              <a:rPr lang="en">
                <a:solidFill>
                  <a:schemeClr val="dk1"/>
                </a:solidFill>
              </a:rPr>
              <a:t>, S</a:t>
            </a:r>
            <a:r>
              <a:rPr baseline="-25000" lang="en">
                <a:solidFill>
                  <a:schemeClr val="dk1"/>
                </a:solidFill>
              </a:rPr>
              <a:t>n</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by summing all these inequalities, we get:</a:t>
            </a:r>
            <a:endParaRPr>
              <a:solidFill>
                <a:schemeClr val="dk1"/>
              </a:solidFill>
            </a:endParaRPr>
          </a:p>
          <a:p>
            <a:pPr indent="0" lvl="0" marL="0" rtl="0" algn="l">
              <a:spcBef>
                <a:spcPts val="0"/>
              </a:spcBef>
              <a:spcAft>
                <a:spcPts val="0"/>
              </a:spcAft>
              <a:buNone/>
            </a:pPr>
            <a:r>
              <a:rPr lang="en">
                <a:solidFill>
                  <a:schemeClr val="dk1"/>
                </a:solidFill>
              </a:rPr>
              <a:t>h(S</a:t>
            </a:r>
            <a:r>
              <a:rPr baseline="-25000" lang="en">
                <a:solidFill>
                  <a:schemeClr val="dk1"/>
                </a:solidFill>
              </a:rPr>
              <a:t>0</a:t>
            </a:r>
            <a:r>
              <a:rPr lang="en">
                <a:solidFill>
                  <a:schemeClr val="dk1"/>
                </a:solidFill>
              </a:rPr>
              <a:t>) - h(S</a:t>
            </a:r>
            <a:r>
              <a:rPr baseline="-25000" lang="en">
                <a:solidFill>
                  <a:schemeClr val="dk1"/>
                </a:solidFill>
              </a:rPr>
              <a:t>g</a:t>
            </a:r>
            <a:r>
              <a:rPr lang="en">
                <a:solidFill>
                  <a:schemeClr val="dk1"/>
                </a:solidFill>
              </a:rPr>
              <a:t>) ≤ Cost(A</a:t>
            </a:r>
            <a:r>
              <a:rPr baseline="-25000" lang="en">
                <a:solidFill>
                  <a:schemeClr val="dk1"/>
                </a:solidFill>
              </a:rPr>
              <a:t>0</a:t>
            </a:r>
            <a:r>
              <a:rPr lang="en">
                <a:solidFill>
                  <a:schemeClr val="dk1"/>
                </a:solidFill>
              </a:rPr>
              <a:t>, S</a:t>
            </a:r>
            <a:r>
              <a:rPr baseline="-25000" lang="en">
                <a:solidFill>
                  <a:schemeClr val="dk1"/>
                </a:solidFill>
              </a:rPr>
              <a:t>0</a:t>
            </a:r>
            <a:r>
              <a:rPr lang="en">
                <a:solidFill>
                  <a:schemeClr val="dk1"/>
                </a:solidFill>
              </a:rPr>
              <a:t>) + Cost(A</a:t>
            </a:r>
            <a:r>
              <a:rPr baseline="-25000" lang="en">
                <a:solidFill>
                  <a:schemeClr val="dk1"/>
                </a:solidFill>
              </a:rPr>
              <a:t>1</a:t>
            </a:r>
            <a:r>
              <a:rPr lang="en">
                <a:solidFill>
                  <a:schemeClr val="dk1"/>
                </a:solidFill>
              </a:rPr>
              <a:t>, S</a:t>
            </a:r>
            <a:r>
              <a:rPr baseline="-25000" lang="en">
                <a:solidFill>
                  <a:schemeClr val="dk1"/>
                </a:solidFill>
              </a:rPr>
              <a:t>1</a:t>
            </a:r>
            <a:r>
              <a:rPr lang="en">
                <a:solidFill>
                  <a:schemeClr val="dk1"/>
                </a:solidFill>
              </a:rPr>
              <a:t>) + … + Cost(A</a:t>
            </a:r>
            <a:r>
              <a:rPr baseline="-25000" lang="en">
                <a:solidFill>
                  <a:schemeClr val="dk1"/>
                </a:solidFill>
              </a:rPr>
              <a:t>n</a:t>
            </a:r>
            <a:r>
              <a:rPr lang="en">
                <a:solidFill>
                  <a:schemeClr val="dk1"/>
                </a:solidFill>
              </a:rPr>
              <a:t>, S</a:t>
            </a:r>
            <a:r>
              <a:rPr baseline="-25000" lang="en">
                <a:solidFill>
                  <a:schemeClr val="dk1"/>
                </a:solidFill>
              </a:rPr>
              <a:t>n</a:t>
            </a:r>
            <a:r>
              <a:rPr lang="en">
                <a:solidFill>
                  <a:schemeClr val="dk1"/>
                </a:solidFill>
              </a:rPr>
              <a:t>) = PathCost(S</a:t>
            </a:r>
            <a:r>
              <a:rPr baseline="-25000" lang="en">
                <a:solidFill>
                  <a:schemeClr val="dk1"/>
                </a:solidFill>
              </a:rPr>
              <a:t>0</a:t>
            </a:r>
            <a:r>
              <a:rPr lang="en">
                <a:solidFill>
                  <a:schemeClr val="dk1"/>
                </a:solidFill>
              </a:rPr>
              <a:t>, S</a:t>
            </a:r>
            <a:r>
              <a:rPr baseline="-25000" lang="en">
                <a:solidFill>
                  <a:schemeClr val="dk1"/>
                </a:solidFill>
              </a:rPr>
              <a:t>g</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Since h(S</a:t>
            </a:r>
            <a:r>
              <a:rPr baseline="-25000" lang="en">
                <a:solidFill>
                  <a:schemeClr val="dk1"/>
                </a:solidFill>
              </a:rPr>
              <a:t>g</a:t>
            </a:r>
            <a:r>
              <a:rPr lang="en">
                <a:solidFill>
                  <a:schemeClr val="dk1"/>
                </a:solidFill>
              </a:rPr>
              <a:t>) = 0 (the heuristic estimate at the goal is 0)</a:t>
            </a:r>
            <a:endParaRPr>
              <a:solidFill>
                <a:schemeClr val="dk1"/>
              </a:solidFill>
            </a:endParaRPr>
          </a:p>
          <a:p>
            <a:pPr indent="0" lvl="0" marL="0" rtl="0" algn="l">
              <a:spcBef>
                <a:spcPts val="0"/>
              </a:spcBef>
              <a:spcAft>
                <a:spcPts val="0"/>
              </a:spcAft>
              <a:buNone/>
            </a:pPr>
            <a:r>
              <a:rPr lang="en">
                <a:solidFill>
                  <a:schemeClr val="dk1"/>
                </a:solidFill>
              </a:rPr>
              <a:t>So h(S</a:t>
            </a:r>
            <a:r>
              <a:rPr baseline="-25000" lang="en">
                <a:solidFill>
                  <a:schemeClr val="dk1"/>
                </a:solidFill>
              </a:rPr>
              <a:t>0</a:t>
            </a:r>
            <a:r>
              <a:rPr lang="en">
                <a:solidFill>
                  <a:schemeClr val="dk1"/>
                </a:solidFill>
              </a:rPr>
              <a:t>) ≤ PathCost(S</a:t>
            </a:r>
            <a:r>
              <a:rPr baseline="-25000" lang="en">
                <a:solidFill>
                  <a:schemeClr val="dk1"/>
                </a:solidFill>
              </a:rPr>
              <a:t>0</a:t>
            </a:r>
            <a:r>
              <a:rPr lang="en">
                <a:solidFill>
                  <a:schemeClr val="dk1"/>
                </a:solidFill>
              </a:rPr>
              <a:t>, S</a:t>
            </a:r>
            <a:r>
              <a:rPr baseline="-25000" lang="en">
                <a:solidFill>
                  <a:schemeClr val="dk1"/>
                </a:solidFill>
              </a:rPr>
              <a:t>g</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if h is consistent, it is admissible (never overestimates the cost to reach the goal).</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cf7bc266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cf7bc266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is complete whenever 0 ≤ w &lt; 2. w = 0 gives f(n) = 2g(n). This behaves exactly like uniform-cost search—the factor of two makes no difference in the ordering of the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 = 1 gives A∗ search.</a:t>
            </a:r>
            <a:endParaRPr/>
          </a:p>
          <a:p>
            <a:pPr indent="0" lvl="0" marL="0" rtl="0" algn="l">
              <a:spcBef>
                <a:spcPts val="0"/>
              </a:spcBef>
              <a:spcAft>
                <a:spcPts val="0"/>
              </a:spcAft>
              <a:buNone/>
            </a:pPr>
            <a:r>
              <a:rPr lang="en"/>
              <a:t>w = 2 gives f(n) = 2h(n), i.e., greedy best-first search.</a:t>
            </a:r>
            <a:endParaRPr/>
          </a:p>
          <a:p>
            <a:pPr indent="0" lvl="0" marL="0" rtl="0" algn="l">
              <a:spcBef>
                <a:spcPts val="0"/>
              </a:spcBef>
              <a:spcAft>
                <a:spcPts val="0"/>
              </a:spcAft>
              <a:buNone/>
            </a:pPr>
            <a:r>
              <a:rPr lang="en"/>
              <a:t>We also have f(n) = (2 − w)[g(n) + w/(2 − w)*h(n)] which behaves exactly like A∗ search with a heuristic w/(2−w)*h(n).</a:t>
            </a:r>
            <a:endParaRPr/>
          </a:p>
          <a:p>
            <a:pPr indent="0" lvl="0" marL="0" rtl="0" algn="l">
              <a:spcBef>
                <a:spcPts val="0"/>
              </a:spcBef>
              <a:spcAft>
                <a:spcPts val="0"/>
              </a:spcAft>
              <a:buClr>
                <a:schemeClr val="dk1"/>
              </a:buClr>
              <a:buSzPts val="1100"/>
              <a:buFont typeface="Arial"/>
              <a:buNone/>
            </a:pPr>
            <a:r>
              <a:rPr lang="en"/>
              <a:t>For w ≤ 1, this is always less than h(n) and hence admissible, provided h(n) is itself admissible.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cf7bc266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cf7bc266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  2    1    4</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S -&gt; B -&gt; A -&gt; G</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4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h(S)=7, h(B)=5, h(A)=1, h(G)=0</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Shortest path: S-&gt;B-&gt;A-&gt;G (Path cost = 7)</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 Tracing:</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Q=[S (f=7+0)] =&gt; Explore S to get A &amp; B and add to closed set</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Q=[A (f=1+4), B (f=5+2)] =&gt; Explore A to get G and add to closed set</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Q=[B (f=5+2), G (f=0+8)] =&gt; Explore B to get A and add to closed set. Since A is already in closed set, it will not be added to the queue.</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Q=[G (f=0+8)] =&gt; Dequeue G and traceback the path to S =&gt; Path = S-&gt;A-&gt;G</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Result: S-&gt;A-&gt;G (Path cost = 8) Suboptimal</a:t>
            </a:r>
            <a:endParaRPr>
              <a:latin typeface="Roboto Mono"/>
              <a:ea typeface="Roboto Mono"/>
              <a:cs typeface="Roboto Mono"/>
              <a:sym typeface="Roboto Mon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cf7bc266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cf7bc266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When all step costs are equal, g(n) ∝ depth(n), so uniform-cost search reproduces breadth-first search.</a:t>
            </a:r>
            <a:endParaRPr/>
          </a:p>
          <a:p>
            <a:pPr indent="-298450" lvl="0" marL="457200" rtl="0" algn="l">
              <a:spcBef>
                <a:spcPts val="0"/>
              </a:spcBef>
              <a:spcAft>
                <a:spcPts val="0"/>
              </a:spcAft>
              <a:buSzPts val="1100"/>
              <a:buAutoNum type="alphaLcPeriod"/>
            </a:pPr>
            <a:r>
              <a:rPr lang="en"/>
              <a:t>Depth-first search is best-first search with h(n) = −depth(n) or 1/depth(n). (Extra: Similarly, </a:t>
            </a:r>
            <a:r>
              <a:rPr lang="en">
                <a:solidFill>
                  <a:schemeClr val="dk1"/>
                </a:solidFill>
              </a:rPr>
              <a:t>Breadth-first search is best-first search with h(n) = depth(n)).</a:t>
            </a:r>
            <a:endParaRPr/>
          </a:p>
          <a:p>
            <a:pPr indent="-298450" lvl="0" marL="457200" rtl="0" algn="l">
              <a:spcBef>
                <a:spcPts val="0"/>
              </a:spcBef>
              <a:spcAft>
                <a:spcPts val="0"/>
              </a:spcAft>
              <a:buSzPts val="1100"/>
              <a:buAutoNum type="alphaLcPeriod"/>
            </a:pPr>
            <a:r>
              <a:rPr lang="en"/>
              <a:t>Uniform-cost search is A∗ search with h(n) = 0.</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Informed Search</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281575" y="779025"/>
            <a:ext cx="8580850" cy="358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401900" y="719100"/>
            <a:ext cx="8340200" cy="370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6"/>
          <p:cNvPicPr preferRelativeResize="0"/>
          <p:nvPr/>
        </p:nvPicPr>
        <p:blipFill>
          <a:blip r:embed="rId3">
            <a:alphaModFix/>
          </a:blip>
          <a:stretch>
            <a:fillRect/>
          </a:stretch>
        </p:blipFill>
        <p:spPr>
          <a:xfrm>
            <a:off x="153575" y="888875"/>
            <a:ext cx="8836850" cy="336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97575" y="2217200"/>
            <a:ext cx="8948850" cy="70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blip>
          <a:stretch>
            <a:fillRect/>
          </a:stretch>
        </p:blipFill>
        <p:spPr>
          <a:xfrm>
            <a:off x="152400" y="1933725"/>
            <a:ext cx="8839200" cy="1276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152400" y="2223563"/>
            <a:ext cx="8839201" cy="6963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0"/>
          <p:cNvPicPr preferRelativeResize="0"/>
          <p:nvPr/>
        </p:nvPicPr>
        <p:blipFill>
          <a:blip r:embed="rId3">
            <a:alphaModFix/>
          </a:blip>
          <a:stretch>
            <a:fillRect/>
          </a:stretch>
        </p:blipFill>
        <p:spPr>
          <a:xfrm>
            <a:off x="985838" y="1828800"/>
            <a:ext cx="7172325" cy="148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