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aleway"/>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c40384a35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c40384a35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c40384a3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c40384a3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c40384a3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c40384a3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in the upcoming slides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c40384a3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c40384a3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c40384a3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c40384a3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c40384a3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c40384a3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c40384a35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c40384a35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c40384a35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c40384a3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c40384a3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c40384a3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c40384a35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c40384a35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c40384a3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c40384a3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For rectilinear floor-planning, one possibility is to have a variable for each of the small rectangles, with the value of each variable being a 4-tuple consisting of the x and y coordinates of the upper left and lower right corners of the place where the rectangle will be located. The domain of each variable is the set of 4-tuples that are the right size for the corresponding </a:t>
            </a:r>
            <a:r>
              <a:rPr lang="en"/>
              <a:t>s</a:t>
            </a:r>
            <a:r>
              <a:rPr lang="en"/>
              <a:t>mall rectangle and that fit within the large rectangle. Constraints say that no two rectangles can overlap; for example if the value of variable R1 is [0, 0, 5, 8], then no other variable can take on a value that overlaps with the 0, 0 to 5, 8 rectangle.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more details:</a:t>
            </a:r>
            <a:endParaRPr/>
          </a:p>
          <a:p>
            <a:pPr indent="0" lvl="0" marL="0" rtl="0" algn="l">
              <a:spcBef>
                <a:spcPts val="0"/>
              </a:spcBef>
              <a:spcAft>
                <a:spcPts val="0"/>
              </a:spcAft>
              <a:buNone/>
            </a:pPr>
            <a:r>
              <a:rPr lang="en"/>
              <a:t>The variable for each rectangle i is V</a:t>
            </a:r>
            <a:r>
              <a:rPr baseline="-25000" lang="en"/>
              <a:t>i</a:t>
            </a:r>
            <a:r>
              <a:rPr lang="en"/>
              <a:t> = (X</a:t>
            </a:r>
            <a:r>
              <a:rPr baseline="-25000" lang="en"/>
              <a:t>i</a:t>
            </a:r>
            <a:r>
              <a:rPr lang="en"/>
              <a:t>, Y</a:t>
            </a:r>
            <a:r>
              <a:rPr baseline="-25000" lang="en"/>
              <a:t>i</a:t>
            </a:r>
            <a:r>
              <a:rPr lang="en"/>
              <a:t>, W</a:t>
            </a:r>
            <a:r>
              <a:rPr baseline="-25000" lang="en"/>
              <a:t>i</a:t>
            </a:r>
            <a:r>
              <a:rPr lang="en"/>
              <a:t>, H</a:t>
            </a:r>
            <a:r>
              <a:rPr baseline="-25000" lang="en"/>
              <a:t>i</a:t>
            </a:r>
            <a:r>
              <a:rPr lang="en"/>
              <a:t>) where 0 ≤ X</a:t>
            </a:r>
            <a:r>
              <a:rPr baseline="-25000" lang="en"/>
              <a:t>i</a:t>
            </a:r>
            <a:r>
              <a:rPr lang="en"/>
              <a:t> </a:t>
            </a:r>
            <a:r>
              <a:rPr lang="en">
                <a:solidFill>
                  <a:schemeClr val="dk1"/>
                </a:solidFill>
              </a:rPr>
              <a:t>≤</a:t>
            </a:r>
            <a:r>
              <a:rPr lang="en"/>
              <a:t> W, 0 </a:t>
            </a:r>
            <a:r>
              <a:rPr lang="en">
                <a:solidFill>
                  <a:schemeClr val="dk1"/>
                </a:solidFill>
              </a:rPr>
              <a:t>≤</a:t>
            </a:r>
            <a:r>
              <a:rPr lang="en"/>
              <a:t> Y</a:t>
            </a:r>
            <a:r>
              <a:rPr baseline="-25000" lang="en"/>
              <a:t>i</a:t>
            </a:r>
            <a:r>
              <a:rPr lang="en"/>
              <a:t> </a:t>
            </a:r>
            <a:r>
              <a:rPr lang="en">
                <a:solidFill>
                  <a:schemeClr val="dk1"/>
                </a:solidFill>
              </a:rPr>
              <a:t>≤</a:t>
            </a:r>
            <a:r>
              <a:rPr lang="en"/>
              <a:t> H, (Wi, Hi) ∈ { (S</a:t>
            </a:r>
            <a:r>
              <a:rPr baseline="-25000" lang="en"/>
              <a:t>1i</a:t>
            </a:r>
            <a:r>
              <a:rPr lang="en"/>
              <a:t>, S</a:t>
            </a:r>
            <a:r>
              <a:rPr baseline="-25000" lang="en"/>
              <a:t>2i</a:t>
            </a:r>
            <a:r>
              <a:rPr lang="en"/>
              <a:t>), (S</a:t>
            </a:r>
            <a:r>
              <a:rPr baseline="-25000" lang="en"/>
              <a:t>2i</a:t>
            </a:r>
            <a:r>
              <a:rPr lang="en"/>
              <a:t>, S</a:t>
            </a:r>
            <a:r>
              <a:rPr baseline="-25000" lang="en"/>
              <a:t>1i</a:t>
            </a:r>
            <a:r>
              <a:rPr lang="en"/>
              <a:t>) } where W &amp; H are the width &amp; height of the large rectangle and </a:t>
            </a:r>
            <a:r>
              <a:rPr lang="en">
                <a:solidFill>
                  <a:schemeClr val="dk1"/>
                </a:solidFill>
              </a:rPr>
              <a:t>S</a:t>
            </a:r>
            <a:r>
              <a:rPr baseline="-25000" lang="en">
                <a:solidFill>
                  <a:schemeClr val="dk1"/>
                </a:solidFill>
              </a:rPr>
              <a:t>1i</a:t>
            </a:r>
            <a:r>
              <a:rPr lang="en">
                <a:solidFill>
                  <a:schemeClr val="dk1"/>
                </a:solidFill>
              </a:rPr>
              <a:t> &amp; S</a:t>
            </a:r>
            <a:r>
              <a:rPr baseline="-25000" lang="en">
                <a:solidFill>
                  <a:schemeClr val="dk1"/>
                </a:solidFill>
              </a:rPr>
              <a:t>2i</a:t>
            </a:r>
            <a:r>
              <a:rPr lang="en">
                <a:solidFill>
                  <a:schemeClr val="dk1"/>
                </a:solidFill>
              </a:rPr>
              <a:t> are the side lengths of rectangle i.</a:t>
            </a:r>
            <a:endParaRPr>
              <a:solidFill>
                <a:schemeClr val="dk1"/>
              </a:solidFill>
            </a:endParaRPr>
          </a:p>
          <a:p>
            <a:pPr indent="0" lvl="0" marL="0" rtl="0" algn="l">
              <a:spcBef>
                <a:spcPts val="0"/>
              </a:spcBef>
              <a:spcAft>
                <a:spcPts val="0"/>
              </a:spcAft>
              <a:buNone/>
            </a:pPr>
            <a:r>
              <a:rPr lang="en">
                <a:solidFill>
                  <a:schemeClr val="dk1"/>
                </a:solidFill>
              </a:rPr>
              <a:t>The constraints are that for each pair of rectangles i &amp; j:     X</a:t>
            </a:r>
            <a:r>
              <a:rPr baseline="-25000" lang="en">
                <a:solidFill>
                  <a:schemeClr val="dk1"/>
                </a:solidFill>
              </a:rPr>
              <a:t>i</a:t>
            </a:r>
            <a:r>
              <a:rPr lang="en">
                <a:solidFill>
                  <a:schemeClr val="dk1"/>
                </a:solidFill>
              </a:rPr>
              <a:t> + W</a:t>
            </a:r>
            <a:r>
              <a:rPr baseline="-25000" lang="en">
                <a:solidFill>
                  <a:schemeClr val="dk1"/>
                </a:solidFill>
              </a:rPr>
              <a:t>i</a:t>
            </a:r>
            <a:r>
              <a:rPr lang="en">
                <a:solidFill>
                  <a:schemeClr val="dk1"/>
                </a:solidFill>
              </a:rPr>
              <a:t> ≤ X</a:t>
            </a:r>
            <a:r>
              <a:rPr baseline="-25000" lang="en">
                <a:solidFill>
                  <a:schemeClr val="dk1"/>
                </a:solidFill>
              </a:rPr>
              <a:t>j</a:t>
            </a:r>
            <a:r>
              <a:rPr lang="en">
                <a:solidFill>
                  <a:schemeClr val="dk1"/>
                </a:solidFill>
              </a:rPr>
              <a:t> ⋁ Yi + H</a:t>
            </a:r>
            <a:r>
              <a:rPr baseline="-25000" lang="en">
                <a:solidFill>
                  <a:schemeClr val="dk1"/>
                </a:solidFill>
              </a:rPr>
              <a:t>i</a:t>
            </a:r>
            <a:r>
              <a:rPr lang="en">
                <a:solidFill>
                  <a:schemeClr val="dk1"/>
                </a:solidFill>
              </a:rPr>
              <a:t> ≤ Y</a:t>
            </a:r>
            <a:r>
              <a:rPr baseline="-25000" lang="en">
                <a:solidFill>
                  <a:schemeClr val="dk1"/>
                </a:solidFill>
              </a:rPr>
              <a:t>j</a:t>
            </a:r>
            <a:r>
              <a:rPr lang="en">
                <a:solidFill>
                  <a:schemeClr val="dk1"/>
                </a:solidFill>
              </a:rPr>
              <a:t> ⋁ X</a:t>
            </a:r>
            <a:r>
              <a:rPr baseline="-25000" lang="en">
                <a:solidFill>
                  <a:schemeClr val="dk1"/>
                </a:solidFill>
              </a:rPr>
              <a:t>j</a:t>
            </a:r>
            <a:r>
              <a:rPr lang="en">
                <a:solidFill>
                  <a:schemeClr val="dk1"/>
                </a:solidFill>
              </a:rPr>
              <a:t> + W</a:t>
            </a:r>
            <a:r>
              <a:rPr baseline="-25000" lang="en">
                <a:solidFill>
                  <a:schemeClr val="dk1"/>
                </a:solidFill>
              </a:rPr>
              <a:t>j</a:t>
            </a:r>
            <a:r>
              <a:rPr lang="en">
                <a:solidFill>
                  <a:schemeClr val="dk1"/>
                </a:solidFill>
              </a:rPr>
              <a:t> ≤ X</a:t>
            </a:r>
            <a:r>
              <a:rPr baseline="-25000" lang="en">
                <a:solidFill>
                  <a:schemeClr val="dk1"/>
                </a:solidFill>
              </a:rPr>
              <a:t>i</a:t>
            </a:r>
            <a:r>
              <a:rPr lang="en">
                <a:solidFill>
                  <a:schemeClr val="dk1"/>
                </a:solidFill>
              </a:rPr>
              <a:t> ⋁ Y</a:t>
            </a:r>
            <a:r>
              <a:rPr baseline="-25000" lang="en">
                <a:solidFill>
                  <a:schemeClr val="dk1"/>
                </a:solidFill>
              </a:rPr>
              <a:t>j</a:t>
            </a:r>
            <a:r>
              <a:rPr lang="en">
                <a:solidFill>
                  <a:schemeClr val="dk1"/>
                </a:solidFill>
              </a:rPr>
              <a:t> + H</a:t>
            </a:r>
            <a:r>
              <a:rPr baseline="-25000" lang="en">
                <a:solidFill>
                  <a:schemeClr val="dk1"/>
                </a:solidFill>
              </a:rPr>
              <a:t>j</a:t>
            </a:r>
            <a:r>
              <a:rPr lang="en">
                <a:solidFill>
                  <a:schemeClr val="dk1"/>
                </a:solidFill>
              </a:rPr>
              <a:t> ≤ Y</a:t>
            </a:r>
            <a:r>
              <a:rPr baseline="-25000" lang="en">
                <a:solidFill>
                  <a:schemeClr val="dk1"/>
                </a:solidFill>
              </a:rPr>
              <a:t>i</a:t>
            </a:r>
            <a:endParaRPr baseline="-25000">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b. For class scheduling, one possibility is to have three variables for each class, one with times for values (e.g. MWF8:00, TuTh8:00, MWF9:00, ...), one with classrooms for values (e.g. Wheeler110, Evans330, ...) and one with instructors for values (e.g. Abelson, Bibel, Canny, ...). Constraints say that only one class can be in the same classroom at the same time, and an instructor can only teach one class at a time. There may be other constraints as well (e.g. an instructor should not have two consecutive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more details:</a:t>
            </a:r>
            <a:endParaRPr/>
          </a:p>
          <a:p>
            <a:pPr indent="0" lvl="0" marL="0" rtl="0" algn="l">
              <a:spcBef>
                <a:spcPts val="0"/>
              </a:spcBef>
              <a:spcAft>
                <a:spcPts val="0"/>
              </a:spcAft>
              <a:buNone/>
            </a:pPr>
            <a:r>
              <a:rPr lang="en"/>
              <a:t>The variable for each class i can be V</a:t>
            </a:r>
            <a:r>
              <a:rPr baseline="-25000" lang="en"/>
              <a:t>i</a:t>
            </a:r>
            <a:r>
              <a:rPr lang="en"/>
              <a:t> = (T</a:t>
            </a:r>
            <a:r>
              <a:rPr baseline="-25000" lang="en"/>
              <a:t>i</a:t>
            </a:r>
            <a:r>
              <a:rPr lang="en"/>
              <a:t>, C</a:t>
            </a:r>
            <a:r>
              <a:rPr baseline="-25000" lang="en"/>
              <a:t>i</a:t>
            </a:r>
            <a:r>
              <a:rPr lang="en"/>
              <a:t>, I</a:t>
            </a:r>
            <a:r>
              <a:rPr baseline="-25000" lang="en"/>
              <a:t>i</a:t>
            </a:r>
            <a:r>
              <a:rPr lang="en"/>
              <a:t>) where T</a:t>
            </a:r>
            <a:r>
              <a:rPr baseline="-25000" lang="en"/>
              <a:t>i</a:t>
            </a:r>
            <a:r>
              <a:rPr lang="en"/>
              <a:t> </a:t>
            </a:r>
            <a:r>
              <a:rPr lang="en">
                <a:solidFill>
                  <a:schemeClr val="dk1"/>
                </a:solidFill>
              </a:rPr>
              <a:t>∈ Possible Time Slots, C</a:t>
            </a:r>
            <a:r>
              <a:rPr baseline="-25000" lang="en">
                <a:solidFill>
                  <a:schemeClr val="dk1"/>
                </a:solidFill>
              </a:rPr>
              <a:t>i</a:t>
            </a:r>
            <a:r>
              <a:rPr lang="en">
                <a:solidFill>
                  <a:schemeClr val="dk1"/>
                </a:solidFill>
              </a:rPr>
              <a:t> ∈ Possible Classrooms and I</a:t>
            </a:r>
            <a:r>
              <a:rPr baseline="-25000" lang="en">
                <a:solidFill>
                  <a:schemeClr val="dk1"/>
                </a:solidFill>
              </a:rPr>
              <a:t>i</a:t>
            </a:r>
            <a:r>
              <a:rPr lang="en">
                <a:solidFill>
                  <a:schemeClr val="dk1"/>
                </a:solidFill>
              </a:rPr>
              <a:t> ∈ Possible Instructors.</a:t>
            </a:r>
            <a:endParaRPr>
              <a:solidFill>
                <a:schemeClr val="dk1"/>
              </a:solidFill>
            </a:endParaRPr>
          </a:p>
          <a:p>
            <a:pPr indent="0" lvl="0" marL="0" rtl="0" algn="l">
              <a:spcBef>
                <a:spcPts val="0"/>
              </a:spcBef>
              <a:spcAft>
                <a:spcPts val="0"/>
              </a:spcAft>
              <a:buNone/>
            </a:pPr>
            <a:r>
              <a:rPr lang="en">
                <a:solidFill>
                  <a:schemeClr val="dk1"/>
                </a:solidFill>
              </a:rPr>
              <a:t>The constraints are that for each pair of classes i &amp; j:        (T</a:t>
            </a:r>
            <a:r>
              <a:rPr baseline="-25000" lang="en">
                <a:solidFill>
                  <a:schemeClr val="dk1"/>
                </a:solidFill>
              </a:rPr>
              <a:t>i</a:t>
            </a:r>
            <a:r>
              <a:rPr lang="en">
                <a:solidFill>
                  <a:schemeClr val="dk1"/>
                </a:solidFill>
              </a:rPr>
              <a:t> = T</a:t>
            </a:r>
            <a:r>
              <a:rPr baseline="-25000" lang="en">
                <a:solidFill>
                  <a:schemeClr val="dk1"/>
                </a:solidFill>
              </a:rPr>
              <a:t>j</a:t>
            </a:r>
            <a:r>
              <a:rPr lang="en">
                <a:solidFill>
                  <a:schemeClr val="dk1"/>
                </a:solidFill>
              </a:rPr>
              <a:t>) ⇒ (C</a:t>
            </a:r>
            <a:r>
              <a:rPr baseline="-25000" lang="en">
                <a:solidFill>
                  <a:schemeClr val="dk1"/>
                </a:solidFill>
              </a:rPr>
              <a:t>i</a:t>
            </a:r>
            <a:r>
              <a:rPr lang="en">
                <a:solidFill>
                  <a:schemeClr val="dk1"/>
                </a:solidFill>
              </a:rPr>
              <a:t> ≠ C</a:t>
            </a:r>
            <a:r>
              <a:rPr baseline="-25000" lang="en">
                <a:solidFill>
                  <a:schemeClr val="dk1"/>
                </a:solidFill>
              </a:rPr>
              <a:t>j</a:t>
            </a:r>
            <a:r>
              <a:rPr lang="en">
                <a:solidFill>
                  <a:schemeClr val="dk1"/>
                </a:solidFill>
              </a:rPr>
              <a:t> ⋀ I</a:t>
            </a:r>
            <a:r>
              <a:rPr baseline="-25000" lang="en">
                <a:solidFill>
                  <a:schemeClr val="dk1"/>
                </a:solidFill>
              </a:rPr>
              <a:t>i</a:t>
            </a:r>
            <a:r>
              <a:rPr lang="en">
                <a:solidFill>
                  <a:schemeClr val="dk1"/>
                </a:solidFill>
              </a:rPr>
              <a:t> ≠ I</a:t>
            </a:r>
            <a:r>
              <a:rPr baseline="-25000" lang="en">
                <a:solidFill>
                  <a:schemeClr val="dk1"/>
                </a:solidFill>
              </a:rPr>
              <a:t>j</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This solution assumes that each class will have 1 Time slot only. If we want each class to have a different length, we can let T</a:t>
            </a:r>
            <a:r>
              <a:rPr baseline="-25000" lang="en">
                <a:solidFill>
                  <a:schemeClr val="dk1"/>
                </a:solidFill>
              </a:rPr>
              <a:t>i</a:t>
            </a:r>
            <a:r>
              <a:rPr lang="en">
                <a:solidFill>
                  <a:schemeClr val="dk1"/>
                </a:solidFill>
              </a:rPr>
              <a:t> be the start time and change the </a:t>
            </a:r>
            <a:r>
              <a:rPr lang="en">
                <a:solidFill>
                  <a:schemeClr val="dk1"/>
                </a:solidFill>
              </a:rPr>
              <a:t>constraint</a:t>
            </a:r>
            <a:r>
              <a:rPr lang="en">
                <a:solidFill>
                  <a:schemeClr val="dk1"/>
                </a:solidFill>
              </a:rPr>
              <a:t> to include that the 2 classes can’t have the same classroom or instructor if their time periods overlap.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 For Hamiltonian tour, one possibility is to have one variable for each stop on the tour, with binary constraints requiring neighboring cities to be connected by roads, and an AllDiff constraint that all variables have a different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more details:</a:t>
            </a:r>
            <a:endParaRPr/>
          </a:p>
          <a:p>
            <a:pPr indent="0" lvl="0" marL="0" rtl="0" algn="l">
              <a:spcBef>
                <a:spcPts val="0"/>
              </a:spcBef>
              <a:spcAft>
                <a:spcPts val="0"/>
              </a:spcAft>
              <a:buNone/>
            </a:pPr>
            <a:r>
              <a:rPr lang="en"/>
              <a:t>If we have N </a:t>
            </a:r>
            <a:r>
              <a:rPr lang="en"/>
              <a:t>cities</a:t>
            </a:r>
            <a:r>
              <a:rPr lang="en"/>
              <a:t>, then we will use N variables Vi where i ∈ [1,N] &amp; Vi ∈ </a:t>
            </a:r>
            <a:r>
              <a:rPr lang="en"/>
              <a:t>cities and the value Vi is the city that we will visit at step i.</a:t>
            </a:r>
            <a:endParaRPr/>
          </a:p>
          <a:p>
            <a:pPr indent="0" lvl="0" marL="0" rtl="0" algn="l">
              <a:spcBef>
                <a:spcPts val="0"/>
              </a:spcBef>
              <a:spcAft>
                <a:spcPts val="0"/>
              </a:spcAft>
              <a:buNone/>
            </a:pPr>
            <a:r>
              <a:rPr lang="en"/>
              <a:t>The constraints are all values assigned for {V</a:t>
            </a:r>
            <a:r>
              <a:rPr baseline="-25000" lang="en"/>
              <a:t>1</a:t>
            </a:r>
            <a:r>
              <a:rPr lang="en"/>
              <a:t>, V</a:t>
            </a:r>
            <a:r>
              <a:rPr baseline="-25000" lang="en"/>
              <a:t>2</a:t>
            </a:r>
            <a:r>
              <a:rPr lang="en"/>
              <a:t>, .. V</a:t>
            </a:r>
            <a:r>
              <a:rPr baseline="-25000" lang="en"/>
              <a:t>N</a:t>
            </a:r>
            <a:r>
              <a:rPr lang="en"/>
              <a:t>} are different (not city is repeated) and that for every consecutive pair (V</a:t>
            </a:r>
            <a:r>
              <a:rPr baseline="-25000" lang="en"/>
              <a:t>i</a:t>
            </a:r>
            <a:r>
              <a:rPr lang="en"/>
              <a:t>, V</a:t>
            </a:r>
            <a:r>
              <a:rPr baseline="-25000" lang="en"/>
              <a:t>i+1</a:t>
            </a:r>
            <a:r>
              <a:rPr lang="en"/>
              <a:t>) in Roads (there must be a road connecting them).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c40384a3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c40384a3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c40384a3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fc40384a3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c40384a35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fc40384a35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c40384a3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fc40384a3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c40384a35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c40384a35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fc40384a3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fc40384a3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fc40384a35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fc40384a35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fc40384a3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fc40384a3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c40384a35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c40384a35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statement sets out the solution fairly completely. To express the ternary constraint on A, B and C that A + B = C, we first introduce a new variable, AB. If the domain of A and B is the set of numbers N, then the domain of AB is the set of pairs of numbers from N, i.e. N × N. Now there are three binary constraints, one between A and AB saying that the value of A must be equal to the first element of the pair-value of AB; one between B and AB saying that the value of B must equal the second element of the value of AB; and finally one that says that the sum of the pair of numbers that is the value of AB must equal the value of C. All other ternary constraints can be handled similarly.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Now that we can reduce a ternary constraint into binary constraints, we can reduce a 4-ary constraint on variables A,B,C,D by first reducing A,B,C to binary constraints as shown above, then adding back D in a ternary constraint with AB and C, and then reducing this ternary constraint to binary by introducing CD.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By induction, we can reduce any n-ary constraint to an (n − 1)-ary constraint. We can stop at binary, because any unary constraint can be dropped, simply by moving the effects of the constraint into the domain of the variable.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fc69a4ee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fc69a4ee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c40384a35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c40384a35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c69a4eeb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c69a4eeb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to write it: https://en.wikipedia.org/wiki/AC-3_algorithm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fc69a4eeb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fc69a4eeb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fc69a4eeb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fc69a4eeb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fc69a4eeb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fc69a4eeb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fc69a4eeb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fc69a4eeb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fc69a4ee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fc69a4ee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fc69a4eeb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fc69a4eeb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fc69a4eeb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fc69a4eeb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fc69a4eeb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fc69a4eeb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fc69a4eeb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fc69a4eeb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c40384a35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c40384a35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fc69a4eeb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fc69a4eeb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fc69a4eeb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fc69a4eeb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fc69a4eeb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fc69a4eeb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fc69a4eeb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fc69a4eeb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fc69a4eeb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fc69a4eeb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fc69a4eeb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fc69a4eeb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c40384a35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c40384a35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c40384a35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c40384a35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c40384a35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c40384a35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c40384a35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c40384a35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c40384a3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c40384a3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 Satisfaction</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idx="4294967295" type="body"/>
          </p:nvPr>
        </p:nvSpPr>
        <p:spPr>
          <a:xfrm>
            <a:off x="2332650" y="4235475"/>
            <a:ext cx="4478700" cy="48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t>Solution</a:t>
            </a:r>
            <a:r>
              <a:rPr lang="en" sz="1800"/>
              <a:t>: B=1, D=2, C=3, E=3, A=2</a:t>
            </a:r>
            <a:endParaRPr sz="1800"/>
          </a:p>
        </p:txBody>
      </p:sp>
      <p:sp>
        <p:nvSpPr>
          <p:cNvPr id="270" name="Google Shape;270;p34"/>
          <p:cNvSpPr/>
          <p:nvPr/>
        </p:nvSpPr>
        <p:spPr>
          <a:xfrm>
            <a:off x="6373725" y="1915650"/>
            <a:ext cx="656100" cy="656100"/>
          </a:xfrm>
          <a:prstGeom prst="ellipse">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Lato"/>
                <a:ea typeface="Lato"/>
                <a:cs typeface="Lato"/>
                <a:sym typeface="Lato"/>
              </a:rPr>
              <a:t>D</a:t>
            </a:r>
            <a:endParaRPr b="1" sz="2400">
              <a:solidFill>
                <a:schemeClr val="lt1"/>
              </a:solidFill>
              <a:latin typeface="Lato"/>
              <a:ea typeface="Lato"/>
              <a:cs typeface="Lato"/>
              <a:sym typeface="Lato"/>
            </a:endParaRPr>
          </a:p>
        </p:txBody>
      </p:sp>
      <p:sp>
        <p:nvSpPr>
          <p:cNvPr id="271" name="Google Shape;271;p34"/>
          <p:cNvSpPr/>
          <p:nvPr/>
        </p:nvSpPr>
        <p:spPr>
          <a:xfrm>
            <a:off x="4288250" y="1915650"/>
            <a:ext cx="656100" cy="656100"/>
          </a:xfrm>
          <a:prstGeom prst="ellipse">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Lato"/>
                <a:ea typeface="Lato"/>
                <a:cs typeface="Lato"/>
                <a:sym typeface="Lato"/>
              </a:rPr>
              <a:t>B</a:t>
            </a:r>
            <a:endParaRPr b="1" sz="2400">
              <a:solidFill>
                <a:schemeClr val="lt1"/>
              </a:solidFill>
              <a:latin typeface="Lato"/>
              <a:ea typeface="Lato"/>
              <a:cs typeface="Lato"/>
              <a:sym typeface="Lato"/>
            </a:endParaRPr>
          </a:p>
        </p:txBody>
      </p:sp>
      <p:sp>
        <p:nvSpPr>
          <p:cNvPr id="272" name="Google Shape;272;p34"/>
          <p:cNvSpPr/>
          <p:nvPr/>
        </p:nvSpPr>
        <p:spPr>
          <a:xfrm>
            <a:off x="5366150" y="837750"/>
            <a:ext cx="656100" cy="656100"/>
          </a:xfrm>
          <a:prstGeom prst="ellipse">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Lato"/>
                <a:ea typeface="Lato"/>
                <a:cs typeface="Lato"/>
                <a:sym typeface="Lato"/>
              </a:rPr>
              <a:t>C</a:t>
            </a:r>
            <a:endParaRPr b="1" sz="2400">
              <a:solidFill>
                <a:schemeClr val="lt1"/>
              </a:solidFill>
              <a:latin typeface="Lato"/>
              <a:ea typeface="Lato"/>
              <a:cs typeface="Lato"/>
              <a:sym typeface="Lato"/>
            </a:endParaRPr>
          </a:p>
        </p:txBody>
      </p:sp>
      <p:sp>
        <p:nvSpPr>
          <p:cNvPr id="273" name="Google Shape;273;p34"/>
          <p:cNvSpPr/>
          <p:nvPr/>
        </p:nvSpPr>
        <p:spPr>
          <a:xfrm>
            <a:off x="5366150" y="2993550"/>
            <a:ext cx="656100" cy="656100"/>
          </a:xfrm>
          <a:prstGeom prst="ellipse">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Lato"/>
                <a:ea typeface="Lato"/>
                <a:cs typeface="Lato"/>
                <a:sym typeface="Lato"/>
              </a:rPr>
              <a:t>E</a:t>
            </a:r>
            <a:endParaRPr b="1" sz="2400">
              <a:solidFill>
                <a:schemeClr val="lt1"/>
              </a:solidFill>
              <a:latin typeface="Lato"/>
              <a:ea typeface="Lato"/>
              <a:cs typeface="Lato"/>
              <a:sym typeface="Lato"/>
            </a:endParaRPr>
          </a:p>
        </p:txBody>
      </p:sp>
      <p:sp>
        <p:nvSpPr>
          <p:cNvPr id="274" name="Google Shape;274;p34"/>
          <p:cNvSpPr/>
          <p:nvPr/>
        </p:nvSpPr>
        <p:spPr>
          <a:xfrm>
            <a:off x="2202775" y="1915650"/>
            <a:ext cx="656100" cy="656100"/>
          </a:xfrm>
          <a:prstGeom prst="ellipse">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Lato"/>
                <a:ea typeface="Lato"/>
                <a:cs typeface="Lato"/>
                <a:sym typeface="Lato"/>
              </a:rPr>
              <a:t>A</a:t>
            </a:r>
            <a:endParaRPr b="1" sz="2400">
              <a:solidFill>
                <a:schemeClr val="lt1"/>
              </a:solidFill>
              <a:latin typeface="Lato"/>
              <a:ea typeface="Lato"/>
              <a:cs typeface="Lato"/>
              <a:sym typeface="Lato"/>
            </a:endParaRPr>
          </a:p>
        </p:txBody>
      </p:sp>
      <p:cxnSp>
        <p:nvCxnSpPr>
          <p:cNvPr id="275" name="Google Shape;275;p34"/>
          <p:cNvCxnSpPr>
            <a:stCxn id="274" idx="6"/>
            <a:endCxn id="271" idx="2"/>
          </p:cNvCxnSpPr>
          <p:nvPr/>
        </p:nvCxnSpPr>
        <p:spPr>
          <a:xfrm>
            <a:off x="2858875" y="2243700"/>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276" name="Google Shape;276;p34"/>
          <p:cNvCxnSpPr>
            <a:stCxn id="271" idx="7"/>
            <a:endCxn id="272" idx="3"/>
          </p:cNvCxnSpPr>
          <p:nvPr/>
        </p:nvCxnSpPr>
        <p:spPr>
          <a:xfrm flipH="1" rot="10800000">
            <a:off x="4848266" y="1397634"/>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277" name="Google Shape;277;p34"/>
          <p:cNvCxnSpPr>
            <a:stCxn id="271" idx="6"/>
            <a:endCxn id="270" idx="2"/>
          </p:cNvCxnSpPr>
          <p:nvPr/>
        </p:nvCxnSpPr>
        <p:spPr>
          <a:xfrm>
            <a:off x="4944350" y="2243700"/>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278" name="Google Shape;278;p34"/>
          <p:cNvCxnSpPr>
            <a:stCxn id="271" idx="5"/>
            <a:endCxn id="273" idx="1"/>
          </p:cNvCxnSpPr>
          <p:nvPr/>
        </p:nvCxnSpPr>
        <p:spPr>
          <a:xfrm>
            <a:off x="4848266" y="2475666"/>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279" name="Google Shape;279;p34"/>
          <p:cNvCxnSpPr>
            <a:stCxn id="273" idx="7"/>
            <a:endCxn id="270" idx="3"/>
          </p:cNvCxnSpPr>
          <p:nvPr/>
        </p:nvCxnSpPr>
        <p:spPr>
          <a:xfrm flipH="1" rot="10800000">
            <a:off x="5926166" y="2475534"/>
            <a:ext cx="543600" cy="614100"/>
          </a:xfrm>
          <a:prstGeom prst="straightConnector1">
            <a:avLst/>
          </a:prstGeom>
          <a:noFill/>
          <a:ln cap="flat" cmpd="sng" w="38100">
            <a:solidFill>
              <a:schemeClr val="dk2"/>
            </a:solidFill>
            <a:prstDash val="solid"/>
            <a:round/>
            <a:headEnd len="med" w="med" type="none"/>
            <a:tailEnd len="med" w="med" type="none"/>
          </a:ln>
        </p:spPr>
      </p:cxnSp>
      <p:cxnSp>
        <p:nvCxnSpPr>
          <p:cNvPr id="280" name="Google Shape;280;p34"/>
          <p:cNvCxnSpPr>
            <a:stCxn id="270" idx="1"/>
            <a:endCxn id="272" idx="5"/>
          </p:cNvCxnSpPr>
          <p:nvPr/>
        </p:nvCxnSpPr>
        <p:spPr>
          <a:xfrm rot="10800000">
            <a:off x="5926209" y="1397634"/>
            <a:ext cx="543600" cy="614100"/>
          </a:xfrm>
          <a:prstGeom prst="straightConnector1">
            <a:avLst/>
          </a:prstGeom>
          <a:noFill/>
          <a:ln cap="flat" cmpd="sng" w="38100">
            <a:solidFill>
              <a:schemeClr val="dk2"/>
            </a:solidFill>
            <a:prstDash val="solid"/>
            <a:round/>
            <a:headEnd len="med" w="med" type="none"/>
            <a:tailEnd len="med" w="med" type="none"/>
          </a:ln>
        </p:spPr>
      </p:cxnSp>
      <p:sp>
        <p:nvSpPr>
          <p:cNvPr id="281" name="Google Shape;281;p34"/>
          <p:cNvSpPr txBox="1"/>
          <p:nvPr/>
        </p:nvSpPr>
        <p:spPr>
          <a:xfrm>
            <a:off x="2097225" y="3090750"/>
            <a:ext cx="284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Possible Colors = {</a:t>
            </a:r>
            <a:r>
              <a:rPr lang="en" sz="1800">
                <a:solidFill>
                  <a:schemeClr val="accent3"/>
                </a:solidFill>
                <a:latin typeface="Lato"/>
                <a:ea typeface="Lato"/>
                <a:cs typeface="Lato"/>
                <a:sym typeface="Lato"/>
              </a:rPr>
              <a:t>1</a:t>
            </a:r>
            <a:r>
              <a:rPr lang="en" sz="1800">
                <a:latin typeface="Lato"/>
                <a:ea typeface="Lato"/>
                <a:cs typeface="Lato"/>
                <a:sym typeface="Lato"/>
              </a:rPr>
              <a:t>, </a:t>
            </a:r>
            <a:r>
              <a:rPr lang="en" sz="1800">
                <a:solidFill>
                  <a:schemeClr val="dk1"/>
                </a:solidFill>
                <a:latin typeface="Lato"/>
                <a:ea typeface="Lato"/>
                <a:cs typeface="Lato"/>
                <a:sym typeface="Lato"/>
              </a:rPr>
              <a:t>2</a:t>
            </a:r>
            <a:r>
              <a:rPr lang="en" sz="1800">
                <a:latin typeface="Lato"/>
                <a:ea typeface="Lato"/>
                <a:cs typeface="Lato"/>
                <a:sym typeface="Lato"/>
              </a:rPr>
              <a:t>, </a:t>
            </a:r>
            <a:r>
              <a:rPr lang="en" sz="1800">
                <a:solidFill>
                  <a:schemeClr val="accent5"/>
                </a:solidFill>
                <a:latin typeface="Lato"/>
                <a:ea typeface="Lato"/>
                <a:cs typeface="Lato"/>
                <a:sym typeface="Lato"/>
              </a:rPr>
              <a:t>3</a:t>
            </a:r>
            <a:r>
              <a:rPr lang="en" sz="1800">
                <a:latin typeface="Lato"/>
                <a:ea typeface="Lato"/>
                <a:cs typeface="Lato"/>
                <a:sym typeface="Lato"/>
              </a:rPr>
              <a:t>}</a:t>
            </a:r>
            <a:endParaRPr sz="1800">
              <a:latin typeface="Lato"/>
              <a:ea typeface="Lato"/>
              <a:cs typeface="Lato"/>
              <a:sym typeface="Lato"/>
            </a:endParaRPr>
          </a:p>
        </p:txBody>
      </p:sp>
      <p:sp>
        <p:nvSpPr>
          <p:cNvPr id="282" name="Google Shape;282;p34"/>
          <p:cNvSpPr txBox="1"/>
          <p:nvPr>
            <p:ph idx="4294967295" type="body"/>
          </p:nvPr>
        </p:nvSpPr>
        <p:spPr>
          <a:xfrm>
            <a:off x="2332650" y="4631475"/>
            <a:ext cx="4478700" cy="48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t>No Backtracking was needed.</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5"/>
          <p:cNvPicPr preferRelativeResize="0"/>
          <p:nvPr/>
        </p:nvPicPr>
        <p:blipFill>
          <a:blip r:embed="rId3">
            <a:alphaModFix/>
          </a:blip>
          <a:stretch>
            <a:fillRect/>
          </a:stretch>
        </p:blipFill>
        <p:spPr>
          <a:xfrm>
            <a:off x="895350" y="3571325"/>
            <a:ext cx="7353300" cy="685800"/>
          </a:xfrm>
          <a:prstGeom prst="rect">
            <a:avLst/>
          </a:prstGeom>
          <a:noFill/>
          <a:ln>
            <a:noFill/>
          </a:ln>
        </p:spPr>
      </p:pic>
      <p:pic>
        <p:nvPicPr>
          <p:cNvPr id="288" name="Google Shape;288;p35"/>
          <p:cNvPicPr preferRelativeResize="0"/>
          <p:nvPr/>
        </p:nvPicPr>
        <p:blipFill rotWithShape="1">
          <a:blip r:embed="rId4">
            <a:alphaModFix/>
          </a:blip>
          <a:srcRect b="18993" l="0" r="0" t="15509"/>
          <a:stretch/>
        </p:blipFill>
        <p:spPr>
          <a:xfrm>
            <a:off x="2461400" y="886375"/>
            <a:ext cx="4221200" cy="249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6"/>
          <p:cNvPicPr preferRelativeResize="0"/>
          <p:nvPr/>
        </p:nvPicPr>
        <p:blipFill>
          <a:blip r:embed="rId3">
            <a:alphaModFix/>
          </a:blip>
          <a:stretch>
            <a:fillRect/>
          </a:stretch>
        </p:blipFill>
        <p:spPr>
          <a:xfrm>
            <a:off x="2762250" y="1423988"/>
            <a:ext cx="3619500"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Define the domains and the constraints</a:t>
            </a:r>
            <a:endParaRPr/>
          </a:p>
        </p:txBody>
      </p:sp>
      <p:sp>
        <p:nvSpPr>
          <p:cNvPr id="299" name="Google Shape;299;p3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Domains</a:t>
            </a:r>
            <a:endParaRPr b="1" sz="1800"/>
          </a:p>
          <a:p>
            <a:pPr indent="0" lvl="0" marL="0" rtl="0" algn="l">
              <a:spcBef>
                <a:spcPts val="1600"/>
              </a:spcBef>
              <a:spcAft>
                <a:spcPts val="0"/>
              </a:spcAft>
              <a:buNone/>
            </a:pPr>
            <a:r>
              <a:rPr lang="en"/>
              <a:t>C1, C2, C3 ∈ {0, 1}</a:t>
            </a:r>
            <a:endParaRPr/>
          </a:p>
          <a:p>
            <a:pPr indent="0" lvl="0" marL="0" rtl="0" algn="l">
              <a:spcBef>
                <a:spcPts val="1600"/>
              </a:spcBef>
              <a:spcAft>
                <a:spcPts val="0"/>
              </a:spcAft>
              <a:buNone/>
            </a:pPr>
            <a:r>
              <a:rPr lang="en"/>
              <a:t>F, T ∈ {1, 2, 3, 4, 5, 6, 7, 8, 9}</a:t>
            </a:r>
            <a:endParaRPr/>
          </a:p>
          <a:p>
            <a:pPr indent="0" lvl="0" marL="0" rtl="0" algn="l">
              <a:spcBef>
                <a:spcPts val="1600"/>
              </a:spcBef>
              <a:spcAft>
                <a:spcPts val="1600"/>
              </a:spcAft>
              <a:buNone/>
            </a:pPr>
            <a:r>
              <a:rPr lang="en"/>
              <a:t>W, O, U, R ∈ {0, 1, 2, 3, 4, 5, 6, 7, 8, 9}</a:t>
            </a:r>
            <a:endParaRPr/>
          </a:p>
        </p:txBody>
      </p:sp>
      <p:sp>
        <p:nvSpPr>
          <p:cNvPr id="300" name="Google Shape;300;p3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Constraints</a:t>
            </a:r>
            <a:endParaRPr b="1" sz="1800"/>
          </a:p>
          <a:p>
            <a:pPr indent="0" lvl="0" marL="0" rtl="0" algn="l">
              <a:spcBef>
                <a:spcPts val="1600"/>
              </a:spcBef>
              <a:spcAft>
                <a:spcPts val="0"/>
              </a:spcAft>
              <a:buNone/>
            </a:pPr>
            <a:r>
              <a:rPr lang="en"/>
              <a:t>All-Different {F, T, W, O U, R}</a:t>
            </a:r>
            <a:endParaRPr/>
          </a:p>
          <a:p>
            <a:pPr indent="0" lvl="0" marL="0" rtl="0" algn="l">
              <a:spcBef>
                <a:spcPts val="1600"/>
              </a:spcBef>
              <a:spcAft>
                <a:spcPts val="0"/>
              </a:spcAft>
              <a:buNone/>
            </a:pPr>
            <a:r>
              <a:rPr lang="en"/>
              <a:t>F = C3</a:t>
            </a:r>
            <a:endParaRPr/>
          </a:p>
          <a:p>
            <a:pPr indent="0" lvl="0" marL="0" rtl="0" algn="l">
              <a:spcBef>
                <a:spcPts val="1600"/>
              </a:spcBef>
              <a:spcAft>
                <a:spcPts val="0"/>
              </a:spcAft>
              <a:buNone/>
            </a:pPr>
            <a:r>
              <a:rPr lang="en"/>
              <a:t>10*C3 + O = 2*T + C2</a:t>
            </a:r>
            <a:endParaRPr/>
          </a:p>
          <a:p>
            <a:pPr indent="0" lvl="0" marL="0" rtl="0" algn="l">
              <a:spcBef>
                <a:spcPts val="1600"/>
              </a:spcBef>
              <a:spcAft>
                <a:spcPts val="0"/>
              </a:spcAft>
              <a:buNone/>
            </a:pPr>
            <a:r>
              <a:rPr lang="en"/>
              <a:t>10*C2 + U = 2*W + C1</a:t>
            </a:r>
            <a:endParaRPr/>
          </a:p>
          <a:p>
            <a:pPr indent="0" lvl="0" marL="0" rtl="0" algn="l">
              <a:spcBef>
                <a:spcPts val="1600"/>
              </a:spcBef>
              <a:spcAft>
                <a:spcPts val="1600"/>
              </a:spcAft>
              <a:buNone/>
            </a:pPr>
            <a:r>
              <a:rPr lang="en"/>
              <a:t>10*C1 + R = 2*O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MRV heuristics, we pick the Variable with the least remaining values in its domain.</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So we either pick C1, C2 or C3 since all of them have only 2 possible values.</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Let’s pick C3 arbitrarily.</a:t>
            </a:r>
            <a:endParaRPr>
              <a:solidFill>
                <a:schemeClr val="dk2"/>
              </a:solidFill>
              <a:latin typeface="Lato"/>
              <a:ea typeface="Lato"/>
              <a:cs typeface="Lato"/>
              <a:sym typeface="Lato"/>
            </a:endParaRPr>
          </a:p>
        </p:txBody>
      </p:sp>
      <p:sp>
        <p:nvSpPr>
          <p:cNvPr id="306" name="Google Shape;306;p38"/>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C3</a:t>
            </a:r>
            <a:endParaRPr b="1">
              <a:latin typeface="Lato"/>
              <a:ea typeface="Lato"/>
              <a:cs typeface="Lato"/>
              <a:sym typeface="Lato"/>
            </a:endParaRPr>
          </a:p>
        </p:txBody>
      </p:sp>
      <p:sp>
        <p:nvSpPr>
          <p:cNvPr id="307" name="Google Shape;307;p38"/>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0</a:t>
            </a:r>
            <a:endParaRPr b="1">
              <a:latin typeface="Lato"/>
              <a:ea typeface="Lato"/>
              <a:cs typeface="Lato"/>
              <a:sym typeface="Lato"/>
            </a:endParaRPr>
          </a:p>
        </p:txBody>
      </p:sp>
      <p:sp>
        <p:nvSpPr>
          <p:cNvPr id="308" name="Google Shape;308;p38"/>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1</a:t>
            </a:r>
            <a:endParaRPr b="1">
              <a:latin typeface="Lato"/>
              <a:ea typeface="Lato"/>
              <a:cs typeface="Lato"/>
              <a:sym typeface="Lato"/>
            </a:endParaRPr>
          </a:p>
        </p:txBody>
      </p:sp>
      <p:cxnSp>
        <p:nvCxnSpPr>
          <p:cNvPr id="309" name="Google Shape;309;p38"/>
          <p:cNvCxnSpPr>
            <a:stCxn id="306" idx="2"/>
            <a:endCxn id="307"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310" name="Google Shape;310;p38"/>
          <p:cNvCxnSpPr>
            <a:stCxn id="306" idx="2"/>
            <a:endCxn id="308"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311" name="Google Shape;311;p38"/>
          <p:cNvCxnSpPr/>
          <p:nvPr/>
        </p:nvCxnSpPr>
        <p:spPr>
          <a:xfrm>
            <a:off x="4572000" y="2021800"/>
            <a:ext cx="0" cy="2567100"/>
          </a:xfrm>
          <a:prstGeom prst="straightConnector1">
            <a:avLst/>
          </a:prstGeom>
          <a:noFill/>
          <a:ln cap="flat" cmpd="sng" w="9525">
            <a:solidFill>
              <a:schemeClr val="dk2"/>
            </a:solidFill>
            <a:prstDash val="solid"/>
            <a:round/>
            <a:headEnd len="med" w="med" type="none"/>
            <a:tailEnd len="med" w="med" type="none"/>
          </a:ln>
        </p:spPr>
      </p:cxnSp>
      <p:sp>
        <p:nvSpPr>
          <p:cNvPr id="312" name="Google Shape;312;p38"/>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least constraining value, we choose the value that leaves the most options in the domains of other variables. We will use Forward Checking for that. We choose </a:t>
            </a:r>
            <a:r>
              <a:rPr b="1" lang="en">
                <a:solidFill>
                  <a:schemeClr val="dk2"/>
                </a:solidFill>
                <a:latin typeface="Lato"/>
                <a:ea typeface="Lato"/>
                <a:cs typeface="Lato"/>
                <a:sym typeface="Lato"/>
              </a:rPr>
              <a:t>“1”</a:t>
            </a:r>
            <a:r>
              <a:rPr lang="en">
                <a:solidFill>
                  <a:schemeClr val="dk2"/>
                </a:solidFill>
                <a:latin typeface="Lato"/>
                <a:ea typeface="Lato"/>
                <a:cs typeface="Lato"/>
                <a:sym typeface="Lato"/>
              </a:rPr>
              <a:t> because 0 leads to a contradiction.</a:t>
            </a:r>
            <a:endParaRPr>
              <a:solidFill>
                <a:schemeClr val="dk2"/>
              </a:solidFill>
              <a:latin typeface="Lato"/>
              <a:ea typeface="Lato"/>
              <a:cs typeface="Lato"/>
              <a:sym typeface="Lato"/>
            </a:endParaRPr>
          </a:p>
        </p:txBody>
      </p:sp>
      <p:sp>
        <p:nvSpPr>
          <p:cNvPr id="313" name="Google Shape;313;p38"/>
          <p:cNvSpPr txBox="1"/>
          <p:nvPr>
            <p:ph idx="4294967295" type="body"/>
          </p:nvPr>
        </p:nvSpPr>
        <p:spPr>
          <a:xfrm>
            <a:off x="354775" y="238875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F = C3:</a:t>
            </a:r>
            <a:endParaRPr sz="1400"/>
          </a:p>
          <a:p>
            <a:pPr indent="0" lvl="0" marL="0" rtl="0" algn="l">
              <a:spcBef>
                <a:spcPts val="1600"/>
              </a:spcBef>
              <a:spcAft>
                <a:spcPts val="0"/>
              </a:spcAft>
              <a:buNone/>
            </a:pPr>
            <a:r>
              <a:rPr lang="en" sz="1400"/>
              <a:t>F  ∈ {1, 2, 3, 4, 5, 6, 7, 8, 9} ∩ {0} ∈ ɸ</a:t>
            </a:r>
            <a:endParaRPr sz="1400"/>
          </a:p>
          <a:p>
            <a:pPr indent="0" lvl="0" marL="0" rtl="0" algn="l">
              <a:spcBef>
                <a:spcPts val="1600"/>
              </a:spcBef>
              <a:spcAft>
                <a:spcPts val="1600"/>
              </a:spcAft>
              <a:buNone/>
            </a:pPr>
            <a:r>
              <a:rPr lang="en" sz="1400"/>
              <a:t>Stop. It is now impossible to assign a value for F so no need to continue.</a:t>
            </a:r>
            <a:endParaRPr sz="1400"/>
          </a:p>
        </p:txBody>
      </p:sp>
      <p:sp>
        <p:nvSpPr>
          <p:cNvPr id="314" name="Google Shape;314;p38"/>
          <p:cNvSpPr txBox="1"/>
          <p:nvPr>
            <p:ph idx="4294967295" type="body"/>
          </p:nvPr>
        </p:nvSpPr>
        <p:spPr>
          <a:xfrm>
            <a:off x="4849325" y="238875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F = C3:</a:t>
            </a:r>
            <a:endParaRPr sz="1400"/>
          </a:p>
          <a:p>
            <a:pPr indent="0" lvl="0" marL="0" rtl="0" algn="l">
              <a:spcBef>
                <a:spcPts val="1600"/>
              </a:spcBef>
              <a:spcAft>
                <a:spcPts val="0"/>
              </a:spcAft>
              <a:buNone/>
            </a:pPr>
            <a:r>
              <a:rPr lang="en" sz="1400"/>
              <a:t>F  ∈ {1, 2, 3, 4, 5, 6, 7, 8, 9} ∩ {1} ∈ {1}</a:t>
            </a:r>
            <a:endParaRPr sz="1400"/>
          </a:p>
          <a:p>
            <a:pPr indent="0" lvl="0" marL="0" rtl="0" algn="l">
              <a:spcBef>
                <a:spcPts val="1600"/>
              </a:spcBef>
              <a:spcAft>
                <a:spcPts val="0"/>
              </a:spcAft>
              <a:buNone/>
            </a:pPr>
            <a:r>
              <a:rPr lang="en" sz="1400"/>
              <a:t>Inferring from 10*C3 + O = 2*T + C2:</a:t>
            </a:r>
            <a:endParaRPr sz="1400"/>
          </a:p>
          <a:p>
            <a:pPr indent="0" lvl="0" marL="0" rtl="0" algn="l">
              <a:spcBef>
                <a:spcPts val="1600"/>
              </a:spcBef>
              <a:spcAft>
                <a:spcPts val="1600"/>
              </a:spcAft>
              <a:buNone/>
            </a:pPr>
            <a:r>
              <a:rPr lang="en" sz="1400"/>
              <a:t>T ∈ {5, 6, 7, 8, 9}</a:t>
            </a:r>
            <a:endParaRPr sz="1400"/>
          </a:p>
        </p:txBody>
      </p:sp>
      <p:sp>
        <p:nvSpPr>
          <p:cNvPr id="315" name="Google Shape;315;p38"/>
          <p:cNvSpPr txBox="1"/>
          <p:nvPr>
            <p:ph idx="4294967295" type="body"/>
          </p:nvPr>
        </p:nvSpPr>
        <p:spPr>
          <a:xfrm>
            <a:off x="5948050" y="7814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C1, C2, C3 ∈ {0, 1}</a:t>
            </a:r>
            <a:endParaRPr sz="1400"/>
          </a:p>
          <a:p>
            <a:pPr indent="0" lvl="0" marL="0" rtl="0" algn="l">
              <a:lnSpc>
                <a:spcPct val="100000"/>
              </a:lnSpc>
              <a:spcBef>
                <a:spcPts val="0"/>
              </a:spcBef>
              <a:spcAft>
                <a:spcPts val="0"/>
              </a:spcAft>
              <a:buNone/>
            </a:pPr>
            <a:r>
              <a:rPr lang="en" sz="1400"/>
              <a:t>F, T ∈ {1, 2, 3, 4, 5, 6, 7, 8, 9}</a:t>
            </a:r>
            <a:endParaRPr sz="1400"/>
          </a:p>
          <a:p>
            <a:pPr indent="0" lvl="0" marL="0" rtl="0" algn="l">
              <a:lnSpc>
                <a:spcPct val="100000"/>
              </a:lnSpc>
              <a:spcBef>
                <a:spcPts val="0"/>
              </a:spcBef>
              <a:spcAft>
                <a:spcPts val="0"/>
              </a:spcAft>
              <a:buNone/>
            </a:pPr>
            <a:r>
              <a:rPr lang="en" sz="1400"/>
              <a:t>W, O, U, R ∈ {0, 1, 2, 3, 4, 5, 6, 7, 8, 9}</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F has the least remaining values, so we pick it. No need for the least constraining value heuristic but we are doing Forward Checking anyway.</a:t>
            </a:r>
            <a:endParaRPr>
              <a:solidFill>
                <a:schemeClr val="dk2"/>
              </a:solidFill>
              <a:latin typeface="Lato"/>
              <a:ea typeface="Lato"/>
              <a:cs typeface="Lato"/>
              <a:sym typeface="Lato"/>
            </a:endParaRPr>
          </a:p>
        </p:txBody>
      </p:sp>
      <p:sp>
        <p:nvSpPr>
          <p:cNvPr id="321" name="Google Shape;321;p39"/>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F</a:t>
            </a:r>
            <a:endParaRPr b="1">
              <a:latin typeface="Lato"/>
              <a:ea typeface="Lato"/>
              <a:cs typeface="Lato"/>
              <a:sym typeface="Lato"/>
            </a:endParaRPr>
          </a:p>
        </p:txBody>
      </p:sp>
      <p:sp>
        <p:nvSpPr>
          <p:cNvPr id="322" name="Google Shape;322;p39"/>
          <p:cNvSpPr txBox="1"/>
          <p:nvPr/>
        </p:nvSpPr>
        <p:spPr>
          <a:xfrm>
            <a:off x="4294638" y="18713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1</a:t>
            </a:r>
            <a:endParaRPr b="1">
              <a:latin typeface="Lato"/>
              <a:ea typeface="Lato"/>
              <a:cs typeface="Lato"/>
              <a:sym typeface="Lato"/>
            </a:endParaRPr>
          </a:p>
        </p:txBody>
      </p:sp>
      <p:cxnSp>
        <p:nvCxnSpPr>
          <p:cNvPr id="323" name="Google Shape;323;p39"/>
          <p:cNvCxnSpPr>
            <a:stCxn id="321" idx="2"/>
            <a:endCxn id="322" idx="0"/>
          </p:cNvCxnSpPr>
          <p:nvPr/>
        </p:nvCxnSpPr>
        <p:spPr>
          <a:xfrm flipH="1" rot="-5400000">
            <a:off x="4478250" y="1777050"/>
            <a:ext cx="188100" cy="600"/>
          </a:xfrm>
          <a:prstGeom prst="curvedConnector3">
            <a:avLst>
              <a:gd fmla="val 49993" name="adj1"/>
            </a:avLst>
          </a:prstGeom>
          <a:noFill/>
          <a:ln cap="flat" cmpd="sng" w="9525">
            <a:solidFill>
              <a:schemeClr val="dk2"/>
            </a:solidFill>
            <a:prstDash val="solid"/>
            <a:round/>
            <a:headEnd len="med" w="med" type="none"/>
            <a:tailEnd len="med" w="med" type="triangle"/>
          </a:ln>
        </p:spPr>
      </p:cxnSp>
      <p:sp>
        <p:nvSpPr>
          <p:cNvPr id="324" name="Google Shape;324;p39"/>
          <p:cNvSpPr txBox="1"/>
          <p:nvPr>
            <p:ph idx="4294967295" type="body"/>
          </p:nvPr>
        </p:nvSpPr>
        <p:spPr>
          <a:xfrm>
            <a:off x="2602350" y="2322875"/>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All-Different {F, T, W, O U, R}:</a:t>
            </a:r>
            <a:endParaRPr sz="1400"/>
          </a:p>
          <a:p>
            <a:pPr indent="0" lvl="0" marL="0" rtl="0" algn="l">
              <a:spcBef>
                <a:spcPts val="1600"/>
              </a:spcBef>
              <a:spcAft>
                <a:spcPts val="0"/>
              </a:spcAft>
              <a:buNone/>
            </a:pPr>
            <a:r>
              <a:rPr lang="en" sz="1400"/>
              <a:t>T ∈ {5, 6, 7, 8, 9}</a:t>
            </a:r>
            <a:endParaRPr sz="1400"/>
          </a:p>
          <a:p>
            <a:pPr indent="0" lvl="0" marL="0" rtl="0" algn="l">
              <a:spcBef>
                <a:spcPts val="1600"/>
              </a:spcBef>
              <a:spcAft>
                <a:spcPts val="1600"/>
              </a:spcAft>
              <a:buNone/>
            </a:pPr>
            <a:r>
              <a:rPr lang="en" sz="1400"/>
              <a:t>W, O, U, R ∈ {0, 2, 3, 4, 5, 6, 7, 8, 9}</a:t>
            </a:r>
            <a:endParaRPr sz="1400"/>
          </a:p>
        </p:txBody>
      </p:sp>
      <p:sp>
        <p:nvSpPr>
          <p:cNvPr id="325" name="Google Shape;325;p39"/>
          <p:cNvSpPr txBox="1"/>
          <p:nvPr/>
        </p:nvSpPr>
        <p:spPr>
          <a:xfrm>
            <a:off x="176100" y="780300"/>
            <a:ext cx="7359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C3 = 1</a:t>
            </a:r>
            <a:endParaRPr b="1">
              <a:latin typeface="Lato"/>
              <a:ea typeface="Lato"/>
              <a:cs typeface="Lato"/>
              <a:sym typeface="Lato"/>
            </a:endParaRPr>
          </a:p>
        </p:txBody>
      </p:sp>
      <p:sp>
        <p:nvSpPr>
          <p:cNvPr id="326" name="Google Shape;326;p39"/>
          <p:cNvSpPr txBox="1"/>
          <p:nvPr>
            <p:ph idx="4294967295" type="body"/>
          </p:nvPr>
        </p:nvSpPr>
        <p:spPr>
          <a:xfrm>
            <a:off x="5948050" y="7814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C1, C2 ∈ {0, 1}</a:t>
            </a:r>
            <a:endParaRPr sz="1400"/>
          </a:p>
          <a:p>
            <a:pPr indent="0" lvl="0" marL="0" rtl="0" algn="l">
              <a:lnSpc>
                <a:spcPct val="100000"/>
              </a:lnSpc>
              <a:spcBef>
                <a:spcPts val="0"/>
              </a:spcBef>
              <a:spcAft>
                <a:spcPts val="0"/>
              </a:spcAft>
              <a:buNone/>
            </a:pPr>
            <a:r>
              <a:rPr lang="en" sz="1400"/>
              <a:t>F ∈ {1}</a:t>
            </a:r>
            <a:endParaRPr sz="1400"/>
          </a:p>
          <a:p>
            <a:pPr indent="0" lvl="0" marL="0" rtl="0" algn="l">
              <a:lnSpc>
                <a:spcPct val="100000"/>
              </a:lnSpc>
              <a:spcBef>
                <a:spcPts val="0"/>
              </a:spcBef>
              <a:spcAft>
                <a:spcPts val="0"/>
              </a:spcAft>
              <a:buNone/>
            </a:pPr>
            <a:r>
              <a:rPr lang="en" sz="1400"/>
              <a:t>T ∈ {1, 2, 3, 4, 5, 6, 7, 8, 9}</a:t>
            </a:r>
            <a:endParaRPr sz="1400"/>
          </a:p>
          <a:p>
            <a:pPr indent="0" lvl="0" marL="0" rtl="0" algn="l">
              <a:lnSpc>
                <a:spcPct val="100000"/>
              </a:lnSpc>
              <a:spcBef>
                <a:spcPts val="0"/>
              </a:spcBef>
              <a:spcAft>
                <a:spcPts val="0"/>
              </a:spcAft>
              <a:buNone/>
            </a:pPr>
            <a:r>
              <a:rPr lang="en" sz="1400"/>
              <a:t>W, O, U, R ∈ {0, 1, 2, 3, 4, 5, 6, 7, 8, 9}</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either pick C1 or C2 since both of them have only 2 possible values.</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Let’s pick C2 arbitrarily.</a:t>
            </a:r>
            <a:endParaRPr>
              <a:solidFill>
                <a:schemeClr val="dk2"/>
              </a:solidFill>
              <a:latin typeface="Lato"/>
              <a:ea typeface="Lato"/>
              <a:cs typeface="Lato"/>
              <a:sym typeface="Lato"/>
            </a:endParaRPr>
          </a:p>
        </p:txBody>
      </p:sp>
      <p:sp>
        <p:nvSpPr>
          <p:cNvPr id="332" name="Google Shape;332;p40"/>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C2</a:t>
            </a:r>
            <a:endParaRPr b="1">
              <a:latin typeface="Lato"/>
              <a:ea typeface="Lato"/>
              <a:cs typeface="Lato"/>
              <a:sym typeface="Lato"/>
            </a:endParaRPr>
          </a:p>
        </p:txBody>
      </p:sp>
      <p:sp>
        <p:nvSpPr>
          <p:cNvPr id="333" name="Google Shape;333;p40"/>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0</a:t>
            </a:r>
            <a:endParaRPr b="1">
              <a:latin typeface="Lato"/>
              <a:ea typeface="Lato"/>
              <a:cs typeface="Lato"/>
              <a:sym typeface="Lato"/>
            </a:endParaRPr>
          </a:p>
        </p:txBody>
      </p:sp>
      <p:sp>
        <p:nvSpPr>
          <p:cNvPr id="334" name="Google Shape;334;p40"/>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1</a:t>
            </a:r>
            <a:endParaRPr b="1">
              <a:latin typeface="Lato"/>
              <a:ea typeface="Lato"/>
              <a:cs typeface="Lato"/>
              <a:sym typeface="Lato"/>
            </a:endParaRPr>
          </a:p>
        </p:txBody>
      </p:sp>
      <p:cxnSp>
        <p:nvCxnSpPr>
          <p:cNvPr id="335" name="Google Shape;335;p40"/>
          <p:cNvCxnSpPr>
            <a:stCxn id="332" idx="2"/>
            <a:endCxn id="333"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336" name="Google Shape;336;p40"/>
          <p:cNvCxnSpPr>
            <a:stCxn id="332" idx="2"/>
            <a:endCxn id="334"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337" name="Google Shape;337;p40"/>
          <p:cNvCxnSpPr/>
          <p:nvPr/>
        </p:nvCxnSpPr>
        <p:spPr>
          <a:xfrm>
            <a:off x="4572000" y="2021800"/>
            <a:ext cx="0" cy="2567100"/>
          </a:xfrm>
          <a:prstGeom prst="straightConnector1">
            <a:avLst/>
          </a:prstGeom>
          <a:noFill/>
          <a:ln cap="flat" cmpd="sng" w="9525">
            <a:solidFill>
              <a:schemeClr val="dk2"/>
            </a:solidFill>
            <a:prstDash val="solid"/>
            <a:round/>
            <a:headEnd len="med" w="med" type="none"/>
            <a:tailEnd len="med" w="med" type="none"/>
          </a:ln>
        </p:spPr>
      </p:cxnSp>
      <p:sp>
        <p:nvSpPr>
          <p:cNvPr id="338" name="Google Shape;338;p40"/>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least constraining value, we choose </a:t>
            </a:r>
            <a:r>
              <a:rPr b="1" lang="en">
                <a:solidFill>
                  <a:schemeClr val="dk2"/>
                </a:solidFill>
                <a:latin typeface="Lato"/>
                <a:ea typeface="Lato"/>
                <a:cs typeface="Lato"/>
                <a:sym typeface="Lato"/>
              </a:rPr>
              <a:t>“0”</a:t>
            </a:r>
            <a:r>
              <a:rPr lang="en">
                <a:solidFill>
                  <a:schemeClr val="dk2"/>
                </a:solidFill>
                <a:latin typeface="Lato"/>
                <a:ea typeface="Lato"/>
                <a:cs typeface="Lato"/>
                <a:sym typeface="Lato"/>
              </a:rPr>
              <a:t> because it leaves us with 14 possible values for its neighbors while 1 leaves use with 13.</a:t>
            </a:r>
            <a:endParaRPr>
              <a:solidFill>
                <a:schemeClr val="dk2"/>
              </a:solidFill>
              <a:latin typeface="Lato"/>
              <a:ea typeface="Lato"/>
              <a:cs typeface="Lato"/>
              <a:sym typeface="Lato"/>
            </a:endParaRPr>
          </a:p>
        </p:txBody>
      </p:sp>
      <p:sp>
        <p:nvSpPr>
          <p:cNvPr id="339" name="Google Shape;339;p40"/>
          <p:cNvSpPr txBox="1"/>
          <p:nvPr>
            <p:ph idx="4294967295" type="body"/>
          </p:nvPr>
        </p:nvSpPr>
        <p:spPr>
          <a:xfrm>
            <a:off x="354775" y="238875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10*1 + O = 2*T + C2:</a:t>
            </a:r>
            <a:endParaRPr sz="1400"/>
          </a:p>
          <a:p>
            <a:pPr indent="0" lvl="0" marL="0" rtl="0" algn="l">
              <a:spcBef>
                <a:spcPts val="1600"/>
              </a:spcBef>
              <a:spcAft>
                <a:spcPts val="0"/>
              </a:spcAft>
              <a:buNone/>
            </a:pPr>
            <a:r>
              <a:rPr lang="en" sz="1400"/>
              <a:t>O ∈ {0, 2, 4, 6, 8}, T ∈ {5, 6, 7, 8, 9}</a:t>
            </a:r>
            <a:endParaRPr sz="1400"/>
          </a:p>
          <a:p>
            <a:pPr indent="0" lvl="0" marL="0" rtl="0" algn="l">
              <a:spcBef>
                <a:spcPts val="1600"/>
              </a:spcBef>
              <a:spcAft>
                <a:spcPts val="0"/>
              </a:spcAft>
              <a:buNone/>
            </a:pPr>
            <a:r>
              <a:rPr lang="en" sz="1400"/>
              <a:t>Inferring from 10*C2 + U = 2*W + C1</a:t>
            </a:r>
            <a:endParaRPr sz="1400"/>
          </a:p>
          <a:p>
            <a:pPr indent="0" lvl="0" marL="0" rtl="0" algn="l">
              <a:spcBef>
                <a:spcPts val="1600"/>
              </a:spcBef>
              <a:spcAft>
                <a:spcPts val="1600"/>
              </a:spcAft>
              <a:buNone/>
            </a:pPr>
            <a:r>
              <a:rPr lang="en" sz="1400"/>
              <a:t>W ∈ {0, 2, 3, 4}</a:t>
            </a:r>
            <a:endParaRPr sz="1400"/>
          </a:p>
        </p:txBody>
      </p:sp>
      <p:sp>
        <p:nvSpPr>
          <p:cNvPr id="340" name="Google Shape;340;p40"/>
          <p:cNvSpPr txBox="1"/>
          <p:nvPr>
            <p:ph idx="4294967295" type="body"/>
          </p:nvPr>
        </p:nvSpPr>
        <p:spPr>
          <a:xfrm>
            <a:off x="4849325" y="238875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10*1 + O = 2*T + C2:</a:t>
            </a:r>
            <a:endParaRPr sz="1400"/>
          </a:p>
          <a:p>
            <a:pPr indent="0" lvl="0" marL="0" rtl="0" algn="l">
              <a:spcBef>
                <a:spcPts val="1600"/>
              </a:spcBef>
              <a:spcAft>
                <a:spcPts val="0"/>
              </a:spcAft>
              <a:buNone/>
            </a:pPr>
            <a:r>
              <a:rPr lang="en" sz="1400"/>
              <a:t>O ∈ {3, 5, 7, 9}, T ∈ {6, 7, 8, 9}</a:t>
            </a:r>
            <a:endParaRPr sz="1400"/>
          </a:p>
          <a:p>
            <a:pPr indent="0" lvl="0" marL="0" rtl="0" algn="l">
              <a:spcBef>
                <a:spcPts val="1600"/>
              </a:spcBef>
              <a:spcAft>
                <a:spcPts val="0"/>
              </a:spcAft>
              <a:buNone/>
            </a:pPr>
            <a:r>
              <a:rPr lang="en" sz="1400"/>
              <a:t>Inferring from 10*C2 + U = 2*W + C1</a:t>
            </a:r>
            <a:endParaRPr sz="1400"/>
          </a:p>
          <a:p>
            <a:pPr indent="0" lvl="0" marL="0" rtl="0" algn="l">
              <a:spcBef>
                <a:spcPts val="1600"/>
              </a:spcBef>
              <a:spcAft>
                <a:spcPts val="1600"/>
              </a:spcAft>
              <a:buNone/>
            </a:pPr>
            <a:r>
              <a:rPr lang="en" sz="1400"/>
              <a:t>W ∈ {5, 6, 7, 8, 9}</a:t>
            </a:r>
            <a:endParaRPr sz="1400"/>
          </a:p>
        </p:txBody>
      </p:sp>
      <p:sp>
        <p:nvSpPr>
          <p:cNvPr id="341" name="Google Shape;341;p40"/>
          <p:cNvSpPr txBox="1"/>
          <p:nvPr/>
        </p:nvSpPr>
        <p:spPr>
          <a:xfrm>
            <a:off x="176100" y="780300"/>
            <a:ext cx="13578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a:t>
            </a:r>
            <a:endParaRPr b="1">
              <a:latin typeface="Lato"/>
              <a:ea typeface="Lato"/>
              <a:cs typeface="Lato"/>
              <a:sym typeface="Lato"/>
            </a:endParaRPr>
          </a:p>
        </p:txBody>
      </p:sp>
      <p:sp>
        <p:nvSpPr>
          <p:cNvPr id="342" name="Google Shape;342;p40"/>
          <p:cNvSpPr txBox="1"/>
          <p:nvPr>
            <p:ph idx="4294967295" type="body"/>
          </p:nvPr>
        </p:nvSpPr>
        <p:spPr>
          <a:xfrm>
            <a:off x="6112025" y="574050"/>
            <a:ext cx="29433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C1, C2 ∈ {0, 1}</a:t>
            </a:r>
            <a:endParaRPr sz="1400"/>
          </a:p>
          <a:p>
            <a:pPr indent="0" lvl="0" marL="0" rtl="0" algn="l">
              <a:lnSpc>
                <a:spcPct val="100000"/>
              </a:lnSpc>
              <a:spcBef>
                <a:spcPts val="0"/>
              </a:spcBef>
              <a:spcAft>
                <a:spcPts val="0"/>
              </a:spcAft>
              <a:buNone/>
            </a:pPr>
            <a:r>
              <a:rPr lang="en" sz="1400"/>
              <a:t>T ∈ {5, 6, 7, 8, 9}</a:t>
            </a:r>
            <a:endParaRPr sz="1400"/>
          </a:p>
          <a:p>
            <a:pPr indent="0" lvl="0" marL="0" rtl="0" algn="l">
              <a:lnSpc>
                <a:spcPct val="100000"/>
              </a:lnSpc>
              <a:spcBef>
                <a:spcPts val="0"/>
              </a:spcBef>
              <a:spcAft>
                <a:spcPts val="0"/>
              </a:spcAft>
              <a:buNone/>
            </a:pPr>
            <a:r>
              <a:rPr lang="en" sz="1400"/>
              <a:t>W, O, U, R ∈ {0, 2, 3, 4, 5, 6, 7, 8, 9}</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pick C1 since it have only 2 possible values.</a:t>
            </a:r>
            <a:endParaRPr>
              <a:solidFill>
                <a:schemeClr val="dk2"/>
              </a:solidFill>
              <a:latin typeface="Lato"/>
              <a:ea typeface="Lato"/>
              <a:cs typeface="Lato"/>
              <a:sym typeface="Lato"/>
            </a:endParaRPr>
          </a:p>
        </p:txBody>
      </p:sp>
      <p:sp>
        <p:nvSpPr>
          <p:cNvPr id="348" name="Google Shape;348;p41"/>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C1</a:t>
            </a:r>
            <a:endParaRPr b="1">
              <a:latin typeface="Lato"/>
              <a:ea typeface="Lato"/>
              <a:cs typeface="Lato"/>
              <a:sym typeface="Lato"/>
            </a:endParaRPr>
          </a:p>
        </p:txBody>
      </p:sp>
      <p:sp>
        <p:nvSpPr>
          <p:cNvPr id="349" name="Google Shape;349;p41"/>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0</a:t>
            </a:r>
            <a:endParaRPr b="1">
              <a:latin typeface="Lato"/>
              <a:ea typeface="Lato"/>
              <a:cs typeface="Lato"/>
              <a:sym typeface="Lato"/>
            </a:endParaRPr>
          </a:p>
        </p:txBody>
      </p:sp>
      <p:sp>
        <p:nvSpPr>
          <p:cNvPr id="350" name="Google Shape;350;p41"/>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1</a:t>
            </a:r>
            <a:endParaRPr b="1">
              <a:latin typeface="Lato"/>
              <a:ea typeface="Lato"/>
              <a:cs typeface="Lato"/>
              <a:sym typeface="Lato"/>
            </a:endParaRPr>
          </a:p>
        </p:txBody>
      </p:sp>
      <p:cxnSp>
        <p:nvCxnSpPr>
          <p:cNvPr id="351" name="Google Shape;351;p41"/>
          <p:cNvCxnSpPr>
            <a:stCxn id="348" idx="2"/>
            <a:endCxn id="349"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352" name="Google Shape;352;p41"/>
          <p:cNvCxnSpPr>
            <a:stCxn id="348" idx="2"/>
            <a:endCxn id="350"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353" name="Google Shape;353;p41"/>
          <p:cNvCxnSpPr/>
          <p:nvPr/>
        </p:nvCxnSpPr>
        <p:spPr>
          <a:xfrm>
            <a:off x="4572000" y="2021800"/>
            <a:ext cx="0" cy="25671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41"/>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least constraining value, we choose </a:t>
            </a:r>
            <a:r>
              <a:rPr b="1" lang="en">
                <a:solidFill>
                  <a:schemeClr val="dk2"/>
                </a:solidFill>
                <a:latin typeface="Lato"/>
                <a:ea typeface="Lato"/>
                <a:cs typeface="Lato"/>
                <a:sym typeface="Lato"/>
              </a:rPr>
              <a:t>“0”</a:t>
            </a:r>
            <a:r>
              <a:rPr lang="en">
                <a:solidFill>
                  <a:schemeClr val="dk2"/>
                </a:solidFill>
                <a:latin typeface="Lato"/>
                <a:ea typeface="Lato"/>
                <a:cs typeface="Lato"/>
                <a:sym typeface="Lato"/>
              </a:rPr>
              <a:t> because it leaves us with 14 possible values for its neighbors while 1 leaves use with 10.</a:t>
            </a:r>
            <a:endParaRPr>
              <a:solidFill>
                <a:schemeClr val="dk2"/>
              </a:solidFill>
              <a:latin typeface="Lato"/>
              <a:ea typeface="Lato"/>
              <a:cs typeface="Lato"/>
              <a:sym typeface="Lato"/>
            </a:endParaRPr>
          </a:p>
        </p:txBody>
      </p:sp>
      <p:sp>
        <p:nvSpPr>
          <p:cNvPr id="355" name="Google Shape;355;p41"/>
          <p:cNvSpPr txBox="1"/>
          <p:nvPr>
            <p:ph idx="4294967295" type="body"/>
          </p:nvPr>
        </p:nvSpPr>
        <p:spPr>
          <a:xfrm>
            <a:off x="354775" y="238875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10*0 + U = 2*W + C1:</a:t>
            </a:r>
            <a:endParaRPr sz="1400"/>
          </a:p>
          <a:p>
            <a:pPr indent="0" lvl="0" marL="0" rtl="0" algn="l">
              <a:spcBef>
                <a:spcPts val="1600"/>
              </a:spcBef>
              <a:spcAft>
                <a:spcPts val="0"/>
              </a:spcAft>
              <a:buNone/>
            </a:pPr>
            <a:r>
              <a:rPr lang="en" sz="1400"/>
              <a:t>U ∈ {0, 4, 6, 8}, W ∈ {0, 2, 3, 4}</a:t>
            </a:r>
            <a:endParaRPr sz="1400"/>
          </a:p>
          <a:p>
            <a:pPr indent="0" lvl="0" marL="0" rtl="0" algn="l">
              <a:spcBef>
                <a:spcPts val="1600"/>
              </a:spcBef>
              <a:spcAft>
                <a:spcPts val="0"/>
              </a:spcAft>
              <a:buNone/>
            </a:pPr>
            <a:r>
              <a:rPr lang="en" sz="1400"/>
              <a:t>Inferring from 10*C1 + R = 2*O:</a:t>
            </a:r>
            <a:endParaRPr sz="1400"/>
          </a:p>
          <a:p>
            <a:pPr indent="0" lvl="0" marL="0" rtl="0" algn="l">
              <a:spcBef>
                <a:spcPts val="1600"/>
              </a:spcBef>
              <a:spcAft>
                <a:spcPts val="1600"/>
              </a:spcAft>
              <a:buNone/>
            </a:pPr>
            <a:r>
              <a:rPr lang="en" sz="1400"/>
              <a:t>O ∈ {0, 2, 4}, R ∈ {0, 4, 8}</a:t>
            </a:r>
            <a:endParaRPr sz="1400"/>
          </a:p>
        </p:txBody>
      </p:sp>
      <p:sp>
        <p:nvSpPr>
          <p:cNvPr id="356" name="Google Shape;356;p41"/>
          <p:cNvSpPr txBox="1"/>
          <p:nvPr>
            <p:ph idx="4294967295" type="body"/>
          </p:nvPr>
        </p:nvSpPr>
        <p:spPr>
          <a:xfrm>
            <a:off x="4849325" y="238875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10*0 + U = 2*W + C1:</a:t>
            </a:r>
            <a:endParaRPr sz="1400"/>
          </a:p>
          <a:p>
            <a:pPr indent="0" lvl="0" marL="0" rtl="0" algn="l">
              <a:spcBef>
                <a:spcPts val="1600"/>
              </a:spcBef>
              <a:spcAft>
                <a:spcPts val="0"/>
              </a:spcAft>
              <a:buNone/>
            </a:pPr>
            <a:r>
              <a:rPr lang="en" sz="1400"/>
              <a:t>U ∈ {5, 7, 9}, W ∈ {2, 3, 4}</a:t>
            </a:r>
            <a:endParaRPr sz="1400"/>
          </a:p>
          <a:p>
            <a:pPr indent="0" lvl="0" marL="0" rtl="0" algn="l">
              <a:spcBef>
                <a:spcPts val="1600"/>
              </a:spcBef>
              <a:spcAft>
                <a:spcPts val="0"/>
              </a:spcAft>
              <a:buNone/>
            </a:pPr>
            <a:r>
              <a:rPr lang="en" sz="1400"/>
              <a:t>Inferring from 10*C1 + R = 2*O:</a:t>
            </a:r>
            <a:endParaRPr sz="1400"/>
          </a:p>
          <a:p>
            <a:pPr indent="0" lvl="0" marL="0" rtl="0" algn="l">
              <a:spcBef>
                <a:spcPts val="1600"/>
              </a:spcBef>
              <a:spcAft>
                <a:spcPts val="0"/>
              </a:spcAft>
              <a:buNone/>
            </a:pPr>
            <a:r>
              <a:rPr lang="en" sz="1400"/>
              <a:t>O ∈ {6, 8}, R ∈ {2, 6}</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357" name="Google Shape;357;p41"/>
          <p:cNvSpPr txBox="1"/>
          <p:nvPr/>
        </p:nvSpPr>
        <p:spPr>
          <a:xfrm>
            <a:off x="176100" y="780300"/>
            <a:ext cx="24474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a:t>
            </a:r>
            <a:endParaRPr b="1">
              <a:latin typeface="Lato"/>
              <a:ea typeface="Lato"/>
              <a:cs typeface="Lato"/>
              <a:sym typeface="Lato"/>
            </a:endParaRPr>
          </a:p>
        </p:txBody>
      </p:sp>
      <p:sp>
        <p:nvSpPr>
          <p:cNvPr id="358" name="Google Shape;358;p41"/>
          <p:cNvSpPr txBox="1"/>
          <p:nvPr>
            <p:ph idx="4294967295" type="body"/>
          </p:nvPr>
        </p:nvSpPr>
        <p:spPr>
          <a:xfrm>
            <a:off x="6601000" y="207325"/>
            <a:ext cx="2482500" cy="125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C1 ∈ {0, 1}</a:t>
            </a:r>
            <a:endParaRPr sz="1400"/>
          </a:p>
          <a:p>
            <a:pPr indent="0" lvl="0" marL="0" rtl="0" algn="l">
              <a:lnSpc>
                <a:spcPct val="100000"/>
              </a:lnSpc>
              <a:spcBef>
                <a:spcPts val="0"/>
              </a:spcBef>
              <a:spcAft>
                <a:spcPts val="0"/>
              </a:spcAft>
              <a:buNone/>
            </a:pPr>
            <a:r>
              <a:rPr lang="en" sz="1400"/>
              <a:t>T ∈ {5, 6, 7, 8, 9}</a:t>
            </a:r>
            <a:endParaRPr sz="1400"/>
          </a:p>
          <a:p>
            <a:pPr indent="0" lvl="0" marL="0" rtl="0" algn="l">
              <a:lnSpc>
                <a:spcPct val="100000"/>
              </a:lnSpc>
              <a:spcBef>
                <a:spcPts val="0"/>
              </a:spcBef>
              <a:spcAft>
                <a:spcPts val="0"/>
              </a:spcAft>
              <a:buNone/>
            </a:pPr>
            <a:r>
              <a:rPr lang="en" sz="1400"/>
              <a:t>O ∈ {0, 2, 4, 6, 8}</a:t>
            </a:r>
            <a:endParaRPr sz="1400"/>
          </a:p>
          <a:p>
            <a:pPr indent="0" lvl="0" marL="0" rtl="0" algn="l">
              <a:lnSpc>
                <a:spcPct val="100000"/>
              </a:lnSpc>
              <a:spcBef>
                <a:spcPts val="0"/>
              </a:spcBef>
              <a:spcAft>
                <a:spcPts val="0"/>
              </a:spcAft>
              <a:buNone/>
            </a:pPr>
            <a:r>
              <a:rPr lang="en" sz="1400"/>
              <a:t>W ∈ {0, 2, 3, 4}</a:t>
            </a:r>
            <a:endParaRPr sz="1400"/>
          </a:p>
          <a:p>
            <a:pPr indent="0" lvl="0" marL="0" rtl="0" algn="l">
              <a:lnSpc>
                <a:spcPct val="100000"/>
              </a:lnSpc>
              <a:spcBef>
                <a:spcPts val="0"/>
              </a:spcBef>
              <a:spcAft>
                <a:spcPts val="0"/>
              </a:spcAft>
              <a:buNone/>
            </a:pPr>
            <a:r>
              <a:rPr lang="en" sz="1400"/>
              <a:t>U, R ∈ {0, 2, 3, 4, 5, 6, 7, 8, 9}</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either pick O or R since both of them have only 3 possible values.</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Let’s pick O arbitrarily.</a:t>
            </a:r>
            <a:endParaRPr>
              <a:solidFill>
                <a:schemeClr val="dk2"/>
              </a:solidFill>
              <a:latin typeface="Lato"/>
              <a:ea typeface="Lato"/>
              <a:cs typeface="Lato"/>
              <a:sym typeface="Lato"/>
            </a:endParaRPr>
          </a:p>
        </p:txBody>
      </p:sp>
      <p:sp>
        <p:nvSpPr>
          <p:cNvPr id="364" name="Google Shape;364;p42"/>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O</a:t>
            </a:r>
            <a:endParaRPr b="1">
              <a:latin typeface="Lato"/>
              <a:ea typeface="Lato"/>
              <a:cs typeface="Lato"/>
              <a:sym typeface="Lato"/>
            </a:endParaRPr>
          </a:p>
        </p:txBody>
      </p:sp>
      <p:sp>
        <p:nvSpPr>
          <p:cNvPr id="365" name="Google Shape;365;p42"/>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0</a:t>
            </a:r>
            <a:endParaRPr b="1">
              <a:latin typeface="Lato"/>
              <a:ea typeface="Lato"/>
              <a:cs typeface="Lato"/>
              <a:sym typeface="Lato"/>
            </a:endParaRPr>
          </a:p>
        </p:txBody>
      </p:sp>
      <p:sp>
        <p:nvSpPr>
          <p:cNvPr id="366" name="Google Shape;366;p42"/>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4</a:t>
            </a:r>
            <a:endParaRPr b="1">
              <a:latin typeface="Lato"/>
              <a:ea typeface="Lato"/>
              <a:cs typeface="Lato"/>
              <a:sym typeface="Lato"/>
            </a:endParaRPr>
          </a:p>
        </p:txBody>
      </p:sp>
      <p:cxnSp>
        <p:nvCxnSpPr>
          <p:cNvPr id="367" name="Google Shape;367;p42"/>
          <p:cNvCxnSpPr>
            <a:stCxn id="364" idx="2"/>
            <a:endCxn id="365"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368" name="Google Shape;368;p42"/>
          <p:cNvCxnSpPr>
            <a:stCxn id="364" idx="2"/>
            <a:endCxn id="366"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369" name="Google Shape;369;p42"/>
          <p:cNvCxnSpPr/>
          <p:nvPr/>
        </p:nvCxnSpPr>
        <p:spPr>
          <a:xfrm>
            <a:off x="3191550" y="2021800"/>
            <a:ext cx="0" cy="2567100"/>
          </a:xfrm>
          <a:prstGeom prst="straightConnector1">
            <a:avLst/>
          </a:prstGeom>
          <a:noFill/>
          <a:ln cap="flat" cmpd="sng" w="9525">
            <a:solidFill>
              <a:schemeClr val="dk2"/>
            </a:solidFill>
            <a:prstDash val="solid"/>
            <a:round/>
            <a:headEnd len="med" w="med" type="none"/>
            <a:tailEnd len="med" w="med" type="none"/>
          </a:ln>
        </p:spPr>
      </p:cxnSp>
      <p:sp>
        <p:nvSpPr>
          <p:cNvPr id="370" name="Google Shape;370;p42"/>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least constraining value, we choose </a:t>
            </a:r>
            <a:r>
              <a:rPr b="1" lang="en">
                <a:solidFill>
                  <a:schemeClr val="dk2"/>
                </a:solidFill>
                <a:latin typeface="Lato"/>
                <a:ea typeface="Lato"/>
                <a:cs typeface="Lato"/>
                <a:sym typeface="Lato"/>
              </a:rPr>
              <a:t>“2”</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
        <p:nvSpPr>
          <p:cNvPr id="371" name="Google Shape;371;p42"/>
          <p:cNvSpPr txBox="1"/>
          <p:nvPr>
            <p:ph idx="4294967295" type="body"/>
          </p:nvPr>
        </p:nvSpPr>
        <p:spPr>
          <a:xfrm>
            <a:off x="354775" y="24169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10*0 + R = 2*O:</a:t>
            </a:r>
            <a:endParaRPr sz="1200"/>
          </a:p>
          <a:p>
            <a:pPr indent="0" lvl="0" marL="0" rtl="0" algn="l">
              <a:lnSpc>
                <a:spcPct val="100000"/>
              </a:lnSpc>
              <a:spcBef>
                <a:spcPts val="0"/>
              </a:spcBef>
              <a:spcAft>
                <a:spcPts val="0"/>
              </a:spcAft>
              <a:buNone/>
            </a:pPr>
            <a:r>
              <a:rPr lang="en" sz="1200"/>
              <a:t>R ∈ {0}</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R ∈ ɸ </a:t>
            </a:r>
            <a:r>
              <a:rPr b="1" lang="en" sz="1200" u="sng"/>
              <a:t>STOP</a:t>
            </a:r>
            <a:endParaRPr b="1" sz="1200" u="sng"/>
          </a:p>
        </p:txBody>
      </p:sp>
      <p:sp>
        <p:nvSpPr>
          <p:cNvPr id="372" name="Google Shape;372;p42"/>
          <p:cNvSpPr txBox="1"/>
          <p:nvPr/>
        </p:nvSpPr>
        <p:spPr>
          <a:xfrm>
            <a:off x="176100" y="780300"/>
            <a:ext cx="35475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 C1 = {</a:t>
            </a:r>
            <a:r>
              <a:rPr b="1" lang="en" u="sng">
                <a:latin typeface="Lato"/>
                <a:ea typeface="Lato"/>
                <a:cs typeface="Lato"/>
                <a:sym typeface="Lato"/>
              </a:rPr>
              <a:t>0</a:t>
            </a:r>
            <a:r>
              <a:rPr b="1" lang="en">
                <a:latin typeface="Lato"/>
                <a:ea typeface="Lato"/>
                <a:cs typeface="Lato"/>
                <a:sym typeface="Lato"/>
              </a:rPr>
              <a:t>, 1}</a:t>
            </a:r>
            <a:endParaRPr b="1">
              <a:latin typeface="Lato"/>
              <a:ea typeface="Lato"/>
              <a:cs typeface="Lato"/>
              <a:sym typeface="Lato"/>
            </a:endParaRPr>
          </a:p>
        </p:txBody>
      </p:sp>
      <p:sp>
        <p:nvSpPr>
          <p:cNvPr id="373" name="Google Shape;373;p42"/>
          <p:cNvSpPr txBox="1"/>
          <p:nvPr>
            <p:ph idx="4294967295" type="body"/>
          </p:nvPr>
        </p:nvSpPr>
        <p:spPr>
          <a:xfrm>
            <a:off x="6601000" y="207325"/>
            <a:ext cx="2482500" cy="12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 ∈ {5, 6, 7, 8, 9}</a:t>
            </a:r>
            <a:endParaRPr sz="1400"/>
          </a:p>
          <a:p>
            <a:pPr indent="0" lvl="0" marL="0" rtl="0" algn="l">
              <a:lnSpc>
                <a:spcPct val="100000"/>
              </a:lnSpc>
              <a:spcBef>
                <a:spcPts val="0"/>
              </a:spcBef>
              <a:spcAft>
                <a:spcPts val="0"/>
              </a:spcAft>
              <a:buNone/>
            </a:pPr>
            <a:r>
              <a:rPr lang="en" sz="1400"/>
              <a:t>O ∈ {0, 2, 4}</a:t>
            </a:r>
            <a:endParaRPr sz="1400"/>
          </a:p>
          <a:p>
            <a:pPr indent="0" lvl="0" marL="0" rtl="0" algn="l">
              <a:lnSpc>
                <a:spcPct val="100000"/>
              </a:lnSpc>
              <a:spcBef>
                <a:spcPts val="0"/>
              </a:spcBef>
              <a:spcAft>
                <a:spcPts val="0"/>
              </a:spcAft>
              <a:buNone/>
            </a:pPr>
            <a:r>
              <a:rPr lang="en" sz="1400"/>
              <a:t>W ∈ {0, 2, 3, 4}</a:t>
            </a:r>
            <a:endParaRPr sz="1400"/>
          </a:p>
          <a:p>
            <a:pPr indent="0" lvl="0" marL="0" rtl="0" algn="l">
              <a:lnSpc>
                <a:spcPct val="100000"/>
              </a:lnSpc>
              <a:spcBef>
                <a:spcPts val="0"/>
              </a:spcBef>
              <a:spcAft>
                <a:spcPts val="0"/>
              </a:spcAft>
              <a:buNone/>
            </a:pPr>
            <a:r>
              <a:rPr lang="en" sz="1400"/>
              <a:t>U ∈ {0, 4, 6, 8} </a:t>
            </a:r>
            <a:endParaRPr sz="1400"/>
          </a:p>
          <a:p>
            <a:pPr indent="0" lvl="0" marL="0" rtl="0" algn="l">
              <a:lnSpc>
                <a:spcPct val="100000"/>
              </a:lnSpc>
              <a:spcBef>
                <a:spcPts val="0"/>
              </a:spcBef>
              <a:spcAft>
                <a:spcPts val="0"/>
              </a:spcAft>
              <a:buNone/>
            </a:pPr>
            <a:r>
              <a:rPr lang="en" sz="1400"/>
              <a:t>R ∈ {0, 4, 8}</a:t>
            </a:r>
            <a:endParaRPr sz="1400"/>
          </a:p>
        </p:txBody>
      </p:sp>
      <p:sp>
        <p:nvSpPr>
          <p:cNvPr id="374" name="Google Shape;374;p42"/>
          <p:cNvSpPr txBox="1"/>
          <p:nvPr/>
        </p:nvSpPr>
        <p:spPr>
          <a:xfrm>
            <a:off x="4294650" y="19653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2</a:t>
            </a:r>
            <a:endParaRPr b="1">
              <a:latin typeface="Lato"/>
              <a:ea typeface="Lato"/>
              <a:cs typeface="Lato"/>
              <a:sym typeface="Lato"/>
            </a:endParaRPr>
          </a:p>
        </p:txBody>
      </p:sp>
      <p:cxnSp>
        <p:nvCxnSpPr>
          <p:cNvPr id="375" name="Google Shape;375;p42"/>
          <p:cNvCxnSpPr/>
          <p:nvPr/>
        </p:nvCxnSpPr>
        <p:spPr>
          <a:xfrm>
            <a:off x="6144900" y="2021800"/>
            <a:ext cx="0" cy="25671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42"/>
          <p:cNvSpPr txBox="1"/>
          <p:nvPr>
            <p:ph idx="4294967295" type="body"/>
          </p:nvPr>
        </p:nvSpPr>
        <p:spPr>
          <a:xfrm>
            <a:off x="3317525" y="24169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10*0 + R = 2*O:</a:t>
            </a:r>
            <a:endParaRPr sz="1200"/>
          </a:p>
          <a:p>
            <a:pPr indent="0" lvl="0" marL="0" rtl="0" algn="l">
              <a:lnSpc>
                <a:spcPct val="100000"/>
              </a:lnSpc>
              <a:spcBef>
                <a:spcPts val="0"/>
              </a:spcBef>
              <a:spcAft>
                <a:spcPts val="0"/>
              </a:spcAft>
              <a:buNone/>
            </a:pPr>
            <a:r>
              <a:rPr lang="en" sz="1200"/>
              <a:t>R ∈ {4}</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10*1 + O = 2*T + 0:</a:t>
            </a:r>
            <a:endParaRPr sz="1200"/>
          </a:p>
          <a:p>
            <a:pPr indent="0" lvl="0" marL="0" rtl="0" algn="l">
              <a:lnSpc>
                <a:spcPct val="100000"/>
              </a:lnSpc>
              <a:spcBef>
                <a:spcPts val="0"/>
              </a:spcBef>
              <a:spcAft>
                <a:spcPts val="0"/>
              </a:spcAft>
              <a:buNone/>
            </a:pPr>
            <a:r>
              <a:rPr lang="en" sz="1200"/>
              <a:t>T ∈ {6}</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T ∈ {6}, W ∈ {0, 3, 4}, U ∈ {0, 4, 6, 8}, R ∈ {4}</a:t>
            </a:r>
            <a:endParaRPr sz="1200"/>
          </a:p>
        </p:txBody>
      </p:sp>
      <p:sp>
        <p:nvSpPr>
          <p:cNvPr id="377" name="Google Shape;377;p42"/>
          <p:cNvSpPr txBox="1"/>
          <p:nvPr>
            <p:ph idx="4294967295" type="body"/>
          </p:nvPr>
        </p:nvSpPr>
        <p:spPr>
          <a:xfrm>
            <a:off x="6372700" y="23887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10*0 + R = 2*O:</a:t>
            </a:r>
            <a:endParaRPr sz="1200"/>
          </a:p>
          <a:p>
            <a:pPr indent="0" lvl="0" marL="0" rtl="0" algn="l">
              <a:lnSpc>
                <a:spcPct val="100000"/>
              </a:lnSpc>
              <a:spcBef>
                <a:spcPts val="0"/>
              </a:spcBef>
              <a:spcAft>
                <a:spcPts val="0"/>
              </a:spcAft>
              <a:buNone/>
            </a:pPr>
            <a:r>
              <a:rPr lang="en" sz="1200"/>
              <a:t>R ∈ {8}</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10*1 + O = 2*T + 0:</a:t>
            </a:r>
            <a:endParaRPr sz="1200"/>
          </a:p>
          <a:p>
            <a:pPr indent="0" lvl="0" marL="0" rtl="0" algn="l">
              <a:lnSpc>
                <a:spcPct val="100000"/>
              </a:lnSpc>
              <a:spcBef>
                <a:spcPts val="0"/>
              </a:spcBef>
              <a:spcAft>
                <a:spcPts val="0"/>
              </a:spcAft>
              <a:buNone/>
            </a:pPr>
            <a:r>
              <a:rPr lang="en" sz="1200"/>
              <a:t>T ∈ {7}</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T ∈ {7}, W ∈ {0, 2, 3}, U ∈ {0, 6, 8}, R ∈ {8}</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cxnSp>
        <p:nvCxnSpPr>
          <p:cNvPr id="378" name="Google Shape;378;p42"/>
          <p:cNvCxnSpPr>
            <a:stCxn id="364" idx="2"/>
            <a:endCxn id="374" idx="0"/>
          </p:cNvCxnSpPr>
          <p:nvPr/>
        </p:nvCxnSpPr>
        <p:spPr>
          <a:xfrm flipH="1" rot="-5400000">
            <a:off x="4431300" y="1824000"/>
            <a:ext cx="282000" cy="600"/>
          </a:xfrm>
          <a:prstGeom prst="curvedConnector3">
            <a:avLst>
              <a:gd fmla="val 5001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3"/>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either pick T or R since both of them have only 1 possible values.</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Let’s pick T arbitrarily.</a:t>
            </a:r>
            <a:endParaRPr>
              <a:solidFill>
                <a:schemeClr val="dk2"/>
              </a:solidFill>
              <a:latin typeface="Lato"/>
              <a:ea typeface="Lato"/>
              <a:cs typeface="Lato"/>
              <a:sym typeface="Lato"/>
            </a:endParaRPr>
          </a:p>
        </p:txBody>
      </p:sp>
      <p:sp>
        <p:nvSpPr>
          <p:cNvPr id="384" name="Google Shape;384;p43"/>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T</a:t>
            </a:r>
            <a:endParaRPr b="1">
              <a:latin typeface="Lato"/>
              <a:ea typeface="Lato"/>
              <a:cs typeface="Lato"/>
              <a:sym typeface="Lato"/>
            </a:endParaRPr>
          </a:p>
        </p:txBody>
      </p:sp>
      <p:sp>
        <p:nvSpPr>
          <p:cNvPr id="385" name="Google Shape;385;p43"/>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we can only choose </a:t>
            </a:r>
            <a:r>
              <a:rPr b="1" lang="en">
                <a:solidFill>
                  <a:schemeClr val="dk2"/>
                </a:solidFill>
                <a:latin typeface="Lato"/>
                <a:ea typeface="Lato"/>
                <a:cs typeface="Lato"/>
                <a:sym typeface="Lato"/>
              </a:rPr>
              <a:t>“6”</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
        <p:nvSpPr>
          <p:cNvPr id="386" name="Google Shape;386;p43"/>
          <p:cNvSpPr txBox="1"/>
          <p:nvPr/>
        </p:nvSpPr>
        <p:spPr>
          <a:xfrm>
            <a:off x="176100" y="780300"/>
            <a:ext cx="41871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 C1 = {</a:t>
            </a:r>
            <a:r>
              <a:rPr b="1" lang="en" u="sng">
                <a:latin typeface="Lato"/>
                <a:ea typeface="Lato"/>
                <a:cs typeface="Lato"/>
                <a:sym typeface="Lato"/>
              </a:rPr>
              <a:t>0</a:t>
            </a:r>
            <a:r>
              <a:rPr b="1" lang="en">
                <a:latin typeface="Lato"/>
                <a:ea typeface="Lato"/>
                <a:cs typeface="Lato"/>
                <a:sym typeface="Lato"/>
              </a:rPr>
              <a:t>, 1}, O = {</a:t>
            </a:r>
            <a:r>
              <a:rPr b="1" lang="en" u="sng">
                <a:latin typeface="Lato"/>
                <a:ea typeface="Lato"/>
                <a:cs typeface="Lato"/>
                <a:sym typeface="Lato"/>
              </a:rPr>
              <a:t>2</a:t>
            </a:r>
            <a:r>
              <a:rPr b="1" lang="en">
                <a:latin typeface="Lato"/>
                <a:ea typeface="Lato"/>
                <a:cs typeface="Lato"/>
                <a:sym typeface="Lato"/>
              </a:rPr>
              <a:t>, 4}</a:t>
            </a:r>
            <a:endParaRPr b="1">
              <a:latin typeface="Lato"/>
              <a:ea typeface="Lato"/>
              <a:cs typeface="Lato"/>
              <a:sym typeface="Lato"/>
            </a:endParaRPr>
          </a:p>
        </p:txBody>
      </p:sp>
      <p:sp>
        <p:nvSpPr>
          <p:cNvPr id="387" name="Google Shape;387;p43"/>
          <p:cNvSpPr txBox="1"/>
          <p:nvPr>
            <p:ph idx="4294967295" type="body"/>
          </p:nvPr>
        </p:nvSpPr>
        <p:spPr>
          <a:xfrm>
            <a:off x="6601000" y="207325"/>
            <a:ext cx="2482500" cy="12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 ∈ {6}</a:t>
            </a:r>
            <a:endParaRPr sz="1400"/>
          </a:p>
          <a:p>
            <a:pPr indent="0" lvl="0" marL="0" rtl="0" algn="l">
              <a:lnSpc>
                <a:spcPct val="100000"/>
              </a:lnSpc>
              <a:spcBef>
                <a:spcPts val="0"/>
              </a:spcBef>
              <a:spcAft>
                <a:spcPts val="0"/>
              </a:spcAft>
              <a:buNone/>
            </a:pPr>
            <a:r>
              <a:rPr lang="en" sz="1400"/>
              <a:t>W ∈ {0, 3, 4}</a:t>
            </a:r>
            <a:endParaRPr sz="1400"/>
          </a:p>
          <a:p>
            <a:pPr indent="0" lvl="0" marL="0" rtl="0" algn="l">
              <a:lnSpc>
                <a:spcPct val="100000"/>
              </a:lnSpc>
              <a:spcBef>
                <a:spcPts val="0"/>
              </a:spcBef>
              <a:spcAft>
                <a:spcPts val="0"/>
              </a:spcAft>
              <a:buNone/>
            </a:pPr>
            <a:r>
              <a:rPr lang="en" sz="1400"/>
              <a:t>U ∈ {0, 4, 6, 8} </a:t>
            </a:r>
            <a:endParaRPr sz="1400"/>
          </a:p>
          <a:p>
            <a:pPr indent="0" lvl="0" marL="0" rtl="0" algn="l">
              <a:lnSpc>
                <a:spcPct val="100000"/>
              </a:lnSpc>
              <a:spcBef>
                <a:spcPts val="0"/>
              </a:spcBef>
              <a:spcAft>
                <a:spcPts val="0"/>
              </a:spcAft>
              <a:buNone/>
            </a:pPr>
            <a:r>
              <a:rPr lang="en" sz="1400"/>
              <a:t>R ∈ {4}</a:t>
            </a:r>
            <a:endParaRPr sz="1400"/>
          </a:p>
        </p:txBody>
      </p:sp>
      <p:sp>
        <p:nvSpPr>
          <p:cNvPr id="388" name="Google Shape;388;p43"/>
          <p:cNvSpPr txBox="1"/>
          <p:nvPr/>
        </p:nvSpPr>
        <p:spPr>
          <a:xfrm>
            <a:off x="4294650" y="19653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6</a:t>
            </a:r>
            <a:endParaRPr b="1">
              <a:latin typeface="Lato"/>
              <a:ea typeface="Lato"/>
              <a:cs typeface="Lato"/>
              <a:sym typeface="Lato"/>
            </a:endParaRPr>
          </a:p>
        </p:txBody>
      </p:sp>
      <p:sp>
        <p:nvSpPr>
          <p:cNvPr id="389" name="Google Shape;389;p43"/>
          <p:cNvSpPr txBox="1"/>
          <p:nvPr>
            <p:ph idx="4294967295" type="body"/>
          </p:nvPr>
        </p:nvSpPr>
        <p:spPr>
          <a:xfrm>
            <a:off x="3317525" y="24169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W ∈ {0, 3, 4}, U ∈ {0, 4, 8}, R ∈ {4}</a:t>
            </a:r>
            <a:endParaRPr sz="1200"/>
          </a:p>
        </p:txBody>
      </p:sp>
      <p:cxnSp>
        <p:nvCxnSpPr>
          <p:cNvPr id="390" name="Google Shape;390;p43"/>
          <p:cNvCxnSpPr>
            <a:stCxn id="384" idx="2"/>
            <a:endCxn id="388" idx="0"/>
          </p:cNvCxnSpPr>
          <p:nvPr/>
        </p:nvCxnSpPr>
        <p:spPr>
          <a:xfrm flipH="1" rot="-5400000">
            <a:off x="4431300" y="1824000"/>
            <a:ext cx="282000" cy="600"/>
          </a:xfrm>
          <a:prstGeom prst="curvedConnector3">
            <a:avLst>
              <a:gd fmla="val 5001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152400" y="1292275"/>
            <a:ext cx="8839200" cy="255895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4"/>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pick R.</a:t>
            </a:r>
            <a:endParaRPr>
              <a:solidFill>
                <a:schemeClr val="dk2"/>
              </a:solidFill>
              <a:latin typeface="Lato"/>
              <a:ea typeface="Lato"/>
              <a:cs typeface="Lato"/>
              <a:sym typeface="Lato"/>
            </a:endParaRPr>
          </a:p>
        </p:txBody>
      </p:sp>
      <p:sp>
        <p:nvSpPr>
          <p:cNvPr id="396" name="Google Shape;396;p44"/>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R</a:t>
            </a:r>
            <a:endParaRPr b="1">
              <a:latin typeface="Lato"/>
              <a:ea typeface="Lato"/>
              <a:cs typeface="Lato"/>
              <a:sym typeface="Lato"/>
            </a:endParaRPr>
          </a:p>
        </p:txBody>
      </p:sp>
      <p:sp>
        <p:nvSpPr>
          <p:cNvPr id="397" name="Google Shape;397;p44"/>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we can only choose </a:t>
            </a:r>
            <a:r>
              <a:rPr b="1" lang="en">
                <a:solidFill>
                  <a:schemeClr val="dk2"/>
                </a:solidFill>
                <a:latin typeface="Lato"/>
                <a:ea typeface="Lato"/>
                <a:cs typeface="Lato"/>
                <a:sym typeface="Lato"/>
              </a:rPr>
              <a:t>“4”</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
        <p:nvSpPr>
          <p:cNvPr id="398" name="Google Shape;398;p44"/>
          <p:cNvSpPr txBox="1"/>
          <p:nvPr/>
        </p:nvSpPr>
        <p:spPr>
          <a:xfrm>
            <a:off x="176100" y="780300"/>
            <a:ext cx="48357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 C1 = {</a:t>
            </a:r>
            <a:r>
              <a:rPr b="1" lang="en" u="sng">
                <a:latin typeface="Lato"/>
                <a:ea typeface="Lato"/>
                <a:cs typeface="Lato"/>
                <a:sym typeface="Lato"/>
              </a:rPr>
              <a:t>0</a:t>
            </a:r>
            <a:r>
              <a:rPr b="1" lang="en">
                <a:latin typeface="Lato"/>
                <a:ea typeface="Lato"/>
                <a:cs typeface="Lato"/>
                <a:sym typeface="Lato"/>
              </a:rPr>
              <a:t>, 1}, O = {</a:t>
            </a:r>
            <a:r>
              <a:rPr b="1" lang="en" u="sng">
                <a:latin typeface="Lato"/>
                <a:ea typeface="Lato"/>
                <a:cs typeface="Lato"/>
                <a:sym typeface="Lato"/>
              </a:rPr>
              <a:t>2</a:t>
            </a:r>
            <a:r>
              <a:rPr b="1" lang="en">
                <a:latin typeface="Lato"/>
                <a:ea typeface="Lato"/>
                <a:cs typeface="Lato"/>
                <a:sym typeface="Lato"/>
              </a:rPr>
              <a:t>, 4}, T = 6</a:t>
            </a:r>
            <a:endParaRPr b="1">
              <a:latin typeface="Lato"/>
              <a:ea typeface="Lato"/>
              <a:cs typeface="Lato"/>
              <a:sym typeface="Lato"/>
            </a:endParaRPr>
          </a:p>
        </p:txBody>
      </p:sp>
      <p:sp>
        <p:nvSpPr>
          <p:cNvPr id="399" name="Google Shape;399;p44"/>
          <p:cNvSpPr txBox="1"/>
          <p:nvPr>
            <p:ph idx="4294967295" type="body"/>
          </p:nvPr>
        </p:nvSpPr>
        <p:spPr>
          <a:xfrm>
            <a:off x="6601000" y="207325"/>
            <a:ext cx="2482500" cy="12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 ∈ {0, 3, 4}</a:t>
            </a:r>
            <a:endParaRPr sz="1400"/>
          </a:p>
          <a:p>
            <a:pPr indent="0" lvl="0" marL="0" rtl="0" algn="l">
              <a:lnSpc>
                <a:spcPct val="100000"/>
              </a:lnSpc>
              <a:spcBef>
                <a:spcPts val="0"/>
              </a:spcBef>
              <a:spcAft>
                <a:spcPts val="0"/>
              </a:spcAft>
              <a:buNone/>
            </a:pPr>
            <a:r>
              <a:rPr lang="en" sz="1400"/>
              <a:t>U ∈ {0, 4, 8} </a:t>
            </a:r>
            <a:endParaRPr sz="1400"/>
          </a:p>
          <a:p>
            <a:pPr indent="0" lvl="0" marL="0" rtl="0" algn="l">
              <a:lnSpc>
                <a:spcPct val="100000"/>
              </a:lnSpc>
              <a:spcBef>
                <a:spcPts val="0"/>
              </a:spcBef>
              <a:spcAft>
                <a:spcPts val="0"/>
              </a:spcAft>
              <a:buNone/>
            </a:pPr>
            <a:r>
              <a:rPr lang="en" sz="1400"/>
              <a:t>R ∈ {4}</a:t>
            </a:r>
            <a:endParaRPr sz="1400"/>
          </a:p>
        </p:txBody>
      </p:sp>
      <p:sp>
        <p:nvSpPr>
          <p:cNvPr id="400" name="Google Shape;400;p44"/>
          <p:cNvSpPr txBox="1"/>
          <p:nvPr/>
        </p:nvSpPr>
        <p:spPr>
          <a:xfrm>
            <a:off x="4294650" y="19653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4</a:t>
            </a:r>
            <a:endParaRPr b="1">
              <a:latin typeface="Lato"/>
              <a:ea typeface="Lato"/>
              <a:cs typeface="Lato"/>
              <a:sym typeface="Lato"/>
            </a:endParaRPr>
          </a:p>
        </p:txBody>
      </p:sp>
      <p:sp>
        <p:nvSpPr>
          <p:cNvPr id="401" name="Google Shape;401;p44"/>
          <p:cNvSpPr txBox="1"/>
          <p:nvPr>
            <p:ph idx="4294967295" type="body"/>
          </p:nvPr>
        </p:nvSpPr>
        <p:spPr>
          <a:xfrm>
            <a:off x="3317525" y="24169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W ∈ {0, 3}, U ∈ {0, 8}</a:t>
            </a:r>
            <a:endParaRPr sz="1200"/>
          </a:p>
        </p:txBody>
      </p:sp>
      <p:cxnSp>
        <p:nvCxnSpPr>
          <p:cNvPr id="402" name="Google Shape;402;p44"/>
          <p:cNvCxnSpPr>
            <a:stCxn id="396" idx="2"/>
            <a:endCxn id="400" idx="0"/>
          </p:cNvCxnSpPr>
          <p:nvPr/>
        </p:nvCxnSpPr>
        <p:spPr>
          <a:xfrm flipH="1" rot="-5400000">
            <a:off x="4431300" y="1824000"/>
            <a:ext cx="282000" cy="600"/>
          </a:xfrm>
          <a:prstGeom prst="curvedConnector3">
            <a:avLst>
              <a:gd fmla="val 5001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5"/>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either pick W or U since both of them have only 2 possible values.</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Let’s pick W arbitrarily.</a:t>
            </a:r>
            <a:endParaRPr>
              <a:solidFill>
                <a:schemeClr val="dk2"/>
              </a:solidFill>
              <a:latin typeface="Lato"/>
              <a:ea typeface="Lato"/>
              <a:cs typeface="Lato"/>
              <a:sym typeface="Lato"/>
            </a:endParaRPr>
          </a:p>
        </p:txBody>
      </p:sp>
      <p:sp>
        <p:nvSpPr>
          <p:cNvPr id="408" name="Google Shape;408;p45"/>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W</a:t>
            </a:r>
            <a:endParaRPr b="1">
              <a:latin typeface="Lato"/>
              <a:ea typeface="Lato"/>
              <a:cs typeface="Lato"/>
              <a:sym typeface="Lato"/>
            </a:endParaRPr>
          </a:p>
        </p:txBody>
      </p:sp>
      <p:sp>
        <p:nvSpPr>
          <p:cNvPr id="409" name="Google Shape;409;p45"/>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0</a:t>
            </a:r>
            <a:endParaRPr b="1">
              <a:latin typeface="Lato"/>
              <a:ea typeface="Lato"/>
              <a:cs typeface="Lato"/>
              <a:sym typeface="Lato"/>
            </a:endParaRPr>
          </a:p>
        </p:txBody>
      </p:sp>
      <p:sp>
        <p:nvSpPr>
          <p:cNvPr id="410" name="Google Shape;410;p45"/>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3</a:t>
            </a:r>
            <a:endParaRPr b="1">
              <a:latin typeface="Lato"/>
              <a:ea typeface="Lato"/>
              <a:cs typeface="Lato"/>
              <a:sym typeface="Lato"/>
            </a:endParaRPr>
          </a:p>
        </p:txBody>
      </p:sp>
      <p:cxnSp>
        <p:nvCxnSpPr>
          <p:cNvPr id="411" name="Google Shape;411;p45"/>
          <p:cNvCxnSpPr>
            <a:stCxn id="408" idx="2"/>
            <a:endCxn id="409"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412" name="Google Shape;412;p45"/>
          <p:cNvCxnSpPr>
            <a:stCxn id="408" idx="2"/>
            <a:endCxn id="410"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413" name="Google Shape;413;p45"/>
          <p:cNvCxnSpPr/>
          <p:nvPr/>
        </p:nvCxnSpPr>
        <p:spPr>
          <a:xfrm>
            <a:off x="4572000" y="2021800"/>
            <a:ext cx="0" cy="2567100"/>
          </a:xfrm>
          <a:prstGeom prst="straightConnector1">
            <a:avLst/>
          </a:prstGeom>
          <a:noFill/>
          <a:ln cap="flat" cmpd="sng" w="9525">
            <a:solidFill>
              <a:schemeClr val="dk2"/>
            </a:solidFill>
            <a:prstDash val="solid"/>
            <a:round/>
            <a:headEnd len="med" w="med" type="none"/>
            <a:tailEnd len="med" w="med" type="none"/>
          </a:ln>
        </p:spPr>
      </p:cxnSp>
      <p:sp>
        <p:nvSpPr>
          <p:cNvPr id="414" name="Google Shape;414;p45"/>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We reached a dead end. So we back track to the latest variable with branches (which is O) and pick another branch.</a:t>
            </a:r>
            <a:endParaRPr>
              <a:solidFill>
                <a:schemeClr val="dk2"/>
              </a:solidFill>
              <a:latin typeface="Lato"/>
              <a:ea typeface="Lato"/>
              <a:cs typeface="Lato"/>
              <a:sym typeface="Lato"/>
            </a:endParaRPr>
          </a:p>
        </p:txBody>
      </p:sp>
      <p:sp>
        <p:nvSpPr>
          <p:cNvPr id="415" name="Google Shape;415;p45"/>
          <p:cNvSpPr txBox="1"/>
          <p:nvPr>
            <p:ph idx="4294967295" type="body"/>
          </p:nvPr>
        </p:nvSpPr>
        <p:spPr>
          <a:xfrm>
            <a:off x="354775" y="238875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10*0 + U = 2*W + 0:</a:t>
            </a:r>
            <a:endParaRPr sz="1400"/>
          </a:p>
          <a:p>
            <a:pPr indent="0" lvl="0" marL="0" rtl="0" algn="l">
              <a:spcBef>
                <a:spcPts val="1600"/>
              </a:spcBef>
              <a:spcAft>
                <a:spcPts val="0"/>
              </a:spcAft>
              <a:buNone/>
            </a:pPr>
            <a:r>
              <a:rPr lang="en" sz="1400"/>
              <a:t>U ∈ {0}</a:t>
            </a:r>
            <a:endParaRPr sz="1400"/>
          </a:p>
          <a:p>
            <a:pPr indent="0" lvl="0" marL="0" rtl="0" algn="l">
              <a:spcBef>
                <a:spcPts val="1600"/>
              </a:spcBef>
              <a:spcAft>
                <a:spcPts val="0"/>
              </a:spcAft>
              <a:buNone/>
            </a:pPr>
            <a:r>
              <a:rPr lang="en" sz="1400"/>
              <a:t>Inferring from All-Different {F, T, W, O U, R}:</a:t>
            </a:r>
            <a:endParaRPr sz="1400"/>
          </a:p>
          <a:p>
            <a:pPr indent="0" lvl="0" marL="0" rtl="0" algn="l">
              <a:spcBef>
                <a:spcPts val="1600"/>
              </a:spcBef>
              <a:spcAft>
                <a:spcPts val="1600"/>
              </a:spcAft>
              <a:buNone/>
            </a:pPr>
            <a:r>
              <a:rPr lang="en" sz="1400"/>
              <a:t>U ∈ ɸ </a:t>
            </a:r>
            <a:r>
              <a:rPr b="1" lang="en" sz="1400" u="sng"/>
              <a:t>STOP</a:t>
            </a:r>
            <a:endParaRPr b="1" sz="1400" u="sng"/>
          </a:p>
        </p:txBody>
      </p:sp>
      <p:sp>
        <p:nvSpPr>
          <p:cNvPr id="416" name="Google Shape;416;p45"/>
          <p:cNvSpPr txBox="1"/>
          <p:nvPr>
            <p:ph idx="4294967295" type="body"/>
          </p:nvPr>
        </p:nvSpPr>
        <p:spPr>
          <a:xfrm>
            <a:off x="4849325" y="238875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10*0 + U = 2*W + 0:</a:t>
            </a:r>
            <a:endParaRPr sz="1400"/>
          </a:p>
          <a:p>
            <a:pPr indent="0" lvl="0" marL="0" rtl="0" algn="l">
              <a:spcBef>
                <a:spcPts val="1600"/>
              </a:spcBef>
              <a:spcAft>
                <a:spcPts val="0"/>
              </a:spcAft>
              <a:buNone/>
            </a:pPr>
            <a:r>
              <a:rPr lang="en" sz="1400"/>
              <a:t>U ∈ {0, 8} ∩ {6} ∈ ɸ </a:t>
            </a:r>
            <a:r>
              <a:rPr b="1" lang="en" sz="1400" u="sng"/>
              <a:t>STOP</a:t>
            </a:r>
            <a:endParaRPr b="1" sz="1400" u="sng"/>
          </a:p>
          <a:p>
            <a:pPr indent="0" lvl="0" marL="0" rtl="0" algn="l">
              <a:spcBef>
                <a:spcPts val="1600"/>
              </a:spcBef>
              <a:spcAft>
                <a:spcPts val="1600"/>
              </a:spcAft>
              <a:buNone/>
            </a:pPr>
            <a:r>
              <a:t/>
            </a:r>
            <a:endParaRPr sz="1400"/>
          </a:p>
        </p:txBody>
      </p:sp>
      <p:sp>
        <p:nvSpPr>
          <p:cNvPr id="417" name="Google Shape;417;p45"/>
          <p:cNvSpPr txBox="1"/>
          <p:nvPr/>
        </p:nvSpPr>
        <p:spPr>
          <a:xfrm>
            <a:off x="176100" y="780300"/>
            <a:ext cx="52401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 C1 = {</a:t>
            </a:r>
            <a:r>
              <a:rPr b="1" lang="en" u="sng">
                <a:latin typeface="Lato"/>
                <a:ea typeface="Lato"/>
                <a:cs typeface="Lato"/>
                <a:sym typeface="Lato"/>
              </a:rPr>
              <a:t>0</a:t>
            </a:r>
            <a:r>
              <a:rPr b="1" lang="en">
                <a:latin typeface="Lato"/>
                <a:ea typeface="Lato"/>
                <a:cs typeface="Lato"/>
                <a:sym typeface="Lato"/>
              </a:rPr>
              <a:t>, 1}, O = {</a:t>
            </a:r>
            <a:r>
              <a:rPr b="1" lang="en" u="sng">
                <a:latin typeface="Lato"/>
                <a:ea typeface="Lato"/>
                <a:cs typeface="Lato"/>
                <a:sym typeface="Lato"/>
              </a:rPr>
              <a:t>2</a:t>
            </a:r>
            <a:r>
              <a:rPr b="1" lang="en">
                <a:latin typeface="Lato"/>
                <a:ea typeface="Lato"/>
                <a:cs typeface="Lato"/>
                <a:sym typeface="Lato"/>
              </a:rPr>
              <a:t>, 4}, T = 6, R = 4</a:t>
            </a:r>
            <a:endParaRPr b="1">
              <a:latin typeface="Lato"/>
              <a:ea typeface="Lato"/>
              <a:cs typeface="Lato"/>
              <a:sym typeface="Lato"/>
            </a:endParaRPr>
          </a:p>
        </p:txBody>
      </p:sp>
      <p:sp>
        <p:nvSpPr>
          <p:cNvPr id="418" name="Google Shape;418;p45"/>
          <p:cNvSpPr txBox="1"/>
          <p:nvPr>
            <p:ph idx="4294967295" type="body"/>
          </p:nvPr>
        </p:nvSpPr>
        <p:spPr>
          <a:xfrm>
            <a:off x="6601000" y="207325"/>
            <a:ext cx="2482500" cy="125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 ∈ {0, 3}</a:t>
            </a:r>
            <a:endParaRPr sz="1400"/>
          </a:p>
          <a:p>
            <a:pPr indent="0" lvl="0" marL="0" rtl="0" algn="l">
              <a:lnSpc>
                <a:spcPct val="100000"/>
              </a:lnSpc>
              <a:spcBef>
                <a:spcPts val="0"/>
              </a:spcBef>
              <a:spcAft>
                <a:spcPts val="0"/>
              </a:spcAft>
              <a:buNone/>
            </a:pPr>
            <a:r>
              <a:rPr lang="en" sz="1400"/>
              <a:t>U ∈ {0, 8}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6"/>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either pick O or R since both of them have only 3 possible values.</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Let’s pick O arbitrarily.</a:t>
            </a:r>
            <a:endParaRPr>
              <a:solidFill>
                <a:schemeClr val="dk2"/>
              </a:solidFill>
              <a:latin typeface="Lato"/>
              <a:ea typeface="Lato"/>
              <a:cs typeface="Lato"/>
              <a:sym typeface="Lato"/>
            </a:endParaRPr>
          </a:p>
        </p:txBody>
      </p:sp>
      <p:sp>
        <p:nvSpPr>
          <p:cNvPr id="424" name="Google Shape;424;p46"/>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O</a:t>
            </a:r>
            <a:endParaRPr b="1">
              <a:latin typeface="Lato"/>
              <a:ea typeface="Lato"/>
              <a:cs typeface="Lato"/>
              <a:sym typeface="Lato"/>
            </a:endParaRPr>
          </a:p>
        </p:txBody>
      </p:sp>
      <p:sp>
        <p:nvSpPr>
          <p:cNvPr id="425" name="Google Shape;425;p46"/>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0</a:t>
            </a:r>
            <a:endParaRPr b="1">
              <a:latin typeface="Lato"/>
              <a:ea typeface="Lato"/>
              <a:cs typeface="Lato"/>
              <a:sym typeface="Lato"/>
            </a:endParaRPr>
          </a:p>
        </p:txBody>
      </p:sp>
      <p:sp>
        <p:nvSpPr>
          <p:cNvPr id="426" name="Google Shape;426;p46"/>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4</a:t>
            </a:r>
            <a:endParaRPr b="1">
              <a:latin typeface="Lato"/>
              <a:ea typeface="Lato"/>
              <a:cs typeface="Lato"/>
              <a:sym typeface="Lato"/>
            </a:endParaRPr>
          </a:p>
        </p:txBody>
      </p:sp>
      <p:cxnSp>
        <p:nvCxnSpPr>
          <p:cNvPr id="427" name="Google Shape;427;p46"/>
          <p:cNvCxnSpPr>
            <a:stCxn id="424" idx="2"/>
            <a:endCxn id="425"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428" name="Google Shape;428;p46"/>
          <p:cNvCxnSpPr>
            <a:stCxn id="424" idx="2"/>
            <a:endCxn id="426"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429" name="Google Shape;429;p46"/>
          <p:cNvCxnSpPr/>
          <p:nvPr/>
        </p:nvCxnSpPr>
        <p:spPr>
          <a:xfrm>
            <a:off x="3191550" y="2021800"/>
            <a:ext cx="0" cy="2567100"/>
          </a:xfrm>
          <a:prstGeom prst="straightConnector1">
            <a:avLst/>
          </a:prstGeom>
          <a:noFill/>
          <a:ln cap="flat" cmpd="sng" w="9525">
            <a:solidFill>
              <a:schemeClr val="dk2"/>
            </a:solidFill>
            <a:prstDash val="solid"/>
            <a:round/>
            <a:headEnd len="med" w="med" type="none"/>
            <a:tailEnd len="med" w="med" type="none"/>
          </a:ln>
        </p:spPr>
      </p:cxnSp>
      <p:sp>
        <p:nvSpPr>
          <p:cNvPr id="430" name="Google Shape;430;p46"/>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“2” lead to a dead end. So we choose </a:t>
            </a:r>
            <a:r>
              <a:rPr b="1" lang="en">
                <a:solidFill>
                  <a:schemeClr val="dk2"/>
                </a:solidFill>
                <a:latin typeface="Lato"/>
                <a:ea typeface="Lato"/>
                <a:cs typeface="Lato"/>
                <a:sym typeface="Lato"/>
              </a:rPr>
              <a:t>“4”</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
        <p:nvSpPr>
          <p:cNvPr id="431" name="Google Shape;431;p46"/>
          <p:cNvSpPr txBox="1"/>
          <p:nvPr>
            <p:ph idx="4294967295" type="body"/>
          </p:nvPr>
        </p:nvSpPr>
        <p:spPr>
          <a:xfrm>
            <a:off x="354775" y="24169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10*0 + R = 2*O:</a:t>
            </a:r>
            <a:endParaRPr sz="1200"/>
          </a:p>
          <a:p>
            <a:pPr indent="0" lvl="0" marL="0" rtl="0" algn="l">
              <a:lnSpc>
                <a:spcPct val="100000"/>
              </a:lnSpc>
              <a:spcBef>
                <a:spcPts val="0"/>
              </a:spcBef>
              <a:spcAft>
                <a:spcPts val="0"/>
              </a:spcAft>
              <a:buNone/>
            </a:pPr>
            <a:r>
              <a:rPr lang="en" sz="1200"/>
              <a:t>R ∈ {0}</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R ∈ ɸ </a:t>
            </a:r>
            <a:r>
              <a:rPr b="1" lang="en" sz="1200" u="sng"/>
              <a:t>STOP</a:t>
            </a:r>
            <a:endParaRPr b="1" sz="1200" u="sng"/>
          </a:p>
        </p:txBody>
      </p:sp>
      <p:sp>
        <p:nvSpPr>
          <p:cNvPr id="432" name="Google Shape;432;p46"/>
          <p:cNvSpPr txBox="1"/>
          <p:nvPr/>
        </p:nvSpPr>
        <p:spPr>
          <a:xfrm>
            <a:off x="176100" y="780300"/>
            <a:ext cx="35475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 C1 = {</a:t>
            </a:r>
            <a:r>
              <a:rPr b="1" lang="en" u="sng">
                <a:latin typeface="Lato"/>
                <a:ea typeface="Lato"/>
                <a:cs typeface="Lato"/>
                <a:sym typeface="Lato"/>
              </a:rPr>
              <a:t>0</a:t>
            </a:r>
            <a:r>
              <a:rPr b="1" lang="en">
                <a:latin typeface="Lato"/>
                <a:ea typeface="Lato"/>
                <a:cs typeface="Lato"/>
                <a:sym typeface="Lato"/>
              </a:rPr>
              <a:t>, 1}</a:t>
            </a:r>
            <a:endParaRPr b="1">
              <a:latin typeface="Lato"/>
              <a:ea typeface="Lato"/>
              <a:cs typeface="Lato"/>
              <a:sym typeface="Lato"/>
            </a:endParaRPr>
          </a:p>
        </p:txBody>
      </p:sp>
      <p:sp>
        <p:nvSpPr>
          <p:cNvPr id="433" name="Google Shape;433;p46"/>
          <p:cNvSpPr txBox="1"/>
          <p:nvPr>
            <p:ph idx="4294967295" type="body"/>
          </p:nvPr>
        </p:nvSpPr>
        <p:spPr>
          <a:xfrm>
            <a:off x="6601000" y="207325"/>
            <a:ext cx="2482500" cy="12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 ∈ {5, 6, 7, 8, 9}</a:t>
            </a:r>
            <a:endParaRPr sz="1400"/>
          </a:p>
          <a:p>
            <a:pPr indent="0" lvl="0" marL="0" rtl="0" algn="l">
              <a:lnSpc>
                <a:spcPct val="100000"/>
              </a:lnSpc>
              <a:spcBef>
                <a:spcPts val="0"/>
              </a:spcBef>
              <a:spcAft>
                <a:spcPts val="0"/>
              </a:spcAft>
              <a:buNone/>
            </a:pPr>
            <a:r>
              <a:rPr lang="en" sz="1400"/>
              <a:t>O ∈ {0, 2, 4}</a:t>
            </a:r>
            <a:endParaRPr sz="1400"/>
          </a:p>
          <a:p>
            <a:pPr indent="0" lvl="0" marL="0" rtl="0" algn="l">
              <a:lnSpc>
                <a:spcPct val="100000"/>
              </a:lnSpc>
              <a:spcBef>
                <a:spcPts val="0"/>
              </a:spcBef>
              <a:spcAft>
                <a:spcPts val="0"/>
              </a:spcAft>
              <a:buNone/>
            </a:pPr>
            <a:r>
              <a:rPr lang="en" sz="1400"/>
              <a:t>W ∈ {0, 2, 3, 4}</a:t>
            </a:r>
            <a:endParaRPr sz="1400"/>
          </a:p>
          <a:p>
            <a:pPr indent="0" lvl="0" marL="0" rtl="0" algn="l">
              <a:lnSpc>
                <a:spcPct val="100000"/>
              </a:lnSpc>
              <a:spcBef>
                <a:spcPts val="0"/>
              </a:spcBef>
              <a:spcAft>
                <a:spcPts val="0"/>
              </a:spcAft>
              <a:buNone/>
            </a:pPr>
            <a:r>
              <a:rPr lang="en" sz="1400"/>
              <a:t>U ∈ {0, 4, 6, 8} </a:t>
            </a:r>
            <a:endParaRPr sz="1400"/>
          </a:p>
          <a:p>
            <a:pPr indent="0" lvl="0" marL="0" rtl="0" algn="l">
              <a:lnSpc>
                <a:spcPct val="100000"/>
              </a:lnSpc>
              <a:spcBef>
                <a:spcPts val="0"/>
              </a:spcBef>
              <a:spcAft>
                <a:spcPts val="0"/>
              </a:spcAft>
              <a:buNone/>
            </a:pPr>
            <a:r>
              <a:rPr lang="en" sz="1400"/>
              <a:t>R ∈ {0, 4, 8}</a:t>
            </a:r>
            <a:endParaRPr sz="1400"/>
          </a:p>
        </p:txBody>
      </p:sp>
      <p:sp>
        <p:nvSpPr>
          <p:cNvPr id="434" name="Google Shape;434;p46"/>
          <p:cNvSpPr txBox="1"/>
          <p:nvPr/>
        </p:nvSpPr>
        <p:spPr>
          <a:xfrm>
            <a:off x="4294650" y="19653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2</a:t>
            </a:r>
            <a:endParaRPr b="1">
              <a:latin typeface="Lato"/>
              <a:ea typeface="Lato"/>
              <a:cs typeface="Lato"/>
              <a:sym typeface="Lato"/>
            </a:endParaRPr>
          </a:p>
        </p:txBody>
      </p:sp>
      <p:cxnSp>
        <p:nvCxnSpPr>
          <p:cNvPr id="435" name="Google Shape;435;p46"/>
          <p:cNvCxnSpPr/>
          <p:nvPr/>
        </p:nvCxnSpPr>
        <p:spPr>
          <a:xfrm>
            <a:off x="6144900" y="2021800"/>
            <a:ext cx="0" cy="2567100"/>
          </a:xfrm>
          <a:prstGeom prst="straightConnector1">
            <a:avLst/>
          </a:prstGeom>
          <a:noFill/>
          <a:ln cap="flat" cmpd="sng" w="9525">
            <a:solidFill>
              <a:schemeClr val="dk2"/>
            </a:solidFill>
            <a:prstDash val="solid"/>
            <a:round/>
            <a:headEnd len="med" w="med" type="none"/>
            <a:tailEnd len="med" w="med" type="none"/>
          </a:ln>
        </p:spPr>
      </p:cxnSp>
      <p:sp>
        <p:nvSpPr>
          <p:cNvPr id="436" name="Google Shape;436;p46"/>
          <p:cNvSpPr txBox="1"/>
          <p:nvPr>
            <p:ph idx="4294967295" type="body"/>
          </p:nvPr>
        </p:nvSpPr>
        <p:spPr>
          <a:xfrm>
            <a:off x="3317525" y="24169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10*0 + R = 2*O:</a:t>
            </a:r>
            <a:endParaRPr sz="1200"/>
          </a:p>
          <a:p>
            <a:pPr indent="0" lvl="0" marL="0" rtl="0" algn="l">
              <a:lnSpc>
                <a:spcPct val="100000"/>
              </a:lnSpc>
              <a:spcBef>
                <a:spcPts val="0"/>
              </a:spcBef>
              <a:spcAft>
                <a:spcPts val="0"/>
              </a:spcAft>
              <a:buNone/>
            </a:pPr>
            <a:r>
              <a:rPr lang="en" sz="1200"/>
              <a:t>R ∈ {4}</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10*1 + O = 2*T + 0:</a:t>
            </a:r>
            <a:endParaRPr sz="1200"/>
          </a:p>
          <a:p>
            <a:pPr indent="0" lvl="0" marL="0" rtl="0" algn="l">
              <a:lnSpc>
                <a:spcPct val="100000"/>
              </a:lnSpc>
              <a:spcBef>
                <a:spcPts val="0"/>
              </a:spcBef>
              <a:spcAft>
                <a:spcPts val="0"/>
              </a:spcAft>
              <a:buNone/>
            </a:pPr>
            <a:r>
              <a:rPr lang="en" sz="1200"/>
              <a:t>T ∈ {6}</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T ∈ {6}, W ∈ {0, 3, 4}, U ∈ {0, 4, 6, 8}, R ∈ {4}</a:t>
            </a:r>
            <a:endParaRPr sz="1200"/>
          </a:p>
        </p:txBody>
      </p:sp>
      <p:sp>
        <p:nvSpPr>
          <p:cNvPr id="437" name="Google Shape;437;p46"/>
          <p:cNvSpPr txBox="1"/>
          <p:nvPr>
            <p:ph idx="4294967295" type="body"/>
          </p:nvPr>
        </p:nvSpPr>
        <p:spPr>
          <a:xfrm>
            <a:off x="6372700" y="23887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10*0 + R = 2*O:</a:t>
            </a:r>
            <a:endParaRPr sz="1200"/>
          </a:p>
          <a:p>
            <a:pPr indent="0" lvl="0" marL="0" rtl="0" algn="l">
              <a:lnSpc>
                <a:spcPct val="100000"/>
              </a:lnSpc>
              <a:spcBef>
                <a:spcPts val="0"/>
              </a:spcBef>
              <a:spcAft>
                <a:spcPts val="0"/>
              </a:spcAft>
              <a:buNone/>
            </a:pPr>
            <a:r>
              <a:rPr lang="en" sz="1200"/>
              <a:t>R ∈ {8}</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10*1 + O = 2*T + 0:</a:t>
            </a:r>
            <a:endParaRPr sz="1200"/>
          </a:p>
          <a:p>
            <a:pPr indent="0" lvl="0" marL="0" rtl="0" algn="l">
              <a:lnSpc>
                <a:spcPct val="100000"/>
              </a:lnSpc>
              <a:spcBef>
                <a:spcPts val="0"/>
              </a:spcBef>
              <a:spcAft>
                <a:spcPts val="0"/>
              </a:spcAft>
              <a:buNone/>
            </a:pPr>
            <a:r>
              <a:rPr lang="en" sz="1200"/>
              <a:t>T ∈ {7}</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T ∈ {7}, W ∈ {0, 2, 3}, U ∈ {0, 6, 8}, R ∈ {8}</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cxnSp>
        <p:nvCxnSpPr>
          <p:cNvPr id="438" name="Google Shape;438;p46"/>
          <p:cNvCxnSpPr>
            <a:stCxn id="424" idx="2"/>
            <a:endCxn id="434" idx="0"/>
          </p:cNvCxnSpPr>
          <p:nvPr/>
        </p:nvCxnSpPr>
        <p:spPr>
          <a:xfrm flipH="1" rot="-5400000">
            <a:off x="4431300" y="1824000"/>
            <a:ext cx="282000" cy="600"/>
          </a:xfrm>
          <a:prstGeom prst="curvedConnector3">
            <a:avLst>
              <a:gd fmla="val 50013" name="adj1"/>
            </a:avLst>
          </a:prstGeom>
          <a:noFill/>
          <a:ln cap="flat" cmpd="sng" w="9525">
            <a:solidFill>
              <a:schemeClr val="dk2"/>
            </a:solidFill>
            <a:prstDash val="solid"/>
            <a:round/>
            <a:headEnd len="med" w="med" type="none"/>
            <a:tailEnd len="med" w="med" type="triangle"/>
          </a:ln>
        </p:spPr>
      </p:cxnSp>
      <p:sp>
        <p:nvSpPr>
          <p:cNvPr id="439" name="Google Shape;439;p46"/>
          <p:cNvSpPr/>
          <p:nvPr/>
        </p:nvSpPr>
        <p:spPr>
          <a:xfrm>
            <a:off x="3659863" y="1965375"/>
            <a:ext cx="1824300" cy="1626600"/>
          </a:xfrm>
          <a:prstGeom prst="mathMultiply">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7"/>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either pick T or R since both of them have only 1 possible values.</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Let’s pick T arbitrarily.</a:t>
            </a:r>
            <a:endParaRPr>
              <a:solidFill>
                <a:schemeClr val="dk2"/>
              </a:solidFill>
              <a:latin typeface="Lato"/>
              <a:ea typeface="Lato"/>
              <a:cs typeface="Lato"/>
              <a:sym typeface="Lato"/>
            </a:endParaRPr>
          </a:p>
        </p:txBody>
      </p:sp>
      <p:sp>
        <p:nvSpPr>
          <p:cNvPr id="445" name="Google Shape;445;p47"/>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T</a:t>
            </a:r>
            <a:endParaRPr b="1">
              <a:latin typeface="Lato"/>
              <a:ea typeface="Lato"/>
              <a:cs typeface="Lato"/>
              <a:sym typeface="Lato"/>
            </a:endParaRPr>
          </a:p>
        </p:txBody>
      </p:sp>
      <p:sp>
        <p:nvSpPr>
          <p:cNvPr id="446" name="Google Shape;446;p47"/>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we can only choose </a:t>
            </a:r>
            <a:r>
              <a:rPr b="1" lang="en">
                <a:solidFill>
                  <a:schemeClr val="dk2"/>
                </a:solidFill>
                <a:latin typeface="Lato"/>
                <a:ea typeface="Lato"/>
                <a:cs typeface="Lato"/>
                <a:sym typeface="Lato"/>
              </a:rPr>
              <a:t>“7”</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
        <p:nvSpPr>
          <p:cNvPr id="447" name="Google Shape;447;p47"/>
          <p:cNvSpPr txBox="1"/>
          <p:nvPr/>
        </p:nvSpPr>
        <p:spPr>
          <a:xfrm>
            <a:off x="176100" y="780300"/>
            <a:ext cx="41871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 C1 = {</a:t>
            </a:r>
            <a:r>
              <a:rPr b="1" lang="en" u="sng">
                <a:latin typeface="Lato"/>
                <a:ea typeface="Lato"/>
                <a:cs typeface="Lato"/>
                <a:sym typeface="Lato"/>
              </a:rPr>
              <a:t>0</a:t>
            </a:r>
            <a:r>
              <a:rPr b="1" lang="en">
                <a:latin typeface="Lato"/>
                <a:ea typeface="Lato"/>
                <a:cs typeface="Lato"/>
                <a:sym typeface="Lato"/>
              </a:rPr>
              <a:t>, 1}, O = 4</a:t>
            </a:r>
            <a:endParaRPr b="1">
              <a:latin typeface="Lato"/>
              <a:ea typeface="Lato"/>
              <a:cs typeface="Lato"/>
              <a:sym typeface="Lato"/>
            </a:endParaRPr>
          </a:p>
        </p:txBody>
      </p:sp>
      <p:sp>
        <p:nvSpPr>
          <p:cNvPr id="448" name="Google Shape;448;p47"/>
          <p:cNvSpPr txBox="1"/>
          <p:nvPr>
            <p:ph idx="4294967295" type="body"/>
          </p:nvPr>
        </p:nvSpPr>
        <p:spPr>
          <a:xfrm>
            <a:off x="6601000" y="207325"/>
            <a:ext cx="2482500" cy="12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 ∈ {7}</a:t>
            </a:r>
            <a:endParaRPr sz="1400"/>
          </a:p>
          <a:p>
            <a:pPr indent="0" lvl="0" marL="0" rtl="0" algn="l">
              <a:lnSpc>
                <a:spcPct val="100000"/>
              </a:lnSpc>
              <a:spcBef>
                <a:spcPts val="0"/>
              </a:spcBef>
              <a:spcAft>
                <a:spcPts val="0"/>
              </a:spcAft>
              <a:buNone/>
            </a:pPr>
            <a:r>
              <a:rPr lang="en" sz="1400"/>
              <a:t>W ∈ {0, 2, 3}</a:t>
            </a:r>
            <a:endParaRPr sz="1400"/>
          </a:p>
          <a:p>
            <a:pPr indent="0" lvl="0" marL="0" rtl="0" algn="l">
              <a:lnSpc>
                <a:spcPct val="100000"/>
              </a:lnSpc>
              <a:spcBef>
                <a:spcPts val="0"/>
              </a:spcBef>
              <a:spcAft>
                <a:spcPts val="0"/>
              </a:spcAft>
              <a:buNone/>
            </a:pPr>
            <a:r>
              <a:rPr lang="en" sz="1400"/>
              <a:t>U ∈ {0, 6, 8} </a:t>
            </a:r>
            <a:endParaRPr sz="1400"/>
          </a:p>
          <a:p>
            <a:pPr indent="0" lvl="0" marL="0" rtl="0" algn="l">
              <a:lnSpc>
                <a:spcPct val="100000"/>
              </a:lnSpc>
              <a:spcBef>
                <a:spcPts val="0"/>
              </a:spcBef>
              <a:spcAft>
                <a:spcPts val="0"/>
              </a:spcAft>
              <a:buNone/>
            </a:pPr>
            <a:r>
              <a:rPr lang="en" sz="1400"/>
              <a:t>R ∈ {8}</a:t>
            </a:r>
            <a:endParaRPr sz="1400"/>
          </a:p>
        </p:txBody>
      </p:sp>
      <p:sp>
        <p:nvSpPr>
          <p:cNvPr id="449" name="Google Shape;449;p47"/>
          <p:cNvSpPr txBox="1"/>
          <p:nvPr/>
        </p:nvSpPr>
        <p:spPr>
          <a:xfrm>
            <a:off x="4294650" y="19653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7</a:t>
            </a:r>
            <a:endParaRPr b="1">
              <a:latin typeface="Lato"/>
              <a:ea typeface="Lato"/>
              <a:cs typeface="Lato"/>
              <a:sym typeface="Lato"/>
            </a:endParaRPr>
          </a:p>
        </p:txBody>
      </p:sp>
      <p:sp>
        <p:nvSpPr>
          <p:cNvPr id="450" name="Google Shape;450;p47"/>
          <p:cNvSpPr txBox="1"/>
          <p:nvPr>
            <p:ph idx="4294967295" type="body"/>
          </p:nvPr>
        </p:nvSpPr>
        <p:spPr>
          <a:xfrm>
            <a:off x="3317525" y="24169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W ∈ {0, 2, 3}, U ∈ {0, 6, 8}, R ∈ {8}</a:t>
            </a:r>
            <a:endParaRPr sz="1200"/>
          </a:p>
        </p:txBody>
      </p:sp>
      <p:cxnSp>
        <p:nvCxnSpPr>
          <p:cNvPr id="451" name="Google Shape;451;p47"/>
          <p:cNvCxnSpPr>
            <a:stCxn id="445" idx="2"/>
            <a:endCxn id="449" idx="0"/>
          </p:cNvCxnSpPr>
          <p:nvPr/>
        </p:nvCxnSpPr>
        <p:spPr>
          <a:xfrm flipH="1" rot="-5400000">
            <a:off x="4431300" y="1824000"/>
            <a:ext cx="282000" cy="600"/>
          </a:xfrm>
          <a:prstGeom prst="curvedConnector3">
            <a:avLst>
              <a:gd fmla="val 5001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8"/>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pick R.</a:t>
            </a:r>
            <a:endParaRPr>
              <a:solidFill>
                <a:schemeClr val="dk2"/>
              </a:solidFill>
              <a:latin typeface="Lato"/>
              <a:ea typeface="Lato"/>
              <a:cs typeface="Lato"/>
              <a:sym typeface="Lato"/>
            </a:endParaRPr>
          </a:p>
        </p:txBody>
      </p:sp>
      <p:sp>
        <p:nvSpPr>
          <p:cNvPr id="457" name="Google Shape;457;p48"/>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R</a:t>
            </a:r>
            <a:endParaRPr b="1">
              <a:latin typeface="Lato"/>
              <a:ea typeface="Lato"/>
              <a:cs typeface="Lato"/>
              <a:sym typeface="Lato"/>
            </a:endParaRPr>
          </a:p>
        </p:txBody>
      </p:sp>
      <p:sp>
        <p:nvSpPr>
          <p:cNvPr id="458" name="Google Shape;458;p48"/>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we can only choose </a:t>
            </a:r>
            <a:r>
              <a:rPr b="1" lang="en">
                <a:solidFill>
                  <a:schemeClr val="dk2"/>
                </a:solidFill>
                <a:latin typeface="Lato"/>
                <a:ea typeface="Lato"/>
                <a:cs typeface="Lato"/>
                <a:sym typeface="Lato"/>
              </a:rPr>
              <a:t>“8”</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
        <p:nvSpPr>
          <p:cNvPr id="459" name="Google Shape;459;p48"/>
          <p:cNvSpPr txBox="1"/>
          <p:nvPr/>
        </p:nvSpPr>
        <p:spPr>
          <a:xfrm>
            <a:off x="176100" y="780300"/>
            <a:ext cx="48357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 C1 = {</a:t>
            </a:r>
            <a:r>
              <a:rPr b="1" lang="en" u="sng">
                <a:latin typeface="Lato"/>
                <a:ea typeface="Lato"/>
                <a:cs typeface="Lato"/>
                <a:sym typeface="Lato"/>
              </a:rPr>
              <a:t>0</a:t>
            </a:r>
            <a:r>
              <a:rPr b="1" lang="en">
                <a:latin typeface="Lato"/>
                <a:ea typeface="Lato"/>
                <a:cs typeface="Lato"/>
                <a:sym typeface="Lato"/>
              </a:rPr>
              <a:t>, 1}, O = 4, T = 7</a:t>
            </a:r>
            <a:endParaRPr b="1">
              <a:latin typeface="Lato"/>
              <a:ea typeface="Lato"/>
              <a:cs typeface="Lato"/>
              <a:sym typeface="Lato"/>
            </a:endParaRPr>
          </a:p>
        </p:txBody>
      </p:sp>
      <p:sp>
        <p:nvSpPr>
          <p:cNvPr id="460" name="Google Shape;460;p48"/>
          <p:cNvSpPr txBox="1"/>
          <p:nvPr>
            <p:ph idx="4294967295" type="body"/>
          </p:nvPr>
        </p:nvSpPr>
        <p:spPr>
          <a:xfrm>
            <a:off x="6601000" y="207325"/>
            <a:ext cx="2482500" cy="12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 ∈ {0, 2, 3}</a:t>
            </a:r>
            <a:endParaRPr sz="1400"/>
          </a:p>
          <a:p>
            <a:pPr indent="0" lvl="0" marL="0" rtl="0" algn="l">
              <a:lnSpc>
                <a:spcPct val="100000"/>
              </a:lnSpc>
              <a:spcBef>
                <a:spcPts val="0"/>
              </a:spcBef>
              <a:spcAft>
                <a:spcPts val="0"/>
              </a:spcAft>
              <a:buNone/>
            </a:pPr>
            <a:r>
              <a:rPr lang="en" sz="1400"/>
              <a:t>U ∈ {0, 6, 8} </a:t>
            </a:r>
            <a:endParaRPr sz="1400"/>
          </a:p>
          <a:p>
            <a:pPr indent="0" lvl="0" marL="0" rtl="0" algn="l">
              <a:lnSpc>
                <a:spcPct val="100000"/>
              </a:lnSpc>
              <a:spcBef>
                <a:spcPts val="0"/>
              </a:spcBef>
              <a:spcAft>
                <a:spcPts val="0"/>
              </a:spcAft>
              <a:buNone/>
            </a:pPr>
            <a:r>
              <a:rPr lang="en" sz="1400"/>
              <a:t>R ∈ {8}</a:t>
            </a:r>
            <a:endParaRPr sz="1400"/>
          </a:p>
        </p:txBody>
      </p:sp>
      <p:sp>
        <p:nvSpPr>
          <p:cNvPr id="461" name="Google Shape;461;p48"/>
          <p:cNvSpPr txBox="1"/>
          <p:nvPr/>
        </p:nvSpPr>
        <p:spPr>
          <a:xfrm>
            <a:off x="4294650" y="19653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8</a:t>
            </a:r>
            <a:endParaRPr b="1">
              <a:latin typeface="Lato"/>
              <a:ea typeface="Lato"/>
              <a:cs typeface="Lato"/>
              <a:sym typeface="Lato"/>
            </a:endParaRPr>
          </a:p>
        </p:txBody>
      </p:sp>
      <p:sp>
        <p:nvSpPr>
          <p:cNvPr id="462" name="Google Shape;462;p48"/>
          <p:cNvSpPr txBox="1"/>
          <p:nvPr>
            <p:ph idx="4294967295" type="body"/>
          </p:nvPr>
        </p:nvSpPr>
        <p:spPr>
          <a:xfrm>
            <a:off x="3317525" y="2416950"/>
            <a:ext cx="2710800" cy="21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Inferring from All-Different {F, T, W, O U, R}:</a:t>
            </a:r>
            <a:endParaRPr sz="1200"/>
          </a:p>
          <a:p>
            <a:pPr indent="0" lvl="0" marL="0" rtl="0" algn="l">
              <a:lnSpc>
                <a:spcPct val="100000"/>
              </a:lnSpc>
              <a:spcBef>
                <a:spcPts val="0"/>
              </a:spcBef>
              <a:spcAft>
                <a:spcPts val="0"/>
              </a:spcAft>
              <a:buNone/>
            </a:pPr>
            <a:r>
              <a:rPr lang="en" sz="1200"/>
              <a:t>W ∈ {0, 2, 3}, U ∈ {0, 6}</a:t>
            </a:r>
            <a:endParaRPr sz="1200"/>
          </a:p>
        </p:txBody>
      </p:sp>
      <p:cxnSp>
        <p:nvCxnSpPr>
          <p:cNvPr id="463" name="Google Shape;463;p48"/>
          <p:cNvCxnSpPr>
            <a:stCxn id="457" idx="2"/>
            <a:endCxn id="461" idx="0"/>
          </p:cNvCxnSpPr>
          <p:nvPr/>
        </p:nvCxnSpPr>
        <p:spPr>
          <a:xfrm flipH="1" rot="-5400000">
            <a:off x="4431300" y="1824000"/>
            <a:ext cx="282000" cy="600"/>
          </a:xfrm>
          <a:prstGeom prst="curvedConnector3">
            <a:avLst>
              <a:gd fmla="val 5001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9"/>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Now we pick U since both of them have only 2 possible values.</a:t>
            </a:r>
            <a:endParaRPr>
              <a:solidFill>
                <a:schemeClr val="dk2"/>
              </a:solidFill>
              <a:latin typeface="Lato"/>
              <a:ea typeface="Lato"/>
              <a:cs typeface="Lato"/>
              <a:sym typeface="Lato"/>
            </a:endParaRPr>
          </a:p>
        </p:txBody>
      </p:sp>
      <p:sp>
        <p:nvSpPr>
          <p:cNvPr id="469" name="Google Shape;469;p49"/>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U</a:t>
            </a:r>
            <a:endParaRPr b="1">
              <a:latin typeface="Lato"/>
              <a:ea typeface="Lato"/>
              <a:cs typeface="Lato"/>
              <a:sym typeface="Lato"/>
            </a:endParaRPr>
          </a:p>
        </p:txBody>
      </p:sp>
      <p:sp>
        <p:nvSpPr>
          <p:cNvPr id="470" name="Google Shape;470;p49"/>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0</a:t>
            </a:r>
            <a:endParaRPr b="1">
              <a:latin typeface="Lato"/>
              <a:ea typeface="Lato"/>
              <a:cs typeface="Lato"/>
              <a:sym typeface="Lato"/>
            </a:endParaRPr>
          </a:p>
        </p:txBody>
      </p:sp>
      <p:sp>
        <p:nvSpPr>
          <p:cNvPr id="471" name="Google Shape;471;p49"/>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6</a:t>
            </a:r>
            <a:endParaRPr b="1">
              <a:latin typeface="Lato"/>
              <a:ea typeface="Lato"/>
              <a:cs typeface="Lato"/>
              <a:sym typeface="Lato"/>
            </a:endParaRPr>
          </a:p>
        </p:txBody>
      </p:sp>
      <p:cxnSp>
        <p:nvCxnSpPr>
          <p:cNvPr id="472" name="Google Shape;472;p49"/>
          <p:cNvCxnSpPr>
            <a:stCxn id="469" idx="2"/>
            <a:endCxn id="470"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473" name="Google Shape;473;p49"/>
          <p:cNvCxnSpPr>
            <a:stCxn id="469" idx="2"/>
            <a:endCxn id="471"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474" name="Google Shape;474;p49"/>
          <p:cNvCxnSpPr/>
          <p:nvPr/>
        </p:nvCxnSpPr>
        <p:spPr>
          <a:xfrm>
            <a:off x="4572000" y="2021800"/>
            <a:ext cx="0" cy="2567100"/>
          </a:xfrm>
          <a:prstGeom prst="straightConnector1">
            <a:avLst/>
          </a:prstGeom>
          <a:noFill/>
          <a:ln cap="flat" cmpd="sng" w="9525">
            <a:solidFill>
              <a:schemeClr val="dk2"/>
            </a:solidFill>
            <a:prstDash val="solid"/>
            <a:round/>
            <a:headEnd len="med" w="med" type="none"/>
            <a:tailEnd len="med" w="med" type="none"/>
          </a:ln>
        </p:spPr>
      </p:cxnSp>
      <p:sp>
        <p:nvSpPr>
          <p:cNvPr id="475" name="Google Shape;475;p49"/>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We pick “6” since it is the only value that doesn’t cause a contradiction.</a:t>
            </a:r>
            <a:endParaRPr>
              <a:solidFill>
                <a:schemeClr val="dk2"/>
              </a:solidFill>
              <a:latin typeface="Lato"/>
              <a:ea typeface="Lato"/>
              <a:cs typeface="Lato"/>
              <a:sym typeface="Lato"/>
            </a:endParaRPr>
          </a:p>
        </p:txBody>
      </p:sp>
      <p:sp>
        <p:nvSpPr>
          <p:cNvPr id="476" name="Google Shape;476;p49"/>
          <p:cNvSpPr txBox="1"/>
          <p:nvPr>
            <p:ph idx="4294967295" type="body"/>
          </p:nvPr>
        </p:nvSpPr>
        <p:spPr>
          <a:xfrm>
            <a:off x="354775" y="238875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10*0 + U = 2*W + 0:</a:t>
            </a:r>
            <a:endParaRPr sz="1400"/>
          </a:p>
          <a:p>
            <a:pPr indent="0" lvl="0" marL="0" rtl="0" algn="l">
              <a:spcBef>
                <a:spcPts val="1600"/>
              </a:spcBef>
              <a:spcAft>
                <a:spcPts val="0"/>
              </a:spcAft>
              <a:buNone/>
            </a:pPr>
            <a:r>
              <a:rPr lang="en" sz="1400"/>
              <a:t>W ∈ {0}</a:t>
            </a:r>
            <a:endParaRPr sz="1400"/>
          </a:p>
          <a:p>
            <a:pPr indent="0" lvl="0" marL="0" rtl="0" algn="l">
              <a:spcBef>
                <a:spcPts val="1600"/>
              </a:spcBef>
              <a:spcAft>
                <a:spcPts val="0"/>
              </a:spcAft>
              <a:buNone/>
            </a:pPr>
            <a:r>
              <a:rPr lang="en" sz="1400"/>
              <a:t>Inferring from All-Different {F, T, W, O U, R}:</a:t>
            </a:r>
            <a:endParaRPr sz="1400"/>
          </a:p>
          <a:p>
            <a:pPr indent="0" lvl="0" marL="0" rtl="0" algn="l">
              <a:spcBef>
                <a:spcPts val="1600"/>
              </a:spcBef>
              <a:spcAft>
                <a:spcPts val="1600"/>
              </a:spcAft>
              <a:buNone/>
            </a:pPr>
            <a:r>
              <a:rPr lang="en" sz="1400"/>
              <a:t>W ∈ ɸ </a:t>
            </a:r>
            <a:r>
              <a:rPr b="1" lang="en" sz="1400" u="sng"/>
              <a:t>STOP</a:t>
            </a:r>
            <a:endParaRPr b="1" sz="1400" u="sng"/>
          </a:p>
        </p:txBody>
      </p:sp>
      <p:sp>
        <p:nvSpPr>
          <p:cNvPr id="477" name="Google Shape;477;p49"/>
          <p:cNvSpPr txBox="1"/>
          <p:nvPr>
            <p:ph idx="4294967295" type="body"/>
          </p:nvPr>
        </p:nvSpPr>
        <p:spPr>
          <a:xfrm>
            <a:off x="4849325" y="2388600"/>
            <a:ext cx="39399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10*0 + U = 2*W + 0:</a:t>
            </a:r>
            <a:endParaRPr sz="1400"/>
          </a:p>
          <a:p>
            <a:pPr indent="0" lvl="0" marL="0" rtl="0" algn="l">
              <a:spcBef>
                <a:spcPts val="1600"/>
              </a:spcBef>
              <a:spcAft>
                <a:spcPts val="0"/>
              </a:spcAft>
              <a:buNone/>
            </a:pPr>
            <a:r>
              <a:rPr lang="en" sz="1400"/>
              <a:t>W ∈ {3}</a:t>
            </a:r>
            <a:endParaRPr sz="1400"/>
          </a:p>
          <a:p>
            <a:pPr indent="0" lvl="0" marL="0" rtl="0" algn="l">
              <a:spcBef>
                <a:spcPts val="1600"/>
              </a:spcBef>
              <a:spcAft>
                <a:spcPts val="0"/>
              </a:spcAft>
              <a:buNone/>
            </a:pPr>
            <a:r>
              <a:rPr lang="en" sz="1400"/>
              <a:t>Inferring from All-Different {F, T, W, O U, R}:</a:t>
            </a:r>
            <a:endParaRPr sz="1400"/>
          </a:p>
          <a:p>
            <a:pPr indent="0" lvl="0" marL="0" rtl="0" algn="l">
              <a:spcBef>
                <a:spcPts val="1600"/>
              </a:spcBef>
              <a:spcAft>
                <a:spcPts val="1600"/>
              </a:spcAft>
              <a:buNone/>
            </a:pPr>
            <a:r>
              <a:rPr lang="en" sz="1400"/>
              <a:t>W ∈ {3}</a:t>
            </a:r>
            <a:endParaRPr sz="1400"/>
          </a:p>
        </p:txBody>
      </p:sp>
      <p:sp>
        <p:nvSpPr>
          <p:cNvPr id="478" name="Google Shape;478;p49"/>
          <p:cNvSpPr txBox="1"/>
          <p:nvPr/>
        </p:nvSpPr>
        <p:spPr>
          <a:xfrm>
            <a:off x="176100" y="780300"/>
            <a:ext cx="52401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 C1 = {</a:t>
            </a:r>
            <a:r>
              <a:rPr b="1" lang="en" u="sng">
                <a:latin typeface="Lato"/>
                <a:ea typeface="Lato"/>
                <a:cs typeface="Lato"/>
                <a:sym typeface="Lato"/>
              </a:rPr>
              <a:t>0</a:t>
            </a:r>
            <a:r>
              <a:rPr b="1" lang="en">
                <a:latin typeface="Lato"/>
                <a:ea typeface="Lato"/>
                <a:cs typeface="Lato"/>
                <a:sym typeface="Lato"/>
              </a:rPr>
              <a:t>, 1}, O = O = {</a:t>
            </a:r>
            <a:r>
              <a:rPr b="1" lang="en" u="sng">
                <a:latin typeface="Lato"/>
                <a:ea typeface="Lato"/>
                <a:cs typeface="Lato"/>
                <a:sym typeface="Lato"/>
              </a:rPr>
              <a:t>2</a:t>
            </a:r>
            <a:r>
              <a:rPr b="1" lang="en">
                <a:latin typeface="Lato"/>
                <a:ea typeface="Lato"/>
                <a:cs typeface="Lato"/>
                <a:sym typeface="Lato"/>
              </a:rPr>
              <a:t>, 4}, T = 7, R = 8</a:t>
            </a:r>
            <a:endParaRPr b="1">
              <a:latin typeface="Lato"/>
              <a:ea typeface="Lato"/>
              <a:cs typeface="Lato"/>
              <a:sym typeface="Lato"/>
            </a:endParaRPr>
          </a:p>
        </p:txBody>
      </p:sp>
      <p:sp>
        <p:nvSpPr>
          <p:cNvPr id="479" name="Google Shape;479;p49"/>
          <p:cNvSpPr txBox="1"/>
          <p:nvPr>
            <p:ph idx="4294967295" type="body"/>
          </p:nvPr>
        </p:nvSpPr>
        <p:spPr>
          <a:xfrm>
            <a:off x="6601000" y="207325"/>
            <a:ext cx="2482500" cy="125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 ∈ {0, 2, 3}</a:t>
            </a:r>
            <a:endParaRPr sz="1400"/>
          </a:p>
          <a:p>
            <a:pPr indent="0" lvl="0" marL="0" rtl="0" algn="l">
              <a:lnSpc>
                <a:spcPct val="100000"/>
              </a:lnSpc>
              <a:spcBef>
                <a:spcPts val="0"/>
              </a:spcBef>
              <a:spcAft>
                <a:spcPts val="0"/>
              </a:spcAft>
              <a:buNone/>
            </a:pPr>
            <a:r>
              <a:rPr lang="en" sz="1400"/>
              <a:t>U ∈ {0, 6}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0"/>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Finally, we pick W.</a:t>
            </a:r>
            <a:endParaRPr>
              <a:solidFill>
                <a:schemeClr val="dk2"/>
              </a:solidFill>
              <a:latin typeface="Lato"/>
              <a:ea typeface="Lato"/>
              <a:cs typeface="Lato"/>
              <a:sym typeface="Lato"/>
            </a:endParaRPr>
          </a:p>
        </p:txBody>
      </p:sp>
      <p:sp>
        <p:nvSpPr>
          <p:cNvPr id="485" name="Google Shape;485;p50"/>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W</a:t>
            </a:r>
            <a:endParaRPr b="1">
              <a:latin typeface="Lato"/>
              <a:ea typeface="Lato"/>
              <a:cs typeface="Lato"/>
              <a:sym typeface="Lato"/>
            </a:endParaRPr>
          </a:p>
        </p:txBody>
      </p:sp>
      <p:sp>
        <p:nvSpPr>
          <p:cNvPr id="486" name="Google Shape;486;p50"/>
          <p:cNvSpPr txBox="1"/>
          <p:nvPr/>
        </p:nvSpPr>
        <p:spPr>
          <a:xfrm>
            <a:off x="176100" y="4515300"/>
            <a:ext cx="87918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we can only choose </a:t>
            </a:r>
            <a:r>
              <a:rPr b="1" lang="en">
                <a:solidFill>
                  <a:schemeClr val="dk2"/>
                </a:solidFill>
                <a:latin typeface="Lato"/>
                <a:ea typeface="Lato"/>
                <a:cs typeface="Lato"/>
                <a:sym typeface="Lato"/>
              </a:rPr>
              <a:t>“3”</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
        <p:nvSpPr>
          <p:cNvPr id="487" name="Google Shape;487;p50"/>
          <p:cNvSpPr txBox="1"/>
          <p:nvPr/>
        </p:nvSpPr>
        <p:spPr>
          <a:xfrm>
            <a:off x="176100" y="780300"/>
            <a:ext cx="52494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C3 = 1, F = 1, C2 = {</a:t>
            </a:r>
            <a:r>
              <a:rPr b="1" lang="en" u="sng">
                <a:latin typeface="Lato"/>
                <a:ea typeface="Lato"/>
                <a:cs typeface="Lato"/>
                <a:sym typeface="Lato"/>
              </a:rPr>
              <a:t>0</a:t>
            </a:r>
            <a:r>
              <a:rPr b="1" lang="en">
                <a:latin typeface="Lato"/>
                <a:ea typeface="Lato"/>
                <a:cs typeface="Lato"/>
                <a:sym typeface="Lato"/>
              </a:rPr>
              <a:t>, 1}, C1 = {</a:t>
            </a:r>
            <a:r>
              <a:rPr b="1" lang="en" u="sng">
                <a:latin typeface="Lato"/>
                <a:ea typeface="Lato"/>
                <a:cs typeface="Lato"/>
                <a:sym typeface="Lato"/>
              </a:rPr>
              <a:t>0</a:t>
            </a:r>
            <a:r>
              <a:rPr b="1" lang="en">
                <a:latin typeface="Lato"/>
                <a:ea typeface="Lato"/>
                <a:cs typeface="Lato"/>
                <a:sym typeface="Lato"/>
              </a:rPr>
              <a:t>, 1}, O = 4, T = 7, R = 8, U = 6</a:t>
            </a:r>
            <a:endParaRPr b="1">
              <a:latin typeface="Lato"/>
              <a:ea typeface="Lato"/>
              <a:cs typeface="Lato"/>
              <a:sym typeface="Lato"/>
            </a:endParaRPr>
          </a:p>
        </p:txBody>
      </p:sp>
      <p:sp>
        <p:nvSpPr>
          <p:cNvPr id="488" name="Google Shape;488;p50"/>
          <p:cNvSpPr txBox="1"/>
          <p:nvPr>
            <p:ph idx="4294967295" type="body"/>
          </p:nvPr>
        </p:nvSpPr>
        <p:spPr>
          <a:xfrm>
            <a:off x="6601000" y="207325"/>
            <a:ext cx="2482500" cy="126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 ∈ {3}</a:t>
            </a:r>
            <a:endParaRPr sz="1400"/>
          </a:p>
        </p:txBody>
      </p:sp>
      <p:sp>
        <p:nvSpPr>
          <p:cNvPr id="489" name="Google Shape;489;p50"/>
          <p:cNvSpPr txBox="1"/>
          <p:nvPr/>
        </p:nvSpPr>
        <p:spPr>
          <a:xfrm>
            <a:off x="4294650" y="19653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3</a:t>
            </a:r>
            <a:endParaRPr b="1">
              <a:latin typeface="Lato"/>
              <a:ea typeface="Lato"/>
              <a:cs typeface="Lato"/>
              <a:sym typeface="Lato"/>
            </a:endParaRPr>
          </a:p>
        </p:txBody>
      </p:sp>
      <p:sp>
        <p:nvSpPr>
          <p:cNvPr id="490" name="Google Shape;490;p50"/>
          <p:cNvSpPr txBox="1"/>
          <p:nvPr>
            <p:ph idx="4294967295" type="body"/>
          </p:nvPr>
        </p:nvSpPr>
        <p:spPr>
          <a:xfrm>
            <a:off x="3216900" y="2416950"/>
            <a:ext cx="2710800" cy="789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200"/>
          </a:p>
          <a:p>
            <a:pPr indent="0" lvl="0" marL="0" rtl="0" algn="ctr">
              <a:lnSpc>
                <a:spcPct val="100000"/>
              </a:lnSpc>
              <a:spcBef>
                <a:spcPts val="0"/>
              </a:spcBef>
              <a:spcAft>
                <a:spcPts val="0"/>
              </a:spcAft>
              <a:buNone/>
            </a:pPr>
            <a:r>
              <a:rPr b="1" lang="en" sz="1200"/>
              <a:t>We reached the end</a:t>
            </a:r>
            <a:endParaRPr b="1" sz="1200"/>
          </a:p>
        </p:txBody>
      </p:sp>
      <p:cxnSp>
        <p:nvCxnSpPr>
          <p:cNvPr id="491" name="Google Shape;491;p50"/>
          <p:cNvCxnSpPr>
            <a:stCxn id="485" idx="2"/>
            <a:endCxn id="489" idx="0"/>
          </p:cNvCxnSpPr>
          <p:nvPr/>
        </p:nvCxnSpPr>
        <p:spPr>
          <a:xfrm flipH="1" rot="-5400000">
            <a:off x="4431300" y="1824000"/>
            <a:ext cx="282000" cy="600"/>
          </a:xfrm>
          <a:prstGeom prst="curvedConnector3">
            <a:avLst>
              <a:gd fmla="val 5001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51"/>
          <p:cNvPicPr preferRelativeResize="0"/>
          <p:nvPr/>
        </p:nvPicPr>
        <p:blipFill>
          <a:blip r:embed="rId3">
            <a:alphaModFix/>
          </a:blip>
          <a:stretch>
            <a:fillRect/>
          </a:stretch>
        </p:blipFill>
        <p:spPr>
          <a:xfrm>
            <a:off x="663750" y="1720775"/>
            <a:ext cx="3124050" cy="2818425"/>
          </a:xfrm>
          <a:prstGeom prst="rect">
            <a:avLst/>
          </a:prstGeom>
          <a:noFill/>
          <a:ln>
            <a:noFill/>
          </a:ln>
        </p:spPr>
      </p:pic>
      <p:sp>
        <p:nvSpPr>
          <p:cNvPr id="497" name="Google Shape;497;p51"/>
          <p:cNvSpPr txBox="1"/>
          <p:nvPr/>
        </p:nvSpPr>
        <p:spPr>
          <a:xfrm>
            <a:off x="663750" y="507625"/>
            <a:ext cx="78165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C3 = 1, F = 1, C2 = 0, C1 = 0, O = 4, T = 7, R = 8, U = 6, W = 3</a:t>
            </a:r>
            <a:endParaRPr b="1">
              <a:latin typeface="Lato"/>
              <a:ea typeface="Lato"/>
              <a:cs typeface="Lato"/>
              <a:sym typeface="Lato"/>
            </a:endParaRPr>
          </a:p>
        </p:txBody>
      </p:sp>
      <p:sp>
        <p:nvSpPr>
          <p:cNvPr id="498" name="Google Shape;498;p51"/>
          <p:cNvSpPr txBox="1"/>
          <p:nvPr/>
        </p:nvSpPr>
        <p:spPr>
          <a:xfrm flipH="1">
            <a:off x="6177900" y="2222950"/>
            <a:ext cx="1907400" cy="56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600">
                <a:latin typeface="Lato"/>
                <a:ea typeface="Lato"/>
                <a:cs typeface="Lato"/>
                <a:sym typeface="Lato"/>
              </a:rPr>
              <a:t>7 3 4</a:t>
            </a:r>
            <a:endParaRPr b="1" sz="3600">
              <a:latin typeface="Lato"/>
              <a:ea typeface="Lato"/>
              <a:cs typeface="Lato"/>
              <a:sym typeface="Lato"/>
            </a:endParaRPr>
          </a:p>
        </p:txBody>
      </p:sp>
      <p:sp>
        <p:nvSpPr>
          <p:cNvPr id="499" name="Google Shape;499;p51"/>
          <p:cNvSpPr txBox="1"/>
          <p:nvPr/>
        </p:nvSpPr>
        <p:spPr>
          <a:xfrm flipH="1">
            <a:off x="6177900" y="2783350"/>
            <a:ext cx="1907400" cy="560400"/>
          </a:xfrm>
          <a:prstGeom prst="rect">
            <a:avLst/>
          </a:prstGeom>
          <a:noFill/>
          <a:ln>
            <a:noFill/>
          </a:ln>
        </p:spPr>
        <p:txBody>
          <a:bodyPr anchorCtr="0" anchor="ctr" bIns="91425" lIns="91425" spcFirstLastPara="1" rIns="91425" wrap="square" tIns="91425">
            <a:noAutofit/>
          </a:bodyPr>
          <a:lstStyle/>
          <a:p>
            <a:pPr indent="-457200" lvl="0" marL="457200" rtl="0" algn="r">
              <a:spcBef>
                <a:spcPts val="0"/>
              </a:spcBef>
              <a:spcAft>
                <a:spcPts val="0"/>
              </a:spcAft>
              <a:buSzPts val="3600"/>
              <a:buFont typeface="Lato"/>
              <a:buChar char="+"/>
            </a:pPr>
            <a:r>
              <a:rPr b="1" lang="en" sz="3600">
                <a:latin typeface="Lato"/>
                <a:ea typeface="Lato"/>
                <a:cs typeface="Lato"/>
                <a:sym typeface="Lato"/>
              </a:rPr>
              <a:t>7 3 4</a:t>
            </a:r>
            <a:endParaRPr b="1" sz="3600">
              <a:latin typeface="Lato"/>
              <a:ea typeface="Lato"/>
              <a:cs typeface="Lato"/>
              <a:sym typeface="Lato"/>
            </a:endParaRPr>
          </a:p>
        </p:txBody>
      </p:sp>
      <p:sp>
        <p:nvSpPr>
          <p:cNvPr id="500" name="Google Shape;500;p51"/>
          <p:cNvSpPr txBox="1"/>
          <p:nvPr/>
        </p:nvSpPr>
        <p:spPr>
          <a:xfrm flipH="1">
            <a:off x="6177900" y="3484800"/>
            <a:ext cx="1907400" cy="56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3600">
                <a:latin typeface="Lato"/>
                <a:ea typeface="Lato"/>
                <a:cs typeface="Lato"/>
                <a:sym typeface="Lato"/>
              </a:rPr>
              <a:t>1 4 6 8</a:t>
            </a:r>
            <a:endParaRPr b="1" sz="3600">
              <a:latin typeface="Lato"/>
              <a:ea typeface="Lato"/>
              <a:cs typeface="Lato"/>
              <a:sym typeface="Lato"/>
            </a:endParaRPr>
          </a:p>
        </p:txBody>
      </p:sp>
      <p:cxnSp>
        <p:nvCxnSpPr>
          <p:cNvPr id="501" name="Google Shape;501;p51"/>
          <p:cNvCxnSpPr/>
          <p:nvPr/>
        </p:nvCxnSpPr>
        <p:spPr>
          <a:xfrm rot="10800000">
            <a:off x="5735750" y="3385125"/>
            <a:ext cx="26142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52"/>
          <p:cNvPicPr preferRelativeResize="0"/>
          <p:nvPr/>
        </p:nvPicPr>
        <p:blipFill>
          <a:blip r:embed="rId3">
            <a:alphaModFix/>
          </a:blip>
          <a:stretch>
            <a:fillRect/>
          </a:stretch>
        </p:blipFill>
        <p:spPr>
          <a:xfrm>
            <a:off x="152400" y="1493238"/>
            <a:ext cx="8839201" cy="215702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3"/>
          <p:cNvSpPr/>
          <p:nvPr/>
        </p:nvSpPr>
        <p:spPr>
          <a:xfrm>
            <a:off x="6373725" y="191565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512" name="Google Shape;512;p53"/>
          <p:cNvSpPr/>
          <p:nvPr/>
        </p:nvSpPr>
        <p:spPr>
          <a:xfrm>
            <a:off x="4288250" y="191565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513" name="Google Shape;513;p53"/>
          <p:cNvSpPr/>
          <p:nvPr/>
        </p:nvSpPr>
        <p:spPr>
          <a:xfrm>
            <a:off x="5366150" y="83775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514" name="Google Shape;514;p53"/>
          <p:cNvSpPr/>
          <p:nvPr/>
        </p:nvSpPr>
        <p:spPr>
          <a:xfrm>
            <a:off x="2202775" y="191565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515" name="Google Shape;515;p53"/>
          <p:cNvCxnSpPr>
            <a:stCxn id="514" idx="6"/>
            <a:endCxn id="512" idx="2"/>
          </p:cNvCxnSpPr>
          <p:nvPr/>
        </p:nvCxnSpPr>
        <p:spPr>
          <a:xfrm>
            <a:off x="2858875" y="2243700"/>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16" name="Google Shape;516;p53"/>
          <p:cNvCxnSpPr>
            <a:stCxn id="512" idx="7"/>
            <a:endCxn id="513" idx="3"/>
          </p:cNvCxnSpPr>
          <p:nvPr/>
        </p:nvCxnSpPr>
        <p:spPr>
          <a:xfrm flipH="1" rot="10800000">
            <a:off x="4848266" y="1397634"/>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517" name="Google Shape;517;p53"/>
          <p:cNvCxnSpPr>
            <a:stCxn id="512" idx="6"/>
            <a:endCxn id="511" idx="2"/>
          </p:cNvCxnSpPr>
          <p:nvPr/>
        </p:nvCxnSpPr>
        <p:spPr>
          <a:xfrm>
            <a:off x="4944350" y="2243700"/>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18" name="Google Shape;518;p53"/>
          <p:cNvCxnSpPr>
            <a:stCxn id="511" idx="1"/>
            <a:endCxn id="513" idx="5"/>
          </p:cNvCxnSpPr>
          <p:nvPr/>
        </p:nvCxnSpPr>
        <p:spPr>
          <a:xfrm rot="10800000">
            <a:off x="5926209" y="1397634"/>
            <a:ext cx="543600" cy="614100"/>
          </a:xfrm>
          <a:prstGeom prst="straightConnector1">
            <a:avLst/>
          </a:prstGeom>
          <a:noFill/>
          <a:ln cap="flat" cmpd="sng" w="38100">
            <a:solidFill>
              <a:schemeClr val="dk2"/>
            </a:solidFill>
            <a:prstDash val="solid"/>
            <a:round/>
            <a:headEnd len="med" w="med" type="none"/>
            <a:tailEnd len="med" w="med" type="none"/>
          </a:ln>
        </p:spPr>
      </p:cxnSp>
      <p:sp>
        <p:nvSpPr>
          <p:cNvPr id="519" name="Google Shape;519;p53"/>
          <p:cNvSpPr txBox="1"/>
          <p:nvPr/>
        </p:nvSpPr>
        <p:spPr>
          <a:xfrm>
            <a:off x="453750" y="3878225"/>
            <a:ext cx="8236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Lato"/>
                <a:ea typeface="Lato"/>
                <a:cs typeface="Lato"/>
                <a:sym typeface="Lato"/>
              </a:rPr>
              <a:t>Apply AC-3 to this CSP.</a:t>
            </a:r>
            <a:endParaRPr sz="1800">
              <a:latin typeface="Lato"/>
              <a:ea typeface="Lato"/>
              <a:cs typeface="Lato"/>
              <a:sym typeface="Lato"/>
            </a:endParaRPr>
          </a:p>
        </p:txBody>
      </p:sp>
      <p:sp>
        <p:nvSpPr>
          <p:cNvPr id="520" name="Google Shape;520;p53"/>
          <p:cNvSpPr txBox="1"/>
          <p:nvPr/>
        </p:nvSpPr>
        <p:spPr>
          <a:xfrm>
            <a:off x="2914050" y="3100750"/>
            <a:ext cx="331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Possible Values = {1, 2, 3, 4, 5}</a:t>
            </a:r>
            <a:endParaRPr sz="1800">
              <a:latin typeface="Lato"/>
              <a:ea typeface="Lato"/>
              <a:cs typeface="Lato"/>
              <a:sym typeface="Lato"/>
            </a:endParaRPr>
          </a:p>
        </p:txBody>
      </p:sp>
      <p:sp>
        <p:nvSpPr>
          <p:cNvPr id="521" name="Google Shape;521;p53"/>
          <p:cNvSpPr txBox="1"/>
          <p:nvPr/>
        </p:nvSpPr>
        <p:spPr>
          <a:xfrm>
            <a:off x="3209063" y="18435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522" name="Google Shape;522;p53"/>
          <p:cNvSpPr txBox="1"/>
          <p:nvPr/>
        </p:nvSpPr>
        <p:spPr>
          <a:xfrm>
            <a:off x="4340213" y="139762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a:t>
            </a:r>
            <a:r>
              <a:rPr lang="en">
                <a:latin typeface="Lato"/>
                <a:ea typeface="Lato"/>
                <a:cs typeface="Lato"/>
                <a:sym typeface="Lato"/>
              </a:rPr>
              <a:t> &lt; C</a:t>
            </a:r>
            <a:endParaRPr>
              <a:latin typeface="Lato"/>
              <a:ea typeface="Lato"/>
              <a:cs typeface="Lato"/>
              <a:sym typeface="Lato"/>
            </a:endParaRPr>
          </a:p>
        </p:txBody>
      </p:sp>
      <p:sp>
        <p:nvSpPr>
          <p:cNvPr id="523" name="Google Shape;523;p53"/>
          <p:cNvSpPr txBox="1"/>
          <p:nvPr/>
        </p:nvSpPr>
        <p:spPr>
          <a:xfrm>
            <a:off x="6319163" y="139762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524" name="Google Shape;524;p53"/>
          <p:cNvSpPr txBox="1"/>
          <p:nvPr/>
        </p:nvSpPr>
        <p:spPr>
          <a:xfrm>
            <a:off x="5215738" y="2356150"/>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p:nvPr/>
        </p:nvSpPr>
        <p:spPr>
          <a:xfrm>
            <a:off x="6373725" y="191565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175" name="Google Shape;175;p27"/>
          <p:cNvSpPr/>
          <p:nvPr/>
        </p:nvSpPr>
        <p:spPr>
          <a:xfrm>
            <a:off x="4288250" y="191565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176" name="Google Shape;176;p27"/>
          <p:cNvSpPr/>
          <p:nvPr/>
        </p:nvSpPr>
        <p:spPr>
          <a:xfrm>
            <a:off x="5366150" y="83775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177" name="Google Shape;177;p27"/>
          <p:cNvSpPr/>
          <p:nvPr/>
        </p:nvSpPr>
        <p:spPr>
          <a:xfrm>
            <a:off x="5366150" y="299355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E</a:t>
            </a:r>
            <a:endParaRPr b="1" sz="2400">
              <a:solidFill>
                <a:schemeClr val="dk2"/>
              </a:solidFill>
              <a:latin typeface="Lato"/>
              <a:ea typeface="Lato"/>
              <a:cs typeface="Lato"/>
              <a:sym typeface="Lato"/>
            </a:endParaRPr>
          </a:p>
        </p:txBody>
      </p:sp>
      <p:sp>
        <p:nvSpPr>
          <p:cNvPr id="178" name="Google Shape;178;p27"/>
          <p:cNvSpPr/>
          <p:nvPr/>
        </p:nvSpPr>
        <p:spPr>
          <a:xfrm>
            <a:off x="2202775" y="191565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179" name="Google Shape;179;p27"/>
          <p:cNvCxnSpPr>
            <a:stCxn id="178" idx="6"/>
            <a:endCxn id="175" idx="2"/>
          </p:cNvCxnSpPr>
          <p:nvPr/>
        </p:nvCxnSpPr>
        <p:spPr>
          <a:xfrm>
            <a:off x="2858875" y="2243700"/>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180" name="Google Shape;180;p27"/>
          <p:cNvCxnSpPr>
            <a:stCxn id="175" idx="7"/>
            <a:endCxn id="176" idx="3"/>
          </p:cNvCxnSpPr>
          <p:nvPr/>
        </p:nvCxnSpPr>
        <p:spPr>
          <a:xfrm flipH="1" rot="10800000">
            <a:off x="4848266" y="1397634"/>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181" name="Google Shape;181;p27"/>
          <p:cNvCxnSpPr>
            <a:stCxn id="175" idx="6"/>
            <a:endCxn id="174" idx="2"/>
          </p:cNvCxnSpPr>
          <p:nvPr/>
        </p:nvCxnSpPr>
        <p:spPr>
          <a:xfrm>
            <a:off x="4944350" y="2243700"/>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182" name="Google Shape;182;p27"/>
          <p:cNvCxnSpPr>
            <a:stCxn id="175" idx="5"/>
            <a:endCxn id="177" idx="1"/>
          </p:cNvCxnSpPr>
          <p:nvPr/>
        </p:nvCxnSpPr>
        <p:spPr>
          <a:xfrm>
            <a:off x="4848266" y="2475666"/>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183" name="Google Shape;183;p27"/>
          <p:cNvCxnSpPr>
            <a:stCxn id="177" idx="7"/>
            <a:endCxn id="174" idx="3"/>
          </p:cNvCxnSpPr>
          <p:nvPr/>
        </p:nvCxnSpPr>
        <p:spPr>
          <a:xfrm flipH="1" rot="10800000">
            <a:off x="5926166" y="2475534"/>
            <a:ext cx="543600" cy="614100"/>
          </a:xfrm>
          <a:prstGeom prst="straightConnector1">
            <a:avLst/>
          </a:prstGeom>
          <a:noFill/>
          <a:ln cap="flat" cmpd="sng" w="38100">
            <a:solidFill>
              <a:schemeClr val="dk2"/>
            </a:solidFill>
            <a:prstDash val="solid"/>
            <a:round/>
            <a:headEnd len="med" w="med" type="none"/>
            <a:tailEnd len="med" w="med" type="none"/>
          </a:ln>
        </p:spPr>
      </p:cxnSp>
      <p:cxnSp>
        <p:nvCxnSpPr>
          <p:cNvPr id="184" name="Google Shape;184;p27"/>
          <p:cNvCxnSpPr>
            <a:stCxn id="174" idx="1"/>
            <a:endCxn id="176" idx="5"/>
          </p:cNvCxnSpPr>
          <p:nvPr/>
        </p:nvCxnSpPr>
        <p:spPr>
          <a:xfrm rot="10800000">
            <a:off x="5926209" y="1397634"/>
            <a:ext cx="543600" cy="614100"/>
          </a:xfrm>
          <a:prstGeom prst="straightConnector1">
            <a:avLst/>
          </a:prstGeom>
          <a:noFill/>
          <a:ln cap="flat" cmpd="sng" w="38100">
            <a:solidFill>
              <a:schemeClr val="dk2"/>
            </a:solidFill>
            <a:prstDash val="solid"/>
            <a:round/>
            <a:headEnd len="med" w="med" type="none"/>
            <a:tailEnd len="med" w="med" type="none"/>
          </a:ln>
        </p:spPr>
      </p:cxnSp>
      <p:sp>
        <p:nvSpPr>
          <p:cNvPr id="185" name="Google Shape;185;p27"/>
          <p:cNvSpPr txBox="1"/>
          <p:nvPr/>
        </p:nvSpPr>
        <p:spPr>
          <a:xfrm>
            <a:off x="453750" y="3878225"/>
            <a:ext cx="823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Solve this Graph Coloring Problem by hand using the </a:t>
            </a:r>
            <a:r>
              <a:rPr lang="en" sz="1800">
                <a:latin typeface="Lato"/>
                <a:ea typeface="Lato"/>
                <a:cs typeface="Lato"/>
                <a:sym typeface="Lato"/>
              </a:rPr>
              <a:t>strategy</a:t>
            </a:r>
            <a:r>
              <a:rPr lang="en" sz="1800">
                <a:latin typeface="Lato"/>
                <a:ea typeface="Lato"/>
                <a:cs typeface="Lato"/>
                <a:sym typeface="Lato"/>
              </a:rPr>
              <a:t> of backtracking with forward checking and the degree &amp; the least-constraining-value heuristics.</a:t>
            </a:r>
            <a:endParaRPr sz="1800">
              <a:latin typeface="Lato"/>
              <a:ea typeface="Lato"/>
              <a:cs typeface="Lato"/>
              <a:sym typeface="Lato"/>
            </a:endParaRPr>
          </a:p>
        </p:txBody>
      </p:sp>
      <p:sp>
        <p:nvSpPr>
          <p:cNvPr id="186" name="Google Shape;186;p27"/>
          <p:cNvSpPr txBox="1"/>
          <p:nvPr/>
        </p:nvSpPr>
        <p:spPr>
          <a:xfrm>
            <a:off x="2097225" y="3090750"/>
            <a:ext cx="284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Possible Colors = {</a:t>
            </a:r>
            <a:r>
              <a:rPr lang="en" sz="1800">
                <a:solidFill>
                  <a:schemeClr val="accent3"/>
                </a:solidFill>
                <a:latin typeface="Lato"/>
                <a:ea typeface="Lato"/>
                <a:cs typeface="Lato"/>
                <a:sym typeface="Lato"/>
              </a:rPr>
              <a:t>1</a:t>
            </a:r>
            <a:r>
              <a:rPr lang="en" sz="1800">
                <a:latin typeface="Lato"/>
                <a:ea typeface="Lato"/>
                <a:cs typeface="Lato"/>
                <a:sym typeface="Lato"/>
              </a:rPr>
              <a:t>, </a:t>
            </a:r>
            <a:r>
              <a:rPr lang="en" sz="1800">
                <a:solidFill>
                  <a:schemeClr val="dk1"/>
                </a:solidFill>
                <a:latin typeface="Lato"/>
                <a:ea typeface="Lato"/>
                <a:cs typeface="Lato"/>
                <a:sym typeface="Lato"/>
              </a:rPr>
              <a:t>2</a:t>
            </a:r>
            <a:r>
              <a:rPr lang="en" sz="1800">
                <a:latin typeface="Lato"/>
                <a:ea typeface="Lato"/>
                <a:cs typeface="Lato"/>
                <a:sym typeface="Lato"/>
              </a:rPr>
              <a:t>, </a:t>
            </a:r>
            <a:r>
              <a:rPr lang="en" sz="1800">
                <a:solidFill>
                  <a:schemeClr val="accent5"/>
                </a:solidFill>
                <a:latin typeface="Lato"/>
                <a:ea typeface="Lato"/>
                <a:cs typeface="Lato"/>
                <a:sym typeface="Lato"/>
              </a:rPr>
              <a:t>3</a:t>
            </a:r>
            <a:r>
              <a:rPr lang="en" sz="1800">
                <a:latin typeface="Lato"/>
                <a:ea typeface="Lato"/>
                <a:cs typeface="Lato"/>
                <a:sym typeface="Lato"/>
              </a:rPr>
              <a:t>}</a:t>
            </a:r>
            <a:endParaRPr sz="18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54"/>
          <p:cNvPicPr preferRelativeResize="0"/>
          <p:nvPr/>
        </p:nvPicPr>
        <p:blipFill>
          <a:blip r:embed="rId3">
            <a:alphaModFix/>
          </a:blip>
          <a:stretch>
            <a:fillRect/>
          </a:stretch>
        </p:blipFill>
        <p:spPr>
          <a:xfrm>
            <a:off x="1042988" y="76200"/>
            <a:ext cx="7058025" cy="4381500"/>
          </a:xfrm>
          <a:prstGeom prst="rect">
            <a:avLst/>
          </a:prstGeom>
          <a:noFill/>
          <a:ln>
            <a:noFill/>
          </a:ln>
        </p:spPr>
      </p:pic>
      <p:sp>
        <p:nvSpPr>
          <p:cNvPr id="530" name="Google Shape;530;p54"/>
          <p:cNvSpPr txBox="1"/>
          <p:nvPr/>
        </p:nvSpPr>
        <p:spPr>
          <a:xfrm>
            <a:off x="866700" y="4527900"/>
            <a:ext cx="741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Since it is not </a:t>
            </a:r>
            <a:r>
              <a:rPr lang="en">
                <a:latin typeface="Lato"/>
                <a:ea typeface="Lato"/>
                <a:cs typeface="Lato"/>
                <a:sym typeface="Lato"/>
              </a:rPr>
              <a:t>useful</a:t>
            </a:r>
            <a:r>
              <a:rPr lang="en">
                <a:latin typeface="Lato"/>
                <a:ea typeface="Lato"/>
                <a:cs typeface="Lato"/>
                <a:sym typeface="Lato"/>
              </a:rPr>
              <a:t> to have the same arc more than once in the queue, I will treat the queue as a set and will not add arcs that are already inside the queue.</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5"/>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536" name="Google Shape;536;p55"/>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537" name="Google Shape;537;p55"/>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538" name="Google Shape;538;p55"/>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539" name="Google Shape;539;p55"/>
          <p:cNvCxnSpPr>
            <a:stCxn id="538" idx="6"/>
            <a:endCxn id="536"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40" name="Google Shape;540;p55"/>
          <p:cNvCxnSpPr>
            <a:stCxn id="536" idx="7"/>
            <a:endCxn id="537"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541" name="Google Shape;541;p55"/>
          <p:cNvCxnSpPr>
            <a:stCxn id="536" idx="6"/>
            <a:endCxn id="535"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42" name="Google Shape;542;p55"/>
          <p:cNvCxnSpPr>
            <a:stCxn id="535" idx="1"/>
            <a:endCxn id="537"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543" name="Google Shape;543;p55"/>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544" name="Google Shape;544;p55"/>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545" name="Google Shape;545;p55"/>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546" name="Google Shape;546;p55"/>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547" name="Google Shape;547;p55"/>
          <p:cNvSpPr txBox="1"/>
          <p:nvPr>
            <p:ph idx="4294967295" type="body"/>
          </p:nvPr>
        </p:nvSpPr>
        <p:spPr>
          <a:xfrm>
            <a:off x="110100" y="78725"/>
            <a:ext cx="37743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Domains: </a:t>
            </a:r>
            <a:r>
              <a:rPr lang="en"/>
              <a:t>A, B, C, D  ∈ {1, 2, 3, 4, 5}</a:t>
            </a:r>
            <a:endParaRPr/>
          </a:p>
        </p:txBody>
      </p:sp>
      <p:sp>
        <p:nvSpPr>
          <p:cNvPr id="548" name="Google Shape;548;p55"/>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a:t>
            </a:r>
            <a:r>
              <a:rPr b="1" lang="en" sz="1400"/>
              <a:t>: </a:t>
            </a:r>
            <a:r>
              <a:rPr lang="en"/>
              <a:t>{</a:t>
            </a:r>
            <a:r>
              <a:rPr b="1" lang="en">
                <a:solidFill>
                  <a:schemeClr val="accent3"/>
                </a:solidFill>
              </a:rPr>
              <a:t>(A, B)</a:t>
            </a:r>
            <a:r>
              <a:rPr lang="en"/>
              <a:t>, (B, A), (B, C), (C,B), (C, D), (D, C), (B, D), (D, B)}</a:t>
            </a:r>
            <a:endParaRPr/>
          </a:p>
        </p:txBody>
      </p:sp>
      <p:sp>
        <p:nvSpPr>
          <p:cNvPr id="549" name="Google Shape;549;p55"/>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A ∈ {1, 2, 3, 4, 5}, B</a:t>
            </a:r>
            <a:r>
              <a:rPr lang="en"/>
              <a:t> ∈ {1, 2, 3, 4, 5}</a:t>
            </a:r>
            <a:endParaRPr/>
          </a:p>
          <a:p>
            <a:pPr indent="0" lvl="0" marL="0" rtl="0" algn="l">
              <a:spcBef>
                <a:spcPts val="1600"/>
              </a:spcBef>
              <a:spcAft>
                <a:spcPts val="0"/>
              </a:spcAft>
              <a:buNone/>
            </a:pPr>
            <a:r>
              <a:rPr lang="en"/>
              <a:t>There is no value for B that satisfies A&lt;B if A=5.</a:t>
            </a:r>
            <a:endParaRPr/>
          </a:p>
          <a:p>
            <a:pPr indent="0" lvl="0" marL="0" rtl="0" algn="l">
              <a:spcBef>
                <a:spcPts val="1600"/>
              </a:spcBef>
              <a:spcAft>
                <a:spcPts val="1600"/>
              </a:spcAft>
              <a:buNone/>
            </a:pPr>
            <a:r>
              <a:rPr lang="en"/>
              <a:t>So A ∈ {1, 2, 3, 4} and there is nothing to add to ToDo.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6"/>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555" name="Google Shape;555;p56"/>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556" name="Google Shape;556;p56"/>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557" name="Google Shape;557;p56"/>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558" name="Google Shape;558;p56"/>
          <p:cNvCxnSpPr>
            <a:stCxn id="557" idx="6"/>
            <a:endCxn id="555"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59" name="Google Shape;559;p56"/>
          <p:cNvCxnSpPr>
            <a:stCxn id="555" idx="7"/>
            <a:endCxn id="556"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560" name="Google Shape;560;p56"/>
          <p:cNvCxnSpPr>
            <a:stCxn id="555" idx="6"/>
            <a:endCxn id="554"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61" name="Google Shape;561;p56"/>
          <p:cNvCxnSpPr>
            <a:stCxn id="554" idx="1"/>
            <a:endCxn id="556"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562" name="Google Shape;562;p56"/>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563" name="Google Shape;563;p56"/>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564" name="Google Shape;564;p56"/>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565" name="Google Shape;565;p56"/>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566" name="Google Shape;566;p56"/>
          <p:cNvSpPr txBox="1"/>
          <p:nvPr>
            <p:ph idx="4294967295" type="body"/>
          </p:nvPr>
        </p:nvSpPr>
        <p:spPr>
          <a:xfrm>
            <a:off x="110100" y="78725"/>
            <a:ext cx="3774300" cy="48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a:t>
            </a:r>
            <a:r>
              <a:rPr lang="en"/>
              <a:t>∈ {1, 2, 3, 4}</a:t>
            </a:r>
            <a:r>
              <a:rPr lang="en"/>
              <a:t> </a:t>
            </a:r>
            <a:endParaRPr/>
          </a:p>
          <a:p>
            <a:pPr indent="0" lvl="0" marL="0" rtl="0" algn="l">
              <a:spcBef>
                <a:spcPts val="0"/>
              </a:spcBef>
              <a:spcAft>
                <a:spcPts val="1600"/>
              </a:spcAft>
              <a:buNone/>
            </a:pPr>
            <a:r>
              <a:rPr lang="en"/>
              <a:t>B, C, D  ∈ {1, 2, 3, 4, 5}</a:t>
            </a:r>
            <a:endParaRPr/>
          </a:p>
        </p:txBody>
      </p:sp>
      <p:sp>
        <p:nvSpPr>
          <p:cNvPr id="567" name="Google Shape;567;p56"/>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(B, A)</a:t>
            </a:r>
            <a:r>
              <a:rPr lang="en"/>
              <a:t>, (B, C), (C,B), (C, D), (D, C), (B, D), (D, B)}</a:t>
            </a:r>
            <a:endParaRPr/>
          </a:p>
        </p:txBody>
      </p:sp>
      <p:sp>
        <p:nvSpPr>
          <p:cNvPr id="568" name="Google Shape;568;p56"/>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 ∈ {1, 2, 3, 4, 5}, A ∈ {1, 2, 3, 4}</a:t>
            </a:r>
            <a:endParaRPr/>
          </a:p>
          <a:p>
            <a:pPr indent="0" lvl="0" marL="0" rtl="0" algn="l">
              <a:spcBef>
                <a:spcPts val="1600"/>
              </a:spcBef>
              <a:spcAft>
                <a:spcPts val="0"/>
              </a:spcAft>
              <a:buNone/>
            </a:pPr>
            <a:r>
              <a:rPr lang="en"/>
              <a:t>There is no value for A that satisfies A&lt;B if B=1.</a:t>
            </a:r>
            <a:endParaRPr/>
          </a:p>
          <a:p>
            <a:pPr indent="0" lvl="0" marL="0" rtl="0" algn="l">
              <a:spcBef>
                <a:spcPts val="1600"/>
              </a:spcBef>
              <a:spcAft>
                <a:spcPts val="1600"/>
              </a:spcAft>
              <a:buNone/>
            </a:pPr>
            <a:r>
              <a:rPr lang="en"/>
              <a:t>So B ∈ {2, 3, 4, 5} and add (C, B) &amp; (D, B) to ToDo (nothing new will be added here).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7"/>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574" name="Google Shape;574;p57"/>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575" name="Google Shape;575;p57"/>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576" name="Google Shape;576;p57"/>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577" name="Google Shape;577;p57"/>
          <p:cNvCxnSpPr>
            <a:stCxn id="576" idx="6"/>
            <a:endCxn id="574"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78" name="Google Shape;578;p57"/>
          <p:cNvCxnSpPr>
            <a:stCxn id="574" idx="7"/>
            <a:endCxn id="575"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579" name="Google Shape;579;p57"/>
          <p:cNvCxnSpPr>
            <a:stCxn id="574" idx="6"/>
            <a:endCxn id="573"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80" name="Google Shape;580;p57"/>
          <p:cNvCxnSpPr>
            <a:stCxn id="573" idx="1"/>
            <a:endCxn id="575"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581" name="Google Shape;581;p57"/>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582" name="Google Shape;582;p57"/>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583" name="Google Shape;583;p57"/>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584" name="Google Shape;584;p57"/>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585" name="Google Shape;585;p57"/>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2, 3, 4} </a:t>
            </a:r>
            <a:endParaRPr/>
          </a:p>
          <a:p>
            <a:pPr indent="0" lvl="0" marL="0" rtl="0" algn="l">
              <a:lnSpc>
                <a:spcPct val="100000"/>
              </a:lnSpc>
              <a:spcBef>
                <a:spcPts val="0"/>
              </a:spcBef>
              <a:spcAft>
                <a:spcPts val="0"/>
              </a:spcAft>
              <a:buNone/>
            </a:pPr>
            <a:r>
              <a:rPr lang="en"/>
              <a:t>B </a:t>
            </a:r>
            <a:r>
              <a:rPr lang="en"/>
              <a:t>∈ {2, 3, 4, 5}</a:t>
            </a:r>
            <a:endParaRPr/>
          </a:p>
          <a:p>
            <a:pPr indent="0" lvl="0" marL="0" rtl="0" algn="l">
              <a:lnSpc>
                <a:spcPct val="100000"/>
              </a:lnSpc>
              <a:spcBef>
                <a:spcPts val="0"/>
              </a:spcBef>
              <a:spcAft>
                <a:spcPts val="0"/>
              </a:spcAft>
              <a:buNone/>
            </a:pPr>
            <a:r>
              <a:rPr lang="en"/>
              <a:t>C, D  ∈ {1, 2, 3, 4, 5}</a:t>
            </a:r>
            <a:endParaRPr/>
          </a:p>
        </p:txBody>
      </p:sp>
      <p:sp>
        <p:nvSpPr>
          <p:cNvPr id="586" name="Google Shape;586;p57"/>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(B, C)</a:t>
            </a:r>
            <a:r>
              <a:rPr lang="en"/>
              <a:t>, (C,B), (C, D), (D, C), (B, D), (D, B)}</a:t>
            </a:r>
            <a:endParaRPr/>
          </a:p>
        </p:txBody>
      </p:sp>
      <p:sp>
        <p:nvSpPr>
          <p:cNvPr id="587" name="Google Shape;587;p57"/>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 ∈ {2, 3, 4, 5}, C ∈ {1, 2, 3, 4, 5}</a:t>
            </a:r>
            <a:endParaRPr/>
          </a:p>
          <a:p>
            <a:pPr indent="0" lvl="0" marL="0" rtl="0" algn="l">
              <a:spcBef>
                <a:spcPts val="1600"/>
              </a:spcBef>
              <a:spcAft>
                <a:spcPts val="0"/>
              </a:spcAft>
              <a:buNone/>
            </a:pPr>
            <a:r>
              <a:rPr lang="en"/>
              <a:t>There is no value for C that satisfies B&lt;C if B=5.</a:t>
            </a:r>
            <a:endParaRPr/>
          </a:p>
          <a:p>
            <a:pPr indent="0" lvl="0" marL="0" rtl="0" algn="l">
              <a:spcBef>
                <a:spcPts val="1600"/>
              </a:spcBef>
              <a:spcAft>
                <a:spcPts val="1600"/>
              </a:spcAft>
              <a:buNone/>
            </a:pPr>
            <a:r>
              <a:rPr lang="en"/>
              <a:t>So B ∈ {2, 3, 4} and add (A, B) &amp; (D, B) to ToDo (only (A, B) will be added).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8"/>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593" name="Google Shape;593;p58"/>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594" name="Google Shape;594;p58"/>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595" name="Google Shape;595;p58"/>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596" name="Google Shape;596;p58"/>
          <p:cNvCxnSpPr>
            <a:stCxn id="595" idx="6"/>
            <a:endCxn id="593"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97" name="Google Shape;597;p58"/>
          <p:cNvCxnSpPr>
            <a:stCxn id="593" idx="7"/>
            <a:endCxn id="594"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598" name="Google Shape;598;p58"/>
          <p:cNvCxnSpPr>
            <a:stCxn id="593" idx="6"/>
            <a:endCxn id="592"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599" name="Google Shape;599;p58"/>
          <p:cNvCxnSpPr>
            <a:stCxn id="592" idx="1"/>
            <a:endCxn id="594"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600" name="Google Shape;600;p58"/>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601" name="Google Shape;601;p58"/>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602" name="Google Shape;602;p58"/>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603" name="Google Shape;603;p58"/>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604" name="Google Shape;604;p58"/>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2, 3, 4} </a:t>
            </a:r>
            <a:endParaRPr/>
          </a:p>
          <a:p>
            <a:pPr indent="0" lvl="0" marL="0" rtl="0" algn="l">
              <a:lnSpc>
                <a:spcPct val="100000"/>
              </a:lnSpc>
              <a:spcBef>
                <a:spcPts val="0"/>
              </a:spcBef>
              <a:spcAft>
                <a:spcPts val="0"/>
              </a:spcAft>
              <a:buNone/>
            </a:pPr>
            <a:r>
              <a:rPr lang="en"/>
              <a:t>B ∈ {2, 3, 4}</a:t>
            </a:r>
            <a:endParaRPr/>
          </a:p>
          <a:p>
            <a:pPr indent="0" lvl="0" marL="0" rtl="0" algn="l">
              <a:lnSpc>
                <a:spcPct val="100000"/>
              </a:lnSpc>
              <a:spcBef>
                <a:spcPts val="0"/>
              </a:spcBef>
              <a:spcAft>
                <a:spcPts val="0"/>
              </a:spcAft>
              <a:buNone/>
            </a:pPr>
            <a:r>
              <a:rPr lang="en"/>
              <a:t>C, D  ∈ {1, 2, 3, 4, 5}</a:t>
            </a:r>
            <a:endParaRPr/>
          </a:p>
        </p:txBody>
      </p:sp>
      <p:sp>
        <p:nvSpPr>
          <p:cNvPr id="605" name="Google Shape;605;p58"/>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(C,B)</a:t>
            </a:r>
            <a:r>
              <a:rPr lang="en"/>
              <a:t>, (C, D), (D, C), (B, D), (D, B), (A, B)}</a:t>
            </a:r>
            <a:endParaRPr/>
          </a:p>
        </p:txBody>
      </p:sp>
      <p:sp>
        <p:nvSpPr>
          <p:cNvPr id="606" name="Google Shape;606;p58"/>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 ∈ {1, 2, 3, 4, 5}, B ∈ {2, 3, 4}</a:t>
            </a:r>
            <a:endParaRPr/>
          </a:p>
          <a:p>
            <a:pPr indent="0" lvl="0" marL="0" rtl="0" algn="l">
              <a:spcBef>
                <a:spcPts val="1600"/>
              </a:spcBef>
              <a:spcAft>
                <a:spcPts val="0"/>
              </a:spcAft>
              <a:buNone/>
            </a:pPr>
            <a:r>
              <a:rPr lang="en"/>
              <a:t>There is no value for B that satisfies B&lt;C if C=1 or C=2.</a:t>
            </a:r>
            <a:endParaRPr/>
          </a:p>
          <a:p>
            <a:pPr indent="0" lvl="0" marL="0" rtl="0" algn="l">
              <a:spcBef>
                <a:spcPts val="1600"/>
              </a:spcBef>
              <a:spcAft>
                <a:spcPts val="1600"/>
              </a:spcAft>
              <a:buNone/>
            </a:pPr>
            <a:r>
              <a:rPr lang="en"/>
              <a:t>So C ∈ {3, 4, 5} and add (D, C) to ToDo (nothing new will be added here).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9"/>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612" name="Google Shape;612;p59"/>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613" name="Google Shape;613;p59"/>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614" name="Google Shape;614;p59"/>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615" name="Google Shape;615;p59"/>
          <p:cNvCxnSpPr>
            <a:stCxn id="614" idx="6"/>
            <a:endCxn id="612"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16" name="Google Shape;616;p59"/>
          <p:cNvCxnSpPr>
            <a:stCxn id="612" idx="7"/>
            <a:endCxn id="613"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617" name="Google Shape;617;p59"/>
          <p:cNvCxnSpPr>
            <a:stCxn id="612" idx="6"/>
            <a:endCxn id="611"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18" name="Google Shape;618;p59"/>
          <p:cNvCxnSpPr>
            <a:stCxn id="611" idx="1"/>
            <a:endCxn id="613"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619" name="Google Shape;619;p59"/>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620" name="Google Shape;620;p59"/>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621" name="Google Shape;621;p59"/>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622" name="Google Shape;622;p59"/>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623" name="Google Shape;623;p59"/>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2, 3, 4} </a:t>
            </a:r>
            <a:endParaRPr/>
          </a:p>
          <a:p>
            <a:pPr indent="0" lvl="0" marL="0" rtl="0" algn="l">
              <a:lnSpc>
                <a:spcPct val="100000"/>
              </a:lnSpc>
              <a:spcBef>
                <a:spcPts val="0"/>
              </a:spcBef>
              <a:spcAft>
                <a:spcPts val="0"/>
              </a:spcAft>
              <a:buNone/>
            </a:pPr>
            <a:r>
              <a:rPr lang="en"/>
              <a:t>B ∈ {2, 3, 4}</a:t>
            </a:r>
            <a:endParaRPr/>
          </a:p>
          <a:p>
            <a:pPr indent="0" lvl="0" marL="0" rtl="0" algn="l">
              <a:lnSpc>
                <a:spcPct val="100000"/>
              </a:lnSpc>
              <a:spcBef>
                <a:spcPts val="0"/>
              </a:spcBef>
              <a:spcAft>
                <a:spcPts val="0"/>
              </a:spcAft>
              <a:buNone/>
            </a:pPr>
            <a:r>
              <a:rPr lang="en"/>
              <a:t>C</a:t>
            </a:r>
            <a:r>
              <a:rPr lang="en"/>
              <a:t> ∈ {3, 4, 5}</a:t>
            </a:r>
            <a:endParaRPr/>
          </a:p>
          <a:p>
            <a:pPr indent="0" lvl="0" marL="0" rtl="0" algn="l">
              <a:lnSpc>
                <a:spcPct val="100000"/>
              </a:lnSpc>
              <a:spcBef>
                <a:spcPts val="0"/>
              </a:spcBef>
              <a:spcAft>
                <a:spcPts val="0"/>
              </a:spcAft>
              <a:buNone/>
            </a:pPr>
            <a:r>
              <a:rPr lang="en"/>
              <a:t>D  ∈ {1, 2, 3, 4, 5}</a:t>
            </a:r>
            <a:endParaRPr/>
          </a:p>
        </p:txBody>
      </p:sp>
      <p:sp>
        <p:nvSpPr>
          <p:cNvPr id="624" name="Google Shape;624;p59"/>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(C, D)</a:t>
            </a:r>
            <a:r>
              <a:rPr lang="en"/>
              <a:t>,</a:t>
            </a:r>
            <a:r>
              <a:rPr lang="en"/>
              <a:t> (D, C), (B, D), (D, B), (A, B)}</a:t>
            </a:r>
            <a:endParaRPr/>
          </a:p>
        </p:txBody>
      </p:sp>
      <p:sp>
        <p:nvSpPr>
          <p:cNvPr id="625" name="Google Shape;625;p59"/>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 ∈ {3, 4, 5}, D ∈ {1, 2, 3, 4, 5}</a:t>
            </a:r>
            <a:endParaRPr/>
          </a:p>
          <a:p>
            <a:pPr indent="0" lvl="0" marL="0" rtl="0" algn="l">
              <a:spcBef>
                <a:spcPts val="1600"/>
              </a:spcBef>
              <a:spcAft>
                <a:spcPts val="0"/>
              </a:spcAft>
              <a:buNone/>
            </a:pPr>
            <a:r>
              <a:rPr lang="en"/>
              <a:t>There is no value for D that satisfies C&lt;D if C=5.</a:t>
            </a:r>
            <a:endParaRPr/>
          </a:p>
          <a:p>
            <a:pPr indent="0" lvl="0" marL="0" rtl="0" algn="l">
              <a:spcBef>
                <a:spcPts val="1600"/>
              </a:spcBef>
              <a:spcAft>
                <a:spcPts val="1600"/>
              </a:spcAft>
              <a:buNone/>
            </a:pPr>
            <a:r>
              <a:rPr lang="en"/>
              <a:t>So C ∈ {3, 4} and add (B, C) to ToDo.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0"/>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631" name="Google Shape;631;p60"/>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632" name="Google Shape;632;p60"/>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633" name="Google Shape;633;p60"/>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634" name="Google Shape;634;p60"/>
          <p:cNvCxnSpPr>
            <a:stCxn id="633" idx="6"/>
            <a:endCxn id="631"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35" name="Google Shape;635;p60"/>
          <p:cNvCxnSpPr>
            <a:stCxn id="631" idx="7"/>
            <a:endCxn id="632"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636" name="Google Shape;636;p60"/>
          <p:cNvCxnSpPr>
            <a:stCxn id="631" idx="6"/>
            <a:endCxn id="630"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37" name="Google Shape;637;p60"/>
          <p:cNvCxnSpPr>
            <a:stCxn id="630" idx="1"/>
            <a:endCxn id="632"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638" name="Google Shape;638;p60"/>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639" name="Google Shape;639;p60"/>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640" name="Google Shape;640;p60"/>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641" name="Google Shape;641;p60"/>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642" name="Google Shape;642;p60"/>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2, 3, 4} </a:t>
            </a:r>
            <a:endParaRPr/>
          </a:p>
          <a:p>
            <a:pPr indent="0" lvl="0" marL="0" rtl="0" algn="l">
              <a:lnSpc>
                <a:spcPct val="100000"/>
              </a:lnSpc>
              <a:spcBef>
                <a:spcPts val="0"/>
              </a:spcBef>
              <a:spcAft>
                <a:spcPts val="0"/>
              </a:spcAft>
              <a:buNone/>
            </a:pPr>
            <a:r>
              <a:rPr lang="en"/>
              <a:t>B ∈ {2, 3, 4}</a:t>
            </a:r>
            <a:endParaRPr/>
          </a:p>
          <a:p>
            <a:pPr indent="0" lvl="0" marL="0" rtl="0" algn="l">
              <a:lnSpc>
                <a:spcPct val="100000"/>
              </a:lnSpc>
              <a:spcBef>
                <a:spcPts val="0"/>
              </a:spcBef>
              <a:spcAft>
                <a:spcPts val="0"/>
              </a:spcAft>
              <a:buNone/>
            </a:pPr>
            <a:r>
              <a:rPr lang="en"/>
              <a:t>C ∈ {3, 4}</a:t>
            </a:r>
            <a:endParaRPr/>
          </a:p>
          <a:p>
            <a:pPr indent="0" lvl="0" marL="0" rtl="0" algn="l">
              <a:lnSpc>
                <a:spcPct val="100000"/>
              </a:lnSpc>
              <a:spcBef>
                <a:spcPts val="0"/>
              </a:spcBef>
              <a:spcAft>
                <a:spcPts val="0"/>
              </a:spcAft>
              <a:buNone/>
            </a:pPr>
            <a:r>
              <a:rPr lang="en"/>
              <a:t>D  ∈ {1, 2, 3, 4, 5}</a:t>
            </a:r>
            <a:endParaRPr/>
          </a:p>
        </p:txBody>
      </p:sp>
      <p:sp>
        <p:nvSpPr>
          <p:cNvPr id="643" name="Google Shape;643;p60"/>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(D, C)</a:t>
            </a:r>
            <a:r>
              <a:rPr lang="en"/>
              <a:t>, (B, D), (D, B), (A, B), (B, C)}</a:t>
            </a:r>
            <a:endParaRPr/>
          </a:p>
        </p:txBody>
      </p:sp>
      <p:sp>
        <p:nvSpPr>
          <p:cNvPr id="644" name="Google Shape;644;p60"/>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D ∈ {1, 2, 3, 4, 5}, </a:t>
            </a:r>
            <a:r>
              <a:rPr lang="en"/>
              <a:t>C ∈ {3, 4}</a:t>
            </a:r>
            <a:endParaRPr/>
          </a:p>
          <a:p>
            <a:pPr indent="0" lvl="0" marL="0" rtl="0" algn="l">
              <a:spcBef>
                <a:spcPts val="1600"/>
              </a:spcBef>
              <a:spcAft>
                <a:spcPts val="0"/>
              </a:spcAft>
              <a:buNone/>
            </a:pPr>
            <a:r>
              <a:rPr lang="en"/>
              <a:t>There is no value for C that satisfies C&lt;D if D=1 or D=2 or D=3.</a:t>
            </a:r>
            <a:endParaRPr/>
          </a:p>
          <a:p>
            <a:pPr indent="0" lvl="0" marL="0" rtl="0" algn="l">
              <a:spcBef>
                <a:spcPts val="1600"/>
              </a:spcBef>
              <a:spcAft>
                <a:spcPts val="1600"/>
              </a:spcAft>
              <a:buNone/>
            </a:pPr>
            <a:r>
              <a:rPr lang="en"/>
              <a:t>So D ∈ {4, 5} and add (B, D) to ToDo</a:t>
            </a:r>
            <a:r>
              <a:rPr lang="en"/>
              <a:t> (nothing new will be added here)</a:t>
            </a:r>
            <a:r>
              <a:rPr lang="en"/>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1"/>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650" name="Google Shape;650;p61"/>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651" name="Google Shape;651;p61"/>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652" name="Google Shape;652;p61"/>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653" name="Google Shape;653;p61"/>
          <p:cNvCxnSpPr>
            <a:stCxn id="652" idx="6"/>
            <a:endCxn id="650"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54" name="Google Shape;654;p61"/>
          <p:cNvCxnSpPr>
            <a:stCxn id="650" idx="7"/>
            <a:endCxn id="651"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655" name="Google Shape;655;p61"/>
          <p:cNvCxnSpPr>
            <a:stCxn id="650" idx="6"/>
            <a:endCxn id="649"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56" name="Google Shape;656;p61"/>
          <p:cNvCxnSpPr>
            <a:stCxn id="649" idx="1"/>
            <a:endCxn id="651"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657" name="Google Shape;657;p61"/>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658" name="Google Shape;658;p61"/>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659" name="Google Shape;659;p61"/>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660" name="Google Shape;660;p61"/>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661" name="Google Shape;661;p61"/>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2, 3, 4} </a:t>
            </a:r>
            <a:endParaRPr/>
          </a:p>
          <a:p>
            <a:pPr indent="0" lvl="0" marL="0" rtl="0" algn="l">
              <a:lnSpc>
                <a:spcPct val="100000"/>
              </a:lnSpc>
              <a:spcBef>
                <a:spcPts val="0"/>
              </a:spcBef>
              <a:spcAft>
                <a:spcPts val="0"/>
              </a:spcAft>
              <a:buNone/>
            </a:pPr>
            <a:r>
              <a:rPr lang="en"/>
              <a:t>B ∈ {2, 3, 4}</a:t>
            </a:r>
            <a:endParaRPr/>
          </a:p>
          <a:p>
            <a:pPr indent="0" lvl="0" marL="0" rtl="0" algn="l">
              <a:lnSpc>
                <a:spcPct val="100000"/>
              </a:lnSpc>
              <a:spcBef>
                <a:spcPts val="0"/>
              </a:spcBef>
              <a:spcAft>
                <a:spcPts val="0"/>
              </a:spcAft>
              <a:buNone/>
            </a:pPr>
            <a:r>
              <a:rPr lang="en"/>
              <a:t>C ∈ {3, 4}</a:t>
            </a:r>
            <a:endParaRPr/>
          </a:p>
          <a:p>
            <a:pPr indent="0" lvl="0" marL="0" rtl="0" algn="l">
              <a:lnSpc>
                <a:spcPct val="100000"/>
              </a:lnSpc>
              <a:spcBef>
                <a:spcPts val="0"/>
              </a:spcBef>
              <a:spcAft>
                <a:spcPts val="0"/>
              </a:spcAft>
              <a:buNone/>
            </a:pPr>
            <a:r>
              <a:rPr lang="en"/>
              <a:t>D  ∈ {4, 5}</a:t>
            </a:r>
            <a:endParaRPr/>
          </a:p>
        </p:txBody>
      </p:sp>
      <p:sp>
        <p:nvSpPr>
          <p:cNvPr id="662" name="Google Shape;662;p61"/>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(B, D)</a:t>
            </a:r>
            <a:r>
              <a:rPr lang="en"/>
              <a:t>, (D, B), (A, B), (B, C)}</a:t>
            </a:r>
            <a:endParaRPr/>
          </a:p>
        </p:txBody>
      </p:sp>
      <p:sp>
        <p:nvSpPr>
          <p:cNvPr id="663" name="Google Shape;663;p61"/>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a:t>
            </a:r>
            <a:r>
              <a:rPr lang="en"/>
              <a:t> ∈ {2, 3, 4}, </a:t>
            </a:r>
            <a:r>
              <a:rPr lang="en"/>
              <a:t>D ∈ {4, 5}, </a:t>
            </a:r>
            <a:endParaRPr/>
          </a:p>
          <a:p>
            <a:pPr indent="0" lvl="0" marL="0" rtl="0" algn="l">
              <a:spcBef>
                <a:spcPts val="1600"/>
              </a:spcBef>
              <a:spcAft>
                <a:spcPts val="0"/>
              </a:spcAft>
              <a:buNone/>
            </a:pPr>
            <a:r>
              <a:rPr lang="en"/>
              <a:t>There is no value for D that satisfies 2B=D if B=3 or B=4.</a:t>
            </a:r>
            <a:endParaRPr/>
          </a:p>
          <a:p>
            <a:pPr indent="0" lvl="0" marL="0" rtl="0" algn="l">
              <a:spcBef>
                <a:spcPts val="1600"/>
              </a:spcBef>
              <a:spcAft>
                <a:spcPts val="1600"/>
              </a:spcAft>
              <a:buNone/>
            </a:pPr>
            <a:r>
              <a:rPr lang="en"/>
              <a:t>So B ∈ {2} and add (A, B) &amp; (C, B) to ToDo (only (C, B) will be added here).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2"/>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669" name="Google Shape;669;p62"/>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670" name="Google Shape;670;p62"/>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671" name="Google Shape;671;p62"/>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672" name="Google Shape;672;p62"/>
          <p:cNvCxnSpPr>
            <a:stCxn id="671" idx="6"/>
            <a:endCxn id="669"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73" name="Google Shape;673;p62"/>
          <p:cNvCxnSpPr>
            <a:stCxn id="669" idx="7"/>
            <a:endCxn id="670"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674" name="Google Shape;674;p62"/>
          <p:cNvCxnSpPr>
            <a:stCxn id="669" idx="6"/>
            <a:endCxn id="668"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75" name="Google Shape;675;p62"/>
          <p:cNvCxnSpPr>
            <a:stCxn id="668" idx="1"/>
            <a:endCxn id="670"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676" name="Google Shape;676;p62"/>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677" name="Google Shape;677;p62"/>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678" name="Google Shape;678;p62"/>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679" name="Google Shape;679;p62"/>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680" name="Google Shape;680;p62"/>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2, 3, 4} </a:t>
            </a:r>
            <a:endParaRPr/>
          </a:p>
          <a:p>
            <a:pPr indent="0" lvl="0" marL="0" rtl="0" algn="l">
              <a:lnSpc>
                <a:spcPct val="100000"/>
              </a:lnSpc>
              <a:spcBef>
                <a:spcPts val="0"/>
              </a:spcBef>
              <a:spcAft>
                <a:spcPts val="0"/>
              </a:spcAft>
              <a:buNone/>
            </a:pPr>
            <a:r>
              <a:rPr lang="en"/>
              <a:t>B ∈ {2}</a:t>
            </a:r>
            <a:endParaRPr/>
          </a:p>
          <a:p>
            <a:pPr indent="0" lvl="0" marL="0" rtl="0" algn="l">
              <a:lnSpc>
                <a:spcPct val="100000"/>
              </a:lnSpc>
              <a:spcBef>
                <a:spcPts val="0"/>
              </a:spcBef>
              <a:spcAft>
                <a:spcPts val="0"/>
              </a:spcAft>
              <a:buNone/>
            </a:pPr>
            <a:r>
              <a:rPr lang="en"/>
              <a:t>C ∈ {3, 4}</a:t>
            </a:r>
            <a:endParaRPr/>
          </a:p>
          <a:p>
            <a:pPr indent="0" lvl="0" marL="0" rtl="0" algn="l">
              <a:lnSpc>
                <a:spcPct val="100000"/>
              </a:lnSpc>
              <a:spcBef>
                <a:spcPts val="0"/>
              </a:spcBef>
              <a:spcAft>
                <a:spcPts val="0"/>
              </a:spcAft>
              <a:buNone/>
            </a:pPr>
            <a:r>
              <a:rPr lang="en"/>
              <a:t>D  ∈ {4, 5}</a:t>
            </a:r>
            <a:endParaRPr/>
          </a:p>
        </p:txBody>
      </p:sp>
      <p:sp>
        <p:nvSpPr>
          <p:cNvPr id="681" name="Google Shape;681;p62"/>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(D, B)</a:t>
            </a:r>
            <a:r>
              <a:rPr lang="en"/>
              <a:t>, (A, B), (B, C), (C, B)}</a:t>
            </a:r>
            <a:endParaRPr/>
          </a:p>
        </p:txBody>
      </p:sp>
      <p:sp>
        <p:nvSpPr>
          <p:cNvPr id="682" name="Google Shape;682;p62"/>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 ∈ {4, 5}, B ∈ {2}, </a:t>
            </a:r>
            <a:endParaRPr/>
          </a:p>
          <a:p>
            <a:pPr indent="0" lvl="0" marL="0" rtl="0" algn="l">
              <a:spcBef>
                <a:spcPts val="1600"/>
              </a:spcBef>
              <a:spcAft>
                <a:spcPts val="0"/>
              </a:spcAft>
              <a:buNone/>
            </a:pPr>
            <a:r>
              <a:rPr lang="en"/>
              <a:t>There is no value for B that satisfies 2B=D if D=5.</a:t>
            </a:r>
            <a:endParaRPr/>
          </a:p>
          <a:p>
            <a:pPr indent="0" lvl="0" marL="0" rtl="0" algn="l">
              <a:spcBef>
                <a:spcPts val="1600"/>
              </a:spcBef>
              <a:spcAft>
                <a:spcPts val="1600"/>
              </a:spcAft>
              <a:buNone/>
            </a:pPr>
            <a:r>
              <a:rPr lang="en"/>
              <a:t>So D ∈ {4} and add (C, D) to ToDo.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3"/>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688" name="Google Shape;688;p63"/>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689" name="Google Shape;689;p63"/>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690" name="Google Shape;690;p63"/>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691" name="Google Shape;691;p63"/>
          <p:cNvCxnSpPr>
            <a:stCxn id="690" idx="6"/>
            <a:endCxn id="688"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92" name="Google Shape;692;p63"/>
          <p:cNvCxnSpPr>
            <a:stCxn id="688" idx="7"/>
            <a:endCxn id="689"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693" name="Google Shape;693;p63"/>
          <p:cNvCxnSpPr>
            <a:stCxn id="688" idx="6"/>
            <a:endCxn id="687"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694" name="Google Shape;694;p63"/>
          <p:cNvCxnSpPr>
            <a:stCxn id="687" idx="1"/>
            <a:endCxn id="689"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695" name="Google Shape;695;p63"/>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696" name="Google Shape;696;p63"/>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697" name="Google Shape;697;p63"/>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698" name="Google Shape;698;p63"/>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699" name="Google Shape;699;p63"/>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2, 3, 4} </a:t>
            </a:r>
            <a:endParaRPr/>
          </a:p>
          <a:p>
            <a:pPr indent="0" lvl="0" marL="0" rtl="0" algn="l">
              <a:lnSpc>
                <a:spcPct val="100000"/>
              </a:lnSpc>
              <a:spcBef>
                <a:spcPts val="0"/>
              </a:spcBef>
              <a:spcAft>
                <a:spcPts val="0"/>
              </a:spcAft>
              <a:buNone/>
            </a:pPr>
            <a:r>
              <a:rPr lang="en"/>
              <a:t>B ∈ {2}</a:t>
            </a:r>
            <a:endParaRPr/>
          </a:p>
          <a:p>
            <a:pPr indent="0" lvl="0" marL="0" rtl="0" algn="l">
              <a:lnSpc>
                <a:spcPct val="100000"/>
              </a:lnSpc>
              <a:spcBef>
                <a:spcPts val="0"/>
              </a:spcBef>
              <a:spcAft>
                <a:spcPts val="0"/>
              </a:spcAft>
              <a:buNone/>
            </a:pPr>
            <a:r>
              <a:rPr lang="en"/>
              <a:t>C ∈ {3, 4}</a:t>
            </a:r>
            <a:endParaRPr/>
          </a:p>
          <a:p>
            <a:pPr indent="0" lvl="0" marL="0" rtl="0" algn="l">
              <a:lnSpc>
                <a:spcPct val="100000"/>
              </a:lnSpc>
              <a:spcBef>
                <a:spcPts val="0"/>
              </a:spcBef>
              <a:spcAft>
                <a:spcPts val="0"/>
              </a:spcAft>
              <a:buNone/>
            </a:pPr>
            <a:r>
              <a:rPr lang="en"/>
              <a:t>D  ∈ {4}</a:t>
            </a:r>
            <a:endParaRPr/>
          </a:p>
        </p:txBody>
      </p:sp>
      <p:sp>
        <p:nvSpPr>
          <p:cNvPr id="700" name="Google Shape;700;p63"/>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(A, B)</a:t>
            </a:r>
            <a:r>
              <a:rPr lang="en"/>
              <a:t>, (B, C), (C, B), (C, D)}</a:t>
            </a:r>
            <a:endParaRPr/>
          </a:p>
        </p:txBody>
      </p:sp>
      <p:sp>
        <p:nvSpPr>
          <p:cNvPr id="701" name="Google Shape;701;p63"/>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 {1, 2, 3, 4}, B ∈ {2}, </a:t>
            </a:r>
            <a:endParaRPr/>
          </a:p>
          <a:p>
            <a:pPr indent="0" lvl="0" marL="0" rtl="0" algn="l">
              <a:spcBef>
                <a:spcPts val="1600"/>
              </a:spcBef>
              <a:spcAft>
                <a:spcPts val="0"/>
              </a:spcAft>
              <a:buNone/>
            </a:pPr>
            <a:r>
              <a:rPr lang="en"/>
              <a:t>There is no value for B that satisfies A &lt; B if A=2 or A=3 or A=4.</a:t>
            </a:r>
            <a:endParaRPr/>
          </a:p>
          <a:p>
            <a:pPr indent="0" lvl="0" marL="0" rtl="0" algn="l">
              <a:spcBef>
                <a:spcPts val="1600"/>
              </a:spcBef>
              <a:spcAft>
                <a:spcPts val="1600"/>
              </a:spcAft>
              <a:buNone/>
            </a:pPr>
            <a:r>
              <a:rPr lang="en"/>
              <a:t>So A ∈ {1} and add nothing to ToDo.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Define the domains and the constraints</a:t>
            </a:r>
            <a:endParaRPr/>
          </a:p>
        </p:txBody>
      </p:sp>
      <p:sp>
        <p:nvSpPr>
          <p:cNvPr id="192" name="Google Shape;192;p2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Domains</a:t>
            </a:r>
            <a:endParaRPr b="1" sz="1800"/>
          </a:p>
          <a:p>
            <a:pPr indent="0" lvl="0" marL="0" rtl="0" algn="l">
              <a:spcBef>
                <a:spcPts val="1600"/>
              </a:spcBef>
              <a:spcAft>
                <a:spcPts val="1600"/>
              </a:spcAft>
              <a:buNone/>
            </a:pPr>
            <a:r>
              <a:rPr lang="en" sz="2400"/>
              <a:t>A, </a:t>
            </a:r>
            <a:r>
              <a:rPr lang="en" sz="2400"/>
              <a:t>B, C, D, E ∈ {</a:t>
            </a:r>
            <a:r>
              <a:rPr lang="en" sz="2400">
                <a:solidFill>
                  <a:schemeClr val="accent3"/>
                </a:solidFill>
              </a:rPr>
              <a:t>1</a:t>
            </a:r>
            <a:r>
              <a:rPr lang="en" sz="2400">
                <a:solidFill>
                  <a:srgbClr val="000000"/>
                </a:solidFill>
              </a:rPr>
              <a:t>, </a:t>
            </a:r>
            <a:r>
              <a:rPr lang="en" sz="2400">
                <a:solidFill>
                  <a:schemeClr val="dk1"/>
                </a:solidFill>
              </a:rPr>
              <a:t>2</a:t>
            </a:r>
            <a:r>
              <a:rPr lang="en" sz="2400">
                <a:solidFill>
                  <a:srgbClr val="000000"/>
                </a:solidFill>
              </a:rPr>
              <a:t>, </a:t>
            </a:r>
            <a:r>
              <a:rPr lang="en" sz="2400">
                <a:solidFill>
                  <a:schemeClr val="accent5"/>
                </a:solidFill>
              </a:rPr>
              <a:t>3</a:t>
            </a:r>
            <a:r>
              <a:rPr lang="en" sz="2400"/>
              <a:t>}</a:t>
            </a:r>
            <a:endParaRPr sz="2400"/>
          </a:p>
        </p:txBody>
      </p:sp>
      <p:sp>
        <p:nvSpPr>
          <p:cNvPr id="193" name="Google Shape;193;p2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Constraints</a:t>
            </a:r>
            <a:endParaRPr b="1" sz="1800"/>
          </a:p>
          <a:p>
            <a:pPr indent="0" lvl="0" marL="0" rtl="0" algn="l">
              <a:spcBef>
                <a:spcPts val="1600"/>
              </a:spcBef>
              <a:spcAft>
                <a:spcPts val="0"/>
              </a:spcAft>
              <a:buNone/>
            </a:pPr>
            <a:r>
              <a:rPr lang="en" sz="2400"/>
              <a:t>A ≠ B, B ≠ C, B ≠ D, </a:t>
            </a:r>
            <a:endParaRPr sz="2400"/>
          </a:p>
          <a:p>
            <a:pPr indent="0" lvl="0" marL="0" rtl="0" algn="l">
              <a:spcBef>
                <a:spcPts val="1600"/>
              </a:spcBef>
              <a:spcAft>
                <a:spcPts val="1600"/>
              </a:spcAft>
              <a:buNone/>
            </a:pPr>
            <a:r>
              <a:rPr lang="en" sz="2400"/>
              <a:t>B ≠ E, C ≠ D, D ≠ E</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4"/>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707" name="Google Shape;707;p64"/>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708" name="Google Shape;708;p64"/>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709" name="Google Shape;709;p64"/>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710" name="Google Shape;710;p64"/>
          <p:cNvCxnSpPr>
            <a:stCxn id="709" idx="6"/>
            <a:endCxn id="707"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11" name="Google Shape;711;p64"/>
          <p:cNvCxnSpPr>
            <a:stCxn id="707" idx="7"/>
            <a:endCxn id="708"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712" name="Google Shape;712;p64"/>
          <p:cNvCxnSpPr>
            <a:stCxn id="707" idx="6"/>
            <a:endCxn id="706"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13" name="Google Shape;713;p64"/>
          <p:cNvCxnSpPr>
            <a:stCxn id="706" idx="1"/>
            <a:endCxn id="708"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714" name="Google Shape;714;p64"/>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715" name="Google Shape;715;p64"/>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716" name="Google Shape;716;p64"/>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717" name="Google Shape;717;p64"/>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718" name="Google Shape;718;p64"/>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a:t>
            </a:r>
            <a:endParaRPr/>
          </a:p>
          <a:p>
            <a:pPr indent="0" lvl="0" marL="0" rtl="0" algn="l">
              <a:lnSpc>
                <a:spcPct val="100000"/>
              </a:lnSpc>
              <a:spcBef>
                <a:spcPts val="0"/>
              </a:spcBef>
              <a:spcAft>
                <a:spcPts val="0"/>
              </a:spcAft>
              <a:buNone/>
            </a:pPr>
            <a:r>
              <a:rPr lang="en"/>
              <a:t>B ∈ {2}</a:t>
            </a:r>
            <a:endParaRPr/>
          </a:p>
          <a:p>
            <a:pPr indent="0" lvl="0" marL="0" rtl="0" algn="l">
              <a:lnSpc>
                <a:spcPct val="100000"/>
              </a:lnSpc>
              <a:spcBef>
                <a:spcPts val="0"/>
              </a:spcBef>
              <a:spcAft>
                <a:spcPts val="0"/>
              </a:spcAft>
              <a:buNone/>
            </a:pPr>
            <a:r>
              <a:rPr lang="en"/>
              <a:t>C ∈ {3, 4}</a:t>
            </a:r>
            <a:endParaRPr/>
          </a:p>
          <a:p>
            <a:pPr indent="0" lvl="0" marL="0" rtl="0" algn="l">
              <a:lnSpc>
                <a:spcPct val="100000"/>
              </a:lnSpc>
              <a:spcBef>
                <a:spcPts val="0"/>
              </a:spcBef>
              <a:spcAft>
                <a:spcPts val="0"/>
              </a:spcAft>
              <a:buNone/>
            </a:pPr>
            <a:r>
              <a:rPr lang="en"/>
              <a:t>D  ∈ {4}</a:t>
            </a:r>
            <a:endParaRPr/>
          </a:p>
        </p:txBody>
      </p:sp>
      <p:sp>
        <p:nvSpPr>
          <p:cNvPr id="719" name="Google Shape;719;p64"/>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(B, C)</a:t>
            </a:r>
            <a:r>
              <a:rPr lang="en"/>
              <a:t>, (C, B), (C, D)}</a:t>
            </a:r>
            <a:endParaRPr/>
          </a:p>
        </p:txBody>
      </p:sp>
      <p:sp>
        <p:nvSpPr>
          <p:cNvPr id="720" name="Google Shape;720;p64"/>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 ∈ {2}, C ∈ {3, 4}, </a:t>
            </a:r>
            <a:endParaRPr/>
          </a:p>
          <a:p>
            <a:pPr indent="0" lvl="0" marL="0" rtl="0" algn="l">
              <a:spcBef>
                <a:spcPts val="1600"/>
              </a:spcBef>
              <a:spcAft>
                <a:spcPts val="1600"/>
              </a:spcAft>
              <a:buNone/>
            </a:pPr>
            <a:r>
              <a:rPr lang="en"/>
              <a:t>All combinations satisfy the constraints so skip.</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5"/>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726" name="Google Shape;726;p65"/>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727" name="Google Shape;727;p65"/>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728" name="Google Shape;728;p65"/>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729" name="Google Shape;729;p65"/>
          <p:cNvCxnSpPr>
            <a:stCxn id="728" idx="6"/>
            <a:endCxn id="726"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30" name="Google Shape;730;p65"/>
          <p:cNvCxnSpPr>
            <a:stCxn id="726" idx="7"/>
            <a:endCxn id="727"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731" name="Google Shape;731;p65"/>
          <p:cNvCxnSpPr>
            <a:stCxn id="726" idx="6"/>
            <a:endCxn id="725"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32" name="Google Shape;732;p65"/>
          <p:cNvCxnSpPr>
            <a:stCxn id="725" idx="1"/>
            <a:endCxn id="727"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733" name="Google Shape;733;p65"/>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734" name="Google Shape;734;p65"/>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735" name="Google Shape;735;p65"/>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736" name="Google Shape;736;p65"/>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737" name="Google Shape;737;p65"/>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a:t>
            </a:r>
            <a:endParaRPr/>
          </a:p>
          <a:p>
            <a:pPr indent="0" lvl="0" marL="0" rtl="0" algn="l">
              <a:lnSpc>
                <a:spcPct val="100000"/>
              </a:lnSpc>
              <a:spcBef>
                <a:spcPts val="0"/>
              </a:spcBef>
              <a:spcAft>
                <a:spcPts val="0"/>
              </a:spcAft>
              <a:buNone/>
            </a:pPr>
            <a:r>
              <a:rPr lang="en"/>
              <a:t>B ∈ {2}</a:t>
            </a:r>
            <a:endParaRPr/>
          </a:p>
          <a:p>
            <a:pPr indent="0" lvl="0" marL="0" rtl="0" algn="l">
              <a:lnSpc>
                <a:spcPct val="100000"/>
              </a:lnSpc>
              <a:spcBef>
                <a:spcPts val="0"/>
              </a:spcBef>
              <a:spcAft>
                <a:spcPts val="0"/>
              </a:spcAft>
              <a:buNone/>
            </a:pPr>
            <a:r>
              <a:rPr lang="en"/>
              <a:t>C ∈ {3, 4}</a:t>
            </a:r>
            <a:endParaRPr/>
          </a:p>
          <a:p>
            <a:pPr indent="0" lvl="0" marL="0" rtl="0" algn="l">
              <a:lnSpc>
                <a:spcPct val="100000"/>
              </a:lnSpc>
              <a:spcBef>
                <a:spcPts val="0"/>
              </a:spcBef>
              <a:spcAft>
                <a:spcPts val="0"/>
              </a:spcAft>
              <a:buNone/>
            </a:pPr>
            <a:r>
              <a:rPr lang="en"/>
              <a:t>D  ∈ {4}</a:t>
            </a:r>
            <a:endParaRPr/>
          </a:p>
        </p:txBody>
      </p:sp>
      <p:sp>
        <p:nvSpPr>
          <p:cNvPr id="738" name="Google Shape;738;p65"/>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(C, B)</a:t>
            </a:r>
            <a:r>
              <a:rPr lang="en"/>
              <a:t>, (C, D)}</a:t>
            </a:r>
            <a:endParaRPr/>
          </a:p>
        </p:txBody>
      </p:sp>
      <p:sp>
        <p:nvSpPr>
          <p:cNvPr id="739" name="Google Shape;739;p65"/>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C ∈ {3, 4}, </a:t>
            </a:r>
            <a:r>
              <a:rPr lang="en"/>
              <a:t>B ∈ {2}, </a:t>
            </a:r>
            <a:endParaRPr/>
          </a:p>
          <a:p>
            <a:pPr indent="0" lvl="0" marL="0" rtl="0" algn="l">
              <a:spcBef>
                <a:spcPts val="1600"/>
              </a:spcBef>
              <a:spcAft>
                <a:spcPts val="1600"/>
              </a:spcAft>
              <a:buNone/>
            </a:pPr>
            <a:r>
              <a:rPr lang="en"/>
              <a:t>All combinations satisfy the constraints so skip.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6"/>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745" name="Google Shape;745;p66"/>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746" name="Google Shape;746;p66"/>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747" name="Google Shape;747;p66"/>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748" name="Google Shape;748;p66"/>
          <p:cNvCxnSpPr>
            <a:stCxn id="747" idx="6"/>
            <a:endCxn id="745"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49" name="Google Shape;749;p66"/>
          <p:cNvCxnSpPr>
            <a:stCxn id="745" idx="7"/>
            <a:endCxn id="746"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750" name="Google Shape;750;p66"/>
          <p:cNvCxnSpPr>
            <a:stCxn id="745" idx="6"/>
            <a:endCxn id="744"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51" name="Google Shape;751;p66"/>
          <p:cNvCxnSpPr>
            <a:stCxn id="744" idx="1"/>
            <a:endCxn id="746"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752" name="Google Shape;752;p66"/>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753" name="Google Shape;753;p66"/>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754" name="Google Shape;754;p66"/>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755" name="Google Shape;755;p66"/>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756" name="Google Shape;756;p66"/>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a:t>
            </a:r>
            <a:endParaRPr/>
          </a:p>
          <a:p>
            <a:pPr indent="0" lvl="0" marL="0" rtl="0" algn="l">
              <a:lnSpc>
                <a:spcPct val="100000"/>
              </a:lnSpc>
              <a:spcBef>
                <a:spcPts val="0"/>
              </a:spcBef>
              <a:spcAft>
                <a:spcPts val="0"/>
              </a:spcAft>
              <a:buNone/>
            </a:pPr>
            <a:r>
              <a:rPr lang="en"/>
              <a:t>B ∈ {2}</a:t>
            </a:r>
            <a:endParaRPr/>
          </a:p>
          <a:p>
            <a:pPr indent="0" lvl="0" marL="0" rtl="0" algn="l">
              <a:lnSpc>
                <a:spcPct val="100000"/>
              </a:lnSpc>
              <a:spcBef>
                <a:spcPts val="0"/>
              </a:spcBef>
              <a:spcAft>
                <a:spcPts val="0"/>
              </a:spcAft>
              <a:buNone/>
            </a:pPr>
            <a:r>
              <a:rPr lang="en"/>
              <a:t>C ∈ {3, 4}</a:t>
            </a:r>
            <a:endParaRPr/>
          </a:p>
          <a:p>
            <a:pPr indent="0" lvl="0" marL="0" rtl="0" algn="l">
              <a:lnSpc>
                <a:spcPct val="100000"/>
              </a:lnSpc>
              <a:spcBef>
                <a:spcPts val="0"/>
              </a:spcBef>
              <a:spcAft>
                <a:spcPts val="0"/>
              </a:spcAft>
              <a:buNone/>
            </a:pPr>
            <a:r>
              <a:rPr lang="en"/>
              <a:t>D  ∈ {4}</a:t>
            </a:r>
            <a:endParaRPr/>
          </a:p>
        </p:txBody>
      </p:sp>
      <p:sp>
        <p:nvSpPr>
          <p:cNvPr id="757" name="Google Shape;757;p66"/>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(C, D)</a:t>
            </a:r>
            <a:r>
              <a:rPr lang="en"/>
              <a:t>}</a:t>
            </a:r>
            <a:endParaRPr/>
          </a:p>
        </p:txBody>
      </p:sp>
      <p:sp>
        <p:nvSpPr>
          <p:cNvPr id="758" name="Google Shape;758;p66"/>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 ∈ {3, 4}, D ∈ {4}, </a:t>
            </a:r>
            <a:endParaRPr/>
          </a:p>
          <a:p>
            <a:pPr indent="0" lvl="0" marL="0" rtl="0" algn="l">
              <a:spcBef>
                <a:spcPts val="1600"/>
              </a:spcBef>
              <a:spcAft>
                <a:spcPts val="0"/>
              </a:spcAft>
              <a:buNone/>
            </a:pPr>
            <a:r>
              <a:rPr lang="en"/>
              <a:t>There is no value for D that satisfies C &lt; D if C=4.</a:t>
            </a:r>
            <a:endParaRPr/>
          </a:p>
          <a:p>
            <a:pPr indent="0" lvl="0" marL="0" rtl="0" algn="l">
              <a:spcBef>
                <a:spcPts val="1600"/>
              </a:spcBef>
              <a:spcAft>
                <a:spcPts val="1600"/>
              </a:spcAft>
              <a:buNone/>
            </a:pPr>
            <a:r>
              <a:rPr lang="en"/>
              <a:t>So C ∈ {3} and add (B, C) to ToDo.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7"/>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764" name="Google Shape;764;p67"/>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765" name="Google Shape;765;p67"/>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766" name="Google Shape;766;p67"/>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767" name="Google Shape;767;p67"/>
          <p:cNvCxnSpPr>
            <a:stCxn id="766" idx="6"/>
            <a:endCxn id="764"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68" name="Google Shape;768;p67"/>
          <p:cNvCxnSpPr>
            <a:stCxn id="764" idx="7"/>
            <a:endCxn id="765"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769" name="Google Shape;769;p67"/>
          <p:cNvCxnSpPr>
            <a:stCxn id="764" idx="6"/>
            <a:endCxn id="763"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70" name="Google Shape;770;p67"/>
          <p:cNvCxnSpPr>
            <a:stCxn id="763" idx="1"/>
            <a:endCxn id="765"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771" name="Google Shape;771;p67"/>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772" name="Google Shape;772;p67"/>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773" name="Google Shape;773;p67"/>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774" name="Google Shape;774;p67"/>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775" name="Google Shape;775;p67"/>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a:t>
            </a:r>
            <a:endParaRPr/>
          </a:p>
          <a:p>
            <a:pPr indent="0" lvl="0" marL="0" rtl="0" algn="l">
              <a:lnSpc>
                <a:spcPct val="100000"/>
              </a:lnSpc>
              <a:spcBef>
                <a:spcPts val="0"/>
              </a:spcBef>
              <a:spcAft>
                <a:spcPts val="0"/>
              </a:spcAft>
              <a:buNone/>
            </a:pPr>
            <a:r>
              <a:rPr lang="en"/>
              <a:t>B ∈ {2}</a:t>
            </a:r>
            <a:endParaRPr/>
          </a:p>
          <a:p>
            <a:pPr indent="0" lvl="0" marL="0" rtl="0" algn="l">
              <a:lnSpc>
                <a:spcPct val="100000"/>
              </a:lnSpc>
              <a:spcBef>
                <a:spcPts val="0"/>
              </a:spcBef>
              <a:spcAft>
                <a:spcPts val="0"/>
              </a:spcAft>
              <a:buNone/>
            </a:pPr>
            <a:r>
              <a:rPr lang="en"/>
              <a:t>C ∈ {3}</a:t>
            </a:r>
            <a:endParaRPr/>
          </a:p>
          <a:p>
            <a:pPr indent="0" lvl="0" marL="0" rtl="0" algn="l">
              <a:lnSpc>
                <a:spcPct val="100000"/>
              </a:lnSpc>
              <a:spcBef>
                <a:spcPts val="0"/>
              </a:spcBef>
              <a:spcAft>
                <a:spcPts val="0"/>
              </a:spcAft>
              <a:buNone/>
            </a:pPr>
            <a:r>
              <a:rPr lang="en"/>
              <a:t>D  ∈ {4}</a:t>
            </a:r>
            <a:endParaRPr/>
          </a:p>
        </p:txBody>
      </p:sp>
      <p:sp>
        <p:nvSpPr>
          <p:cNvPr id="776" name="Google Shape;776;p67"/>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r>
              <a:rPr b="1" lang="en">
                <a:solidFill>
                  <a:schemeClr val="accent3"/>
                </a:solidFill>
              </a:rPr>
              <a:t>(B, C)</a:t>
            </a:r>
            <a:r>
              <a:rPr lang="en"/>
              <a:t>}</a:t>
            </a:r>
            <a:endParaRPr/>
          </a:p>
        </p:txBody>
      </p:sp>
      <p:sp>
        <p:nvSpPr>
          <p:cNvPr id="777" name="Google Shape;777;p67"/>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 ∈ {2}, C ∈ {3}, </a:t>
            </a:r>
            <a:endParaRPr/>
          </a:p>
          <a:p>
            <a:pPr indent="0" lvl="0" marL="0" rtl="0" algn="l">
              <a:spcBef>
                <a:spcPts val="1600"/>
              </a:spcBef>
              <a:spcAft>
                <a:spcPts val="1600"/>
              </a:spcAft>
              <a:buNone/>
            </a:pPr>
            <a:r>
              <a:rPr lang="en"/>
              <a:t>All combinations satisfy the constraints so skip.</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68"/>
          <p:cNvSpPr/>
          <p:nvPr/>
        </p:nvSpPr>
        <p:spPr>
          <a:xfrm>
            <a:off x="842115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783" name="Google Shape;783;p68"/>
          <p:cNvSpPr/>
          <p:nvPr/>
        </p:nvSpPr>
        <p:spPr>
          <a:xfrm>
            <a:off x="6335675"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784" name="Google Shape;784;p68"/>
          <p:cNvSpPr/>
          <p:nvPr/>
        </p:nvSpPr>
        <p:spPr>
          <a:xfrm>
            <a:off x="7413575" y="787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785" name="Google Shape;785;p68"/>
          <p:cNvSpPr/>
          <p:nvPr/>
        </p:nvSpPr>
        <p:spPr>
          <a:xfrm>
            <a:off x="4250200" y="1156625"/>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786" name="Google Shape;786;p68"/>
          <p:cNvCxnSpPr>
            <a:stCxn id="785" idx="6"/>
            <a:endCxn id="783" idx="2"/>
          </p:cNvCxnSpPr>
          <p:nvPr/>
        </p:nvCxnSpPr>
        <p:spPr>
          <a:xfrm>
            <a:off x="4906300"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87" name="Google Shape;787;p68"/>
          <p:cNvCxnSpPr>
            <a:stCxn id="783" idx="7"/>
            <a:endCxn id="784" idx="3"/>
          </p:cNvCxnSpPr>
          <p:nvPr/>
        </p:nvCxnSpPr>
        <p:spPr>
          <a:xfrm flipH="1" rot="10800000">
            <a:off x="6895691" y="638609"/>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788" name="Google Shape;788;p68"/>
          <p:cNvCxnSpPr>
            <a:stCxn id="783" idx="6"/>
            <a:endCxn id="782" idx="2"/>
          </p:cNvCxnSpPr>
          <p:nvPr/>
        </p:nvCxnSpPr>
        <p:spPr>
          <a:xfrm>
            <a:off x="6991775" y="1484675"/>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789" name="Google Shape;789;p68"/>
          <p:cNvCxnSpPr>
            <a:stCxn id="782" idx="1"/>
            <a:endCxn id="784" idx="5"/>
          </p:cNvCxnSpPr>
          <p:nvPr/>
        </p:nvCxnSpPr>
        <p:spPr>
          <a:xfrm rot="10800000">
            <a:off x="7973634" y="638609"/>
            <a:ext cx="543600" cy="614100"/>
          </a:xfrm>
          <a:prstGeom prst="straightConnector1">
            <a:avLst/>
          </a:prstGeom>
          <a:noFill/>
          <a:ln cap="flat" cmpd="sng" w="38100">
            <a:solidFill>
              <a:schemeClr val="dk2"/>
            </a:solidFill>
            <a:prstDash val="solid"/>
            <a:round/>
            <a:headEnd len="med" w="med" type="none"/>
            <a:tailEnd len="med" w="med" type="none"/>
          </a:ln>
        </p:spPr>
      </p:cxnSp>
      <p:sp>
        <p:nvSpPr>
          <p:cNvPr id="790" name="Google Shape;790;p68"/>
          <p:cNvSpPr txBox="1"/>
          <p:nvPr/>
        </p:nvSpPr>
        <p:spPr>
          <a:xfrm>
            <a:off x="5256488" y="1084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791" name="Google Shape;791;p68"/>
          <p:cNvSpPr txBox="1"/>
          <p:nvPr/>
        </p:nvSpPr>
        <p:spPr>
          <a:xfrm>
            <a:off x="638763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792" name="Google Shape;792;p68"/>
          <p:cNvSpPr txBox="1"/>
          <p:nvPr/>
        </p:nvSpPr>
        <p:spPr>
          <a:xfrm>
            <a:off x="8366588" y="63860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793" name="Google Shape;793;p68"/>
          <p:cNvSpPr txBox="1"/>
          <p:nvPr/>
        </p:nvSpPr>
        <p:spPr>
          <a:xfrm>
            <a:off x="7263163" y="1597125"/>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794" name="Google Shape;794;p68"/>
          <p:cNvSpPr txBox="1"/>
          <p:nvPr>
            <p:ph idx="4294967295" type="body"/>
          </p:nvPr>
        </p:nvSpPr>
        <p:spPr>
          <a:xfrm>
            <a:off x="110100" y="78725"/>
            <a:ext cx="3774300" cy="117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Domains: </a:t>
            </a:r>
            <a:endParaRPr b="1" sz="1400"/>
          </a:p>
          <a:p>
            <a:pPr indent="0" lvl="0" marL="0" rtl="0" algn="l">
              <a:lnSpc>
                <a:spcPct val="100000"/>
              </a:lnSpc>
              <a:spcBef>
                <a:spcPts val="0"/>
              </a:spcBef>
              <a:spcAft>
                <a:spcPts val="0"/>
              </a:spcAft>
              <a:buNone/>
            </a:pPr>
            <a:r>
              <a:rPr lang="en"/>
              <a:t>A ∈ {1} </a:t>
            </a:r>
            <a:endParaRPr/>
          </a:p>
          <a:p>
            <a:pPr indent="0" lvl="0" marL="0" rtl="0" algn="l">
              <a:lnSpc>
                <a:spcPct val="100000"/>
              </a:lnSpc>
              <a:spcBef>
                <a:spcPts val="0"/>
              </a:spcBef>
              <a:spcAft>
                <a:spcPts val="0"/>
              </a:spcAft>
              <a:buNone/>
            </a:pPr>
            <a:r>
              <a:rPr lang="en"/>
              <a:t>B ∈ {2}</a:t>
            </a:r>
            <a:endParaRPr/>
          </a:p>
          <a:p>
            <a:pPr indent="0" lvl="0" marL="0" rtl="0" algn="l">
              <a:lnSpc>
                <a:spcPct val="100000"/>
              </a:lnSpc>
              <a:spcBef>
                <a:spcPts val="0"/>
              </a:spcBef>
              <a:spcAft>
                <a:spcPts val="0"/>
              </a:spcAft>
              <a:buNone/>
            </a:pPr>
            <a:r>
              <a:rPr lang="en"/>
              <a:t>C ∈ {3}</a:t>
            </a:r>
            <a:endParaRPr/>
          </a:p>
          <a:p>
            <a:pPr indent="0" lvl="0" marL="0" rtl="0" algn="l">
              <a:lnSpc>
                <a:spcPct val="100000"/>
              </a:lnSpc>
              <a:spcBef>
                <a:spcPts val="0"/>
              </a:spcBef>
              <a:spcAft>
                <a:spcPts val="0"/>
              </a:spcAft>
              <a:buNone/>
            </a:pPr>
            <a:r>
              <a:rPr lang="en"/>
              <a:t>D  ∈ {4}</a:t>
            </a:r>
            <a:endParaRPr/>
          </a:p>
        </p:txBody>
      </p:sp>
      <p:sp>
        <p:nvSpPr>
          <p:cNvPr id="795" name="Google Shape;795;p68"/>
          <p:cNvSpPr txBox="1"/>
          <p:nvPr>
            <p:ph idx="4294967295" type="body"/>
          </p:nvPr>
        </p:nvSpPr>
        <p:spPr>
          <a:xfrm>
            <a:off x="212575" y="1997325"/>
            <a:ext cx="4591500" cy="48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ToDo: </a:t>
            </a:r>
            <a:r>
              <a:rPr lang="en"/>
              <a:t>{}</a:t>
            </a:r>
            <a:endParaRPr/>
          </a:p>
        </p:txBody>
      </p:sp>
      <p:sp>
        <p:nvSpPr>
          <p:cNvPr id="796" name="Google Shape;796;p68"/>
          <p:cNvSpPr txBox="1"/>
          <p:nvPr>
            <p:ph idx="4294967295" type="body"/>
          </p:nvPr>
        </p:nvSpPr>
        <p:spPr>
          <a:xfrm>
            <a:off x="212575" y="2658075"/>
            <a:ext cx="7297200" cy="189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ToDo is empty so abort the algorithm.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69"/>
          <p:cNvSpPr/>
          <p:nvPr/>
        </p:nvSpPr>
        <p:spPr>
          <a:xfrm>
            <a:off x="6320250" y="240650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
            </a:r>
            <a:endParaRPr b="1" sz="2400">
              <a:solidFill>
                <a:schemeClr val="dk2"/>
              </a:solidFill>
              <a:latin typeface="Lato"/>
              <a:ea typeface="Lato"/>
              <a:cs typeface="Lato"/>
              <a:sym typeface="Lato"/>
            </a:endParaRPr>
          </a:p>
        </p:txBody>
      </p:sp>
      <p:sp>
        <p:nvSpPr>
          <p:cNvPr id="802" name="Google Shape;802;p69"/>
          <p:cNvSpPr/>
          <p:nvPr/>
        </p:nvSpPr>
        <p:spPr>
          <a:xfrm>
            <a:off x="4234775" y="240650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B</a:t>
            </a:r>
            <a:endParaRPr b="1" sz="2400">
              <a:solidFill>
                <a:schemeClr val="dk2"/>
              </a:solidFill>
              <a:latin typeface="Lato"/>
              <a:ea typeface="Lato"/>
              <a:cs typeface="Lato"/>
              <a:sym typeface="Lato"/>
            </a:endParaRPr>
          </a:p>
        </p:txBody>
      </p:sp>
      <p:sp>
        <p:nvSpPr>
          <p:cNvPr id="803" name="Google Shape;803;p69"/>
          <p:cNvSpPr/>
          <p:nvPr/>
        </p:nvSpPr>
        <p:spPr>
          <a:xfrm>
            <a:off x="5312675" y="132860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a:t>
            </a:r>
            <a:endParaRPr b="1" sz="2400">
              <a:solidFill>
                <a:schemeClr val="dk2"/>
              </a:solidFill>
              <a:latin typeface="Lato"/>
              <a:ea typeface="Lato"/>
              <a:cs typeface="Lato"/>
              <a:sym typeface="Lato"/>
            </a:endParaRPr>
          </a:p>
        </p:txBody>
      </p:sp>
      <p:sp>
        <p:nvSpPr>
          <p:cNvPr id="804" name="Google Shape;804;p69"/>
          <p:cNvSpPr/>
          <p:nvPr/>
        </p:nvSpPr>
        <p:spPr>
          <a:xfrm>
            <a:off x="2149300" y="2406500"/>
            <a:ext cx="656100" cy="656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A</a:t>
            </a:r>
            <a:endParaRPr b="1" sz="2400">
              <a:solidFill>
                <a:schemeClr val="dk2"/>
              </a:solidFill>
              <a:latin typeface="Lato"/>
              <a:ea typeface="Lato"/>
              <a:cs typeface="Lato"/>
              <a:sym typeface="Lato"/>
            </a:endParaRPr>
          </a:p>
        </p:txBody>
      </p:sp>
      <p:cxnSp>
        <p:nvCxnSpPr>
          <p:cNvPr id="805" name="Google Shape;805;p69"/>
          <p:cNvCxnSpPr>
            <a:stCxn id="804" idx="6"/>
            <a:endCxn id="802" idx="2"/>
          </p:cNvCxnSpPr>
          <p:nvPr/>
        </p:nvCxnSpPr>
        <p:spPr>
          <a:xfrm>
            <a:off x="2805400" y="2734550"/>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806" name="Google Shape;806;p69"/>
          <p:cNvCxnSpPr>
            <a:stCxn id="802" idx="7"/>
            <a:endCxn id="803" idx="3"/>
          </p:cNvCxnSpPr>
          <p:nvPr/>
        </p:nvCxnSpPr>
        <p:spPr>
          <a:xfrm flipH="1" rot="10800000">
            <a:off x="4794791" y="1888484"/>
            <a:ext cx="614100" cy="614100"/>
          </a:xfrm>
          <a:prstGeom prst="straightConnector1">
            <a:avLst/>
          </a:prstGeom>
          <a:noFill/>
          <a:ln cap="flat" cmpd="sng" w="38100">
            <a:solidFill>
              <a:schemeClr val="dk2"/>
            </a:solidFill>
            <a:prstDash val="solid"/>
            <a:round/>
            <a:headEnd len="med" w="med" type="none"/>
            <a:tailEnd len="med" w="med" type="none"/>
          </a:ln>
        </p:spPr>
      </p:cxnSp>
      <p:cxnSp>
        <p:nvCxnSpPr>
          <p:cNvPr id="807" name="Google Shape;807;p69"/>
          <p:cNvCxnSpPr>
            <a:stCxn id="802" idx="6"/>
            <a:endCxn id="801" idx="2"/>
          </p:cNvCxnSpPr>
          <p:nvPr/>
        </p:nvCxnSpPr>
        <p:spPr>
          <a:xfrm>
            <a:off x="4890875" y="2734550"/>
            <a:ext cx="1429500" cy="0"/>
          </a:xfrm>
          <a:prstGeom prst="straightConnector1">
            <a:avLst/>
          </a:prstGeom>
          <a:noFill/>
          <a:ln cap="flat" cmpd="sng" w="38100">
            <a:solidFill>
              <a:schemeClr val="dk2"/>
            </a:solidFill>
            <a:prstDash val="solid"/>
            <a:round/>
            <a:headEnd len="med" w="med" type="none"/>
            <a:tailEnd len="med" w="med" type="none"/>
          </a:ln>
        </p:spPr>
      </p:cxnSp>
      <p:cxnSp>
        <p:nvCxnSpPr>
          <p:cNvPr id="808" name="Google Shape;808;p69"/>
          <p:cNvCxnSpPr>
            <a:stCxn id="801" idx="1"/>
            <a:endCxn id="803" idx="5"/>
          </p:cNvCxnSpPr>
          <p:nvPr/>
        </p:nvCxnSpPr>
        <p:spPr>
          <a:xfrm rot="10800000">
            <a:off x="5872734" y="1888484"/>
            <a:ext cx="543600" cy="614100"/>
          </a:xfrm>
          <a:prstGeom prst="straightConnector1">
            <a:avLst/>
          </a:prstGeom>
          <a:noFill/>
          <a:ln cap="flat" cmpd="sng" w="38100">
            <a:solidFill>
              <a:schemeClr val="dk2"/>
            </a:solidFill>
            <a:prstDash val="solid"/>
            <a:round/>
            <a:headEnd len="med" w="med" type="none"/>
            <a:tailEnd len="med" w="med" type="none"/>
          </a:ln>
        </p:spPr>
      </p:cxnSp>
      <p:sp>
        <p:nvSpPr>
          <p:cNvPr id="809" name="Google Shape;809;p69"/>
          <p:cNvSpPr txBox="1"/>
          <p:nvPr/>
        </p:nvSpPr>
        <p:spPr>
          <a:xfrm>
            <a:off x="3155588" y="2334350"/>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 &lt; B</a:t>
            </a:r>
            <a:endParaRPr>
              <a:latin typeface="Lato"/>
              <a:ea typeface="Lato"/>
              <a:cs typeface="Lato"/>
              <a:sym typeface="Lato"/>
            </a:endParaRPr>
          </a:p>
        </p:txBody>
      </p:sp>
      <p:sp>
        <p:nvSpPr>
          <p:cNvPr id="810" name="Google Shape;810;p69"/>
          <p:cNvSpPr txBox="1"/>
          <p:nvPr/>
        </p:nvSpPr>
        <p:spPr>
          <a:xfrm>
            <a:off x="4286738" y="1888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 &lt; C</a:t>
            </a:r>
            <a:endParaRPr>
              <a:latin typeface="Lato"/>
              <a:ea typeface="Lato"/>
              <a:cs typeface="Lato"/>
              <a:sym typeface="Lato"/>
            </a:endParaRPr>
          </a:p>
        </p:txBody>
      </p:sp>
      <p:sp>
        <p:nvSpPr>
          <p:cNvPr id="811" name="Google Shape;811;p69"/>
          <p:cNvSpPr txBox="1"/>
          <p:nvPr/>
        </p:nvSpPr>
        <p:spPr>
          <a:xfrm>
            <a:off x="6265688" y="1888475"/>
            <a:ext cx="7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 &lt; D</a:t>
            </a:r>
            <a:endParaRPr>
              <a:latin typeface="Lato"/>
              <a:ea typeface="Lato"/>
              <a:cs typeface="Lato"/>
              <a:sym typeface="Lato"/>
            </a:endParaRPr>
          </a:p>
        </p:txBody>
      </p:sp>
      <p:sp>
        <p:nvSpPr>
          <p:cNvPr id="812" name="Google Shape;812;p69"/>
          <p:cNvSpPr txBox="1"/>
          <p:nvPr/>
        </p:nvSpPr>
        <p:spPr>
          <a:xfrm>
            <a:off x="5162263" y="2847000"/>
            <a:ext cx="886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2B = D</a:t>
            </a:r>
            <a:endParaRPr>
              <a:latin typeface="Lato"/>
              <a:ea typeface="Lato"/>
              <a:cs typeface="Lato"/>
              <a:sym typeface="Lato"/>
            </a:endParaRPr>
          </a:p>
        </p:txBody>
      </p:sp>
      <p:sp>
        <p:nvSpPr>
          <p:cNvPr id="813" name="Google Shape;813;p69"/>
          <p:cNvSpPr txBox="1"/>
          <p:nvPr>
            <p:ph idx="4294967295" type="body"/>
          </p:nvPr>
        </p:nvSpPr>
        <p:spPr>
          <a:xfrm>
            <a:off x="1205550" y="3359650"/>
            <a:ext cx="6732900" cy="614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t>Domains:  </a:t>
            </a:r>
            <a:r>
              <a:rPr lang="en" sz="1800"/>
              <a:t>A ∈ {1}, B ∈ {2}, C ∈ {3}, D  ∈ {4}</a:t>
            </a:r>
            <a:endParaRPr sz="1800"/>
          </a:p>
        </p:txBody>
      </p:sp>
      <p:sp>
        <p:nvSpPr>
          <p:cNvPr id="814" name="Google Shape;814;p69"/>
          <p:cNvSpPr txBox="1"/>
          <p:nvPr>
            <p:ph idx="4294967295" type="body"/>
          </p:nvPr>
        </p:nvSpPr>
        <p:spPr>
          <a:xfrm>
            <a:off x="1002650" y="3973750"/>
            <a:ext cx="7297200" cy="61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Fortunately, AC-3 left us with only a single value in each domain so we don’t even need to apply backtracking to find a solution for this problem.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degree heuristics, we pick the Variable with the greatest number of constraint.</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So we pick B</a:t>
            </a:r>
            <a:endParaRPr>
              <a:solidFill>
                <a:schemeClr val="dk2"/>
              </a:solidFill>
              <a:latin typeface="Lato"/>
              <a:ea typeface="Lato"/>
              <a:cs typeface="Lato"/>
              <a:sym typeface="Lato"/>
            </a:endParaRPr>
          </a:p>
        </p:txBody>
      </p:sp>
      <p:sp>
        <p:nvSpPr>
          <p:cNvPr id="199" name="Google Shape;199;p29"/>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B</a:t>
            </a:r>
            <a:endParaRPr b="1">
              <a:latin typeface="Lato"/>
              <a:ea typeface="Lato"/>
              <a:cs typeface="Lato"/>
              <a:sym typeface="Lato"/>
            </a:endParaRPr>
          </a:p>
        </p:txBody>
      </p:sp>
      <p:sp>
        <p:nvSpPr>
          <p:cNvPr id="200" name="Google Shape;200;p29"/>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1</a:t>
            </a:r>
            <a:endParaRPr b="1">
              <a:latin typeface="Lato"/>
              <a:ea typeface="Lato"/>
              <a:cs typeface="Lato"/>
              <a:sym typeface="Lato"/>
            </a:endParaRPr>
          </a:p>
        </p:txBody>
      </p:sp>
      <p:sp>
        <p:nvSpPr>
          <p:cNvPr id="201" name="Google Shape;201;p29"/>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3</a:t>
            </a:r>
            <a:endParaRPr b="1">
              <a:latin typeface="Lato"/>
              <a:ea typeface="Lato"/>
              <a:cs typeface="Lato"/>
              <a:sym typeface="Lato"/>
            </a:endParaRPr>
          </a:p>
        </p:txBody>
      </p:sp>
      <p:cxnSp>
        <p:nvCxnSpPr>
          <p:cNvPr id="202" name="Google Shape;202;p29"/>
          <p:cNvCxnSpPr>
            <a:stCxn id="199" idx="2"/>
            <a:endCxn id="200"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203" name="Google Shape;203;p29"/>
          <p:cNvCxnSpPr>
            <a:stCxn id="199" idx="2"/>
            <a:endCxn id="201"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204" name="Google Shape;204;p29"/>
          <p:cNvCxnSpPr/>
          <p:nvPr/>
        </p:nvCxnSpPr>
        <p:spPr>
          <a:xfrm>
            <a:off x="3195275" y="1965375"/>
            <a:ext cx="0" cy="25671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29"/>
          <p:cNvSpPr txBox="1"/>
          <p:nvPr/>
        </p:nvSpPr>
        <p:spPr>
          <a:xfrm>
            <a:off x="0" y="4515300"/>
            <a:ext cx="91440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least constraining value, we choose the value that leaves the most options in the domains of other variables. But it doesn’t matter here (all </a:t>
            </a:r>
            <a:r>
              <a:rPr lang="en">
                <a:solidFill>
                  <a:schemeClr val="dk2"/>
                </a:solidFill>
                <a:latin typeface="Lato"/>
                <a:ea typeface="Lato"/>
                <a:cs typeface="Lato"/>
                <a:sym typeface="Lato"/>
              </a:rPr>
              <a:t>options leave 2*4 options in the other variables)</a:t>
            </a:r>
            <a:r>
              <a:rPr lang="en">
                <a:solidFill>
                  <a:schemeClr val="dk2"/>
                </a:solidFill>
                <a:latin typeface="Lato"/>
                <a:ea typeface="Lato"/>
                <a:cs typeface="Lato"/>
                <a:sym typeface="Lato"/>
              </a:rPr>
              <a:t>, so we choose 1 </a:t>
            </a:r>
            <a:r>
              <a:rPr lang="en">
                <a:solidFill>
                  <a:schemeClr val="dk2"/>
                </a:solidFill>
                <a:latin typeface="Lato"/>
                <a:ea typeface="Lato"/>
                <a:cs typeface="Lato"/>
                <a:sym typeface="Lato"/>
              </a:rPr>
              <a:t>arbitrarily</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p:txBody>
      </p:sp>
      <p:sp>
        <p:nvSpPr>
          <p:cNvPr id="206" name="Google Shape;206;p29"/>
          <p:cNvSpPr txBox="1"/>
          <p:nvPr>
            <p:ph idx="4294967295" type="body"/>
          </p:nvPr>
        </p:nvSpPr>
        <p:spPr>
          <a:xfrm>
            <a:off x="574175" y="2388750"/>
            <a:ext cx="26211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A ≠ B: A ∈ {2, 3}</a:t>
            </a:r>
            <a:endParaRPr sz="1400"/>
          </a:p>
          <a:p>
            <a:pPr indent="0" lvl="0" marL="0" rtl="0" algn="l">
              <a:spcBef>
                <a:spcPts val="1600"/>
              </a:spcBef>
              <a:spcAft>
                <a:spcPts val="0"/>
              </a:spcAft>
              <a:buNone/>
            </a:pPr>
            <a:r>
              <a:rPr lang="en" sz="1400"/>
              <a:t>Inferring from B ≠ C: C ∈ {2, 3}</a:t>
            </a:r>
            <a:endParaRPr sz="1400"/>
          </a:p>
          <a:p>
            <a:pPr indent="0" lvl="0" marL="0" rtl="0" algn="l">
              <a:spcBef>
                <a:spcPts val="1600"/>
              </a:spcBef>
              <a:spcAft>
                <a:spcPts val="0"/>
              </a:spcAft>
              <a:buNone/>
            </a:pPr>
            <a:r>
              <a:rPr lang="en" sz="1400"/>
              <a:t>Inferring from B ≠ D: D ∈ {2, 3}</a:t>
            </a:r>
            <a:endParaRPr sz="1400"/>
          </a:p>
          <a:p>
            <a:pPr indent="0" lvl="0" marL="0" rtl="0" algn="l">
              <a:spcBef>
                <a:spcPts val="1600"/>
              </a:spcBef>
              <a:spcAft>
                <a:spcPts val="1600"/>
              </a:spcAft>
              <a:buNone/>
            </a:pPr>
            <a:r>
              <a:rPr lang="en" sz="1400"/>
              <a:t>Inferring from B ≠ E: E ∈ {2, 3}</a:t>
            </a:r>
            <a:endParaRPr sz="1400"/>
          </a:p>
        </p:txBody>
      </p:sp>
      <p:sp>
        <p:nvSpPr>
          <p:cNvPr id="207" name="Google Shape;207;p29"/>
          <p:cNvSpPr txBox="1"/>
          <p:nvPr>
            <p:ph idx="4294967295" type="body"/>
          </p:nvPr>
        </p:nvSpPr>
        <p:spPr>
          <a:xfrm>
            <a:off x="5948050" y="7814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 B, C, D, E ∈ {1, 2, 3}</a:t>
            </a:r>
            <a:endParaRPr sz="1400"/>
          </a:p>
        </p:txBody>
      </p:sp>
      <p:sp>
        <p:nvSpPr>
          <p:cNvPr id="208" name="Google Shape;208;p29"/>
          <p:cNvSpPr txBox="1"/>
          <p:nvPr>
            <p:ph idx="4294967295" type="body"/>
          </p:nvPr>
        </p:nvSpPr>
        <p:spPr>
          <a:xfrm>
            <a:off x="3261450" y="2388750"/>
            <a:ext cx="26211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A ≠ B: A ∈ {1, 3}</a:t>
            </a:r>
            <a:endParaRPr sz="1400"/>
          </a:p>
          <a:p>
            <a:pPr indent="0" lvl="0" marL="0" rtl="0" algn="l">
              <a:spcBef>
                <a:spcPts val="1600"/>
              </a:spcBef>
              <a:spcAft>
                <a:spcPts val="0"/>
              </a:spcAft>
              <a:buNone/>
            </a:pPr>
            <a:r>
              <a:rPr lang="en" sz="1400"/>
              <a:t>Inferring from B ≠ C: C ∈ {</a:t>
            </a:r>
            <a:r>
              <a:rPr lang="en" sz="1400"/>
              <a:t>1, 3</a:t>
            </a:r>
            <a:r>
              <a:rPr lang="en" sz="1400"/>
              <a:t>}</a:t>
            </a:r>
            <a:endParaRPr sz="1400"/>
          </a:p>
          <a:p>
            <a:pPr indent="0" lvl="0" marL="0" rtl="0" algn="l">
              <a:spcBef>
                <a:spcPts val="1600"/>
              </a:spcBef>
              <a:spcAft>
                <a:spcPts val="0"/>
              </a:spcAft>
              <a:buNone/>
            </a:pPr>
            <a:r>
              <a:rPr lang="en" sz="1400"/>
              <a:t>Inferring from B ≠ D: D ∈ {</a:t>
            </a:r>
            <a:r>
              <a:rPr lang="en" sz="1400"/>
              <a:t>1, 3</a:t>
            </a:r>
            <a:r>
              <a:rPr lang="en" sz="1400"/>
              <a:t>}</a:t>
            </a:r>
            <a:endParaRPr sz="1400"/>
          </a:p>
          <a:p>
            <a:pPr indent="0" lvl="0" marL="0" rtl="0" algn="l">
              <a:spcBef>
                <a:spcPts val="1600"/>
              </a:spcBef>
              <a:spcAft>
                <a:spcPts val="1600"/>
              </a:spcAft>
              <a:buNone/>
            </a:pPr>
            <a:r>
              <a:rPr lang="en" sz="1400"/>
              <a:t>Inferring from B ≠ E: E ∈ {</a:t>
            </a:r>
            <a:r>
              <a:rPr lang="en" sz="1400"/>
              <a:t>1, 3</a:t>
            </a:r>
            <a:r>
              <a:rPr lang="en" sz="1400"/>
              <a:t>}</a:t>
            </a:r>
            <a:endParaRPr sz="1400"/>
          </a:p>
        </p:txBody>
      </p:sp>
      <p:sp>
        <p:nvSpPr>
          <p:cNvPr id="209" name="Google Shape;209;p29"/>
          <p:cNvSpPr txBox="1"/>
          <p:nvPr>
            <p:ph idx="4294967295" type="body"/>
          </p:nvPr>
        </p:nvSpPr>
        <p:spPr>
          <a:xfrm>
            <a:off x="5948725" y="2388750"/>
            <a:ext cx="26211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A ≠ B: A ∈ {</a:t>
            </a:r>
            <a:r>
              <a:rPr lang="en" sz="1400"/>
              <a:t>1, 2</a:t>
            </a:r>
            <a:r>
              <a:rPr lang="en" sz="1400"/>
              <a:t>}</a:t>
            </a:r>
            <a:endParaRPr sz="1400"/>
          </a:p>
          <a:p>
            <a:pPr indent="0" lvl="0" marL="0" rtl="0" algn="l">
              <a:spcBef>
                <a:spcPts val="1600"/>
              </a:spcBef>
              <a:spcAft>
                <a:spcPts val="0"/>
              </a:spcAft>
              <a:buNone/>
            </a:pPr>
            <a:r>
              <a:rPr lang="en" sz="1400"/>
              <a:t>Inferring from B ≠ C: C ∈ {</a:t>
            </a:r>
            <a:r>
              <a:rPr lang="en" sz="1400"/>
              <a:t>1, 2</a:t>
            </a:r>
            <a:r>
              <a:rPr lang="en" sz="1400"/>
              <a:t>}</a:t>
            </a:r>
            <a:endParaRPr sz="1400"/>
          </a:p>
          <a:p>
            <a:pPr indent="0" lvl="0" marL="0" rtl="0" algn="l">
              <a:spcBef>
                <a:spcPts val="1600"/>
              </a:spcBef>
              <a:spcAft>
                <a:spcPts val="0"/>
              </a:spcAft>
              <a:buNone/>
            </a:pPr>
            <a:r>
              <a:rPr lang="en" sz="1400"/>
              <a:t>Inferring from B ≠ D: D ∈ {</a:t>
            </a:r>
            <a:r>
              <a:rPr lang="en" sz="1400"/>
              <a:t>1, 2</a:t>
            </a:r>
            <a:r>
              <a:rPr lang="en" sz="1400"/>
              <a:t>}</a:t>
            </a:r>
            <a:endParaRPr sz="1400"/>
          </a:p>
          <a:p>
            <a:pPr indent="0" lvl="0" marL="0" rtl="0" algn="l">
              <a:spcBef>
                <a:spcPts val="1600"/>
              </a:spcBef>
              <a:spcAft>
                <a:spcPts val="1600"/>
              </a:spcAft>
              <a:buNone/>
            </a:pPr>
            <a:r>
              <a:rPr lang="en" sz="1400"/>
              <a:t>Inferring from B ≠ E: E ∈ {</a:t>
            </a:r>
            <a:r>
              <a:rPr lang="en" sz="1400"/>
              <a:t>1, 2</a:t>
            </a:r>
            <a:r>
              <a:rPr lang="en" sz="1400"/>
              <a:t>}</a:t>
            </a:r>
            <a:endParaRPr sz="1400"/>
          </a:p>
        </p:txBody>
      </p:sp>
      <p:sp>
        <p:nvSpPr>
          <p:cNvPr id="210" name="Google Shape;210;p29"/>
          <p:cNvSpPr txBox="1"/>
          <p:nvPr/>
        </p:nvSpPr>
        <p:spPr>
          <a:xfrm>
            <a:off x="4294638" y="19653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2</a:t>
            </a:r>
            <a:endParaRPr b="1">
              <a:latin typeface="Lato"/>
              <a:ea typeface="Lato"/>
              <a:cs typeface="Lato"/>
              <a:sym typeface="Lato"/>
            </a:endParaRPr>
          </a:p>
        </p:txBody>
      </p:sp>
      <p:cxnSp>
        <p:nvCxnSpPr>
          <p:cNvPr id="211" name="Google Shape;211;p29"/>
          <p:cNvCxnSpPr/>
          <p:nvPr/>
        </p:nvCxnSpPr>
        <p:spPr>
          <a:xfrm>
            <a:off x="5882550" y="1965375"/>
            <a:ext cx="0" cy="25671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29"/>
          <p:cNvCxnSpPr>
            <a:stCxn id="199" idx="2"/>
            <a:endCxn id="210" idx="0"/>
          </p:cNvCxnSpPr>
          <p:nvPr/>
        </p:nvCxnSpPr>
        <p:spPr>
          <a:xfrm flipH="1" rot="-5400000">
            <a:off x="4431300" y="1824000"/>
            <a:ext cx="282000" cy="600"/>
          </a:xfrm>
          <a:prstGeom prst="curvedConnector3">
            <a:avLst>
              <a:gd fmla="val 5001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degree heuristics, we pick D</a:t>
            </a:r>
            <a:endParaRPr>
              <a:solidFill>
                <a:schemeClr val="dk2"/>
              </a:solidFill>
              <a:latin typeface="Lato"/>
              <a:ea typeface="Lato"/>
              <a:cs typeface="Lato"/>
              <a:sym typeface="Lato"/>
            </a:endParaRPr>
          </a:p>
        </p:txBody>
      </p:sp>
      <p:sp>
        <p:nvSpPr>
          <p:cNvPr id="218" name="Google Shape;218;p30"/>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D</a:t>
            </a:r>
            <a:endParaRPr b="1">
              <a:latin typeface="Lato"/>
              <a:ea typeface="Lato"/>
              <a:cs typeface="Lato"/>
              <a:sym typeface="Lato"/>
            </a:endParaRPr>
          </a:p>
        </p:txBody>
      </p:sp>
      <p:sp>
        <p:nvSpPr>
          <p:cNvPr id="219" name="Google Shape;219;p30"/>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2</a:t>
            </a:r>
            <a:endParaRPr b="1">
              <a:latin typeface="Lato"/>
              <a:ea typeface="Lato"/>
              <a:cs typeface="Lato"/>
              <a:sym typeface="Lato"/>
            </a:endParaRPr>
          </a:p>
        </p:txBody>
      </p:sp>
      <p:sp>
        <p:nvSpPr>
          <p:cNvPr id="220" name="Google Shape;220;p30"/>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3</a:t>
            </a:r>
            <a:endParaRPr b="1">
              <a:latin typeface="Lato"/>
              <a:ea typeface="Lato"/>
              <a:cs typeface="Lato"/>
              <a:sym typeface="Lato"/>
            </a:endParaRPr>
          </a:p>
        </p:txBody>
      </p:sp>
      <p:cxnSp>
        <p:nvCxnSpPr>
          <p:cNvPr id="221" name="Google Shape;221;p30"/>
          <p:cNvCxnSpPr>
            <a:stCxn id="218" idx="2"/>
            <a:endCxn id="219"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222" name="Google Shape;222;p30"/>
          <p:cNvCxnSpPr>
            <a:stCxn id="218" idx="2"/>
            <a:endCxn id="220"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sp>
        <p:nvSpPr>
          <p:cNvPr id="223" name="Google Shape;223;p30"/>
          <p:cNvSpPr txBox="1"/>
          <p:nvPr/>
        </p:nvSpPr>
        <p:spPr>
          <a:xfrm>
            <a:off x="0" y="4515300"/>
            <a:ext cx="91440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The choice</a:t>
            </a:r>
            <a:r>
              <a:rPr lang="en">
                <a:solidFill>
                  <a:schemeClr val="dk2"/>
                </a:solidFill>
                <a:latin typeface="Lato"/>
                <a:ea typeface="Lato"/>
                <a:cs typeface="Lato"/>
                <a:sym typeface="Lato"/>
              </a:rPr>
              <a:t> doesn’t matter here too, so we choose 2 arbitrarily.</a:t>
            </a:r>
            <a:endParaRPr>
              <a:solidFill>
                <a:schemeClr val="dk2"/>
              </a:solidFill>
              <a:latin typeface="Lato"/>
              <a:ea typeface="Lato"/>
              <a:cs typeface="Lato"/>
              <a:sym typeface="Lato"/>
            </a:endParaRPr>
          </a:p>
        </p:txBody>
      </p:sp>
      <p:sp>
        <p:nvSpPr>
          <p:cNvPr id="224" name="Google Shape;224;p30"/>
          <p:cNvSpPr txBox="1"/>
          <p:nvPr>
            <p:ph idx="4294967295" type="body"/>
          </p:nvPr>
        </p:nvSpPr>
        <p:spPr>
          <a:xfrm>
            <a:off x="574175" y="2388750"/>
            <a:ext cx="26211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C ≠ D: D ∈ {3}</a:t>
            </a:r>
            <a:endParaRPr sz="1400"/>
          </a:p>
          <a:p>
            <a:pPr indent="0" lvl="0" marL="0" rtl="0" algn="l">
              <a:spcBef>
                <a:spcPts val="1600"/>
              </a:spcBef>
              <a:spcAft>
                <a:spcPts val="1600"/>
              </a:spcAft>
              <a:buNone/>
            </a:pPr>
            <a:r>
              <a:rPr lang="en" sz="1400"/>
              <a:t>Inferring from D ≠ E: E ∈ {3}</a:t>
            </a:r>
            <a:endParaRPr sz="1400"/>
          </a:p>
        </p:txBody>
      </p:sp>
      <p:sp>
        <p:nvSpPr>
          <p:cNvPr id="225" name="Google Shape;225;p30"/>
          <p:cNvSpPr txBox="1"/>
          <p:nvPr>
            <p:ph idx="4294967295" type="body"/>
          </p:nvPr>
        </p:nvSpPr>
        <p:spPr>
          <a:xfrm>
            <a:off x="5948050" y="7814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 C, D, E ∈ {2, 3}</a:t>
            </a:r>
            <a:endParaRPr sz="1400"/>
          </a:p>
        </p:txBody>
      </p:sp>
      <p:sp>
        <p:nvSpPr>
          <p:cNvPr id="226" name="Google Shape;226;p30"/>
          <p:cNvSpPr txBox="1"/>
          <p:nvPr>
            <p:ph idx="4294967295" type="body"/>
          </p:nvPr>
        </p:nvSpPr>
        <p:spPr>
          <a:xfrm>
            <a:off x="5948725" y="2388750"/>
            <a:ext cx="2621100" cy="21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Inferring from C ≠ D: D ∈ {2}</a:t>
            </a:r>
            <a:endParaRPr sz="1400"/>
          </a:p>
          <a:p>
            <a:pPr indent="0" lvl="0" marL="0" rtl="0" algn="l">
              <a:spcBef>
                <a:spcPts val="1600"/>
              </a:spcBef>
              <a:spcAft>
                <a:spcPts val="1600"/>
              </a:spcAft>
              <a:buNone/>
            </a:pPr>
            <a:r>
              <a:rPr lang="en" sz="1400"/>
              <a:t>Inferring from D ≠ E: E ∈ {2}</a:t>
            </a:r>
            <a:endParaRPr sz="1400"/>
          </a:p>
        </p:txBody>
      </p:sp>
      <p:cxnSp>
        <p:nvCxnSpPr>
          <p:cNvPr id="227" name="Google Shape;227;p30"/>
          <p:cNvCxnSpPr/>
          <p:nvPr/>
        </p:nvCxnSpPr>
        <p:spPr>
          <a:xfrm>
            <a:off x="4572000" y="1937100"/>
            <a:ext cx="0" cy="25671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30"/>
          <p:cNvSpPr txBox="1"/>
          <p:nvPr>
            <p:ph idx="4294967295" type="body"/>
          </p:nvPr>
        </p:nvSpPr>
        <p:spPr>
          <a:xfrm>
            <a:off x="312275" y="8192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Assignment:</a:t>
            </a:r>
            <a:endParaRPr sz="1400"/>
          </a:p>
          <a:p>
            <a:pPr indent="0" lvl="0" marL="0" rtl="0" algn="l">
              <a:lnSpc>
                <a:spcPct val="100000"/>
              </a:lnSpc>
              <a:spcBef>
                <a:spcPts val="0"/>
              </a:spcBef>
              <a:spcAft>
                <a:spcPts val="0"/>
              </a:spcAft>
              <a:buNone/>
            </a:pPr>
            <a:r>
              <a:rPr lang="en" sz="1400"/>
              <a:t>B=1</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degree heuristics, we either pick C or E. So we pick C arbitrarily.</a:t>
            </a:r>
            <a:endParaRPr>
              <a:solidFill>
                <a:schemeClr val="dk2"/>
              </a:solidFill>
              <a:latin typeface="Lato"/>
              <a:ea typeface="Lato"/>
              <a:cs typeface="Lato"/>
              <a:sym typeface="Lato"/>
            </a:endParaRPr>
          </a:p>
        </p:txBody>
      </p:sp>
      <p:sp>
        <p:nvSpPr>
          <p:cNvPr id="234" name="Google Shape;234;p31"/>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a:t>
            </a:r>
            <a:endParaRPr b="1">
              <a:latin typeface="Lato"/>
              <a:ea typeface="Lato"/>
              <a:cs typeface="Lato"/>
              <a:sym typeface="Lato"/>
            </a:endParaRPr>
          </a:p>
        </p:txBody>
      </p:sp>
      <p:sp>
        <p:nvSpPr>
          <p:cNvPr id="235" name="Google Shape;235;p31"/>
          <p:cNvSpPr txBox="1"/>
          <p:nvPr/>
        </p:nvSpPr>
        <p:spPr>
          <a:xfrm>
            <a:off x="4294638" y="212025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3</a:t>
            </a:r>
            <a:endParaRPr b="1">
              <a:latin typeface="Lato"/>
              <a:ea typeface="Lato"/>
              <a:cs typeface="Lato"/>
              <a:sym typeface="Lato"/>
            </a:endParaRPr>
          </a:p>
        </p:txBody>
      </p:sp>
      <p:cxnSp>
        <p:nvCxnSpPr>
          <p:cNvPr id="236" name="Google Shape;236;p31"/>
          <p:cNvCxnSpPr>
            <a:stCxn id="234" idx="2"/>
            <a:endCxn id="235" idx="0"/>
          </p:cNvCxnSpPr>
          <p:nvPr/>
        </p:nvCxnSpPr>
        <p:spPr>
          <a:xfrm flipH="1" rot="-5400000">
            <a:off x="4353750" y="1901550"/>
            <a:ext cx="437100" cy="600"/>
          </a:xfrm>
          <a:prstGeom prst="curvedConnector3">
            <a:avLst>
              <a:gd fmla="val 49983" name="adj1"/>
            </a:avLst>
          </a:prstGeom>
          <a:noFill/>
          <a:ln cap="flat" cmpd="sng" w="9525">
            <a:solidFill>
              <a:schemeClr val="dk2"/>
            </a:solidFill>
            <a:prstDash val="solid"/>
            <a:round/>
            <a:headEnd len="med" w="med" type="none"/>
            <a:tailEnd len="med" w="med" type="triangle"/>
          </a:ln>
        </p:spPr>
      </p:cxnSp>
      <p:sp>
        <p:nvSpPr>
          <p:cNvPr id="237" name="Google Shape;237;p31"/>
          <p:cNvSpPr txBox="1"/>
          <p:nvPr/>
        </p:nvSpPr>
        <p:spPr>
          <a:xfrm>
            <a:off x="0" y="4515300"/>
            <a:ext cx="91440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We only have 1 choice so we pick it.</a:t>
            </a:r>
            <a:endParaRPr>
              <a:solidFill>
                <a:schemeClr val="dk2"/>
              </a:solidFill>
              <a:latin typeface="Lato"/>
              <a:ea typeface="Lato"/>
              <a:cs typeface="Lato"/>
              <a:sym typeface="Lato"/>
            </a:endParaRPr>
          </a:p>
        </p:txBody>
      </p:sp>
      <p:sp>
        <p:nvSpPr>
          <p:cNvPr id="238" name="Google Shape;238;p31"/>
          <p:cNvSpPr txBox="1"/>
          <p:nvPr>
            <p:ph idx="4294967295" type="body"/>
          </p:nvPr>
        </p:nvSpPr>
        <p:spPr>
          <a:xfrm>
            <a:off x="5948050" y="7814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 </a:t>
            </a:r>
            <a:r>
              <a:rPr lang="en" sz="1400"/>
              <a:t>∈ {2, 3}</a:t>
            </a:r>
            <a:endParaRPr sz="1400"/>
          </a:p>
          <a:p>
            <a:pPr indent="0" lvl="0" marL="0" rtl="0" algn="l">
              <a:lnSpc>
                <a:spcPct val="100000"/>
              </a:lnSpc>
              <a:spcBef>
                <a:spcPts val="0"/>
              </a:spcBef>
              <a:spcAft>
                <a:spcPts val="0"/>
              </a:spcAft>
              <a:buNone/>
            </a:pPr>
            <a:r>
              <a:rPr lang="en" sz="1400"/>
              <a:t>C, E ∈ {3}</a:t>
            </a:r>
            <a:endParaRPr sz="1400"/>
          </a:p>
        </p:txBody>
      </p:sp>
      <p:sp>
        <p:nvSpPr>
          <p:cNvPr id="239" name="Google Shape;239;p31"/>
          <p:cNvSpPr txBox="1"/>
          <p:nvPr>
            <p:ph idx="4294967295" type="body"/>
          </p:nvPr>
        </p:nvSpPr>
        <p:spPr>
          <a:xfrm>
            <a:off x="312275" y="8192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Assignment:</a:t>
            </a:r>
            <a:endParaRPr sz="1400"/>
          </a:p>
          <a:p>
            <a:pPr indent="0" lvl="0" marL="0" rtl="0" algn="l">
              <a:lnSpc>
                <a:spcPct val="100000"/>
              </a:lnSpc>
              <a:spcBef>
                <a:spcPts val="0"/>
              </a:spcBef>
              <a:spcAft>
                <a:spcPts val="0"/>
              </a:spcAft>
              <a:buNone/>
            </a:pPr>
            <a:r>
              <a:rPr lang="en" sz="1400"/>
              <a:t>B=1, D=2</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degree heuristics, we either pick E.</a:t>
            </a:r>
            <a:endParaRPr>
              <a:solidFill>
                <a:schemeClr val="dk2"/>
              </a:solidFill>
              <a:latin typeface="Lato"/>
              <a:ea typeface="Lato"/>
              <a:cs typeface="Lato"/>
              <a:sym typeface="Lato"/>
            </a:endParaRPr>
          </a:p>
        </p:txBody>
      </p:sp>
      <p:sp>
        <p:nvSpPr>
          <p:cNvPr id="245" name="Google Shape;245;p32"/>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E</a:t>
            </a:r>
            <a:endParaRPr b="1">
              <a:latin typeface="Lato"/>
              <a:ea typeface="Lato"/>
              <a:cs typeface="Lato"/>
              <a:sym typeface="Lato"/>
            </a:endParaRPr>
          </a:p>
        </p:txBody>
      </p:sp>
      <p:sp>
        <p:nvSpPr>
          <p:cNvPr id="246" name="Google Shape;246;p32"/>
          <p:cNvSpPr txBox="1"/>
          <p:nvPr/>
        </p:nvSpPr>
        <p:spPr>
          <a:xfrm>
            <a:off x="4294638" y="212025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3</a:t>
            </a:r>
            <a:endParaRPr b="1">
              <a:latin typeface="Lato"/>
              <a:ea typeface="Lato"/>
              <a:cs typeface="Lato"/>
              <a:sym typeface="Lato"/>
            </a:endParaRPr>
          </a:p>
        </p:txBody>
      </p:sp>
      <p:cxnSp>
        <p:nvCxnSpPr>
          <p:cNvPr id="247" name="Google Shape;247;p32"/>
          <p:cNvCxnSpPr>
            <a:stCxn id="245" idx="2"/>
            <a:endCxn id="246" idx="0"/>
          </p:cNvCxnSpPr>
          <p:nvPr/>
        </p:nvCxnSpPr>
        <p:spPr>
          <a:xfrm flipH="1" rot="-5400000">
            <a:off x="4353750" y="1901550"/>
            <a:ext cx="437100" cy="600"/>
          </a:xfrm>
          <a:prstGeom prst="curvedConnector3">
            <a:avLst>
              <a:gd fmla="val 49983" name="adj1"/>
            </a:avLst>
          </a:prstGeom>
          <a:noFill/>
          <a:ln cap="flat" cmpd="sng" w="9525">
            <a:solidFill>
              <a:schemeClr val="dk2"/>
            </a:solidFill>
            <a:prstDash val="solid"/>
            <a:round/>
            <a:headEnd len="med" w="med" type="none"/>
            <a:tailEnd len="med" w="med" type="triangle"/>
          </a:ln>
        </p:spPr>
      </p:cxnSp>
      <p:sp>
        <p:nvSpPr>
          <p:cNvPr id="248" name="Google Shape;248;p32"/>
          <p:cNvSpPr txBox="1"/>
          <p:nvPr/>
        </p:nvSpPr>
        <p:spPr>
          <a:xfrm>
            <a:off x="0" y="4515300"/>
            <a:ext cx="91440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We only have 1 choice so we pick it.</a:t>
            </a:r>
            <a:endParaRPr>
              <a:solidFill>
                <a:schemeClr val="dk2"/>
              </a:solidFill>
              <a:latin typeface="Lato"/>
              <a:ea typeface="Lato"/>
              <a:cs typeface="Lato"/>
              <a:sym typeface="Lato"/>
            </a:endParaRPr>
          </a:p>
        </p:txBody>
      </p:sp>
      <p:sp>
        <p:nvSpPr>
          <p:cNvPr id="249" name="Google Shape;249;p32"/>
          <p:cNvSpPr txBox="1"/>
          <p:nvPr>
            <p:ph idx="4294967295" type="body"/>
          </p:nvPr>
        </p:nvSpPr>
        <p:spPr>
          <a:xfrm>
            <a:off x="5948050" y="7814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 ∈ {2, 3}</a:t>
            </a:r>
            <a:endParaRPr sz="1400"/>
          </a:p>
          <a:p>
            <a:pPr indent="0" lvl="0" marL="0" rtl="0" algn="l">
              <a:lnSpc>
                <a:spcPct val="100000"/>
              </a:lnSpc>
              <a:spcBef>
                <a:spcPts val="0"/>
              </a:spcBef>
              <a:spcAft>
                <a:spcPts val="0"/>
              </a:spcAft>
              <a:buNone/>
            </a:pPr>
            <a:r>
              <a:rPr lang="en" sz="1400"/>
              <a:t>E ∈ {3}</a:t>
            </a:r>
            <a:endParaRPr sz="1400"/>
          </a:p>
        </p:txBody>
      </p:sp>
      <p:sp>
        <p:nvSpPr>
          <p:cNvPr id="250" name="Google Shape;250;p32"/>
          <p:cNvSpPr txBox="1"/>
          <p:nvPr>
            <p:ph idx="4294967295" type="body"/>
          </p:nvPr>
        </p:nvSpPr>
        <p:spPr>
          <a:xfrm>
            <a:off x="312275" y="8192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Assignment:</a:t>
            </a:r>
            <a:endParaRPr sz="1400"/>
          </a:p>
          <a:p>
            <a:pPr indent="0" lvl="0" marL="0" rtl="0" algn="l">
              <a:lnSpc>
                <a:spcPct val="100000"/>
              </a:lnSpc>
              <a:spcBef>
                <a:spcPts val="0"/>
              </a:spcBef>
              <a:spcAft>
                <a:spcPts val="0"/>
              </a:spcAft>
              <a:buNone/>
            </a:pPr>
            <a:r>
              <a:rPr lang="en" sz="1400"/>
              <a:t>B=1, D=2, C=3</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nvSpPr>
        <p:spPr>
          <a:xfrm>
            <a:off x="176100" y="159825"/>
            <a:ext cx="87918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Based on the degree heuristics, we pick D</a:t>
            </a:r>
            <a:endParaRPr>
              <a:solidFill>
                <a:schemeClr val="dk2"/>
              </a:solidFill>
              <a:latin typeface="Lato"/>
              <a:ea typeface="Lato"/>
              <a:cs typeface="Lato"/>
              <a:sym typeface="Lato"/>
            </a:endParaRPr>
          </a:p>
        </p:txBody>
      </p:sp>
      <p:sp>
        <p:nvSpPr>
          <p:cNvPr id="256" name="Google Shape;256;p33"/>
          <p:cNvSpPr txBox="1"/>
          <p:nvPr/>
        </p:nvSpPr>
        <p:spPr>
          <a:xfrm>
            <a:off x="4294650" y="1231800"/>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A</a:t>
            </a:r>
            <a:endParaRPr b="1">
              <a:latin typeface="Lato"/>
              <a:ea typeface="Lato"/>
              <a:cs typeface="Lato"/>
              <a:sym typeface="Lato"/>
            </a:endParaRPr>
          </a:p>
        </p:txBody>
      </p:sp>
      <p:sp>
        <p:nvSpPr>
          <p:cNvPr id="257" name="Google Shape;257;p33"/>
          <p:cNvSpPr txBox="1"/>
          <p:nvPr/>
        </p:nvSpPr>
        <p:spPr>
          <a:xfrm>
            <a:off x="1533863"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2</a:t>
            </a:r>
            <a:endParaRPr b="1">
              <a:latin typeface="Lato"/>
              <a:ea typeface="Lato"/>
              <a:cs typeface="Lato"/>
              <a:sym typeface="Lato"/>
            </a:endParaRPr>
          </a:p>
        </p:txBody>
      </p:sp>
      <p:sp>
        <p:nvSpPr>
          <p:cNvPr id="258" name="Google Shape;258;p33"/>
          <p:cNvSpPr txBox="1"/>
          <p:nvPr/>
        </p:nvSpPr>
        <p:spPr>
          <a:xfrm>
            <a:off x="7055438" y="1937175"/>
            <a:ext cx="554700" cy="4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3</a:t>
            </a:r>
            <a:endParaRPr b="1">
              <a:latin typeface="Lato"/>
              <a:ea typeface="Lato"/>
              <a:cs typeface="Lato"/>
              <a:sym typeface="Lato"/>
            </a:endParaRPr>
          </a:p>
        </p:txBody>
      </p:sp>
      <p:cxnSp>
        <p:nvCxnSpPr>
          <p:cNvPr id="259" name="Google Shape;259;p33"/>
          <p:cNvCxnSpPr>
            <a:stCxn id="256" idx="2"/>
            <a:endCxn id="257" idx="0"/>
          </p:cNvCxnSpPr>
          <p:nvPr/>
        </p:nvCxnSpPr>
        <p:spPr>
          <a:xfrm rot="5400000">
            <a:off x="30646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cxnSp>
        <p:nvCxnSpPr>
          <p:cNvPr id="260" name="Google Shape;260;p33"/>
          <p:cNvCxnSpPr>
            <a:stCxn id="256" idx="2"/>
            <a:endCxn id="258" idx="0"/>
          </p:cNvCxnSpPr>
          <p:nvPr/>
        </p:nvCxnSpPr>
        <p:spPr>
          <a:xfrm flipH="1" rot="-5400000">
            <a:off x="5825550" y="429750"/>
            <a:ext cx="253800" cy="2760900"/>
          </a:xfrm>
          <a:prstGeom prst="curvedConnector3">
            <a:avLst>
              <a:gd fmla="val 50015" name="adj1"/>
            </a:avLst>
          </a:prstGeom>
          <a:noFill/>
          <a:ln cap="flat" cmpd="sng" w="9525">
            <a:solidFill>
              <a:schemeClr val="dk2"/>
            </a:solidFill>
            <a:prstDash val="solid"/>
            <a:round/>
            <a:headEnd len="med" w="med" type="none"/>
            <a:tailEnd len="med" w="med" type="triangle"/>
          </a:ln>
        </p:spPr>
      </p:cxnSp>
      <p:sp>
        <p:nvSpPr>
          <p:cNvPr id="261" name="Google Shape;261;p33"/>
          <p:cNvSpPr txBox="1"/>
          <p:nvPr/>
        </p:nvSpPr>
        <p:spPr>
          <a:xfrm>
            <a:off x="0" y="4515300"/>
            <a:ext cx="91440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The choice doesn’t matter here too, so we choose 2 arbitrarily.</a:t>
            </a:r>
            <a:endParaRPr>
              <a:solidFill>
                <a:schemeClr val="dk2"/>
              </a:solidFill>
              <a:latin typeface="Lato"/>
              <a:ea typeface="Lato"/>
              <a:cs typeface="Lato"/>
              <a:sym typeface="Lato"/>
            </a:endParaRPr>
          </a:p>
        </p:txBody>
      </p:sp>
      <p:sp>
        <p:nvSpPr>
          <p:cNvPr id="262" name="Google Shape;262;p33"/>
          <p:cNvSpPr txBox="1"/>
          <p:nvPr>
            <p:ph idx="4294967295" type="body"/>
          </p:nvPr>
        </p:nvSpPr>
        <p:spPr>
          <a:xfrm>
            <a:off x="5948050" y="7814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 ∈ {2, 3}</a:t>
            </a:r>
            <a:endParaRPr sz="1400"/>
          </a:p>
        </p:txBody>
      </p:sp>
      <p:cxnSp>
        <p:nvCxnSpPr>
          <p:cNvPr id="263" name="Google Shape;263;p33"/>
          <p:cNvCxnSpPr/>
          <p:nvPr/>
        </p:nvCxnSpPr>
        <p:spPr>
          <a:xfrm>
            <a:off x="4572000" y="1937100"/>
            <a:ext cx="0" cy="2567100"/>
          </a:xfrm>
          <a:prstGeom prst="straightConnector1">
            <a:avLst/>
          </a:prstGeom>
          <a:noFill/>
          <a:ln cap="flat" cmpd="sng" w="9525">
            <a:solidFill>
              <a:schemeClr val="dk2"/>
            </a:solidFill>
            <a:prstDash val="solid"/>
            <a:round/>
            <a:headEnd len="med" w="med" type="none"/>
            <a:tailEnd len="med" w="med" type="none"/>
          </a:ln>
        </p:spPr>
      </p:cxnSp>
      <p:sp>
        <p:nvSpPr>
          <p:cNvPr id="264" name="Google Shape;264;p33"/>
          <p:cNvSpPr txBox="1"/>
          <p:nvPr>
            <p:ph idx="4294967295" type="body"/>
          </p:nvPr>
        </p:nvSpPr>
        <p:spPr>
          <a:xfrm>
            <a:off x="312275" y="819225"/>
            <a:ext cx="3144900" cy="8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Assignment:</a:t>
            </a:r>
            <a:endParaRPr sz="1400"/>
          </a:p>
          <a:p>
            <a:pPr indent="0" lvl="0" marL="0" rtl="0" algn="l">
              <a:lnSpc>
                <a:spcPct val="100000"/>
              </a:lnSpc>
              <a:spcBef>
                <a:spcPts val="0"/>
              </a:spcBef>
              <a:spcAft>
                <a:spcPts val="0"/>
              </a:spcAft>
              <a:buNone/>
            </a:pPr>
            <a:r>
              <a:rPr lang="en" sz="1400"/>
              <a:t>B=1, D=2, C=3, E=3</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