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65" r:id="rId5"/>
    <p:sldId id="340" r:id="rId6"/>
    <p:sldId id="338" r:id="rId7"/>
    <p:sldId id="341" r:id="rId8"/>
    <p:sldId id="330" r:id="rId9"/>
    <p:sldId id="342" r:id="rId10"/>
    <p:sldId id="331" r:id="rId11"/>
    <p:sldId id="332" r:id="rId12"/>
    <p:sldId id="333" r:id="rId13"/>
    <p:sldId id="334" r:id="rId14"/>
    <p:sldId id="335" r:id="rId15"/>
    <p:sldId id="345" r:id="rId16"/>
    <p:sldId id="346" r:id="rId17"/>
    <p:sldId id="310" r:id="rId18"/>
    <p:sldId id="326" r:id="rId19"/>
    <p:sldId id="339" r:id="rId20"/>
    <p:sldId id="320" r:id="rId21"/>
    <p:sldId id="321" r:id="rId22"/>
    <p:sldId id="322" r:id="rId23"/>
    <p:sldId id="323" r:id="rId24"/>
    <p:sldId id="325" r:id="rId25"/>
    <p:sldId id="324" r:id="rId26"/>
    <p:sldId id="343" r:id="rId27"/>
    <p:sldId id="327" r:id="rId28"/>
  </p:sldIdLst>
  <p:sldSz cx="12188825"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893" autoAdjust="0"/>
  </p:normalViewPr>
  <p:slideViewPr>
    <p:cSldViewPr showGuides="1">
      <p:cViewPr varScale="1">
        <p:scale>
          <a:sx n="68" d="100"/>
          <a:sy n="68" d="100"/>
        </p:scale>
        <p:origin x="79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cables,</a:t>
            </a:r>
            <a:r>
              <a:rPr lang="en-US" baseline="0" dirty="0"/>
              <a:t> repeaters, optical fibers, multiplexers, de-multiplexers.</a:t>
            </a:r>
          </a:p>
          <a:p>
            <a:pPr marL="228600" indent="-228600">
              <a:buAutoNum type="arabicPeriod"/>
            </a:pPr>
            <a:r>
              <a:rPr lang="en-US" baseline="0" dirty="0"/>
              <a:t>Switches, Bridges.</a:t>
            </a:r>
          </a:p>
          <a:p>
            <a:pPr marL="228600" indent="-228600">
              <a:buAutoNum type="arabicPeriod"/>
            </a:pPr>
            <a:r>
              <a:rPr lang="en-US" baseline="0" dirty="0"/>
              <a:t>Routers.</a:t>
            </a:r>
          </a:p>
          <a:p>
            <a:pPr marL="228600" indent="-228600">
              <a:buAutoNum type="arabicPeriod"/>
            </a:pPr>
            <a:r>
              <a:rPr lang="en-US" baseline="0" dirty="0"/>
              <a:t>TCP and UDP Protocols.</a:t>
            </a:r>
          </a:p>
          <a:p>
            <a:pPr marL="228600" indent="-228600">
              <a:buAutoNum type="arabicPeriod"/>
            </a:pPr>
            <a:endParaRPr lang="en-US" baseline="0" dirty="0"/>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380086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Physical layer. </a:t>
            </a:r>
          </a:p>
          <a:p>
            <a:pPr marL="228600" indent="-228600">
              <a:buAutoNum type="arabicPeriod"/>
            </a:pPr>
            <a:r>
              <a:rPr lang="en-US" dirty="0"/>
              <a:t>Transport layer and above. </a:t>
            </a:r>
          </a:p>
          <a:p>
            <a:pPr marL="228600" indent="-228600">
              <a:buAutoNum type="arabicPeriod"/>
            </a:pPr>
            <a:r>
              <a:rPr lang="en-US" dirty="0"/>
              <a:t>Data</a:t>
            </a:r>
            <a:r>
              <a:rPr lang="en-US" baseline="0" dirty="0"/>
              <a:t> link layer.</a:t>
            </a:r>
          </a:p>
          <a:p>
            <a:pPr marL="228600" indent="-228600">
              <a:buAutoNum type="arabicPeriod"/>
            </a:pPr>
            <a:r>
              <a:rPr lang="en-US" baseline="0" dirty="0"/>
              <a:t>Network layer.</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20</a:t>
            </a:fld>
            <a:endParaRPr lang="en-US"/>
          </a:p>
        </p:txBody>
      </p:sp>
    </p:spTree>
    <p:extLst>
      <p:ext uri="{BB962C8B-B14F-4D97-AF65-F5344CB8AC3E}">
        <p14:creationId xmlns:p14="http://schemas.microsoft.com/office/powerpoint/2010/main" val="28625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TCP </a:t>
            </a:r>
          </a:p>
          <a:p>
            <a:pPr marL="228600" indent="-228600">
              <a:buAutoNum type="arabicPeriod"/>
            </a:pPr>
            <a:r>
              <a:rPr lang="en-US" dirty="0"/>
              <a:t>Ethernet/</a:t>
            </a:r>
            <a:r>
              <a:rPr lang="en-US" baseline="0" dirty="0"/>
              <a:t> </a:t>
            </a:r>
            <a:r>
              <a:rPr lang="en-US" baseline="0" dirty="0" err="1"/>
              <a:t>WiFi</a:t>
            </a:r>
            <a:endParaRPr lang="en-US" baseline="0" dirty="0"/>
          </a:p>
          <a:p>
            <a:pPr marL="228600" indent="-228600">
              <a:buAutoNum type="arabicPeriod"/>
            </a:pPr>
            <a:r>
              <a:rPr lang="en-US" baseline="0" dirty="0"/>
              <a:t>UDP</a:t>
            </a:r>
          </a:p>
          <a:p>
            <a:pPr marL="228600" indent="-228600">
              <a:buAutoNum type="arabicPeriod"/>
            </a:pPr>
            <a:r>
              <a:rPr lang="en-US" baseline="0" dirty="0"/>
              <a:t>TCP/UDP</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21</a:t>
            </a:fld>
            <a:endParaRPr lang="en-US"/>
          </a:p>
        </p:txBody>
      </p:sp>
    </p:spTree>
    <p:extLst>
      <p:ext uri="{BB962C8B-B14F-4D97-AF65-F5344CB8AC3E}">
        <p14:creationId xmlns:p14="http://schemas.microsoft.com/office/powerpoint/2010/main" val="7172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is true except second point (corresponding layers not adjacent layers).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22</a:t>
            </a:fld>
            <a:endParaRPr lang="en-US"/>
          </a:p>
        </p:txBody>
      </p:sp>
    </p:spTree>
    <p:extLst>
      <p:ext uri="{BB962C8B-B14F-4D97-AF65-F5344CB8AC3E}">
        <p14:creationId xmlns:p14="http://schemas.microsoft.com/office/powerpoint/2010/main" val="203149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Network layer is often neglected in broadcast networks, because routing is not a main issue so it is often thin or non-existent in most broadcast networks.</a:t>
            </a:r>
          </a:p>
          <a:p>
            <a:r>
              <a:rPr lang="en-US" baseline="0" dirty="0"/>
              <a:t>2- Reliable service is needed, for example, in file transfer. The owner of the file wants to be sure that all the bits arrive correctly and in the same order they were sent.</a:t>
            </a:r>
          </a:p>
          <a:p>
            <a:r>
              <a:rPr lang="en-US" baseline="0" dirty="0"/>
              <a:t>Yes, in some cases the transit delays introduced by acknowledgements are unacceptable. One such application is digitized voice traffic for voice over IP. It</a:t>
            </a:r>
          </a:p>
          <a:p>
            <a:r>
              <a:rPr lang="en-US" baseline="0" dirty="0"/>
              <a:t>is less disruptive for telephone users to hear a bit of noise on the line from time to time than to experience a delay waiting for acknowledgements.</a:t>
            </a:r>
          </a:p>
          <a:p>
            <a:r>
              <a:rPr lang="en-US" baseline="0" dirty="0"/>
              <a:t>3- This may be true for all layers, but definitely not the physical layer.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24</a:t>
            </a:fld>
            <a:endParaRPr lang="en-US"/>
          </a:p>
        </p:txBody>
      </p:sp>
    </p:spTree>
    <p:extLst>
      <p:ext uri="{BB962C8B-B14F-4D97-AF65-F5344CB8AC3E}">
        <p14:creationId xmlns:p14="http://schemas.microsoft.com/office/powerpoint/2010/main" val="1598602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10/4/2019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10/4/2019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10/4/2019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10/4/2019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10/4/2019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Computer Networks</a:t>
            </a:r>
            <a:br>
              <a:rPr lang="en-US" dirty="0"/>
            </a:br>
            <a:endParaRPr lang="en-US" dirty="0"/>
          </a:p>
        </p:txBody>
      </p:sp>
      <p:sp>
        <p:nvSpPr>
          <p:cNvPr id="4" name="Subtitle 3"/>
          <p:cNvSpPr>
            <a:spLocks noGrp="1"/>
          </p:cNvSpPr>
          <p:nvPr>
            <p:ph type="subTitle" idx="1"/>
          </p:nvPr>
        </p:nvSpPr>
        <p:spPr/>
        <p:txBody>
          <a:bodyPr/>
          <a:lstStyle/>
          <a:p>
            <a:r>
              <a:rPr lang="it-IT" dirty="0"/>
              <a:t>Chapter one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Transport layer </a:t>
            </a:r>
          </a:p>
        </p:txBody>
      </p:sp>
      <p:sp>
        <p:nvSpPr>
          <p:cNvPr id="5" name="Content Placeholder 2"/>
          <p:cNvSpPr txBox="1">
            <a:spLocks/>
          </p:cNvSpPr>
          <p:nvPr/>
        </p:nvSpPr>
        <p:spPr>
          <a:xfrm>
            <a:off x="640485" y="2085182"/>
            <a:ext cx="9717542" cy="4022312"/>
          </a:xfrm>
          <a:prstGeom prst="rect">
            <a:avLst/>
          </a:prstGeom>
        </p:spPr>
        <p:txBody>
          <a:bodyPr vert="horz" lIns="45708" tIns="45708" rIns="45708" bIns="45708"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endParaRPr lang="en-US" sz="2199"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Provides end-to-end ( from source to destination )</a:t>
            </a:r>
          </a:p>
          <a:p>
            <a:pPr>
              <a:buFont typeface="Wingdings" panose="05000000000000000000" pitchFamily="2" charset="2"/>
              <a:buChar char="§"/>
            </a:pPr>
            <a:r>
              <a:rPr lang="en-US" dirty="0"/>
              <a:t>communication .</a:t>
            </a:r>
          </a:p>
          <a:p>
            <a:pPr>
              <a:buFont typeface="Wingdings" panose="05000000000000000000" pitchFamily="2" charset="2"/>
              <a:buChar char="§"/>
            </a:pPr>
            <a:r>
              <a:rPr lang="en-US" dirty="0"/>
              <a:t>May be connection oriented or connectionless </a:t>
            </a:r>
          </a:p>
          <a:p>
            <a:pPr>
              <a:buFont typeface="Wingdings" panose="05000000000000000000" pitchFamily="2" charset="2"/>
              <a:buChar char="§"/>
            </a:pPr>
            <a:r>
              <a:rPr lang="en-US" dirty="0"/>
              <a:t>like TCP , UDP</a:t>
            </a:r>
          </a:p>
          <a:p>
            <a:endParaRPr lang="en-US" dirty="0"/>
          </a:p>
        </p:txBody>
      </p:sp>
      <p:pic>
        <p:nvPicPr>
          <p:cNvPr id="6"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814" y="2514600"/>
            <a:ext cx="28956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377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5)Session, presentation and  application layer</a:t>
            </a:r>
          </a:p>
        </p:txBody>
      </p:sp>
      <p:sp>
        <p:nvSpPr>
          <p:cNvPr id="5" name="Content Placeholder 2"/>
          <p:cNvSpPr txBox="1">
            <a:spLocks/>
          </p:cNvSpPr>
          <p:nvPr/>
        </p:nvSpPr>
        <p:spPr>
          <a:xfrm>
            <a:off x="640485" y="2085182"/>
            <a:ext cx="9717542" cy="4022312"/>
          </a:xfrm>
          <a:prstGeom prst="rect">
            <a:avLst/>
          </a:prstGeom>
        </p:spPr>
        <p:txBody>
          <a:bodyPr vert="horz" lIns="45708" tIns="45708" rIns="45708" bIns="45708"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endParaRPr lang="en-US" sz="2199"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Responsible for session management , syntax </a:t>
            </a:r>
            <a:br>
              <a:rPr lang="en-US" dirty="0"/>
            </a:br>
            <a:r>
              <a:rPr lang="en-US" dirty="0"/>
              <a:t>,human interaction and every thing else .</a:t>
            </a:r>
          </a:p>
          <a:p>
            <a:pPr>
              <a:buFont typeface="Wingdings" panose="05000000000000000000" pitchFamily="2" charset="2"/>
              <a:buChar char="§"/>
            </a:pPr>
            <a:r>
              <a:rPr lang="en-US" dirty="0"/>
              <a:t>like MAIL , FTTP, HTTP.</a:t>
            </a:r>
          </a:p>
          <a:p>
            <a:endParaRPr lang="en-US" dirty="0"/>
          </a:p>
        </p:txBody>
      </p:sp>
      <p:pic>
        <p:nvPicPr>
          <p:cNvPr id="6"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816" y="2438400"/>
            <a:ext cx="28956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4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Oriented protocols</a:t>
            </a:r>
          </a:p>
        </p:txBody>
      </p:sp>
      <p:sp>
        <p:nvSpPr>
          <p:cNvPr id="3" name="Content Placeholder 2"/>
          <p:cNvSpPr>
            <a:spLocks noGrp="1"/>
          </p:cNvSpPr>
          <p:nvPr>
            <p:ph idx="1"/>
          </p:nvPr>
        </p:nvSpPr>
        <p:spPr/>
        <p:txBody>
          <a:bodyPr>
            <a:normAutofit lnSpcReduction="10000"/>
          </a:bodyPr>
          <a:lstStyle/>
          <a:p>
            <a:pPr marL="127978" lvl="1" indent="0">
              <a:buNone/>
            </a:pPr>
            <a:r>
              <a:rPr lang="en-US" sz="2399" dirty="0"/>
              <a:t>A </a:t>
            </a:r>
            <a:r>
              <a:rPr lang="en-US" sz="2399" b="1" u="sng" dirty="0" err="1"/>
              <a:t>Vritual</a:t>
            </a:r>
            <a:r>
              <a:rPr lang="en-US" sz="2399" dirty="0"/>
              <a:t> Path between source and destination is  pre-established</a:t>
            </a:r>
          </a:p>
          <a:p>
            <a:pPr marL="127978" lvl="1" indent="0">
              <a:buNone/>
            </a:pPr>
            <a:r>
              <a:rPr lang="en-US" sz="2399" dirty="0"/>
              <a:t>Usually called virtual circuit (</a:t>
            </a:r>
            <a:r>
              <a:rPr lang="en-US" sz="2399" b="1" dirty="0"/>
              <a:t>VC</a:t>
            </a:r>
            <a:r>
              <a:rPr lang="en-US" sz="2399" dirty="0"/>
              <a:t>)</a:t>
            </a:r>
          </a:p>
          <a:p>
            <a:pPr marL="127978" lvl="1" indent="0">
              <a:buNone/>
            </a:pPr>
            <a:r>
              <a:rPr lang="en-US" sz="2399" dirty="0">
                <a:solidFill>
                  <a:srgbClr val="FF0000"/>
                </a:solidFill>
              </a:rPr>
              <a:t>Advantage</a:t>
            </a:r>
            <a:r>
              <a:rPr lang="en-US" sz="2399" dirty="0"/>
              <a:t>: More QOS  and </a:t>
            </a:r>
          </a:p>
          <a:p>
            <a:pPr marL="127978" lvl="1" indent="0">
              <a:buNone/>
            </a:pPr>
            <a:r>
              <a:rPr lang="en-US" sz="2399" dirty="0"/>
              <a:t> in order delivery.</a:t>
            </a:r>
          </a:p>
          <a:p>
            <a:pPr marL="127978" lvl="1" indent="0">
              <a:buNone/>
            </a:pPr>
            <a:r>
              <a:rPr lang="en-US" sz="2399" dirty="0">
                <a:solidFill>
                  <a:srgbClr val="FF0000"/>
                </a:solidFill>
              </a:rPr>
              <a:t>Disadvantage</a:t>
            </a:r>
            <a:r>
              <a:rPr lang="en-US" sz="2399" dirty="0"/>
              <a:t>:</a:t>
            </a:r>
          </a:p>
          <a:p>
            <a:pPr marL="127978" lvl="1" indent="0">
              <a:buNone/>
            </a:pPr>
            <a:r>
              <a:rPr lang="en-US" sz="2399" dirty="0"/>
              <a:t> more time before establishment </a:t>
            </a:r>
          </a:p>
          <a:p>
            <a:pPr marL="127978" lvl="1" indent="0">
              <a:buNone/>
            </a:pPr>
            <a:r>
              <a:rPr lang="en-US" sz="2399" dirty="0"/>
              <a:t> more severe effects in case of </a:t>
            </a:r>
          </a:p>
          <a:p>
            <a:pPr marL="127978" lvl="1" indent="0">
              <a:buNone/>
            </a:pPr>
            <a:r>
              <a:rPr lang="en-US" sz="2399" dirty="0"/>
              <a:t>routers failures .</a:t>
            </a:r>
          </a:p>
          <a:p>
            <a:pPr marL="127978" lvl="1" indent="0">
              <a:buNone/>
            </a:pPr>
            <a:r>
              <a:rPr lang="en-US" sz="2399" dirty="0">
                <a:solidFill>
                  <a:srgbClr val="FF0000"/>
                </a:solidFill>
              </a:rPr>
              <a:t>Examples:</a:t>
            </a:r>
            <a:r>
              <a:rPr lang="en-US" sz="2399" dirty="0"/>
              <a:t> ATM ,TCP and FTB.</a:t>
            </a:r>
            <a:r>
              <a:rPr lang="en-US" sz="2399" u="sng" dirty="0"/>
              <a:t> </a:t>
            </a:r>
            <a:endParaRPr lang="en-US" sz="2399" dirty="0"/>
          </a:p>
          <a:p>
            <a:pPr marL="127978" lvl="1" indent="0">
              <a:buNone/>
            </a:pPr>
            <a:endParaRPr lang="en-US" sz="2399" dirty="0"/>
          </a:p>
          <a:p>
            <a:endParaRPr lang="en-US" dirty="0"/>
          </a:p>
        </p:txBody>
      </p:sp>
      <p:pic>
        <p:nvPicPr>
          <p:cNvPr id="4" name="Picture 3" descr="5-0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6411" y="2871935"/>
            <a:ext cx="4984841" cy="3528866"/>
          </a:xfrm>
          <a:prstGeom prst="rect">
            <a:avLst/>
          </a:prstGeom>
          <a:noFill/>
          <a:ln>
            <a:noFill/>
          </a:ln>
          <a:extLst/>
        </p:spPr>
      </p:pic>
    </p:spTree>
    <p:extLst>
      <p:ext uri="{BB962C8B-B14F-4D97-AF65-F5344CB8AC3E}">
        <p14:creationId xmlns:p14="http://schemas.microsoft.com/office/powerpoint/2010/main" val="417687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less protocols</a:t>
            </a:r>
          </a:p>
        </p:txBody>
      </p:sp>
      <p:sp>
        <p:nvSpPr>
          <p:cNvPr id="3" name="Content Placeholder 2"/>
          <p:cNvSpPr>
            <a:spLocks noGrp="1"/>
          </p:cNvSpPr>
          <p:nvPr>
            <p:ph idx="1"/>
          </p:nvPr>
        </p:nvSpPr>
        <p:spPr>
          <a:xfrm>
            <a:off x="1023860" y="2085182"/>
            <a:ext cx="9717542" cy="4022312"/>
          </a:xfrm>
        </p:spPr>
        <p:txBody>
          <a:bodyPr>
            <a:normAutofit fontScale="92500" lnSpcReduction="20000"/>
          </a:bodyPr>
          <a:lstStyle/>
          <a:p>
            <a:pPr marL="127978" lvl="1" indent="0">
              <a:buNone/>
            </a:pPr>
            <a:r>
              <a:rPr lang="en-US" sz="2399" dirty="0"/>
              <a:t>No path pre-established</a:t>
            </a:r>
          </a:p>
          <a:p>
            <a:pPr marL="127978" lvl="1" indent="0">
              <a:buNone/>
            </a:pPr>
            <a:r>
              <a:rPr lang="en-US" sz="2399" dirty="0"/>
              <a:t>Each packet is sent and routed independently</a:t>
            </a:r>
          </a:p>
          <a:p>
            <a:pPr marL="127978" lvl="1" indent="0">
              <a:buNone/>
            </a:pPr>
            <a:r>
              <a:rPr lang="en-US" sz="2399" dirty="0"/>
              <a:t>Each packet carries enough information</a:t>
            </a:r>
          </a:p>
          <a:p>
            <a:pPr marL="127978" lvl="1" indent="0">
              <a:buNone/>
            </a:pPr>
            <a:r>
              <a:rPr lang="en-US" sz="2399" dirty="0"/>
              <a:t>to be forwarded to the destination.</a:t>
            </a:r>
          </a:p>
          <a:p>
            <a:pPr marL="127978" lvl="1" indent="0">
              <a:buNone/>
            </a:pPr>
            <a:r>
              <a:rPr lang="en-US" sz="2399" dirty="0">
                <a:solidFill>
                  <a:srgbClr val="FF0000"/>
                </a:solidFill>
              </a:rPr>
              <a:t>Advantage</a:t>
            </a:r>
            <a:r>
              <a:rPr lang="en-US" sz="2399" dirty="0"/>
              <a:t>: faster and</a:t>
            </a:r>
          </a:p>
          <a:p>
            <a:pPr marL="127978" lvl="1" indent="0">
              <a:buNone/>
            </a:pPr>
            <a:r>
              <a:rPr lang="en-US" sz="2399" dirty="0"/>
              <a:t>Less failures effects.</a:t>
            </a:r>
          </a:p>
          <a:p>
            <a:pPr marL="127978" lvl="1" indent="0">
              <a:buNone/>
            </a:pPr>
            <a:r>
              <a:rPr lang="en-US" sz="2399" dirty="0">
                <a:solidFill>
                  <a:srgbClr val="FF0000"/>
                </a:solidFill>
              </a:rPr>
              <a:t>Disadvantage</a:t>
            </a:r>
            <a:r>
              <a:rPr lang="en-US" sz="2399" dirty="0"/>
              <a:t>:</a:t>
            </a:r>
          </a:p>
          <a:p>
            <a:pPr marL="127978" lvl="1" indent="0">
              <a:buNone/>
            </a:pPr>
            <a:r>
              <a:rPr lang="en-US" sz="2399" dirty="0"/>
              <a:t>Less QOS.</a:t>
            </a:r>
          </a:p>
          <a:p>
            <a:pPr marL="127978" lvl="1" indent="0">
              <a:buNone/>
            </a:pPr>
            <a:r>
              <a:rPr lang="en-US" sz="2399" dirty="0">
                <a:solidFill>
                  <a:srgbClr val="FF0000"/>
                </a:solidFill>
              </a:rPr>
              <a:t>Example</a:t>
            </a:r>
            <a:r>
              <a:rPr lang="en-US" sz="2399" dirty="0"/>
              <a:t> : UDP ( online games )</a:t>
            </a:r>
          </a:p>
          <a:p>
            <a:pPr marL="127978" lvl="1" indent="0">
              <a:buNone/>
            </a:pPr>
            <a:r>
              <a:rPr lang="en-US" sz="2399" dirty="0"/>
              <a:t>and video conferences </a:t>
            </a:r>
          </a:p>
          <a:p>
            <a:pPr marL="127978" lvl="1" indent="0">
              <a:buNone/>
            </a:pPr>
            <a:endParaRPr lang="en-US" sz="2399" dirty="0"/>
          </a:p>
          <a:p>
            <a:endParaRPr lang="en-US" dirty="0"/>
          </a:p>
        </p:txBody>
      </p:sp>
      <p:pic>
        <p:nvPicPr>
          <p:cNvPr id="5" name="Picture 4" descr="5-0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4012" y="2590801"/>
            <a:ext cx="525690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858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bg2">
                    <a:lumMod val="25000"/>
                    <a:lumOff val="75000"/>
                  </a:schemeClr>
                </a:solidFill>
              </a:rPr>
              <a:t>Mention three differences between a service and a protocol.</a:t>
            </a:r>
          </a:p>
        </p:txBody>
      </p:sp>
      <p:graphicFrame>
        <p:nvGraphicFramePr>
          <p:cNvPr id="2" name="Table 1"/>
          <p:cNvGraphicFramePr>
            <a:graphicFrameLocks noGrp="1"/>
          </p:cNvGraphicFramePr>
          <p:nvPr>
            <p:extLst>
              <p:ext uri="{D42A27DB-BD31-4B8C-83A1-F6EECF244321}">
                <p14:modId xmlns:p14="http://schemas.microsoft.com/office/powerpoint/2010/main" val="4186444948"/>
              </p:ext>
            </p:extLst>
          </p:nvPr>
        </p:nvGraphicFramePr>
        <p:xfrm>
          <a:off x="1668380" y="2133600"/>
          <a:ext cx="8869975" cy="4480560"/>
        </p:xfrm>
        <a:graphic>
          <a:graphicData uri="http://schemas.openxmlformats.org/drawingml/2006/table">
            <a:tbl>
              <a:tblPr firstRow="1" bandRow="1">
                <a:tableStyleId>{5C22544A-7EE6-4342-B048-85BDC9FD1C3A}</a:tableStyleId>
              </a:tblPr>
              <a:tblGrid>
                <a:gridCol w="2509533">
                  <a:extLst>
                    <a:ext uri="{9D8B030D-6E8A-4147-A177-3AD203B41FA5}">
                      <a16:colId xmlns:a16="http://schemas.microsoft.com/office/drawing/2014/main" val="20000"/>
                    </a:ext>
                  </a:extLst>
                </a:gridCol>
                <a:gridCol w="2813719">
                  <a:extLst>
                    <a:ext uri="{9D8B030D-6E8A-4147-A177-3AD203B41FA5}">
                      <a16:colId xmlns:a16="http://schemas.microsoft.com/office/drawing/2014/main" val="20001"/>
                    </a:ext>
                  </a:extLst>
                </a:gridCol>
                <a:gridCol w="3546723">
                  <a:extLst>
                    <a:ext uri="{9D8B030D-6E8A-4147-A177-3AD203B41FA5}">
                      <a16:colId xmlns:a16="http://schemas.microsoft.com/office/drawing/2014/main" val="20002"/>
                    </a:ext>
                  </a:extLst>
                </a:gridCol>
              </a:tblGrid>
              <a:tr h="370840">
                <a:tc>
                  <a:txBody>
                    <a:bodyPr/>
                    <a:lstStyle/>
                    <a:p>
                      <a:endParaRPr lang="en-US" sz="2400" kern="1200" spc="100" baseline="0" dirty="0">
                        <a:solidFill>
                          <a:schemeClr val="bg1"/>
                        </a:solidFill>
                        <a:latin typeface="+mj-lt"/>
                        <a:ea typeface="+mj-ea"/>
                        <a:cs typeface="+mj-cs"/>
                      </a:endParaRPr>
                    </a:p>
                  </a:txBody>
                  <a:tcPr/>
                </a:tc>
                <a:tc>
                  <a:txBody>
                    <a:bodyPr/>
                    <a:lstStyle/>
                    <a:p>
                      <a:r>
                        <a:rPr lang="en-US" sz="2400" b="1" i="0" kern="1200" spc="100" baseline="0" dirty="0">
                          <a:solidFill>
                            <a:schemeClr val="bg1"/>
                          </a:solidFill>
                          <a:latin typeface="Arial Narrow" panose="020B0606020202030204" pitchFamily="34" charset="0"/>
                          <a:ea typeface="+mj-ea"/>
                          <a:cs typeface="+mj-cs"/>
                        </a:rPr>
                        <a:t>Service</a:t>
                      </a:r>
                    </a:p>
                  </a:txBody>
                  <a:tcPr/>
                </a:tc>
                <a:tc>
                  <a:txBody>
                    <a:bodyPr/>
                    <a:lstStyle/>
                    <a:p>
                      <a:r>
                        <a:rPr lang="en-US" sz="2400" b="1" i="0" kern="1200" spc="100" baseline="0" dirty="0">
                          <a:solidFill>
                            <a:schemeClr val="bg1"/>
                          </a:solidFill>
                          <a:latin typeface="Arial Narrow" panose="020B0606020202030204" pitchFamily="34" charset="0"/>
                          <a:ea typeface="+mj-ea"/>
                          <a:cs typeface="+mj-cs"/>
                        </a:rPr>
                        <a:t>Protocol</a:t>
                      </a:r>
                    </a:p>
                  </a:txBody>
                  <a:tcPr/>
                </a:tc>
                <a:extLst>
                  <a:ext uri="{0D108BD9-81ED-4DB2-BD59-A6C34878D82A}">
                    <a16:rowId xmlns:a16="http://schemas.microsoft.com/office/drawing/2014/main" val="10000"/>
                  </a:ext>
                </a:extLst>
              </a:tr>
              <a:tr h="370840">
                <a:tc>
                  <a:txBody>
                    <a:bodyPr/>
                    <a:lstStyle/>
                    <a:p>
                      <a:r>
                        <a:rPr lang="en-US" sz="2400" b="1" i="0" kern="1200" spc="100" baseline="0" dirty="0">
                          <a:solidFill>
                            <a:schemeClr val="bg1"/>
                          </a:solidFill>
                          <a:latin typeface="Arial Narrow" panose="020B0606020202030204" pitchFamily="34" charset="0"/>
                          <a:ea typeface="+mj-ea"/>
                          <a:cs typeface="+mj-cs"/>
                        </a:rPr>
                        <a:t>Concerned with</a:t>
                      </a:r>
                    </a:p>
                  </a:txBody>
                  <a:tcPr/>
                </a:tc>
                <a:tc>
                  <a:txBody>
                    <a:bodyPr/>
                    <a:lstStyle/>
                    <a:p>
                      <a:r>
                        <a:rPr lang="en-US" sz="2400" kern="1200" spc="100" baseline="0" dirty="0">
                          <a:solidFill>
                            <a:schemeClr val="bg1"/>
                          </a:solidFill>
                          <a:latin typeface="Arial Narrow" panose="020B0606020202030204" pitchFamily="34" charset="0"/>
                          <a:ea typeface="+mj-ea"/>
                          <a:cs typeface="+mj-cs"/>
                        </a:rPr>
                        <a:t>layers</a:t>
                      </a:r>
                    </a:p>
                  </a:txBody>
                  <a:tcPr/>
                </a:tc>
                <a:tc>
                  <a:txBody>
                    <a:bodyPr/>
                    <a:lstStyle/>
                    <a:p>
                      <a:r>
                        <a:rPr lang="en-US" sz="2400" kern="1200" spc="100" baseline="0" dirty="0">
                          <a:solidFill>
                            <a:schemeClr val="bg1"/>
                          </a:solidFill>
                          <a:latin typeface="Arial Narrow" panose="020B0606020202030204" pitchFamily="34" charset="0"/>
                          <a:ea typeface="+mj-ea"/>
                          <a:cs typeface="+mj-cs"/>
                        </a:rPr>
                        <a:t>peers within the same layer.</a:t>
                      </a:r>
                    </a:p>
                  </a:txBody>
                  <a:tcPr/>
                </a:tc>
                <a:extLst>
                  <a:ext uri="{0D108BD9-81ED-4DB2-BD59-A6C34878D82A}">
                    <a16:rowId xmlns:a16="http://schemas.microsoft.com/office/drawing/2014/main" val="10001"/>
                  </a:ext>
                </a:extLst>
              </a:tr>
              <a:tr h="370840">
                <a:tc>
                  <a:txBody>
                    <a:bodyPr/>
                    <a:lstStyle/>
                    <a:p>
                      <a:r>
                        <a:rPr lang="en-US" sz="2400" b="1" i="0" kern="1200" spc="100" baseline="0" dirty="0">
                          <a:solidFill>
                            <a:schemeClr val="bg1"/>
                          </a:solidFill>
                          <a:latin typeface="Arial Narrow" panose="020B0606020202030204" pitchFamily="34" charset="0"/>
                          <a:ea typeface="+mj-ea"/>
                          <a:cs typeface="+mj-cs"/>
                        </a:rPr>
                        <a:t>What are they?</a:t>
                      </a:r>
                    </a:p>
                  </a:txBody>
                  <a:tcPr/>
                </a:tc>
                <a:tc>
                  <a:txBody>
                    <a:bodyPr/>
                    <a:lstStyle/>
                    <a:p>
                      <a:r>
                        <a:rPr lang="en-US" sz="2400" kern="1200" spc="100" baseline="0" dirty="0">
                          <a:solidFill>
                            <a:schemeClr val="bg1"/>
                          </a:solidFill>
                          <a:latin typeface="Arial Narrow" panose="020B0606020202030204" pitchFamily="34" charset="0"/>
                          <a:ea typeface="+mj-ea"/>
                          <a:cs typeface="+mj-cs"/>
                        </a:rPr>
                        <a:t>Set of </a:t>
                      </a:r>
                      <a:r>
                        <a:rPr lang="en-US" sz="2400" b="1" kern="1200" spc="100" baseline="0" dirty="0">
                          <a:solidFill>
                            <a:schemeClr val="bg1"/>
                          </a:solidFill>
                          <a:latin typeface="Arial Narrow" panose="020B0606020202030204" pitchFamily="34" charset="0"/>
                          <a:ea typeface="+mj-ea"/>
                          <a:cs typeface="+mj-cs"/>
                        </a:rPr>
                        <a:t>operations</a:t>
                      </a:r>
                      <a:r>
                        <a:rPr lang="en-US" sz="2400" kern="1200" spc="100" baseline="0" dirty="0">
                          <a:solidFill>
                            <a:schemeClr val="bg1"/>
                          </a:solidFill>
                          <a:latin typeface="Arial Narrow" panose="020B0606020202030204" pitchFamily="34" charset="0"/>
                          <a:ea typeface="+mj-ea"/>
                          <a:cs typeface="+mj-cs"/>
                        </a:rPr>
                        <a:t> provided by a layer to an upper layer.</a:t>
                      </a:r>
                    </a:p>
                  </a:txBody>
                  <a:tcPr/>
                </a:tc>
                <a:tc>
                  <a:txBody>
                    <a:bodyPr/>
                    <a:lstStyle/>
                    <a:p>
                      <a:r>
                        <a:rPr lang="en-US" sz="2400" kern="1200" spc="100" baseline="0" dirty="0">
                          <a:solidFill>
                            <a:schemeClr val="bg1"/>
                          </a:solidFill>
                          <a:latin typeface="Arial Narrow" panose="020B0606020202030204" pitchFamily="34" charset="0"/>
                          <a:ea typeface="+mj-ea"/>
                          <a:cs typeface="+mj-cs"/>
                        </a:rPr>
                        <a:t>Set of </a:t>
                      </a:r>
                      <a:r>
                        <a:rPr lang="en-US" sz="2400" b="1" kern="1200" spc="100" baseline="0" dirty="0">
                          <a:solidFill>
                            <a:schemeClr val="bg1"/>
                          </a:solidFill>
                          <a:latin typeface="Arial Narrow" panose="020B0606020202030204" pitchFamily="34" charset="0"/>
                          <a:ea typeface="+mj-ea"/>
                          <a:cs typeface="+mj-cs"/>
                        </a:rPr>
                        <a:t>rules</a:t>
                      </a:r>
                      <a:r>
                        <a:rPr lang="en-US" sz="2400" kern="1200" spc="100" baseline="0" dirty="0">
                          <a:solidFill>
                            <a:schemeClr val="bg1"/>
                          </a:solidFill>
                          <a:latin typeface="Arial Narrow" panose="020B0606020202030204" pitchFamily="34" charset="0"/>
                          <a:ea typeface="+mj-ea"/>
                          <a:cs typeface="+mj-cs"/>
                        </a:rPr>
                        <a:t> for message exchange between peers within a layer</a:t>
                      </a:r>
                    </a:p>
                  </a:txBody>
                  <a:tcPr/>
                </a:tc>
                <a:extLst>
                  <a:ext uri="{0D108BD9-81ED-4DB2-BD59-A6C34878D82A}">
                    <a16:rowId xmlns:a16="http://schemas.microsoft.com/office/drawing/2014/main" val="10002"/>
                  </a:ext>
                </a:extLst>
              </a:tr>
              <a:tr h="594360">
                <a:tc>
                  <a:txBody>
                    <a:bodyPr/>
                    <a:lstStyle/>
                    <a:p>
                      <a:r>
                        <a:rPr lang="en-US" sz="2400" b="1" i="0" kern="1200" spc="100" baseline="0" dirty="0">
                          <a:solidFill>
                            <a:schemeClr val="bg1"/>
                          </a:solidFill>
                          <a:latin typeface="Arial Narrow" panose="020B0606020202030204" pitchFamily="34" charset="0"/>
                          <a:ea typeface="+mj-ea"/>
                          <a:cs typeface="+mj-cs"/>
                        </a:rPr>
                        <a:t>Definition or Implementation</a:t>
                      </a:r>
                    </a:p>
                  </a:txBody>
                  <a:tcPr/>
                </a:tc>
                <a:tc>
                  <a:txBody>
                    <a:bodyPr/>
                    <a:lstStyle/>
                    <a:p>
                      <a:r>
                        <a:rPr lang="en-US" sz="2400" kern="1200" spc="100" baseline="0" dirty="0">
                          <a:solidFill>
                            <a:schemeClr val="bg1"/>
                          </a:solidFill>
                          <a:latin typeface="Arial Narrow" panose="020B0606020202030204" pitchFamily="34" charset="0"/>
                          <a:ea typeface="+mj-ea"/>
                          <a:cs typeface="+mj-cs"/>
                        </a:rPr>
                        <a:t>Define operations, not how an operation is implemented</a:t>
                      </a:r>
                    </a:p>
                  </a:txBody>
                  <a:tcPr/>
                </a:tc>
                <a:tc>
                  <a:txBody>
                    <a:bodyPr/>
                    <a:lstStyle/>
                    <a:p>
                      <a:r>
                        <a:rPr lang="en-US" sz="2400" kern="1200" spc="100" baseline="0" dirty="0">
                          <a:solidFill>
                            <a:schemeClr val="bg1"/>
                          </a:solidFill>
                          <a:latin typeface="Arial Narrow" panose="020B0606020202030204" pitchFamily="34" charset="0"/>
                          <a:ea typeface="+mj-ea"/>
                          <a:cs typeface="+mj-cs"/>
                        </a:rPr>
                        <a:t>Related to the way the service is implemented.</a:t>
                      </a:r>
                    </a:p>
                  </a:txBody>
                  <a:tcPr/>
                </a:tc>
                <a:extLst>
                  <a:ext uri="{0D108BD9-81ED-4DB2-BD59-A6C34878D82A}">
                    <a16:rowId xmlns:a16="http://schemas.microsoft.com/office/drawing/2014/main" val="10003"/>
                  </a:ext>
                </a:extLst>
              </a:tr>
              <a:tr h="594360">
                <a:tc>
                  <a:txBody>
                    <a:bodyPr/>
                    <a:lstStyle/>
                    <a:p>
                      <a:r>
                        <a:rPr lang="en-US" sz="2400" b="1" i="0" kern="1200" spc="100" baseline="0" dirty="0">
                          <a:solidFill>
                            <a:schemeClr val="bg1"/>
                          </a:solidFill>
                          <a:latin typeface="Arial Narrow" panose="020B0606020202030204" pitchFamily="34" charset="0"/>
                          <a:ea typeface="+mj-ea"/>
                          <a:cs typeface="+mj-cs"/>
                        </a:rPr>
                        <a:t>Example</a:t>
                      </a:r>
                    </a:p>
                  </a:txBody>
                  <a:tcPr/>
                </a:tc>
                <a:tc>
                  <a:txBody>
                    <a:bodyPr/>
                    <a:lstStyle/>
                    <a:p>
                      <a:r>
                        <a:rPr lang="en-US" sz="2400" kern="1200" spc="100" baseline="0" dirty="0">
                          <a:solidFill>
                            <a:schemeClr val="bg1"/>
                          </a:solidFill>
                          <a:latin typeface="Arial Narrow" panose="020B0606020202030204" pitchFamily="34" charset="0"/>
                          <a:ea typeface="+mj-ea"/>
                          <a:cs typeface="+mj-cs"/>
                        </a:rPr>
                        <a:t>Error detection in layer 2</a:t>
                      </a:r>
                    </a:p>
                  </a:txBody>
                  <a:tcPr/>
                </a:tc>
                <a:tc>
                  <a:txBody>
                    <a:bodyPr/>
                    <a:lstStyle/>
                    <a:p>
                      <a:r>
                        <a:rPr lang="en-US" sz="2400" kern="1200" spc="100" baseline="0" dirty="0">
                          <a:solidFill>
                            <a:schemeClr val="bg1"/>
                          </a:solidFill>
                          <a:latin typeface="Arial Narrow" panose="020B0606020202030204" pitchFamily="34" charset="0"/>
                          <a:ea typeface="+mj-ea"/>
                          <a:cs typeface="+mj-cs"/>
                        </a:rPr>
                        <a:t>CRC used in Ethernet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bg2">
                    <a:lumMod val="25000"/>
                    <a:lumOff val="75000"/>
                  </a:schemeClr>
                </a:solidFill>
              </a:rPr>
              <a:t>Mention three differences between a service and a protocol.</a:t>
            </a:r>
          </a:p>
        </p:txBody>
      </p:sp>
      <p:pic>
        <p:nvPicPr>
          <p:cNvPr id="4" name="Picture 4" descr="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133600"/>
            <a:ext cx="77724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79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Primitives</a:t>
            </a:r>
            <a:br>
              <a:rPr lang="en-US" dirty="0"/>
            </a:br>
            <a:r>
              <a:rPr lang="en-US" dirty="0"/>
              <a:t>Connection Oriented</a:t>
            </a:r>
          </a:p>
        </p:txBody>
      </p:sp>
      <p:sp>
        <p:nvSpPr>
          <p:cNvPr id="3" name="Content Placeholder 2"/>
          <p:cNvSpPr>
            <a:spLocks noGrp="1"/>
          </p:cNvSpPr>
          <p:nvPr>
            <p:ph idx="1"/>
          </p:nvPr>
        </p:nvSpPr>
        <p:spPr/>
        <p:txBody>
          <a:bodyPr/>
          <a:lstStyle/>
          <a:p>
            <a:pPr marL="0" indent="0">
              <a:buNone/>
            </a:pPr>
            <a:r>
              <a:rPr lang="en-US" dirty="0"/>
              <a:t>A </a:t>
            </a:r>
            <a:r>
              <a:rPr lang="en-US" b="1" dirty="0"/>
              <a:t>service is defined </a:t>
            </a:r>
            <a:r>
              <a:rPr lang="en-US" dirty="0"/>
              <a:t>by:</a:t>
            </a:r>
          </a:p>
          <a:p>
            <a:pPr marL="0" indent="0">
              <a:buNone/>
            </a:pPr>
            <a:r>
              <a:rPr lang="en-US" dirty="0"/>
              <a:t>“the </a:t>
            </a:r>
            <a:r>
              <a:rPr lang="en-US" b="1" dirty="0"/>
              <a:t>set of primitives </a:t>
            </a:r>
            <a:r>
              <a:rPr lang="en-US" dirty="0"/>
              <a:t>that the service makes available to the upper layer “</a:t>
            </a:r>
          </a:p>
          <a:p>
            <a:endParaRPr lang="en-US" dirty="0"/>
          </a:p>
        </p:txBody>
      </p:sp>
      <p:pic>
        <p:nvPicPr>
          <p:cNvPr id="4" name="Picture 4" descr="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3531869"/>
            <a:ext cx="78454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45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25000"/>
                    <a:lumOff val="75000"/>
                  </a:schemeClr>
                </a:solidFill>
              </a:rPr>
              <a:t>Give two advantages for using layered protocols.</a:t>
            </a:r>
          </a:p>
        </p:txBody>
      </p:sp>
      <p:sp>
        <p:nvSpPr>
          <p:cNvPr id="3" name="Content Placeholder 2"/>
          <p:cNvSpPr>
            <a:spLocks noGrp="1"/>
          </p:cNvSpPr>
          <p:nvPr>
            <p:ph idx="1"/>
          </p:nvPr>
        </p:nvSpPr>
        <p:spPr>
          <a:xfrm>
            <a:off x="1519387" y="1797170"/>
            <a:ext cx="9362992" cy="4419601"/>
          </a:xfrm>
        </p:spPr>
        <p:txBody>
          <a:bodyPr>
            <a:normAutofit/>
          </a:bodyPr>
          <a:lstStyle/>
          <a:p>
            <a:pPr marL="0" indent="0">
              <a:buNone/>
            </a:pPr>
            <a:r>
              <a:rPr lang="en-US" b="1" dirty="0"/>
              <a:t>Layered protocol provide </a:t>
            </a:r>
            <a:r>
              <a:rPr lang="en-US" b="1" u="sng" dirty="0"/>
              <a:t>abstraction</a:t>
            </a:r>
            <a:r>
              <a:rPr lang="en-US" b="1" dirty="0"/>
              <a:t> of layers:</a:t>
            </a:r>
          </a:p>
          <a:p>
            <a:pPr marL="231775" lvl="1" indent="0">
              <a:buNone/>
            </a:pPr>
            <a:r>
              <a:rPr lang="en-US" dirty="0"/>
              <a:t>As The purpose of each layer is to offer certain services to the higher layers while shielding those layers from the details of how the offered services are actually implemented.</a:t>
            </a:r>
          </a:p>
          <a:p>
            <a:pPr marL="457200" indent="-457200">
              <a:buFont typeface="+mj-lt"/>
              <a:buAutoNum type="arabicPeriod"/>
            </a:pPr>
            <a:r>
              <a:rPr lang="en-US" b="1" dirty="0"/>
              <a:t>Flexibility </a:t>
            </a:r>
          </a:p>
          <a:p>
            <a:pPr marL="231775" lvl="1" indent="0">
              <a:buNone/>
            </a:pPr>
            <a:r>
              <a:rPr lang="en-US" dirty="0"/>
              <a:t>       by Replacing of layers with a completely different protocol or implementation:</a:t>
            </a:r>
          </a:p>
          <a:p>
            <a:pPr marL="457200" indent="-457200">
              <a:buFont typeface="+mj-lt"/>
              <a:buAutoNum type="arabicPeriod"/>
            </a:pPr>
            <a:r>
              <a:rPr lang="en-US" b="1" dirty="0"/>
              <a:t>Maintainability and Scalability</a:t>
            </a:r>
          </a:p>
          <a:p>
            <a:pPr marL="457200" indent="-457200">
              <a:buFont typeface="+mj-lt"/>
              <a:buAutoNum type="arabicPeriod"/>
            </a:pPr>
            <a:r>
              <a:rPr lang="en-US" b="1" dirty="0"/>
              <a:t>Reduce complexity </a:t>
            </a:r>
          </a:p>
          <a:p>
            <a:pPr marL="457200" indent="-457200">
              <a:buFont typeface="+mj-lt"/>
              <a:buAutoNum type="arabicPeriod"/>
            </a:pPr>
            <a:r>
              <a:rPr lang="en-US" b="1" dirty="0"/>
              <a:t>Trouble-shooting </a:t>
            </a:r>
          </a:p>
          <a:p>
            <a:endParaRPr lang="en-US" dirty="0"/>
          </a:p>
        </p:txBody>
      </p:sp>
    </p:spTree>
    <p:extLst>
      <p:ext uri="{BB962C8B-B14F-4D97-AF65-F5344CB8AC3E}">
        <p14:creationId xmlns:p14="http://schemas.microsoft.com/office/powerpoint/2010/main" val="27133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4001" cy="1371600"/>
          </a:xfrm>
        </p:spPr>
        <p:txBody>
          <a:bodyPr>
            <a:normAutofit fontScale="90000"/>
          </a:bodyPr>
          <a:lstStyle/>
          <a:p>
            <a:br>
              <a:rPr lang="en-US" dirty="0"/>
            </a:br>
            <a:r>
              <a:rPr lang="en-US" dirty="0">
                <a:solidFill>
                  <a:schemeClr val="bg2">
                    <a:lumMod val="25000"/>
                    <a:lumOff val="75000"/>
                  </a:schemeClr>
                </a:solidFill>
              </a:rPr>
              <a:t>Mention the names of bottom 4 layers of the OSI model and mention a real-life example for each layer. </a:t>
            </a:r>
          </a:p>
        </p:txBody>
      </p:sp>
      <p:sp>
        <p:nvSpPr>
          <p:cNvPr id="3" name="Content Placeholder 2"/>
          <p:cNvSpPr>
            <a:spLocks noGrp="1"/>
          </p:cNvSpPr>
          <p:nvPr>
            <p:ph idx="1"/>
          </p:nvPr>
        </p:nvSpPr>
        <p:spPr>
          <a:xfrm>
            <a:off x="1522413" y="2133600"/>
            <a:ext cx="9134391" cy="4114801"/>
          </a:xfrm>
        </p:spPr>
        <p:txBody>
          <a:bodyPr>
            <a:normAutofit/>
          </a:bodyPr>
          <a:lstStyle/>
          <a:p>
            <a:r>
              <a:rPr lang="en-US" dirty="0"/>
              <a:t>Physical Layer.</a:t>
            </a:r>
          </a:p>
          <a:p>
            <a:r>
              <a:rPr lang="en-US" dirty="0"/>
              <a:t>Data link Layer.</a:t>
            </a:r>
          </a:p>
          <a:p>
            <a:r>
              <a:rPr lang="en-US" dirty="0"/>
              <a:t>Network Layer.</a:t>
            </a:r>
          </a:p>
          <a:p>
            <a:r>
              <a:rPr lang="en-US" dirty="0"/>
              <a:t>Transport Layer.</a:t>
            </a:r>
          </a:p>
          <a:p>
            <a:endParaRPr lang="en-US" dirty="0"/>
          </a:p>
          <a:p>
            <a:pPr marL="0" indent="0" algn="ctr">
              <a:buNone/>
            </a:pPr>
            <a:r>
              <a:rPr lang="en-US" dirty="0">
                <a:solidFill>
                  <a:schemeClr val="bg2">
                    <a:lumMod val="25000"/>
                    <a:lumOff val="75000"/>
                  </a:schemeClr>
                </a:solidFill>
              </a:rPr>
              <a:t>Could you provide examples?!</a:t>
            </a:r>
          </a:p>
        </p:txBody>
      </p:sp>
    </p:spTree>
    <p:extLst>
      <p:ext uri="{BB962C8B-B14F-4D97-AF65-F5344CB8AC3E}">
        <p14:creationId xmlns:p14="http://schemas.microsoft.com/office/powerpoint/2010/main" val="40629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4001" cy="1371600"/>
          </a:xfrm>
        </p:spPr>
        <p:txBody>
          <a:bodyPr>
            <a:normAutofit fontScale="90000"/>
          </a:bodyPr>
          <a:lstStyle/>
          <a:p>
            <a:br>
              <a:rPr lang="en-US" dirty="0"/>
            </a:br>
            <a:br>
              <a:rPr lang="en-US" dirty="0"/>
            </a:br>
            <a:r>
              <a:rPr lang="en-US" dirty="0">
                <a:solidFill>
                  <a:schemeClr val="bg2">
                    <a:lumMod val="25000"/>
                    <a:lumOff val="75000"/>
                  </a:schemeClr>
                </a:solidFill>
              </a:rPr>
              <a:t>Mention the names of the OSI layers which are similar to those of TCP/IP model. </a:t>
            </a:r>
          </a:p>
        </p:txBody>
      </p:sp>
      <p:sp>
        <p:nvSpPr>
          <p:cNvPr id="3" name="Content Placeholder 2"/>
          <p:cNvSpPr>
            <a:spLocks noGrp="1"/>
          </p:cNvSpPr>
          <p:nvPr>
            <p:ph idx="1"/>
          </p:nvPr>
        </p:nvSpPr>
        <p:spPr>
          <a:xfrm>
            <a:off x="1522413" y="2133600"/>
            <a:ext cx="9134391" cy="4114801"/>
          </a:xfrm>
        </p:spPr>
        <p:txBody>
          <a:bodyPr>
            <a:normAutofit/>
          </a:bodyPr>
          <a:lstStyle/>
          <a:p>
            <a:r>
              <a:rPr lang="en-US" dirty="0"/>
              <a:t>Application Layer. </a:t>
            </a:r>
          </a:p>
          <a:p>
            <a:r>
              <a:rPr lang="en-US" dirty="0"/>
              <a:t>Transport Layer.</a:t>
            </a:r>
          </a:p>
          <a:p>
            <a:r>
              <a:rPr lang="en-US" dirty="0"/>
              <a:t>Network Layer.</a:t>
            </a:r>
          </a:p>
        </p:txBody>
      </p:sp>
    </p:spTree>
    <p:extLst>
      <p:ext uri="{BB962C8B-B14F-4D97-AF65-F5344CB8AC3E}">
        <p14:creationId xmlns:p14="http://schemas.microsoft.com/office/powerpoint/2010/main" val="8545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Layering principle </a:t>
            </a:r>
          </a:p>
        </p:txBody>
      </p:sp>
      <p:sp>
        <p:nvSpPr>
          <p:cNvPr id="3" name="Content Placeholder 2"/>
          <p:cNvSpPr>
            <a:spLocks noGrp="1"/>
          </p:cNvSpPr>
          <p:nvPr>
            <p:ph idx="1"/>
          </p:nvPr>
        </p:nvSpPr>
        <p:spPr/>
        <p:txBody>
          <a:bodyPr>
            <a:normAutofit/>
          </a:bodyPr>
          <a:lstStyle/>
          <a:p>
            <a:pPr marL="0" indent="0">
              <a:buNone/>
            </a:pPr>
            <a:r>
              <a:rPr lang="en-US" sz="4000" dirty="0">
                <a:solidFill>
                  <a:schemeClr val="accent1">
                    <a:lumMod val="40000"/>
                    <a:lumOff val="60000"/>
                  </a:schemeClr>
                </a:solidFill>
                <a:effectLst>
                  <a:outerShdw blurRad="38100" dist="38100" dir="2700000" algn="tl">
                    <a:srgbClr val="000000">
                      <a:alpha val="43137"/>
                    </a:srgbClr>
                  </a:outerShdw>
                </a:effectLst>
                <a:ea typeface="ＭＳ Ｐゴシック" charset="0"/>
              </a:rPr>
              <a:t>“Software implementing layer </a:t>
            </a:r>
            <a:r>
              <a:rPr lang="en-US" sz="4000" b="1" dirty="0">
                <a:solidFill>
                  <a:schemeClr val="accent1">
                    <a:lumMod val="40000"/>
                    <a:lumOff val="60000"/>
                  </a:schemeClr>
                </a:solidFill>
                <a:effectLst>
                  <a:outerShdw blurRad="38100" dist="38100" dir="2700000" algn="tl">
                    <a:srgbClr val="000000">
                      <a:alpha val="43137"/>
                    </a:srgbClr>
                  </a:outerShdw>
                </a:effectLst>
                <a:ea typeface="ＭＳ Ｐゴシック" charset="0"/>
              </a:rPr>
              <a:t>n</a:t>
            </a:r>
            <a:r>
              <a:rPr lang="en-US" sz="4000" dirty="0">
                <a:solidFill>
                  <a:schemeClr val="accent1">
                    <a:lumMod val="40000"/>
                    <a:lumOff val="60000"/>
                  </a:schemeClr>
                </a:solidFill>
                <a:effectLst>
                  <a:outerShdw blurRad="38100" dist="38100" dir="2700000" algn="tl">
                    <a:srgbClr val="000000">
                      <a:alpha val="43137"/>
                    </a:srgbClr>
                  </a:outerShdw>
                </a:effectLst>
                <a:ea typeface="ＭＳ Ｐゴシック" charset="0"/>
              </a:rPr>
              <a:t> at the destination receives exactly the message sent by software implementing layer </a:t>
            </a:r>
            <a:r>
              <a:rPr lang="en-US" sz="4000" b="1" dirty="0">
                <a:solidFill>
                  <a:schemeClr val="accent1">
                    <a:lumMod val="40000"/>
                    <a:lumOff val="60000"/>
                  </a:schemeClr>
                </a:solidFill>
                <a:effectLst>
                  <a:outerShdw blurRad="38100" dist="38100" dir="2700000" algn="tl">
                    <a:srgbClr val="000000">
                      <a:alpha val="43137"/>
                    </a:srgbClr>
                  </a:outerShdw>
                </a:effectLst>
                <a:ea typeface="ＭＳ Ｐゴシック" charset="0"/>
              </a:rPr>
              <a:t>n</a:t>
            </a:r>
            <a:r>
              <a:rPr lang="en-US" sz="4000" dirty="0">
                <a:solidFill>
                  <a:schemeClr val="accent1">
                    <a:lumMod val="40000"/>
                    <a:lumOff val="60000"/>
                  </a:schemeClr>
                </a:solidFill>
                <a:effectLst>
                  <a:outerShdw blurRad="38100" dist="38100" dir="2700000" algn="tl">
                    <a:srgbClr val="000000">
                      <a:alpha val="43137"/>
                    </a:srgbClr>
                  </a:outerShdw>
                </a:effectLst>
                <a:ea typeface="ＭＳ Ｐゴシック" charset="0"/>
              </a:rPr>
              <a:t> at the source”</a:t>
            </a:r>
            <a:endParaRPr lang="en-US" sz="4000" dirty="0">
              <a:solidFill>
                <a:schemeClr val="accent1">
                  <a:lumMod val="40000"/>
                  <a:lumOff val="60000"/>
                </a:schemeClr>
              </a:solidFill>
            </a:endParaRPr>
          </a:p>
        </p:txBody>
      </p:sp>
    </p:spTree>
    <p:extLst>
      <p:ext uri="{BB962C8B-B14F-4D97-AF65-F5344CB8AC3E}">
        <p14:creationId xmlns:p14="http://schemas.microsoft.com/office/powerpoint/2010/main" val="40208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4001" cy="1371600"/>
          </a:xfrm>
        </p:spPr>
        <p:txBody>
          <a:bodyPr>
            <a:normAutofit/>
          </a:bodyPr>
          <a:lstStyle/>
          <a:p>
            <a:r>
              <a:rPr lang="en-US" dirty="0">
                <a:solidFill>
                  <a:schemeClr val="bg2">
                    <a:lumMod val="25000"/>
                    <a:lumOff val="75000"/>
                  </a:schemeClr>
                </a:solidFill>
              </a:rPr>
              <a:t>Which OSI layer handles each of the following?</a:t>
            </a:r>
          </a:p>
        </p:txBody>
      </p:sp>
      <p:sp>
        <p:nvSpPr>
          <p:cNvPr id="3" name="Content Placeholder 2"/>
          <p:cNvSpPr>
            <a:spLocks noGrp="1"/>
          </p:cNvSpPr>
          <p:nvPr>
            <p:ph idx="1"/>
          </p:nvPr>
        </p:nvSpPr>
        <p:spPr>
          <a:xfrm>
            <a:off x="1522413" y="2286000"/>
            <a:ext cx="9134391" cy="3962401"/>
          </a:xfrm>
        </p:spPr>
        <p:txBody>
          <a:bodyPr>
            <a:normAutofit/>
          </a:bodyPr>
          <a:lstStyle/>
          <a:p>
            <a:r>
              <a:rPr lang="en-US" dirty="0"/>
              <a:t>Delivers raw bits from one peer to the other. </a:t>
            </a:r>
          </a:p>
          <a:p>
            <a:r>
              <a:rPr lang="en-US" dirty="0"/>
              <a:t>Provides end-to-end communication.</a:t>
            </a:r>
          </a:p>
          <a:p>
            <a:r>
              <a:rPr lang="en-US" dirty="0"/>
              <a:t>Divide the raw bit stream into units of transmission.</a:t>
            </a:r>
          </a:p>
          <a:p>
            <a:r>
              <a:rPr lang="en-US" dirty="0"/>
              <a:t>Determine the route from source to destination.</a:t>
            </a:r>
          </a:p>
        </p:txBody>
      </p:sp>
    </p:spTree>
    <p:extLst>
      <p:ext uri="{BB962C8B-B14F-4D97-AF65-F5344CB8AC3E}">
        <p14:creationId xmlns:p14="http://schemas.microsoft.com/office/powerpoint/2010/main" val="73199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4001" cy="1371600"/>
          </a:xfrm>
        </p:spPr>
        <p:txBody>
          <a:bodyPr>
            <a:normAutofit/>
          </a:bodyPr>
          <a:lstStyle/>
          <a:p>
            <a:r>
              <a:rPr lang="en-US" dirty="0">
                <a:solidFill>
                  <a:schemeClr val="bg2">
                    <a:lumMod val="25000"/>
                    <a:lumOff val="75000"/>
                  </a:schemeClr>
                </a:solidFill>
              </a:rPr>
              <a:t>Provide a real example protocol for each of the following:</a:t>
            </a:r>
          </a:p>
        </p:txBody>
      </p:sp>
      <p:sp>
        <p:nvSpPr>
          <p:cNvPr id="3" name="Content Placeholder 2"/>
          <p:cNvSpPr>
            <a:spLocks noGrp="1"/>
          </p:cNvSpPr>
          <p:nvPr>
            <p:ph idx="1"/>
          </p:nvPr>
        </p:nvSpPr>
        <p:spPr>
          <a:xfrm>
            <a:off x="1522413" y="2286000"/>
            <a:ext cx="9134391" cy="3962401"/>
          </a:xfrm>
        </p:spPr>
        <p:txBody>
          <a:bodyPr>
            <a:normAutofit/>
          </a:bodyPr>
          <a:lstStyle/>
          <a:p>
            <a:r>
              <a:rPr lang="en-US" dirty="0"/>
              <a:t>Connection oriented protocol </a:t>
            </a:r>
          </a:p>
          <a:p>
            <a:r>
              <a:rPr lang="en-US" dirty="0"/>
              <a:t>Data link layer </a:t>
            </a:r>
          </a:p>
          <a:p>
            <a:r>
              <a:rPr lang="en-US" dirty="0"/>
              <a:t>Connectionless protocol </a:t>
            </a:r>
          </a:p>
          <a:p>
            <a:r>
              <a:rPr lang="en-US" dirty="0"/>
              <a:t>Transport layer </a:t>
            </a:r>
          </a:p>
        </p:txBody>
      </p:sp>
    </p:spTree>
    <p:extLst>
      <p:ext uri="{BB962C8B-B14F-4D97-AF65-F5344CB8AC3E}">
        <p14:creationId xmlns:p14="http://schemas.microsoft.com/office/powerpoint/2010/main" val="241721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4001" cy="1371600"/>
          </a:xfrm>
        </p:spPr>
        <p:txBody>
          <a:bodyPr>
            <a:normAutofit/>
          </a:bodyPr>
          <a:lstStyle/>
          <a:p>
            <a:r>
              <a:rPr lang="en-US" dirty="0">
                <a:solidFill>
                  <a:schemeClr val="bg2">
                    <a:lumMod val="25000"/>
                    <a:lumOff val="75000"/>
                  </a:schemeClr>
                </a:solidFill>
              </a:rPr>
              <a:t>True or False?</a:t>
            </a:r>
          </a:p>
        </p:txBody>
      </p:sp>
      <p:sp>
        <p:nvSpPr>
          <p:cNvPr id="3" name="Content Placeholder 2"/>
          <p:cNvSpPr>
            <a:spLocks noGrp="1"/>
          </p:cNvSpPr>
          <p:nvPr>
            <p:ph idx="1"/>
          </p:nvPr>
        </p:nvSpPr>
        <p:spPr>
          <a:xfrm>
            <a:off x="1522413" y="2286000"/>
            <a:ext cx="9134391" cy="3962401"/>
          </a:xfrm>
        </p:spPr>
        <p:txBody>
          <a:bodyPr>
            <a:normAutofit/>
          </a:bodyPr>
          <a:lstStyle/>
          <a:p>
            <a:r>
              <a:rPr lang="en-US" dirty="0"/>
              <a:t> An implementation of a connectionless service may contain two primitives only. </a:t>
            </a:r>
          </a:p>
          <a:p>
            <a:r>
              <a:rPr lang="en-US" dirty="0"/>
              <a:t>In the OSI model, a protocol specifies the rules governing information exchange between adjacent layers. </a:t>
            </a:r>
          </a:p>
          <a:p>
            <a:r>
              <a:rPr lang="en-US" dirty="0"/>
              <a:t>CLNP is a layer 3 protocol. </a:t>
            </a:r>
          </a:p>
          <a:p>
            <a:r>
              <a:rPr lang="en-US" dirty="0"/>
              <a:t>A file system provides a connection oriented service. </a:t>
            </a:r>
          </a:p>
          <a:p>
            <a:r>
              <a:rPr lang="en-US" dirty="0"/>
              <a:t>IPv6 is a layer 3 protocol. </a:t>
            </a:r>
          </a:p>
        </p:txBody>
      </p:sp>
    </p:spTree>
    <p:extLst>
      <p:ext uri="{BB962C8B-B14F-4D97-AF65-F5344CB8AC3E}">
        <p14:creationId xmlns:p14="http://schemas.microsoft.com/office/powerpoint/2010/main" val="26930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852183" y="2209800"/>
            <a:ext cx="6817892" cy="923330"/>
          </a:xfrm>
          <a:prstGeom prst="rect">
            <a:avLst/>
          </a:prstGeom>
          <a:noFill/>
        </p:spPr>
        <p:txBody>
          <a:bodyPr wrap="none" lIns="91440" tIns="45720" rIns="91440" bIns="45720">
            <a:spAutoFit/>
          </a:bodyPr>
          <a:lstStyle/>
          <a:p>
            <a:r>
              <a:rPr lang="en-US" sz="5400" i="1" dirty="0">
                <a:ln w="0"/>
                <a:solidFill>
                  <a:schemeClr val="accent1"/>
                </a:solidFill>
                <a:effectLst>
                  <a:outerShdw blurRad="38100" dist="25400" dir="5400000" algn="ctr" rotWithShape="0">
                    <a:srgbClr val="6E747A">
                      <a:alpha val="43000"/>
                    </a:srgbClr>
                  </a:outerShdw>
                </a:effectLst>
              </a:rPr>
              <a:t>“For Extra Knowledge” </a:t>
            </a:r>
          </a:p>
        </p:txBody>
      </p:sp>
    </p:spTree>
    <p:extLst>
      <p:ext uri="{BB962C8B-B14F-4D97-AF65-F5344CB8AC3E}">
        <p14:creationId xmlns:p14="http://schemas.microsoft.com/office/powerpoint/2010/main" val="161602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4001" cy="990600"/>
          </a:xfrm>
        </p:spPr>
        <p:txBody>
          <a:bodyPr>
            <a:normAutofit/>
          </a:bodyPr>
          <a:lstStyle/>
          <a:p>
            <a:r>
              <a:rPr lang="en-US" dirty="0">
                <a:solidFill>
                  <a:schemeClr val="bg2">
                    <a:lumMod val="25000"/>
                    <a:lumOff val="75000"/>
                  </a:schemeClr>
                </a:solidFill>
              </a:rPr>
              <a:t>Critical Thinking Questions!</a:t>
            </a:r>
          </a:p>
        </p:txBody>
      </p:sp>
      <p:sp>
        <p:nvSpPr>
          <p:cNvPr id="3" name="Content Placeholder 2"/>
          <p:cNvSpPr>
            <a:spLocks noGrp="1"/>
          </p:cNvSpPr>
          <p:nvPr>
            <p:ph idx="1"/>
          </p:nvPr>
        </p:nvSpPr>
        <p:spPr>
          <a:xfrm>
            <a:off x="1522413" y="2209800"/>
            <a:ext cx="9134391" cy="3810000"/>
          </a:xfrm>
        </p:spPr>
        <p:txBody>
          <a:bodyPr>
            <a:normAutofit/>
          </a:bodyPr>
          <a:lstStyle/>
          <a:p>
            <a:r>
              <a:rPr lang="en-US" dirty="0"/>
              <a:t> Which OSI layer functionality can be  often neglected or even non-existent in broadcast networks? Why?</a:t>
            </a:r>
          </a:p>
          <a:p>
            <a:endParaRPr lang="en-US" dirty="0"/>
          </a:p>
          <a:p>
            <a:r>
              <a:rPr lang="en-US" dirty="0"/>
              <a:t>When do we need a service to be reliable? Does there exist a case when we may not mind an unreliable service?</a:t>
            </a:r>
          </a:p>
          <a:p>
            <a:endParaRPr lang="en-US" dirty="0"/>
          </a:p>
          <a:p>
            <a:r>
              <a:rPr lang="en-US" dirty="0"/>
              <a:t>Does every layer in the OSI model necessarily add a header to the message?</a:t>
            </a:r>
          </a:p>
        </p:txBody>
      </p:sp>
    </p:spTree>
    <p:extLst>
      <p:ext uri="{BB962C8B-B14F-4D97-AF65-F5344CB8AC3E}">
        <p14:creationId xmlns:p14="http://schemas.microsoft.com/office/powerpoint/2010/main" val="93690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304800"/>
            <a:ext cx="8915399" cy="685800"/>
          </a:xfrm>
        </p:spPr>
        <p:txBody>
          <a:bodyPr>
            <a:normAutofit/>
          </a:bodyPr>
          <a:lstStyle/>
          <a:p>
            <a:r>
              <a:rPr lang="en-US" dirty="0"/>
              <a:t>Protocol hierarchies</a:t>
            </a:r>
          </a:p>
        </p:txBody>
      </p:sp>
      <p:sp>
        <p:nvSpPr>
          <p:cNvPr id="3" name="Content Placeholder 2"/>
          <p:cNvSpPr>
            <a:spLocks noGrp="1"/>
          </p:cNvSpPr>
          <p:nvPr>
            <p:ph idx="1"/>
          </p:nvPr>
        </p:nvSpPr>
        <p:spPr/>
        <p:txBody>
          <a:bodyPr/>
          <a:lstStyle/>
          <a:p>
            <a:endParaRPr lang="en-US" dirty="0"/>
          </a:p>
        </p:txBody>
      </p:sp>
      <p:pic>
        <p:nvPicPr>
          <p:cNvPr id="4" name="Picture 4" descr="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219200"/>
            <a:ext cx="8211389"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15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17253"/>
            <a:ext cx="8991600" cy="668547"/>
          </a:xfrm>
        </p:spPr>
        <p:txBody>
          <a:bodyPr/>
          <a:lstStyle/>
          <a:p>
            <a:r>
              <a:rPr lang="en-US" dirty="0"/>
              <a:t>OSI reference model </a:t>
            </a:r>
          </a:p>
        </p:txBody>
      </p:sp>
      <p:pic>
        <p:nvPicPr>
          <p:cNvPr id="4" name="Picture 4" descr="1-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0412" y="685800"/>
            <a:ext cx="6324600" cy="583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016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84" y="457200"/>
            <a:ext cx="8534399" cy="381000"/>
          </a:xfrm>
        </p:spPr>
        <p:txBody>
          <a:bodyPr>
            <a:normAutofit fontScale="90000"/>
          </a:bodyPr>
          <a:lstStyle/>
          <a:p>
            <a:r>
              <a:rPr lang="en-US" dirty="0"/>
              <a:t>TCP/IP reference model</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99012" y="1143000"/>
            <a:ext cx="6705600" cy="5257800"/>
          </a:xfrm>
          <a:prstGeom prst="rect">
            <a:avLst/>
          </a:prstGeom>
          <a:noFill/>
          <a:ln>
            <a:noFill/>
          </a:ln>
          <a:extLst/>
        </p:spPr>
      </p:pic>
    </p:spTree>
    <p:extLst>
      <p:ext uri="{BB962C8B-B14F-4D97-AF65-F5344CB8AC3E}">
        <p14:creationId xmlns:p14="http://schemas.microsoft.com/office/powerpoint/2010/main" val="314737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Model</a:t>
            </a:r>
          </a:p>
        </p:txBody>
      </p:sp>
      <p:sp>
        <p:nvSpPr>
          <p:cNvPr id="3" name="Content Placeholder 2"/>
          <p:cNvSpPr>
            <a:spLocks noGrp="1"/>
          </p:cNvSpPr>
          <p:nvPr>
            <p:ph idx="1"/>
          </p:nvPr>
        </p:nvSpPr>
        <p:spPr/>
        <p:txBody>
          <a:bodyPr/>
          <a:lstStyle/>
          <a:p>
            <a:r>
              <a:rPr lang="en-US" kern="0" dirty="0"/>
              <a:t>Most of the industry adopt and follow this model  </a:t>
            </a:r>
            <a:endParaRPr lang="en-US" dirty="0"/>
          </a:p>
        </p:txBody>
      </p:sp>
      <p:pic>
        <p:nvPicPr>
          <p:cNvPr id="5"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2" y="2667000"/>
            <a:ext cx="4114800" cy="31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37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physical layer</a:t>
            </a:r>
          </a:p>
        </p:txBody>
      </p:sp>
      <p:sp>
        <p:nvSpPr>
          <p:cNvPr id="5" name="Content Placeholder 2"/>
          <p:cNvSpPr txBox="1">
            <a:spLocks/>
          </p:cNvSpPr>
          <p:nvPr/>
        </p:nvSpPr>
        <p:spPr>
          <a:xfrm>
            <a:off x="640485" y="2085182"/>
            <a:ext cx="9717542" cy="4022312"/>
          </a:xfrm>
          <a:prstGeom prst="rect">
            <a:avLst/>
          </a:prstGeom>
        </p:spPr>
        <p:txBody>
          <a:bodyPr vert="horz" lIns="45708" tIns="45708" rIns="45708" bIns="45708"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endParaRPr lang="en-US" sz="2199" dirty="0"/>
          </a:p>
        </p:txBody>
      </p:sp>
      <p:pic>
        <p:nvPicPr>
          <p:cNvPr id="6"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816" y="2362200"/>
            <a:ext cx="28956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a:buFont typeface="Wingdings" panose="05000000000000000000" pitchFamily="2" charset="2"/>
              <a:buChar char="§"/>
            </a:pPr>
            <a:r>
              <a:rPr lang="en-US" dirty="0"/>
              <a:t>Sends bits (0’s and 1’s) physically </a:t>
            </a:r>
          </a:p>
          <a:p>
            <a:pPr>
              <a:buFont typeface="Wingdings" panose="05000000000000000000" pitchFamily="2" charset="2"/>
              <a:buChar char="§"/>
            </a:pPr>
            <a:r>
              <a:rPr lang="en-US" dirty="0"/>
              <a:t>through any mean of transportation.</a:t>
            </a:r>
          </a:p>
          <a:p>
            <a:pPr>
              <a:buFont typeface="Wingdings" panose="05000000000000000000" pitchFamily="2" charset="2"/>
              <a:buChar char="§"/>
            </a:pPr>
            <a:r>
              <a:rPr lang="en-US" dirty="0"/>
              <a:t>Examples: digital modulator, demodulator</a:t>
            </a:r>
          </a:p>
          <a:p>
            <a:pPr marL="0" indent="0">
              <a:buNone/>
            </a:pPr>
            <a:r>
              <a:rPr lang="en-US" dirty="0"/>
              <a:t>and  hubs .</a:t>
            </a:r>
          </a:p>
          <a:p>
            <a:endParaRPr lang="en-US" dirty="0"/>
          </a:p>
        </p:txBody>
      </p:sp>
    </p:spTree>
    <p:extLst>
      <p:ext uri="{BB962C8B-B14F-4D97-AF65-F5344CB8AC3E}">
        <p14:creationId xmlns:p14="http://schemas.microsoft.com/office/powerpoint/2010/main" val="25277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Data Link layer</a:t>
            </a:r>
          </a:p>
        </p:txBody>
      </p:sp>
      <p:sp>
        <p:nvSpPr>
          <p:cNvPr id="5" name="Content Placeholder 2"/>
          <p:cNvSpPr txBox="1">
            <a:spLocks/>
          </p:cNvSpPr>
          <p:nvPr/>
        </p:nvSpPr>
        <p:spPr>
          <a:xfrm>
            <a:off x="640485" y="2085182"/>
            <a:ext cx="9717542" cy="4022312"/>
          </a:xfrm>
          <a:prstGeom prst="rect">
            <a:avLst/>
          </a:prstGeom>
        </p:spPr>
        <p:txBody>
          <a:bodyPr vert="horz" lIns="45708" tIns="45708" rIns="45708" bIns="45708"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endParaRPr lang="en-US" sz="2199"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Supports local addressing, </a:t>
            </a:r>
          </a:p>
          <a:p>
            <a:pPr>
              <a:buFont typeface="Wingdings" panose="05000000000000000000" pitchFamily="2" charset="2"/>
              <a:buChar char="§"/>
            </a:pPr>
            <a:r>
              <a:rPr lang="en-US" dirty="0"/>
              <a:t>framing, error detection and check sum .</a:t>
            </a:r>
          </a:p>
          <a:p>
            <a:pPr>
              <a:buFont typeface="Wingdings" panose="05000000000000000000" pitchFamily="2" charset="2"/>
              <a:buChar char="§"/>
            </a:pPr>
            <a:r>
              <a:rPr lang="en-US" dirty="0"/>
              <a:t>Example: switch and bridge .</a:t>
            </a:r>
          </a:p>
          <a:p>
            <a:pPr>
              <a:buFont typeface="Wingdings" panose="05000000000000000000" pitchFamily="2" charset="2"/>
              <a:buChar char="§"/>
            </a:pPr>
            <a:r>
              <a:rPr lang="en-US" dirty="0"/>
              <a:t>Ethernet / WIFI</a:t>
            </a:r>
          </a:p>
          <a:p>
            <a:endParaRPr lang="en-US" dirty="0"/>
          </a:p>
        </p:txBody>
      </p:sp>
      <p:pic>
        <p:nvPicPr>
          <p:cNvPr id="6"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427" y="2209800"/>
            <a:ext cx="28956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39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Network Layer </a:t>
            </a:r>
          </a:p>
        </p:txBody>
      </p:sp>
      <p:sp>
        <p:nvSpPr>
          <p:cNvPr id="5" name="Content Placeholder 2"/>
          <p:cNvSpPr txBox="1">
            <a:spLocks/>
          </p:cNvSpPr>
          <p:nvPr/>
        </p:nvSpPr>
        <p:spPr>
          <a:xfrm>
            <a:off x="640485" y="2085182"/>
            <a:ext cx="9717542" cy="4022312"/>
          </a:xfrm>
          <a:prstGeom prst="rect">
            <a:avLst/>
          </a:prstGeom>
        </p:spPr>
        <p:txBody>
          <a:bodyPr vert="horz" lIns="45708" tIns="45708" rIns="45708" bIns="45708"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endParaRPr lang="en-US" sz="2199"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Responsible for routing between sub-networks </a:t>
            </a:r>
          </a:p>
          <a:p>
            <a:pPr>
              <a:buFont typeface="Wingdings" panose="05000000000000000000" pitchFamily="2" charset="2"/>
              <a:buChar char="§"/>
            </a:pPr>
            <a:r>
              <a:rPr lang="en-US" dirty="0"/>
              <a:t> and global addressing .</a:t>
            </a:r>
          </a:p>
          <a:p>
            <a:pPr>
              <a:buFont typeface="Wingdings" panose="05000000000000000000" pitchFamily="2" charset="2"/>
              <a:buChar char="§"/>
            </a:pPr>
            <a:r>
              <a:rPr lang="en-US" dirty="0"/>
              <a:t> Example: routers , protocols ( ipv4 , ipv6, CLNP ).</a:t>
            </a:r>
          </a:p>
          <a:p>
            <a:endParaRPr lang="en-US" dirty="0"/>
          </a:p>
        </p:txBody>
      </p:sp>
      <p:pic>
        <p:nvPicPr>
          <p:cNvPr id="6"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5105" y="2590800"/>
            <a:ext cx="28956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46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290</TotalTime>
  <Words>860</Words>
  <Application>Microsoft Office PowerPoint</Application>
  <PresentationFormat>Custom</PresentationFormat>
  <Paragraphs>136</Paragraphs>
  <Slides>24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Narrow</vt:lpstr>
      <vt:lpstr>Corbel</vt:lpstr>
      <vt:lpstr>Wingdings</vt:lpstr>
      <vt:lpstr>Digital Blue Tunnel 16x9</vt:lpstr>
      <vt:lpstr>Computer Networks </vt:lpstr>
      <vt:lpstr>Layering principle </vt:lpstr>
      <vt:lpstr>Protocol hierarchies</vt:lpstr>
      <vt:lpstr>OSI reference model </vt:lpstr>
      <vt:lpstr>TCP/IP reference model</vt:lpstr>
      <vt:lpstr>Hybrid Model</vt:lpstr>
      <vt:lpstr>1) physical layer</vt:lpstr>
      <vt:lpstr>2) Data Link layer</vt:lpstr>
      <vt:lpstr>3) Network Layer </vt:lpstr>
      <vt:lpstr>4) Transport layer </vt:lpstr>
      <vt:lpstr>5)Session, presentation and  application layer</vt:lpstr>
      <vt:lpstr>Connection Oriented protocols</vt:lpstr>
      <vt:lpstr>Connection less protocols</vt:lpstr>
      <vt:lpstr>Mention three differences between a service and a protocol.</vt:lpstr>
      <vt:lpstr>Mention three differences between a service and a protocol.</vt:lpstr>
      <vt:lpstr>Service Primitives Connection Oriented</vt:lpstr>
      <vt:lpstr>Give two advantages for using layered protocols.</vt:lpstr>
      <vt:lpstr> Mention the names of bottom 4 layers of the OSI model and mention a real-life example for each layer. </vt:lpstr>
      <vt:lpstr>  Mention the names of the OSI layers which are similar to those of TCP/IP model. </vt:lpstr>
      <vt:lpstr>Which OSI layer handles each of the following?</vt:lpstr>
      <vt:lpstr>Provide a real example protocol for each of the following:</vt:lpstr>
      <vt:lpstr>True or False?</vt:lpstr>
      <vt:lpstr>PowerPoint Presentation</vt:lpstr>
      <vt:lpstr>Critical Thinking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Hussein</dc:creator>
  <cp:lastModifiedBy>salma cmp</cp:lastModifiedBy>
  <cp:revision>34</cp:revision>
  <dcterms:created xsi:type="dcterms:W3CDTF">2017-09-26T19:06:05Z</dcterms:created>
  <dcterms:modified xsi:type="dcterms:W3CDTF">2019-10-04T19:31:20Z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