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1" r:id="rId3"/>
    <p:sldId id="276" r:id="rId4"/>
    <p:sldId id="260" r:id="rId5"/>
    <p:sldId id="257" r:id="rId6"/>
    <p:sldId id="258" r:id="rId7"/>
    <p:sldId id="262" r:id="rId8"/>
    <p:sldId id="263" r:id="rId9"/>
    <p:sldId id="265" r:id="rId10"/>
    <p:sldId id="267" r:id="rId11"/>
    <p:sldId id="268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F8702-C703-45B4-928D-A25C380D89CB}" type="datetimeFigureOut">
              <a:rPr lang="en-US" smtClean="0"/>
              <a:pPr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D8A0B-F2E1-4D2C-BB14-488015E93F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2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80DF3D-26DC-4D9B-A25B-017A73DCDE3A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F1032-21BA-471A-8178-671B10D93E78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542C-EAA5-46BC-AE6C-7D3041169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24FA4-2DA6-4C99-A72C-AF5AF882A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0876E-7033-4346-93A2-A5C4FF30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82A7-AFF3-4F22-8366-199FBA829B07}" type="datetimeFigureOut">
              <a:rPr lang="en-US" smtClean="0"/>
              <a:pPr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73B7-30D2-43E9-AF26-D7465042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3CBA9-AF0E-4E11-94BB-DED10AD0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498-249D-437B-BE92-AC8EEE7795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93DB-38D9-477F-8C10-966B0D70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AC5B2-3EA1-456F-8B1D-1E368A045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E3AA-0A8F-419C-8EA8-85161522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82A7-AFF3-4F22-8366-199FBA829B07}" type="datetimeFigureOut">
              <a:rPr lang="en-US" smtClean="0"/>
              <a:pPr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D70AD-7FEC-47CD-81AC-527C671C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C283F-F62B-4997-B083-C50B9A93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498-249D-437B-BE92-AC8EEE7795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5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DCA78-ED15-4051-AB03-A6FD9E441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5F94C-EE4D-4547-A3A2-1FF351290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A994B-3A4E-4A7A-8343-4B26920D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82A7-AFF3-4F22-8366-199FBA829B07}" type="datetimeFigureOut">
              <a:rPr lang="en-US" smtClean="0"/>
              <a:pPr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BF217-1BD7-4737-906E-6530CA97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B3218-6B38-46BB-99C2-F06D7E8A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498-249D-437B-BE92-AC8EEE7795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6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56C0-E689-4366-844F-EB0A5DEF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8845-EAF3-4E9C-A82A-48C2D7F3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9466-7694-45B0-8490-B2E755DE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82A7-AFF3-4F22-8366-199FBA829B07}" type="datetimeFigureOut">
              <a:rPr lang="en-US" smtClean="0"/>
              <a:pPr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80743-1242-4CED-8C46-439B7055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78CC-C0DF-40E2-B977-B12D9495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498-249D-437B-BE92-AC8EEE7795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5CC5-26E4-4B33-B508-0C6049FF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EC083-E9EB-4A4D-A7DB-728E30CE5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47CB8-9F0D-4EA0-8747-3DBDCC3B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82A7-AFF3-4F22-8366-199FBA829B07}" type="datetimeFigureOut">
              <a:rPr lang="en-US" smtClean="0"/>
              <a:pPr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61355-D05F-4796-9F8B-A0C4F3AE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0630A-0C43-430E-BC61-D744DE62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498-249D-437B-BE92-AC8EEE7795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6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B0A-41A8-4F19-8E36-1FB9C734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E49DC-7F3F-4BBF-ADF3-96F77DB39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1F602-0599-46D9-8393-50F04696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E8336-63FF-41AB-B376-9F7FCAC3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82A7-AFF3-4F22-8366-199FBA829B07}" type="datetimeFigureOut">
              <a:rPr lang="en-US" smtClean="0"/>
              <a:pPr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13B01-76B1-4210-AFC9-E321C5D0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61AB2-35DA-4793-9138-DBE4F56F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498-249D-437B-BE92-AC8EEE7795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644F-8710-4596-8183-C48896DA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7C585-9113-44B9-9C0F-B89C03D12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E94C4-7306-4AE4-BB80-06A27F128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AA5FA-DB75-4237-9E68-0F9B34EE9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204D4-5E89-4C8A-9E39-9D658F536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31F2F-FE97-448E-A33A-4ACDC200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82A7-AFF3-4F22-8366-199FBA829B07}" type="datetimeFigureOut">
              <a:rPr lang="en-US" smtClean="0"/>
              <a:pPr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85992-2AF7-4388-9F44-483E31A6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440EF-4155-4DE9-A91D-98D912A5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498-249D-437B-BE92-AC8EEE7795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1792-7500-4C11-BD0D-EF53D4E4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91363-83DF-4923-92E4-BBFDD9B5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82A7-AFF3-4F22-8366-199FBA829B07}" type="datetimeFigureOut">
              <a:rPr lang="en-US" smtClean="0"/>
              <a:pPr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DB28-C0DF-4CFF-9458-8A36260A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79511-BA37-48A2-A71F-13FD1998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498-249D-437B-BE92-AC8EEE7795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6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BC8AB-DCAD-4628-B274-8F236FA4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82A7-AFF3-4F22-8366-199FBA829B07}" type="datetimeFigureOut">
              <a:rPr lang="en-US" smtClean="0"/>
              <a:pPr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4B1E7-EDF0-46C8-BC84-689E191B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15E5F-593A-4D0C-9A2C-CACF90ED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498-249D-437B-BE92-AC8EEE7795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3918-5F80-4152-9807-2C1051B3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8843-EE49-44A6-9384-C4F4F247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702AB-BCED-43F9-967A-DDFAC5C03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9B34C-1059-4971-B8CE-B27F02E0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82A7-AFF3-4F22-8366-199FBA829B07}" type="datetimeFigureOut">
              <a:rPr lang="en-US" smtClean="0"/>
              <a:pPr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55F9B-9E2F-48D4-A380-49B9D668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A27C-932D-4600-B401-D30BE007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498-249D-437B-BE92-AC8EEE7795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1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AFD9-2B3C-48B7-A321-452FE278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AEAC8-A5F1-4A64-AEC9-B9026D029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01A28-5B4E-4243-A113-8A9EA00DF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AC9EB-05A6-48A1-9FC5-DDB2D176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82A7-AFF3-4F22-8366-199FBA829B07}" type="datetimeFigureOut">
              <a:rPr lang="en-US" smtClean="0"/>
              <a:pPr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05D11-DF9D-41BE-97E7-4F36B8BE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B8BA2-C041-49F4-9EAD-492FF1AB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498-249D-437B-BE92-AC8EEE7795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9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21296-FF22-4862-B004-3DE6BE12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FE01A-E63F-4B74-BE2A-10235583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B3D19-F01D-41A5-91BE-D53A7ABA3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82A7-AFF3-4F22-8366-199FBA829B07}" type="datetimeFigureOut">
              <a:rPr lang="en-US" smtClean="0"/>
              <a:pPr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8B62-562A-4573-95BE-C85DBF026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9598C-3931-42B3-A86E-88B473B8F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CB498-249D-437B-BE92-AC8EEE7795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4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Simplex Stop and wait Datalink Protocols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6799263" y="6251575"/>
            <a:ext cx="1928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Continued 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</a:t>
            </a:r>
          </a:p>
        </p:txBody>
      </p:sp>
      <p:sp>
        <p:nvSpPr>
          <p:cNvPr id="4301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3372BE-1EE4-4DA0-A8EB-6012C4FBE545}" type="slidenum">
              <a:rPr lang="en-US" smtClean="0">
                <a:cs typeface="Arial" charset="0"/>
              </a:rPr>
              <a:pPr/>
              <a:t>10</a:t>
            </a:fld>
            <a:endParaRPr lang="en-US" dirty="0">
              <a:cs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533400"/>
            <a:ext cx="8997696" cy="5867400"/>
            <a:chOff x="0" y="1249363"/>
            <a:chExt cx="9144000" cy="5608637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1249363"/>
              <a:ext cx="9144000" cy="5608637"/>
              <a:chOff x="0" y="1249363"/>
              <a:chExt cx="9144000" cy="5608637"/>
            </a:xfrm>
          </p:grpSpPr>
          <p:pic>
            <p:nvPicPr>
              <p:cNvPr id="43011" name="Picture 4" descr="3-1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b="39915"/>
              <a:stretch>
                <a:fillRect/>
              </a:stretch>
            </p:blipFill>
            <p:spPr bwMode="auto">
              <a:xfrm>
                <a:off x="2824163" y="1249363"/>
                <a:ext cx="6319837" cy="5608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015" name="Oval 6"/>
              <p:cNvSpPr>
                <a:spLocks noChangeArrowheads="1"/>
              </p:cNvSpPr>
              <p:nvPr/>
            </p:nvSpPr>
            <p:spPr bwMode="auto">
              <a:xfrm>
                <a:off x="3067050" y="5046663"/>
                <a:ext cx="2622550" cy="228600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43016" name="Freeform 9"/>
              <p:cNvSpPr>
                <a:spLocks noChangeArrowheads="1"/>
              </p:cNvSpPr>
              <p:nvPr/>
            </p:nvSpPr>
            <p:spPr bwMode="auto">
              <a:xfrm rot="-3729066">
                <a:off x="2323307" y="5541169"/>
                <a:ext cx="958850" cy="185737"/>
              </a:xfrm>
              <a:custGeom>
                <a:avLst/>
                <a:gdLst>
                  <a:gd name="T0" fmla="*/ 0 w 1640541"/>
                  <a:gd name="T1" fmla="*/ 0 h 268941"/>
                  <a:gd name="T2" fmla="*/ 1 w 1640541"/>
                  <a:gd name="T3" fmla="*/ 1461 h 268941"/>
                  <a:gd name="T4" fmla="*/ 1 w 1640541"/>
                  <a:gd name="T5" fmla="*/ 2272 h 268941"/>
                  <a:gd name="T6" fmla="*/ 1 w 1640541"/>
                  <a:gd name="T7" fmla="*/ 3246 h 2689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0541"/>
                  <a:gd name="T13" fmla="*/ 0 h 268941"/>
                  <a:gd name="T14" fmla="*/ 1640541 w 1640541"/>
                  <a:gd name="T15" fmla="*/ 268941 h 2689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0541" h="268941">
                    <a:moveTo>
                      <a:pt x="0" y="0"/>
                    </a:moveTo>
                    <a:cubicBezTo>
                      <a:pt x="342900" y="44823"/>
                      <a:pt x="685800" y="89647"/>
                      <a:pt x="739588" y="121023"/>
                    </a:cubicBezTo>
                    <a:cubicBezTo>
                      <a:pt x="793376" y="152399"/>
                      <a:pt x="172570" y="163606"/>
                      <a:pt x="322729" y="188259"/>
                    </a:cubicBezTo>
                    <a:cubicBezTo>
                      <a:pt x="472888" y="212912"/>
                      <a:pt x="1056714" y="240926"/>
                      <a:pt x="1640541" y="26894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018" name="Text Box 5"/>
              <p:cNvSpPr txBox="1">
                <a:spLocks noChangeArrowheads="1"/>
              </p:cNvSpPr>
              <p:nvPr/>
            </p:nvSpPr>
            <p:spPr bwMode="auto">
              <a:xfrm>
                <a:off x="0" y="4989513"/>
                <a:ext cx="2498725" cy="164306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112713" indent="-112713">
                  <a:spcBef>
                    <a:spcPct val="20000"/>
                  </a:spcBef>
                  <a:buClr>
                    <a:schemeClr val="accent2"/>
                  </a:buClr>
                  <a:buFont typeface="Arial" charset="0"/>
                  <a:buChar char="•"/>
                </a:pPr>
                <a:r>
                  <a:rPr lang="en-US" sz="1400" dirty="0">
                    <a:latin typeface="Times New Roman" pitchFamily="18" charset="0"/>
                  </a:rPr>
                  <a:t>Assume that an errored frame generates the event </a:t>
                </a:r>
                <a:r>
                  <a:rPr lang="ja-JP" altLang="en-US" sz="1400">
                    <a:latin typeface="Times New Roman" pitchFamily="18" charset="0"/>
                  </a:rPr>
                  <a:t>“</a:t>
                </a:r>
                <a:r>
                  <a:rPr lang="en-US" altLang="ja-JP" sz="1400" dirty="0">
                    <a:latin typeface="Times New Roman" pitchFamily="18" charset="0"/>
                  </a:rPr>
                  <a:t>checksum_err</a:t>
                </a:r>
                <a:r>
                  <a:rPr lang="ja-JP" altLang="en-US" sz="1400">
                    <a:latin typeface="Times New Roman" pitchFamily="18" charset="0"/>
                  </a:rPr>
                  <a:t>”</a:t>
                </a:r>
                <a:r>
                  <a:rPr lang="en-US" altLang="ja-JP" sz="1400" dirty="0">
                    <a:latin typeface="Times New Roman" pitchFamily="18" charset="0"/>
                  </a:rPr>
                  <a:t>. We will ignore this event.</a:t>
                </a:r>
              </a:p>
              <a:p>
                <a:pPr marL="112713" indent="-112713">
                  <a:spcBef>
                    <a:spcPct val="20000"/>
                  </a:spcBef>
                  <a:buClr>
                    <a:schemeClr val="accent2"/>
                  </a:buClr>
                  <a:buFont typeface="Arial" charset="0"/>
                  <a:buChar char="•"/>
                </a:pPr>
                <a:r>
                  <a:rPr lang="en-US" sz="1400" dirty="0">
                    <a:latin typeface="Times New Roman" pitchFamily="18" charset="0"/>
                  </a:rPr>
                  <a:t>This is similar to assuming that physical layer discards errored packets</a:t>
                </a:r>
              </a:p>
            </p:txBody>
          </p:sp>
          <p:sp>
            <p:nvSpPr>
              <p:cNvPr id="43019" name="Oval 6"/>
              <p:cNvSpPr>
                <a:spLocks noChangeArrowheads="1"/>
              </p:cNvSpPr>
              <p:nvPr/>
            </p:nvSpPr>
            <p:spPr bwMode="auto">
              <a:xfrm>
                <a:off x="3592513" y="5813425"/>
                <a:ext cx="2341562" cy="228600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43020" name="Freeform 9"/>
              <p:cNvSpPr>
                <a:spLocks noChangeArrowheads="1"/>
              </p:cNvSpPr>
              <p:nvPr/>
            </p:nvSpPr>
            <p:spPr bwMode="auto">
              <a:xfrm rot="17063670" flipV="1">
                <a:off x="4330700" y="5802313"/>
                <a:ext cx="173037" cy="903288"/>
              </a:xfrm>
              <a:custGeom>
                <a:avLst/>
                <a:gdLst>
                  <a:gd name="T0" fmla="*/ 0 w 1640541"/>
                  <a:gd name="T1" fmla="*/ 0 h 268941"/>
                  <a:gd name="T2" fmla="*/ 0 w 1640541"/>
                  <a:gd name="T3" fmla="*/ 2147483647 h 268941"/>
                  <a:gd name="T4" fmla="*/ 0 w 1640541"/>
                  <a:gd name="T5" fmla="*/ 2147483647 h 268941"/>
                  <a:gd name="T6" fmla="*/ 0 w 1640541"/>
                  <a:gd name="T7" fmla="*/ 2147483647 h 2689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0541"/>
                  <a:gd name="T13" fmla="*/ 0 h 268941"/>
                  <a:gd name="T14" fmla="*/ 1640541 w 1640541"/>
                  <a:gd name="T15" fmla="*/ 268941 h 2689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0541" h="268941">
                    <a:moveTo>
                      <a:pt x="0" y="0"/>
                    </a:moveTo>
                    <a:cubicBezTo>
                      <a:pt x="342900" y="44823"/>
                      <a:pt x="685800" y="89647"/>
                      <a:pt x="739588" y="121023"/>
                    </a:cubicBezTo>
                    <a:cubicBezTo>
                      <a:pt x="793376" y="152399"/>
                      <a:pt x="172570" y="163606"/>
                      <a:pt x="322729" y="188259"/>
                    </a:cubicBezTo>
                    <a:cubicBezTo>
                      <a:pt x="472888" y="212912"/>
                      <a:pt x="1056714" y="240926"/>
                      <a:pt x="1640541" y="26894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3021" name="Text Box 5"/>
            <p:cNvSpPr txBox="1">
              <a:spLocks noChangeArrowheads="1"/>
            </p:cNvSpPr>
            <p:nvPr/>
          </p:nvSpPr>
          <p:spPr bwMode="auto">
            <a:xfrm>
              <a:off x="4816475" y="6286500"/>
              <a:ext cx="1992313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12713" indent="-112713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400" dirty="0">
                  <a:latin typeface="Times New Roman" pitchFamily="18" charset="0"/>
                </a:rPr>
                <a:t>Circular increment</a:t>
              </a:r>
            </a:p>
          </p:txBody>
        </p:sp>
      </p:grpSp>
      <p:sp>
        <p:nvSpPr>
          <p:cNvPr id="17" name="TextBox 1">
            <a:extLst>
              <a:ext uri="{FF2B5EF4-FFF2-40B4-BE49-F238E27FC236}">
                <a16:creationId xmlns:a16="http://schemas.microsoft.com/office/drawing/2014/main" id="{9EB6BEEF-EA3A-4F42-A83C-654E81C1B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348" y="4745041"/>
            <a:ext cx="3406053" cy="109260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00" dirty="0"/>
              <a:t>If (</a:t>
            </a:r>
            <a:r>
              <a:rPr lang="en-US" altLang="en-US" sz="1300" dirty="0" err="1"/>
              <a:t>s.ack</a:t>
            </a:r>
            <a:r>
              <a:rPr lang="en-US" altLang="en-US" sz="1300" dirty="0"/>
              <a:t> == 1- </a:t>
            </a:r>
            <a:r>
              <a:rPr lang="en-US" altLang="en-US" sz="1300" dirty="0" err="1"/>
              <a:t>next_frame_to_send</a:t>
            </a:r>
            <a:r>
              <a:rPr lang="en-US" altLang="en-US" sz="1300" dirty="0"/>
              <a:t>) {</a:t>
            </a:r>
          </a:p>
          <a:p>
            <a:pPr eaLnBrk="1" hangingPunct="1"/>
            <a:r>
              <a:rPr lang="en-US" altLang="en-US" sz="1300" dirty="0"/>
              <a:t>stop timer(</a:t>
            </a:r>
            <a:r>
              <a:rPr lang="en-US" altLang="en-US" sz="1300" dirty="0" err="1"/>
              <a:t>next_frame_to_send</a:t>
            </a:r>
            <a:r>
              <a:rPr lang="en-US" altLang="en-US" sz="1300" dirty="0"/>
              <a:t>)</a:t>
            </a:r>
          </a:p>
          <a:p>
            <a:pPr eaLnBrk="1" hangingPunct="1"/>
            <a:r>
              <a:rPr lang="en-US" altLang="en-US" sz="1300" dirty="0" err="1"/>
              <a:t>from_network_layer</a:t>
            </a:r>
            <a:r>
              <a:rPr lang="en-US" altLang="en-US" sz="1300" dirty="0"/>
              <a:t>(&amp;buffer)</a:t>
            </a:r>
          </a:p>
          <a:p>
            <a:pPr eaLnBrk="1" hangingPunct="1"/>
            <a:r>
              <a:rPr lang="en-US" altLang="en-US" sz="1300" dirty="0"/>
              <a:t>Inc(</a:t>
            </a:r>
            <a:r>
              <a:rPr lang="en-US" altLang="en-US" sz="1300" dirty="0" err="1"/>
              <a:t>next_frame_to_send</a:t>
            </a:r>
            <a:r>
              <a:rPr lang="en-US" altLang="en-US" sz="1300" dirty="0"/>
              <a:t>)</a:t>
            </a:r>
          </a:p>
          <a:p>
            <a:pPr eaLnBrk="1" hangingPunct="1"/>
            <a:r>
              <a:rPr lang="en-US" altLang="en-US" sz="1300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4" descr="3-12"/>
          <p:cNvPicPr>
            <a:picLocks noChangeAspect="1" noChangeArrowheads="1"/>
          </p:cNvPicPr>
          <p:nvPr/>
        </p:nvPicPr>
        <p:blipFill>
          <a:blip r:embed="rId3" cstate="print"/>
          <a:srcRect t="59753" b="-966"/>
          <a:stretch>
            <a:fillRect/>
          </a:stretch>
        </p:blipFill>
        <p:spPr bwMode="auto">
          <a:xfrm>
            <a:off x="1682750" y="1023938"/>
            <a:ext cx="7343775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69F2CB-BFF9-49CD-86FE-933D757B5CD2}" type="slidenum">
              <a:rPr lang="en-US" smtClean="0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1854200" y="2963863"/>
            <a:ext cx="2878138" cy="2984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0" y="3205163"/>
            <a:ext cx="1649413" cy="2505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Ins="0">
            <a:spAutoFit/>
          </a:bodyPr>
          <a:lstStyle/>
          <a:p>
            <a:pPr marL="112713" indent="-112713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1400">
                <a:latin typeface="Times New Roman" pitchFamily="18" charset="0"/>
              </a:rPr>
              <a:t>Assume that an errored frame generates the event </a:t>
            </a:r>
            <a:r>
              <a:rPr lang="ja-JP" altLang="en-US" sz="1400">
                <a:latin typeface="Times New Roman" pitchFamily="18" charset="0"/>
              </a:rPr>
              <a:t>“</a:t>
            </a:r>
            <a:r>
              <a:rPr lang="en-US" altLang="ja-JP" sz="1400">
                <a:latin typeface="Times New Roman" pitchFamily="18" charset="0"/>
              </a:rPr>
              <a:t>checksum_err</a:t>
            </a:r>
            <a:r>
              <a:rPr lang="ja-JP" altLang="en-US" sz="1400">
                <a:latin typeface="Times New Roman" pitchFamily="18" charset="0"/>
              </a:rPr>
              <a:t>”</a:t>
            </a:r>
            <a:r>
              <a:rPr lang="en-US" altLang="ja-JP" sz="1400">
                <a:latin typeface="Times New Roman" pitchFamily="18" charset="0"/>
              </a:rPr>
              <a:t>. We will ignore this event.</a:t>
            </a:r>
          </a:p>
          <a:p>
            <a:pPr marL="112713" indent="-112713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1400">
                <a:latin typeface="Times New Roman" pitchFamily="18" charset="0"/>
              </a:rPr>
              <a:t>This is similar to assuming that physical layer discards errored packets</a:t>
            </a:r>
          </a:p>
        </p:txBody>
      </p:sp>
      <p:sp>
        <p:nvSpPr>
          <p:cNvPr id="44039" name="Freeform 8"/>
          <p:cNvSpPr>
            <a:spLocks noChangeArrowheads="1"/>
          </p:cNvSpPr>
          <p:nvPr/>
        </p:nvSpPr>
        <p:spPr bwMode="auto">
          <a:xfrm rot="-6263566">
            <a:off x="4886326" y="4714875"/>
            <a:ext cx="660400" cy="231775"/>
          </a:xfrm>
          <a:custGeom>
            <a:avLst/>
            <a:gdLst>
              <a:gd name="T0" fmla="*/ 0 w 1048871"/>
              <a:gd name="T1" fmla="*/ 7 h 381001"/>
              <a:gd name="T2" fmla="*/ 18 w 1048871"/>
              <a:gd name="T3" fmla="*/ 3 h 381001"/>
              <a:gd name="T4" fmla="*/ 15 w 1048871"/>
              <a:gd name="T5" fmla="*/ 6 h 381001"/>
              <a:gd name="T6" fmla="*/ 41 w 1048871"/>
              <a:gd name="T7" fmla="*/ 0 h 381001"/>
              <a:gd name="T8" fmla="*/ 0 60000 65536"/>
              <a:gd name="T9" fmla="*/ 0 60000 65536"/>
              <a:gd name="T10" fmla="*/ 0 60000 65536"/>
              <a:gd name="T11" fmla="*/ 0 60000 65536"/>
              <a:gd name="T12" fmla="*/ 0 w 1048871"/>
              <a:gd name="T13" fmla="*/ 0 h 381001"/>
              <a:gd name="T14" fmla="*/ 1048871 w 1048871"/>
              <a:gd name="T15" fmla="*/ 381001 h 3810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8871" h="381001">
                <a:moveTo>
                  <a:pt x="0" y="376518"/>
                </a:moveTo>
                <a:cubicBezTo>
                  <a:pt x="202826" y="284629"/>
                  <a:pt x="405653" y="192741"/>
                  <a:pt x="470647" y="188259"/>
                </a:cubicBezTo>
                <a:cubicBezTo>
                  <a:pt x="535641" y="183777"/>
                  <a:pt x="293594" y="381001"/>
                  <a:pt x="389965" y="349624"/>
                </a:cubicBezTo>
                <a:cubicBezTo>
                  <a:pt x="486336" y="318248"/>
                  <a:pt x="767603" y="159124"/>
                  <a:pt x="104887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Oval 5"/>
          <p:cNvSpPr>
            <a:spLocks noChangeArrowheads="1"/>
          </p:cNvSpPr>
          <p:nvPr/>
        </p:nvSpPr>
        <p:spPr bwMode="auto">
          <a:xfrm>
            <a:off x="2166938" y="4132263"/>
            <a:ext cx="2854325" cy="6937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44042" name="Text Box 5"/>
          <p:cNvSpPr txBox="1">
            <a:spLocks noChangeArrowheads="1"/>
          </p:cNvSpPr>
          <p:nvPr/>
        </p:nvSpPr>
        <p:spPr bwMode="auto">
          <a:xfrm>
            <a:off x="4321175" y="5110163"/>
            <a:ext cx="4486275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500" dirty="0"/>
              <a:t>Receiver sends ACK for next expected frame</a:t>
            </a:r>
          </a:p>
          <a:p>
            <a:r>
              <a:rPr lang="en-US" altLang="en-US" sz="1500" dirty="0"/>
              <a:t>Receiver sends ACK </a:t>
            </a:r>
            <a:r>
              <a:rPr lang="en-US" altLang="en-US" sz="1500" b="1" i="1" dirty="0"/>
              <a:t>every time </a:t>
            </a:r>
            <a:r>
              <a:rPr lang="en-US" altLang="en-US" sz="1500" dirty="0"/>
              <a:t>it receives ANY packet</a:t>
            </a:r>
          </a:p>
        </p:txBody>
      </p:sp>
      <p:sp>
        <p:nvSpPr>
          <p:cNvPr id="44043" name="Freeform 9"/>
          <p:cNvSpPr>
            <a:spLocks noChangeArrowheads="1"/>
          </p:cNvSpPr>
          <p:nvPr/>
        </p:nvSpPr>
        <p:spPr bwMode="auto">
          <a:xfrm rot="-3729066">
            <a:off x="1434306" y="3558382"/>
            <a:ext cx="1103313" cy="209550"/>
          </a:xfrm>
          <a:custGeom>
            <a:avLst/>
            <a:gdLst>
              <a:gd name="T0" fmla="*/ 0 w 1640541"/>
              <a:gd name="T1" fmla="*/ 0 h 268941"/>
              <a:gd name="T2" fmla="*/ 1 w 1640541"/>
              <a:gd name="T3" fmla="*/ 20655 h 268941"/>
              <a:gd name="T4" fmla="*/ 1 w 1640541"/>
              <a:gd name="T5" fmla="*/ 32128 h 268941"/>
              <a:gd name="T6" fmla="*/ 1 w 1640541"/>
              <a:gd name="T7" fmla="*/ 45898 h 268941"/>
              <a:gd name="T8" fmla="*/ 0 60000 65536"/>
              <a:gd name="T9" fmla="*/ 0 60000 65536"/>
              <a:gd name="T10" fmla="*/ 0 60000 65536"/>
              <a:gd name="T11" fmla="*/ 0 60000 65536"/>
              <a:gd name="T12" fmla="*/ 0 w 1640541"/>
              <a:gd name="T13" fmla="*/ 0 h 268941"/>
              <a:gd name="T14" fmla="*/ 1640541 w 1640541"/>
              <a:gd name="T15" fmla="*/ 268941 h 2689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0541" h="268941">
                <a:moveTo>
                  <a:pt x="0" y="0"/>
                </a:moveTo>
                <a:cubicBezTo>
                  <a:pt x="342900" y="44823"/>
                  <a:pt x="685800" y="89647"/>
                  <a:pt x="739588" y="121023"/>
                </a:cubicBezTo>
                <a:cubicBezTo>
                  <a:pt x="793376" y="152399"/>
                  <a:pt x="172570" y="163606"/>
                  <a:pt x="322729" y="188259"/>
                </a:cubicBezTo>
                <a:cubicBezTo>
                  <a:pt x="472888" y="212912"/>
                  <a:pt x="1056714" y="240926"/>
                  <a:pt x="1640541" y="26894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21615E9D-23F5-4DE1-A8E5-597B466C6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4298950"/>
            <a:ext cx="328612" cy="212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3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9F92-0997-423F-9206-6931E0CA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9989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time out&gt; round trip time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26D5D2-DDF2-4131-B657-9A235F2F1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27" y="1299492"/>
            <a:ext cx="6537146" cy="5315522"/>
          </a:xfrm>
        </p:spPr>
      </p:pic>
    </p:spTree>
    <p:extLst>
      <p:ext uri="{BB962C8B-B14F-4D97-AF65-F5344CB8AC3E}">
        <p14:creationId xmlns:p14="http://schemas.microsoft.com/office/powerpoint/2010/main" val="251821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75000"/>
                  </a:schemeClr>
                </a:solidFill>
              </a:rPr>
              <a:t>Simplex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An Unrestricted Simplex Protocol</a:t>
            </a:r>
          </a:p>
          <a:p>
            <a:r>
              <a:rPr lang="en-US" sz="2800" dirty="0">
                <a:ea typeface="ＭＳ Ｐゴシック" pitchFamily="34" charset="-128"/>
              </a:rPr>
              <a:t>A Simplex Stop-and-Wait Protocol</a:t>
            </a:r>
          </a:p>
          <a:p>
            <a:r>
              <a:rPr lang="en-US" sz="2800" dirty="0">
                <a:ea typeface="ＭＳ Ｐゴシック" pitchFamily="34" charset="-128"/>
              </a:rPr>
              <a:t>A Simplex Protocol for a Noisy Channel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3413760"/>
            <a:ext cx="5486400" cy="255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ea typeface="ＭＳ Ｐゴシック" pitchFamily="34" charset="-128"/>
              </a:rPr>
              <a:t>Simplex means: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ea typeface="ＭＳ Ｐゴシック" pitchFamily="34" charset="-128"/>
              </a:rPr>
              <a:t>Data can flow in one direction only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ea typeface="ＭＳ Ｐゴシック" pitchFamily="34" charset="-128"/>
              </a:rPr>
              <a:t>Control packets can flow in both directions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Basic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200" dirty="0"/>
              <a:t>Assume network layer at endpoints want </a:t>
            </a:r>
            <a:r>
              <a:rPr lang="en-US" sz="2200" i="1" u="sng" dirty="0"/>
              <a:t>reliable</a:t>
            </a:r>
            <a:r>
              <a:rPr lang="en-US" sz="2200" i="1" dirty="0"/>
              <a:t> </a:t>
            </a:r>
            <a:r>
              <a:rPr lang="en-US" sz="2200" dirty="0"/>
              <a:t>connection-oriented channel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u="sng" dirty="0"/>
              <a:t>In order delivery</a:t>
            </a:r>
            <a:r>
              <a:rPr lang="en-US" sz="2200" dirty="0"/>
              <a:t>: Packets are always delivered to network layer in order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u="sng" dirty="0"/>
              <a:t>No duplicate packets</a:t>
            </a:r>
            <a:r>
              <a:rPr lang="en-US" sz="2200" dirty="0"/>
              <a:t>: Never deliver duplicate packets to the network layer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u="sng" dirty="0"/>
              <a:t>No packets are lost</a:t>
            </a:r>
            <a:r>
              <a:rPr lang="en-US" sz="2200" dirty="0"/>
              <a:t>: Never skip delivering a packet to the network layer.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u="sng" dirty="0"/>
              <a:t>No errored packets</a:t>
            </a:r>
            <a:r>
              <a:rPr lang="en-US" sz="2200" dirty="0"/>
              <a:t>: The payload delivered to the network layer of the receiver is identical to the payload sent by the network layer at the sender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u="sng" dirty="0"/>
              <a:t>No deadlock</a:t>
            </a:r>
            <a:r>
              <a:rPr lang="en-US" sz="2200" dirty="0"/>
              <a:t>: Packets are delivered in a </a:t>
            </a:r>
            <a:r>
              <a:rPr lang="en-US" sz="2200" i="1" dirty="0"/>
              <a:t>finite amount of time</a:t>
            </a:r>
            <a:r>
              <a:rPr lang="en-US" sz="2200" dirty="0"/>
              <a:t>. </a:t>
            </a:r>
            <a:r>
              <a:rPr lang="en-US" sz="2200" dirty="0" err="1"/>
              <a:t>E.g</a:t>
            </a:r>
            <a:r>
              <a:rPr lang="en-US" sz="2200" dirty="0"/>
              <a:t> a packet never gets stuck at the sender or the receiver </a:t>
            </a:r>
            <a:r>
              <a:rPr lang="en-US" sz="2200" dirty="0" err="1"/>
              <a:t>datalink</a:t>
            </a:r>
            <a:r>
              <a:rPr lang="en-US" sz="2200" dirty="0"/>
              <a:t> layer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5991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Frame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Frame kind/type</a:t>
            </a:r>
          </a:p>
          <a:p>
            <a:r>
              <a:rPr lang="en-US" sz="2800" dirty="0"/>
              <a:t>Sequence Number</a:t>
            </a:r>
          </a:p>
          <a:p>
            <a:r>
              <a:rPr lang="en-US" sz="2800" dirty="0"/>
              <a:t>Acknowledgement Number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Unrestricted Simplex  Protocol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Assumptions:</a:t>
            </a:r>
          </a:p>
          <a:p>
            <a:pPr marL="342900" lvl="1" indent="0">
              <a:buNone/>
            </a:pPr>
            <a:r>
              <a:rPr lang="en-US" sz="2200" dirty="0">
                <a:ea typeface="ＭＳ Ｐゴシック" pitchFamily="34" charset="-128"/>
              </a:rPr>
              <a:t>Perfect world </a:t>
            </a:r>
          </a:p>
          <a:p>
            <a:pPr marL="342900" lvl="1" indent="0">
              <a:buNone/>
            </a:pPr>
            <a:r>
              <a:rPr lang="en-US" sz="2200" dirty="0">
                <a:ea typeface="ＭＳ Ｐゴシック" pitchFamily="34" charset="-128"/>
              </a:rPr>
              <a:t>1-Error free communication channel</a:t>
            </a:r>
          </a:p>
          <a:p>
            <a:pPr marL="342900" lvl="1" indent="0">
              <a:buNone/>
            </a:pPr>
            <a:r>
              <a:rPr lang="en-US" sz="2200" dirty="0">
                <a:ea typeface="ＭＳ Ｐゴシック" pitchFamily="34" charset="-128"/>
              </a:rPr>
              <a:t>2-Sender has infinite buffer</a:t>
            </a:r>
          </a:p>
          <a:p>
            <a:pPr marL="342900" lvl="1" indent="0">
              <a:buNone/>
            </a:pPr>
            <a:r>
              <a:rPr lang="en-US" sz="2200" dirty="0">
                <a:ea typeface="ＭＳ Ｐゴシック" pitchFamily="34" charset="-128"/>
              </a:rPr>
              <a:t>3-Receiver has infinite buffer</a:t>
            </a:r>
          </a:p>
          <a:p>
            <a:pPr marL="342900" lvl="1" indent="0">
              <a:buNone/>
            </a:pPr>
            <a:r>
              <a:rPr lang="en-US" sz="2200" dirty="0">
                <a:ea typeface="ＭＳ Ｐゴシック" pitchFamily="34" charset="-128"/>
              </a:rPr>
              <a:t>4-Receiver can process all input infinitely fast</a:t>
            </a:r>
          </a:p>
          <a:p>
            <a:pPr marL="342900" lvl="1" indent="0">
              <a:buNone/>
            </a:pPr>
            <a:r>
              <a:rPr lang="en-US" sz="2200" dirty="0">
                <a:ea typeface="ＭＳ Ｐゴシック" pitchFamily="34" charset="-128"/>
              </a:rPr>
              <a:t>5-Sender network layer has infinite packet supply to send</a:t>
            </a:r>
          </a:p>
          <a:p>
            <a:pPr marL="342900" lvl="1" indent="0">
              <a:buNone/>
            </a:pPr>
            <a:r>
              <a:rPr lang="en-US" sz="2200" dirty="0">
                <a:ea typeface="ＭＳ Ｐゴシック" pitchFamily="34" charset="-128"/>
              </a:rPr>
              <a:t>6-Propagation delay is negligible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3-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"/>
            <a:ext cx="7696200" cy="630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Simplex Stop-and-Wait Protocol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Assumptions: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Semi-perfect world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Drop the unrealistic assumption at the receiver</a:t>
            </a:r>
          </a:p>
          <a:p>
            <a:pPr lvl="2"/>
            <a:r>
              <a:rPr lang="en-US" sz="2200" dirty="0">
                <a:ea typeface="ＭＳ Ｐゴシック" pitchFamily="34" charset="-128"/>
              </a:rPr>
              <a:t>Receiver has </a:t>
            </a:r>
            <a:r>
              <a:rPr lang="en-US" sz="2200" i="1" dirty="0">
                <a:ea typeface="ＭＳ Ｐゴシック" pitchFamily="34" charset="-128"/>
              </a:rPr>
              <a:t>finite</a:t>
            </a:r>
            <a:r>
              <a:rPr lang="en-US" sz="2200" dirty="0">
                <a:ea typeface="ＭＳ Ｐゴシック" pitchFamily="34" charset="-128"/>
              </a:rPr>
              <a:t> </a:t>
            </a:r>
            <a:r>
              <a:rPr lang="en-US" sz="2200" i="1" dirty="0">
                <a:ea typeface="ＭＳ Ｐゴシック" pitchFamily="34" charset="-128"/>
              </a:rPr>
              <a:t>buffer</a:t>
            </a:r>
          </a:p>
          <a:p>
            <a:pPr lvl="2"/>
            <a:r>
              <a:rPr lang="en-US" sz="2200" dirty="0">
                <a:ea typeface="ＭＳ Ｐゴシック" pitchFamily="34" charset="-128"/>
              </a:rPr>
              <a:t>Receiver has </a:t>
            </a:r>
            <a:r>
              <a:rPr lang="en-US" sz="2200" i="1" dirty="0">
                <a:ea typeface="ＭＳ Ｐゴシック" pitchFamily="34" charset="-128"/>
              </a:rPr>
              <a:t>finite</a:t>
            </a:r>
            <a:r>
              <a:rPr lang="en-US" sz="2200" dirty="0">
                <a:ea typeface="ＭＳ Ｐゴシック" pitchFamily="34" charset="-128"/>
              </a:rPr>
              <a:t> </a:t>
            </a:r>
            <a:r>
              <a:rPr lang="en-US" sz="2200" i="1" dirty="0">
                <a:ea typeface="ＭＳ Ｐゴシック" pitchFamily="34" charset="-128"/>
              </a:rPr>
              <a:t>processing</a:t>
            </a:r>
            <a:r>
              <a:rPr lang="en-US" sz="2200" dirty="0">
                <a:ea typeface="ＭＳ Ｐゴシック" pitchFamily="34" charset="-128"/>
              </a:rPr>
              <a:t> capacity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Error free channel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Sender has infinite buffer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Sender Network layer has infinite supply of packets to send</a:t>
            </a:r>
          </a:p>
          <a:p>
            <a:r>
              <a:rPr lang="en-US" sz="2200" i="1" dirty="0">
                <a:ea typeface="ＭＳ Ｐゴシック" pitchFamily="34" charset="-128"/>
              </a:rPr>
              <a:t>What and where error can occur?</a:t>
            </a:r>
            <a:endParaRPr lang="en-US" sz="2200" dirty="0">
              <a:ea typeface="ＭＳ Ｐゴシック" pitchFamily="34" charset="-128"/>
            </a:endParaRPr>
          </a:p>
          <a:p>
            <a:pPr algn="ctr">
              <a:buNone/>
            </a:pPr>
            <a:r>
              <a:rPr lang="en-US" sz="2200" b="1" i="1" dirty="0">
                <a:solidFill>
                  <a:srgbClr val="FF3300"/>
                </a:solidFill>
                <a:ea typeface="ＭＳ Ｐゴシック" pitchFamily="34" charset="-128"/>
              </a:rPr>
              <a:t>Packet drop at the receiver side</a:t>
            </a:r>
          </a:p>
          <a:p>
            <a:pPr lvl="1"/>
            <a:endParaRPr lang="en-US" sz="2200" dirty="0">
              <a:ea typeface="ＭＳ Ｐゴシック" pitchFamily="34" charset="-128"/>
            </a:endParaRP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3-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8216900" cy="656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Simplex Protocol for a Noisy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Assumptions: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Assume possible frame damage or loss in </a:t>
            </a:r>
            <a:r>
              <a:rPr lang="en-US" sz="2200" i="1" u="sng" dirty="0">
                <a:ea typeface="ＭＳ Ｐゴシック" pitchFamily="34" charset="-128"/>
              </a:rPr>
              <a:t>both direction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Assume errored packets are </a:t>
            </a:r>
            <a:r>
              <a:rPr lang="en-US" sz="2200" i="1" u="sng" dirty="0">
                <a:ea typeface="ＭＳ Ｐゴシック" pitchFamily="34" charset="-128"/>
              </a:rPr>
              <a:t>detected correctly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Assume that the propagation delay is greater than zero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Use a timeout at the sender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Sender only transmits next frame if it received </a:t>
            </a:r>
            <a:r>
              <a:rPr lang="en-US" sz="2200" i="1" dirty="0">
                <a:ea typeface="ＭＳ Ｐゴシック" pitchFamily="34" charset="-128"/>
              </a:rPr>
              <a:t>correct ACK</a:t>
            </a:r>
            <a:r>
              <a:rPr lang="en-US" sz="2200" dirty="0">
                <a:ea typeface="ＭＳ Ｐゴシック" pitchFamily="34" charset="-128"/>
              </a:rPr>
              <a:t> (damaged ACK are discarded)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If it does not receive a correct ACK, it times-out and re-transmits the same frame</a:t>
            </a:r>
          </a:p>
          <a:p>
            <a:pPr lvl="1"/>
            <a:endParaRPr lang="en-US" sz="2200" dirty="0"/>
          </a:p>
          <a:p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459</Words>
  <Application>Microsoft Office PowerPoint</Application>
  <PresentationFormat>On-screen Show (4:3)</PresentationFormat>
  <Paragraphs>65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Simplex Stop and wait Datalink Protocols</vt:lpstr>
      <vt:lpstr>Simplex Protocols</vt:lpstr>
      <vt:lpstr>Basic Assumptions</vt:lpstr>
      <vt:lpstr>Frame Header</vt:lpstr>
      <vt:lpstr>Unrestricted Simplex  Protocol</vt:lpstr>
      <vt:lpstr>PowerPoint Presentation</vt:lpstr>
      <vt:lpstr>Simplex Stop-and-Wait Protocol</vt:lpstr>
      <vt:lpstr>PowerPoint Presentation</vt:lpstr>
      <vt:lpstr>A Simplex Protocol for a Noisy Channel</vt:lpstr>
      <vt:lpstr>PowerPoint Presentation</vt:lpstr>
      <vt:lpstr>PowerPoint Presentation</vt:lpstr>
      <vt:lpstr>If time out&gt; round trip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 Protocols</dc:title>
  <dc:creator>Sandra Wahid</dc:creator>
  <cp:lastModifiedBy>Salma Abdel Monem Abdel Motaleb Mohamed</cp:lastModifiedBy>
  <cp:revision>159</cp:revision>
  <dcterms:created xsi:type="dcterms:W3CDTF">2015-10-25T19:05:49Z</dcterms:created>
  <dcterms:modified xsi:type="dcterms:W3CDTF">2020-11-28T16:30:35Z</dcterms:modified>
</cp:coreProperties>
</file>