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83" r:id="rId12"/>
    <p:sldId id="268" r:id="rId13"/>
    <p:sldId id="269" r:id="rId14"/>
    <p:sldId id="270" r:id="rId15"/>
    <p:sldId id="271" r:id="rId16"/>
    <p:sldId id="285" r:id="rId17"/>
    <p:sldId id="272" r:id="rId18"/>
    <p:sldId id="284" r:id="rId19"/>
    <p:sldId id="286" r:id="rId20"/>
    <p:sldId id="287" r:id="rId21"/>
    <p:sldId id="288" r:id="rId22"/>
    <p:sldId id="275" r:id="rId23"/>
    <p:sldId id="276" r:id="rId24"/>
    <p:sldId id="289" r:id="rId25"/>
    <p:sldId id="290" r:id="rId26"/>
    <p:sldId id="291" r:id="rId27"/>
    <p:sldId id="292" r:id="rId28"/>
    <p:sldId id="278" r:id="rId29"/>
    <p:sldId id="293" r:id="rId30"/>
    <p:sldId id="279" r:id="rId31"/>
    <p:sldId id="280" r:id="rId32"/>
    <p:sldId id="294" r:id="rId33"/>
    <p:sldId id="295" r:id="rId34"/>
    <p:sldId id="296" r:id="rId35"/>
    <p:sldId id="281" r:id="rId36"/>
    <p:sldId id="260" r:id="rId37"/>
    <p:sldId id="261" r:id="rId38"/>
  </p:sldIdLst>
  <p:sldSz cx="9144000" cy="5143500" type="screen16x9"/>
  <p:notesSz cx="6858000" cy="9144000"/>
  <p:embeddedFontLs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aleway" pitchFamily="2" charset="0"/>
      <p:regular r:id="rId44"/>
      <p:bold r:id="rId45"/>
      <p:italic r:id="rId46"/>
      <p:boldItalic r:id="rId47"/>
    </p:embeddedFont>
    <p:embeddedFont>
      <p:font typeface="Source Code Pro" panose="020B0509030403020204" pitchFamily="49" charset="0"/>
      <p:regular r:id="rId48"/>
      <p:bold r:id="rId49"/>
      <p:italic r:id="rId50"/>
      <p:boldItalic r:id="rId51"/>
    </p:embeddedFont>
    <p:embeddedFont>
      <p:font typeface="Source Code Pro Medium" panose="020B0509030403020204" pitchFamily="49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ToL4n3eEARafiImDfLYBfTNEE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21A46F-4436-4FEB-803C-BDF794C68311}">
  <a:tblStyle styleId="{4421A46F-4436-4FEB-803C-BDF794C683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88" autoAdjust="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yes.cs.ucla.edu/BOOK-2K/d-sep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585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For the numerical proof, we would need to sample a lot of samples of the RVs and compute P(Burglary, Earthquake), </a:t>
            </a:r>
            <a:r>
              <a:rPr lang="en" dirty="0">
                <a:solidFill>
                  <a:schemeClr val="dk1"/>
                </a:solidFill>
              </a:rPr>
              <a:t>P(Burglary) and P(Earthquake) then show that P(Burglary, Earthquake) = P(Burglary) * P(Earthquake) as the samples tend to infinity but that is infeasible so instead, we will emulate the process and compute the weights as follows.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First of all, we can sample from the network by sampler in a topological order: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Sample from “Burglary”. [P(Burglary)]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Sample from “Earthquake”.  [P(Earthquake)]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Sample from “Alarm” given the sampled values of “Burglary” and  “Earthquake”. [P(Alarm | Burglary, Earthquake)]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Sample from “JohnCalls” given the sampled value of “Alarm”. [P(JohnCalls | Alarm)]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Sample from “MaryCalls” given the sampled value of “Alarm”. [P(MaryCalls | Alarm)]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For the sake of simplicity, let us ignore “JohnCalls” and “MaryCalls” since they don’t depend on “Burglary” &amp; “Earthquake” GIVEN “Alarm”.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So the probability of a certain tuple of values P(Burglary, Earthquake, Alarms) should be the product of the probability of each of value resulting from each sampling step (1 to 3) which will be:  P(Burglary) * P(Earthquake) * P(Alarm | Burglary, Earthquake)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To compute P(Burglary, Earthquake) we need to sum P(Burglary, Earthquake, Alarm) over all possible values of “Alarm”, so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P(Burglary, Earthquake) = sum(P(Burglary) * P(Earthquake) * P(Alarm | Burglary, Earthquake)) over all possible values of “Alarm”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= P(Burglary) * P(Earthquake) * P(Alarm | Burglary, Earthquake) + P(Burglary) * P(Earthquake) * P(¬Alarm | Burglary, Earthquake)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By taking P(Burglary) * P(Earthquake) as a common factor, we end up with: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P(Burglary, Earthquake) = P(Burglary) * P(Earthquake) * (P(Alarm | Burglary, Earthquake) + P(¬Alarm | Burglary, Earthquake))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Since (P(Alarm | Burglary, Earthquake) + P(¬Alarm | Burglary, Earthquake)) = 1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P(Burglary, Earthquake) = P(Burglary) * P(Earthquake)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From the topological semantics, “Burglary” and “Earthquake” are d-separated so they are independent.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What is d-separation? This website does a great job at explaining it: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http://bayes.cs.ucla.edu/BOOK-2K/d-sep.html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To understand “d-separation”, we have to understand the concept of “collider”. A collider is node where the arrows along the path of interest face head-to-head. For example: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In A -&gt; B &lt;- C, the node B is a collider for the path “A, B, C” since the arrows face head to head at it.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In A -&gt; B -&gt; C, the node B is not a collider for the path “A, B, C”.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In A &lt;- B -&gt; C, the node B is not a collider for the path “A, B, C”.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The d-separation rules are: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x and y are d-connected if there is an unblocked path (has no colliders) between them.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x and y are d-connected, conditioned on a set Z of nodes, if there is a collider-free path between x and y that traverses no member of Z. If no such path exists, we say that x and y are d-separated by Z, We also say then that every path between x and y is "blocked" by Z.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If a collider is a member of the conditioning set Z, or has a descendant in Z, then it no longer blocks any path that traces this collider.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Another way is that Given the parents of “Burglary” (there are none), Burglary is independent on any non-descendant (which includes “Earthquake”). Therefore “Burglary” and “Earthquake” are independent.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----------------------------------------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B.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No, Burglary and Earthquake are not independent given Alarm.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To show that they are dependant, we have to show that P(Burglary, Earthquake | Alarm) ≠ P(Burglary | Alarm) * P(Earthquake | Alarm) for any set of values.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P(Burglary, Earthquake | Alarm) = P(Alarm | Burglary, Earthquake) P(Burglary, Earthquake) / P(Alarm) = P(Alarm | Burglary, Earthquake) P(Burglary) P(Earthquake) / P(Alarm)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P(Burglary, Earthquake | Alarm) = 𝛼 P(Alarm | Burglary, Earthquake) P(Burglary) P(Earthquake)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P(Burglary, Earthquake | Alarm) = 𝛼 0.95 * 0.001 * 0.002 = 𝛼 0.0000019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P(Burglary, ¬Earthquake | Alarm) = 𝛼 0.94 * 0.001 * 0.998 = 𝛼 0.00093812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P(¬Burglary, Earthquake | Alarm) = 𝛼 0.29 * 0.999 * 0.002 = 𝛼 0.00057942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P(¬Burglary, ¬Earthquake | Alarm) = 𝛼 0.001 * 0.999 * 0.998 = 𝛼 0.000997002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𝛼 = 397.3864686728325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P(Burglary, Earthquake | Alarm) = 0.0007550342904783818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P(Burglary, ¬Earthquake | Alarm) = 0.3727961939913576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P(¬Burglary, Earthquake | Alarm) = 0.2302536676784126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P(¬Burglary, ¬Earthquake | Alarm) = 0.3961951040397514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 | Alarm) = P(Burglary, Earthquake | Alarm) +  P(Burglary, ¬Earthquake | Alarm) = 0.0007550342904783818 + 0.3727961939913576 = 0.373551228281836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P(Earthquake  | Alarm) = P(Burglary, Earthquake | Alarm) +  P(¬Burglary, Earthquake | Alarm) = 0.0007550342904783818 + 0.2302536676784126 = 0.231008701968891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 | Alarm) P(Earthquake  | Alarm) = 0.0862935843642718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P(Burglary, Earthquake | Alarm) = 0.0007550342904783818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So P(Burglary, Earthquake | Alarm) ≠ P(Burglary | Alarm) * P(Earthquake | Alarm)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81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A.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Figure (c).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B.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Figure (a) and (b). There are extra unneeded arcs but they don’t violate the conditional dependence.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C.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Figure (a) since it represents the dependencies correctly with less arcs (more efficient).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Assuming Gc, Gm, Gf means the the child, the mother and the father are left-handed respectively.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P(Gc | Gm, Gf) = 1 - m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P(Gc | Gm, ¬Gf) = 0.5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P(Gc | ¬Gm, Gf) = 0.5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P(Gc | ¬Gm, ¬Gf) = m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Assuming H means the individual is left-handed.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P(H | G) = 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P(H | ¬G) = 1 - 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P(Gc) = sum P(Gc | Gm, Gf)P(Gm)P(Gf) over all values of Gm, Gf =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P(Gc) = (1-m)*q*q + 0.5*q*(1-q) + 0.5*(1-q)*q + m*(1-q)*(1-q)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          = q^2 - m*q^2 + q - q^2 + m - m*2*q + m*q^2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          = q + m - 2mq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F.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Equilibrium means the P(G) should be the same across generations so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P(Gc) = P(Gm) = P(Gf) = q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q + m - 2mq = q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m = 2mq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Since m &gt; 0,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1 = 2q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So q = 0.5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Which means that there is a 50% that any person is left-handed and 50% that they are right-handed.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This is not true in reality so we can infer that the hypothesis proposed by the question is wrong.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Figure (c).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B.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Figure (a) and (b). There are extra unneeded arcs but they don’t violate the conditional dependence.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C.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Figure (a) since it represents the dependencies correctly with less arcs (more efficient).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Assuming Gc, Gm, Gf means the the child, the mother and the father are left-handed respectively.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 | Gm, Gf) = 1 - 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 | Gm, ¬Gf) = 0.5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 | ¬Gm, Gf) = 0.5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 | ¬Gm, ¬Gf) = 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Assuming H means the individual is left-handed.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P(H | G) = 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P(H | ¬G) = 1 - 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P(Gc) = sum P(Gc | Gm, Gf)P(Gm)P(Gf) over all values of Gm, Gf =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P(Gc) = (1-m)*q*q + 0.5*q*(1-q) + 0.5*(1-q)*q + m*(1-q)*(1-q)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          = q^2 - m*q^2 + q - q^2 + m - m*2*q + m*q^2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          = q + m - 2mq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Equilibrium means the P(G) should be the same across generations so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P(Gc) = P(Gm) = P(Gf) = q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q + m - 2mq = q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m = 2mq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Since m &gt; 0,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1 = 2q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So q = 0.5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Which means that there is a 50% that any person is left-handed and 50% that they are right-handed.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not true in reality so we can infer that the hypothesis proposed by the question is wrong.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79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Figure (c).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B.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Figure (a) and (b). There are extra unneeded arcs but they don’t violate the conditional dependence.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C.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Figure (a) since it represents the dependencies correctly with less arcs (more efficient).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Assuming Gc, Gm, Gf means the the child, the mother and the father are left-handed respectively.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 | Gm, Gf) = 1 - 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 | Gm, ¬Gf) = 0.5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 | ¬Gm, Gf) = 0.5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 | ¬Gm, ¬Gf) = 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Assuming H means the individual is left-handed.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P(H | G) = 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P(H | ¬G) = 1 - 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P(Gc) = sum P(Gc | Gm, Gf)P(Gm)P(Gf) over all values of Gm, Gf =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P(Gc) = (1-m)*q*q + 0.5*q*(1-q) + 0.5*(1-q)*q + m*(1-q)*(1-q)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          = q^2 - m*q^2 + q - q^2 + m - m*2*q + m*q^2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          = q + m - 2mq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Equilibrium means the P(G) should be the same across generations so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P(Gc) = P(Gm) = P(Gf) = q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q + m - 2mq = q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m = 2mq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Since m &gt; 0,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1 = 2q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So q = 0.5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Which means that there is a 50% that any person is left-handed and 50% that they are right-handed.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not true in reality so we can infer that the hypothesis proposed by the question is wrong.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7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491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61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544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642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228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250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197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983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28847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128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P(Z | X</a:t>
            </a:r>
            <a:r>
              <a:rPr lang="en" baseline="-25000"/>
              <a:t>1</a:t>
            </a:r>
            <a:r>
              <a:rPr lang="en"/>
              <a:t>, X</a:t>
            </a:r>
            <a:r>
              <a:rPr lang="en" baseline="-25000"/>
              <a:t>2</a:t>
            </a:r>
            <a:r>
              <a:rPr lang="en"/>
              <a:t>, ¬X</a:t>
            </a:r>
            <a:r>
              <a:rPr lang="en" baseline="-25000"/>
              <a:t>3</a:t>
            </a:r>
            <a:r>
              <a:rPr lang="en"/>
              <a:t>) = </a:t>
            </a:r>
            <a:r>
              <a:rPr lang="en">
                <a:solidFill>
                  <a:schemeClr val="dk1"/>
                </a:solidFill>
              </a:rPr>
              <a:t>P(X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| Z) P(Z) / P(X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| Z) = 𝛼 P(X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| Z) P(Z) = 𝛼 P(X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| Z) P(X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| Z) P(¬X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| Z) P(Z)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P(Z=a |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= 𝛼 * 0.2 * 0.2 * (1 - 0.2) * (1/3) = 𝛼 * 0.032/3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P(Z=b |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= 𝛼 * 0.6 * 0.6 * (1 - 0.6) * (1/3) = 𝛼 * 0.144/3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P(Z=c |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= 𝛼 * 0.8 * 0.8 * (1 - 0.8) * (1/3) = 𝛼 * 0.128/3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So the coin is most likely to be of type “b”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If we want to calculate probabilities, we continue as follows: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Since P(Z=a |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+ P(Z=b |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+ P(Z=c |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=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So 𝛼 = 1/(0.032/3 + 0.144/3 + 0.128/3) = 3/0.304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P(Z=a |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= 0.032/0.304 ≅ 0.105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P(Z=b |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= 0.144/0.304 ≅ 0.474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P(Z=c |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¬X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= 0.128/0.304 ≅ 0.421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39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3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3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CH 14  Bayesian Networks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359677" y="-756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831954" y="188328"/>
            <a:ext cx="7367666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P(Z=a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" sz="16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𝛼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0.2 * 0.2 * (1 - 0.2) * (1/3) = </a:t>
            </a:r>
            <a:r>
              <a:rPr lang="en" sz="16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𝛼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0.032/3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P(Z=b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" sz="16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𝛼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0.6 * 0.6 * (1 - 0.6) * (1/3) = </a:t>
            </a:r>
            <a:r>
              <a:rPr lang="en" sz="16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𝛼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0.144/3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P(Z=c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" sz="16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𝛼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0.8 * 0.8 * (1 - 0.8) * (1/3) = </a:t>
            </a:r>
            <a:r>
              <a:rPr lang="en" sz="16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𝛼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0.128/3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the coin is most likely to be of type “b”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want to calculate probabilities, we continue as follows: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600"/>
            </a:pPr>
            <a:r>
              <a:rPr lang="en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1/𝛼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 P(X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>
              <a:buSzPts val="1600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+P(X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+P(X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=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P(X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|Z=</a:t>
            </a:r>
            <a:r>
              <a:rPr lang="en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)P(Z=</a:t>
            </a:r>
            <a:r>
              <a:rPr lang="en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</a:p>
          <a:p>
            <a:pPr>
              <a:buSzPts val="1600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         P(X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|Z=</a:t>
            </a:r>
            <a:r>
              <a:rPr lang="en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)P(Z=</a:t>
            </a:r>
            <a:r>
              <a:rPr lang="en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</a:p>
          <a:p>
            <a:pPr>
              <a:buSzPts val="1600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P(X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|Z=</a:t>
            </a:r>
            <a:r>
              <a:rPr lang="en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)P(Z=</a:t>
            </a:r>
            <a:r>
              <a:rPr lang="en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1/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𝛼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0.032/3 + 0.144/3 + 0.128/3 = 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3/0.304</a:t>
            </a:r>
            <a:endParaRPr sz="1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P(Z=a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0.032/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0.304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≅ 0.105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P(Z=b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0.144/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0.304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≅ 0.474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P(Z=c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0.128/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0.304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≅ 0.421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801973" y="311417"/>
            <a:ext cx="7150309" cy="470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way to find 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𝛼 </a:t>
            </a:r>
          </a:p>
          <a:p>
            <a:pPr>
              <a:buSzPts val="1600"/>
            </a:pPr>
            <a:r>
              <a:rPr lang="en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1/𝛼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 P(X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>
              <a:buSzPts val="1600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+P(X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+P(X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>
              <a:buSzPts val="1600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P(,Z=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)P(X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)+</a:t>
            </a:r>
          </a:p>
          <a:p>
            <a:pPr>
              <a:buSzPts val="1600"/>
            </a:pPr>
            <a:r>
              <a:rPr lang="en-US" sz="1600" dirty="0"/>
              <a:t>  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)P(X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)+</a:t>
            </a:r>
          </a:p>
          <a:p>
            <a:pPr>
              <a:buSzPts val="1600"/>
            </a:pPr>
            <a:r>
              <a:rPr lang="en-US" sz="1600" dirty="0"/>
              <a:t>  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)P(X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</a:rPr>
              <a:t>So </a:t>
            </a:r>
          </a:p>
          <a:p>
            <a:pPr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P(,Z=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)+</a:t>
            </a:r>
            <a:r>
              <a:rPr lang="en-US" sz="1600" dirty="0"/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)+ P(Z=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must = 1.</a:t>
            </a:r>
            <a:endParaRPr sz="1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</a:rPr>
              <a:t>So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want to calculate probabilities, we continue as follows: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P(Z=a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P(Z=b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P(Z=c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1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𝛼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1/(0.032/3 + 0.144/3 + 0.128/3) = 3/0.304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P(Z=a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0.032/0.304 ≅ 0.105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P(Z=b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0.144/0.304 ≅ 0.474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P(Z=c |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¬X</a:t>
            </a:r>
            <a:r>
              <a:rPr lang="en" sz="16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0.128/0.304 ≅ 0.421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48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688" y="3543300"/>
            <a:ext cx="72866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3225" y="75225"/>
            <a:ext cx="6217550" cy="34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/>
        </p:nvSpPr>
        <p:spPr>
          <a:xfrm>
            <a:off x="629587" y="149902"/>
            <a:ext cx="9144000" cy="515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No, Burglary and Earthquake are not independent given Alarm.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show that they are dependant, we have to show that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P(B, E | A) ≠ P(B | A) * P(E | A) </a:t>
            </a:r>
            <a:endParaRPr lang="en-US"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LHS</a:t>
            </a:r>
            <a:endParaRPr sz="1900" b="0" i="0" u="none" strike="noStrike" cap="none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P(B, E | A) = P(A, E,B)/P(A)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= P(A | B, E) P(B, E) / P(A)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= P(A | B, E) P(B) P(E) </a:t>
            </a:r>
            <a:r>
              <a:rPr lang="en" sz="19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 P(A)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dirty="0">
                <a:solidFill>
                  <a:schemeClr val="tx1"/>
                </a:solidFill>
              </a:rPr>
              <a:t> 	    </a:t>
            </a:r>
            <a:r>
              <a:rPr lang="en" sz="1900" b="1" dirty="0">
                <a:solidFill>
                  <a:schemeClr val="bg2"/>
                </a:solidFill>
              </a:rPr>
              <a:t>=</a:t>
            </a:r>
            <a:r>
              <a:rPr lang="en" sz="1900" b="1" dirty="0">
                <a:solidFill>
                  <a:schemeClr val="tx1"/>
                </a:solidFill>
              </a:rPr>
              <a:t> 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0.95 * 0.001 * 0.002</a:t>
            </a:r>
            <a:r>
              <a:rPr lang="en" sz="19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/ P(A) </a:t>
            </a:r>
          </a:p>
          <a:p>
            <a:pPr>
              <a:buSzPts val="1900"/>
            </a:pPr>
            <a:r>
              <a:rPr lang="en" sz="19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P(A) </a:t>
            </a:r>
            <a:r>
              <a:rPr lang="en" sz="19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P(A, E,B)+ P(A, ¬E,B)+ P(A, E, ¬B)+ P(A, ¬E, ¬B)</a:t>
            </a:r>
          </a:p>
          <a:p>
            <a:pPr>
              <a:buSzPts val="1900"/>
            </a:pPr>
            <a:r>
              <a:rPr lang="en" sz="1900" dirty="0"/>
              <a:t>        = 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P(A | B, E) P(B) P(E) +</a:t>
            </a:r>
          </a:p>
          <a:p>
            <a:pPr>
              <a:buSzPts val="1900"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P(A | ¬B, E) P(¬ B) P(E)</a:t>
            </a:r>
            <a:r>
              <a:rPr lang="en" sz="1900" dirty="0"/>
              <a:t>+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buSzPts val="1900"/>
            </a:pPr>
            <a:r>
              <a:rPr lang="en" sz="1900" dirty="0"/>
              <a:t>           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P(A | B, ¬E) P(B) P(¬ E)+ </a:t>
            </a:r>
          </a:p>
          <a:p>
            <a:pPr>
              <a:buSzPts val="1900"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P(A | ¬B, ¬E) P(¬ B) P(¬ E)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=  0.95 * 0.001 * 0.002 +0.94 * 0.001 * 0.998 +</a:t>
            </a:r>
            <a:r>
              <a:rPr lang="en" sz="1900" dirty="0"/>
              <a:t> 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0.29 * 0.999 * 0.002 +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0.001 * 0.999 * 0.998</a:t>
            </a:r>
            <a:r>
              <a:rPr lang="en" sz="1900" dirty="0"/>
              <a:t>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0.00251644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dirty="0">
                <a:solidFill>
                  <a:schemeClr val="bg2"/>
                </a:solidFill>
              </a:rPr>
              <a:t>So, </a:t>
            </a:r>
            <a:r>
              <a:rPr lang="pt-BR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LHS </a:t>
            </a:r>
            <a:r>
              <a:rPr lang="pt-BR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P(B, E | A) </a:t>
            </a:r>
            <a:r>
              <a:rPr lang="pt-BR" sz="1900" b="1" dirty="0">
                <a:solidFill>
                  <a:schemeClr val="tx1"/>
                </a:solidFill>
              </a:rPr>
              <a:t>= </a:t>
            </a:r>
            <a:r>
              <a:rPr lang="pt-BR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0.95 * 0.001 * 0.002</a:t>
            </a:r>
            <a:r>
              <a:rPr lang="pt-BR" sz="19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/ P(A) </a:t>
            </a:r>
            <a:r>
              <a:rPr lang="pt-BR" sz="19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pt-BR" sz="19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0.000755034</a:t>
            </a:r>
            <a:endParaRPr lang="pt-BR" sz="1900" b="1" i="0" u="none" strike="noStrike" cap="none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/>
        </p:nvSpPr>
        <p:spPr>
          <a:xfrm>
            <a:off x="674558" y="434714"/>
            <a:ext cx="7532557" cy="28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RHS 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P(B | A) P(E| A)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P(B | A) =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P(B, E | A) +  P(B, ¬E | A) = 0.000755 + 0.3727 =</a:t>
            </a:r>
            <a:r>
              <a:rPr lang="en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0.37355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P(E | A) =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P(B, E | A) +  P(¬B, E | A) = 0.000755+ 0.2302 = </a:t>
            </a:r>
            <a:r>
              <a:rPr lang="en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0.231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dirty="0">
                <a:solidFill>
                  <a:schemeClr val="bg2"/>
                </a:solidFill>
              </a:rPr>
              <a:t>So, </a:t>
            </a:r>
            <a:r>
              <a:rPr lang="pt-BR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RHS 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P(B | A) P(E| A) =</a:t>
            </a:r>
            <a:r>
              <a:rPr lang="en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0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0.0862935843642718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, </a:t>
            </a:r>
            <a:r>
              <a:rPr lang="pt-BR" sz="1900" dirty="0">
                <a:solidFill>
                  <a:schemeClr val="bg2"/>
                </a:solidFill>
              </a:rPr>
              <a:t>and </a:t>
            </a:r>
            <a:r>
              <a:rPr lang="pt-BR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LHS </a:t>
            </a:r>
            <a:r>
              <a:rPr lang="pt-BR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P(B, E | A) </a:t>
            </a:r>
            <a:r>
              <a:rPr lang="pt-BR" sz="19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pt-BR" sz="19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0.000755034</a:t>
            </a:r>
            <a:endParaRPr sz="1900" b="1" i="0" u="none" strike="noStrike" cap="none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P(B, E | A) ≠ P(B | A) * P(E| A)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263" y="67775"/>
            <a:ext cx="72294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275" y="2791925"/>
            <a:ext cx="7484786" cy="22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/>
          </a:blip>
          <a:srcRect r="-904" b="38185"/>
          <a:stretch/>
        </p:blipFill>
        <p:spPr>
          <a:xfrm>
            <a:off x="924589" y="435034"/>
            <a:ext cx="7294822" cy="1731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92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l="-1140" t="1900" r="1138" b="-1898"/>
          <a:stretch/>
        </p:blipFill>
        <p:spPr>
          <a:xfrm>
            <a:off x="971550" y="952500"/>
            <a:ext cx="72009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21;p16">
            <a:extLst>
              <a:ext uri="{FF2B5EF4-FFF2-40B4-BE49-F238E27FC236}">
                <a16:creationId xmlns:a16="http://schemas.microsoft.com/office/drawing/2014/main" id="{BFCFC64F-344A-4253-8494-A374E77FFB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140" t="62886" r="197" b="19181"/>
          <a:stretch/>
        </p:blipFill>
        <p:spPr>
          <a:xfrm>
            <a:off x="1184223" y="4279692"/>
            <a:ext cx="6988227" cy="502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l="-1140" t="1900" r="1138" b="-1898"/>
          <a:stretch/>
        </p:blipFill>
        <p:spPr>
          <a:xfrm>
            <a:off x="971550" y="952500"/>
            <a:ext cx="72009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21;p16">
            <a:extLst>
              <a:ext uri="{FF2B5EF4-FFF2-40B4-BE49-F238E27FC236}">
                <a16:creationId xmlns:a16="http://schemas.microsoft.com/office/drawing/2014/main" id="{BFCFC64F-344A-4253-8494-A374E77FFB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337" t="81622" b="445"/>
          <a:stretch/>
        </p:blipFill>
        <p:spPr>
          <a:xfrm>
            <a:off x="1184223" y="4279692"/>
            <a:ext cx="6988227" cy="502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38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l="-1140" t="1900" r="1138" b="-1898"/>
          <a:stretch/>
        </p:blipFill>
        <p:spPr>
          <a:xfrm>
            <a:off x="971550" y="952500"/>
            <a:ext cx="72009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22;p16">
            <a:extLst>
              <a:ext uri="{FF2B5EF4-FFF2-40B4-BE49-F238E27FC236}">
                <a16:creationId xmlns:a16="http://schemas.microsoft.com/office/drawing/2014/main" id="{3C6C54AC-F0F5-4440-878D-847CF33003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4941" b="85013"/>
          <a:stretch/>
        </p:blipFill>
        <p:spPr>
          <a:xfrm>
            <a:off x="1227098" y="4275952"/>
            <a:ext cx="7114928" cy="341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164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727650" y="5873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Bayesian Networks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3700" y="1218850"/>
            <a:ext cx="5768249" cy="38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487525" y="1913575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139650" y="2907075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803975" y="1913575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87525" y="3735875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901550" y="3565275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"/>
          <p:cNvCxnSpPr>
            <a:stCxn id="94" idx="5"/>
            <a:endCxn id="95" idx="1"/>
          </p:cNvCxnSpPr>
          <p:nvPr/>
        </p:nvCxnSpPr>
        <p:spPr>
          <a:xfrm>
            <a:off x="882891" y="2475384"/>
            <a:ext cx="324600" cy="52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0" name="Google Shape;100;p2"/>
          <p:cNvCxnSpPr>
            <a:stCxn id="96" idx="4"/>
            <a:endCxn id="95" idx="7"/>
          </p:cNvCxnSpPr>
          <p:nvPr/>
        </p:nvCxnSpPr>
        <p:spPr>
          <a:xfrm flipH="1">
            <a:off x="1534875" y="2571775"/>
            <a:ext cx="500700" cy="43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1" name="Google Shape;101;p2"/>
          <p:cNvCxnSpPr>
            <a:stCxn id="95" idx="3"/>
            <a:endCxn id="97" idx="0"/>
          </p:cNvCxnSpPr>
          <p:nvPr/>
        </p:nvCxnSpPr>
        <p:spPr>
          <a:xfrm flipH="1">
            <a:off x="719084" y="3468884"/>
            <a:ext cx="488400" cy="26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2" name="Google Shape;102;p2"/>
          <p:cNvCxnSpPr>
            <a:stCxn id="95" idx="5"/>
            <a:endCxn id="98" idx="1"/>
          </p:cNvCxnSpPr>
          <p:nvPr/>
        </p:nvCxnSpPr>
        <p:spPr>
          <a:xfrm>
            <a:off x="1535016" y="3468884"/>
            <a:ext cx="434400" cy="19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/>
          </a:blip>
          <a:srcRect r="-281" b="38185"/>
          <a:stretch/>
        </p:blipFill>
        <p:spPr>
          <a:xfrm>
            <a:off x="545044" y="146158"/>
            <a:ext cx="7249840" cy="173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4">
            <a:alphaModFix/>
          </a:blip>
          <a:srcRect t="13999" r="3139" b="72825"/>
          <a:stretch/>
        </p:blipFill>
        <p:spPr>
          <a:xfrm>
            <a:off x="365162" y="1948720"/>
            <a:ext cx="7249840" cy="299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27;p17">
            <a:extLst>
              <a:ext uri="{FF2B5EF4-FFF2-40B4-BE49-F238E27FC236}">
                <a16:creationId xmlns:a16="http://schemas.microsoft.com/office/drawing/2014/main" id="{228BCF16-FA18-4CDF-9996-A223C1167E9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917" t="2575" r="68521" b="22441"/>
          <a:stretch/>
        </p:blipFill>
        <p:spPr>
          <a:xfrm>
            <a:off x="6730582" y="2320042"/>
            <a:ext cx="2128603" cy="24284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33;p18">
            <a:extLst>
              <a:ext uri="{FF2B5EF4-FFF2-40B4-BE49-F238E27FC236}">
                <a16:creationId xmlns:a16="http://schemas.microsoft.com/office/drawing/2014/main" id="{C304F83E-3FE3-4B1A-A037-8161FD63F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948371"/>
              </p:ext>
            </p:extLst>
          </p:nvPr>
        </p:nvGraphicFramePr>
        <p:xfrm>
          <a:off x="545044" y="2990827"/>
          <a:ext cx="2224100" cy="1793735"/>
        </p:xfrm>
        <a:graphic>
          <a:graphicData uri="http://schemas.openxmlformats.org/drawingml/2006/table">
            <a:tbl>
              <a:tblPr>
                <a:noFill/>
                <a:tableStyleId>{4421A46F-4436-4FEB-803C-BDF794C68311}</a:tableStyleId>
              </a:tblPr>
              <a:tblGrid>
                <a:gridCol w="43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/>
                        <a:t>Gm</a:t>
                      </a:r>
                      <a:endParaRPr sz="1100" b="1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/>
                        <a:t>Gf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/>
                        <a:t>P(Gc|Gm,Gf)</a:t>
                      </a:r>
                      <a:endParaRPr sz="1100" b="1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T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T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1-m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T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F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0.5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F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T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0.5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F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F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m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75CCC4-55E9-42B7-96BA-1F21B061E5B5}"/>
              </a:ext>
            </a:extLst>
          </p:cNvPr>
          <p:cNvSpPr txBox="1"/>
          <p:nvPr/>
        </p:nvSpPr>
        <p:spPr>
          <a:xfrm>
            <a:off x="365161" y="2202418"/>
            <a:ext cx="64853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Assuming Gc, Gm, Gf means the child, the mother and the father are left-handed respectively.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Assuming H means the individual is left-handed.</a:t>
            </a:r>
          </a:p>
        </p:txBody>
      </p:sp>
      <p:graphicFrame>
        <p:nvGraphicFramePr>
          <p:cNvPr id="8" name="Google Shape;234;p18">
            <a:extLst>
              <a:ext uri="{FF2B5EF4-FFF2-40B4-BE49-F238E27FC236}">
                <a16:creationId xmlns:a16="http://schemas.microsoft.com/office/drawing/2014/main" id="{961EB34A-2B31-44E6-8C49-C531FEE30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167609"/>
              </p:ext>
            </p:extLst>
          </p:nvPr>
        </p:nvGraphicFramePr>
        <p:xfrm>
          <a:off x="3391126" y="2990827"/>
          <a:ext cx="1557675" cy="1160660"/>
        </p:xfrm>
        <a:graphic>
          <a:graphicData uri="http://schemas.openxmlformats.org/drawingml/2006/table">
            <a:tbl>
              <a:tblPr>
                <a:noFill/>
                <a:tableStyleId>{4421A46F-4436-4FEB-803C-BDF794C68311}</a:tableStyleId>
              </a:tblPr>
              <a:tblGrid>
                <a:gridCol w="42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/>
                        <a:t>Gc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/>
                        <a:t>P(Hc|Gc)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T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S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F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1-S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0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l="2203" t="26300" r="-466" b="50000"/>
          <a:stretch/>
        </p:blipFill>
        <p:spPr>
          <a:xfrm>
            <a:off x="125319" y="353097"/>
            <a:ext cx="7354772" cy="53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27;p17">
            <a:extLst>
              <a:ext uri="{FF2B5EF4-FFF2-40B4-BE49-F238E27FC236}">
                <a16:creationId xmlns:a16="http://schemas.microsoft.com/office/drawing/2014/main" id="{228BCF16-FA18-4CDF-9996-A223C1167E9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917" t="2575" r="68521" b="22441"/>
          <a:stretch/>
        </p:blipFill>
        <p:spPr>
          <a:xfrm>
            <a:off x="6925454" y="1053374"/>
            <a:ext cx="2128603" cy="24284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33;p18">
            <a:extLst>
              <a:ext uri="{FF2B5EF4-FFF2-40B4-BE49-F238E27FC236}">
                <a16:creationId xmlns:a16="http://schemas.microsoft.com/office/drawing/2014/main" id="{C304F83E-3FE3-4B1A-A037-8161FD63F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564824"/>
              </p:ext>
            </p:extLst>
          </p:nvPr>
        </p:nvGraphicFramePr>
        <p:xfrm>
          <a:off x="5898550" y="2521207"/>
          <a:ext cx="1431641" cy="2064870"/>
        </p:xfrm>
        <a:graphic>
          <a:graphicData uri="http://schemas.openxmlformats.org/drawingml/2006/table">
            <a:tbl>
              <a:tblPr>
                <a:noFill/>
                <a:tableStyleId>{4421A46F-4436-4FEB-803C-BDF794C68311}</a:tableStyleId>
              </a:tblPr>
              <a:tblGrid>
                <a:gridCol w="43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b="1" u="none" strike="noStrike" cap="none"/>
                        <a:t>Gm</a:t>
                      </a:r>
                      <a:endParaRPr sz="1050" b="1" u="none" strike="noStrike" cap="none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b="1" u="none" strike="noStrike" cap="none" dirty="0"/>
                        <a:t>Gf</a:t>
                      </a:r>
                      <a:endParaRPr sz="1050" b="1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b="1" u="none" strike="noStrike" cap="none" dirty="0"/>
                        <a:t>P(Gc| Gm , Gf)</a:t>
                      </a:r>
                      <a:endParaRPr sz="1050" b="1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T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T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1-m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T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F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0.5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F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T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0.5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F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F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m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oogle Shape;234;p18">
            <a:extLst>
              <a:ext uri="{FF2B5EF4-FFF2-40B4-BE49-F238E27FC236}">
                <a16:creationId xmlns:a16="http://schemas.microsoft.com/office/drawing/2014/main" id="{B9101430-D10E-4579-9FF1-7385FC355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763038"/>
              </p:ext>
            </p:extLst>
          </p:nvPr>
        </p:nvGraphicFramePr>
        <p:xfrm>
          <a:off x="7588769" y="3625503"/>
          <a:ext cx="1191719" cy="1234350"/>
        </p:xfrm>
        <a:graphic>
          <a:graphicData uri="http://schemas.openxmlformats.org/drawingml/2006/table">
            <a:tbl>
              <a:tblPr>
                <a:noFill/>
                <a:tableStyleId>{4421A46F-4436-4FEB-803C-BDF794C68311}</a:tableStyleId>
              </a:tblPr>
              <a:tblGrid>
                <a:gridCol w="42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50" b="1" u="none" strike="noStrike" cap="none" dirty="0"/>
                        <a:t>Gc</a:t>
                      </a:r>
                      <a:endParaRPr sz="1050" b="1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50" b="1" u="none" strike="noStrike" cap="none" dirty="0"/>
                        <a:t>P(Hc| Gc)</a:t>
                      </a:r>
                      <a:endParaRPr sz="1050" b="1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5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T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S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5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F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1-S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9734587-A4C3-438C-B065-A098ECD4649D}"/>
              </a:ext>
            </a:extLst>
          </p:cNvPr>
          <p:cNvSpPr txBox="1"/>
          <p:nvPr/>
        </p:nvSpPr>
        <p:spPr>
          <a:xfrm>
            <a:off x="172307" y="1210697"/>
            <a:ext cx="5726243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P(Gc) = sum P(Gc | Gm, Gf)P(Gm)P(Gf) over all values of Gm, Gf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P(Gc) = P(Gc | Gm, Gf)P(Gm)P(Gf) +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/>
              <a:t>            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P(Gc |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Gm, Gf)P(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Gm)P(Gf)+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P(Gc | Gm,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Gf)P(Gm)P(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Gf) +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/>
              <a:t>   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P(Gc |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Gm,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Gf) P(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Gm)P(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Gf)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P(Gc) = (1-m)*q*q 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/>
              <a:t>           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0.5*q*(1-q) 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/>
              <a:t>           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0.5*(1-q)*q +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/>
              <a:t>            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m*(1-q)*(1-q)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= q^2 - m*q^2 + q - q^2 + m - m*2*q + m*q^2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= </a:t>
            </a:r>
            <a:r>
              <a:rPr lang="en-US" sz="14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q + m - 2mq</a:t>
            </a:r>
          </a:p>
        </p:txBody>
      </p:sp>
    </p:spTree>
    <p:extLst>
      <p:ext uri="{BB962C8B-B14F-4D97-AF65-F5344CB8AC3E}">
        <p14:creationId xmlns:p14="http://schemas.microsoft.com/office/powerpoint/2010/main" val="177874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/>
        </p:nvSpPr>
        <p:spPr>
          <a:xfrm>
            <a:off x="492580" y="1409075"/>
            <a:ext cx="8546489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Equilibrium means the P(G) should be the same across generations so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P(Gc) = P(Gm) = P(Gf) = q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+ m - 2mq = q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= 2mq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m &gt; 0,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= 2q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q = 0.5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means that there is a 50% that any person is left-handed and 50% that they are right-handed.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not true in reality so we can infer that the hypothesis proposed by the question is wrong.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222;p16">
            <a:extLst>
              <a:ext uri="{FF2B5EF4-FFF2-40B4-BE49-F238E27FC236}">
                <a16:creationId xmlns:a16="http://schemas.microsoft.com/office/drawing/2014/main" id="{B3EC0A96-52A7-4FE7-87A7-CFDF3DEA4D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608" t="50893" r="533" b="3320"/>
          <a:stretch/>
        </p:blipFill>
        <p:spPr>
          <a:xfrm>
            <a:off x="492580" y="509665"/>
            <a:ext cx="7174889" cy="104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000" y="623875"/>
            <a:ext cx="72390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l="1" r="-3248" b="53102"/>
          <a:stretch/>
        </p:blipFill>
        <p:spPr>
          <a:xfrm>
            <a:off x="650583" y="196656"/>
            <a:ext cx="7474085" cy="1827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4;p22">
            <a:extLst>
              <a:ext uri="{FF2B5EF4-FFF2-40B4-BE49-F238E27FC236}">
                <a16:creationId xmlns:a16="http://schemas.microsoft.com/office/drawing/2014/main" id="{E95F3E53-702B-4BE3-8A05-8B6DD0A82D1D}"/>
              </a:ext>
            </a:extLst>
          </p:cNvPr>
          <p:cNvSpPr/>
          <p:nvPr/>
        </p:nvSpPr>
        <p:spPr>
          <a:xfrm>
            <a:off x="5581924" y="2268914"/>
            <a:ext cx="932700" cy="9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 sz="3600" b="1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Google Shape;255;p22">
            <a:extLst>
              <a:ext uri="{FF2B5EF4-FFF2-40B4-BE49-F238E27FC236}">
                <a16:creationId xmlns:a16="http://schemas.microsoft.com/office/drawing/2014/main" id="{99724F1B-A727-4F7E-9A66-4D65D91C9DBA}"/>
              </a:ext>
            </a:extLst>
          </p:cNvPr>
          <p:cNvSpPr/>
          <p:nvPr/>
        </p:nvSpPr>
        <p:spPr>
          <a:xfrm>
            <a:off x="4598049" y="3653489"/>
            <a:ext cx="932700" cy="9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" sz="3600" b="1" i="0" u="none" strike="noStrike" cap="none" baseline="-25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 sz="3600" b="1" i="0" u="none" strike="noStrike" cap="none" baseline="-25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Google Shape;256;p22">
            <a:extLst>
              <a:ext uri="{FF2B5EF4-FFF2-40B4-BE49-F238E27FC236}">
                <a16:creationId xmlns:a16="http://schemas.microsoft.com/office/drawing/2014/main" id="{7DEDE738-F21A-4365-9563-BA8450663D10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5394215" y="3065023"/>
            <a:ext cx="324300" cy="72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6" name="Google Shape;258;p22">
            <a:extLst>
              <a:ext uri="{FF2B5EF4-FFF2-40B4-BE49-F238E27FC236}">
                <a16:creationId xmlns:a16="http://schemas.microsoft.com/office/drawing/2014/main" id="{9F62CCA5-7B6D-443E-9418-FEE03AFD336F}"/>
              </a:ext>
            </a:extLst>
          </p:cNvPr>
          <p:cNvSpPr/>
          <p:nvPr/>
        </p:nvSpPr>
        <p:spPr>
          <a:xfrm>
            <a:off x="1909849" y="2268914"/>
            <a:ext cx="932700" cy="9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sz="3600" b="1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Google Shape;259;p22">
            <a:extLst>
              <a:ext uri="{FF2B5EF4-FFF2-40B4-BE49-F238E27FC236}">
                <a16:creationId xmlns:a16="http://schemas.microsoft.com/office/drawing/2014/main" id="{3CFA580B-72A1-4882-98AC-96E8E642E88E}"/>
              </a:ext>
            </a:extLst>
          </p:cNvPr>
          <p:cNvSpPr/>
          <p:nvPr/>
        </p:nvSpPr>
        <p:spPr>
          <a:xfrm>
            <a:off x="3802024" y="2268914"/>
            <a:ext cx="932700" cy="9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endParaRPr sz="3600" b="1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" name="Google Shape;260;p22">
            <a:extLst>
              <a:ext uri="{FF2B5EF4-FFF2-40B4-BE49-F238E27FC236}">
                <a16:creationId xmlns:a16="http://schemas.microsoft.com/office/drawing/2014/main" id="{97B7F2D8-7A69-400B-9633-91D5EB9BA59D}"/>
              </a:ext>
            </a:extLst>
          </p:cNvPr>
          <p:cNvSpPr/>
          <p:nvPr/>
        </p:nvSpPr>
        <p:spPr>
          <a:xfrm>
            <a:off x="2842549" y="3653489"/>
            <a:ext cx="932700" cy="9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" sz="3600" b="1" i="0" u="none" strike="noStrike" cap="none" baseline="-25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endParaRPr sz="3600" b="1" i="0" u="none" strike="noStrike" cap="none" baseline="-25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" name="Google Shape;261;p22">
            <a:extLst>
              <a:ext uri="{FF2B5EF4-FFF2-40B4-BE49-F238E27FC236}">
                <a16:creationId xmlns:a16="http://schemas.microsoft.com/office/drawing/2014/main" id="{E56283EC-5243-4FAD-ADF1-FE0CA1066C0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2705958" y="3065023"/>
            <a:ext cx="273300" cy="72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262;p22">
            <a:extLst>
              <a:ext uri="{FF2B5EF4-FFF2-40B4-BE49-F238E27FC236}">
                <a16:creationId xmlns:a16="http://schemas.microsoft.com/office/drawing/2014/main" id="{CEC0E4EA-59AF-4153-A73F-861E4E5F187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842549" y="2735264"/>
            <a:ext cx="9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263;p22">
            <a:extLst>
              <a:ext uri="{FF2B5EF4-FFF2-40B4-BE49-F238E27FC236}">
                <a16:creationId xmlns:a16="http://schemas.microsoft.com/office/drawing/2014/main" id="{FB7EEF0C-F829-4F1B-B84A-57F00C38F242}"/>
              </a:ext>
            </a:extLst>
          </p:cNvPr>
          <p:cNvCxnSpPr>
            <a:stCxn id="8" idx="7"/>
            <a:endCxn id="7" idx="3"/>
          </p:cNvCxnSpPr>
          <p:nvPr/>
        </p:nvCxnSpPr>
        <p:spPr>
          <a:xfrm rot="10800000" flipH="1">
            <a:off x="3638658" y="3064980"/>
            <a:ext cx="300000" cy="72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264;p22">
            <a:extLst>
              <a:ext uri="{FF2B5EF4-FFF2-40B4-BE49-F238E27FC236}">
                <a16:creationId xmlns:a16="http://schemas.microsoft.com/office/drawing/2014/main" id="{E3401487-3F9D-4280-BD3E-3E2ABE3F7BD8}"/>
              </a:ext>
            </a:extLst>
          </p:cNvPr>
          <p:cNvCxnSpPr>
            <a:stCxn id="3" idx="2"/>
            <a:endCxn id="7" idx="6"/>
          </p:cNvCxnSpPr>
          <p:nvPr/>
        </p:nvCxnSpPr>
        <p:spPr>
          <a:xfrm rot="10800000">
            <a:off x="4734724" y="2735264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0035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l="3499" t="48845" r="-4428" b="33288"/>
          <a:stretch/>
        </p:blipFill>
        <p:spPr>
          <a:xfrm>
            <a:off x="650583" y="389743"/>
            <a:ext cx="7474085" cy="712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5E9F4B5-DE44-4164-92AF-C33896BF96C8}"/>
              </a:ext>
            </a:extLst>
          </p:cNvPr>
          <p:cNvGrpSpPr/>
          <p:nvPr/>
        </p:nvGrpSpPr>
        <p:grpSpPr>
          <a:xfrm>
            <a:off x="5942203" y="2146292"/>
            <a:ext cx="2752092" cy="1121563"/>
            <a:chOff x="1909849" y="2268914"/>
            <a:chExt cx="4604775" cy="2317275"/>
          </a:xfrm>
        </p:grpSpPr>
        <p:sp>
          <p:nvSpPr>
            <p:cNvPr id="3" name="Google Shape;254;p22">
              <a:extLst>
                <a:ext uri="{FF2B5EF4-FFF2-40B4-BE49-F238E27FC236}">
                  <a16:creationId xmlns:a16="http://schemas.microsoft.com/office/drawing/2014/main" id="{E95F3E53-702B-4BE3-8A05-8B6DD0A82D1D}"/>
                </a:ext>
              </a:extLst>
            </p:cNvPr>
            <p:cNvSpPr/>
            <p:nvPr/>
          </p:nvSpPr>
          <p:spPr>
            <a:xfrm>
              <a:off x="5581924" y="2268914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1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" name="Google Shape;255;p22">
              <a:extLst>
                <a:ext uri="{FF2B5EF4-FFF2-40B4-BE49-F238E27FC236}">
                  <a16:creationId xmlns:a16="http://schemas.microsoft.com/office/drawing/2014/main" id="{99724F1B-A727-4F7E-9A66-4D65D91C9DBA}"/>
                </a:ext>
              </a:extLst>
            </p:cNvPr>
            <p:cNvSpPr/>
            <p:nvPr/>
          </p:nvSpPr>
          <p:spPr>
            <a:xfrm>
              <a:off x="4598049" y="3653489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</a:t>
              </a:r>
              <a:r>
                <a:rPr lang="en" sz="1100" b="1" i="0" u="none" strike="noStrike" cap="none" baseline="-25000" dirty="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100" b="1" i="0" u="none" strike="noStrike" cap="none" baseline="-250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5" name="Google Shape;256;p22">
              <a:extLst>
                <a:ext uri="{FF2B5EF4-FFF2-40B4-BE49-F238E27FC236}">
                  <a16:creationId xmlns:a16="http://schemas.microsoft.com/office/drawing/2014/main" id="{7DEDE738-F21A-4365-9563-BA8450663D10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5394215" y="3065023"/>
              <a:ext cx="324300" cy="7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6" name="Google Shape;258;p22">
              <a:extLst>
                <a:ext uri="{FF2B5EF4-FFF2-40B4-BE49-F238E27FC236}">
                  <a16:creationId xmlns:a16="http://schemas.microsoft.com/office/drawing/2014/main" id="{9F62CCA5-7B6D-443E-9418-FEE03AFD336F}"/>
                </a:ext>
              </a:extLst>
            </p:cNvPr>
            <p:cNvSpPr/>
            <p:nvPr/>
          </p:nvSpPr>
          <p:spPr>
            <a:xfrm>
              <a:off x="1909849" y="2268914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</a:t>
              </a:r>
              <a:endParaRPr sz="11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" name="Google Shape;259;p22">
              <a:extLst>
                <a:ext uri="{FF2B5EF4-FFF2-40B4-BE49-F238E27FC236}">
                  <a16:creationId xmlns:a16="http://schemas.microsoft.com/office/drawing/2014/main" id="{3CFA580B-72A1-4882-98AC-96E8E642E88E}"/>
                </a:ext>
              </a:extLst>
            </p:cNvPr>
            <p:cNvSpPr/>
            <p:nvPr/>
          </p:nvSpPr>
          <p:spPr>
            <a:xfrm>
              <a:off x="3802024" y="2268914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</a:t>
              </a:r>
              <a:endParaRPr sz="11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" name="Google Shape;260;p22">
              <a:extLst>
                <a:ext uri="{FF2B5EF4-FFF2-40B4-BE49-F238E27FC236}">
                  <a16:creationId xmlns:a16="http://schemas.microsoft.com/office/drawing/2014/main" id="{97B7F2D8-7A69-400B-9633-91D5EB9BA59D}"/>
                </a:ext>
              </a:extLst>
            </p:cNvPr>
            <p:cNvSpPr/>
            <p:nvPr/>
          </p:nvSpPr>
          <p:spPr>
            <a:xfrm>
              <a:off x="2842549" y="3653489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</a:t>
              </a:r>
              <a:r>
                <a:rPr lang="en" sz="1100" b="1" i="0" u="none" strike="noStrike" cap="none" baseline="-25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</a:t>
              </a:r>
              <a:endParaRPr sz="1100" b="1" i="0" u="none" strike="noStrike" cap="none" baseline="-25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9" name="Google Shape;261;p22">
              <a:extLst>
                <a:ext uri="{FF2B5EF4-FFF2-40B4-BE49-F238E27FC236}">
                  <a16:creationId xmlns:a16="http://schemas.microsoft.com/office/drawing/2014/main" id="{E56283EC-5243-4FAD-ADF1-FE0CA1066C0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2705958" y="3065023"/>
              <a:ext cx="273300" cy="7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" name="Google Shape;262;p22">
              <a:extLst>
                <a:ext uri="{FF2B5EF4-FFF2-40B4-BE49-F238E27FC236}">
                  <a16:creationId xmlns:a16="http://schemas.microsoft.com/office/drawing/2014/main" id="{CEC0E4EA-59AF-4153-A73F-861E4E5F187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842549" y="2735264"/>
              <a:ext cx="95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" name="Google Shape;263;p22">
              <a:extLst>
                <a:ext uri="{FF2B5EF4-FFF2-40B4-BE49-F238E27FC236}">
                  <a16:creationId xmlns:a16="http://schemas.microsoft.com/office/drawing/2014/main" id="{FB7EEF0C-F829-4F1B-B84A-57F00C38F242}"/>
                </a:ext>
              </a:extLst>
            </p:cNvPr>
            <p:cNvCxnSpPr>
              <a:stCxn id="8" idx="7"/>
              <a:endCxn id="7" idx="3"/>
            </p:cNvCxnSpPr>
            <p:nvPr/>
          </p:nvCxnSpPr>
          <p:spPr>
            <a:xfrm rot="10800000" flipH="1">
              <a:off x="3638658" y="3064980"/>
              <a:ext cx="300000" cy="7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" name="Google Shape;264;p22">
              <a:extLst>
                <a:ext uri="{FF2B5EF4-FFF2-40B4-BE49-F238E27FC236}">
                  <a16:creationId xmlns:a16="http://schemas.microsoft.com/office/drawing/2014/main" id="{E3401487-3F9D-4280-BD3E-3E2ABE3F7BD8}"/>
                </a:ext>
              </a:extLst>
            </p:cNvPr>
            <p:cNvCxnSpPr>
              <a:stCxn id="3" idx="2"/>
              <a:endCxn id="7" idx="6"/>
            </p:cNvCxnSpPr>
            <p:nvPr/>
          </p:nvCxnSpPr>
          <p:spPr>
            <a:xfrm rot="10800000">
              <a:off x="4734724" y="2735264"/>
              <a:ext cx="847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graphicFrame>
        <p:nvGraphicFramePr>
          <p:cNvPr id="14" name="Google Shape;257;p22">
            <a:extLst>
              <a:ext uri="{FF2B5EF4-FFF2-40B4-BE49-F238E27FC236}">
                <a16:creationId xmlns:a16="http://schemas.microsoft.com/office/drawing/2014/main" id="{D79A5868-E140-4E3F-AA8D-EEB5B5F8C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894483"/>
              </p:ext>
            </p:extLst>
          </p:nvPr>
        </p:nvGraphicFramePr>
        <p:xfrm>
          <a:off x="749347" y="1624897"/>
          <a:ext cx="3822652" cy="2164065"/>
        </p:xfrm>
        <a:graphic>
          <a:graphicData uri="http://schemas.openxmlformats.org/drawingml/2006/table">
            <a:tbl>
              <a:tblPr>
                <a:noFill/>
                <a:tableStyleId>{4421A46F-4436-4FEB-803C-BDF794C68311}</a:tableStyleId>
              </a:tblPr>
              <a:tblGrid>
                <a:gridCol w="54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735">
                  <a:extLst>
                    <a:ext uri="{9D8B030D-6E8A-4147-A177-3AD203B41FA5}">
                      <a16:colId xmlns:a16="http://schemas.microsoft.com/office/drawing/2014/main" val="1229733571"/>
                    </a:ext>
                  </a:extLst>
                </a:gridCol>
              </a:tblGrid>
              <a:tr h="57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r>
                        <a:rPr lang="en" sz="14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</a:t>
                      </a:r>
                      <a:endParaRPr sz="1400" u="none" strike="noStrike" cap="none" baseline="-25000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P(G=H|T,F</a:t>
                      </a:r>
                      <a:r>
                        <a:rPr lang="en" sz="14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</a:t>
                      </a: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)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P(G=N|T,F</a:t>
                      </a:r>
                      <a:r>
                        <a:rPr lang="en" sz="14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</a:t>
                      </a: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)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y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1-y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H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1-y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Y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x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1-x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H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1-x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x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l="3083" t="67096" r="-1785" b="18610"/>
          <a:stretch/>
        </p:blipFill>
        <p:spPr>
          <a:xfrm>
            <a:off x="650584" y="449704"/>
            <a:ext cx="7309194" cy="5696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5E9F4B5-DE44-4164-92AF-C33896BF96C8}"/>
              </a:ext>
            </a:extLst>
          </p:cNvPr>
          <p:cNvGrpSpPr/>
          <p:nvPr/>
        </p:nvGrpSpPr>
        <p:grpSpPr>
          <a:xfrm>
            <a:off x="5942203" y="2146292"/>
            <a:ext cx="2752092" cy="1121563"/>
            <a:chOff x="1909849" y="2268914"/>
            <a:chExt cx="4604775" cy="2317275"/>
          </a:xfrm>
        </p:grpSpPr>
        <p:sp>
          <p:nvSpPr>
            <p:cNvPr id="3" name="Google Shape;254;p22">
              <a:extLst>
                <a:ext uri="{FF2B5EF4-FFF2-40B4-BE49-F238E27FC236}">
                  <a16:creationId xmlns:a16="http://schemas.microsoft.com/office/drawing/2014/main" id="{E95F3E53-702B-4BE3-8A05-8B6DD0A82D1D}"/>
                </a:ext>
              </a:extLst>
            </p:cNvPr>
            <p:cNvSpPr/>
            <p:nvPr/>
          </p:nvSpPr>
          <p:spPr>
            <a:xfrm>
              <a:off x="5581924" y="2268914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1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" name="Google Shape;255;p22">
              <a:extLst>
                <a:ext uri="{FF2B5EF4-FFF2-40B4-BE49-F238E27FC236}">
                  <a16:creationId xmlns:a16="http://schemas.microsoft.com/office/drawing/2014/main" id="{99724F1B-A727-4F7E-9A66-4D65D91C9DBA}"/>
                </a:ext>
              </a:extLst>
            </p:cNvPr>
            <p:cNvSpPr/>
            <p:nvPr/>
          </p:nvSpPr>
          <p:spPr>
            <a:xfrm>
              <a:off x="4598049" y="3653489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</a:t>
              </a:r>
              <a:r>
                <a:rPr lang="en" sz="1100" b="1" i="0" u="none" strike="noStrike" cap="none" baseline="-25000" dirty="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100" b="1" i="0" u="none" strike="noStrike" cap="none" baseline="-250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5" name="Google Shape;256;p22">
              <a:extLst>
                <a:ext uri="{FF2B5EF4-FFF2-40B4-BE49-F238E27FC236}">
                  <a16:creationId xmlns:a16="http://schemas.microsoft.com/office/drawing/2014/main" id="{7DEDE738-F21A-4365-9563-BA8450663D10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5394215" y="3065023"/>
              <a:ext cx="324300" cy="7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6" name="Google Shape;258;p22">
              <a:extLst>
                <a:ext uri="{FF2B5EF4-FFF2-40B4-BE49-F238E27FC236}">
                  <a16:creationId xmlns:a16="http://schemas.microsoft.com/office/drawing/2014/main" id="{9F62CCA5-7B6D-443E-9418-FEE03AFD336F}"/>
                </a:ext>
              </a:extLst>
            </p:cNvPr>
            <p:cNvSpPr/>
            <p:nvPr/>
          </p:nvSpPr>
          <p:spPr>
            <a:xfrm>
              <a:off x="1909849" y="2268914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</a:t>
              </a:r>
              <a:endParaRPr sz="11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" name="Google Shape;259;p22">
              <a:extLst>
                <a:ext uri="{FF2B5EF4-FFF2-40B4-BE49-F238E27FC236}">
                  <a16:creationId xmlns:a16="http://schemas.microsoft.com/office/drawing/2014/main" id="{3CFA580B-72A1-4882-98AC-96E8E642E88E}"/>
                </a:ext>
              </a:extLst>
            </p:cNvPr>
            <p:cNvSpPr/>
            <p:nvPr/>
          </p:nvSpPr>
          <p:spPr>
            <a:xfrm>
              <a:off x="3802024" y="2268914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</a:t>
              </a:r>
              <a:endParaRPr sz="11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" name="Google Shape;260;p22">
              <a:extLst>
                <a:ext uri="{FF2B5EF4-FFF2-40B4-BE49-F238E27FC236}">
                  <a16:creationId xmlns:a16="http://schemas.microsoft.com/office/drawing/2014/main" id="{97B7F2D8-7A69-400B-9633-91D5EB9BA59D}"/>
                </a:ext>
              </a:extLst>
            </p:cNvPr>
            <p:cNvSpPr/>
            <p:nvPr/>
          </p:nvSpPr>
          <p:spPr>
            <a:xfrm>
              <a:off x="2842549" y="3653489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</a:t>
              </a:r>
              <a:r>
                <a:rPr lang="en" sz="1100" b="1" i="0" u="none" strike="noStrike" cap="none" baseline="-25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</a:t>
              </a:r>
              <a:endParaRPr sz="1100" b="1" i="0" u="none" strike="noStrike" cap="none" baseline="-25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9" name="Google Shape;261;p22">
              <a:extLst>
                <a:ext uri="{FF2B5EF4-FFF2-40B4-BE49-F238E27FC236}">
                  <a16:creationId xmlns:a16="http://schemas.microsoft.com/office/drawing/2014/main" id="{E56283EC-5243-4FAD-ADF1-FE0CA1066C0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2705958" y="3065023"/>
              <a:ext cx="273300" cy="7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" name="Google Shape;262;p22">
              <a:extLst>
                <a:ext uri="{FF2B5EF4-FFF2-40B4-BE49-F238E27FC236}">
                  <a16:creationId xmlns:a16="http://schemas.microsoft.com/office/drawing/2014/main" id="{CEC0E4EA-59AF-4153-A73F-861E4E5F187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842549" y="2735264"/>
              <a:ext cx="95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" name="Google Shape;263;p22">
              <a:extLst>
                <a:ext uri="{FF2B5EF4-FFF2-40B4-BE49-F238E27FC236}">
                  <a16:creationId xmlns:a16="http://schemas.microsoft.com/office/drawing/2014/main" id="{FB7EEF0C-F829-4F1B-B84A-57F00C38F242}"/>
                </a:ext>
              </a:extLst>
            </p:cNvPr>
            <p:cNvCxnSpPr>
              <a:stCxn id="8" idx="7"/>
              <a:endCxn id="7" idx="3"/>
            </p:cNvCxnSpPr>
            <p:nvPr/>
          </p:nvCxnSpPr>
          <p:spPr>
            <a:xfrm rot="10800000" flipH="1">
              <a:off x="3638658" y="3064980"/>
              <a:ext cx="300000" cy="7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" name="Google Shape;264;p22">
              <a:extLst>
                <a:ext uri="{FF2B5EF4-FFF2-40B4-BE49-F238E27FC236}">
                  <a16:creationId xmlns:a16="http://schemas.microsoft.com/office/drawing/2014/main" id="{E3401487-3F9D-4280-BD3E-3E2ABE3F7BD8}"/>
                </a:ext>
              </a:extLst>
            </p:cNvPr>
            <p:cNvCxnSpPr>
              <a:stCxn id="3" idx="2"/>
              <a:endCxn id="7" idx="6"/>
            </p:cNvCxnSpPr>
            <p:nvPr/>
          </p:nvCxnSpPr>
          <p:spPr>
            <a:xfrm rot="10800000">
              <a:off x="4734724" y="2735264"/>
              <a:ext cx="847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graphicFrame>
        <p:nvGraphicFramePr>
          <p:cNvPr id="14" name="Google Shape;257;p22">
            <a:extLst>
              <a:ext uri="{FF2B5EF4-FFF2-40B4-BE49-F238E27FC236}">
                <a16:creationId xmlns:a16="http://schemas.microsoft.com/office/drawing/2014/main" id="{D79A5868-E140-4E3F-AA8D-EEB5B5F8C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733252"/>
              </p:ext>
            </p:extLst>
          </p:nvPr>
        </p:nvGraphicFramePr>
        <p:xfrm>
          <a:off x="749347" y="1624896"/>
          <a:ext cx="4619415" cy="2287535"/>
        </p:xfrm>
        <a:graphic>
          <a:graphicData uri="http://schemas.openxmlformats.org/drawingml/2006/table">
            <a:tbl>
              <a:tblPr>
                <a:noFill/>
                <a:tableStyleId>{4421A46F-4436-4FEB-803C-BDF794C68311}</a:tableStyleId>
              </a:tblPr>
              <a:tblGrid>
                <a:gridCol w="65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370">
                  <a:extLst>
                    <a:ext uri="{9D8B030D-6E8A-4147-A177-3AD203B41FA5}">
                      <a16:colId xmlns:a16="http://schemas.microsoft.com/office/drawing/2014/main" val="1229733571"/>
                    </a:ext>
                  </a:extLst>
                </a:gridCol>
              </a:tblGrid>
              <a:tr h="6354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</a:t>
                      </a:r>
                      <a:endParaRPr sz="14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r>
                        <a:rPr lang="en" sz="14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</a:t>
                      </a:r>
                      <a:endParaRPr sz="1400" u="none" strike="noStrike" cap="none" baseline="-25000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P(A = s|G, F</a:t>
                      </a:r>
                      <a:r>
                        <a:rPr lang="en" sz="14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</a:t>
                      </a: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)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P(A =!s|G, F</a:t>
                      </a:r>
                      <a:r>
                        <a:rPr lang="en" sz="14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</a:t>
                      </a: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)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4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H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4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H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9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l="3084" t="80179" r="-1077" b="214"/>
          <a:stretch/>
        </p:blipFill>
        <p:spPr>
          <a:xfrm>
            <a:off x="553148" y="388958"/>
            <a:ext cx="7256727" cy="7813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5E9F4B5-DE44-4164-92AF-C33896BF96C8}"/>
              </a:ext>
            </a:extLst>
          </p:cNvPr>
          <p:cNvGrpSpPr/>
          <p:nvPr/>
        </p:nvGrpSpPr>
        <p:grpSpPr>
          <a:xfrm>
            <a:off x="6032144" y="1064114"/>
            <a:ext cx="2752092" cy="1121563"/>
            <a:chOff x="1909849" y="2268914"/>
            <a:chExt cx="4604775" cy="2317275"/>
          </a:xfrm>
        </p:grpSpPr>
        <p:sp>
          <p:nvSpPr>
            <p:cNvPr id="3" name="Google Shape;254;p22">
              <a:extLst>
                <a:ext uri="{FF2B5EF4-FFF2-40B4-BE49-F238E27FC236}">
                  <a16:creationId xmlns:a16="http://schemas.microsoft.com/office/drawing/2014/main" id="{E95F3E53-702B-4BE3-8A05-8B6DD0A82D1D}"/>
                </a:ext>
              </a:extLst>
            </p:cNvPr>
            <p:cNvSpPr/>
            <p:nvPr/>
          </p:nvSpPr>
          <p:spPr>
            <a:xfrm>
              <a:off x="5581924" y="2268914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1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" name="Google Shape;255;p22">
              <a:extLst>
                <a:ext uri="{FF2B5EF4-FFF2-40B4-BE49-F238E27FC236}">
                  <a16:creationId xmlns:a16="http://schemas.microsoft.com/office/drawing/2014/main" id="{99724F1B-A727-4F7E-9A66-4D65D91C9DBA}"/>
                </a:ext>
              </a:extLst>
            </p:cNvPr>
            <p:cNvSpPr/>
            <p:nvPr/>
          </p:nvSpPr>
          <p:spPr>
            <a:xfrm>
              <a:off x="4598049" y="3653489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 dirty="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</a:t>
              </a:r>
              <a:r>
                <a:rPr lang="en" sz="1100" b="1" i="0" u="none" strike="noStrike" cap="none" baseline="-25000" dirty="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100" b="1" i="0" u="none" strike="noStrike" cap="none" baseline="-250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5" name="Google Shape;256;p22">
              <a:extLst>
                <a:ext uri="{FF2B5EF4-FFF2-40B4-BE49-F238E27FC236}">
                  <a16:creationId xmlns:a16="http://schemas.microsoft.com/office/drawing/2014/main" id="{7DEDE738-F21A-4365-9563-BA8450663D10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5394215" y="3065023"/>
              <a:ext cx="324300" cy="7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6" name="Google Shape;258;p22">
              <a:extLst>
                <a:ext uri="{FF2B5EF4-FFF2-40B4-BE49-F238E27FC236}">
                  <a16:creationId xmlns:a16="http://schemas.microsoft.com/office/drawing/2014/main" id="{9F62CCA5-7B6D-443E-9418-FEE03AFD336F}"/>
                </a:ext>
              </a:extLst>
            </p:cNvPr>
            <p:cNvSpPr/>
            <p:nvPr/>
          </p:nvSpPr>
          <p:spPr>
            <a:xfrm>
              <a:off x="1909849" y="2268914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</a:t>
              </a:r>
              <a:endParaRPr sz="11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" name="Google Shape;259;p22">
              <a:extLst>
                <a:ext uri="{FF2B5EF4-FFF2-40B4-BE49-F238E27FC236}">
                  <a16:creationId xmlns:a16="http://schemas.microsoft.com/office/drawing/2014/main" id="{3CFA580B-72A1-4882-98AC-96E8E642E88E}"/>
                </a:ext>
              </a:extLst>
            </p:cNvPr>
            <p:cNvSpPr/>
            <p:nvPr/>
          </p:nvSpPr>
          <p:spPr>
            <a:xfrm>
              <a:off x="3802024" y="2268914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</a:t>
              </a:r>
              <a:endParaRPr sz="11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" name="Google Shape;260;p22">
              <a:extLst>
                <a:ext uri="{FF2B5EF4-FFF2-40B4-BE49-F238E27FC236}">
                  <a16:creationId xmlns:a16="http://schemas.microsoft.com/office/drawing/2014/main" id="{97B7F2D8-7A69-400B-9633-91D5EB9BA59D}"/>
                </a:ext>
              </a:extLst>
            </p:cNvPr>
            <p:cNvSpPr/>
            <p:nvPr/>
          </p:nvSpPr>
          <p:spPr>
            <a:xfrm>
              <a:off x="2842549" y="3653489"/>
              <a:ext cx="932700" cy="93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</a:t>
              </a:r>
              <a:r>
                <a:rPr lang="en" sz="1100" b="1" i="0" u="none" strike="noStrike" cap="none" baseline="-25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</a:t>
              </a:r>
              <a:endParaRPr sz="1100" b="1" i="0" u="none" strike="noStrike" cap="none" baseline="-25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9" name="Google Shape;261;p22">
              <a:extLst>
                <a:ext uri="{FF2B5EF4-FFF2-40B4-BE49-F238E27FC236}">
                  <a16:creationId xmlns:a16="http://schemas.microsoft.com/office/drawing/2014/main" id="{E56283EC-5243-4FAD-ADF1-FE0CA1066C0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2705958" y="3065023"/>
              <a:ext cx="273300" cy="7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" name="Google Shape;262;p22">
              <a:extLst>
                <a:ext uri="{FF2B5EF4-FFF2-40B4-BE49-F238E27FC236}">
                  <a16:creationId xmlns:a16="http://schemas.microsoft.com/office/drawing/2014/main" id="{CEC0E4EA-59AF-4153-A73F-861E4E5F187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842549" y="2735264"/>
              <a:ext cx="95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" name="Google Shape;263;p22">
              <a:extLst>
                <a:ext uri="{FF2B5EF4-FFF2-40B4-BE49-F238E27FC236}">
                  <a16:creationId xmlns:a16="http://schemas.microsoft.com/office/drawing/2014/main" id="{FB7EEF0C-F829-4F1B-B84A-57F00C38F242}"/>
                </a:ext>
              </a:extLst>
            </p:cNvPr>
            <p:cNvCxnSpPr>
              <a:stCxn id="8" idx="7"/>
              <a:endCxn id="7" idx="3"/>
            </p:cNvCxnSpPr>
            <p:nvPr/>
          </p:nvCxnSpPr>
          <p:spPr>
            <a:xfrm rot="10800000" flipH="1">
              <a:off x="3638658" y="3064980"/>
              <a:ext cx="300000" cy="7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" name="Google Shape;264;p22">
              <a:extLst>
                <a:ext uri="{FF2B5EF4-FFF2-40B4-BE49-F238E27FC236}">
                  <a16:creationId xmlns:a16="http://schemas.microsoft.com/office/drawing/2014/main" id="{E3401487-3F9D-4280-BD3E-3E2ABE3F7BD8}"/>
                </a:ext>
              </a:extLst>
            </p:cNvPr>
            <p:cNvCxnSpPr>
              <a:stCxn id="3" idx="2"/>
              <a:endCxn id="7" idx="6"/>
            </p:cNvCxnSpPr>
            <p:nvPr/>
          </p:nvCxnSpPr>
          <p:spPr>
            <a:xfrm rot="10800000">
              <a:off x="4734724" y="2735264"/>
              <a:ext cx="847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graphicFrame>
        <p:nvGraphicFramePr>
          <p:cNvPr id="14" name="Google Shape;257;p22">
            <a:extLst>
              <a:ext uri="{FF2B5EF4-FFF2-40B4-BE49-F238E27FC236}">
                <a16:creationId xmlns:a16="http://schemas.microsoft.com/office/drawing/2014/main" id="{D79A5868-E140-4E3F-AA8D-EEB5B5F8C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545000"/>
              </p:ext>
            </p:extLst>
          </p:nvPr>
        </p:nvGraphicFramePr>
        <p:xfrm>
          <a:off x="6772800" y="2471432"/>
          <a:ext cx="2213803" cy="2109419"/>
        </p:xfrm>
        <a:graphic>
          <a:graphicData uri="http://schemas.openxmlformats.org/drawingml/2006/table">
            <a:tbl>
              <a:tblPr>
                <a:noFill/>
                <a:tableStyleId>{4421A46F-4436-4FEB-803C-BDF794C68311}</a:tableStyleId>
              </a:tblPr>
              <a:tblGrid>
                <a:gridCol w="49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518">
                  <a:extLst>
                    <a:ext uri="{9D8B030D-6E8A-4147-A177-3AD203B41FA5}">
                      <a16:colId xmlns:a16="http://schemas.microsoft.com/office/drawing/2014/main" val="1229733571"/>
                    </a:ext>
                  </a:extLst>
                </a:gridCol>
              </a:tblGrid>
              <a:tr h="6464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</a:t>
                      </a:r>
                      <a:endParaRPr sz="11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r>
                        <a:rPr lang="en" sz="11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</a:t>
                      </a:r>
                      <a:endParaRPr sz="1100" u="none" strike="noStrike" cap="none" baseline="-25000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P(A=s|G,F</a:t>
                      </a:r>
                      <a:r>
                        <a:rPr lang="en" sz="11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</a:t>
                      </a: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)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P(A=!s|G,F</a:t>
                      </a:r>
                      <a:r>
                        <a:rPr lang="en" sz="11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</a:t>
                      </a: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)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2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H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2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H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6A70F9-A7C8-4BD7-8D6B-4FF871CC4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95942"/>
              </p:ext>
            </p:extLst>
          </p:nvPr>
        </p:nvGraphicFramePr>
        <p:xfrm>
          <a:off x="4457485" y="2468777"/>
          <a:ext cx="2213803" cy="2082695"/>
        </p:xfrm>
        <a:graphic>
          <a:graphicData uri="http://schemas.openxmlformats.org/drawingml/2006/table">
            <a:tbl>
              <a:tblPr>
                <a:noFill/>
                <a:tableStyleId>{4421A46F-4436-4FEB-803C-BDF794C68311}</a:tableStyleId>
              </a:tblPr>
              <a:tblGrid>
                <a:gridCol w="495535">
                  <a:extLst>
                    <a:ext uri="{9D8B030D-6E8A-4147-A177-3AD203B41FA5}">
                      <a16:colId xmlns:a16="http://schemas.microsoft.com/office/drawing/2014/main" val="2775241564"/>
                    </a:ext>
                  </a:extLst>
                </a:gridCol>
                <a:gridCol w="324183">
                  <a:extLst>
                    <a:ext uri="{9D8B030D-6E8A-4147-A177-3AD203B41FA5}">
                      <a16:colId xmlns:a16="http://schemas.microsoft.com/office/drawing/2014/main" val="2198814519"/>
                    </a:ext>
                  </a:extLst>
                </a:gridCol>
                <a:gridCol w="659567">
                  <a:extLst>
                    <a:ext uri="{9D8B030D-6E8A-4147-A177-3AD203B41FA5}">
                      <a16:colId xmlns:a16="http://schemas.microsoft.com/office/drawing/2014/main" val="4273541532"/>
                    </a:ext>
                  </a:extLst>
                </a:gridCol>
                <a:gridCol w="734518">
                  <a:extLst>
                    <a:ext uri="{9D8B030D-6E8A-4147-A177-3AD203B41FA5}">
                      <a16:colId xmlns:a16="http://schemas.microsoft.com/office/drawing/2014/main" val="4234755087"/>
                    </a:ext>
                  </a:extLst>
                </a:gridCol>
              </a:tblGrid>
              <a:tr h="6464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r>
                        <a:rPr lang="en" sz="11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</a:t>
                      </a:r>
                      <a:endParaRPr sz="1100" u="none" strike="noStrike" cap="none" baseline="-25000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P(G=H|T,F</a:t>
                      </a:r>
                      <a:r>
                        <a:rPr lang="en" sz="11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</a:t>
                      </a: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)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P(G=N|T,F</a:t>
                      </a:r>
                      <a:r>
                        <a:rPr lang="en" sz="1100" u="none" strike="noStrike" cap="none" baseline="-250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</a:t>
                      </a: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)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27241"/>
                  </a:ext>
                </a:extLst>
              </a:tr>
              <a:tr h="3590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y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1-y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55425647"/>
                  </a:ext>
                </a:extLst>
              </a:tr>
              <a:tr h="3590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H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1-y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Y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00161445"/>
                  </a:ext>
                </a:extLst>
              </a:tr>
              <a:tr h="3590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x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1-x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06497987"/>
                  </a:ext>
                </a:extLst>
              </a:tr>
              <a:tr h="3590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H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1-x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x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8250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397240" y="52466"/>
            <a:ext cx="9202800" cy="432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t mean T = High (H)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g mean G = High(H)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 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Faulty(T)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 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Faulty(T)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a mean A = sounds(S)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P(t |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P (t ,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/P(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      let </a:t>
            </a:r>
            <a:r>
              <a:rPr lang="en" sz="16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1/P(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= </a:t>
            </a:r>
            <a:r>
              <a:rPr lang="en" sz="16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[P (t ,G,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P (t ,¬G,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)]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dirty="0"/>
              <a:t>                          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6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[ P (a|G,¬f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*P (G|t,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 (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|t) P(t) P(¬f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>
              <a:buSzPts val="1500"/>
            </a:pPr>
            <a:r>
              <a:rPr lang="en" sz="1500" dirty="0"/>
              <a:t>                                    + 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(a|¬G,¬f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*P (¬G|t,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 (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|t) P(t) P(¬f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" sz="1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P(a|¬G,¬f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0,   so the term over ¬G will be 0 so we calculate the one with G</a:t>
            </a:r>
            <a:endParaRPr lang="en" sz="1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P(t |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" sz="14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 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P (a|G,¬f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*P (G|t,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 (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|t) P(t) P(¬f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sym typeface="Arial"/>
              </a:rPr>
              <a:t>	  </a:t>
            </a:r>
            <a:r>
              <a:rPr lang="en" sz="1500" dirty="0"/>
              <a:t>      </a:t>
            </a:r>
            <a:r>
              <a:rPr lang="en" sz="1500" b="0" i="0" u="none" strike="noStrike" cap="none" dirty="0">
                <a:solidFill>
                  <a:srgbClr val="000000"/>
                </a:solidFill>
                <a:sym typeface="Arial"/>
              </a:rPr>
              <a:t>= </a:t>
            </a:r>
            <a:r>
              <a:rPr lang="en" sz="14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 </a:t>
            </a:r>
            <a:r>
              <a:rPr lang="en" sz="1500" b="0" i="0" u="none" strike="noStrike" cap="none" dirty="0">
                <a:solidFill>
                  <a:srgbClr val="000000"/>
                </a:solidFill>
                <a:sym typeface="Arial"/>
              </a:rPr>
              <a:t>* 1                * (x)            *P (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sym typeface="Arial"/>
              </a:rPr>
              <a:t>|t) P(t) P(¬f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sym typeface="Arial"/>
              </a:rPr>
              <a:t>)  ---</a:t>
            </a:r>
            <a:r>
              <a:rPr lang="en" sz="1500" b="0" i="0" u="none" strike="noStrike" cap="none" dirty="0">
                <a:solidFill>
                  <a:srgbClr val="000000"/>
                </a:solidFill>
                <a:sym typeface="Wingdings" panose="05000000000000000000" pitchFamily="2" charset="2"/>
              </a:rPr>
              <a:t> (1)</a:t>
            </a:r>
            <a:endParaRPr sz="15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/>
        </p:nvSpPr>
        <p:spPr>
          <a:xfrm>
            <a:off x="0" y="154255"/>
            <a:ext cx="8613300" cy="453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to find </a:t>
            </a:r>
            <a:r>
              <a:rPr lang="en" sz="14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 </a:t>
            </a:r>
            <a:r>
              <a:rPr lang="en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indent="457200">
              <a:buSzPts val="1500"/>
            </a:pPr>
            <a:r>
              <a:rPr lang="en" sz="1500" dirty="0"/>
              <a:t>   = 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,G, t) +</a:t>
            </a:r>
          </a:p>
          <a:p>
            <a:pPr indent="457200">
              <a:buSzPts val="1500"/>
            </a:pPr>
            <a:r>
              <a:rPr lang="en" sz="1500" dirty="0"/>
              <a:t>      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¬ G, t) </a:t>
            </a:r>
            <a:r>
              <a:rPr lang="en" sz="1500" dirty="0"/>
              <a:t>+</a:t>
            </a:r>
          </a:p>
          <a:p>
            <a:pPr indent="457200">
              <a:buSzPts val="1500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,G, ¬ t) </a:t>
            </a:r>
            <a:r>
              <a:rPr lang="en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  <a:p>
            <a:pPr indent="457200">
              <a:buSzPts val="1500"/>
            </a:pPr>
            <a:r>
              <a:rPr lang="en" sz="1500" b="0" dirty="0"/>
              <a:t>      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¬ G, ¬ t) </a:t>
            </a:r>
          </a:p>
          <a:p>
            <a:pPr indent="457200">
              <a:buSzPts val="1500"/>
            </a:pPr>
            <a:endParaRPr lang="en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buSzPts val="1500"/>
            </a:pPr>
            <a:r>
              <a:rPr lang="en-US" sz="1500" dirty="0"/>
              <a:t>w</a:t>
            </a:r>
            <a:r>
              <a:rPr lang="en" sz="1500" dirty="0"/>
              <a:t>e know that </a:t>
            </a:r>
            <a:endParaRPr lang="en"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¬ G, t) =0  </a:t>
            </a:r>
            <a:r>
              <a:rPr lang="en-US" sz="1500" dirty="0"/>
              <a:t>a</a:t>
            </a:r>
            <a:r>
              <a:rPr lang="en" sz="1500" dirty="0"/>
              <a:t>nd  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¬ G, ¬ t) = 0 </a:t>
            </a:r>
          </a:p>
          <a:p>
            <a:pPr indent="457200">
              <a:buSzPts val="1500"/>
            </a:pPr>
            <a:r>
              <a:rPr lang="en-US" sz="1500" dirty="0"/>
              <a:t>since</a:t>
            </a:r>
            <a:r>
              <a:rPr lang="en" sz="1500" dirty="0"/>
              <a:t> 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P(a|¬G,¬f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0</a:t>
            </a:r>
          </a:p>
          <a:p>
            <a:pPr indent="457200">
              <a:buSzPts val="1500"/>
            </a:pPr>
            <a:endParaRPr lang="en" sz="1500" dirty="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4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 </a:t>
            </a:r>
            <a:r>
              <a:rPr lang="en" sz="1500" dirty="0"/>
              <a:t>= 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,G, t) + 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,G, ¬ t) </a:t>
            </a:r>
            <a:endParaRPr lang="en"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buSzPts val="1500"/>
            </a:pPr>
            <a:endParaRPr lang="en"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buSzPts val="1500"/>
            </a:pPr>
            <a:r>
              <a:rPr lang="en-US" sz="1500" dirty="0"/>
              <a:t>S</a:t>
            </a:r>
            <a:r>
              <a:rPr lang="en" sz="1500" dirty="0"/>
              <a:t>ince we know the first term from (1) </a:t>
            </a:r>
            <a:endParaRPr lang="en"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buSzPts val="1500"/>
            </a:pPr>
            <a:r>
              <a:rPr lang="en-US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 similarly the second term :</a:t>
            </a:r>
          </a:p>
          <a:p>
            <a:pPr indent="457200">
              <a:buSzPts val="1500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P(¬t |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" sz="16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 (a|G,¬f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*P (G|¬t,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 (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|¬t) P(¬t) P(¬f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457200">
              <a:buSzPts val="1500"/>
            </a:pPr>
            <a:r>
              <a:rPr lang="en" sz="1500" dirty="0"/>
              <a:t>		  =</a:t>
            </a:r>
            <a:r>
              <a:rPr lang="en" sz="16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𝛼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*1               * (1-x)         *  P ( ¬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500" b="0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|¬t) P(¬ t) P(¬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500" b="0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(2)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84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9160"/>
            <a:ext cx="9143999" cy="412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/>
        </p:nvSpPr>
        <p:spPr>
          <a:xfrm>
            <a:off x="412229" y="971219"/>
            <a:ext cx="86133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457200">
              <a:buSzPts val="1500"/>
            </a:pPr>
            <a:r>
              <a:rPr lang="en" sz="14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 </a:t>
            </a:r>
            <a:r>
              <a:rPr lang="en" sz="1500" dirty="0"/>
              <a:t>= 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,G, t) + P(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,G, ¬ t) </a:t>
            </a:r>
            <a:endParaRPr lang="en"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P(t | a, ¬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500" b="0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500" b="0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 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1  * (x) *P ( ¬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500" b="0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|t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P(t) P(¬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500" b="0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---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(1)</a:t>
            </a:r>
            <a:endParaRPr lang="en-US" sz="1500" dirty="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P(¬t |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500" dirty="0"/>
              <a:t>=</a:t>
            </a:r>
            <a:r>
              <a:rPr lang="en" sz="16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𝛼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*1 * (1-x) *  P ( ¬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500" b="0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|¬t) P(¬ t) P(¬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500" b="0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(2)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buSzPts val="1500"/>
            </a:pPr>
            <a:r>
              <a:rPr lang="en" sz="1500" b="0" dirty="0"/>
              <a:t>So </a:t>
            </a:r>
          </a:p>
          <a:p>
            <a:pPr indent="457200">
              <a:buSzPts val="1500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P(t | a,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¬f</a:t>
            </a:r>
            <a:r>
              <a:rPr lang="en" sz="15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)= 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(x)*P (¬</a:t>
            </a:r>
            <a:r>
              <a:rPr lang="en-US" sz="15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500" b="1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5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|t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P(t) /[(x) * P (¬</a:t>
            </a:r>
            <a:r>
              <a:rPr lang="en-US" sz="15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500" b="1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5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|t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P(t) + (1-x)*P (¬</a:t>
            </a:r>
            <a:r>
              <a:rPr lang="en-US" sz="15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500" b="1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|¬t) P(¬t)]</a:t>
            </a:r>
          </a:p>
          <a:p>
            <a:pPr indent="457200">
              <a:buSzPts val="1500"/>
            </a:pPr>
            <a:endParaRPr lang="en"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5"/>
          <p:cNvGrpSpPr/>
          <p:nvPr/>
        </p:nvGrpSpPr>
        <p:grpSpPr>
          <a:xfrm>
            <a:off x="654806" y="591150"/>
            <a:ext cx="7235103" cy="3773100"/>
            <a:chOff x="954438" y="685200"/>
            <a:chExt cx="7235103" cy="3773100"/>
          </a:xfrm>
        </p:grpSpPr>
        <p:pic>
          <p:nvPicPr>
            <p:cNvPr id="281" name="Google Shape;281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54438" y="685200"/>
              <a:ext cx="5381625" cy="15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79141" y="2115150"/>
              <a:ext cx="7010400" cy="2343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Google Shape;287;p26">
            <a:extLst>
              <a:ext uri="{FF2B5EF4-FFF2-40B4-BE49-F238E27FC236}">
                <a16:creationId xmlns:a16="http://schemas.microsoft.com/office/drawing/2014/main" id="{BDA530F3-5EBC-486C-ACDD-7E328DD81C0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9246" t="27459" r="35908" b="31090"/>
          <a:stretch/>
        </p:blipFill>
        <p:spPr>
          <a:xfrm>
            <a:off x="6629833" y="591150"/>
            <a:ext cx="1784411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5"/>
          <p:cNvPicPr preferRelativeResize="0"/>
          <p:nvPr/>
        </p:nvPicPr>
        <p:blipFill rotWithShape="1">
          <a:blip r:embed="rId3">
            <a:alphaModFix/>
          </a:blip>
          <a:srcRect r="17384" b="85032"/>
          <a:stretch/>
        </p:blipFill>
        <p:spPr>
          <a:xfrm>
            <a:off x="511638" y="391281"/>
            <a:ext cx="5791726" cy="350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87;p26">
            <a:extLst>
              <a:ext uri="{FF2B5EF4-FFF2-40B4-BE49-F238E27FC236}">
                <a16:creationId xmlns:a16="http://schemas.microsoft.com/office/drawing/2014/main" id="{BDA530F3-5EBC-486C-ACDD-7E328DD81C0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8125" t="3227" r="22512" b="18899"/>
          <a:stretch/>
        </p:blipFill>
        <p:spPr>
          <a:xfrm>
            <a:off x="5201587" y="742013"/>
            <a:ext cx="3545173" cy="28631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A3812-AAC1-4E79-A1CB-D9260ED43879}"/>
              </a:ext>
            </a:extLst>
          </p:cNvPr>
          <p:cNvSpPr txBox="1"/>
          <p:nvPr/>
        </p:nvSpPr>
        <p:spPr>
          <a:xfrm>
            <a:off x="397240" y="125989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P(b, i, ¬m, g, j) =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/>
              <a:t>          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P(j | g) P(g | b, i, ¬m) P(i | b, ¬m) P(b) P(¬m)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/>
              <a:t>        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=0.9 * 0.8 * 0.5 * 0.9 * (1 - 0.1)</a:t>
            </a:r>
          </a:p>
        </p:txBody>
      </p:sp>
    </p:spTree>
    <p:extLst>
      <p:ext uri="{BB962C8B-B14F-4D97-AF65-F5344CB8AC3E}">
        <p14:creationId xmlns:p14="http://schemas.microsoft.com/office/powerpoint/2010/main" val="2988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5"/>
          <p:cNvPicPr preferRelativeResize="0"/>
          <p:nvPr/>
        </p:nvPicPr>
        <p:blipFill rotWithShape="1">
          <a:blip r:embed="rId3">
            <a:alphaModFix/>
          </a:blip>
          <a:srcRect l="1062" t="12931" r="-356" b="63784"/>
          <a:stretch/>
        </p:blipFill>
        <p:spPr>
          <a:xfrm>
            <a:off x="446943" y="346311"/>
            <a:ext cx="6960959" cy="54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87;p26">
            <a:extLst>
              <a:ext uri="{FF2B5EF4-FFF2-40B4-BE49-F238E27FC236}">
                <a16:creationId xmlns:a16="http://schemas.microsoft.com/office/drawing/2014/main" id="{BDA530F3-5EBC-486C-ACDD-7E328DD81C0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8125" t="3227" r="22512" b="18899"/>
          <a:stretch/>
        </p:blipFill>
        <p:spPr>
          <a:xfrm>
            <a:off x="5201587" y="742013"/>
            <a:ext cx="3545173" cy="28631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A3812-AAC1-4E79-A1CB-D9260ED43879}"/>
              </a:ext>
            </a:extLst>
          </p:cNvPr>
          <p:cNvSpPr txBox="1"/>
          <p:nvPr/>
        </p:nvSpPr>
        <p:spPr>
          <a:xfrm>
            <a:off x="397240" y="125989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600"/>
            </a:pPr>
            <a:r>
              <a:rPr lang="en-US" dirty="0"/>
              <a:t>P(j | b, i, m) = P(j | g)P(g | b, i, m) + </a:t>
            </a:r>
          </a:p>
          <a:p>
            <a:pPr lvl="0">
              <a:buSzPts val="1600"/>
            </a:pPr>
            <a:r>
              <a:rPr lang="en-US" dirty="0"/>
              <a:t>                      P(j | ¬g)P(¬g | b, i, m) </a:t>
            </a:r>
          </a:p>
          <a:p>
            <a:pPr lvl="0">
              <a:buSzPts val="1600"/>
            </a:pPr>
            <a:r>
              <a:rPr lang="en-US" dirty="0"/>
              <a:t>                    = 0.9 * 0.9 + 0 * 0.1 = 0.81</a:t>
            </a:r>
          </a:p>
        </p:txBody>
      </p:sp>
    </p:spTree>
    <p:extLst>
      <p:ext uri="{BB962C8B-B14F-4D97-AF65-F5344CB8AC3E}">
        <p14:creationId xmlns:p14="http://schemas.microsoft.com/office/powerpoint/2010/main" val="12655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5"/>
          <p:cNvPicPr preferRelativeResize="0"/>
          <p:nvPr/>
        </p:nvPicPr>
        <p:blipFill rotWithShape="1">
          <a:blip r:embed="rId3">
            <a:alphaModFix/>
          </a:blip>
          <a:srcRect l="710" t="36602" r="-2530" b="130"/>
          <a:stretch/>
        </p:blipFill>
        <p:spPr>
          <a:xfrm>
            <a:off x="446943" y="346310"/>
            <a:ext cx="7138080" cy="148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87;p26">
            <a:extLst>
              <a:ext uri="{FF2B5EF4-FFF2-40B4-BE49-F238E27FC236}">
                <a16:creationId xmlns:a16="http://schemas.microsoft.com/office/drawing/2014/main" id="{BDA530F3-5EBC-486C-ACDD-7E328DD81C0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8125" t="3227" r="22512" b="18899"/>
          <a:stretch/>
        </p:blipFill>
        <p:spPr>
          <a:xfrm>
            <a:off x="5598827" y="1883141"/>
            <a:ext cx="3545173" cy="28631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CAE75-4461-49D8-A5CF-F9D7D20918DA}"/>
              </a:ext>
            </a:extLst>
          </p:cNvPr>
          <p:cNvSpPr txBox="1"/>
          <p:nvPr/>
        </p:nvSpPr>
        <p:spPr>
          <a:xfrm>
            <a:off x="446943" y="2083594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is independent on B and M given I=False since P(G | B, ¬i, M) = 0 = P(G | ¬i)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pardon is unnecessary if the person is not indicted or not found guilty; so I and G are parents of P. One could also add B and M as parents of P, since a pardon is more likely if the person is actually innocent and if the prosecutor is politically motivated. The pardon (presumably) is a get out- of-jail-free card, so P is a parent of J.</a:t>
            </a:r>
          </a:p>
        </p:txBody>
      </p:sp>
    </p:spTree>
    <p:extLst>
      <p:ext uri="{BB962C8B-B14F-4D97-AF65-F5344CB8AC3E}">
        <p14:creationId xmlns:p14="http://schemas.microsoft.com/office/powerpoint/2010/main" val="33592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075" y="733425"/>
            <a:ext cx="71818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7650" y="575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Dependency 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75400" y="1428950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340800" y="1428950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5"/>
          <p:cNvCxnSpPr>
            <a:stCxn id="121" idx="6"/>
            <a:endCxn id="122" idx="2"/>
          </p:cNvCxnSpPr>
          <p:nvPr/>
        </p:nvCxnSpPr>
        <p:spPr>
          <a:xfrm>
            <a:off x="938600" y="1758050"/>
            <a:ext cx="402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4" name="Google Shape;124;p5"/>
          <p:cNvSpPr/>
          <p:nvPr/>
        </p:nvSpPr>
        <p:spPr>
          <a:xfrm>
            <a:off x="2255150" y="1428950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5"/>
          <p:cNvCxnSpPr>
            <a:stCxn id="122" idx="6"/>
            <a:endCxn id="124" idx="2"/>
          </p:cNvCxnSpPr>
          <p:nvPr/>
        </p:nvCxnSpPr>
        <p:spPr>
          <a:xfrm>
            <a:off x="1804000" y="1758050"/>
            <a:ext cx="451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6" name="Google Shape;126;p5"/>
          <p:cNvSpPr/>
          <p:nvPr/>
        </p:nvSpPr>
        <p:spPr>
          <a:xfrm>
            <a:off x="3638300" y="1428950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4503700" y="1428950"/>
            <a:ext cx="463200" cy="658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5"/>
          <p:cNvCxnSpPr>
            <a:stCxn id="126" idx="6"/>
            <a:endCxn id="127" idx="2"/>
          </p:cNvCxnSpPr>
          <p:nvPr/>
        </p:nvCxnSpPr>
        <p:spPr>
          <a:xfrm>
            <a:off x="4101500" y="1758050"/>
            <a:ext cx="402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9" name="Google Shape;129;p5"/>
          <p:cNvSpPr/>
          <p:nvPr/>
        </p:nvSpPr>
        <p:spPr>
          <a:xfrm>
            <a:off x="5418050" y="1428950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5"/>
          <p:cNvCxnSpPr>
            <a:stCxn id="127" idx="6"/>
            <a:endCxn id="129" idx="2"/>
          </p:cNvCxnSpPr>
          <p:nvPr/>
        </p:nvCxnSpPr>
        <p:spPr>
          <a:xfrm>
            <a:off x="4966900" y="1758050"/>
            <a:ext cx="451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1" name="Google Shape;131;p5"/>
          <p:cNvSpPr/>
          <p:nvPr/>
        </p:nvSpPr>
        <p:spPr>
          <a:xfrm>
            <a:off x="727650" y="3938891"/>
            <a:ext cx="365100" cy="4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092717" y="4453647"/>
            <a:ext cx="365100" cy="4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1404308" y="3915513"/>
            <a:ext cx="365100" cy="47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5"/>
          <p:cNvCxnSpPr>
            <a:stCxn id="131" idx="5"/>
            <a:endCxn id="132" idx="1"/>
          </p:cNvCxnSpPr>
          <p:nvPr/>
        </p:nvCxnSpPr>
        <p:spPr>
          <a:xfrm>
            <a:off x="1039282" y="4342963"/>
            <a:ext cx="106800" cy="18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5" name="Google Shape;135;p5"/>
          <p:cNvCxnSpPr>
            <a:stCxn id="133" idx="4"/>
            <a:endCxn id="132" idx="7"/>
          </p:cNvCxnSpPr>
          <p:nvPr/>
        </p:nvCxnSpPr>
        <p:spPr>
          <a:xfrm flipH="1">
            <a:off x="1404458" y="4388913"/>
            <a:ext cx="182400" cy="13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6" name="Google Shape;136;p5"/>
          <p:cNvSpPr/>
          <p:nvPr/>
        </p:nvSpPr>
        <p:spPr>
          <a:xfrm>
            <a:off x="3966138" y="3887737"/>
            <a:ext cx="395100" cy="55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4361351" y="4494894"/>
            <a:ext cx="395100" cy="5586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4698674" y="3860163"/>
            <a:ext cx="395100" cy="55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5"/>
          <p:cNvCxnSpPr>
            <a:stCxn id="136" idx="5"/>
            <a:endCxn id="137" idx="1"/>
          </p:cNvCxnSpPr>
          <p:nvPr/>
        </p:nvCxnSpPr>
        <p:spPr>
          <a:xfrm>
            <a:off x="4303377" y="4364532"/>
            <a:ext cx="115800" cy="21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0" name="Google Shape;140;p5"/>
          <p:cNvCxnSpPr>
            <a:stCxn id="138" idx="4"/>
            <a:endCxn id="137" idx="7"/>
          </p:cNvCxnSpPr>
          <p:nvPr/>
        </p:nvCxnSpPr>
        <p:spPr>
          <a:xfrm flipH="1">
            <a:off x="4698524" y="4418763"/>
            <a:ext cx="197700" cy="15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1" name="Google Shape;141;p5"/>
          <p:cNvSpPr/>
          <p:nvPr/>
        </p:nvSpPr>
        <p:spPr>
          <a:xfrm>
            <a:off x="993475" y="2319250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544888" y="2977500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590800" y="2977450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5"/>
          <p:cNvCxnSpPr>
            <a:stCxn id="141" idx="3"/>
            <a:endCxn id="142" idx="0"/>
          </p:cNvCxnSpPr>
          <p:nvPr/>
        </p:nvCxnSpPr>
        <p:spPr>
          <a:xfrm flipH="1">
            <a:off x="776609" y="2881059"/>
            <a:ext cx="284700" cy="9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5" name="Google Shape;145;p5"/>
          <p:cNvCxnSpPr>
            <a:stCxn id="141" idx="5"/>
            <a:endCxn id="143" idx="1"/>
          </p:cNvCxnSpPr>
          <p:nvPr/>
        </p:nvCxnSpPr>
        <p:spPr>
          <a:xfrm>
            <a:off x="1388841" y="2881059"/>
            <a:ext cx="269700" cy="19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6" name="Google Shape;146;p5"/>
          <p:cNvSpPr/>
          <p:nvPr/>
        </p:nvSpPr>
        <p:spPr>
          <a:xfrm>
            <a:off x="4091150" y="2390350"/>
            <a:ext cx="463200" cy="658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642563" y="3048600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4688475" y="3048550"/>
            <a:ext cx="463200" cy="65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5"/>
          <p:cNvCxnSpPr>
            <a:stCxn id="146" idx="3"/>
            <a:endCxn id="147" idx="0"/>
          </p:cNvCxnSpPr>
          <p:nvPr/>
        </p:nvCxnSpPr>
        <p:spPr>
          <a:xfrm flipH="1">
            <a:off x="3874284" y="2952159"/>
            <a:ext cx="284700" cy="9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0" name="Google Shape;150;p5"/>
          <p:cNvCxnSpPr>
            <a:stCxn id="146" idx="5"/>
            <a:endCxn id="148" idx="1"/>
          </p:cNvCxnSpPr>
          <p:nvPr/>
        </p:nvCxnSpPr>
        <p:spPr>
          <a:xfrm>
            <a:off x="4486516" y="2952159"/>
            <a:ext cx="269700" cy="19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9360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6042" y="0"/>
            <a:ext cx="52079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Bayesian Networks 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P(A,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¬E,B,¬M,J)  = ?? Old Way !!!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P(A,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¬E,B,¬M,J)  = P(Node|Parents) that’s it.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P(A,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¬E,B,¬M,J)  = P(B) *P(¬E) *P(A|¬E,B) *P(¬M|A)* P(J|A)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Golden Rules </a:t>
            </a:r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5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P(A|B)=P(A,B)/P(B)</a:t>
            </a:r>
            <a:endParaRPr sz="225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5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P(A,B) =P(A|B)*P(B) =  P(B|A) * P(A)</a:t>
            </a:r>
            <a:endParaRPr sz="225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25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50" dirty="0">
                <a:solidFill>
                  <a:srgbClr val="000000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In Case of A and B are  independent </a:t>
            </a:r>
            <a:endParaRPr sz="2250" dirty="0">
              <a:solidFill>
                <a:srgbClr val="000000"/>
              </a:solidFill>
              <a:highlight>
                <a:srgbClr val="F4CCC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5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P(A,B) =P(A)P(B) </a:t>
            </a:r>
            <a:endParaRPr sz="225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5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P(A,B|C) =P(A|C)P(B|C) </a:t>
            </a:r>
            <a:endParaRPr sz="225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5804650" y="1108788"/>
            <a:ext cx="2688421" cy="627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Marginal distribution</a:t>
            </a:r>
            <a:endParaRPr dirty="0"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xfrm>
            <a:off x="5703850" y="2146159"/>
            <a:ext cx="3339300" cy="18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 b="1" dirty="0">
                <a:solidFill>
                  <a:srgbClr val="000000"/>
                </a:solidFill>
              </a:rPr>
              <a:t>P(A,B) = P(A,B ,C) +P(A,B,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¬C)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600" b="1" dirty="0">
                <a:solidFill>
                  <a:srgbClr val="000000"/>
                </a:solidFill>
              </a:rPr>
              <a:t>P(A) = P(A,B ,C) + P(A,B,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¬C) +    </a:t>
            </a:r>
            <a:r>
              <a:rPr lang="en" sz="1600" b="1" dirty="0">
                <a:solidFill>
                  <a:srgbClr val="000000"/>
                </a:solidFill>
              </a:rPr>
              <a:t>P(A,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600" b="1" dirty="0">
                <a:solidFill>
                  <a:srgbClr val="000000"/>
                </a:solidFill>
              </a:rPr>
              <a:t>B ,C) + P(A,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600" b="1" dirty="0">
                <a:solidFill>
                  <a:srgbClr val="000000"/>
                </a:solidFill>
              </a:rPr>
              <a:t>B,</a:t>
            </a: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¬C)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50" y="139225"/>
            <a:ext cx="5554750" cy="50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9" y="528403"/>
            <a:ext cx="72961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/>
          <p:nvPr/>
        </p:nvSpPr>
        <p:spPr>
          <a:xfrm>
            <a:off x="4105650" y="866125"/>
            <a:ext cx="932700" cy="9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</a:t>
            </a:r>
            <a:endParaRPr sz="3600" b="1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4105650" y="2571750"/>
            <a:ext cx="932700" cy="9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 sz="3600" b="1" i="0" u="none" strike="noStrike" cap="none" baseline="-25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3600" b="1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2605725" y="2571750"/>
            <a:ext cx="932700" cy="9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 sz="3600" b="1" i="0" u="none" strike="noStrike" cap="none" baseline="-25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3600" b="1" i="0" u="none" strike="noStrike" cap="none" baseline="-25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5605575" y="2571750"/>
            <a:ext cx="932700" cy="9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 sz="3600" b="1" i="0" u="none" strike="noStrike" cap="none" baseline="-25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3600" b="1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5" name="Google Shape;185;p10"/>
          <p:cNvCxnSpPr>
            <a:stCxn id="181" idx="3"/>
            <a:endCxn id="183" idx="7"/>
          </p:cNvCxnSpPr>
          <p:nvPr/>
        </p:nvCxnSpPr>
        <p:spPr>
          <a:xfrm flipH="1">
            <a:off x="3401941" y="1662234"/>
            <a:ext cx="840300" cy="104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6" name="Google Shape;186;p10"/>
          <p:cNvCxnSpPr>
            <a:stCxn id="181" idx="4"/>
            <a:endCxn id="182" idx="0"/>
          </p:cNvCxnSpPr>
          <p:nvPr/>
        </p:nvCxnSpPr>
        <p:spPr>
          <a:xfrm>
            <a:off x="4572000" y="1798825"/>
            <a:ext cx="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7" name="Google Shape;187;p10"/>
          <p:cNvCxnSpPr>
            <a:stCxn id="181" idx="5"/>
            <a:endCxn id="184" idx="1"/>
          </p:cNvCxnSpPr>
          <p:nvPr/>
        </p:nvCxnSpPr>
        <p:spPr>
          <a:xfrm>
            <a:off x="4901759" y="1662234"/>
            <a:ext cx="840300" cy="104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88" name="Google Shape;188;p10"/>
          <p:cNvGraphicFramePr/>
          <p:nvPr>
            <p:extLst>
              <p:ext uri="{D42A27DB-BD31-4B8C-83A1-F6EECF244321}">
                <p14:modId xmlns:p14="http://schemas.microsoft.com/office/powerpoint/2010/main" val="20613599"/>
              </p:ext>
            </p:extLst>
          </p:nvPr>
        </p:nvGraphicFramePr>
        <p:xfrm>
          <a:off x="5412789" y="238531"/>
          <a:ext cx="3199060" cy="1874370"/>
        </p:xfrm>
        <a:graphic>
          <a:graphicData uri="http://schemas.openxmlformats.org/drawingml/2006/table">
            <a:tbl>
              <a:tblPr>
                <a:noFill/>
                <a:tableStyleId>{4421A46F-4436-4FEB-803C-BDF794C68311}</a:tableStyleId>
              </a:tblPr>
              <a:tblGrid>
                <a:gridCol w="80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508">
                  <a:extLst>
                    <a:ext uri="{9D8B030D-6E8A-4147-A177-3AD203B41FA5}">
                      <a16:colId xmlns:a16="http://schemas.microsoft.com/office/drawing/2014/main" val="340639817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Z</a:t>
                      </a:r>
                      <a:endParaRPr sz="12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P(X=head|Z)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Same F</a:t>
                      </a: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or X1,X2,X3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P(X=tail|Z)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Same F</a:t>
                      </a:r>
                      <a:r>
                        <a:rPr lang="en" sz="11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or X1,X2,X3</a:t>
                      </a:r>
                      <a:endParaRPr sz="11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Z = a</a:t>
                      </a:r>
                      <a:endParaRPr sz="12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0.2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0.8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Z = b</a:t>
                      </a:r>
                      <a:endParaRPr sz="12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0.6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0.4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Z = c</a:t>
                      </a:r>
                      <a:endParaRPr sz="12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0.8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0.8</a:t>
                      </a:r>
                      <a:endParaRPr sz="12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9" name="Google Shape;189;p10"/>
          <p:cNvSpPr txBox="1"/>
          <p:nvPr/>
        </p:nvSpPr>
        <p:spPr>
          <a:xfrm>
            <a:off x="842559" y="3963299"/>
            <a:ext cx="7334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Assumptions: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Z is the type of the coin taken from the bag.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 is true if the flip resulted in a head, and false if tail.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0" name="Google Shape;190;p10"/>
          <p:cNvGraphicFramePr/>
          <p:nvPr>
            <p:extLst>
              <p:ext uri="{D42A27DB-BD31-4B8C-83A1-F6EECF244321}">
                <p14:modId xmlns:p14="http://schemas.microsoft.com/office/powerpoint/2010/main" val="723993609"/>
              </p:ext>
            </p:extLst>
          </p:nvPr>
        </p:nvGraphicFramePr>
        <p:xfrm>
          <a:off x="850800" y="372650"/>
          <a:ext cx="2287550" cy="1584840"/>
        </p:xfrm>
        <a:graphic>
          <a:graphicData uri="http://schemas.openxmlformats.org/drawingml/2006/table">
            <a:tbl>
              <a:tblPr>
                <a:noFill/>
                <a:tableStyleId>{4421A46F-4436-4FEB-803C-BDF794C68311}</a:tableStyleId>
              </a:tblPr>
              <a:tblGrid>
                <a:gridCol w="103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Z</a:t>
                      </a:r>
                      <a:endParaRPr sz="14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P(Z)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Z = a</a:t>
                      </a:r>
                      <a:endParaRPr sz="14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1/3</a:t>
                      </a:r>
                      <a:endParaRPr sz="14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Z = b</a:t>
                      </a:r>
                      <a:endParaRPr sz="14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1/3</a:t>
                      </a:r>
                      <a:endParaRPr sz="14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Z = c</a:t>
                      </a:r>
                      <a:endParaRPr sz="1400" u="none" strike="noStrike" cap="none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1/3</a:t>
                      </a:r>
                      <a:endParaRPr sz="1400" u="none" strike="noStrike" cap="none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/>
        </p:nvSpPr>
        <p:spPr>
          <a:xfrm>
            <a:off x="501555" y="547843"/>
            <a:ext cx="7660589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lang="en" sz="19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P(Z=a | X1,X2,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X3) =?</a:t>
            </a:r>
            <a:endParaRPr sz="19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P(Z=b | X1,X2,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X3) =?</a:t>
            </a:r>
            <a:endParaRPr sz="19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P(Z=c | X1,X2,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X3) =?</a:t>
            </a:r>
            <a:endParaRPr sz="19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P(Z=a | X1,X2,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X3) = P(Z=a,X1,X2,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X3) / </a:t>
            </a:r>
            <a:r>
              <a:rPr lang="en" sz="19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P(X1,X2,</a:t>
            </a:r>
            <a:r>
              <a:rPr lang="en" sz="16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9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X3)</a:t>
            </a:r>
            <a:endParaRPr sz="1900" b="0" i="0" u="none" strike="noStrike" cap="none" dirty="0">
              <a:solidFill>
                <a:schemeClr val="tx1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>
              <a:buSzPts val="1900"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  = P(Z=a,X1,X2,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X3) *</a:t>
            </a:r>
            <a:r>
              <a:rPr lang="en" sz="19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</a:t>
            </a:r>
          </a:p>
          <a:p>
            <a:pPr marL="457200" lvl="0">
              <a:buSzPts val="1900"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	      = P(X1,X2,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X3|Z=a) *P(Z=a) * </a:t>
            </a:r>
            <a:r>
              <a:rPr lang="en" sz="19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</a:t>
            </a:r>
          </a:p>
          <a:p>
            <a:pPr>
              <a:buSzPts val="1400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P(X1|Z=a)*P(X2|Z=a)* P(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X3|Z=a) *P(Z=a) * </a:t>
            </a:r>
            <a:r>
              <a:rPr lang="en" sz="19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</a:t>
            </a:r>
            <a:endParaRPr lang="en" sz="1900" b="0" i="0" u="none" strike="noStrike" cap="none" dirty="0">
              <a:solidFill>
                <a:schemeClr val="tx1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9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imilarly :</a:t>
            </a:r>
          </a:p>
          <a:p>
            <a:pPr>
              <a:buSzPts val="1400"/>
            </a:pPr>
            <a:r>
              <a:rPr lang="en" sz="1900" dirty="0">
                <a:latin typeface="Lato"/>
                <a:ea typeface="Lato"/>
                <a:cs typeface="Lato"/>
                <a:sym typeface="Lato"/>
              </a:rPr>
              <a:t>P(Z=b | X1,X2,</a:t>
            </a:r>
            <a:r>
              <a:rPr lang="en" sz="1600" dirty="0"/>
              <a:t>¬</a:t>
            </a:r>
            <a:r>
              <a:rPr lang="en" sz="1900" dirty="0">
                <a:latin typeface="Lato"/>
                <a:ea typeface="Lato"/>
                <a:cs typeface="Lato"/>
                <a:sym typeface="Lato"/>
              </a:rPr>
              <a:t>X3)=P(X1|Z=b)*P(X2|Z=b)* P(</a:t>
            </a:r>
            <a:r>
              <a:rPr lang="en" sz="1600" dirty="0"/>
              <a:t>¬</a:t>
            </a:r>
            <a:r>
              <a:rPr lang="en" sz="1900" dirty="0">
                <a:latin typeface="Lato"/>
                <a:ea typeface="Lato"/>
                <a:cs typeface="Lato"/>
                <a:sym typeface="Lato"/>
              </a:rPr>
              <a:t>X3|Z=b) *P(Z=b) * </a:t>
            </a:r>
            <a:r>
              <a:rPr lang="en" sz="19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</a:t>
            </a:r>
          </a:p>
          <a:p>
            <a:pPr>
              <a:buSzPts val="1400"/>
            </a:pPr>
            <a:r>
              <a:rPr lang="en" sz="1900" dirty="0">
                <a:latin typeface="Lato"/>
                <a:ea typeface="Lato"/>
                <a:cs typeface="Lato"/>
                <a:sym typeface="Lato"/>
              </a:rPr>
              <a:t>P(Z=c | X1,X2,</a:t>
            </a:r>
            <a:r>
              <a:rPr lang="en" sz="1600" dirty="0"/>
              <a:t>¬</a:t>
            </a:r>
            <a:r>
              <a:rPr lang="en" sz="1900" dirty="0">
                <a:latin typeface="Lato"/>
                <a:ea typeface="Lato"/>
                <a:cs typeface="Lato"/>
                <a:sym typeface="Lato"/>
              </a:rPr>
              <a:t>X3)=P(X1|Z=c)*P(X2|Z=c)* P(</a:t>
            </a:r>
            <a:r>
              <a:rPr lang="en" sz="1600" dirty="0"/>
              <a:t>¬</a:t>
            </a:r>
            <a:r>
              <a:rPr lang="en" sz="1900" dirty="0">
                <a:latin typeface="Lato"/>
                <a:ea typeface="Lato"/>
                <a:cs typeface="Lato"/>
                <a:sym typeface="Lato"/>
              </a:rPr>
              <a:t>X3|Z=c) *P(Z=c) * </a:t>
            </a:r>
            <a:r>
              <a:rPr lang="en" sz="1900" dirty="0">
                <a:solidFill>
                  <a:schemeClr val="tx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5647</Words>
  <Application>Microsoft Office PowerPoint</Application>
  <PresentationFormat>On-screen Show (16:9)</PresentationFormat>
  <Paragraphs>566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Raleway</vt:lpstr>
      <vt:lpstr>Source Code Pro Medium</vt:lpstr>
      <vt:lpstr>Arial</vt:lpstr>
      <vt:lpstr>Lato</vt:lpstr>
      <vt:lpstr>Source Code Pro</vt:lpstr>
      <vt:lpstr>Streamline</vt:lpstr>
      <vt:lpstr>CH 14  Bayesian Networks</vt:lpstr>
      <vt:lpstr>What Bayesian Networks </vt:lpstr>
      <vt:lpstr>PowerPoint Presentation</vt:lpstr>
      <vt:lpstr>Why Bayesian Networks </vt:lpstr>
      <vt:lpstr>Golden Rules </vt:lpstr>
      <vt:lpstr>Marginal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14  Bayesian Networks</dc:title>
  <cp:lastModifiedBy>salma cmp</cp:lastModifiedBy>
  <cp:revision>36</cp:revision>
  <dcterms:modified xsi:type="dcterms:W3CDTF">2023-12-22T16:19:46Z</dcterms:modified>
</cp:coreProperties>
</file>