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257" r:id="rId2"/>
    <p:sldId id="262" r:id="rId3"/>
    <p:sldId id="344" r:id="rId4"/>
    <p:sldId id="264" r:id="rId5"/>
    <p:sldId id="267" r:id="rId6"/>
    <p:sldId id="315" r:id="rId7"/>
    <p:sldId id="336" r:id="rId8"/>
    <p:sldId id="259" r:id="rId9"/>
    <p:sldId id="258" r:id="rId10"/>
    <p:sldId id="260" r:id="rId11"/>
    <p:sldId id="274" r:id="rId12"/>
    <p:sldId id="272" r:id="rId13"/>
    <p:sldId id="273" r:id="rId14"/>
    <p:sldId id="275" r:id="rId15"/>
    <p:sldId id="279" r:id="rId16"/>
    <p:sldId id="278" r:id="rId17"/>
    <p:sldId id="276" r:id="rId18"/>
    <p:sldId id="277" r:id="rId19"/>
    <p:sldId id="282" r:id="rId20"/>
    <p:sldId id="280" r:id="rId21"/>
    <p:sldId id="290" r:id="rId22"/>
    <p:sldId id="295" r:id="rId23"/>
    <p:sldId id="304" r:id="rId24"/>
    <p:sldId id="305" r:id="rId25"/>
    <p:sldId id="306" r:id="rId26"/>
    <p:sldId id="309" r:id="rId27"/>
    <p:sldId id="342" r:id="rId28"/>
    <p:sldId id="308" r:id="rId29"/>
    <p:sldId id="337" r:id="rId30"/>
    <p:sldId id="311" r:id="rId31"/>
    <p:sldId id="313" r:id="rId32"/>
    <p:sldId id="312" r:id="rId33"/>
    <p:sldId id="318" r:id="rId34"/>
    <p:sldId id="319" r:id="rId35"/>
    <p:sldId id="320" r:id="rId36"/>
    <p:sldId id="322" r:id="rId37"/>
    <p:sldId id="323" r:id="rId38"/>
    <p:sldId id="324" r:id="rId39"/>
    <p:sldId id="341" r:id="rId40"/>
    <p:sldId id="325" r:id="rId41"/>
    <p:sldId id="326"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38" autoAdjust="0"/>
    <p:restoredTop sz="84383" autoAdjust="0"/>
  </p:normalViewPr>
  <p:slideViewPr>
    <p:cSldViewPr snapToGrid="0">
      <p:cViewPr varScale="1">
        <p:scale>
          <a:sx n="74" d="100"/>
          <a:sy n="74"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0B3FA-7539-4CE0-A56E-4AFC8EAB03EC}"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DA248-50CC-4D29-850D-63CD1D9644A9}" type="slidenum">
              <a:rPr lang="en-US" smtClean="0"/>
              <a:t>‹#›</a:t>
            </a:fld>
            <a:endParaRPr lang="en-US"/>
          </a:p>
        </p:txBody>
      </p:sp>
    </p:spTree>
    <p:extLst>
      <p:ext uri="{BB962C8B-B14F-4D97-AF65-F5344CB8AC3E}">
        <p14:creationId xmlns:p14="http://schemas.microsoft.com/office/powerpoint/2010/main" val="254196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F03162-4A8A-4F85-8845-2232EC4AADCC}" type="slidenum">
              <a:rPr lang="en-US" smtClean="0"/>
              <a:t>1</a:t>
            </a:fld>
            <a:endParaRPr lang="en-US"/>
          </a:p>
        </p:txBody>
      </p:sp>
    </p:spTree>
    <p:extLst>
      <p:ext uri="{BB962C8B-B14F-4D97-AF65-F5344CB8AC3E}">
        <p14:creationId xmlns:p14="http://schemas.microsoft.com/office/powerpoint/2010/main" val="297583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455613" y="719138"/>
            <a:ext cx="6391275" cy="3595687"/>
          </a:xfrm>
          <a:ln/>
        </p:spPr>
      </p:sp>
      <p:sp>
        <p:nvSpPr>
          <p:cNvPr id="389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a:solidFill>
                  <a:schemeClr val="tx1"/>
                </a:solidFill>
                <a:latin typeface="Arial" charset="0"/>
                <a:ea typeface="ＭＳ Ｐゴシック" charset="0"/>
              </a:defRPr>
            </a:lvl1pPr>
            <a:lvl2pPr marL="742950" indent="-285750" defTabSz="965200" eaLnBrk="0" hangingPunct="0">
              <a:defRPr>
                <a:solidFill>
                  <a:schemeClr val="tx1"/>
                </a:solidFill>
                <a:latin typeface="Arial" charset="0"/>
                <a:ea typeface="ＭＳ Ｐゴシック" charset="0"/>
              </a:defRPr>
            </a:lvl2pPr>
            <a:lvl3pPr marL="1143000" indent="-228600" defTabSz="965200" eaLnBrk="0" hangingPunct="0">
              <a:defRPr>
                <a:solidFill>
                  <a:schemeClr val="tx1"/>
                </a:solidFill>
                <a:latin typeface="Arial" charset="0"/>
                <a:ea typeface="ＭＳ Ｐゴシック" charset="0"/>
              </a:defRPr>
            </a:lvl3pPr>
            <a:lvl4pPr marL="1600200" indent="-228600" defTabSz="965200" eaLnBrk="0" hangingPunct="0">
              <a:defRPr>
                <a:solidFill>
                  <a:schemeClr val="tx1"/>
                </a:solidFill>
                <a:latin typeface="Arial" charset="0"/>
                <a:ea typeface="ＭＳ Ｐゴシック" charset="0"/>
              </a:defRPr>
            </a:lvl4pPr>
            <a:lvl5pPr marL="2057400" indent="-228600" defTabSz="965200" eaLnBrk="0" hangingPunct="0">
              <a:defRPr>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91B7EDC-D532-E64C-A88A-8EDD91AF94E9}" type="slidenum">
              <a:rPr lang="en-US"/>
              <a:pPr eaLnBrk="1" hangingPunct="1"/>
              <a:t>8</a:t>
            </a:fld>
            <a:endParaRPr lang="en-US"/>
          </a:p>
        </p:txBody>
      </p:sp>
    </p:spTree>
    <p:extLst>
      <p:ext uri="{BB962C8B-B14F-4D97-AF65-F5344CB8AC3E}">
        <p14:creationId xmlns:p14="http://schemas.microsoft.com/office/powerpoint/2010/main" val="57355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CD7DE18D-B477-5540-A418-45080CBABEBE}" type="slidenum">
              <a:rPr lang="en-US" smtClean="0"/>
              <a:pPr/>
              <a:t>20</a:t>
            </a:fld>
            <a:endParaRPr lang="en-US"/>
          </a:p>
        </p:txBody>
      </p:sp>
    </p:spTree>
    <p:extLst>
      <p:ext uri="{BB962C8B-B14F-4D97-AF65-F5344CB8AC3E}">
        <p14:creationId xmlns:p14="http://schemas.microsoft.com/office/powerpoint/2010/main" val="739192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CD7DE18D-B477-5540-A418-45080CBABEBE}" type="slidenum">
              <a:rPr lang="en-US" smtClean="0"/>
              <a:pPr/>
              <a:t>27</a:t>
            </a:fld>
            <a:endParaRPr lang="en-US"/>
          </a:p>
        </p:txBody>
      </p:sp>
    </p:spTree>
    <p:extLst>
      <p:ext uri="{BB962C8B-B14F-4D97-AF65-F5344CB8AC3E}">
        <p14:creationId xmlns:p14="http://schemas.microsoft.com/office/powerpoint/2010/main" val="377834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DA248-50CC-4D29-850D-63CD1D9644A9}" type="slidenum">
              <a:rPr lang="en-US" smtClean="0"/>
              <a:t>30</a:t>
            </a:fld>
            <a:endParaRPr lang="en-US"/>
          </a:p>
        </p:txBody>
      </p:sp>
    </p:spTree>
    <p:extLst>
      <p:ext uri="{BB962C8B-B14F-4D97-AF65-F5344CB8AC3E}">
        <p14:creationId xmlns:p14="http://schemas.microsoft.com/office/powerpoint/2010/main" val="138558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887819-4685-4A49-9530-DE27DDDCD74D}"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F6316-F650-467A-A5D7-49CD73E29C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23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7819-4685-4A49-9530-DE27DDDCD74D}"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F6316-F650-467A-A5D7-49CD73E29C91}" type="slidenum">
              <a:rPr lang="en-US" smtClean="0"/>
              <a:t>‹#›</a:t>
            </a:fld>
            <a:endParaRPr lang="en-US"/>
          </a:p>
        </p:txBody>
      </p:sp>
    </p:spTree>
    <p:extLst>
      <p:ext uri="{BB962C8B-B14F-4D97-AF65-F5344CB8AC3E}">
        <p14:creationId xmlns:p14="http://schemas.microsoft.com/office/powerpoint/2010/main" val="14180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7819-4685-4A49-9530-DE27DDDCD74D}"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F6316-F650-467A-A5D7-49CD73E29C91}" type="slidenum">
              <a:rPr lang="en-US" smtClean="0"/>
              <a:t>‹#›</a:t>
            </a:fld>
            <a:endParaRPr lang="en-US"/>
          </a:p>
        </p:txBody>
      </p:sp>
    </p:spTree>
    <p:extLst>
      <p:ext uri="{BB962C8B-B14F-4D97-AF65-F5344CB8AC3E}">
        <p14:creationId xmlns:p14="http://schemas.microsoft.com/office/powerpoint/2010/main" val="386861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7819-4685-4A49-9530-DE27DDDCD74D}"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F6316-F650-467A-A5D7-49CD73E29C91}" type="slidenum">
              <a:rPr lang="en-US" smtClean="0"/>
              <a:t>‹#›</a:t>
            </a:fld>
            <a:endParaRPr lang="en-US"/>
          </a:p>
        </p:txBody>
      </p:sp>
    </p:spTree>
    <p:extLst>
      <p:ext uri="{BB962C8B-B14F-4D97-AF65-F5344CB8AC3E}">
        <p14:creationId xmlns:p14="http://schemas.microsoft.com/office/powerpoint/2010/main" val="320627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87819-4685-4A49-9530-DE27DDDCD74D}"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F6316-F650-467A-A5D7-49CD73E29C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8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87819-4685-4A49-9530-DE27DDDCD74D}"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F6316-F650-467A-A5D7-49CD73E29C91}" type="slidenum">
              <a:rPr lang="en-US" smtClean="0"/>
              <a:t>‹#›</a:t>
            </a:fld>
            <a:endParaRPr lang="en-US"/>
          </a:p>
        </p:txBody>
      </p:sp>
    </p:spTree>
    <p:extLst>
      <p:ext uri="{BB962C8B-B14F-4D97-AF65-F5344CB8AC3E}">
        <p14:creationId xmlns:p14="http://schemas.microsoft.com/office/powerpoint/2010/main" val="417025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87819-4685-4A49-9530-DE27DDDCD74D}" type="datetimeFigureOut">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F6316-F650-467A-A5D7-49CD73E29C91}" type="slidenum">
              <a:rPr lang="en-US" smtClean="0"/>
              <a:t>‹#›</a:t>
            </a:fld>
            <a:endParaRPr lang="en-US"/>
          </a:p>
        </p:txBody>
      </p:sp>
    </p:spTree>
    <p:extLst>
      <p:ext uri="{BB962C8B-B14F-4D97-AF65-F5344CB8AC3E}">
        <p14:creationId xmlns:p14="http://schemas.microsoft.com/office/powerpoint/2010/main" val="351312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887819-4685-4A49-9530-DE27DDDCD74D}" type="datetimeFigureOut">
              <a:rPr lang="en-US" smtClean="0"/>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F6316-F650-467A-A5D7-49CD73E29C91}" type="slidenum">
              <a:rPr lang="en-US" smtClean="0"/>
              <a:t>‹#›</a:t>
            </a:fld>
            <a:endParaRPr lang="en-US"/>
          </a:p>
        </p:txBody>
      </p:sp>
    </p:spTree>
    <p:extLst>
      <p:ext uri="{BB962C8B-B14F-4D97-AF65-F5344CB8AC3E}">
        <p14:creationId xmlns:p14="http://schemas.microsoft.com/office/powerpoint/2010/main" val="378336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887819-4685-4A49-9530-DE27DDDCD74D}" type="datetimeFigureOut">
              <a:rPr lang="en-US" smtClean="0"/>
              <a:t>12/28/2023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9F6316-F650-467A-A5D7-49CD73E29C91}" type="slidenum">
              <a:rPr lang="en-US" smtClean="0"/>
              <a:t>‹#›</a:t>
            </a:fld>
            <a:endParaRPr lang="en-US"/>
          </a:p>
        </p:txBody>
      </p:sp>
    </p:spTree>
    <p:extLst>
      <p:ext uri="{BB962C8B-B14F-4D97-AF65-F5344CB8AC3E}">
        <p14:creationId xmlns:p14="http://schemas.microsoft.com/office/powerpoint/2010/main" val="376579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887819-4685-4A49-9530-DE27DDDCD74D}" type="datetimeFigureOut">
              <a:rPr lang="en-US" smtClean="0"/>
              <a:t>12/28/2023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9F6316-F650-467A-A5D7-49CD73E29C91}" type="slidenum">
              <a:rPr lang="en-US" smtClean="0"/>
              <a:t>‹#›</a:t>
            </a:fld>
            <a:endParaRPr lang="en-US"/>
          </a:p>
        </p:txBody>
      </p:sp>
    </p:spTree>
    <p:extLst>
      <p:ext uri="{BB962C8B-B14F-4D97-AF65-F5344CB8AC3E}">
        <p14:creationId xmlns:p14="http://schemas.microsoft.com/office/powerpoint/2010/main" val="316864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87819-4685-4A49-9530-DE27DDDCD74D}"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F6316-F650-467A-A5D7-49CD73E29C91}" type="slidenum">
              <a:rPr lang="en-US" smtClean="0"/>
              <a:t>‹#›</a:t>
            </a:fld>
            <a:endParaRPr lang="en-US"/>
          </a:p>
        </p:txBody>
      </p:sp>
    </p:spTree>
    <p:extLst>
      <p:ext uri="{BB962C8B-B14F-4D97-AF65-F5344CB8AC3E}">
        <p14:creationId xmlns:p14="http://schemas.microsoft.com/office/powerpoint/2010/main" val="162255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887819-4685-4A49-9530-DE27DDDCD74D}" type="datetimeFigureOut">
              <a:rPr lang="en-US" smtClean="0"/>
              <a:t>12/28/2023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9F6316-F650-467A-A5D7-49CD73E29C9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7751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30.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9.png"/><Relationship Id="rId5" Type="http://schemas.openxmlformats.org/officeDocument/2006/relationships/image" Target="../media/image24.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22.xml"/><Relationship Id="rId7" Type="http://schemas.openxmlformats.org/officeDocument/2006/relationships/image" Target="../media/image3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2.xml"/><Relationship Id="rId11" Type="http://schemas.openxmlformats.org/officeDocument/2006/relationships/image" Target="../media/image41.png"/><Relationship Id="rId5" Type="http://schemas.openxmlformats.org/officeDocument/2006/relationships/tags" Target="../tags/tag24.xml"/><Relationship Id="rId10" Type="http://schemas.openxmlformats.org/officeDocument/2006/relationships/image" Target="../media/image40.png"/><Relationship Id="rId4" Type="http://schemas.openxmlformats.org/officeDocument/2006/relationships/tags" Target="../tags/tag23.xml"/><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27.xml"/><Relationship Id="rId7" Type="http://schemas.openxmlformats.org/officeDocument/2006/relationships/image" Target="../media/image4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42.png"/><Relationship Id="rId5" Type="http://schemas.openxmlformats.org/officeDocument/2006/relationships/notesSlide" Target="../notesSlides/notesSlide4.xml"/><Relationship Id="rId10" Type="http://schemas.openxmlformats.org/officeDocument/2006/relationships/image" Target="../media/image46.png"/><Relationship Id="rId4" Type="http://schemas.openxmlformats.org/officeDocument/2006/relationships/slideLayout" Target="../slideLayouts/slideLayout2.xml"/><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0.png"/><Relationship Id="rId5" Type="http://schemas.openxmlformats.org/officeDocument/2006/relationships/tags" Target="../tags/tag11.xml"/><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tags" Target="../tags/tag10.xml"/><Relationship Id="rId9" Type="http://schemas.openxmlformats.org/officeDocument/2006/relationships/image" Target="../media/image8.png"/><Relationship Id="rId1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png"/><Relationship Id="rId21" Type="http://schemas.openxmlformats.org/officeDocument/2006/relationships/image" Target="../media/image80.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56.png"/><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19" Type="http://schemas.openxmlformats.org/officeDocument/2006/relationships/image" Target="../media/image78.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81.png"/></Relationships>
</file>

<file path=ppt/slides/_rels/slide46.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3" Type="http://schemas.openxmlformats.org/officeDocument/2006/relationships/image" Target="../media/image82.png"/><Relationship Id="rId21" Type="http://schemas.openxmlformats.org/officeDocument/2006/relationships/image" Target="../media/image100.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 Type="http://schemas.openxmlformats.org/officeDocument/2006/relationships/image" Target="../media/image56.png"/><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slideLayout" Target="../slideLayouts/slideLayout6.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5" Type="http://schemas.openxmlformats.org/officeDocument/2006/relationships/image" Target="../media/image94.png"/><Relationship Id="rId10" Type="http://schemas.openxmlformats.org/officeDocument/2006/relationships/image" Target="../media/image89.png"/><Relationship Id="rId19" Type="http://schemas.openxmlformats.org/officeDocument/2006/relationships/image" Target="../media/image98.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s>
</file>

<file path=ppt/slides/_rels/slide47.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18" Type="http://schemas.openxmlformats.org/officeDocument/2006/relationships/image" Target="../media/image115.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17" Type="http://schemas.openxmlformats.org/officeDocument/2006/relationships/image" Target="../media/image100.png"/><Relationship Id="rId2" Type="http://schemas.openxmlformats.org/officeDocument/2006/relationships/image" Target="../media/image101.png"/><Relationship Id="rId16" Type="http://schemas.openxmlformats.org/officeDocument/2006/relationships/image" Target="../media/image114.png"/><Relationship Id="rId1" Type="http://schemas.openxmlformats.org/officeDocument/2006/relationships/slideLayout" Target="../slideLayouts/slideLayout6.xml"/><Relationship Id="rId6" Type="http://schemas.openxmlformats.org/officeDocument/2006/relationships/image" Target="../media/image56.png"/><Relationship Id="rId11" Type="http://schemas.openxmlformats.org/officeDocument/2006/relationships/image" Target="../media/image109.png"/><Relationship Id="rId5" Type="http://schemas.openxmlformats.org/officeDocument/2006/relationships/image" Target="../media/image104.png"/><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image" Target="../media/image103.png"/><Relationship Id="rId9" Type="http://schemas.openxmlformats.org/officeDocument/2006/relationships/image" Target="../media/image107.png"/><Relationship Id="rId14" Type="http://schemas.openxmlformats.org/officeDocument/2006/relationships/image" Target="../media/image112.png"/></Relationships>
</file>

<file path=ppt/slides/_rels/slide48.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4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31.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1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14: </a:t>
            </a:r>
            <a:r>
              <a:rPr lang="en-US"/>
              <a:t>Bayesian Networks</a:t>
            </a:r>
            <a:endParaRPr lang="en-US" dirty="0"/>
          </a:p>
        </p:txBody>
      </p:sp>
      <p:sp>
        <p:nvSpPr>
          <p:cNvPr id="4" name="TextBox 3"/>
          <p:cNvSpPr txBox="1"/>
          <p:nvPr/>
        </p:nvSpPr>
        <p:spPr>
          <a:xfrm>
            <a:off x="990600" y="5431971"/>
            <a:ext cx="9372600" cy="369332"/>
          </a:xfrm>
          <a:prstGeom prst="rect">
            <a:avLst/>
          </a:prstGeom>
          <a:noFill/>
        </p:spPr>
        <p:txBody>
          <a:bodyPr wrap="square" rtlCol="0">
            <a:spAutoFit/>
          </a:bodyPr>
          <a:lstStyle/>
          <a:p>
            <a:r>
              <a:rPr lang="en-US" dirty="0"/>
              <a:t>These slides are adopted from Berkeley course materials and Russell and </a:t>
            </a:r>
            <a:r>
              <a:rPr lang="en-US" dirty="0" err="1"/>
              <a:t>Norvig</a:t>
            </a:r>
            <a:r>
              <a:rPr lang="en-US" dirty="0"/>
              <a:t> textbook</a:t>
            </a:r>
          </a:p>
        </p:txBody>
      </p:sp>
    </p:spTree>
    <p:extLst>
      <p:ext uri="{BB962C8B-B14F-4D97-AF65-F5344CB8AC3E}">
        <p14:creationId xmlns:p14="http://schemas.microsoft.com/office/powerpoint/2010/main" val="89743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A Bayesian network is a </a:t>
            </a:r>
            <a:r>
              <a:rPr lang="en-US" dirty="0">
                <a:solidFill>
                  <a:srgbClr val="00B0F0"/>
                </a:solidFill>
              </a:rPr>
              <a:t>directed acyclic graph (DAG) </a:t>
            </a:r>
            <a:r>
              <a:rPr lang="en-US" dirty="0"/>
              <a:t>in which each node is annotated with quantitative probability information. </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The full specification is as follows:</a:t>
            </a:r>
          </a:p>
          <a:p>
            <a:pPr marL="201168" lvl="1" indent="0">
              <a:buNone/>
            </a:pPr>
            <a:r>
              <a:rPr lang="en-US" dirty="0"/>
              <a:t>1. Each node corresponds to a random variable, which may be discrete or continuous.</a:t>
            </a:r>
          </a:p>
          <a:p>
            <a:pPr marL="201168" lvl="1" indent="0">
              <a:buNone/>
            </a:pPr>
            <a:r>
              <a:rPr lang="en-US" dirty="0"/>
              <a:t>2. A set of directed links or arrows connects pairs of nodes</a:t>
            </a:r>
            <a:r>
              <a:rPr lang="en-US" dirty="0">
                <a:solidFill>
                  <a:srgbClr val="00B0F0"/>
                </a:solidFill>
              </a:rPr>
              <a:t>. If there is an arrow from node</a:t>
            </a:r>
          </a:p>
          <a:p>
            <a:pPr marL="201168" lvl="1" indent="0">
              <a:buNone/>
            </a:pPr>
            <a:r>
              <a:rPr lang="en-US" dirty="0">
                <a:solidFill>
                  <a:srgbClr val="00B0F0"/>
                </a:solidFill>
              </a:rPr>
              <a:t>X to node Y , X is said to be a </a:t>
            </a:r>
            <a:r>
              <a:rPr lang="en-US" i="1" dirty="0">
                <a:solidFill>
                  <a:srgbClr val="00B0F0"/>
                </a:solidFill>
              </a:rPr>
              <a:t>parent </a:t>
            </a:r>
            <a:r>
              <a:rPr lang="en-US" dirty="0">
                <a:solidFill>
                  <a:srgbClr val="00B0F0"/>
                </a:solidFill>
              </a:rPr>
              <a:t>of Y</a:t>
            </a:r>
            <a:r>
              <a:rPr lang="en-US" dirty="0"/>
              <a:t>. </a:t>
            </a:r>
          </a:p>
          <a:p>
            <a:pPr marL="201168" lvl="1" indent="0">
              <a:buNone/>
            </a:pPr>
            <a:r>
              <a:rPr lang="en-US" dirty="0"/>
              <a:t>3. Each node Xi has a conditional probability distribution </a:t>
            </a:r>
            <a:r>
              <a:rPr lang="en-US" b="1" dirty="0">
                <a:solidFill>
                  <a:srgbClr val="FF0000"/>
                </a:solidFill>
              </a:rPr>
              <a:t>P</a:t>
            </a:r>
            <a:r>
              <a:rPr lang="en-US" dirty="0">
                <a:solidFill>
                  <a:srgbClr val="FF0000"/>
                </a:solidFill>
              </a:rPr>
              <a:t>(Xi |Parents(Xi)) </a:t>
            </a:r>
            <a:r>
              <a:rPr lang="en-US" dirty="0"/>
              <a:t>that quantifies</a:t>
            </a:r>
          </a:p>
          <a:p>
            <a:pPr marL="201168" lvl="1" indent="0">
              <a:buNone/>
            </a:pPr>
            <a:r>
              <a:rPr lang="en-US" dirty="0"/>
              <a:t>the effect of the parents on the node.</a:t>
            </a:r>
            <a:endParaRPr lang="en-US" b="1" dirty="0"/>
          </a:p>
        </p:txBody>
      </p:sp>
    </p:spTree>
    <p:extLst>
      <p:ext uri="{BB962C8B-B14F-4D97-AF65-F5344CB8AC3E}">
        <p14:creationId xmlns:p14="http://schemas.microsoft.com/office/powerpoint/2010/main" val="118694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topology of the network—the set of nodes and links—specifies the conditional independence relationships that hold in the domain, in a way that will be made precise shortly.</a:t>
            </a:r>
          </a:p>
          <a:p>
            <a:pPr marL="0" indent="0">
              <a:buNone/>
            </a:pPr>
            <a:r>
              <a:rPr lang="en-US" dirty="0"/>
              <a:t> </a:t>
            </a:r>
          </a:p>
          <a:p>
            <a:pPr>
              <a:buFont typeface="Arial" panose="020B0604020202020204" pitchFamily="34" charset="0"/>
              <a:buChar char="•"/>
            </a:pPr>
            <a:r>
              <a:rPr lang="en-US" dirty="0"/>
              <a:t>The </a:t>
            </a:r>
            <a:r>
              <a:rPr lang="en-US" i="1" dirty="0"/>
              <a:t>intuitive </a:t>
            </a:r>
            <a:r>
              <a:rPr lang="en-US" dirty="0"/>
              <a:t>meaning of an arrow is typically that </a:t>
            </a:r>
            <a:r>
              <a:rPr lang="en-US" dirty="0">
                <a:solidFill>
                  <a:srgbClr val="FF0000"/>
                </a:solidFill>
              </a:rPr>
              <a:t>X has a </a:t>
            </a:r>
            <a:r>
              <a:rPr lang="en-US" i="1" dirty="0">
                <a:solidFill>
                  <a:srgbClr val="FF0000"/>
                </a:solidFill>
              </a:rPr>
              <a:t>direct influence </a:t>
            </a:r>
            <a:r>
              <a:rPr lang="en-US" dirty="0">
                <a:solidFill>
                  <a:srgbClr val="FF0000"/>
                </a:solidFill>
              </a:rPr>
              <a:t>on Y</a:t>
            </a:r>
            <a:r>
              <a:rPr lang="en-US" dirty="0"/>
              <a:t>, which suggests</a:t>
            </a:r>
          </a:p>
          <a:p>
            <a:r>
              <a:rPr lang="en-US" dirty="0"/>
              <a:t>that </a:t>
            </a:r>
            <a:r>
              <a:rPr lang="en-US" dirty="0">
                <a:solidFill>
                  <a:srgbClr val="00B050"/>
                </a:solidFill>
              </a:rPr>
              <a:t>causes should be parents of effects</a:t>
            </a:r>
            <a:r>
              <a:rPr lang="en-US" dirty="0"/>
              <a:t>.</a:t>
            </a:r>
          </a:p>
          <a:p>
            <a:endParaRPr lang="en-US" dirty="0"/>
          </a:p>
          <a:p>
            <a:r>
              <a:rPr lang="en-US" dirty="0"/>
              <a:t>Given the Bayesian network topology and the conditional probability tables, the full joint distribution for all the variables can be specified.</a:t>
            </a:r>
          </a:p>
        </p:txBody>
      </p:sp>
    </p:spTree>
    <p:extLst>
      <p:ext uri="{BB962C8B-B14F-4D97-AF65-F5344CB8AC3E}">
        <p14:creationId xmlns:p14="http://schemas.microsoft.com/office/powerpoint/2010/main" val="110748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latin typeface="Calibri"/>
                <a:cs typeface="Calibri"/>
              </a:rPr>
              <a:t>Example Bayesian Network: Car</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0" y="1881724"/>
            <a:ext cx="7737066" cy="4349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3756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latin typeface="Calibri"/>
                <a:cs typeface="Calibri"/>
              </a:rPr>
              <a:t>Graphical Model Notation</a:t>
            </a:r>
          </a:p>
        </p:txBody>
      </p:sp>
      <p:sp>
        <p:nvSpPr>
          <p:cNvPr id="17411" name="Rectangle 3"/>
          <p:cNvSpPr>
            <a:spLocks noGrp="1" noChangeArrowheads="1"/>
          </p:cNvSpPr>
          <p:nvPr>
            <p:ph idx="1"/>
          </p:nvPr>
        </p:nvSpPr>
        <p:spPr>
          <a:xfrm>
            <a:off x="152400" y="1371600"/>
            <a:ext cx="5638800" cy="4876800"/>
          </a:xfrm>
        </p:spPr>
        <p:txBody>
          <a:bodyPr/>
          <a:lstStyle/>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Nodes: variables (with domains)</a:t>
            </a:r>
          </a:p>
          <a:p>
            <a:pPr lvl="1" eaLnBrk="1" hangingPunct="1">
              <a:lnSpc>
                <a:spcPct val="80000"/>
              </a:lnSpc>
            </a:pPr>
            <a:r>
              <a:rPr lang="en-US" sz="2000" dirty="0">
                <a:latin typeface="Calibri"/>
                <a:cs typeface="Calibri"/>
              </a:rPr>
              <a:t>Can be assigned (observed) or unassigned (unobserved).</a:t>
            </a:r>
          </a:p>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Arcs: interactions</a:t>
            </a:r>
          </a:p>
          <a:p>
            <a:pPr lvl="1" eaLnBrk="1" hangingPunct="1">
              <a:lnSpc>
                <a:spcPct val="80000"/>
              </a:lnSpc>
            </a:pPr>
            <a:r>
              <a:rPr lang="en-US" sz="2000" dirty="0">
                <a:latin typeface="Calibri"/>
                <a:cs typeface="Calibri"/>
              </a:rPr>
              <a:t>Similar to CSP constraints</a:t>
            </a:r>
          </a:p>
          <a:p>
            <a:pPr lvl="1" eaLnBrk="1" hangingPunct="1">
              <a:lnSpc>
                <a:spcPct val="80000"/>
              </a:lnSpc>
            </a:pPr>
            <a:r>
              <a:rPr lang="en-US" sz="2000" dirty="0">
                <a:latin typeface="Calibri"/>
                <a:cs typeface="Calibri"/>
              </a:rPr>
              <a:t>Indicate </a:t>
            </a:r>
            <a:r>
              <a:rPr lang="ja-JP" altLang="en-US" sz="2000" dirty="0">
                <a:latin typeface="Calibri"/>
                <a:cs typeface="Calibri"/>
              </a:rPr>
              <a:t>“</a:t>
            </a:r>
            <a:r>
              <a:rPr lang="en-US" sz="2000" dirty="0">
                <a:latin typeface="Calibri"/>
                <a:cs typeface="Calibri"/>
              </a:rPr>
              <a:t>direct influence</a:t>
            </a:r>
            <a:r>
              <a:rPr lang="ja-JP" altLang="en-US" sz="2000" dirty="0">
                <a:latin typeface="Calibri"/>
                <a:cs typeface="Calibri"/>
              </a:rPr>
              <a:t>”</a:t>
            </a:r>
            <a:r>
              <a:rPr lang="en-US" sz="2000" dirty="0">
                <a:latin typeface="Calibri"/>
                <a:cs typeface="Calibri"/>
              </a:rPr>
              <a:t> between variables</a:t>
            </a:r>
          </a:p>
          <a:p>
            <a:pPr lvl="1" eaLnBrk="1" hangingPunct="1">
              <a:lnSpc>
                <a:spcPct val="80000"/>
              </a:lnSpc>
            </a:pPr>
            <a:r>
              <a:rPr lang="en-US" sz="2000" dirty="0">
                <a:latin typeface="Calibri"/>
                <a:cs typeface="Calibri"/>
              </a:rPr>
              <a:t>Formally: encode conditional independence</a:t>
            </a:r>
            <a:endParaRPr lang="en-US" sz="2400" dirty="0">
              <a:latin typeface="Calibri"/>
              <a:cs typeface="Calibri"/>
            </a:endParaRPr>
          </a:p>
          <a:p>
            <a:pPr eaLnBrk="1" hangingPunct="1">
              <a:lnSpc>
                <a:spcPct val="80000"/>
              </a:lnSpc>
            </a:pPr>
            <a:endParaRPr lang="en-US" sz="2400" dirty="0">
              <a:latin typeface="Calibri"/>
              <a:cs typeface="Calibri"/>
            </a:endParaRPr>
          </a:p>
        </p:txBody>
      </p:sp>
      <p:pic>
        <p:nvPicPr>
          <p:cNvPr id="1741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r="61858" b="49960"/>
          <a:stretch>
            <a:fillRect/>
          </a:stretch>
        </p:blipFill>
        <p:spPr bwMode="auto">
          <a:xfrm>
            <a:off x="6553200" y="1676400"/>
            <a:ext cx="14478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7413" name="Group 5"/>
          <p:cNvGrpSpPr>
            <a:grpSpLocks/>
          </p:cNvGrpSpPr>
          <p:nvPr/>
        </p:nvGrpSpPr>
        <p:grpSpPr bwMode="auto">
          <a:xfrm>
            <a:off x="5715000" y="3125787"/>
            <a:ext cx="2805113" cy="1979613"/>
            <a:chOff x="3600" y="2208"/>
            <a:chExt cx="1767" cy="1247"/>
          </a:xfrm>
        </p:grpSpPr>
        <p:pic>
          <p:nvPicPr>
            <p:cNvPr id="1741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l="26097"/>
            <a:stretch>
              <a:fillRect/>
            </a:stretch>
          </p:blipFill>
          <p:spPr bwMode="auto">
            <a:xfrm>
              <a:off x="3600" y="2208"/>
              <a:ext cx="1767" cy="1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6" name="Rectangle 7"/>
            <p:cNvSpPr>
              <a:spLocks noChangeArrowheads="1"/>
            </p:cNvSpPr>
            <p:nvPr/>
          </p:nvSpPr>
          <p:spPr bwMode="auto">
            <a:xfrm>
              <a:off x="3600" y="2208"/>
              <a:ext cx="336" cy="62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a:cs typeface="Calibri"/>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1" y="3276600"/>
            <a:ext cx="3047998" cy="182271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9200" y="1219200"/>
            <a:ext cx="2743200" cy="1828800"/>
          </a:xfrm>
          <a:prstGeom prst="rect">
            <a:avLst/>
          </a:prstGeom>
        </p:spPr>
      </p:pic>
    </p:spTree>
    <p:extLst>
      <p:ext uri="{BB962C8B-B14F-4D97-AF65-F5344CB8AC3E}">
        <p14:creationId xmlns:p14="http://schemas.microsoft.com/office/powerpoint/2010/main" val="402535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a:cs typeface="Calibri"/>
              </a:rPr>
              <a:t>Example: Coin Flips</a:t>
            </a:r>
          </a:p>
        </p:txBody>
      </p:sp>
      <p:sp>
        <p:nvSpPr>
          <p:cNvPr id="18439" name="Rectangle 7"/>
          <p:cNvSpPr>
            <a:spLocks noGrp="1" noChangeArrowheads="1"/>
          </p:cNvSpPr>
          <p:nvPr>
            <p:ph idx="1"/>
          </p:nvPr>
        </p:nvSpPr>
        <p:spPr/>
        <p:txBody>
          <a:bodyPr/>
          <a:lstStyle/>
          <a:p>
            <a:pPr eaLnBrk="1" hangingPunct="1"/>
            <a:r>
              <a:rPr lang="en-US" dirty="0">
                <a:latin typeface="Calibri"/>
                <a:cs typeface="Calibri"/>
              </a:rPr>
              <a:t>N independent coin flips</a:t>
            </a: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r>
              <a:rPr lang="en-US" dirty="0">
                <a:latin typeface="Calibri"/>
                <a:cs typeface="Calibri"/>
              </a:rPr>
              <a:t>No interactions between variables: </a:t>
            </a:r>
            <a:r>
              <a:rPr lang="en-US" dirty="0">
                <a:solidFill>
                  <a:srgbClr val="CC0000"/>
                </a:solidFill>
                <a:latin typeface="Calibri"/>
                <a:cs typeface="Calibri"/>
              </a:rPr>
              <a:t>absolute independence</a:t>
            </a:r>
          </a:p>
          <a:p>
            <a:pPr eaLnBrk="1" hangingPunct="1"/>
            <a:endParaRPr lang="en-US" dirty="0">
              <a:solidFill>
                <a:srgbClr val="CC0000"/>
              </a:solidFill>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p:txBody>
      </p:sp>
      <p:sp>
        <p:nvSpPr>
          <p:cNvPr id="18435" name="Oval 3"/>
          <p:cNvSpPr>
            <a:spLocks noChangeArrowheads="1"/>
          </p:cNvSpPr>
          <p:nvPr/>
        </p:nvSpPr>
        <p:spPr bwMode="auto">
          <a:xfrm>
            <a:off x="1447800" y="3200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X</a:t>
            </a:r>
            <a:r>
              <a:rPr lang="en-US" sz="2800" baseline="-25000" dirty="0">
                <a:latin typeface="Calibri"/>
                <a:cs typeface="Calibri"/>
              </a:rPr>
              <a:t>1</a:t>
            </a:r>
          </a:p>
        </p:txBody>
      </p:sp>
      <p:sp>
        <p:nvSpPr>
          <p:cNvPr id="18436" name="Oval 4"/>
          <p:cNvSpPr>
            <a:spLocks noChangeArrowheads="1"/>
          </p:cNvSpPr>
          <p:nvPr/>
        </p:nvSpPr>
        <p:spPr bwMode="auto">
          <a:xfrm>
            <a:off x="3124200" y="3200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X</a:t>
            </a:r>
            <a:r>
              <a:rPr lang="en-US" sz="2800" baseline="-25000">
                <a:latin typeface="Calibri"/>
                <a:cs typeface="Calibri"/>
              </a:rPr>
              <a:t>2</a:t>
            </a:r>
          </a:p>
        </p:txBody>
      </p:sp>
      <p:sp>
        <p:nvSpPr>
          <p:cNvPr id="18437" name="Oval 5"/>
          <p:cNvSpPr>
            <a:spLocks noChangeArrowheads="1"/>
          </p:cNvSpPr>
          <p:nvPr/>
        </p:nvSpPr>
        <p:spPr bwMode="auto">
          <a:xfrm>
            <a:off x="6553200" y="3200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X</a:t>
            </a:r>
            <a:r>
              <a:rPr lang="en-US" sz="2800" i="1" baseline="-25000">
                <a:latin typeface="Calibri"/>
                <a:cs typeface="Calibri"/>
              </a:rPr>
              <a:t>n</a:t>
            </a:r>
          </a:p>
        </p:txBody>
      </p:sp>
      <p:pic>
        <p:nvPicPr>
          <p:cNvPr id="18438" name="Picture 6" descr="txp_fig"/>
          <p:cNvPicPr>
            <a:picLocks noChangeAspect="1" noChangeArrowheads="1"/>
          </p:cNvPicPr>
          <p:nvPr>
            <p:custDataLst>
              <p:tags r:id="rId1"/>
            </p:custDataLst>
          </p:nvPr>
        </p:nvPicPr>
        <p:blipFill>
          <a:blip r:embed="rId3" cstate="email">
            <a:extLst>
              <a:ext uri="{28A0092B-C50C-407E-A947-70E740481C1C}">
                <a14:useLocalDpi xmlns:a14="http://schemas.microsoft.com/office/drawing/2010/main" val="0"/>
              </a:ext>
            </a:extLst>
          </a:blip>
          <a:srcRect/>
          <a:stretch>
            <a:fillRect/>
          </a:stretch>
        </p:blipFill>
        <p:spPr bwMode="auto">
          <a:xfrm>
            <a:off x="5029200" y="3505200"/>
            <a:ext cx="469900" cy="8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7928" y="1447800"/>
            <a:ext cx="2871386" cy="2743200"/>
          </a:xfrm>
          <a:prstGeom prst="rect">
            <a:avLst/>
          </a:prstGeom>
        </p:spPr>
      </p:pic>
    </p:spTree>
    <p:extLst>
      <p:ext uri="{BB962C8B-B14F-4D97-AF65-F5344CB8AC3E}">
        <p14:creationId xmlns:p14="http://schemas.microsoft.com/office/powerpoint/2010/main" val="173062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6" grpId="0" animBg="1"/>
      <p:bldP spid="184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 Example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Toothache and Catch are conditionally independent given Cavity. </a:t>
            </a:r>
          </a:p>
          <a:p>
            <a:pPr>
              <a:buFont typeface="Arial" panose="020B0604020202020204" pitchFamily="34" charset="0"/>
              <a:buChar char="•"/>
            </a:pPr>
            <a:r>
              <a:rPr lang="en-US" dirty="0"/>
              <a:t>Weather is independent of the other variables.</a:t>
            </a:r>
          </a:p>
          <a:p>
            <a:endParaRPr lang="en-US" dirty="0"/>
          </a:p>
          <a:p>
            <a:endParaRPr lang="en-US" dirty="0"/>
          </a:p>
        </p:txBody>
      </p:sp>
      <p:pic>
        <p:nvPicPr>
          <p:cNvPr id="4" name="Picture 3"/>
          <p:cNvPicPr>
            <a:picLocks noChangeAspect="1"/>
          </p:cNvPicPr>
          <p:nvPr/>
        </p:nvPicPr>
        <p:blipFill>
          <a:blip r:embed="rId2"/>
          <a:stretch>
            <a:fillRect/>
          </a:stretch>
        </p:blipFill>
        <p:spPr>
          <a:xfrm>
            <a:off x="4046711" y="3329518"/>
            <a:ext cx="5981700" cy="2647950"/>
          </a:xfrm>
          <a:prstGeom prst="rect">
            <a:avLst/>
          </a:prstGeom>
        </p:spPr>
      </p:pic>
    </p:spTree>
    <p:extLst>
      <p:ext uri="{BB962C8B-B14F-4D97-AF65-F5344CB8AC3E}">
        <p14:creationId xmlns:p14="http://schemas.microsoft.com/office/powerpoint/2010/main" val="934970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Example: Burglary Network</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You have a new burglar alarm installed at home. It is fairly reliable at detecting a burglary, but also responds on occasion to minor earthquakes.</a:t>
            </a:r>
          </a:p>
          <a:p>
            <a:pPr>
              <a:buFont typeface="Arial" panose="020B0604020202020204" pitchFamily="34" charset="0"/>
              <a:buChar char="•"/>
            </a:pPr>
            <a:r>
              <a:rPr lang="en-US" dirty="0"/>
              <a:t> You also have two neighbors, John and Mary, who have promised to call you at work when they hear the alarm. </a:t>
            </a:r>
          </a:p>
          <a:p>
            <a:pPr>
              <a:buFont typeface="Arial" panose="020B0604020202020204" pitchFamily="34" charset="0"/>
              <a:buChar char="•"/>
            </a:pPr>
            <a:r>
              <a:rPr lang="en-US" dirty="0"/>
              <a:t>John nearly always calls when he hears the alarm, but sometimes confuses the telephone ringing with the alarm and calls then, too. </a:t>
            </a:r>
          </a:p>
          <a:p>
            <a:pPr>
              <a:buFont typeface="Arial" panose="020B0604020202020204" pitchFamily="34" charset="0"/>
              <a:buChar char="•"/>
            </a:pPr>
            <a:r>
              <a:rPr lang="en-US" dirty="0"/>
              <a:t>Mary, on the other hand, likes rather loud music and often misses the alarm altogether. Given the evidence of who has or has not called, we would like to estimate the probability of a burglary.</a:t>
            </a:r>
          </a:p>
          <a:p>
            <a:r>
              <a:rPr lang="en-US" dirty="0"/>
              <a:t>Draw the corresponding Bayesian Network.</a:t>
            </a:r>
          </a:p>
        </p:txBody>
      </p:sp>
    </p:spTree>
    <p:extLst>
      <p:ext uri="{BB962C8B-B14F-4D97-AF65-F5344CB8AC3E}">
        <p14:creationId xmlns:p14="http://schemas.microsoft.com/office/powerpoint/2010/main" val="2951418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latin typeface="Calibri"/>
                <a:cs typeface="Calibri"/>
              </a:rPr>
              <a:t>Example: Burglary Network</a:t>
            </a:r>
          </a:p>
        </p:txBody>
      </p:sp>
      <p:sp>
        <p:nvSpPr>
          <p:cNvPr id="1068035" name="Rectangle 3"/>
          <p:cNvSpPr>
            <a:spLocks noGrp="1" noChangeArrowheads="1"/>
          </p:cNvSpPr>
          <p:nvPr>
            <p:ph idx="1"/>
          </p:nvPr>
        </p:nvSpPr>
        <p:spPr>
          <a:xfrm>
            <a:off x="406400" y="1295400"/>
            <a:ext cx="11379200" cy="4729164"/>
          </a:xfrm>
        </p:spPr>
        <p:txBody>
          <a:bodyPr/>
          <a:lstStyle/>
          <a:p>
            <a:pPr eaLnBrk="1" hangingPunct="1"/>
            <a:endParaRPr lang="en-US" sz="2400" dirty="0">
              <a:latin typeface="Calibri"/>
              <a:cs typeface="Calibri"/>
            </a:endParaRPr>
          </a:p>
          <a:p>
            <a:pPr eaLnBrk="1" hangingPunct="1"/>
            <a:endParaRPr lang="en-US" sz="2400" dirty="0">
              <a:latin typeface="Calibri"/>
              <a:cs typeface="Calibri"/>
            </a:endParaRPr>
          </a:p>
          <a:p>
            <a:pPr eaLnBrk="1" hangingPunct="1"/>
            <a:r>
              <a:rPr lang="en-US" sz="2400" dirty="0">
                <a:latin typeface="Calibri"/>
                <a:cs typeface="Calibri"/>
              </a:rPr>
              <a:t>Variables</a:t>
            </a:r>
          </a:p>
          <a:p>
            <a:pPr lvl="1" eaLnBrk="1" hangingPunct="1"/>
            <a:r>
              <a:rPr lang="en-US" sz="2000" dirty="0">
                <a:latin typeface="Calibri"/>
                <a:cs typeface="Calibri"/>
              </a:rPr>
              <a:t>B: Burglary</a:t>
            </a:r>
          </a:p>
          <a:p>
            <a:pPr lvl="1" eaLnBrk="1" hangingPunct="1"/>
            <a:r>
              <a:rPr lang="en-US" sz="2000" dirty="0">
                <a:latin typeface="Calibri"/>
                <a:cs typeface="Calibri"/>
              </a:rPr>
              <a:t>A: Alarm goes off</a:t>
            </a:r>
          </a:p>
          <a:p>
            <a:pPr lvl="1" eaLnBrk="1" hangingPunct="1"/>
            <a:r>
              <a:rPr lang="en-US" sz="2000" dirty="0">
                <a:latin typeface="Calibri"/>
                <a:cs typeface="Calibri"/>
              </a:rPr>
              <a:t>M: Mary calls</a:t>
            </a:r>
          </a:p>
          <a:p>
            <a:pPr lvl="1" eaLnBrk="1" hangingPunct="1"/>
            <a:r>
              <a:rPr lang="en-US" sz="2000" dirty="0">
                <a:latin typeface="Calibri"/>
                <a:cs typeface="Calibri"/>
              </a:rPr>
              <a:t>J: John calls</a:t>
            </a:r>
          </a:p>
          <a:p>
            <a:pPr lvl="1" eaLnBrk="1" hangingPunct="1"/>
            <a:r>
              <a:rPr lang="en-US" sz="2000" dirty="0">
                <a:latin typeface="Calibri"/>
                <a:cs typeface="Calibri"/>
              </a:rPr>
              <a:t>E: Earthquake!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131" y="2191685"/>
            <a:ext cx="4867746" cy="3237373"/>
          </a:xfrm>
          <a:prstGeom prst="rect">
            <a:avLst/>
          </a:prstGeom>
        </p:spPr>
      </p:pic>
    </p:spTree>
    <p:extLst>
      <p:ext uri="{BB962C8B-B14F-4D97-AF65-F5344CB8AC3E}">
        <p14:creationId xmlns:p14="http://schemas.microsoft.com/office/powerpoint/2010/main" val="14514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80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8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8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803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80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latin typeface="Calibri"/>
                <a:cs typeface="Calibri"/>
              </a:rPr>
              <a:t>Example: Burglary Network</a:t>
            </a:r>
          </a:p>
        </p:txBody>
      </p:sp>
      <p:sp>
        <p:nvSpPr>
          <p:cNvPr id="1068035" name="Rectangle 3"/>
          <p:cNvSpPr>
            <a:spLocks noGrp="1" noChangeArrowheads="1"/>
          </p:cNvSpPr>
          <p:nvPr>
            <p:ph idx="1"/>
          </p:nvPr>
        </p:nvSpPr>
        <p:spPr>
          <a:xfrm>
            <a:off x="406400" y="1295400"/>
            <a:ext cx="11379200" cy="4729164"/>
          </a:xfrm>
        </p:spPr>
        <p:txBody>
          <a:bodyPr/>
          <a:lstStyle/>
          <a:p>
            <a:pPr eaLnBrk="1" hangingPunct="1"/>
            <a:endParaRPr lang="en-US" sz="2400" dirty="0">
              <a:latin typeface="Calibri"/>
              <a:cs typeface="Calibri"/>
            </a:endParaRPr>
          </a:p>
          <a:p>
            <a:pPr eaLnBrk="1" hangingPunct="1"/>
            <a:r>
              <a:rPr lang="en-US" sz="2400" dirty="0">
                <a:latin typeface="Calibri"/>
                <a:cs typeface="Calibri"/>
              </a:rPr>
              <a:t>Variables</a:t>
            </a:r>
          </a:p>
          <a:p>
            <a:pPr lvl="1" eaLnBrk="1" hangingPunct="1"/>
            <a:r>
              <a:rPr lang="en-US" sz="2000" dirty="0">
                <a:latin typeface="Calibri"/>
                <a:cs typeface="Calibri"/>
              </a:rPr>
              <a:t>B: Burglary</a:t>
            </a:r>
          </a:p>
          <a:p>
            <a:pPr lvl="1" eaLnBrk="1" hangingPunct="1"/>
            <a:r>
              <a:rPr lang="en-US" sz="2000" dirty="0">
                <a:latin typeface="Calibri"/>
                <a:cs typeface="Calibri"/>
              </a:rPr>
              <a:t>A: Alarm goes off</a:t>
            </a:r>
          </a:p>
          <a:p>
            <a:pPr lvl="1" eaLnBrk="1" hangingPunct="1"/>
            <a:r>
              <a:rPr lang="en-US" sz="2000" dirty="0">
                <a:latin typeface="Calibri"/>
                <a:cs typeface="Calibri"/>
              </a:rPr>
              <a:t>M: Mary calls</a:t>
            </a:r>
          </a:p>
          <a:p>
            <a:pPr lvl="1" eaLnBrk="1" hangingPunct="1"/>
            <a:r>
              <a:rPr lang="en-US" sz="2000" dirty="0">
                <a:latin typeface="Calibri"/>
                <a:cs typeface="Calibri"/>
              </a:rPr>
              <a:t>J: John calls</a:t>
            </a:r>
          </a:p>
          <a:p>
            <a:pPr lvl="1" eaLnBrk="1" hangingPunct="1"/>
            <a:r>
              <a:rPr lang="en-US" sz="2000" dirty="0">
                <a:latin typeface="Calibri"/>
                <a:cs typeface="Calibri"/>
              </a:rPr>
              <a:t>E: Earthquake!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584" y="1971096"/>
            <a:ext cx="5743944" cy="3820102"/>
          </a:xfrm>
          <a:prstGeom prst="rect">
            <a:avLst/>
          </a:prstGeom>
        </p:spPr>
      </p:pic>
      <p:sp>
        <p:nvSpPr>
          <p:cNvPr id="5" name="Oval 4">
            <a:extLst>
              <a:ext uri="{FF2B5EF4-FFF2-40B4-BE49-F238E27FC236}">
                <a16:creationId xmlns:a16="http://schemas.microsoft.com/office/drawing/2014/main" id="{227A3E36-8380-714A-99E0-F5091A48321E}"/>
              </a:ext>
            </a:extLst>
          </p:cNvPr>
          <p:cNvSpPr/>
          <p:nvPr/>
        </p:nvSpPr>
        <p:spPr>
          <a:xfrm>
            <a:off x="1739892" y="3733800"/>
            <a:ext cx="15240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B</a:t>
            </a:r>
            <a:r>
              <a:rPr lang="en-US" dirty="0">
                <a:latin typeface="Calibri"/>
                <a:cs typeface="Calibri"/>
              </a:rPr>
              <a:t>urglary</a:t>
            </a:r>
            <a:endParaRPr lang="en-US" b="1" dirty="0">
              <a:latin typeface="Calibri"/>
              <a:cs typeface="Calibri"/>
            </a:endParaRPr>
          </a:p>
        </p:txBody>
      </p:sp>
      <p:sp>
        <p:nvSpPr>
          <p:cNvPr id="6" name="Oval 5">
            <a:extLst>
              <a:ext uri="{FF2B5EF4-FFF2-40B4-BE49-F238E27FC236}">
                <a16:creationId xmlns:a16="http://schemas.microsoft.com/office/drawing/2014/main" id="{D0E967E6-DC39-544F-8323-A392525B84C2}"/>
              </a:ext>
            </a:extLst>
          </p:cNvPr>
          <p:cNvSpPr/>
          <p:nvPr/>
        </p:nvSpPr>
        <p:spPr>
          <a:xfrm>
            <a:off x="3568692" y="3733800"/>
            <a:ext cx="1781906" cy="681036"/>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E</a:t>
            </a:r>
            <a:r>
              <a:rPr lang="en-US" dirty="0">
                <a:latin typeface="Calibri"/>
                <a:cs typeface="Calibri"/>
              </a:rPr>
              <a:t>arthquake</a:t>
            </a:r>
          </a:p>
        </p:txBody>
      </p:sp>
      <p:sp>
        <p:nvSpPr>
          <p:cNvPr id="7" name="Oval 6">
            <a:extLst>
              <a:ext uri="{FF2B5EF4-FFF2-40B4-BE49-F238E27FC236}">
                <a16:creationId xmlns:a16="http://schemas.microsoft.com/office/drawing/2014/main" id="{E5DA5F21-C81B-7D40-AF36-9AF921BF665B}"/>
              </a:ext>
            </a:extLst>
          </p:cNvPr>
          <p:cNvSpPr/>
          <p:nvPr/>
        </p:nvSpPr>
        <p:spPr>
          <a:xfrm>
            <a:off x="2730492" y="4724400"/>
            <a:ext cx="11430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A</a:t>
            </a:r>
            <a:r>
              <a:rPr lang="en-US" dirty="0">
                <a:latin typeface="Calibri"/>
                <a:cs typeface="Calibri"/>
              </a:rPr>
              <a:t>larm</a:t>
            </a:r>
          </a:p>
        </p:txBody>
      </p:sp>
      <p:sp>
        <p:nvSpPr>
          <p:cNvPr id="8" name="Oval 7">
            <a:extLst>
              <a:ext uri="{FF2B5EF4-FFF2-40B4-BE49-F238E27FC236}">
                <a16:creationId xmlns:a16="http://schemas.microsoft.com/office/drawing/2014/main" id="{5B63E409-F3CE-6B41-9A44-5EB476093336}"/>
              </a:ext>
            </a:extLst>
          </p:cNvPr>
          <p:cNvSpPr/>
          <p:nvPr/>
        </p:nvSpPr>
        <p:spPr>
          <a:xfrm>
            <a:off x="1587492" y="5791200"/>
            <a:ext cx="1066800" cy="8985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J</a:t>
            </a:r>
            <a:r>
              <a:rPr lang="en-US" dirty="0">
                <a:latin typeface="Calibri"/>
                <a:cs typeface="Calibri"/>
              </a:rPr>
              <a:t>ohn calls</a:t>
            </a:r>
          </a:p>
        </p:txBody>
      </p:sp>
      <p:sp>
        <p:nvSpPr>
          <p:cNvPr id="9" name="Oval 8">
            <a:extLst>
              <a:ext uri="{FF2B5EF4-FFF2-40B4-BE49-F238E27FC236}">
                <a16:creationId xmlns:a16="http://schemas.microsoft.com/office/drawing/2014/main" id="{3BBCE430-2C4D-6347-8B7F-FE7519235496}"/>
              </a:ext>
            </a:extLst>
          </p:cNvPr>
          <p:cNvSpPr/>
          <p:nvPr/>
        </p:nvSpPr>
        <p:spPr>
          <a:xfrm>
            <a:off x="3873492" y="5791200"/>
            <a:ext cx="10668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M</a:t>
            </a:r>
            <a:r>
              <a:rPr lang="en-US" dirty="0">
                <a:latin typeface="Calibri"/>
                <a:cs typeface="Calibri"/>
              </a:rPr>
              <a:t>ary calls</a:t>
            </a:r>
          </a:p>
        </p:txBody>
      </p:sp>
      <p:cxnSp>
        <p:nvCxnSpPr>
          <p:cNvPr id="10" name="Straight Arrow Connector 9">
            <a:extLst>
              <a:ext uri="{FF2B5EF4-FFF2-40B4-BE49-F238E27FC236}">
                <a16:creationId xmlns:a16="http://schemas.microsoft.com/office/drawing/2014/main" id="{3BECC7D8-070C-2A46-A271-61BB46676240}"/>
              </a:ext>
            </a:extLst>
          </p:cNvPr>
          <p:cNvCxnSpPr>
            <a:stCxn id="5" idx="4"/>
            <a:endCxn id="7" idx="1"/>
          </p:cNvCxnSpPr>
          <p:nvPr/>
        </p:nvCxnSpPr>
        <p:spPr>
          <a:xfrm rot="16200000" flipH="1">
            <a:off x="2513004" y="4484688"/>
            <a:ext cx="373063" cy="395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B3128EEE-7C18-DF45-8175-3015A6668E4D}"/>
              </a:ext>
            </a:extLst>
          </p:cNvPr>
          <p:cNvCxnSpPr>
            <a:stCxn id="6" idx="4"/>
            <a:endCxn id="7" idx="7"/>
          </p:cNvCxnSpPr>
          <p:nvPr/>
        </p:nvCxnSpPr>
        <p:spPr>
          <a:xfrm flipH="1">
            <a:off x="3706104" y="4414836"/>
            <a:ext cx="753541" cy="45463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84443F5B-6BDC-A947-9108-140D7A7BFBD9}"/>
              </a:ext>
            </a:extLst>
          </p:cNvPr>
          <p:cNvCxnSpPr>
            <a:stCxn id="7" idx="3"/>
            <a:endCxn id="8" idx="0"/>
          </p:cNvCxnSpPr>
          <p:nvPr/>
        </p:nvCxnSpPr>
        <p:spPr>
          <a:xfrm rot="5400000">
            <a:off x="2398705" y="5292725"/>
            <a:ext cx="220662" cy="776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E678EE7E-3FA9-FF49-832D-5523AF9038CD}"/>
              </a:ext>
            </a:extLst>
          </p:cNvPr>
          <p:cNvCxnSpPr>
            <a:stCxn id="7" idx="5"/>
            <a:endCxn id="9" idx="0"/>
          </p:cNvCxnSpPr>
          <p:nvPr/>
        </p:nvCxnSpPr>
        <p:spPr>
          <a:xfrm rot="16200000" flipH="1">
            <a:off x="3946518" y="5330825"/>
            <a:ext cx="220662" cy="7000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5629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Example: Burglary Network</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network structure shows that burglary and earthquakes directly affect the probability of the alarm’s going off, but whether John and Mary call depends only on the alarm. </a:t>
            </a:r>
          </a:p>
          <a:p>
            <a:pPr>
              <a:buFont typeface="Arial" panose="020B0604020202020204" pitchFamily="34" charset="0"/>
              <a:buChar char="•"/>
            </a:pPr>
            <a:endParaRPr lang="en-US" dirty="0"/>
          </a:p>
          <a:p>
            <a:pPr>
              <a:buFont typeface="Arial" panose="020B0604020202020204" pitchFamily="34" charset="0"/>
              <a:buChar char="•"/>
            </a:pPr>
            <a:r>
              <a:rPr lang="en-US" dirty="0"/>
              <a:t>The network thus </a:t>
            </a:r>
            <a:r>
              <a:rPr lang="en-US" dirty="0">
                <a:solidFill>
                  <a:srgbClr val="FF0000"/>
                </a:solidFill>
              </a:rPr>
              <a:t>represents our assumptions </a:t>
            </a:r>
            <a:r>
              <a:rPr lang="en-US" dirty="0"/>
              <a:t>that they do not perceive burglaries directly, they do not notice minor earthquakes, and they do not confer before calling.</a:t>
            </a:r>
          </a:p>
        </p:txBody>
      </p:sp>
    </p:spTree>
    <p:extLst>
      <p:ext uri="{BB962C8B-B14F-4D97-AF65-F5344CB8AC3E}">
        <p14:creationId xmlns:p14="http://schemas.microsoft.com/office/powerpoint/2010/main" val="116863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7" name="Rectangle 3"/>
          <p:cNvSpPr>
            <a:spLocks noGrp="1" noChangeArrowheads="1"/>
          </p:cNvSpPr>
          <p:nvPr>
            <p:ph idx="1"/>
          </p:nvPr>
        </p:nvSpPr>
        <p:spPr>
          <a:xfrm>
            <a:off x="304800" y="1371600"/>
            <a:ext cx="7772400" cy="4876800"/>
          </a:xfrm>
        </p:spPr>
        <p:txBody>
          <a:bodyPr>
            <a:normAutofit fontScale="92500" lnSpcReduction="20000"/>
          </a:bodyPr>
          <a:lstStyle/>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buFont typeface="Arial" panose="020B0604020202020204" pitchFamily="34" charset="0"/>
              <a:buChar char="•"/>
            </a:pPr>
            <a:r>
              <a:rPr lang="en-US" sz="2400" dirty="0">
                <a:latin typeface="Calibri"/>
                <a:cs typeface="Calibri"/>
              </a:rPr>
              <a:t>Two variables are </a:t>
            </a:r>
            <a:r>
              <a:rPr lang="en-US" sz="2400" i="1" dirty="0">
                <a:latin typeface="Calibri"/>
                <a:cs typeface="Calibri"/>
              </a:rPr>
              <a:t>independent</a:t>
            </a:r>
            <a:r>
              <a:rPr lang="en-US" sz="2400" dirty="0">
                <a:latin typeface="Calibri"/>
                <a:cs typeface="Calibri"/>
              </a:rPr>
              <a:t> if:</a:t>
            </a:r>
          </a:p>
          <a:p>
            <a:pPr lvl="1" eaLnBrk="1" hangingPunct="1">
              <a:lnSpc>
                <a:spcPct val="80000"/>
              </a:lnSpc>
            </a:pPr>
            <a:endParaRPr lang="en-US" sz="2000" dirty="0">
              <a:latin typeface="Calibri"/>
              <a:cs typeface="Calibri"/>
            </a:endParaRPr>
          </a:p>
          <a:p>
            <a:pPr lvl="1" eaLnBrk="1" hangingPunct="1">
              <a:lnSpc>
                <a:spcPct val="80000"/>
              </a:lnSpc>
            </a:pPr>
            <a:endParaRPr lang="en-US" sz="2000" dirty="0">
              <a:latin typeface="Calibri"/>
              <a:cs typeface="Calibri"/>
            </a:endParaRPr>
          </a:p>
          <a:p>
            <a:pPr lvl="1" eaLnBrk="1" hangingPunct="1">
              <a:lnSpc>
                <a:spcPct val="80000"/>
              </a:lnSpc>
            </a:pPr>
            <a:endParaRPr lang="en-US" sz="2000" dirty="0">
              <a:latin typeface="Calibri"/>
              <a:cs typeface="Calibri"/>
            </a:endParaRPr>
          </a:p>
          <a:p>
            <a:pPr lvl="1" eaLnBrk="1" hangingPunct="1">
              <a:lnSpc>
                <a:spcPct val="80000"/>
              </a:lnSpc>
            </a:pPr>
            <a:r>
              <a:rPr lang="en-US" sz="2000" dirty="0">
                <a:latin typeface="Calibri"/>
                <a:cs typeface="Calibri"/>
              </a:rPr>
              <a:t>This says that their joint distribution </a:t>
            </a:r>
            <a:r>
              <a:rPr lang="en-US" sz="2000" i="1" dirty="0">
                <a:latin typeface="Calibri"/>
                <a:cs typeface="Calibri"/>
              </a:rPr>
              <a:t>factors</a:t>
            </a:r>
            <a:r>
              <a:rPr lang="en-US" sz="2000" dirty="0">
                <a:latin typeface="Calibri"/>
                <a:cs typeface="Calibri"/>
              </a:rPr>
              <a:t> into a product two simpler distributions</a:t>
            </a:r>
          </a:p>
          <a:p>
            <a:pPr lvl="5">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Another form:</a:t>
            </a:r>
            <a:endParaRPr lang="en-US" sz="2400" dirty="0">
              <a:latin typeface="Calibri"/>
              <a:cs typeface="Calibri"/>
            </a:endParaRPr>
          </a:p>
          <a:p>
            <a:pPr marL="0" indent="0" eaLnBrk="1" hangingPunct="1">
              <a:lnSpc>
                <a:spcPct val="80000"/>
              </a:lnSpc>
              <a:buNone/>
            </a:pPr>
            <a:endParaRPr lang="en-US" sz="2400" dirty="0">
              <a:latin typeface="Calibri"/>
              <a:cs typeface="Calibri"/>
            </a:endParaRPr>
          </a:p>
          <a:p>
            <a:pPr marL="0" indent="0" eaLnBrk="1" hangingPunct="1">
              <a:lnSpc>
                <a:spcPct val="80000"/>
              </a:lnSpc>
              <a:buNone/>
            </a:pPr>
            <a:r>
              <a:rPr lang="en-US" sz="2400" dirty="0">
                <a:latin typeface="Calibri"/>
                <a:cs typeface="Calibri"/>
              </a:rPr>
              <a:t>		</a:t>
            </a:r>
          </a:p>
          <a:p>
            <a:pPr lvl="4">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We write: </a:t>
            </a:r>
          </a:p>
          <a:p>
            <a:pPr lvl="1" eaLnBrk="1" hangingPunct="1">
              <a:lnSpc>
                <a:spcPct val="80000"/>
              </a:lnSpc>
            </a:pPr>
            <a:endParaRPr lang="en-US" sz="2000" dirty="0">
              <a:latin typeface="Calibri"/>
              <a:cs typeface="Calibri"/>
            </a:endParaRPr>
          </a:p>
          <a:p>
            <a:pPr eaLnBrk="1" hangingPunct="1">
              <a:lnSpc>
                <a:spcPct val="80000"/>
              </a:lnSpc>
              <a:buFont typeface="Arial" panose="020B0604020202020204" pitchFamily="34" charset="0"/>
              <a:buChar char="•"/>
            </a:pPr>
            <a:r>
              <a:rPr lang="en-US" sz="2400" dirty="0">
                <a:latin typeface="Calibri"/>
                <a:cs typeface="Calibri"/>
              </a:rPr>
              <a:t>Independence is a simplifying </a:t>
            </a:r>
            <a:r>
              <a:rPr lang="en-US" sz="2400" i="1" dirty="0">
                <a:latin typeface="Calibri"/>
                <a:cs typeface="Calibri"/>
              </a:rPr>
              <a:t>modeling assumption.</a:t>
            </a:r>
          </a:p>
          <a:p>
            <a:pPr lvl="6">
              <a:lnSpc>
                <a:spcPct val="80000"/>
              </a:lnSpc>
            </a:pPr>
            <a:endParaRPr lang="en-US" sz="1200" i="1" dirty="0">
              <a:latin typeface="Calibri"/>
              <a:cs typeface="Calibri"/>
            </a:endParaRPr>
          </a:p>
        </p:txBody>
      </p:sp>
      <p:sp>
        <p:nvSpPr>
          <p:cNvPr id="7170" name="Rectangle 2"/>
          <p:cNvSpPr>
            <a:spLocks noGrp="1" noChangeArrowheads="1"/>
          </p:cNvSpPr>
          <p:nvPr>
            <p:ph type="title"/>
          </p:nvPr>
        </p:nvSpPr>
        <p:spPr/>
        <p:txBody>
          <a:bodyPr/>
          <a:lstStyle/>
          <a:p>
            <a:pPr eaLnBrk="1" hangingPunct="1"/>
            <a:r>
              <a:rPr lang="en-US" dirty="0">
                <a:cs typeface="Calibri"/>
              </a:rPr>
              <a:t>Independence</a:t>
            </a:r>
          </a:p>
        </p:txBody>
      </p:sp>
      <p:pic>
        <p:nvPicPr>
          <p:cNvPr id="5" name="Picture 4"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1922113" y="2523482"/>
            <a:ext cx="3795712" cy="29887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 name="Picture 5" descr="txp_fig.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1981200" y="3886200"/>
            <a:ext cx="3048000" cy="31376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2514600" y="4648200"/>
            <a:ext cx="1016000" cy="26275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855473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47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2670" y="1939706"/>
            <a:ext cx="2666998" cy="1773729"/>
          </a:xfrm>
          <a:prstGeom prst="rect">
            <a:avLst/>
          </a:prstGeom>
        </p:spPr>
      </p:pic>
      <p:sp>
        <p:nvSpPr>
          <p:cNvPr id="27650" name="Title 1"/>
          <p:cNvSpPr>
            <a:spLocks noGrp="1"/>
          </p:cNvSpPr>
          <p:nvPr>
            <p:ph type="title"/>
          </p:nvPr>
        </p:nvSpPr>
        <p:spPr/>
        <p:txBody>
          <a:bodyPr/>
          <a:lstStyle/>
          <a:p>
            <a:r>
              <a:rPr lang="en-US" dirty="0">
                <a:latin typeface="Calibri"/>
                <a:cs typeface="Calibri"/>
              </a:rPr>
              <a:t>Example: Burglary Network</a:t>
            </a:r>
          </a:p>
        </p:txBody>
      </p:sp>
      <p:pic>
        <p:nvPicPr>
          <p:cNvPr id="15" name="Picture 14"/>
          <p:cNvPicPr>
            <a:picLocks noChangeAspect="1"/>
          </p:cNvPicPr>
          <p:nvPr/>
        </p:nvPicPr>
        <p:blipFill>
          <a:blip r:embed="rId4"/>
          <a:stretch>
            <a:fillRect/>
          </a:stretch>
        </p:blipFill>
        <p:spPr>
          <a:xfrm>
            <a:off x="396576" y="1939706"/>
            <a:ext cx="8226094" cy="3830924"/>
          </a:xfrm>
          <a:prstGeom prst="rect">
            <a:avLst/>
          </a:prstGeom>
        </p:spPr>
      </p:pic>
    </p:spTree>
    <p:extLst>
      <p:ext uri="{BB962C8B-B14F-4D97-AF65-F5344CB8AC3E}">
        <p14:creationId xmlns:p14="http://schemas.microsoft.com/office/powerpoint/2010/main" val="3305720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 Table (CPT)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Each row in a CPT contains the conditional probability of each node value for a </a:t>
            </a:r>
            <a:r>
              <a:rPr lang="en-US" b="1" dirty="0"/>
              <a:t>conditioning case</a:t>
            </a:r>
            <a:r>
              <a:rPr lang="en-US" dirty="0"/>
              <a:t>.</a:t>
            </a:r>
          </a:p>
          <a:p>
            <a:pPr>
              <a:buFont typeface="Arial" panose="020B0604020202020204" pitchFamily="34" charset="0"/>
              <a:buChar char="•"/>
            </a:pPr>
            <a:r>
              <a:rPr lang="en-US" dirty="0"/>
              <a:t>A conditioning case is just a possible combination of values for the parent nodes.</a:t>
            </a:r>
          </a:p>
          <a:p>
            <a:pPr>
              <a:buFont typeface="Arial" panose="020B0604020202020204" pitchFamily="34" charset="0"/>
              <a:buChar char="•"/>
            </a:pPr>
            <a:r>
              <a:rPr lang="en-US" dirty="0"/>
              <a:t> Each row must sum to 1, because the entries represent an exhaustive set of cases for the variable. </a:t>
            </a:r>
          </a:p>
          <a:p>
            <a:pPr>
              <a:buFont typeface="Arial" panose="020B0604020202020204" pitchFamily="34" charset="0"/>
              <a:buChar char="•"/>
            </a:pPr>
            <a:r>
              <a:rPr lang="en-US" dirty="0"/>
              <a:t>For Boolean variables, once you know that the probability of a true value is p, the probability of false must be 1 – p, so we the second number is often omitted. </a:t>
            </a:r>
          </a:p>
          <a:p>
            <a:pPr>
              <a:buFont typeface="Arial" panose="020B0604020202020204" pitchFamily="34" charset="0"/>
              <a:buChar char="•"/>
            </a:pPr>
            <a:r>
              <a:rPr lang="en-US" dirty="0"/>
              <a:t>A table for a Boolean variable with k Boolean parents contains </a:t>
            </a:r>
            <a:r>
              <a:rPr lang="en-US" dirty="0">
                <a:solidFill>
                  <a:srgbClr val="FF0000"/>
                </a:solidFill>
              </a:rPr>
              <a:t>2</a:t>
            </a:r>
            <a:r>
              <a:rPr lang="en-US" baseline="30000" dirty="0">
                <a:solidFill>
                  <a:srgbClr val="FF0000"/>
                </a:solidFill>
              </a:rPr>
              <a:t>k </a:t>
            </a:r>
            <a:r>
              <a:rPr lang="en-US" dirty="0"/>
              <a:t>independently specifiable probabilities.</a:t>
            </a:r>
          </a:p>
          <a:p>
            <a:pPr>
              <a:buFont typeface="Arial" panose="020B0604020202020204" pitchFamily="34" charset="0"/>
              <a:buChar char="•"/>
            </a:pPr>
            <a:r>
              <a:rPr lang="en-US" dirty="0"/>
              <a:t> A node with no parents has only one row, representing the prior probabilities of each possible value of the variable.</a:t>
            </a:r>
          </a:p>
        </p:txBody>
      </p:sp>
    </p:spTree>
    <p:extLst>
      <p:ext uri="{BB962C8B-B14F-4D97-AF65-F5344CB8AC3E}">
        <p14:creationId xmlns:p14="http://schemas.microsoft.com/office/powerpoint/2010/main" val="59609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97159" y="517331"/>
            <a:ext cx="12192000" cy="1143000"/>
          </a:xfrm>
        </p:spPr>
        <p:txBody>
          <a:bodyPr>
            <a:normAutofit fontScale="90000"/>
          </a:bodyPr>
          <a:lstStyle/>
          <a:p>
            <a:br>
              <a:rPr lang="en-US" dirty="0">
                <a:latin typeface="Calibri"/>
                <a:cs typeface="Calibri"/>
              </a:rPr>
            </a:br>
            <a:r>
              <a:rPr lang="en-US" dirty="0"/>
              <a:t>Bayesian Network Semantics</a:t>
            </a:r>
            <a:endParaRPr lang="en-US" dirty="0">
              <a:latin typeface="Calibri"/>
              <a:cs typeface="Calibri"/>
            </a:endParaRPr>
          </a:p>
        </p:txBody>
      </p:sp>
      <p:sp>
        <p:nvSpPr>
          <p:cNvPr id="23555" name="Rectangle 3"/>
          <p:cNvSpPr>
            <a:spLocks noGrp="1" noChangeArrowheads="1"/>
          </p:cNvSpPr>
          <p:nvPr>
            <p:ph idx="1"/>
          </p:nvPr>
        </p:nvSpPr>
        <p:spPr>
          <a:xfrm>
            <a:off x="1066800" y="1397000"/>
            <a:ext cx="5943600" cy="4525963"/>
          </a:xfrm>
        </p:spPr>
        <p:txBody>
          <a:bodyPr>
            <a:normAutofit/>
          </a:bodyPr>
          <a:lstStyle/>
          <a:p>
            <a:pPr eaLnBrk="1" hangingPunct="1">
              <a:lnSpc>
                <a:spcPct val="80000"/>
              </a:lnSpc>
              <a:buFont typeface="Arial" panose="020B0604020202020204" pitchFamily="34" charset="0"/>
              <a:buChar char="•"/>
            </a:pPr>
            <a:endParaRPr lang="en-US" sz="2400" dirty="0">
              <a:latin typeface="Calibri"/>
              <a:cs typeface="Calibri"/>
            </a:endParaRPr>
          </a:p>
          <a:p>
            <a:pPr>
              <a:lnSpc>
                <a:spcPct val="80000"/>
              </a:lnSpc>
              <a:buFont typeface="Arial" panose="020B0604020202020204" pitchFamily="34" charset="0"/>
              <a:buChar char="•"/>
            </a:pPr>
            <a:r>
              <a:rPr lang="en-US" sz="2400" dirty="0"/>
              <a:t>Bayesian network is a directed acyclic graph.</a:t>
            </a:r>
            <a:endParaRPr lang="en-US" sz="2400" dirty="0">
              <a:latin typeface="Calibri"/>
              <a:cs typeface="Calibri"/>
            </a:endParaRPr>
          </a:p>
          <a:p>
            <a:pPr eaLnBrk="1" hangingPunct="1">
              <a:lnSpc>
                <a:spcPct val="80000"/>
              </a:lnSpc>
              <a:buFont typeface="Arial" panose="020B0604020202020204" pitchFamily="34" charset="0"/>
              <a:buChar char="•"/>
            </a:pPr>
            <a:r>
              <a:rPr lang="en-US" sz="2400" dirty="0">
                <a:latin typeface="Calibri"/>
                <a:cs typeface="Calibri"/>
              </a:rPr>
              <a:t>It consists of a set of nodes, one per variable X</a:t>
            </a:r>
            <a:endParaRPr lang="en-US" sz="1200" dirty="0">
              <a:latin typeface="Calibri"/>
              <a:cs typeface="Calibri"/>
            </a:endParaRPr>
          </a:p>
          <a:p>
            <a:pPr eaLnBrk="1" hangingPunct="1">
              <a:lnSpc>
                <a:spcPct val="80000"/>
              </a:lnSpc>
              <a:buFont typeface="Arial" panose="020B0604020202020204" pitchFamily="34" charset="0"/>
              <a:buChar char="•"/>
            </a:pPr>
            <a:r>
              <a:rPr lang="en-US" sz="2400" dirty="0">
                <a:latin typeface="Calibri"/>
                <a:cs typeface="Calibri"/>
              </a:rPr>
              <a:t>A conditional distribution for each node</a:t>
            </a:r>
          </a:p>
          <a:p>
            <a:pPr lvl="7">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A collection of distributions over X, one for each combination of parents</a:t>
            </a:r>
            <a:r>
              <a:rPr lang="ja-JP" altLang="en-US" sz="2000" dirty="0">
                <a:latin typeface="Calibri"/>
                <a:cs typeface="Calibri"/>
              </a:rPr>
              <a:t>’</a:t>
            </a:r>
            <a:r>
              <a:rPr lang="en-US" sz="2000" dirty="0">
                <a:latin typeface="Calibri"/>
                <a:cs typeface="Calibri"/>
              </a:rPr>
              <a:t> values</a:t>
            </a:r>
          </a:p>
          <a:p>
            <a:pPr marL="201168" lvl="1" indent="0" eaLnBrk="1" hangingPunct="1">
              <a:lnSpc>
                <a:spcPct val="80000"/>
              </a:lnSpc>
              <a:buNone/>
            </a:pPr>
            <a:endParaRPr lang="en-US" sz="1000" dirty="0">
              <a:latin typeface="Calibri"/>
              <a:cs typeface="Calibri"/>
            </a:endParaRPr>
          </a:p>
          <a:p>
            <a:pPr lvl="1" eaLnBrk="1" hangingPunct="1">
              <a:lnSpc>
                <a:spcPct val="80000"/>
              </a:lnSpc>
            </a:pPr>
            <a:r>
              <a:rPr lang="en-US" sz="2000" dirty="0">
                <a:latin typeface="Calibri"/>
                <a:cs typeface="Calibri"/>
              </a:rPr>
              <a:t>CPT: conditional probability table</a:t>
            </a:r>
          </a:p>
          <a:p>
            <a:pPr lvl="7">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Description of a noisy </a:t>
            </a:r>
            <a:r>
              <a:rPr lang="ja-JP" altLang="en-US" sz="2000" dirty="0">
                <a:latin typeface="Calibri"/>
                <a:cs typeface="Calibri"/>
              </a:rPr>
              <a:t>“</a:t>
            </a:r>
            <a:r>
              <a:rPr lang="en-US" sz="2000" dirty="0">
                <a:latin typeface="Calibri"/>
                <a:cs typeface="Calibri"/>
              </a:rPr>
              <a:t>causal</a:t>
            </a:r>
            <a:r>
              <a:rPr lang="ja-JP" altLang="en-US" sz="2000" dirty="0">
                <a:latin typeface="Calibri"/>
                <a:cs typeface="Calibri"/>
              </a:rPr>
              <a:t>”</a:t>
            </a:r>
            <a:r>
              <a:rPr lang="en-US" sz="2000" dirty="0">
                <a:latin typeface="Calibri"/>
                <a:cs typeface="Calibri"/>
              </a:rPr>
              <a:t> process</a:t>
            </a:r>
          </a:p>
          <a:p>
            <a:pPr lvl="4">
              <a:lnSpc>
                <a:spcPct val="80000"/>
              </a:lnSpc>
            </a:pPr>
            <a:endParaRPr lang="en-US" sz="1200" dirty="0">
              <a:latin typeface="Calibri"/>
              <a:cs typeface="Calibri"/>
            </a:endParaRPr>
          </a:p>
          <a:p>
            <a:pPr lvl="2" eaLnBrk="1" hangingPunct="1">
              <a:lnSpc>
                <a:spcPct val="80000"/>
              </a:lnSpc>
            </a:pPr>
            <a:endParaRPr lang="en-US" sz="700" dirty="0">
              <a:latin typeface="Calibri"/>
              <a:cs typeface="Calibri"/>
            </a:endParaRPr>
          </a:p>
        </p:txBody>
      </p:sp>
      <p:sp>
        <p:nvSpPr>
          <p:cNvPr id="23556" name="Oval 4"/>
          <p:cNvSpPr>
            <a:spLocks noChangeArrowheads="1"/>
          </p:cNvSpPr>
          <p:nvPr/>
        </p:nvSpPr>
        <p:spPr bwMode="auto">
          <a:xfrm>
            <a:off x="8229600" y="193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Calibri"/>
                <a:cs typeface="Calibri"/>
              </a:rPr>
              <a:t>A</a:t>
            </a:r>
            <a:r>
              <a:rPr lang="en-US" sz="2400" baseline="-25000" dirty="0">
                <a:latin typeface="Calibri"/>
                <a:cs typeface="Calibri"/>
              </a:rPr>
              <a:t>1</a:t>
            </a:r>
          </a:p>
        </p:txBody>
      </p:sp>
      <p:sp>
        <p:nvSpPr>
          <p:cNvPr id="23557" name="Oval 5"/>
          <p:cNvSpPr>
            <a:spLocks noChangeArrowheads="1"/>
          </p:cNvSpPr>
          <p:nvPr/>
        </p:nvSpPr>
        <p:spPr bwMode="auto">
          <a:xfrm>
            <a:off x="8839200" y="33020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endParaRPr lang="en-US" sz="2400" baseline="-25000">
              <a:latin typeface="Calibri"/>
              <a:cs typeface="Calibri"/>
            </a:endParaRPr>
          </a:p>
        </p:txBody>
      </p:sp>
      <p:cxnSp>
        <p:nvCxnSpPr>
          <p:cNvPr id="23558" name="AutoShape 6"/>
          <p:cNvCxnSpPr>
            <a:cxnSpLocks noChangeShapeType="1"/>
            <a:stCxn id="23556" idx="4"/>
            <a:endCxn id="23557" idx="1"/>
          </p:cNvCxnSpPr>
          <p:nvPr/>
        </p:nvCxnSpPr>
        <p:spPr bwMode="auto">
          <a:xfrm>
            <a:off x="8496300" y="24780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23559" name="Oval 7"/>
          <p:cNvSpPr>
            <a:spLocks noChangeArrowheads="1"/>
          </p:cNvSpPr>
          <p:nvPr/>
        </p:nvSpPr>
        <p:spPr bwMode="auto">
          <a:xfrm>
            <a:off x="9753600" y="193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A</a:t>
            </a:r>
            <a:r>
              <a:rPr lang="en-US" sz="2400" i="1" baseline="-25000">
                <a:latin typeface="Calibri"/>
                <a:cs typeface="Calibri"/>
              </a:rPr>
              <a:t>n</a:t>
            </a:r>
          </a:p>
        </p:txBody>
      </p:sp>
      <p:cxnSp>
        <p:nvCxnSpPr>
          <p:cNvPr id="23560" name="AutoShape 8"/>
          <p:cNvCxnSpPr>
            <a:cxnSpLocks noChangeShapeType="1"/>
            <a:stCxn id="23559" idx="4"/>
            <a:endCxn id="23557" idx="7"/>
          </p:cNvCxnSpPr>
          <p:nvPr/>
        </p:nvCxnSpPr>
        <p:spPr bwMode="auto">
          <a:xfrm flipH="1">
            <a:off x="9294813" y="2478088"/>
            <a:ext cx="7254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3561" name="Picture 9" descr="txp_fig"/>
          <p:cNvPicPr>
            <a:picLocks noChangeAspect="1" noChangeArrowheads="1"/>
          </p:cNvPicPr>
          <p:nvPr>
            <p:custDataLst>
              <p:tags r:id="rId1"/>
            </p:custDataLst>
          </p:nvPr>
        </p:nvPicPr>
        <p:blipFill>
          <a:blip r:embed="rId5" cstate="email">
            <a:extLst>
              <a:ext uri="{28A0092B-C50C-407E-A947-70E740481C1C}">
                <a14:useLocalDpi xmlns:a14="http://schemas.microsoft.com/office/drawing/2010/main" val="0"/>
              </a:ext>
            </a:extLst>
          </a:blip>
          <a:srcRect/>
          <a:stretch>
            <a:fillRect/>
          </a:stretch>
        </p:blipFill>
        <p:spPr bwMode="auto">
          <a:xfrm>
            <a:off x="8915400" y="2082800"/>
            <a:ext cx="469900" cy="8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3562" name="AutoShape 10"/>
          <p:cNvCxnSpPr>
            <a:cxnSpLocks noChangeShapeType="1"/>
            <a:endCxn id="23557" idx="0"/>
          </p:cNvCxnSpPr>
          <p:nvPr/>
        </p:nvCxnSpPr>
        <p:spPr bwMode="auto">
          <a:xfrm flipH="1">
            <a:off x="9105900" y="2540000"/>
            <a:ext cx="152400" cy="74771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6" name="Picture 5" descr="txp_fig.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8305800" y="4368800"/>
            <a:ext cx="2057400" cy="30213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23564" name="AutoShape 12"/>
          <p:cNvSpPr>
            <a:spLocks noChangeArrowheads="1"/>
          </p:cNvSpPr>
          <p:nvPr/>
        </p:nvSpPr>
        <p:spPr bwMode="auto">
          <a:xfrm rot="5400000">
            <a:off x="9563100" y="3492500"/>
            <a:ext cx="6096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4100 h 21600"/>
              <a:gd name="T14" fmla="*/ 19055 w 21600"/>
              <a:gd name="T15" fmla="*/ 8058 h 21600"/>
            </a:gdLst>
            <a:ahLst/>
            <a:cxnLst>
              <a:cxn ang="T8">
                <a:pos x="T0" y="T1"/>
              </a:cxn>
              <a:cxn ang="T9">
                <a:pos x="T2" y="T3"/>
              </a:cxn>
              <a:cxn ang="T10">
                <a:pos x="T4" y="T5"/>
              </a:cxn>
              <a:cxn ang="T11">
                <a:pos x="T6" y="T7"/>
              </a:cxn>
            </a:cxnLst>
            <a:rect l="T12" t="T13" r="T14" b="T15"/>
            <a:pathLst>
              <a:path w="21600" h="21600">
                <a:moveTo>
                  <a:pt x="21600" y="6079"/>
                </a:moveTo>
                <a:lnTo>
                  <a:pt x="13781" y="0"/>
                </a:lnTo>
                <a:lnTo>
                  <a:pt x="13781" y="4100"/>
                </a:lnTo>
                <a:lnTo>
                  <a:pt x="12427" y="4100"/>
                </a:lnTo>
                <a:cubicBezTo>
                  <a:pt x="5564" y="4100"/>
                  <a:pt x="0" y="7708"/>
                  <a:pt x="0" y="12158"/>
                </a:cubicBezTo>
                <a:lnTo>
                  <a:pt x="0" y="21600"/>
                </a:lnTo>
                <a:lnTo>
                  <a:pt x="4046" y="21600"/>
                </a:lnTo>
                <a:lnTo>
                  <a:pt x="4046" y="12158"/>
                </a:lnTo>
                <a:cubicBezTo>
                  <a:pt x="4046" y="9894"/>
                  <a:pt x="7798" y="8058"/>
                  <a:pt x="12427" y="8058"/>
                </a:cubicBezTo>
                <a:lnTo>
                  <a:pt x="13781" y="8058"/>
                </a:lnTo>
                <a:lnTo>
                  <a:pt x="13781" y="12158"/>
                </a:lnTo>
                <a:close/>
              </a:path>
            </a:pathLst>
          </a:cu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pic>
        <p:nvPicPr>
          <p:cNvPr id="5" name="Picture 4" descr="txp_fig.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5997575" y="3965341"/>
            <a:ext cx="1927225" cy="30202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23566" name="Text Box 14"/>
          <p:cNvSpPr txBox="1">
            <a:spLocks noChangeArrowheads="1"/>
          </p:cNvSpPr>
          <p:nvPr/>
        </p:nvSpPr>
        <p:spPr bwMode="auto">
          <a:xfrm>
            <a:off x="597159" y="5420737"/>
            <a:ext cx="11094098"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3200" i="1" dirty="0">
                <a:solidFill>
                  <a:srgbClr val="CC0000"/>
                </a:solidFill>
                <a:latin typeface="Calibri"/>
                <a:cs typeface="Calibri"/>
              </a:rPr>
              <a:t>A Bayes network = Topology (graph) + Local Conditional Probabilities</a:t>
            </a:r>
          </a:p>
        </p:txBody>
      </p:sp>
    </p:spTree>
    <p:extLst>
      <p:ext uri="{BB962C8B-B14F-4D97-AF65-F5344CB8AC3E}">
        <p14:creationId xmlns:p14="http://schemas.microsoft.com/office/powerpoint/2010/main" val="370583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Joint Probability Distribution </a:t>
            </a:r>
          </a:p>
        </p:txBody>
      </p:sp>
      <p:sp>
        <p:nvSpPr>
          <p:cNvPr id="3" name="Content Placeholder 2"/>
          <p:cNvSpPr>
            <a:spLocks noGrp="1"/>
          </p:cNvSpPr>
          <p:nvPr>
            <p:ph idx="1"/>
          </p:nvPr>
        </p:nvSpPr>
        <p:spPr/>
        <p:txBody>
          <a:bodyPr>
            <a:normAutofit/>
          </a:bodyPr>
          <a:lstStyle/>
          <a:p>
            <a:pPr>
              <a:lnSpc>
                <a:spcPct val="80000"/>
              </a:lnSpc>
              <a:buFont typeface="Arial" panose="020B0604020202020204" pitchFamily="34" charset="0"/>
              <a:buChar char="•"/>
            </a:pPr>
            <a:r>
              <a:rPr lang="en-US" sz="2400" dirty="0">
                <a:cs typeface="Calibri"/>
              </a:rPr>
              <a:t>The joint probability distribution for any N variables X</a:t>
            </a:r>
            <a:r>
              <a:rPr lang="en-US" sz="2400" baseline="-25000" dirty="0">
                <a:cs typeface="Calibri"/>
              </a:rPr>
              <a:t>1</a:t>
            </a:r>
            <a:r>
              <a:rPr lang="en-US" sz="2400" dirty="0">
                <a:cs typeface="Calibri"/>
              </a:rPr>
              <a:t>,X</a:t>
            </a:r>
            <a:r>
              <a:rPr lang="en-US" sz="2400" baseline="-25000" dirty="0">
                <a:cs typeface="Calibri"/>
              </a:rPr>
              <a:t>2</a:t>
            </a:r>
            <a:r>
              <a:rPr lang="en-US" sz="2400" dirty="0">
                <a:cs typeface="Calibri"/>
              </a:rPr>
              <a:t>,….X</a:t>
            </a:r>
            <a:r>
              <a:rPr lang="en-US" sz="2400" baseline="-25000" dirty="0">
                <a:cs typeface="Calibri"/>
              </a:rPr>
              <a:t>N</a:t>
            </a:r>
            <a:r>
              <a:rPr lang="en-US" sz="2400" dirty="0">
                <a:cs typeface="Calibri"/>
              </a:rPr>
              <a:t>:</a:t>
            </a:r>
            <a:endParaRPr lang="en-US" dirty="0"/>
          </a:p>
          <a:p>
            <a:pPr marL="0" indent="0">
              <a:buNone/>
            </a:pPr>
            <a:endParaRPr lang="en-US" dirty="0"/>
          </a:p>
          <a:p>
            <a:pPr marL="0" indent="0">
              <a:buNone/>
            </a:pPr>
            <a:endParaRPr lang="en-US" dirty="0"/>
          </a:p>
          <a:p>
            <a:pPr>
              <a:buFont typeface="Arial" panose="020B0604020202020204" pitchFamily="34" charset="0"/>
              <a:buChar char="•"/>
            </a:pPr>
            <a:r>
              <a:rPr lang="en-US" dirty="0"/>
              <a:t>This can be written as:</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r>
              <a:rPr lang="en-US" dirty="0"/>
              <a:t>The rule above is named the </a:t>
            </a:r>
            <a:r>
              <a:rPr lang="en-US" dirty="0">
                <a:solidFill>
                  <a:srgbClr val="00B050"/>
                </a:solidFill>
              </a:rPr>
              <a:t>chain rule.</a:t>
            </a:r>
          </a:p>
          <a:p>
            <a:pPr>
              <a:buFont typeface="Arial" panose="020B0604020202020204" pitchFamily="34" charset="0"/>
              <a:buChar char="•"/>
            </a:pPr>
            <a:r>
              <a:rPr lang="en-US" dirty="0"/>
              <a:t>The chain rule holds for </a:t>
            </a:r>
            <a:r>
              <a:rPr lang="en-US" dirty="0">
                <a:solidFill>
                  <a:srgbClr val="FF0000"/>
                </a:solidFill>
              </a:rPr>
              <a:t>any set of random variables.</a:t>
            </a:r>
          </a:p>
        </p:txBody>
      </p:sp>
      <p:pic>
        <p:nvPicPr>
          <p:cNvPr id="5" name="Picture 4"/>
          <p:cNvPicPr>
            <a:picLocks noChangeAspect="1"/>
          </p:cNvPicPr>
          <p:nvPr/>
        </p:nvPicPr>
        <p:blipFill>
          <a:blip r:embed="rId2"/>
          <a:stretch>
            <a:fillRect/>
          </a:stretch>
        </p:blipFill>
        <p:spPr>
          <a:xfrm>
            <a:off x="1598645" y="3618817"/>
            <a:ext cx="9557035" cy="1228762"/>
          </a:xfrm>
          <a:prstGeom prst="rect">
            <a:avLst/>
          </a:prstGeom>
        </p:spPr>
      </p:pic>
      <p:pic>
        <p:nvPicPr>
          <p:cNvPr id="7" name="Picture 6"/>
          <p:cNvPicPr>
            <a:picLocks noChangeAspect="1"/>
          </p:cNvPicPr>
          <p:nvPr/>
        </p:nvPicPr>
        <p:blipFill>
          <a:blip r:embed="rId3"/>
          <a:stretch>
            <a:fillRect/>
          </a:stretch>
        </p:blipFill>
        <p:spPr>
          <a:xfrm>
            <a:off x="2037723" y="2273095"/>
            <a:ext cx="7429500" cy="771525"/>
          </a:xfrm>
          <a:prstGeom prst="rect">
            <a:avLst/>
          </a:prstGeom>
        </p:spPr>
      </p:pic>
    </p:spTree>
    <p:extLst>
      <p:ext uri="{BB962C8B-B14F-4D97-AF65-F5344CB8AC3E}">
        <p14:creationId xmlns:p14="http://schemas.microsoft.com/office/powerpoint/2010/main" val="77833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Calibri"/>
                <a:cs typeface="Calibri"/>
              </a:rPr>
            </a:br>
            <a:r>
              <a:rPr lang="en-US" dirty="0"/>
              <a:t>Bayesian Network Semantics</a:t>
            </a:r>
          </a:p>
        </p:txBody>
      </p:sp>
      <p:sp>
        <p:nvSpPr>
          <p:cNvPr id="3" name="Content Placeholder 2"/>
          <p:cNvSpPr>
            <a:spLocks noGrp="1"/>
          </p:cNvSpPr>
          <p:nvPr>
            <p:ph idx="1"/>
          </p:nvPr>
        </p:nvSpPr>
        <p:spPr/>
        <p:txBody>
          <a:bodyPr/>
          <a:lstStyle/>
          <a:p>
            <a:pPr>
              <a:lnSpc>
                <a:spcPct val="80000"/>
              </a:lnSpc>
              <a:buFont typeface="Arial" panose="020B0604020202020204" pitchFamily="34" charset="0"/>
              <a:buChar char="•"/>
            </a:pPr>
            <a:r>
              <a:rPr lang="en-US" dirty="0">
                <a:cs typeface="Calibri"/>
              </a:rPr>
              <a:t>What do Bayesian networks mean?</a:t>
            </a:r>
          </a:p>
          <a:p>
            <a:pPr>
              <a:lnSpc>
                <a:spcPct val="80000"/>
              </a:lnSpc>
              <a:buFont typeface="Arial" panose="020B0604020202020204" pitchFamily="34" charset="0"/>
              <a:buChar char="•"/>
            </a:pPr>
            <a:r>
              <a:rPr lang="en-US" dirty="0">
                <a:cs typeface="Calibri"/>
              </a:rPr>
              <a:t>Bayesian networks </a:t>
            </a:r>
            <a:r>
              <a:rPr lang="en-US" dirty="0">
                <a:solidFill>
                  <a:srgbClr val="CC0000"/>
                </a:solidFill>
                <a:cs typeface="Calibri"/>
              </a:rPr>
              <a:t>is a representation of </a:t>
            </a:r>
            <a:r>
              <a:rPr lang="en-US" dirty="0">
                <a:cs typeface="Calibri"/>
              </a:rPr>
              <a:t>joint distributions.</a:t>
            </a:r>
          </a:p>
          <a:p>
            <a:pPr>
              <a:lnSpc>
                <a:spcPct val="80000"/>
              </a:lnSpc>
              <a:buFont typeface="Arial" panose="020B0604020202020204" pitchFamily="34" charset="0"/>
              <a:buChar char="•"/>
            </a:pPr>
            <a:r>
              <a:rPr lang="en-US" dirty="0">
                <a:cs typeface="Calibri"/>
              </a:rPr>
              <a:t>The chain rule which hold for any set of variables state that:</a:t>
            </a:r>
          </a:p>
          <a:p>
            <a:pPr>
              <a:lnSpc>
                <a:spcPct val="80000"/>
              </a:lnSpc>
            </a:pPr>
            <a:endParaRPr lang="en-US" dirty="0">
              <a:cs typeface="Calibri"/>
            </a:endParaRPr>
          </a:p>
          <a:p>
            <a:pPr>
              <a:lnSpc>
                <a:spcPct val="80000"/>
              </a:lnSpc>
            </a:pPr>
            <a:endParaRPr lang="en-US" dirty="0">
              <a:cs typeface="Calibri"/>
            </a:endParaRPr>
          </a:p>
          <a:p>
            <a:pPr>
              <a:lnSpc>
                <a:spcPct val="80000"/>
              </a:lnSpc>
              <a:buFont typeface="Arial" panose="020B0604020202020204" pitchFamily="34" charset="0"/>
              <a:buChar char="•"/>
            </a:pPr>
            <a:endParaRPr lang="en-US" dirty="0">
              <a:cs typeface="Calibri"/>
            </a:endParaRPr>
          </a:p>
          <a:p>
            <a:pPr>
              <a:lnSpc>
                <a:spcPct val="80000"/>
              </a:lnSpc>
              <a:buFont typeface="Arial" panose="020B0604020202020204" pitchFamily="34" charset="0"/>
              <a:buChar char="•"/>
            </a:pPr>
            <a:r>
              <a:rPr lang="en-US" dirty="0">
                <a:cs typeface="Calibri"/>
              </a:rPr>
              <a:t>However, for Bayesian networks, using the conditional independence:</a:t>
            </a:r>
          </a:p>
          <a:p>
            <a:pPr marL="0" indent="0">
              <a:lnSpc>
                <a:spcPct val="80000"/>
              </a:lnSpc>
              <a:buNone/>
            </a:pPr>
            <a:endParaRPr lang="en-US" dirty="0">
              <a:cs typeface="Calibri"/>
            </a:endParaRPr>
          </a:p>
        </p:txBody>
      </p:sp>
      <p:pic>
        <p:nvPicPr>
          <p:cNvPr id="4" name="Picture 3"/>
          <p:cNvPicPr>
            <a:picLocks noChangeAspect="1"/>
          </p:cNvPicPr>
          <p:nvPr/>
        </p:nvPicPr>
        <p:blipFill>
          <a:blip r:embed="rId2"/>
          <a:stretch>
            <a:fillRect/>
          </a:stretch>
        </p:blipFill>
        <p:spPr>
          <a:xfrm>
            <a:off x="2871240" y="4758268"/>
            <a:ext cx="6238875" cy="609600"/>
          </a:xfrm>
          <a:prstGeom prst="rect">
            <a:avLst/>
          </a:prstGeom>
        </p:spPr>
      </p:pic>
      <p:pic>
        <p:nvPicPr>
          <p:cNvPr id="5" name="Picture 4"/>
          <p:cNvPicPr>
            <a:picLocks noChangeAspect="1"/>
          </p:cNvPicPr>
          <p:nvPr/>
        </p:nvPicPr>
        <p:blipFill>
          <a:blip r:embed="rId3"/>
          <a:stretch>
            <a:fillRect/>
          </a:stretch>
        </p:blipFill>
        <p:spPr>
          <a:xfrm>
            <a:off x="1598645" y="2992420"/>
            <a:ext cx="9557035" cy="1228762"/>
          </a:xfrm>
          <a:prstGeom prst="rect">
            <a:avLst/>
          </a:prstGeom>
        </p:spPr>
      </p:pic>
    </p:spTree>
    <p:extLst>
      <p:ext uri="{BB962C8B-B14F-4D97-AF65-F5344CB8AC3E}">
        <p14:creationId xmlns:p14="http://schemas.microsoft.com/office/powerpoint/2010/main" val="609383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Calibri"/>
                <a:cs typeface="Calibri"/>
              </a:rPr>
            </a:br>
            <a:r>
              <a:rPr lang="en-US" dirty="0"/>
              <a:t>Bayesian Network Semantics</a:t>
            </a:r>
          </a:p>
        </p:txBody>
      </p:sp>
      <p:sp>
        <p:nvSpPr>
          <p:cNvPr id="3" name="Content Placeholder 2"/>
          <p:cNvSpPr>
            <a:spLocks noGrp="1"/>
          </p:cNvSpPr>
          <p:nvPr>
            <p:ph idx="1"/>
          </p:nvPr>
        </p:nvSpPr>
        <p:spPr/>
        <p:txBody>
          <a:bodyPr>
            <a:normAutofit lnSpcReduction="10000"/>
          </a:bodyPr>
          <a:lstStyle/>
          <a:p>
            <a:pPr lvl="2">
              <a:lnSpc>
                <a:spcPct val="80000"/>
              </a:lnSpc>
              <a:buFont typeface="Arial" panose="020B0604020202020204" pitchFamily="34" charset="0"/>
              <a:buChar char="•"/>
            </a:pPr>
            <a:r>
              <a:rPr lang="en-US" sz="2000" dirty="0">
                <a:ea typeface="ＭＳ Ｐゴシック" pitchFamily="34" charset="-128"/>
                <a:cs typeface="Calibri"/>
              </a:rPr>
              <a:t>Bayesian networks implicitly encode joint distributions.</a:t>
            </a:r>
          </a:p>
          <a:p>
            <a:pPr lvl="2">
              <a:lnSpc>
                <a:spcPct val="80000"/>
              </a:lnSpc>
            </a:pPr>
            <a:endParaRPr lang="en-US" sz="1600" dirty="0">
              <a:cs typeface="Calibri"/>
            </a:endParaRPr>
          </a:p>
          <a:p>
            <a:pPr lvl="1">
              <a:lnSpc>
                <a:spcPct val="80000"/>
              </a:lnSpc>
            </a:pPr>
            <a:r>
              <a:rPr lang="en-US" sz="2000" dirty="0">
                <a:ea typeface="ＭＳ Ｐゴシック" pitchFamily="34" charset="-128"/>
                <a:cs typeface="Calibri"/>
              </a:rPr>
              <a:t>As a product of local conditional distributions</a:t>
            </a:r>
          </a:p>
          <a:p>
            <a:pPr lvl="6">
              <a:lnSpc>
                <a:spcPct val="80000"/>
              </a:lnSpc>
            </a:pPr>
            <a:endParaRPr lang="en-US" sz="1200" dirty="0">
              <a:ea typeface="ＭＳ Ｐゴシック" pitchFamily="34" charset="-128"/>
              <a:cs typeface="Calibri"/>
            </a:endParaRPr>
          </a:p>
          <a:p>
            <a:pPr lvl="1">
              <a:lnSpc>
                <a:spcPct val="80000"/>
              </a:lnSpc>
            </a:pPr>
            <a:r>
              <a:rPr lang="en-US" sz="2000" dirty="0">
                <a:ea typeface="ＭＳ Ｐゴシック" pitchFamily="34" charset="-128"/>
                <a:cs typeface="Calibri"/>
              </a:rPr>
              <a:t>To see what probability a BN gives to a full assignment, multiply all the relevant conditionals together:</a:t>
            </a:r>
          </a:p>
          <a:p>
            <a:pPr lvl="1">
              <a:lnSpc>
                <a:spcPct val="80000"/>
              </a:lnSpc>
            </a:pPr>
            <a:endParaRPr lang="en-US" sz="2000" dirty="0">
              <a:ea typeface="ＭＳ Ｐゴシック" pitchFamily="34" charset="-128"/>
              <a:cs typeface="Calibri"/>
            </a:endParaRPr>
          </a:p>
          <a:p>
            <a:pPr lvl="1">
              <a:lnSpc>
                <a:spcPct val="80000"/>
              </a:lnSpc>
            </a:pPr>
            <a:endParaRPr lang="en-US" sz="2000" dirty="0">
              <a:ea typeface="ＭＳ Ｐゴシック" pitchFamily="34" charset="-128"/>
              <a:cs typeface="Calibri"/>
            </a:endParaRPr>
          </a:p>
          <a:p>
            <a:pPr lvl="2">
              <a:lnSpc>
                <a:spcPct val="80000"/>
              </a:lnSpc>
            </a:pPr>
            <a:endParaRPr lang="en-US" sz="1600" dirty="0">
              <a:cs typeface="Calibri"/>
            </a:endParaRPr>
          </a:p>
          <a:p>
            <a:pPr lvl="2">
              <a:lnSpc>
                <a:spcPct val="80000"/>
              </a:lnSpc>
            </a:pPr>
            <a:endParaRPr lang="en-US" sz="1600" dirty="0">
              <a:cs typeface="Calibri"/>
            </a:endParaRPr>
          </a:p>
          <a:p>
            <a:pPr lvl="2">
              <a:lnSpc>
                <a:spcPct val="80000"/>
              </a:lnSpc>
            </a:pPr>
            <a:endParaRPr lang="en-US" sz="1600" dirty="0">
              <a:cs typeface="Calibri"/>
            </a:endParaRPr>
          </a:p>
          <a:p>
            <a:pPr>
              <a:lnSpc>
                <a:spcPct val="80000"/>
              </a:lnSpc>
              <a:buFont typeface="Arial" panose="020B0604020202020204" pitchFamily="34" charset="0"/>
              <a:buChar char="•"/>
            </a:pPr>
            <a:r>
              <a:rPr lang="en-US" sz="2400" dirty="0">
                <a:cs typeface="Calibri"/>
              </a:rPr>
              <a:t>Not every BN can represent every joint distribution</a:t>
            </a:r>
          </a:p>
          <a:p>
            <a:pPr lvl="7">
              <a:lnSpc>
                <a:spcPct val="80000"/>
              </a:lnSpc>
            </a:pPr>
            <a:endParaRPr lang="en-US" sz="1200" dirty="0">
              <a:cs typeface="Calibri"/>
            </a:endParaRPr>
          </a:p>
          <a:p>
            <a:pPr lvl="1">
              <a:lnSpc>
                <a:spcPct val="80000"/>
              </a:lnSpc>
            </a:pPr>
            <a:r>
              <a:rPr lang="en-US" sz="2000" dirty="0">
                <a:cs typeface="Calibri"/>
              </a:rPr>
              <a:t>The topology enforces certain conditional independencies</a:t>
            </a:r>
          </a:p>
        </p:txBody>
      </p:sp>
      <p:pic>
        <p:nvPicPr>
          <p:cNvPr id="6" name="Picture 5"/>
          <p:cNvPicPr>
            <a:picLocks noChangeAspect="1"/>
          </p:cNvPicPr>
          <p:nvPr/>
        </p:nvPicPr>
        <p:blipFill>
          <a:blip r:embed="rId2"/>
          <a:stretch>
            <a:fillRect/>
          </a:stretch>
        </p:blipFill>
        <p:spPr>
          <a:xfrm>
            <a:off x="4987437" y="3609974"/>
            <a:ext cx="2381250" cy="657225"/>
          </a:xfrm>
          <a:prstGeom prst="rect">
            <a:avLst/>
          </a:prstGeom>
        </p:spPr>
      </p:pic>
      <p:pic>
        <p:nvPicPr>
          <p:cNvPr id="7" name="Picture 6"/>
          <p:cNvPicPr>
            <a:picLocks noChangeAspect="1"/>
          </p:cNvPicPr>
          <p:nvPr/>
        </p:nvPicPr>
        <p:blipFill>
          <a:blip r:embed="rId3"/>
          <a:stretch>
            <a:fillRect/>
          </a:stretch>
        </p:blipFill>
        <p:spPr>
          <a:xfrm>
            <a:off x="1886315" y="3638338"/>
            <a:ext cx="2829875" cy="628861"/>
          </a:xfrm>
          <a:prstGeom prst="rect">
            <a:avLst/>
          </a:prstGeom>
        </p:spPr>
      </p:pic>
      <p:pic>
        <p:nvPicPr>
          <p:cNvPr id="8" name="Picture 7"/>
          <p:cNvPicPr>
            <a:picLocks noChangeAspect="1"/>
          </p:cNvPicPr>
          <p:nvPr/>
        </p:nvPicPr>
        <p:blipFill>
          <a:blip r:embed="rId4"/>
          <a:stretch>
            <a:fillRect/>
          </a:stretch>
        </p:blipFill>
        <p:spPr>
          <a:xfrm>
            <a:off x="4530237" y="3501600"/>
            <a:ext cx="457200" cy="704850"/>
          </a:xfrm>
          <a:prstGeom prst="rect">
            <a:avLst/>
          </a:prstGeom>
        </p:spPr>
      </p:pic>
    </p:spTree>
    <p:extLst>
      <p:ext uri="{BB962C8B-B14F-4D97-AF65-F5344CB8AC3E}">
        <p14:creationId xmlns:p14="http://schemas.microsoft.com/office/powerpoint/2010/main" val="2153680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latin typeface="Calibri"/>
                <a:cs typeface="Calibri"/>
              </a:rPr>
              <a:t>Conditional Independence and the Chain Rule</a:t>
            </a:r>
          </a:p>
        </p:txBody>
      </p:sp>
      <p:sp>
        <p:nvSpPr>
          <p:cNvPr id="1039363" name="Rectangle 3"/>
          <p:cNvSpPr>
            <a:spLocks noGrp="1" noChangeArrowheads="1"/>
          </p:cNvSpPr>
          <p:nvPr>
            <p:ph idx="1"/>
          </p:nvPr>
        </p:nvSpPr>
        <p:spPr>
          <a:xfrm>
            <a:off x="341313" y="1524000"/>
            <a:ext cx="11469687" cy="5029200"/>
          </a:xfrm>
        </p:spPr>
        <p:txBody>
          <a:bodyPr>
            <a:normAutofit fontScale="85000" lnSpcReduction="20000"/>
          </a:bodyPr>
          <a:lstStyle/>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Chain rule: </a:t>
            </a:r>
          </a:p>
          <a:p>
            <a:pPr eaLnBrk="1" hangingPunct="1">
              <a:lnSpc>
                <a:spcPct val="80000"/>
              </a:lnSpc>
            </a:pPr>
            <a:endParaRPr lang="en-US" sz="2400" dirty="0">
              <a:latin typeface="Calibri"/>
              <a:cs typeface="Calibri"/>
            </a:endParaRPr>
          </a:p>
          <a:p>
            <a:pPr lvl="6">
              <a:lnSpc>
                <a:spcPct val="80000"/>
              </a:lnSpc>
            </a:pPr>
            <a:endParaRPr lang="en-US" sz="1200" dirty="0">
              <a:latin typeface="Calibri"/>
              <a:cs typeface="Calibri"/>
            </a:endParaRPr>
          </a:p>
          <a:p>
            <a:pPr eaLnBrk="1" hangingPunct="1">
              <a:lnSpc>
                <a:spcPct val="80000"/>
              </a:lnSpc>
            </a:pPr>
            <a:r>
              <a:rPr lang="en-US" sz="2400" dirty="0">
                <a:latin typeface="Calibri"/>
                <a:cs typeface="Calibri"/>
              </a:rPr>
              <a:t>Example:</a:t>
            </a:r>
          </a:p>
          <a:p>
            <a:pPr lvl="6">
              <a:lnSpc>
                <a:spcPct val="80000"/>
              </a:lnSpc>
            </a:pPr>
            <a:endParaRPr lang="en-US" sz="1200" dirty="0">
              <a:latin typeface="Calibri"/>
              <a:cs typeface="Calibri"/>
            </a:endParaRPr>
          </a:p>
          <a:p>
            <a:pPr eaLnBrk="1" hangingPunct="1">
              <a:lnSpc>
                <a:spcPct val="80000"/>
              </a:lnSpc>
            </a:pPr>
            <a:endParaRPr lang="en-US" sz="2400" dirty="0">
              <a:latin typeface="Calibri"/>
              <a:cs typeface="Calibri"/>
            </a:endParaRPr>
          </a:p>
          <a:p>
            <a:pPr lvl="1" eaLnBrk="1" hangingPunct="1">
              <a:lnSpc>
                <a:spcPct val="80000"/>
              </a:lnSpc>
            </a:pPr>
            <a:endParaRPr lang="en-US" sz="2000" dirty="0">
              <a:latin typeface="Calibri"/>
              <a:cs typeface="Calibri"/>
            </a:endParaRPr>
          </a:p>
          <a:p>
            <a:pPr lvl="3">
              <a:lnSpc>
                <a:spcPct val="80000"/>
              </a:lnSpc>
            </a:pPr>
            <a:endParaRPr lang="en-US" sz="1200" dirty="0">
              <a:latin typeface="Calibri"/>
              <a:cs typeface="Calibri"/>
            </a:endParaRPr>
          </a:p>
          <a:p>
            <a:pPr lvl="5">
              <a:lnSpc>
                <a:spcPct val="80000"/>
              </a:lnSpc>
            </a:pPr>
            <a:endParaRPr lang="en-US" sz="1200" dirty="0">
              <a:latin typeface="Calibri"/>
              <a:cs typeface="Calibri"/>
            </a:endParaRPr>
          </a:p>
          <a:p>
            <a:pPr eaLnBrk="1" hangingPunct="1">
              <a:lnSpc>
                <a:spcPct val="80000"/>
              </a:lnSpc>
            </a:pPr>
            <a:r>
              <a:rPr lang="en-US" sz="2400" dirty="0">
                <a:latin typeface="Calibri"/>
                <a:cs typeface="Calibri"/>
              </a:rPr>
              <a:t>With assumption of conditional independence:</a:t>
            </a: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Bayesian networks / graphical models help us express conditional independence assumptions.</a:t>
            </a:r>
          </a:p>
          <a:p>
            <a:pPr eaLnBrk="1" hangingPunct="1">
              <a:lnSpc>
                <a:spcPct val="80000"/>
              </a:lnSpc>
            </a:pPr>
            <a:endParaRPr lang="en-US" sz="2400" dirty="0">
              <a:latin typeface="Calibri"/>
              <a:cs typeface="Calibri"/>
            </a:endParaRPr>
          </a:p>
        </p:txBody>
      </p:sp>
      <p:pic>
        <p:nvPicPr>
          <p:cNvPr id="10" name="Picture 9" descr="txp_fig.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bwMode="auto">
          <a:xfrm>
            <a:off x="914400" y="3505200"/>
            <a:ext cx="7094537" cy="30718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9" name="Picture 8" descr="txp_fig.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609600" y="3048000"/>
            <a:ext cx="4183062" cy="29879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1" name="Picture 10" descr="txp_fig.pn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bwMode="auto">
          <a:xfrm>
            <a:off x="609600" y="4654210"/>
            <a:ext cx="4183062" cy="29879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2" name="Picture 11" descr="txp_fig.png"/>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bwMode="auto">
          <a:xfrm>
            <a:off x="914400" y="5105400"/>
            <a:ext cx="6035675" cy="3099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8" name="Picture 7" descr="txp_fig.png"/>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bwMode="auto">
          <a:xfrm>
            <a:off x="1981955" y="2167590"/>
            <a:ext cx="7162800" cy="30246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2438400"/>
            <a:ext cx="3918800" cy="2031839"/>
          </a:xfrm>
          <a:prstGeom prst="rect">
            <a:avLst/>
          </a:prstGeom>
        </p:spPr>
      </p:pic>
    </p:spTree>
    <p:extLst>
      <p:ext uri="{BB962C8B-B14F-4D97-AF65-F5344CB8AC3E}">
        <p14:creationId xmlns:p14="http://schemas.microsoft.com/office/powerpoint/2010/main" val="2712006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9363">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3936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latin typeface="Calibri"/>
                <a:cs typeface="Calibri"/>
              </a:rPr>
              <a:t>Example: Traffic</a:t>
            </a:r>
          </a:p>
        </p:txBody>
      </p:sp>
      <p:sp>
        <p:nvSpPr>
          <p:cNvPr id="26628" name="Oval 4"/>
          <p:cNvSpPr>
            <a:spLocks noChangeArrowheads="1"/>
          </p:cNvSpPr>
          <p:nvPr/>
        </p:nvSpPr>
        <p:spPr bwMode="auto">
          <a:xfrm>
            <a:off x="1143000" y="22860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R</a:t>
            </a:r>
            <a:endParaRPr lang="en-US" sz="2800" baseline="-25000">
              <a:latin typeface="Calibri"/>
              <a:cs typeface="Calibri"/>
            </a:endParaRPr>
          </a:p>
        </p:txBody>
      </p:sp>
      <p:sp>
        <p:nvSpPr>
          <p:cNvPr id="26629" name="Oval 5"/>
          <p:cNvSpPr>
            <a:spLocks noChangeArrowheads="1"/>
          </p:cNvSpPr>
          <p:nvPr/>
        </p:nvSpPr>
        <p:spPr bwMode="auto">
          <a:xfrm>
            <a:off x="1143000" y="3962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cxnSp>
        <p:nvCxnSpPr>
          <p:cNvPr id="26630" name="AutoShape 6"/>
          <p:cNvCxnSpPr>
            <a:cxnSpLocks noChangeShapeType="1"/>
            <a:stCxn id="26628" idx="4"/>
            <a:endCxn id="26629" idx="0"/>
          </p:cNvCxnSpPr>
          <p:nvPr/>
        </p:nvCxnSpPr>
        <p:spPr bwMode="auto">
          <a:xfrm>
            <a:off x="1524000" y="3062288"/>
            <a:ext cx="0" cy="8858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aphicFrame>
        <p:nvGraphicFramePr>
          <p:cNvPr id="1072135" name="Group 7"/>
          <p:cNvGraphicFramePr>
            <a:graphicFrameLocks noGrp="1"/>
          </p:cNvGraphicFramePr>
          <p:nvPr/>
        </p:nvGraphicFramePr>
        <p:xfrm>
          <a:off x="2762250" y="2355850"/>
          <a:ext cx="1428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3148013" y="1981200"/>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72181" name="Group 53"/>
          <p:cNvGraphicFramePr>
            <a:graphicFrameLocks noGrp="1"/>
          </p:cNvGraphicFramePr>
          <p:nvPr/>
        </p:nvGraphicFramePr>
        <p:xfrm>
          <a:off x="2381250" y="3797300"/>
          <a:ext cx="2190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 +r</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4" name="Picture 3"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2895600" y="3417888"/>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72185" name="Group 57"/>
          <p:cNvGraphicFramePr>
            <a:graphicFrameLocks noGrp="1"/>
          </p:cNvGraphicFramePr>
          <p:nvPr/>
        </p:nvGraphicFramePr>
        <p:xfrm>
          <a:off x="2381250" y="4660900"/>
          <a:ext cx="2190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6" name="Picture 5" descr="txp_fig.pn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bwMode="auto">
          <a:xfrm>
            <a:off x="5213135" y="2362200"/>
            <a:ext cx="1810181" cy="29920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0" name="Picture 1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6781800" y="4419600"/>
            <a:ext cx="5247974" cy="2199775"/>
          </a:xfrm>
          <a:prstGeom prst="rect">
            <a:avLst/>
          </a:prstGeom>
        </p:spPr>
      </p:pic>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41414" y="4572000"/>
            <a:ext cx="2126385" cy="2057400"/>
          </a:xfrm>
          <a:prstGeom prst="rect">
            <a:avLst/>
          </a:prstGeom>
        </p:spPr>
      </p:pic>
      <p:sp>
        <p:nvSpPr>
          <p:cNvPr id="14" name="TextBox 13">
            <a:extLst>
              <a:ext uri="{FF2B5EF4-FFF2-40B4-BE49-F238E27FC236}">
                <a16:creationId xmlns:a16="http://schemas.microsoft.com/office/drawing/2014/main" id="{D0FFD946-08E6-8545-B519-A83C58BEB772}"/>
              </a:ext>
            </a:extLst>
          </p:cNvPr>
          <p:cNvSpPr txBox="1"/>
          <p:nvPr/>
        </p:nvSpPr>
        <p:spPr>
          <a:xfrm>
            <a:off x="7086600" y="2309630"/>
            <a:ext cx="3428999" cy="369332"/>
          </a:xfrm>
          <a:prstGeom prst="rect">
            <a:avLst/>
          </a:prstGeom>
          <a:noFill/>
        </p:spPr>
        <p:txBody>
          <a:bodyPr wrap="square" rtlCol="0">
            <a:spAutoFit/>
          </a:bodyPr>
          <a:lstStyle/>
          <a:p>
            <a:r>
              <a:rPr lang="en-US" dirty="0"/>
              <a:t>P(+r)P(-t|+r) = ¼*1/4 </a:t>
            </a:r>
          </a:p>
        </p:txBody>
      </p:sp>
    </p:spTree>
    <p:extLst>
      <p:ext uri="{BB962C8B-B14F-4D97-AF65-F5344CB8AC3E}">
        <p14:creationId xmlns:p14="http://schemas.microsoft.com/office/powerpoint/2010/main" val="226157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Example: Burglary Network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Given this Bayesian network, calculate</a:t>
                </a:r>
                <a:r>
                  <a:rPr lang="en-US" dirty="0">
                    <a:solidFill>
                      <a:srgbClr val="FF0000"/>
                    </a:solidFill>
                  </a:rPr>
                  <a:t> P(</a:t>
                </a:r>
                <a:r>
                  <a:rPr lang="en-US" dirty="0" err="1">
                    <a:solidFill>
                      <a:srgbClr val="FF0000"/>
                    </a:solidFill>
                  </a:rPr>
                  <a:t>j,m,a</a:t>
                </a:r>
                <a:r>
                  <a:rPr lang="en-US" dirty="0">
                    <a:solidFill>
                      <a:srgbClr val="FF0000"/>
                    </a:solidFill>
                  </a:rPr>
                  <a:t>, </a:t>
                </a:r>
                <a14:m>
                  <m:oMath xmlns:m="http://schemas.openxmlformats.org/officeDocument/2006/math">
                    <m:r>
                      <m:rPr>
                        <m:nor/>
                      </m:rPr>
                      <a:rPr lang="en-US" dirty="0">
                        <a:solidFill>
                          <a:srgbClr val="FF0000"/>
                        </a:solidFill>
                      </a:rPr>
                      <m:t>￢</m:t>
                    </m:r>
                    <m:r>
                      <a:rPr lang="en-US" i="1" dirty="0">
                        <a:solidFill>
                          <a:srgbClr val="FF0000"/>
                        </a:solidFill>
                        <a:latin typeface="Cambria Math" panose="02040503050406030204" pitchFamily="18" charset="0"/>
                      </a:rPr>
                      <m:t> </m:t>
                    </m:r>
                  </m:oMath>
                </a14:m>
                <a:r>
                  <a:rPr lang="en-US" dirty="0" err="1">
                    <a:solidFill>
                      <a:srgbClr val="FF0000"/>
                    </a:solidFill>
                  </a:rPr>
                  <a:t>b,</a:t>
                </a:r>
                <a:r>
                  <a:rPr lang="en-US" dirty="0">
                    <a:solidFill>
                      <a:srgbClr val="FF0000"/>
                    </a:solidFill>
                  </a:rPr>
                  <a:t> </a:t>
                </a:r>
                <a14:m>
                  <m:oMath xmlns:m="http://schemas.openxmlformats.org/officeDocument/2006/math">
                    <m:r>
                      <m:rPr>
                        <m:nor/>
                      </m:rPr>
                      <a:rPr lang="en-US" dirty="0">
                        <a:solidFill>
                          <a:srgbClr val="FF0000"/>
                        </a:solidFill>
                      </a:rPr>
                      <m:t>￢</m:t>
                    </m:r>
                    <m:r>
                      <a:rPr lang="en-US" i="1" dirty="0">
                        <a:solidFill>
                          <a:srgbClr val="FF0000"/>
                        </a:solidFill>
                        <a:latin typeface="Cambria Math" panose="02040503050406030204" pitchFamily="18" charset="0"/>
                      </a:rPr>
                      <m:t> </m:t>
                    </m:r>
                  </m:oMath>
                </a14:m>
                <a:r>
                  <a:rPr lang="en-US" dirty="0">
                    <a:solidFill>
                      <a:srgbClr val="FF0000"/>
                    </a:solidFill>
                  </a:rPr>
                  <a:t>e)</a:t>
                </a:r>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pic>
        <p:nvPicPr>
          <p:cNvPr id="7" name="Content Placeholder 3"/>
          <p:cNvPicPr>
            <a:picLocks noChangeAspect="1"/>
          </p:cNvPicPr>
          <p:nvPr/>
        </p:nvPicPr>
        <p:blipFill>
          <a:blip r:embed="rId3"/>
          <a:stretch>
            <a:fillRect/>
          </a:stretch>
        </p:blipFill>
        <p:spPr>
          <a:xfrm>
            <a:off x="1885950" y="2335587"/>
            <a:ext cx="7581900" cy="4141441"/>
          </a:xfrm>
          <a:prstGeom prst="rect">
            <a:avLst/>
          </a:prstGeom>
        </p:spPr>
      </p:pic>
    </p:spTree>
    <p:extLst>
      <p:ext uri="{BB962C8B-B14F-4D97-AF65-F5344CB8AC3E}">
        <p14:creationId xmlns:p14="http://schemas.microsoft.com/office/powerpoint/2010/main" val="1424722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Example: Burglary Network</a:t>
            </a:r>
            <a:endParaRPr lang="en-US" dirty="0"/>
          </a:p>
        </p:txBody>
      </p:sp>
      <p:pic>
        <p:nvPicPr>
          <p:cNvPr id="5" name="Content Placeholder 4"/>
          <p:cNvPicPr>
            <a:picLocks noGrp="1" noChangeAspect="1"/>
          </p:cNvPicPr>
          <p:nvPr>
            <p:ph idx="1"/>
          </p:nvPr>
        </p:nvPicPr>
        <p:blipFill>
          <a:blip r:embed="rId2"/>
          <a:stretch>
            <a:fillRect/>
          </a:stretch>
        </p:blipFill>
        <p:spPr>
          <a:xfrm>
            <a:off x="730250" y="2209800"/>
            <a:ext cx="9877425" cy="1162050"/>
          </a:xfrm>
          <a:prstGeom prst="rect">
            <a:avLst/>
          </a:prstGeom>
        </p:spPr>
      </p:pic>
    </p:spTree>
    <p:extLst>
      <p:ext uri="{BB962C8B-B14F-4D97-AF65-F5344CB8AC3E}">
        <p14:creationId xmlns:p14="http://schemas.microsoft.com/office/powerpoint/2010/main" val="203750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Example: Independence</a:t>
            </a:r>
            <a:endParaRPr lang="en-US" dirty="0"/>
          </a:p>
        </p:txBody>
      </p:sp>
      <p:sp>
        <p:nvSpPr>
          <p:cNvPr id="3" name="Content Placeholder 2"/>
          <p:cNvSpPr>
            <a:spLocks noGrp="1"/>
          </p:cNvSpPr>
          <p:nvPr>
            <p:ph idx="1"/>
          </p:nvPr>
        </p:nvSpPr>
        <p:spPr/>
        <p:txBody>
          <a:bodyPr/>
          <a:lstStyle/>
          <a:p>
            <a:r>
              <a:rPr lang="en-US" dirty="0"/>
              <a:t>Assume we have two random variables Temperature (hot/cold) and </a:t>
            </a:r>
          </a:p>
          <a:p>
            <a:r>
              <a:rPr lang="en-US" dirty="0"/>
              <a:t>weather (Sun/Rain). Are T and W independent?</a:t>
            </a:r>
          </a:p>
          <a:p>
            <a:endParaRPr lang="en-US" dirty="0"/>
          </a:p>
          <a:p>
            <a:endParaRPr lang="en-US" dirty="0"/>
          </a:p>
          <a:p>
            <a:endParaRPr lang="en-US" dirty="0"/>
          </a:p>
        </p:txBody>
      </p:sp>
      <p:graphicFrame>
        <p:nvGraphicFramePr>
          <p:cNvPr id="4" name="Group 4"/>
          <p:cNvGraphicFramePr>
            <a:graphicFrameLocks noGrp="1"/>
          </p:cNvGraphicFramePr>
          <p:nvPr/>
        </p:nvGraphicFramePr>
        <p:xfrm>
          <a:off x="2278114" y="3277390"/>
          <a:ext cx="2209800" cy="1854201"/>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 name="Picture 4"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2722614" y="2848765"/>
            <a:ext cx="1296987" cy="2981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6" name="Group 56"/>
          <p:cNvGraphicFramePr>
            <a:graphicFrameLocks noGrp="1"/>
          </p:cNvGraphicFramePr>
          <p:nvPr>
            <p:extLst>
              <p:ext uri="{D42A27DB-BD31-4B8C-83A1-F6EECF244321}">
                <p14:modId xmlns:p14="http://schemas.microsoft.com/office/powerpoint/2010/main" val="238676941"/>
              </p:ext>
            </p:extLst>
          </p:nvPr>
        </p:nvGraphicFramePr>
        <p:xfrm>
          <a:off x="5632501" y="3078000"/>
          <a:ext cx="1428750" cy="1108710"/>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Group 70"/>
          <p:cNvGraphicFramePr>
            <a:graphicFrameLocks noGrp="1"/>
          </p:cNvGraphicFramePr>
          <p:nvPr>
            <p:extLst>
              <p:ext uri="{D42A27DB-BD31-4B8C-83A1-F6EECF244321}">
                <p14:modId xmlns:p14="http://schemas.microsoft.com/office/powerpoint/2010/main" val="493029525"/>
              </p:ext>
            </p:extLst>
          </p:nvPr>
        </p:nvGraphicFramePr>
        <p:xfrm>
          <a:off x="5283251" y="4893985"/>
          <a:ext cx="1428750" cy="1114425"/>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8" name="Picture 7" descr="txp_fig.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5842318" y="2699135"/>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9" name="Picture 8" descr="txp_fig.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5495976" y="4371177"/>
            <a:ext cx="850900" cy="29856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 name="Group 30"/>
          <p:cNvGraphicFramePr>
            <a:graphicFrameLocks noGrp="1"/>
          </p:cNvGraphicFramePr>
          <p:nvPr/>
        </p:nvGraphicFramePr>
        <p:xfrm>
          <a:off x="7394626" y="3285327"/>
          <a:ext cx="2209800" cy="1854201"/>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 name="TextBox 12"/>
          <p:cNvSpPr txBox="1"/>
          <p:nvPr/>
        </p:nvSpPr>
        <p:spPr>
          <a:xfrm>
            <a:off x="7869289" y="2777591"/>
            <a:ext cx="1790700" cy="461665"/>
          </a:xfrm>
          <a:prstGeom prst="rect">
            <a:avLst/>
          </a:prstGeom>
          <a:noFill/>
        </p:spPr>
        <p:txBody>
          <a:bodyPr wrap="square" rtlCol="0">
            <a:spAutoFit/>
          </a:bodyPr>
          <a:lstStyle/>
          <a:p>
            <a:r>
              <a:rPr lang="en-US" sz="2400" dirty="0"/>
              <a:t>P(T)P(W)</a:t>
            </a:r>
          </a:p>
        </p:txBody>
      </p:sp>
    </p:spTree>
    <p:extLst>
      <p:ext uri="{BB962C8B-B14F-4D97-AF65-F5344CB8AC3E}">
        <p14:creationId xmlns:p14="http://schemas.microsoft.com/office/powerpoint/2010/main" val="12030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 Construction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B0F0"/>
                </a:solidFill>
              </a:rPr>
              <a:t> 1. </a:t>
            </a:r>
            <a:r>
              <a:rPr lang="en-US" i="1" dirty="0">
                <a:solidFill>
                  <a:srgbClr val="00B0F0"/>
                </a:solidFill>
              </a:rPr>
              <a:t>Nodes: </a:t>
            </a:r>
            <a:endParaRPr lang="en-US" dirty="0">
              <a:solidFill>
                <a:srgbClr val="00B0F0"/>
              </a:solidFill>
            </a:endParaRPr>
          </a:p>
          <a:p>
            <a:pPr marL="0" indent="0">
              <a:buNone/>
            </a:pPr>
            <a:r>
              <a:rPr lang="en-US" dirty="0"/>
              <a:t> Determine the set of variables that are required to model the domain, and order them, {X1, . .,</a:t>
            </a:r>
            <a:r>
              <a:rPr lang="en-US" dirty="0" err="1"/>
              <a:t>Xn</a:t>
            </a:r>
            <a:r>
              <a:rPr lang="en-US" dirty="0"/>
              <a:t>}. </a:t>
            </a:r>
          </a:p>
          <a:p>
            <a:pPr marL="0" indent="0">
              <a:buNone/>
            </a:pPr>
            <a:r>
              <a:rPr lang="en-US" dirty="0"/>
              <a:t>Any order will work, but the resulting network will be more compact if the variables are ordered such that </a:t>
            </a:r>
            <a:r>
              <a:rPr lang="en-US" dirty="0">
                <a:solidFill>
                  <a:srgbClr val="FF0000"/>
                </a:solidFill>
              </a:rPr>
              <a:t>causes precede effects</a:t>
            </a:r>
            <a:r>
              <a:rPr lang="en-US" dirty="0"/>
              <a:t>.</a:t>
            </a:r>
          </a:p>
          <a:p>
            <a:r>
              <a:rPr lang="en-US" dirty="0">
                <a:solidFill>
                  <a:srgbClr val="00B0F0"/>
                </a:solidFill>
              </a:rPr>
              <a:t>2. </a:t>
            </a:r>
            <a:r>
              <a:rPr lang="en-US" i="1" dirty="0">
                <a:solidFill>
                  <a:srgbClr val="00B0F0"/>
                </a:solidFill>
              </a:rPr>
              <a:t>Links: </a:t>
            </a:r>
          </a:p>
          <a:p>
            <a:r>
              <a:rPr lang="en-US" dirty="0"/>
              <a:t>For </a:t>
            </a:r>
            <a:r>
              <a:rPr lang="en-US" dirty="0" err="1"/>
              <a:t>i</a:t>
            </a:r>
            <a:r>
              <a:rPr lang="en-US" dirty="0"/>
              <a:t> = 1 to n do:</a:t>
            </a:r>
          </a:p>
          <a:p>
            <a:r>
              <a:rPr lang="en-US" dirty="0"/>
              <a:t>• Choose, from X1, . . . ,Xi−1, a minimal set of parents for Xi, such that the following equation is satisfied:</a:t>
            </a:r>
          </a:p>
          <a:p>
            <a:endParaRPr lang="en-US" dirty="0"/>
          </a:p>
          <a:p>
            <a:endParaRPr lang="en-US" dirty="0"/>
          </a:p>
          <a:p>
            <a:r>
              <a:rPr lang="en-US" dirty="0"/>
              <a:t>For each parent insert a link from the parent to Xi.</a:t>
            </a:r>
          </a:p>
          <a:p>
            <a:r>
              <a:rPr lang="en-US" dirty="0"/>
              <a:t>• CPTs: Write down the conditional probability table, </a:t>
            </a:r>
            <a:r>
              <a:rPr lang="en-US" b="1" dirty="0"/>
              <a:t>P</a:t>
            </a:r>
            <a:r>
              <a:rPr lang="en-US" dirty="0"/>
              <a:t>(</a:t>
            </a:r>
            <a:r>
              <a:rPr lang="en-US" dirty="0" err="1"/>
              <a:t>Xi|Parents</a:t>
            </a:r>
            <a:r>
              <a:rPr lang="en-US" dirty="0"/>
              <a:t>(Xi)).</a:t>
            </a:r>
          </a:p>
          <a:p>
            <a:r>
              <a:rPr lang="en-US" dirty="0"/>
              <a:t>Intuitively, the parents of node Xi should contain all those nodes in X1, . . . , Xi−1 that </a:t>
            </a:r>
            <a:r>
              <a:rPr lang="en-US" i="1" dirty="0"/>
              <a:t>directly influence </a:t>
            </a:r>
            <a:r>
              <a:rPr lang="en-US" dirty="0"/>
              <a:t>Xi.</a:t>
            </a:r>
            <a:endParaRPr lang="en-US" b="1" dirty="0"/>
          </a:p>
        </p:txBody>
      </p:sp>
      <p:pic>
        <p:nvPicPr>
          <p:cNvPr id="4" name="Picture 3"/>
          <p:cNvPicPr>
            <a:picLocks noChangeAspect="1"/>
          </p:cNvPicPr>
          <p:nvPr/>
        </p:nvPicPr>
        <p:blipFill>
          <a:blip r:embed="rId3"/>
          <a:stretch>
            <a:fillRect/>
          </a:stretch>
        </p:blipFill>
        <p:spPr>
          <a:xfrm>
            <a:off x="2146963" y="4050554"/>
            <a:ext cx="6238875" cy="609600"/>
          </a:xfrm>
          <a:prstGeom prst="rect">
            <a:avLst/>
          </a:prstGeom>
        </p:spPr>
      </p:pic>
    </p:spTree>
    <p:extLst>
      <p:ext uri="{BB962C8B-B14F-4D97-AF65-F5344CB8AC3E}">
        <p14:creationId xmlns:p14="http://schemas.microsoft.com/office/powerpoint/2010/main" val="3795897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 Construction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Because each node is connected only to earlier nodes, this construction method guarantees</a:t>
            </a:r>
          </a:p>
          <a:p>
            <a:pPr marL="0" indent="0">
              <a:buNone/>
            </a:pPr>
            <a:r>
              <a:rPr lang="en-US" dirty="0"/>
              <a:t>that the network is acyclic.</a:t>
            </a:r>
          </a:p>
          <a:p>
            <a:pPr>
              <a:buFont typeface="Arial" panose="020B0604020202020204" pitchFamily="34" charset="0"/>
              <a:buChar char="•"/>
            </a:pPr>
            <a:endParaRPr lang="en-US" dirty="0"/>
          </a:p>
          <a:p>
            <a:pPr>
              <a:buFont typeface="Arial" panose="020B0604020202020204" pitchFamily="34" charset="0"/>
              <a:buChar char="•"/>
            </a:pPr>
            <a:r>
              <a:rPr lang="en-US" dirty="0"/>
              <a:t> Bayesian networks contain no redundant probability values, therefore there is no chance for inconsistency between probability values.</a:t>
            </a:r>
          </a:p>
        </p:txBody>
      </p:sp>
    </p:spTree>
    <p:extLst>
      <p:ext uri="{BB962C8B-B14F-4D97-AF65-F5344CB8AC3E}">
        <p14:creationId xmlns:p14="http://schemas.microsoft.com/office/powerpoint/2010/main" val="1599988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 Compactness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b="1" dirty="0"/>
              <a:t>Bayesian Networks is locally structured </a:t>
            </a:r>
            <a:r>
              <a:rPr lang="en-US" dirty="0"/>
              <a:t> </a:t>
            </a:r>
            <a:r>
              <a:rPr lang="en-US" b="1" dirty="0"/>
              <a:t>sparse</a:t>
            </a:r>
            <a:r>
              <a:rPr lang="en-US" dirty="0"/>
              <a:t>) system where each subcomponent interacts directly with only a bounded number of other components, regardless of the total number of components. </a:t>
            </a:r>
          </a:p>
          <a:p>
            <a:pPr>
              <a:buFont typeface="Arial" panose="020B0604020202020204" pitchFamily="34" charset="0"/>
              <a:buChar char="•"/>
            </a:pPr>
            <a:r>
              <a:rPr lang="en-US" dirty="0"/>
              <a:t>Local structure is usually associated with linear rather than exponential growth in complexity. </a:t>
            </a:r>
          </a:p>
          <a:p>
            <a:pPr>
              <a:buFont typeface="Arial" panose="020B0604020202020204" pitchFamily="34" charset="0"/>
              <a:buChar char="•"/>
            </a:pPr>
            <a:r>
              <a:rPr lang="en-US" dirty="0"/>
              <a:t>For Bayesian networks, assume each random variable is directly influenced by </a:t>
            </a:r>
            <a:r>
              <a:rPr lang="en-US" dirty="0">
                <a:solidFill>
                  <a:srgbClr val="FF0000"/>
                </a:solidFill>
              </a:rPr>
              <a:t>at most k others </a:t>
            </a:r>
            <a:r>
              <a:rPr lang="en-US" dirty="0"/>
              <a:t>(has k parents), for some constant k.</a:t>
            </a:r>
          </a:p>
          <a:p>
            <a:pPr>
              <a:buFont typeface="Arial" panose="020B0604020202020204" pitchFamily="34" charset="0"/>
              <a:buChar char="•"/>
            </a:pPr>
            <a:r>
              <a:rPr lang="en-US" dirty="0"/>
              <a:t> If we assume n Boolean variables, then the amount of information needed to specify each conditional probability table will be at </a:t>
            </a:r>
            <a:r>
              <a:rPr lang="en-US" dirty="0">
                <a:solidFill>
                  <a:schemeClr val="tx1"/>
                </a:solidFill>
              </a:rPr>
              <a:t>most </a:t>
            </a:r>
            <a:r>
              <a:rPr lang="en-US" dirty="0">
                <a:solidFill>
                  <a:srgbClr val="00B0F0"/>
                </a:solidFill>
              </a:rPr>
              <a:t>2</a:t>
            </a:r>
            <a:r>
              <a:rPr lang="en-US" baseline="30000" dirty="0">
                <a:solidFill>
                  <a:srgbClr val="00B0F0"/>
                </a:solidFill>
              </a:rPr>
              <a:t>k</a:t>
            </a:r>
            <a:r>
              <a:rPr lang="en-US" baseline="30000" dirty="0">
                <a:solidFill>
                  <a:schemeClr val="tx1"/>
                </a:solidFill>
              </a:rPr>
              <a:t> </a:t>
            </a:r>
            <a:r>
              <a:rPr lang="en-US" dirty="0"/>
              <a:t>numbers, and the complete network can be specified by</a:t>
            </a:r>
            <a:r>
              <a:rPr lang="en-US" dirty="0">
                <a:solidFill>
                  <a:srgbClr val="00B050"/>
                </a:solidFill>
              </a:rPr>
              <a:t> n2</a:t>
            </a:r>
            <a:r>
              <a:rPr lang="en-US" baseline="30000" dirty="0">
                <a:solidFill>
                  <a:srgbClr val="00B050"/>
                </a:solidFill>
              </a:rPr>
              <a:t>k</a:t>
            </a:r>
            <a:r>
              <a:rPr lang="en-US" dirty="0">
                <a:solidFill>
                  <a:srgbClr val="00B050"/>
                </a:solidFill>
              </a:rPr>
              <a:t> </a:t>
            </a:r>
            <a:r>
              <a:rPr lang="en-US" dirty="0"/>
              <a:t>numbers. </a:t>
            </a:r>
          </a:p>
          <a:p>
            <a:pPr>
              <a:buFont typeface="Arial" panose="020B0604020202020204" pitchFamily="34" charset="0"/>
              <a:buChar char="•"/>
            </a:pPr>
            <a:r>
              <a:rPr lang="en-US" dirty="0"/>
              <a:t>In contrast, the joint distribution contains </a:t>
            </a:r>
            <a:r>
              <a:rPr lang="en-US" dirty="0">
                <a:solidFill>
                  <a:srgbClr val="FF0000"/>
                </a:solidFill>
              </a:rPr>
              <a:t>2</a:t>
            </a:r>
            <a:r>
              <a:rPr lang="en-US" baseline="30000" dirty="0">
                <a:solidFill>
                  <a:srgbClr val="FF0000"/>
                </a:solidFill>
              </a:rPr>
              <a:t>n</a:t>
            </a:r>
            <a:r>
              <a:rPr lang="en-US" dirty="0"/>
              <a:t> numbers. </a:t>
            </a:r>
          </a:p>
          <a:p>
            <a:pPr>
              <a:buFont typeface="Arial" panose="020B0604020202020204" pitchFamily="34" charset="0"/>
              <a:buChar char="•"/>
            </a:pPr>
            <a:r>
              <a:rPr lang="en-US" dirty="0"/>
              <a:t>For example, suppose we have n=30 nodes, each with five parents (k =5). </a:t>
            </a:r>
          </a:p>
          <a:p>
            <a:pPr>
              <a:buFont typeface="Arial" panose="020B0604020202020204" pitchFamily="34" charset="0"/>
              <a:buChar char="•"/>
            </a:pPr>
            <a:r>
              <a:rPr lang="en-US" dirty="0"/>
              <a:t>Then, the Bayesian network requires 960 numbers, but the full joint distribution requires over a billion</a:t>
            </a:r>
          </a:p>
        </p:txBody>
      </p:sp>
    </p:spTree>
    <p:extLst>
      <p:ext uri="{BB962C8B-B14F-4D97-AF65-F5344CB8AC3E}">
        <p14:creationId xmlns:p14="http://schemas.microsoft.com/office/powerpoint/2010/main" val="15361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Inference in Bayesian Networks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Any probabilistic inference system computes the posterior probability distribution for a set of </a:t>
            </a:r>
            <a:r>
              <a:rPr lang="en-US" b="1" dirty="0">
                <a:solidFill>
                  <a:srgbClr val="FF0000"/>
                </a:solidFill>
              </a:rPr>
              <a:t>query variables</a:t>
            </a:r>
            <a:r>
              <a:rPr lang="en-US" dirty="0"/>
              <a:t>, given some observed </a:t>
            </a:r>
            <a:r>
              <a:rPr lang="en-US" b="1" dirty="0">
                <a:solidFill>
                  <a:srgbClr val="00B050"/>
                </a:solidFill>
              </a:rPr>
              <a:t>event</a:t>
            </a:r>
            <a:r>
              <a:rPr lang="en-US" dirty="0"/>
              <a:t>(some assignment of values to a set of </a:t>
            </a:r>
            <a:r>
              <a:rPr lang="en-US" b="1" dirty="0">
                <a:solidFill>
                  <a:srgbClr val="00B050"/>
                </a:solidFill>
              </a:rPr>
              <a:t>evidence variables).</a:t>
            </a:r>
          </a:p>
          <a:p>
            <a:pPr>
              <a:buFont typeface="Arial" panose="020B0604020202020204" pitchFamily="34" charset="0"/>
              <a:buChar char="•"/>
            </a:pPr>
            <a:endParaRPr lang="en-US" b="1" dirty="0">
              <a:solidFill>
                <a:srgbClr val="00B050"/>
              </a:solidFill>
            </a:endParaRPr>
          </a:p>
          <a:p>
            <a:pPr>
              <a:buFont typeface="Arial" panose="020B0604020202020204" pitchFamily="34" charset="0"/>
              <a:buChar char="•"/>
            </a:pPr>
            <a:r>
              <a:rPr lang="en-US" dirty="0"/>
              <a:t>X denotes the </a:t>
            </a:r>
            <a:r>
              <a:rPr lang="en-US" dirty="0">
                <a:solidFill>
                  <a:srgbClr val="FF0000"/>
                </a:solidFill>
              </a:rPr>
              <a:t>query variable</a:t>
            </a:r>
            <a:r>
              <a:rPr lang="en-US" dirty="0"/>
              <a:t>.</a:t>
            </a:r>
          </a:p>
          <a:p>
            <a:pPr>
              <a:buFont typeface="Arial" panose="020B0604020202020204" pitchFamily="34" charset="0"/>
              <a:buChar char="•"/>
            </a:pPr>
            <a:r>
              <a:rPr lang="en-US" dirty="0"/>
              <a:t> </a:t>
            </a:r>
            <a:r>
              <a:rPr lang="en-US" b="1" dirty="0"/>
              <a:t>E </a:t>
            </a:r>
            <a:r>
              <a:rPr lang="en-US" dirty="0"/>
              <a:t>denotes the set of </a:t>
            </a:r>
            <a:r>
              <a:rPr lang="en-US" dirty="0">
                <a:solidFill>
                  <a:srgbClr val="00B050"/>
                </a:solidFill>
              </a:rPr>
              <a:t>evidence variables </a:t>
            </a:r>
            <a:r>
              <a:rPr lang="en-US" dirty="0"/>
              <a:t>E1, . . . ,</a:t>
            </a:r>
            <a:r>
              <a:rPr lang="en-US" dirty="0" err="1"/>
              <a:t>Em</a:t>
            </a:r>
            <a:r>
              <a:rPr lang="en-US" dirty="0"/>
              <a:t>, and </a:t>
            </a:r>
            <a:r>
              <a:rPr lang="en-US" b="1" dirty="0"/>
              <a:t>e </a:t>
            </a:r>
            <a:r>
              <a:rPr lang="en-US" dirty="0"/>
              <a:t>is a particular observed event.</a:t>
            </a:r>
          </a:p>
          <a:p>
            <a:pPr>
              <a:buFont typeface="Arial" panose="020B0604020202020204" pitchFamily="34" charset="0"/>
              <a:buChar char="•"/>
            </a:pPr>
            <a:r>
              <a:rPr lang="en-US" dirty="0"/>
              <a:t> </a:t>
            </a:r>
            <a:r>
              <a:rPr lang="en-US" b="1" dirty="0"/>
              <a:t>Y </a:t>
            </a:r>
            <a:r>
              <a:rPr lang="en-US" dirty="0"/>
              <a:t>denotes the </a:t>
            </a:r>
            <a:r>
              <a:rPr lang="en-US" dirty="0">
                <a:solidFill>
                  <a:srgbClr val="0070C0"/>
                </a:solidFill>
              </a:rPr>
              <a:t>hidden variables </a:t>
            </a:r>
            <a:r>
              <a:rPr lang="en-US" dirty="0"/>
              <a:t>which are </a:t>
            </a:r>
            <a:r>
              <a:rPr lang="en-US" dirty="0" err="1"/>
              <a:t>nonevidence</a:t>
            </a:r>
            <a:r>
              <a:rPr lang="en-US" dirty="0"/>
              <a:t>, </a:t>
            </a:r>
            <a:r>
              <a:rPr lang="en-US" dirty="0" err="1"/>
              <a:t>nonquery</a:t>
            </a:r>
            <a:r>
              <a:rPr lang="en-US" dirty="0"/>
              <a:t> variables Y1, . . . , </a:t>
            </a:r>
            <a:r>
              <a:rPr lang="en-US" dirty="0" err="1"/>
              <a:t>Yl</a:t>
            </a:r>
            <a:r>
              <a:rPr lang="en-US" dirty="0"/>
              <a:t>.</a:t>
            </a:r>
          </a:p>
          <a:p>
            <a:pPr>
              <a:buFont typeface="Arial" panose="020B0604020202020204" pitchFamily="34" charset="0"/>
              <a:buChar char="•"/>
            </a:pPr>
            <a:r>
              <a:rPr lang="en-US" dirty="0"/>
              <a:t>Thus, the complete set of variables is </a:t>
            </a:r>
            <a:r>
              <a:rPr lang="en-US" b="1" dirty="0"/>
              <a:t>X </a:t>
            </a:r>
            <a:r>
              <a:rPr lang="en-US" dirty="0"/>
              <a:t>∪</a:t>
            </a:r>
            <a:r>
              <a:rPr lang="en-US" b="1" dirty="0"/>
              <a:t>E </a:t>
            </a:r>
            <a:r>
              <a:rPr lang="en-US" dirty="0"/>
              <a:t>∪</a:t>
            </a:r>
            <a:r>
              <a:rPr lang="en-US" b="1" dirty="0"/>
              <a:t>Y</a:t>
            </a:r>
            <a:r>
              <a:rPr lang="en-US" dirty="0"/>
              <a:t>.</a:t>
            </a:r>
          </a:p>
          <a:p>
            <a:pPr>
              <a:buFont typeface="Arial" panose="020B0604020202020204" pitchFamily="34" charset="0"/>
              <a:buChar char="•"/>
            </a:pPr>
            <a:r>
              <a:rPr lang="en-US" dirty="0"/>
              <a:t> A typical query asks for the posterior probability distribution </a:t>
            </a:r>
            <a:r>
              <a:rPr lang="en-US" b="1" dirty="0"/>
              <a:t>P</a:t>
            </a:r>
            <a:r>
              <a:rPr lang="en-US" dirty="0"/>
              <a:t>(X | </a:t>
            </a:r>
            <a:r>
              <a:rPr lang="en-US" b="1" dirty="0"/>
              <a:t>e</a:t>
            </a:r>
            <a:r>
              <a:rPr lang="en-US" dirty="0"/>
              <a:t>)</a:t>
            </a:r>
            <a:endParaRPr lang="en-US" dirty="0">
              <a:solidFill>
                <a:srgbClr val="00B050"/>
              </a:solidFill>
            </a:endParaRPr>
          </a:p>
        </p:txBody>
      </p:sp>
    </p:spTree>
    <p:extLst>
      <p:ext uri="{BB962C8B-B14F-4D97-AF65-F5344CB8AC3E}">
        <p14:creationId xmlns:p14="http://schemas.microsoft.com/office/powerpoint/2010/main" val="2560374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Inference in Bayesian Networks- Example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In the burglary network, we might observe the event in which </a:t>
            </a:r>
            <a:r>
              <a:rPr lang="en-US" dirty="0" err="1"/>
              <a:t>JohnCalls</a:t>
            </a:r>
            <a:r>
              <a:rPr lang="en-US" dirty="0"/>
              <a:t> =true and</a:t>
            </a:r>
          </a:p>
          <a:p>
            <a:pPr marL="0" indent="0">
              <a:buNone/>
            </a:pPr>
            <a:r>
              <a:rPr lang="en-US" dirty="0" err="1"/>
              <a:t>MaryCalls</a:t>
            </a:r>
            <a:r>
              <a:rPr lang="en-US" dirty="0"/>
              <a:t> =true. </a:t>
            </a:r>
          </a:p>
          <a:p>
            <a:pPr>
              <a:buFont typeface="Arial" panose="020B0604020202020204" pitchFamily="34" charset="0"/>
              <a:buChar char="•"/>
            </a:pPr>
            <a:r>
              <a:rPr lang="en-US" dirty="0"/>
              <a:t>Calculate the probability that a burglary has occurred </a:t>
            </a:r>
          </a:p>
          <a:p>
            <a:pPr marL="0" indent="0">
              <a:buNone/>
            </a:pPr>
            <a:r>
              <a:rPr lang="en-US" dirty="0"/>
              <a:t>given than Mary calls and John calls.</a:t>
            </a:r>
          </a:p>
          <a:p>
            <a:pPr marL="0" indent="0">
              <a:buNone/>
            </a:pPr>
            <a:r>
              <a:rPr lang="en-US" dirty="0"/>
              <a:t>P(</a:t>
            </a:r>
            <a:r>
              <a:rPr lang="en-US" dirty="0" err="1"/>
              <a:t>b|j,m</a:t>
            </a:r>
            <a:r>
              <a:rPr lang="en-US" dirty="0"/>
              <a:t>)=?</a:t>
            </a:r>
          </a:p>
          <a:p>
            <a:endParaRPr lang="en-US" dirty="0"/>
          </a:p>
        </p:txBody>
      </p:sp>
      <p:pic>
        <p:nvPicPr>
          <p:cNvPr id="4" name="Content Placeholder 3"/>
          <p:cNvPicPr>
            <a:picLocks noChangeAspect="1"/>
          </p:cNvPicPr>
          <p:nvPr/>
        </p:nvPicPr>
        <p:blipFill>
          <a:blip r:embed="rId2"/>
          <a:stretch>
            <a:fillRect/>
          </a:stretch>
        </p:blipFill>
        <p:spPr>
          <a:xfrm>
            <a:off x="6877668" y="2474310"/>
            <a:ext cx="5195174" cy="2837747"/>
          </a:xfrm>
          <a:prstGeom prst="rect">
            <a:avLst/>
          </a:prstGeom>
        </p:spPr>
      </p:pic>
    </p:spTree>
    <p:extLst>
      <p:ext uri="{BB962C8B-B14F-4D97-AF65-F5344CB8AC3E}">
        <p14:creationId xmlns:p14="http://schemas.microsoft.com/office/powerpoint/2010/main" val="2849737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by enumeration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Any conditional probability can be computed by summing terms from the full joint distribution as follows:</a:t>
            </a:r>
          </a:p>
          <a:p>
            <a:endParaRPr lang="en-US" dirty="0"/>
          </a:p>
          <a:p>
            <a:endParaRPr lang="en-US" dirty="0"/>
          </a:p>
          <a:p>
            <a:endParaRPr lang="en-US" dirty="0"/>
          </a:p>
          <a:p>
            <a:r>
              <a:rPr lang="en-US" b="1" dirty="0"/>
              <a:t>P</a:t>
            </a:r>
            <a:r>
              <a:rPr lang="en-US" dirty="0"/>
              <a:t>(Burglary | </a:t>
            </a:r>
            <a:r>
              <a:rPr lang="en-US" dirty="0" err="1"/>
              <a:t>JohnCalls</a:t>
            </a:r>
            <a:r>
              <a:rPr lang="en-US" dirty="0"/>
              <a:t> =true, </a:t>
            </a:r>
            <a:r>
              <a:rPr lang="en-US" dirty="0" err="1"/>
              <a:t>MaryCalls</a:t>
            </a:r>
            <a:r>
              <a:rPr lang="en-US" dirty="0"/>
              <a:t> =true).</a:t>
            </a:r>
          </a:p>
          <a:p>
            <a:pPr>
              <a:buFont typeface="Arial" panose="020B0604020202020204" pitchFamily="34" charset="0"/>
              <a:buChar char="•"/>
            </a:pPr>
            <a:r>
              <a:rPr lang="en-US" dirty="0"/>
              <a:t> The hidden variables for this query are Earthquake and Alarm:</a:t>
            </a:r>
          </a:p>
          <a:p>
            <a:endParaRPr lang="en-US" b="1" dirty="0"/>
          </a:p>
          <a:p>
            <a:endParaRPr lang="en-US" dirty="0"/>
          </a:p>
        </p:txBody>
      </p:sp>
      <p:pic>
        <p:nvPicPr>
          <p:cNvPr id="4" name="Picture 3"/>
          <p:cNvPicPr>
            <a:picLocks noChangeAspect="1"/>
          </p:cNvPicPr>
          <p:nvPr/>
        </p:nvPicPr>
        <p:blipFill>
          <a:blip r:embed="rId2"/>
          <a:stretch>
            <a:fillRect/>
          </a:stretch>
        </p:blipFill>
        <p:spPr>
          <a:xfrm>
            <a:off x="1567899" y="2627297"/>
            <a:ext cx="5724525" cy="933450"/>
          </a:xfrm>
          <a:prstGeom prst="rect">
            <a:avLst/>
          </a:prstGeom>
        </p:spPr>
      </p:pic>
      <p:sp>
        <p:nvSpPr>
          <p:cNvPr id="5" name="TextBox 4"/>
          <p:cNvSpPr txBox="1"/>
          <p:nvPr/>
        </p:nvSpPr>
        <p:spPr>
          <a:xfrm>
            <a:off x="7487216" y="2824681"/>
            <a:ext cx="3539905" cy="646331"/>
          </a:xfrm>
          <a:prstGeom prst="rect">
            <a:avLst/>
          </a:prstGeom>
          <a:noFill/>
        </p:spPr>
        <p:txBody>
          <a:bodyPr wrap="square" rtlCol="0">
            <a:spAutoFit/>
          </a:bodyPr>
          <a:lstStyle/>
          <a:p>
            <a:r>
              <a:rPr lang="en-US" dirty="0">
                <a:solidFill>
                  <a:srgbClr val="0070C0"/>
                </a:solidFill>
              </a:rPr>
              <a:t>(Using Bayes rule and Marginalization)</a:t>
            </a:r>
          </a:p>
        </p:txBody>
      </p:sp>
      <p:pic>
        <p:nvPicPr>
          <p:cNvPr id="6" name="Picture 5"/>
          <p:cNvPicPr>
            <a:picLocks noChangeAspect="1"/>
          </p:cNvPicPr>
          <p:nvPr/>
        </p:nvPicPr>
        <p:blipFill>
          <a:blip r:embed="rId3"/>
          <a:stretch>
            <a:fillRect/>
          </a:stretch>
        </p:blipFill>
        <p:spPr>
          <a:xfrm>
            <a:off x="2046318" y="5044018"/>
            <a:ext cx="7610475" cy="933450"/>
          </a:xfrm>
          <a:prstGeom prst="rect">
            <a:avLst/>
          </a:prstGeom>
        </p:spPr>
      </p:pic>
    </p:spTree>
    <p:extLst>
      <p:ext uri="{BB962C8B-B14F-4D97-AF65-F5344CB8AC3E}">
        <p14:creationId xmlns:p14="http://schemas.microsoft.com/office/powerpoint/2010/main" val="1694674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by enumeration</a:t>
            </a:r>
            <a:endParaRPr lang="en-US" b="1"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r>
              <a:rPr lang="en-US" dirty="0"/>
              <a:t>For Burglary=True:</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r>
              <a:rPr lang="en-US" dirty="0"/>
              <a:t>To compute this expression, we have to add four terms, each computed by multiplying five numbers. </a:t>
            </a:r>
          </a:p>
          <a:p>
            <a:pPr>
              <a:buFont typeface="Arial" panose="020B0604020202020204" pitchFamily="34" charset="0"/>
              <a:buChar char="•"/>
            </a:pPr>
            <a:r>
              <a:rPr lang="en-US" dirty="0"/>
              <a:t>In the worst case, where we have to sum out almost all the variables, the complexity</a:t>
            </a:r>
          </a:p>
          <a:p>
            <a:pPr marL="0" indent="0">
              <a:buNone/>
            </a:pPr>
            <a:r>
              <a:rPr lang="en-US" dirty="0"/>
              <a:t>of the algorithm for a network with n Boolean variables is O(n2</a:t>
            </a:r>
            <a:r>
              <a:rPr lang="en-US" baseline="30000" dirty="0"/>
              <a:t>n</a:t>
            </a:r>
            <a:r>
              <a:rPr lang="en-US" dirty="0"/>
              <a:t>).</a:t>
            </a:r>
          </a:p>
          <a:p>
            <a:endParaRPr lang="en-US" dirty="0"/>
          </a:p>
        </p:txBody>
      </p:sp>
      <p:pic>
        <p:nvPicPr>
          <p:cNvPr id="4" name="Picture 3"/>
          <p:cNvPicPr>
            <a:picLocks noChangeAspect="1"/>
          </p:cNvPicPr>
          <p:nvPr/>
        </p:nvPicPr>
        <p:blipFill>
          <a:blip r:embed="rId2"/>
          <a:stretch>
            <a:fillRect/>
          </a:stretch>
        </p:blipFill>
        <p:spPr>
          <a:xfrm>
            <a:off x="2045017" y="3331501"/>
            <a:ext cx="8162925" cy="838200"/>
          </a:xfrm>
          <a:prstGeom prst="rect">
            <a:avLst/>
          </a:prstGeom>
        </p:spPr>
      </p:pic>
      <p:pic>
        <p:nvPicPr>
          <p:cNvPr id="5" name="Picture 4"/>
          <p:cNvPicPr>
            <a:picLocks noChangeAspect="1"/>
          </p:cNvPicPr>
          <p:nvPr/>
        </p:nvPicPr>
        <p:blipFill>
          <a:blip r:embed="rId3"/>
          <a:stretch>
            <a:fillRect/>
          </a:stretch>
        </p:blipFill>
        <p:spPr>
          <a:xfrm>
            <a:off x="2218334" y="1766969"/>
            <a:ext cx="7610475" cy="933450"/>
          </a:xfrm>
          <a:prstGeom prst="rect">
            <a:avLst/>
          </a:prstGeom>
        </p:spPr>
      </p:pic>
    </p:spTree>
    <p:extLst>
      <p:ext uri="{BB962C8B-B14F-4D97-AF65-F5344CB8AC3E}">
        <p14:creationId xmlns:p14="http://schemas.microsoft.com/office/powerpoint/2010/main" val="3167334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by enumeration</a:t>
            </a:r>
            <a:endParaRPr lang="en-US" b="1"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a:buFont typeface="Arial" panose="020B0604020202020204" pitchFamily="34" charset="0"/>
              <a:buChar char="•"/>
            </a:pPr>
            <a:r>
              <a:rPr lang="en-US" dirty="0"/>
              <a:t>A simple improvement can de done by taking out P(b) and P(e) out of the summations:</a:t>
            </a:r>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068830" y="3428789"/>
            <a:ext cx="8115300" cy="857250"/>
          </a:xfrm>
          <a:prstGeom prst="rect">
            <a:avLst/>
          </a:prstGeom>
        </p:spPr>
      </p:pic>
      <p:pic>
        <p:nvPicPr>
          <p:cNvPr id="5" name="Picture 4"/>
          <p:cNvPicPr>
            <a:picLocks noChangeAspect="1"/>
          </p:cNvPicPr>
          <p:nvPr/>
        </p:nvPicPr>
        <p:blipFill>
          <a:blip r:embed="rId3"/>
          <a:stretch>
            <a:fillRect/>
          </a:stretch>
        </p:blipFill>
        <p:spPr>
          <a:xfrm>
            <a:off x="1719092" y="1845734"/>
            <a:ext cx="8162925" cy="838200"/>
          </a:xfrm>
          <a:prstGeom prst="rect">
            <a:avLst/>
          </a:prstGeom>
        </p:spPr>
      </p:pic>
    </p:spTree>
    <p:extLst>
      <p:ext uri="{BB962C8B-B14F-4D97-AF65-F5344CB8AC3E}">
        <p14:creationId xmlns:p14="http://schemas.microsoft.com/office/powerpoint/2010/main" val="3891313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by enumeration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structure of computations done by inference by enumeration:</a:t>
            </a:r>
          </a:p>
          <a:p>
            <a:pPr marL="0" indent="0">
              <a:buNone/>
            </a:pPr>
            <a:endParaRPr lang="en-US" dirty="0"/>
          </a:p>
        </p:txBody>
      </p:sp>
      <p:pic>
        <p:nvPicPr>
          <p:cNvPr id="4" name="Picture 3"/>
          <p:cNvPicPr>
            <a:picLocks noChangeAspect="1"/>
          </p:cNvPicPr>
          <p:nvPr/>
        </p:nvPicPr>
        <p:blipFill>
          <a:blip r:embed="rId2"/>
          <a:stretch>
            <a:fillRect/>
          </a:stretch>
        </p:blipFill>
        <p:spPr>
          <a:xfrm>
            <a:off x="2273005" y="3017868"/>
            <a:ext cx="6617497" cy="3553687"/>
          </a:xfrm>
          <a:prstGeom prst="rect">
            <a:avLst/>
          </a:prstGeom>
        </p:spPr>
      </p:pic>
      <p:pic>
        <p:nvPicPr>
          <p:cNvPr id="5" name="Picture 4"/>
          <p:cNvPicPr>
            <a:picLocks noChangeAspect="1"/>
          </p:cNvPicPr>
          <p:nvPr/>
        </p:nvPicPr>
        <p:blipFill>
          <a:blip r:embed="rId3"/>
          <a:stretch>
            <a:fillRect/>
          </a:stretch>
        </p:blipFill>
        <p:spPr>
          <a:xfrm>
            <a:off x="1097280" y="2222453"/>
            <a:ext cx="8115300" cy="857250"/>
          </a:xfrm>
          <a:prstGeom prst="rect">
            <a:avLst/>
          </a:prstGeom>
        </p:spPr>
      </p:pic>
      <p:sp>
        <p:nvSpPr>
          <p:cNvPr id="8" name="Rectangle 7"/>
          <p:cNvSpPr/>
          <p:nvPr/>
        </p:nvSpPr>
        <p:spPr>
          <a:xfrm>
            <a:off x="3133725" y="4832762"/>
            <a:ext cx="2286000" cy="20726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12113" y="4841360"/>
            <a:ext cx="2286000" cy="20726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868547" y="4305300"/>
            <a:ext cx="2265178" cy="878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1097280" y="3695700"/>
            <a:ext cx="4914833" cy="1295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827" y="3524246"/>
            <a:ext cx="1924050" cy="646331"/>
          </a:xfrm>
          <a:prstGeom prst="rect">
            <a:avLst/>
          </a:prstGeom>
          <a:noFill/>
        </p:spPr>
        <p:txBody>
          <a:bodyPr wrap="square" rtlCol="0">
            <a:spAutoFit/>
          </a:bodyPr>
          <a:lstStyle/>
          <a:p>
            <a:r>
              <a:rPr lang="en-US" dirty="0">
                <a:solidFill>
                  <a:srgbClr val="FF0000"/>
                </a:solidFill>
              </a:rPr>
              <a:t>Repeated </a:t>
            </a:r>
            <a:br>
              <a:rPr lang="en-US" dirty="0">
                <a:solidFill>
                  <a:srgbClr val="FF0000"/>
                </a:solidFill>
              </a:rPr>
            </a:br>
            <a:r>
              <a:rPr lang="en-US" dirty="0">
                <a:solidFill>
                  <a:srgbClr val="FF0000"/>
                </a:solidFill>
              </a:rPr>
              <a:t>Computations!</a:t>
            </a:r>
          </a:p>
        </p:txBody>
      </p:sp>
    </p:spTree>
    <p:extLst>
      <p:ext uri="{BB962C8B-B14F-4D97-AF65-F5344CB8AC3E}">
        <p14:creationId xmlns:p14="http://schemas.microsoft.com/office/powerpoint/2010/main" val="2807287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by enumeration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endParaRPr lang="en-US" dirty="0"/>
              </a:p>
              <a:p>
                <a:endParaRPr lang="en-US" dirty="0"/>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𝑏</m:t>
                        </m:r>
                      </m:e>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∗0.001∗[0.002×</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0.95</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0.7+0.05</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05</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+0.998</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×0.9×0.7+0.0</m:t>
                        </m:r>
                        <m:r>
                          <a:rPr lang="en-US" b="0" i="1" smtClean="0">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×0.05×0.01</m:t>
                        </m:r>
                      </m:e>
                    </m:d>
                    <m:r>
                      <a:rPr lang="en-US" b="0" i="1" smtClean="0">
                        <a:latin typeface="Cambria Math" panose="02040503050406030204" pitchFamily="18" charset="0"/>
                        <a:ea typeface="Cambria Math" panose="02040503050406030204" pitchFamily="18" charset="0"/>
                      </a:rPr>
                      <m:t>]</m:t>
                    </m:r>
                  </m:oMath>
                </a14:m>
                <a:endParaRPr lang="en-US" dirty="0"/>
              </a:p>
              <a:p>
                <a:r>
                  <a:rPr lang="en-US"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 </m:t>
                    </m:r>
                  </m:oMath>
                </a14:m>
                <a:r>
                  <a:rPr lang="en-US" dirty="0"/>
                  <a:t>x0.00059224259</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dirty="0"/>
                          <m:t>￢</m:t>
                        </m:r>
                        <m:r>
                          <a:rPr lang="en-US" i="1">
                            <a:latin typeface="Cambria Math" panose="02040503050406030204" pitchFamily="18" charset="0"/>
                          </a:rPr>
                          <m:t>𝑏</m:t>
                        </m:r>
                      </m:e>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∗0.999∗[0.002×</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29</m:t>
                        </m:r>
                        <m:r>
                          <a:rPr lang="en-US" i="1">
                            <a:latin typeface="Cambria Math" panose="02040503050406030204" pitchFamily="18" charset="0"/>
                            <a:ea typeface="Cambria Math" panose="02040503050406030204" pitchFamily="18" charset="0"/>
                          </a:rPr>
                          <m:t>×0.9×0.7+0.</m:t>
                        </m:r>
                        <m:r>
                          <a:rPr lang="en-US" b="0" i="1" smtClean="0">
                            <a:latin typeface="Cambria Math" panose="02040503050406030204" pitchFamily="18" charset="0"/>
                            <a:ea typeface="Cambria Math" panose="02040503050406030204" pitchFamily="18" charset="0"/>
                          </a:rPr>
                          <m:t>71</m:t>
                        </m:r>
                        <m:r>
                          <a:rPr lang="en-US" i="1">
                            <a:latin typeface="Cambria Math" panose="02040503050406030204" pitchFamily="18" charset="0"/>
                            <a:ea typeface="Cambria Math" panose="02040503050406030204" pitchFamily="18" charset="0"/>
                          </a:rPr>
                          <m:t>×0.05×0.01</m:t>
                        </m:r>
                      </m:e>
                    </m:d>
                    <m:r>
                      <a:rPr lang="en-US" i="1">
                        <a:latin typeface="Cambria Math" panose="02040503050406030204" pitchFamily="18" charset="0"/>
                        <a:ea typeface="Cambria Math" panose="02040503050406030204" pitchFamily="18" charset="0"/>
                      </a:rPr>
                      <m:t>+0.998×</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001</m:t>
                        </m:r>
                        <m:r>
                          <a:rPr lang="en-US" i="1">
                            <a:latin typeface="Cambria Math" panose="02040503050406030204" pitchFamily="18" charset="0"/>
                            <a:ea typeface="Cambria Math" panose="02040503050406030204" pitchFamily="18" charset="0"/>
                          </a:rPr>
                          <m:t>×0.9×0.7+0.</m:t>
                        </m:r>
                        <m:r>
                          <a:rPr lang="en-US" b="0" i="1" smtClean="0">
                            <a:latin typeface="Cambria Math" panose="02040503050406030204" pitchFamily="18" charset="0"/>
                            <a:ea typeface="Cambria Math" panose="02040503050406030204" pitchFamily="18" charset="0"/>
                          </a:rPr>
                          <m:t>999</m:t>
                        </m:r>
                        <m:r>
                          <a:rPr lang="en-US" i="1">
                            <a:latin typeface="Cambria Math" panose="02040503050406030204" pitchFamily="18" charset="0"/>
                            <a:ea typeface="Cambria Math" panose="02040503050406030204" pitchFamily="18" charset="0"/>
                          </a:rPr>
                          <m:t>×0.05×0.01</m:t>
                        </m:r>
                      </m:e>
                    </m:d>
                    <m:r>
                      <a:rPr lang="en-US" i="1">
                        <a:latin typeface="Cambria Math" panose="02040503050406030204" pitchFamily="18" charset="0"/>
                        <a:ea typeface="Cambria Math" panose="02040503050406030204" pitchFamily="18" charset="0"/>
                      </a:rPr>
                      <m:t>]</m:t>
                    </m:r>
                  </m:oMath>
                </a14:m>
                <a:endParaRPr lang="en-US" dirty="0"/>
              </a:p>
              <a:p>
                <a:r>
                  <a:rPr lang="en-US" dirty="0"/>
                  <a:t>=</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 </m:t>
                    </m:r>
                  </m:oMath>
                </a14:m>
                <a:r>
                  <a:rPr lang="en-US" dirty="0"/>
                  <a:t>x0.001491857649</a:t>
                </a:r>
              </a:p>
              <a:p>
                <a:r>
                  <a:rPr lang="en-US" dirty="0"/>
                  <a:t>After normalization:</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e>
                    </m:d>
                    <m:r>
                      <a:rPr lang="en-US" i="1">
                        <a:latin typeface="Cambria Math" panose="02040503050406030204" pitchFamily="18" charset="0"/>
                        <a:ea typeface="Cambria Math" panose="02040503050406030204" pitchFamily="18" charset="0"/>
                      </a:rPr>
                      <m:t>≈(</m:t>
                    </m:r>
                    <m:m>
                      <m:mPr>
                        <m:mcs>
                          <m:mc>
                            <m:mcPr>
                              <m:count m:val="1"/>
                              <m:mcJc m:val="center"/>
                            </m:mcPr>
                          </m:mc>
                        </m:mcs>
                        <m:ctrlPr>
                          <a:rPr lang="en-US" i="1">
                            <a:latin typeface="Cambria Math" panose="02040503050406030204" pitchFamily="18" charset="0"/>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.2841718</m:t>
                          </m:r>
                        </m:e>
                      </m:mr>
                      <m:mr>
                        <m:e>
                          <m:r>
                            <a:rPr lang="en-US" i="1">
                              <a:latin typeface="Cambria Math" panose="02040503050406030204" pitchFamily="18" charset="0"/>
                              <a:ea typeface="Cambria Math" panose="02040503050406030204" pitchFamily="18" charset="0"/>
                            </a:rPr>
                            <m:t>0.7158282</m:t>
                          </m:r>
                        </m:e>
                      </m:mr>
                    </m:m>
                    <m:r>
                      <a:rPr lang="en-US" i="1">
                        <a:latin typeface="Cambria Math" panose="02040503050406030204" pitchFamily="18" charset="0"/>
                        <a:ea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7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97280" y="2070053"/>
            <a:ext cx="8115300" cy="857250"/>
          </a:xfrm>
          <a:prstGeom prst="rect">
            <a:avLst/>
          </a:prstGeom>
        </p:spPr>
      </p:pic>
    </p:spTree>
    <p:extLst>
      <p:ext uri="{BB962C8B-B14F-4D97-AF65-F5344CB8AC3E}">
        <p14:creationId xmlns:p14="http://schemas.microsoft.com/office/powerpoint/2010/main" val="221624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t>Example: Independence</a:t>
            </a:r>
          </a:p>
        </p:txBody>
      </p:sp>
      <p:sp>
        <p:nvSpPr>
          <p:cNvPr id="27651" name="Rectangle 3"/>
          <p:cNvSpPr>
            <a:spLocks noGrp="1" noChangeArrowheads="1"/>
          </p:cNvSpPr>
          <p:nvPr>
            <p:ph idx="1"/>
          </p:nvPr>
        </p:nvSpPr>
        <p:spPr/>
        <p:txBody>
          <a:bodyPr/>
          <a:lstStyle/>
          <a:p>
            <a:pPr eaLnBrk="1" hangingPunct="1"/>
            <a:r>
              <a:rPr lang="en-US" dirty="0">
                <a:latin typeface="Calibri"/>
                <a:cs typeface="Calibri"/>
              </a:rPr>
              <a:t>N fair, independent coin flips:</a:t>
            </a:r>
          </a:p>
        </p:txBody>
      </p:sp>
      <p:graphicFrame>
        <p:nvGraphicFramePr>
          <p:cNvPr id="1043475" name="Group 19"/>
          <p:cNvGraphicFramePr>
            <a:graphicFrameLocks noGrp="1"/>
          </p:cNvGraphicFramePr>
          <p:nvPr/>
        </p:nvGraphicFramePr>
        <p:xfrm>
          <a:off x="699676" y="2892425"/>
          <a:ext cx="1428750" cy="742950"/>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7663" name="Picture 20" descr="txp_fig"/>
          <p:cNvPicPr>
            <a:picLocks noChangeAspect="1" noChangeArrowheads="1"/>
          </p:cNvPicPr>
          <p:nvPr>
            <p:custDataLst>
              <p:tags r:id="rId1"/>
            </p:custDataLst>
          </p:nvPr>
        </p:nvPicPr>
        <p:blipFill>
          <a:blip r:embed="rId8" cstate="email">
            <a:extLst>
              <a:ext uri="{28A0092B-C50C-407E-A947-70E740481C1C}">
                <a14:useLocalDpi xmlns:a14="http://schemas.microsoft.com/office/drawing/2010/main" val="0"/>
              </a:ext>
            </a:extLst>
          </a:blip>
          <a:srcRect/>
          <a:stretch>
            <a:fillRect/>
          </a:stretch>
        </p:blipFill>
        <p:spPr bwMode="auto">
          <a:xfrm>
            <a:off x="993364" y="2514600"/>
            <a:ext cx="9112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43477" name="Group 21"/>
          <p:cNvGraphicFramePr>
            <a:graphicFrameLocks noGrp="1"/>
          </p:cNvGraphicFramePr>
          <p:nvPr/>
        </p:nvGraphicFramePr>
        <p:xfrm>
          <a:off x="2471326" y="2889250"/>
          <a:ext cx="1428750" cy="742950"/>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43489" name="Group 33"/>
          <p:cNvGraphicFramePr>
            <a:graphicFrameLocks noGrp="1"/>
          </p:cNvGraphicFramePr>
          <p:nvPr/>
        </p:nvGraphicFramePr>
        <p:xfrm>
          <a:off x="5747926" y="2889250"/>
          <a:ext cx="1428750" cy="742950"/>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7686" name="Picture 45" descr="txp_fig"/>
          <p:cNvPicPr>
            <a:picLocks noChangeAspect="1" noChangeArrowheads="1"/>
          </p:cNvPicPr>
          <p:nvPr>
            <p:custDataLst>
              <p:tags r:id="rId2"/>
            </p:custDataLst>
          </p:nvPr>
        </p:nvPicPr>
        <p:blipFill>
          <a:blip r:embed="rId9" cstate="email">
            <a:extLst>
              <a:ext uri="{28A0092B-C50C-407E-A947-70E740481C1C}">
                <a14:useLocalDpi xmlns:a14="http://schemas.microsoft.com/office/drawing/2010/main" val="0"/>
              </a:ext>
            </a:extLst>
          </a:blip>
          <a:srcRect/>
          <a:stretch>
            <a:fillRect/>
          </a:stretch>
        </p:blipFill>
        <p:spPr bwMode="auto">
          <a:xfrm>
            <a:off x="6036851" y="2514600"/>
            <a:ext cx="92551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87" name="Picture 46" descr="txp_fig"/>
          <p:cNvPicPr>
            <a:picLocks noChangeAspect="1" noChangeArrowheads="1"/>
          </p:cNvPicPr>
          <p:nvPr>
            <p:custDataLst>
              <p:tags r:id="rId3"/>
            </p:custDataLst>
          </p:nvPr>
        </p:nvPicPr>
        <p:blipFill>
          <a:blip r:embed="rId10" cstate="email">
            <a:extLst>
              <a:ext uri="{28A0092B-C50C-407E-A947-70E740481C1C}">
                <a14:useLocalDpi xmlns:a14="http://schemas.microsoft.com/office/drawing/2010/main" val="0"/>
              </a:ext>
            </a:extLst>
          </a:blip>
          <a:srcRect/>
          <a:stretch>
            <a:fillRect/>
          </a:stretch>
        </p:blipFill>
        <p:spPr bwMode="auto">
          <a:xfrm>
            <a:off x="2766601" y="2514600"/>
            <a:ext cx="9112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88" name="Picture 48" descr="txp_fig"/>
          <p:cNvPicPr>
            <a:picLocks noChangeAspect="1" noChangeArrowheads="1"/>
          </p:cNvPicPr>
          <p:nvPr>
            <p:custDataLst>
              <p:tags r:id="rId4"/>
            </p:custDataLst>
          </p:nvPr>
        </p:nvPicPr>
        <p:blipFill>
          <a:blip r:embed="rId11" cstate="email">
            <a:extLst>
              <a:ext uri="{28A0092B-C50C-407E-A947-70E740481C1C}">
                <a14:useLocalDpi xmlns:a14="http://schemas.microsoft.com/office/drawing/2010/main" val="0"/>
              </a:ext>
            </a:extLst>
          </a:blip>
          <a:srcRect/>
          <a:stretch>
            <a:fillRect/>
          </a:stretch>
        </p:blipFill>
        <p:spPr bwMode="auto">
          <a:xfrm>
            <a:off x="4585876" y="3170238"/>
            <a:ext cx="469900" cy="8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89" name="AutoShape 49"/>
          <p:cNvSpPr>
            <a:spLocks/>
          </p:cNvSpPr>
          <p:nvPr/>
        </p:nvSpPr>
        <p:spPr bwMode="auto">
          <a:xfrm rot="-5400000">
            <a:off x="3804826" y="590550"/>
            <a:ext cx="381000" cy="7124700"/>
          </a:xfrm>
          <a:prstGeom prst="leftBrace">
            <a:avLst>
              <a:gd name="adj1" fmla="val 1558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sp>
        <p:nvSpPr>
          <p:cNvPr id="27690" name="Rectangle 52"/>
          <p:cNvSpPr>
            <a:spLocks noChangeArrowheads="1"/>
          </p:cNvSpPr>
          <p:nvPr/>
        </p:nvSpPr>
        <p:spPr bwMode="auto">
          <a:xfrm>
            <a:off x="2680876" y="5181600"/>
            <a:ext cx="2895600" cy="129540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Calibri"/>
              <a:cs typeface="Calibri"/>
            </a:endParaRPr>
          </a:p>
        </p:txBody>
      </p:sp>
      <p:sp>
        <p:nvSpPr>
          <p:cNvPr id="27691" name="AutoShape 57"/>
          <p:cNvSpPr>
            <a:spLocks/>
          </p:cNvSpPr>
          <p:nvPr/>
        </p:nvSpPr>
        <p:spPr bwMode="auto">
          <a:xfrm>
            <a:off x="2299876" y="5105400"/>
            <a:ext cx="152400" cy="1371600"/>
          </a:xfrm>
          <a:prstGeom prst="lef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pic>
        <p:nvPicPr>
          <p:cNvPr id="27692" name="Picture 58" descr="txp_fig"/>
          <p:cNvPicPr>
            <a:picLocks noChangeAspect="1" noChangeArrowheads="1"/>
          </p:cNvPicPr>
          <p:nvPr>
            <p:custDataLst>
              <p:tags r:id="rId5"/>
            </p:custDataLst>
          </p:nvPr>
        </p:nvPicPr>
        <p:blipFill>
          <a:blip r:embed="rId12" cstate="email">
            <a:extLst>
              <a:ext uri="{28A0092B-C50C-407E-A947-70E740481C1C}">
                <a14:useLocalDpi xmlns:a14="http://schemas.microsoft.com/office/drawing/2010/main" val="0"/>
              </a:ext>
            </a:extLst>
          </a:blip>
          <a:srcRect/>
          <a:stretch>
            <a:fillRect/>
          </a:stretch>
        </p:blipFill>
        <p:spPr bwMode="auto">
          <a:xfrm>
            <a:off x="2909476" y="4800600"/>
            <a:ext cx="2465388"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93" name="Picture 59" descr="txp_fig"/>
          <p:cNvPicPr>
            <a:picLocks noChangeAspect="1" noChangeArrowheads="1"/>
          </p:cNvPicPr>
          <p:nvPr>
            <p:custDataLst>
              <p:tags r:id="rId6"/>
            </p:custDataLst>
          </p:nvPr>
        </p:nvPicPr>
        <p:blipFill>
          <a:blip r:embed="rId13" cstate="email">
            <a:extLst>
              <a:ext uri="{28A0092B-C50C-407E-A947-70E740481C1C}">
                <a14:useLocalDpi xmlns:a14="http://schemas.microsoft.com/office/drawing/2010/main" val="0"/>
              </a:ext>
            </a:extLst>
          </a:blip>
          <a:srcRect/>
          <a:stretch>
            <a:fillRect/>
          </a:stretch>
        </p:blipFill>
        <p:spPr bwMode="auto">
          <a:xfrm>
            <a:off x="1842676" y="5588000"/>
            <a:ext cx="3286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94" name="Freeform 60"/>
          <p:cNvSpPr>
            <a:spLocks/>
          </p:cNvSpPr>
          <p:nvPr/>
        </p:nvSpPr>
        <p:spPr bwMode="auto">
          <a:xfrm>
            <a:off x="2604676" y="5791200"/>
            <a:ext cx="2971800" cy="457200"/>
          </a:xfrm>
          <a:custGeom>
            <a:avLst/>
            <a:gdLst>
              <a:gd name="T0" fmla="*/ 0 w 1872"/>
              <a:gd name="T1" fmla="*/ 2147483647 h 288"/>
              <a:gd name="T2" fmla="*/ 2147483647 w 1872"/>
              <a:gd name="T3" fmla="*/ 0 h 288"/>
              <a:gd name="T4" fmla="*/ 2147483647 w 1872"/>
              <a:gd name="T5" fmla="*/ 2147483647 h 288"/>
              <a:gd name="T6" fmla="*/ 2147483647 w 1872"/>
              <a:gd name="T7" fmla="*/ 0 h 288"/>
              <a:gd name="T8" fmla="*/ 2147483647 w 1872"/>
              <a:gd name="T9" fmla="*/ 2147483647 h 288"/>
              <a:gd name="T10" fmla="*/ 2147483647 w 1872"/>
              <a:gd name="T11" fmla="*/ 0 h 288"/>
              <a:gd name="T12" fmla="*/ 2147483647 w 1872"/>
              <a:gd name="T13" fmla="*/ 2147483647 h 288"/>
              <a:gd name="T14" fmla="*/ 2147483647 w 1872"/>
              <a:gd name="T15" fmla="*/ 2147483647 h 288"/>
              <a:gd name="T16" fmla="*/ 2147483647 w 1872"/>
              <a:gd name="T17" fmla="*/ 2147483647 h 288"/>
              <a:gd name="T18" fmla="*/ 2147483647 w 1872"/>
              <a:gd name="T19" fmla="*/ 2147483647 h 288"/>
              <a:gd name="T20" fmla="*/ 2147483647 w 1872"/>
              <a:gd name="T21" fmla="*/ 2147483647 h 288"/>
              <a:gd name="T22" fmla="*/ 2147483647 w 1872"/>
              <a:gd name="T23" fmla="*/ 2147483647 h 288"/>
              <a:gd name="T24" fmla="*/ 2147483647 w 1872"/>
              <a:gd name="T25" fmla="*/ 2147483647 h 288"/>
              <a:gd name="T26" fmla="*/ 0 w 1872"/>
              <a:gd name="T27" fmla="*/ 2147483647 h 288"/>
              <a:gd name="T28" fmla="*/ 0 w 1872"/>
              <a:gd name="T29" fmla="*/ 2147483647 h 2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2"/>
              <a:gd name="T46" fmla="*/ 0 h 288"/>
              <a:gd name="T47" fmla="*/ 1872 w 1872"/>
              <a:gd name="T48" fmla="*/ 288 h 2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2" h="288">
                <a:moveTo>
                  <a:pt x="0" y="115"/>
                </a:moveTo>
                <a:lnTo>
                  <a:pt x="197" y="0"/>
                </a:lnTo>
                <a:lnTo>
                  <a:pt x="493" y="58"/>
                </a:lnTo>
                <a:lnTo>
                  <a:pt x="837" y="0"/>
                </a:lnTo>
                <a:lnTo>
                  <a:pt x="1182" y="115"/>
                </a:lnTo>
                <a:lnTo>
                  <a:pt x="1576" y="0"/>
                </a:lnTo>
                <a:lnTo>
                  <a:pt x="1872" y="115"/>
                </a:lnTo>
                <a:lnTo>
                  <a:pt x="1872" y="230"/>
                </a:lnTo>
                <a:lnTo>
                  <a:pt x="1576" y="173"/>
                </a:lnTo>
                <a:lnTo>
                  <a:pt x="1182" y="288"/>
                </a:lnTo>
                <a:lnTo>
                  <a:pt x="841" y="136"/>
                </a:lnTo>
                <a:lnTo>
                  <a:pt x="502" y="201"/>
                </a:lnTo>
                <a:lnTo>
                  <a:pt x="197" y="173"/>
                </a:lnTo>
                <a:lnTo>
                  <a:pt x="0" y="230"/>
                </a:lnTo>
                <a:lnTo>
                  <a:pt x="0" y="115"/>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Calibri"/>
              <a:cs typeface="Calibri"/>
            </a:endParaRPr>
          </a:p>
        </p:txBody>
      </p:sp>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402524" y="1150853"/>
            <a:ext cx="3229661" cy="3085479"/>
          </a:xfrm>
          <a:prstGeom prst="rect">
            <a:avLst/>
          </a:prstGeom>
        </p:spPr>
      </p:pic>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709609" y="4749346"/>
            <a:ext cx="4115264" cy="1860625"/>
          </a:xfrm>
          <a:prstGeom prst="rect">
            <a:avLst/>
          </a:prstGeom>
        </p:spPr>
      </p:pic>
    </p:spTree>
    <p:extLst>
      <p:ext uri="{BB962C8B-B14F-4D97-AF65-F5344CB8AC3E}">
        <p14:creationId xmlns:p14="http://schemas.microsoft.com/office/powerpoint/2010/main" val="1305295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by enumeration</a:t>
            </a:r>
          </a:p>
        </p:txBody>
      </p:sp>
      <p:pic>
        <p:nvPicPr>
          <p:cNvPr id="4" name="Content Placeholder 3"/>
          <p:cNvPicPr>
            <a:picLocks noGrp="1" noChangeAspect="1"/>
          </p:cNvPicPr>
          <p:nvPr>
            <p:ph idx="1"/>
          </p:nvPr>
        </p:nvPicPr>
        <p:blipFill>
          <a:blip r:embed="rId2"/>
          <a:stretch>
            <a:fillRect/>
          </a:stretch>
        </p:blipFill>
        <p:spPr>
          <a:xfrm>
            <a:off x="2891360" y="1846263"/>
            <a:ext cx="6469605" cy="4022725"/>
          </a:xfrm>
          <a:prstGeom prst="rect">
            <a:avLst/>
          </a:prstGeom>
        </p:spPr>
      </p:pic>
    </p:spTree>
    <p:extLst>
      <p:ext uri="{BB962C8B-B14F-4D97-AF65-F5344CB8AC3E}">
        <p14:creationId xmlns:p14="http://schemas.microsoft.com/office/powerpoint/2010/main" val="1084257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by enumeration</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a:t>The ENUMERATION-ASK algorithm evaluates the computation trees using depth-first recursion.</a:t>
            </a:r>
          </a:p>
          <a:p>
            <a:pPr>
              <a:buFont typeface="Arial" panose="020B0604020202020204" pitchFamily="34" charset="0"/>
              <a:buChar char="•"/>
            </a:pPr>
            <a:r>
              <a:rPr lang="en-US" dirty="0"/>
              <a:t> The algorithm is very similar to the backtracking algorithm for solving CSPs.</a:t>
            </a:r>
          </a:p>
          <a:p>
            <a:pPr>
              <a:buFont typeface="Arial" panose="020B0604020202020204" pitchFamily="34" charset="0"/>
              <a:buChar char="•"/>
            </a:pPr>
            <a:r>
              <a:rPr lang="en-US" dirty="0"/>
              <a:t>The space complexity of ENUMERATION-ASK is linear in the number of variables.</a:t>
            </a:r>
          </a:p>
          <a:p>
            <a:pPr>
              <a:buFont typeface="Arial" panose="020B0604020202020204" pitchFamily="34" charset="0"/>
              <a:buChar char="•"/>
            </a:pPr>
            <a:endParaRPr lang="en-US" dirty="0"/>
          </a:p>
          <a:p>
            <a:pPr>
              <a:buFont typeface="Arial" panose="020B0604020202020204" pitchFamily="34" charset="0"/>
              <a:buChar char="•"/>
            </a:pPr>
            <a:r>
              <a:rPr lang="en-US" dirty="0"/>
              <a:t>However, its time complexity for a network with n Boolean variables is always O(2</a:t>
            </a:r>
            <a:r>
              <a:rPr lang="en-US" baseline="30000" dirty="0"/>
              <a:t>n</a:t>
            </a:r>
            <a:r>
              <a:rPr lang="en-US" dirty="0"/>
              <a:t>)—</a:t>
            </a:r>
          </a:p>
          <a:p>
            <a:pPr marL="0" indent="0">
              <a:buNone/>
            </a:pPr>
            <a:r>
              <a:rPr lang="en-US" dirty="0"/>
              <a:t>better than the O(n 2</a:t>
            </a:r>
            <a:r>
              <a:rPr lang="en-US" baseline="30000" dirty="0"/>
              <a:t>n</a:t>
            </a:r>
            <a:r>
              <a:rPr lang="en-US" dirty="0"/>
              <a:t>) for the simple approach described earlier.</a:t>
            </a:r>
          </a:p>
          <a:p>
            <a:pPr>
              <a:buFont typeface="Arial" panose="020B0604020202020204" pitchFamily="34" charset="0"/>
              <a:buChar char="•"/>
            </a:pPr>
            <a:endParaRPr lang="en-US" dirty="0"/>
          </a:p>
          <a:p>
            <a:pPr>
              <a:buFont typeface="Arial" panose="020B0604020202020204" pitchFamily="34" charset="0"/>
              <a:buChar char="•"/>
            </a:pPr>
            <a:r>
              <a:rPr lang="en-US" dirty="0"/>
              <a:t>Inference by enumeration </a:t>
            </a:r>
            <a:r>
              <a:rPr lang="en-US" dirty="0">
                <a:solidFill>
                  <a:srgbClr val="FF0000"/>
                </a:solidFill>
              </a:rPr>
              <a:t>repeats evaluating some expressions </a:t>
            </a:r>
            <a:r>
              <a:rPr lang="en-US" dirty="0"/>
              <a:t>such as </a:t>
            </a:r>
          </a:p>
          <a:p>
            <a:pPr marL="0" indent="0">
              <a:buNone/>
            </a:pPr>
            <a:r>
              <a:rPr lang="en-US" dirty="0"/>
              <a:t>the products P(j | a)P(m| a) and P(j | ￢a)P(m| ￢a) are computed twice, once for each value of e.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141027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9BF1-4D7E-99C3-6C44-53ED6D0950AB}"/>
              </a:ext>
            </a:extLst>
          </p:cNvPr>
          <p:cNvSpPr>
            <a:spLocks noGrp="1"/>
          </p:cNvSpPr>
          <p:nvPr>
            <p:ph type="title"/>
          </p:nvPr>
        </p:nvSpPr>
        <p:spPr/>
        <p:txBody>
          <a:bodyPr/>
          <a:lstStyle/>
          <a:p>
            <a:r>
              <a:rPr lang="en-US" dirty="0"/>
              <a:t>The Variable Elimination Algorithm</a:t>
            </a:r>
          </a:p>
        </p:txBody>
      </p:sp>
      <p:sp>
        <p:nvSpPr>
          <p:cNvPr id="3" name="Content Placeholder 2">
            <a:extLst>
              <a:ext uri="{FF2B5EF4-FFF2-40B4-BE49-F238E27FC236}">
                <a16:creationId xmlns:a16="http://schemas.microsoft.com/office/drawing/2014/main" id="{80A7FEEC-CA14-2085-1169-C47888C07D80}"/>
              </a:ext>
            </a:extLst>
          </p:cNvPr>
          <p:cNvSpPr>
            <a:spLocks noGrp="1"/>
          </p:cNvSpPr>
          <p:nvPr>
            <p:ph idx="1"/>
          </p:nvPr>
        </p:nvSpPr>
        <p:spPr/>
        <p:txBody>
          <a:bodyPr/>
          <a:lstStyle/>
          <a:p>
            <a:r>
              <a:rPr lang="en-US" dirty="0"/>
              <a:t>The enumeration algorithm can be improved substantially by eliminating repeated calculations.</a:t>
            </a:r>
          </a:p>
        </p:txBody>
      </p:sp>
      <p:pic>
        <p:nvPicPr>
          <p:cNvPr id="4" name="Picture 3">
            <a:extLst>
              <a:ext uri="{FF2B5EF4-FFF2-40B4-BE49-F238E27FC236}">
                <a16:creationId xmlns:a16="http://schemas.microsoft.com/office/drawing/2014/main" id="{AE2463DB-8D6C-5055-E05E-10693A80DDF1}"/>
              </a:ext>
            </a:extLst>
          </p:cNvPr>
          <p:cNvPicPr>
            <a:picLocks noChangeAspect="1"/>
          </p:cNvPicPr>
          <p:nvPr/>
        </p:nvPicPr>
        <p:blipFill>
          <a:blip r:embed="rId2"/>
          <a:stretch>
            <a:fillRect/>
          </a:stretch>
        </p:blipFill>
        <p:spPr>
          <a:xfrm>
            <a:off x="2273005" y="3017868"/>
            <a:ext cx="6617497" cy="3553687"/>
          </a:xfrm>
          <a:prstGeom prst="rect">
            <a:avLst/>
          </a:prstGeom>
        </p:spPr>
      </p:pic>
      <p:pic>
        <p:nvPicPr>
          <p:cNvPr id="5" name="Picture 4">
            <a:extLst>
              <a:ext uri="{FF2B5EF4-FFF2-40B4-BE49-F238E27FC236}">
                <a16:creationId xmlns:a16="http://schemas.microsoft.com/office/drawing/2014/main" id="{075788D9-C9F8-D58A-7364-DCBC25EC0E3F}"/>
              </a:ext>
            </a:extLst>
          </p:cNvPr>
          <p:cNvPicPr>
            <a:picLocks noChangeAspect="1"/>
          </p:cNvPicPr>
          <p:nvPr/>
        </p:nvPicPr>
        <p:blipFill>
          <a:blip r:embed="rId3"/>
          <a:stretch>
            <a:fillRect/>
          </a:stretch>
        </p:blipFill>
        <p:spPr>
          <a:xfrm>
            <a:off x="1097280" y="2222453"/>
            <a:ext cx="8115300" cy="857250"/>
          </a:xfrm>
          <a:prstGeom prst="rect">
            <a:avLst/>
          </a:prstGeom>
        </p:spPr>
      </p:pic>
      <p:sp>
        <p:nvSpPr>
          <p:cNvPr id="6" name="Rectangle 5">
            <a:extLst>
              <a:ext uri="{FF2B5EF4-FFF2-40B4-BE49-F238E27FC236}">
                <a16:creationId xmlns:a16="http://schemas.microsoft.com/office/drawing/2014/main" id="{748185EC-54CC-877B-CFBD-C772F11F8C2C}"/>
              </a:ext>
            </a:extLst>
          </p:cNvPr>
          <p:cNvSpPr/>
          <p:nvPr/>
        </p:nvSpPr>
        <p:spPr>
          <a:xfrm>
            <a:off x="3133725" y="4832762"/>
            <a:ext cx="2286000" cy="20726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35C332-EB5F-6F0B-7BAD-516DE15E3FAA}"/>
              </a:ext>
            </a:extLst>
          </p:cNvPr>
          <p:cNvSpPr/>
          <p:nvPr/>
        </p:nvSpPr>
        <p:spPr>
          <a:xfrm>
            <a:off x="6012113" y="4841360"/>
            <a:ext cx="2286000" cy="20726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C459E64-8FA8-980D-6102-58F23371E2A7}"/>
              </a:ext>
            </a:extLst>
          </p:cNvPr>
          <p:cNvCxnSpPr/>
          <p:nvPr/>
        </p:nvCxnSpPr>
        <p:spPr>
          <a:xfrm>
            <a:off x="868547" y="4305300"/>
            <a:ext cx="2265178" cy="878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1BAACE5-3134-1847-0B2F-8A5B23622A62}"/>
              </a:ext>
            </a:extLst>
          </p:cNvPr>
          <p:cNvCxnSpPr/>
          <p:nvPr/>
        </p:nvCxnSpPr>
        <p:spPr>
          <a:xfrm>
            <a:off x="1097280" y="3695700"/>
            <a:ext cx="4914833" cy="1295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DA95ADA-5468-6D20-D7FD-F9885025C0B5}"/>
              </a:ext>
            </a:extLst>
          </p:cNvPr>
          <p:cNvSpPr txBox="1"/>
          <p:nvPr/>
        </p:nvSpPr>
        <p:spPr>
          <a:xfrm>
            <a:off x="7827" y="3524246"/>
            <a:ext cx="1924050" cy="646331"/>
          </a:xfrm>
          <a:prstGeom prst="rect">
            <a:avLst/>
          </a:prstGeom>
          <a:noFill/>
        </p:spPr>
        <p:txBody>
          <a:bodyPr wrap="square" rtlCol="0">
            <a:spAutoFit/>
          </a:bodyPr>
          <a:lstStyle/>
          <a:p>
            <a:r>
              <a:rPr lang="en-US" dirty="0">
                <a:solidFill>
                  <a:srgbClr val="FF0000"/>
                </a:solidFill>
              </a:rPr>
              <a:t>Repeated </a:t>
            </a:r>
            <a:br>
              <a:rPr lang="en-US" dirty="0">
                <a:solidFill>
                  <a:srgbClr val="FF0000"/>
                </a:solidFill>
              </a:rPr>
            </a:br>
            <a:r>
              <a:rPr lang="en-US" dirty="0">
                <a:solidFill>
                  <a:srgbClr val="FF0000"/>
                </a:solidFill>
              </a:rPr>
              <a:t>Computations!</a:t>
            </a:r>
          </a:p>
        </p:txBody>
      </p:sp>
      <p:sp>
        <p:nvSpPr>
          <p:cNvPr id="11" name="TextBox 10">
            <a:extLst>
              <a:ext uri="{FF2B5EF4-FFF2-40B4-BE49-F238E27FC236}">
                <a16:creationId xmlns:a16="http://schemas.microsoft.com/office/drawing/2014/main" id="{3B69F85E-C939-A11E-FB27-D52AEA3731B2}"/>
              </a:ext>
            </a:extLst>
          </p:cNvPr>
          <p:cNvSpPr txBox="1"/>
          <p:nvPr/>
        </p:nvSpPr>
        <p:spPr>
          <a:xfrm>
            <a:off x="8893273" y="3875118"/>
            <a:ext cx="3162093" cy="1323439"/>
          </a:xfrm>
          <a:prstGeom prst="rect">
            <a:avLst/>
          </a:prstGeom>
          <a:noFill/>
        </p:spPr>
        <p:txBody>
          <a:bodyPr wrap="square" rtlCol="0">
            <a:spAutoFit/>
          </a:bodyPr>
          <a:lstStyle/>
          <a:p>
            <a:r>
              <a:rPr lang="en-US" sz="2000" dirty="0"/>
              <a:t>Dynamic Programming can help reduce the needed computations by storing repeated computations.</a:t>
            </a:r>
          </a:p>
        </p:txBody>
      </p:sp>
    </p:spTree>
    <p:extLst>
      <p:ext uri="{BB962C8B-B14F-4D97-AF65-F5344CB8AC3E}">
        <p14:creationId xmlns:p14="http://schemas.microsoft.com/office/powerpoint/2010/main" val="23662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AB0D-C34E-70E5-AC0D-46FE3F1CA974}"/>
              </a:ext>
            </a:extLst>
          </p:cNvPr>
          <p:cNvSpPr>
            <a:spLocks noGrp="1"/>
          </p:cNvSpPr>
          <p:nvPr>
            <p:ph type="title"/>
          </p:nvPr>
        </p:nvSpPr>
        <p:spPr/>
        <p:txBody>
          <a:bodyPr/>
          <a:lstStyle/>
          <a:p>
            <a:r>
              <a:rPr lang="en-US" dirty="0"/>
              <a:t>The Variable Elimination Algorithm</a:t>
            </a:r>
          </a:p>
        </p:txBody>
      </p:sp>
      <p:sp>
        <p:nvSpPr>
          <p:cNvPr id="6" name="Content Placeholder 5">
            <a:extLst>
              <a:ext uri="{FF2B5EF4-FFF2-40B4-BE49-F238E27FC236}">
                <a16:creationId xmlns:a16="http://schemas.microsoft.com/office/drawing/2014/main" id="{9DFCD37E-323D-B54C-93E0-41FB0AC96080}"/>
              </a:ext>
            </a:extLst>
          </p:cNvPr>
          <p:cNvSpPr>
            <a:spLocks noGrp="1"/>
          </p:cNvSpPr>
          <p:nvPr>
            <p:ph idx="1"/>
          </p:nvPr>
        </p:nvSpPr>
        <p:spPr/>
        <p:txBody>
          <a:bodyPr/>
          <a:lstStyle/>
          <a:p>
            <a:r>
              <a:rPr lang="en-US" dirty="0"/>
              <a:t>Variable elimination works by evaluating expressions in right-to-left order.</a:t>
            </a:r>
          </a:p>
          <a:p>
            <a:r>
              <a:rPr lang="en-US" dirty="0"/>
              <a:t>Intermediate results are stored, and summations over each variable are done only for those portions of the expression that depend on the variable.</a:t>
            </a:r>
          </a:p>
        </p:txBody>
      </p:sp>
      <p:pic>
        <p:nvPicPr>
          <p:cNvPr id="5" name="Picture 4">
            <a:extLst>
              <a:ext uri="{FF2B5EF4-FFF2-40B4-BE49-F238E27FC236}">
                <a16:creationId xmlns:a16="http://schemas.microsoft.com/office/drawing/2014/main" id="{A0A24B6D-4B67-8ACE-5842-1D79B6B5A08C}"/>
              </a:ext>
            </a:extLst>
          </p:cNvPr>
          <p:cNvPicPr>
            <a:picLocks noChangeAspect="1"/>
          </p:cNvPicPr>
          <p:nvPr/>
        </p:nvPicPr>
        <p:blipFill>
          <a:blip r:embed="rId2"/>
          <a:stretch>
            <a:fillRect/>
          </a:stretch>
        </p:blipFill>
        <p:spPr>
          <a:xfrm>
            <a:off x="2128284" y="3697077"/>
            <a:ext cx="7935432" cy="1019317"/>
          </a:xfrm>
          <a:prstGeom prst="rect">
            <a:avLst/>
          </a:prstGeom>
        </p:spPr>
      </p:pic>
    </p:spTree>
    <p:extLst>
      <p:ext uri="{BB962C8B-B14F-4D97-AF65-F5344CB8AC3E}">
        <p14:creationId xmlns:p14="http://schemas.microsoft.com/office/powerpoint/2010/main" val="230927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A099-3174-4DAF-7066-81490558BF52}"/>
              </a:ext>
            </a:extLst>
          </p:cNvPr>
          <p:cNvSpPr>
            <a:spLocks noGrp="1"/>
          </p:cNvSpPr>
          <p:nvPr>
            <p:ph type="title"/>
          </p:nvPr>
        </p:nvSpPr>
        <p:spPr/>
        <p:txBody>
          <a:bodyPr/>
          <a:lstStyle/>
          <a:p>
            <a:r>
              <a:rPr lang="en-US" dirty="0"/>
              <a:t>The Variable Elimination Algorithm</a:t>
            </a:r>
          </a:p>
        </p:txBody>
      </p:sp>
      <p:pic>
        <p:nvPicPr>
          <p:cNvPr id="4" name="Picture 3">
            <a:extLst>
              <a:ext uri="{FF2B5EF4-FFF2-40B4-BE49-F238E27FC236}">
                <a16:creationId xmlns:a16="http://schemas.microsoft.com/office/drawing/2014/main" id="{8285BC5B-B4CF-EE57-94B8-69DBC3DCCD1E}"/>
              </a:ext>
            </a:extLst>
          </p:cNvPr>
          <p:cNvPicPr>
            <a:picLocks noChangeAspect="1"/>
          </p:cNvPicPr>
          <p:nvPr/>
        </p:nvPicPr>
        <p:blipFill>
          <a:blip r:embed="rId2"/>
          <a:stretch>
            <a:fillRect/>
          </a:stretch>
        </p:blipFill>
        <p:spPr>
          <a:xfrm>
            <a:off x="2158764" y="2073761"/>
            <a:ext cx="7935432" cy="1019317"/>
          </a:xfrm>
          <a:prstGeom prst="rect">
            <a:avLst/>
          </a:prstGeom>
        </p:spPr>
      </p:pic>
      <p:pic>
        <p:nvPicPr>
          <p:cNvPr id="6" name="Picture 5">
            <a:extLst>
              <a:ext uri="{FF2B5EF4-FFF2-40B4-BE49-F238E27FC236}">
                <a16:creationId xmlns:a16="http://schemas.microsoft.com/office/drawing/2014/main" id="{6A9F4574-F33F-90B9-F569-F717C943706B}"/>
              </a:ext>
            </a:extLst>
          </p:cNvPr>
          <p:cNvPicPr>
            <a:picLocks noChangeAspect="1"/>
          </p:cNvPicPr>
          <p:nvPr/>
        </p:nvPicPr>
        <p:blipFill>
          <a:blip r:embed="rId3"/>
          <a:stretch>
            <a:fillRect/>
          </a:stretch>
        </p:blipFill>
        <p:spPr>
          <a:xfrm>
            <a:off x="885098" y="3255264"/>
            <a:ext cx="10421804" cy="101931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96A6F5-D55E-256A-0B70-15E4A2AE6930}"/>
                  </a:ext>
                </a:extLst>
              </p:cNvPr>
              <p:cNvSpPr txBox="1"/>
              <p:nvPr/>
            </p:nvSpPr>
            <p:spPr>
              <a:xfrm>
                <a:off x="4397340" y="4274581"/>
                <a:ext cx="4236288"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will be a 2×2×2 matrix (tensor).</a:t>
                </a:r>
              </a:p>
            </p:txBody>
          </p:sp>
        </mc:Choice>
        <mc:Fallback xmlns="">
          <p:sp>
            <p:nvSpPr>
              <p:cNvPr id="7" name="TextBox 6">
                <a:extLst>
                  <a:ext uri="{FF2B5EF4-FFF2-40B4-BE49-F238E27FC236}">
                    <a16:creationId xmlns:a16="http://schemas.microsoft.com/office/drawing/2014/main" id="{EF96A6F5-D55E-256A-0B70-15E4A2AE6930}"/>
                  </a:ext>
                </a:extLst>
              </p:cNvPr>
              <p:cNvSpPr txBox="1">
                <a:spLocks noRot="1" noChangeAspect="1" noMove="1" noResize="1" noEditPoints="1" noAdjustHandles="1" noChangeArrowheads="1" noChangeShapeType="1" noTextEdit="1"/>
              </p:cNvSpPr>
              <p:nvPr/>
            </p:nvSpPr>
            <p:spPr>
              <a:xfrm>
                <a:off x="4397340" y="4274581"/>
                <a:ext cx="4236288" cy="369332"/>
              </a:xfrm>
              <a:prstGeom prst="rect">
                <a:avLst/>
              </a:prstGeom>
              <a:blipFill>
                <a:blip r:embed="rId4"/>
                <a:stretch>
                  <a:fillRect l="-432" t="-8197" b="-2459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42A7064-0FAD-0B86-64C0-BA36880598DB}"/>
              </a:ext>
            </a:extLst>
          </p:cNvPr>
          <p:cNvPicPr>
            <a:picLocks noChangeAspect="1"/>
          </p:cNvPicPr>
          <p:nvPr/>
        </p:nvPicPr>
        <p:blipFill>
          <a:blip r:embed="rId5"/>
          <a:stretch>
            <a:fillRect/>
          </a:stretch>
        </p:blipFill>
        <p:spPr>
          <a:xfrm>
            <a:off x="1718651" y="4869976"/>
            <a:ext cx="8754697" cy="84784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773EF2-D897-A8F0-C655-DABB19C58EDC}"/>
                  </a:ext>
                </a:extLst>
              </p:cNvPr>
              <p:cNvSpPr txBox="1"/>
              <p:nvPr/>
            </p:nvSpPr>
            <p:spPr>
              <a:xfrm>
                <a:off x="2541607" y="5717819"/>
                <a:ext cx="7947753" cy="369332"/>
              </a:xfrm>
              <a:prstGeom prst="rect">
                <a:avLst/>
              </a:prstGeom>
              <a:noFill/>
            </p:spPr>
            <p:txBody>
              <a:bodyPr wrap="none" rtlCol="0">
                <a:spAutoFit/>
              </a:bodyPr>
              <a:lstStyle/>
              <a:p>
                <a:r>
                  <a:rPr lang="en-US" dirty="0"/>
                  <a:t>The operator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m:t>
                    </m:r>
                  </m:oMath>
                </a14:m>
                <a:r>
                  <a:rPr lang="en-US" dirty="0"/>
                  <a:t> is the point-wise product (not the normal matrix multiplication).</a:t>
                </a:r>
              </a:p>
            </p:txBody>
          </p:sp>
        </mc:Choice>
        <mc:Fallback xmlns="">
          <p:sp>
            <p:nvSpPr>
              <p:cNvPr id="10" name="TextBox 9">
                <a:extLst>
                  <a:ext uri="{FF2B5EF4-FFF2-40B4-BE49-F238E27FC236}">
                    <a16:creationId xmlns:a16="http://schemas.microsoft.com/office/drawing/2014/main" id="{C8773EF2-D897-A8F0-C655-DABB19C58EDC}"/>
                  </a:ext>
                </a:extLst>
              </p:cNvPr>
              <p:cNvSpPr txBox="1">
                <a:spLocks noRot="1" noChangeAspect="1" noMove="1" noResize="1" noEditPoints="1" noAdjustHandles="1" noChangeArrowheads="1" noChangeShapeType="1" noTextEdit="1"/>
              </p:cNvSpPr>
              <p:nvPr/>
            </p:nvSpPr>
            <p:spPr>
              <a:xfrm>
                <a:off x="2541607" y="5717819"/>
                <a:ext cx="7947753" cy="369332"/>
              </a:xfrm>
              <a:prstGeom prst="rect">
                <a:avLst/>
              </a:prstGeom>
              <a:blipFill>
                <a:blip r:embed="rId6"/>
                <a:stretch>
                  <a:fillRect l="-690" t="-9836" r="-77" b="-24590"/>
                </a:stretch>
              </a:blipFill>
            </p:spPr>
            <p:txBody>
              <a:bodyPr/>
              <a:lstStyle/>
              <a:p>
                <a:r>
                  <a:rPr lang="en-US">
                    <a:noFill/>
                  </a:rPr>
                  <a:t> </a:t>
                </a:r>
              </a:p>
            </p:txBody>
          </p:sp>
        </mc:Fallback>
      </mc:AlternateContent>
    </p:spTree>
    <p:extLst>
      <p:ext uri="{BB962C8B-B14F-4D97-AF65-F5344CB8AC3E}">
        <p14:creationId xmlns:p14="http://schemas.microsoft.com/office/powerpoint/2010/main" val="2675897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012E-207D-08C8-C5C3-F0C4011095C0}"/>
              </a:ext>
            </a:extLst>
          </p:cNvPr>
          <p:cNvSpPr>
            <a:spLocks noGrp="1"/>
          </p:cNvSpPr>
          <p:nvPr>
            <p:ph type="title"/>
          </p:nvPr>
        </p:nvSpPr>
        <p:spPr/>
        <p:txBody>
          <a:bodyPr/>
          <a:lstStyle/>
          <a:p>
            <a:r>
              <a:rPr lang="en-US" dirty="0"/>
              <a:t>Example</a:t>
            </a:r>
          </a:p>
        </p:txBody>
      </p:sp>
      <p:pic>
        <p:nvPicPr>
          <p:cNvPr id="3" name="Picture 2">
            <a:extLst>
              <a:ext uri="{FF2B5EF4-FFF2-40B4-BE49-F238E27FC236}">
                <a16:creationId xmlns:a16="http://schemas.microsoft.com/office/drawing/2014/main" id="{61E7A6FD-5E3C-9BE9-AAA7-9FA5934CC2DF}"/>
              </a:ext>
            </a:extLst>
          </p:cNvPr>
          <p:cNvPicPr>
            <a:picLocks noChangeAspect="1"/>
          </p:cNvPicPr>
          <p:nvPr/>
        </p:nvPicPr>
        <p:blipFill>
          <a:blip r:embed="rId2"/>
          <a:stretch>
            <a:fillRect/>
          </a:stretch>
        </p:blipFill>
        <p:spPr>
          <a:xfrm>
            <a:off x="4643055" y="900804"/>
            <a:ext cx="6512625" cy="836556"/>
          </a:xfrm>
          <a:prstGeom prst="rect">
            <a:avLst/>
          </a:prstGeom>
        </p:spPr>
      </p:pic>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B67695D-6235-8042-B8B4-A5F18E09E3AA}"/>
                  </a:ext>
                </a:extLst>
              </p:cNvPr>
              <p:cNvGraphicFramePr>
                <a:graphicFrameLocks noGrp="1"/>
              </p:cNvGraphicFramePr>
              <p:nvPr>
                <p:extLst>
                  <p:ext uri="{D42A27DB-BD31-4B8C-83A1-F6EECF244321}">
                    <p14:modId xmlns:p14="http://schemas.microsoft.com/office/powerpoint/2010/main" val="4105282165"/>
                  </p:ext>
                </p:extLst>
              </p:nvPr>
            </p:nvGraphicFramePr>
            <p:xfrm>
              <a:off x="1097280" y="2276360"/>
              <a:ext cx="4903058" cy="741680"/>
            </p:xfrm>
            <a:graphic>
              <a:graphicData uri="http://schemas.openxmlformats.org/drawingml/2006/table">
                <a:tbl>
                  <a:tblPr firstRow="1" bandRow="1">
                    <a:tableStyleId>{5940675A-B579-460E-94D1-54222C63F5DA}</a:tableStyleId>
                  </a:tblPr>
                  <a:tblGrid>
                    <a:gridCol w="2451529">
                      <a:extLst>
                        <a:ext uri="{9D8B030D-6E8A-4147-A177-3AD203B41FA5}">
                          <a16:colId xmlns:a16="http://schemas.microsoft.com/office/drawing/2014/main" val="1664590141"/>
                        </a:ext>
                      </a:extLst>
                    </a:gridCol>
                    <a:gridCol w="2451529">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=0.95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=0.94</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=0.29</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=0.001</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4" name="Table 3">
                <a:extLst>
                  <a:ext uri="{FF2B5EF4-FFF2-40B4-BE49-F238E27FC236}">
                    <a16:creationId xmlns:a16="http://schemas.microsoft.com/office/drawing/2014/main" id="{1B67695D-6235-8042-B8B4-A5F18E09E3AA}"/>
                  </a:ext>
                </a:extLst>
              </p:cNvPr>
              <p:cNvGraphicFramePr>
                <a:graphicFrameLocks noGrp="1"/>
              </p:cNvGraphicFramePr>
              <p:nvPr>
                <p:extLst>
                  <p:ext uri="{D42A27DB-BD31-4B8C-83A1-F6EECF244321}">
                    <p14:modId xmlns:p14="http://schemas.microsoft.com/office/powerpoint/2010/main" val="4105282165"/>
                  </p:ext>
                </p:extLst>
              </p:nvPr>
            </p:nvGraphicFramePr>
            <p:xfrm>
              <a:off x="1097280" y="2276360"/>
              <a:ext cx="4903058" cy="741680"/>
            </p:xfrm>
            <a:graphic>
              <a:graphicData uri="http://schemas.openxmlformats.org/drawingml/2006/table">
                <a:tbl>
                  <a:tblPr firstRow="1" bandRow="1">
                    <a:tableStyleId>{5940675A-B579-460E-94D1-54222C63F5DA}</a:tableStyleId>
                  </a:tblPr>
                  <a:tblGrid>
                    <a:gridCol w="2451529">
                      <a:extLst>
                        <a:ext uri="{9D8B030D-6E8A-4147-A177-3AD203B41FA5}">
                          <a16:colId xmlns:a16="http://schemas.microsoft.com/office/drawing/2014/main" val="1664590141"/>
                        </a:ext>
                      </a:extLst>
                    </a:gridCol>
                    <a:gridCol w="2451529">
                      <a:extLst>
                        <a:ext uri="{9D8B030D-6E8A-4147-A177-3AD203B41FA5}">
                          <a16:colId xmlns:a16="http://schemas.microsoft.com/office/drawing/2014/main" val="3035569340"/>
                        </a:ext>
                      </a:extLst>
                    </a:gridCol>
                  </a:tblGrid>
                  <a:tr h="370840">
                    <a:tc>
                      <a:txBody>
                        <a:bodyPr/>
                        <a:lstStyle/>
                        <a:p>
                          <a:endParaRPr lang="en-US"/>
                        </a:p>
                      </a:txBody>
                      <a:tcPr>
                        <a:blipFill>
                          <a:blip r:embed="rId3"/>
                          <a:stretch>
                            <a:fillRect l="-496" t="-1613" r="-100248" b="-101613"/>
                          </a:stretch>
                        </a:blipFill>
                      </a:tcPr>
                    </a:tc>
                    <a:tc>
                      <a:txBody>
                        <a:bodyPr/>
                        <a:lstStyle/>
                        <a:p>
                          <a:endParaRPr lang="en-US"/>
                        </a:p>
                      </a:txBody>
                      <a:tcPr>
                        <a:blipFill>
                          <a:blip r:embed="rId3"/>
                          <a:stretch>
                            <a:fillRect l="-100746" t="-1613" r="-498" b="-101613"/>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3"/>
                          <a:stretch>
                            <a:fillRect l="-496" t="-103279" r="-100248" b="-3279"/>
                          </a:stretch>
                        </a:blipFill>
                      </a:tcPr>
                    </a:tc>
                    <a:tc>
                      <a:txBody>
                        <a:bodyPr/>
                        <a:lstStyle/>
                        <a:p>
                          <a:endParaRPr lang="en-US"/>
                        </a:p>
                      </a:txBody>
                      <a:tcPr>
                        <a:blipFill>
                          <a:blip r:embed="rId3"/>
                          <a:stretch>
                            <a:fillRect l="-100746" t="-103279" r="-498"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9819A5-EBA4-4A12-7F5B-A1C5EE770C42}"/>
                  </a:ext>
                </a:extLst>
              </p:cNvPr>
              <p:cNvSpPr txBox="1"/>
              <p:nvPr/>
            </p:nvSpPr>
            <p:spPr>
              <a:xfrm>
                <a:off x="2861798" y="1843008"/>
                <a:ext cx="1199365" cy="369332"/>
              </a:xfrm>
              <a:prstGeom prst="rect">
                <a:avLst/>
              </a:prstGeom>
              <a:noFill/>
            </p:spPr>
            <p:txBody>
              <a:bodyPr wrap="square">
                <a:spAutoFit/>
              </a:bodyPr>
              <a:lstStyle/>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a:t>
                </a:r>
              </a:p>
            </p:txBody>
          </p:sp>
        </mc:Choice>
        <mc:Fallback xmlns="">
          <p:sp>
            <p:nvSpPr>
              <p:cNvPr id="6" name="TextBox 5">
                <a:extLst>
                  <a:ext uri="{FF2B5EF4-FFF2-40B4-BE49-F238E27FC236}">
                    <a16:creationId xmlns:a16="http://schemas.microsoft.com/office/drawing/2014/main" id="{909819A5-EBA4-4A12-7F5B-A1C5EE770C42}"/>
                  </a:ext>
                </a:extLst>
              </p:cNvPr>
              <p:cNvSpPr txBox="1">
                <a:spLocks noRot="1" noChangeAspect="1" noMove="1" noResize="1" noEditPoints="1" noAdjustHandles="1" noChangeArrowheads="1" noChangeShapeType="1" noTextEdit="1"/>
              </p:cNvSpPr>
              <p:nvPr/>
            </p:nvSpPr>
            <p:spPr>
              <a:xfrm>
                <a:off x="2861798" y="1843008"/>
                <a:ext cx="1199365" cy="369332"/>
              </a:xfrm>
              <a:prstGeom prst="rect">
                <a:avLst/>
              </a:prstGeom>
              <a:blipFill>
                <a:blip r:embed="rId4"/>
                <a:stretch>
                  <a:fillRect l="-1523" r="-152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3B623364-8FC8-B776-879B-54561F024F60}"/>
                  </a:ext>
                </a:extLst>
              </p:cNvPr>
              <p:cNvGraphicFramePr>
                <a:graphicFrameLocks noGrp="1"/>
              </p:cNvGraphicFramePr>
              <p:nvPr>
                <p:extLst>
                  <p:ext uri="{D42A27DB-BD31-4B8C-83A1-F6EECF244321}">
                    <p14:modId xmlns:p14="http://schemas.microsoft.com/office/powerpoint/2010/main" val="1474345366"/>
                  </p:ext>
                </p:extLst>
              </p:nvPr>
            </p:nvGraphicFramePr>
            <p:xfrm>
              <a:off x="1631538" y="3177442"/>
              <a:ext cx="4903058" cy="741680"/>
            </p:xfrm>
            <a:graphic>
              <a:graphicData uri="http://schemas.openxmlformats.org/drawingml/2006/table">
                <a:tbl>
                  <a:tblPr firstRow="1" bandRow="1">
                    <a:tableStyleId>{5940675A-B579-460E-94D1-54222C63F5DA}</a:tableStyleId>
                  </a:tblPr>
                  <a:tblGrid>
                    <a:gridCol w="2451529">
                      <a:extLst>
                        <a:ext uri="{9D8B030D-6E8A-4147-A177-3AD203B41FA5}">
                          <a16:colId xmlns:a16="http://schemas.microsoft.com/office/drawing/2014/main" val="1664590141"/>
                        </a:ext>
                      </a:extLst>
                    </a:gridCol>
                    <a:gridCol w="2451529">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e>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=0.05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e>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=0.06</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=0.71</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=0.999</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7" name="Table 6">
                <a:extLst>
                  <a:ext uri="{FF2B5EF4-FFF2-40B4-BE49-F238E27FC236}">
                    <a16:creationId xmlns:a16="http://schemas.microsoft.com/office/drawing/2014/main" id="{3B623364-8FC8-B776-879B-54561F024F60}"/>
                  </a:ext>
                </a:extLst>
              </p:cNvPr>
              <p:cNvGraphicFramePr>
                <a:graphicFrameLocks noGrp="1"/>
              </p:cNvGraphicFramePr>
              <p:nvPr>
                <p:extLst>
                  <p:ext uri="{D42A27DB-BD31-4B8C-83A1-F6EECF244321}">
                    <p14:modId xmlns:p14="http://schemas.microsoft.com/office/powerpoint/2010/main" val="1474345366"/>
                  </p:ext>
                </p:extLst>
              </p:nvPr>
            </p:nvGraphicFramePr>
            <p:xfrm>
              <a:off x="1631538" y="3177442"/>
              <a:ext cx="4903058" cy="741680"/>
            </p:xfrm>
            <a:graphic>
              <a:graphicData uri="http://schemas.openxmlformats.org/drawingml/2006/table">
                <a:tbl>
                  <a:tblPr firstRow="1" bandRow="1">
                    <a:tableStyleId>{5940675A-B579-460E-94D1-54222C63F5DA}</a:tableStyleId>
                  </a:tblPr>
                  <a:tblGrid>
                    <a:gridCol w="2451529">
                      <a:extLst>
                        <a:ext uri="{9D8B030D-6E8A-4147-A177-3AD203B41FA5}">
                          <a16:colId xmlns:a16="http://schemas.microsoft.com/office/drawing/2014/main" val="1664590141"/>
                        </a:ext>
                      </a:extLst>
                    </a:gridCol>
                    <a:gridCol w="2451529">
                      <a:extLst>
                        <a:ext uri="{9D8B030D-6E8A-4147-A177-3AD203B41FA5}">
                          <a16:colId xmlns:a16="http://schemas.microsoft.com/office/drawing/2014/main" val="3035569340"/>
                        </a:ext>
                      </a:extLst>
                    </a:gridCol>
                  </a:tblGrid>
                  <a:tr h="370840">
                    <a:tc>
                      <a:txBody>
                        <a:bodyPr/>
                        <a:lstStyle/>
                        <a:p>
                          <a:endParaRPr lang="en-US"/>
                        </a:p>
                      </a:txBody>
                      <a:tcPr>
                        <a:blipFill>
                          <a:blip r:embed="rId5"/>
                          <a:stretch>
                            <a:fillRect l="-248" t="-1639" r="-100496" b="-103279"/>
                          </a:stretch>
                        </a:blipFill>
                      </a:tcPr>
                    </a:tc>
                    <a:tc>
                      <a:txBody>
                        <a:bodyPr/>
                        <a:lstStyle/>
                        <a:p>
                          <a:endParaRPr lang="en-US"/>
                        </a:p>
                      </a:txBody>
                      <a:tcPr>
                        <a:blipFill>
                          <a:blip r:embed="rId5"/>
                          <a:stretch>
                            <a:fillRect l="-100498" t="-1639" r="-746" b="-103279"/>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5"/>
                          <a:stretch>
                            <a:fillRect l="-248" t="-101639" r="-100496" b="-3279"/>
                          </a:stretch>
                        </a:blipFill>
                      </a:tcPr>
                    </a:tc>
                    <a:tc>
                      <a:txBody>
                        <a:bodyPr/>
                        <a:lstStyle/>
                        <a:p>
                          <a:endParaRPr lang="en-US"/>
                        </a:p>
                      </a:txBody>
                      <a:tcPr>
                        <a:blipFill>
                          <a:blip r:embed="rId5"/>
                          <a:stretch>
                            <a:fillRect l="-100498" t="-101639" r="-746" b="-3279"/>
                          </a:stretch>
                        </a:blipFill>
                      </a:tcPr>
                    </a:tc>
                    <a:extLst>
                      <a:ext uri="{0D108BD9-81ED-4DB2-BD59-A6C34878D82A}">
                        <a16:rowId xmlns:a16="http://schemas.microsoft.com/office/drawing/2014/main" val="472027615"/>
                      </a:ext>
                    </a:extLst>
                  </a:tr>
                </a:tbl>
              </a:graphicData>
            </a:graphic>
          </p:graphicFrame>
        </mc:Fallback>
      </mc:AlternateContent>
      <p:cxnSp>
        <p:nvCxnSpPr>
          <p:cNvPr id="9" name="Straight Arrow Connector 8">
            <a:extLst>
              <a:ext uri="{FF2B5EF4-FFF2-40B4-BE49-F238E27FC236}">
                <a16:creationId xmlns:a16="http://schemas.microsoft.com/office/drawing/2014/main" id="{6310E537-7D8D-0460-4B7D-3F14FBB37A43}"/>
              </a:ext>
            </a:extLst>
          </p:cNvPr>
          <p:cNvCxnSpPr>
            <a:cxnSpLocks/>
          </p:cNvCxnSpPr>
          <p:nvPr/>
        </p:nvCxnSpPr>
        <p:spPr>
          <a:xfrm>
            <a:off x="6713248" y="2793702"/>
            <a:ext cx="512273" cy="80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B9CCAD-85EF-4A42-8FE6-FECF326CF3CB}"/>
                  </a:ext>
                </a:extLst>
              </p:cNvPr>
              <p:cNvSpPr txBox="1"/>
              <p:nvPr/>
            </p:nvSpPr>
            <p:spPr>
              <a:xfrm>
                <a:off x="6718494" y="3196762"/>
                <a:ext cx="201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10" name="TextBox 9">
                <a:extLst>
                  <a:ext uri="{FF2B5EF4-FFF2-40B4-BE49-F238E27FC236}">
                    <a16:creationId xmlns:a16="http://schemas.microsoft.com/office/drawing/2014/main" id="{DAB9CCAD-85EF-4A42-8FE6-FECF326CF3CB}"/>
                  </a:ext>
                </a:extLst>
              </p:cNvPr>
              <p:cNvSpPr txBox="1">
                <a:spLocks noRot="1" noChangeAspect="1" noMove="1" noResize="1" noEditPoints="1" noAdjustHandles="1" noChangeArrowheads="1" noChangeShapeType="1" noTextEdit="1"/>
              </p:cNvSpPr>
              <p:nvPr/>
            </p:nvSpPr>
            <p:spPr>
              <a:xfrm>
                <a:off x="6718494" y="3196762"/>
                <a:ext cx="201017" cy="276999"/>
              </a:xfrm>
              <a:prstGeom prst="rect">
                <a:avLst/>
              </a:prstGeom>
              <a:blipFill>
                <a:blip r:embed="rId6"/>
                <a:stretch>
                  <a:fillRect l="-27273" r="-27273" b="-6522"/>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5E4FEC4A-381E-87FB-F549-3FAC6BF491D2}"/>
              </a:ext>
            </a:extLst>
          </p:cNvPr>
          <p:cNvCxnSpPr/>
          <p:nvPr/>
        </p:nvCxnSpPr>
        <p:spPr>
          <a:xfrm>
            <a:off x="1069328" y="2211918"/>
            <a:ext cx="490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5A786BD-623D-8951-FFA3-92E5CDF42EB0}"/>
                  </a:ext>
                </a:extLst>
              </p:cNvPr>
              <p:cNvSpPr txBox="1"/>
              <p:nvPr/>
            </p:nvSpPr>
            <p:spPr>
              <a:xfrm>
                <a:off x="1316297" y="1950342"/>
                <a:ext cx="2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14" name="TextBox 13">
                <a:extLst>
                  <a:ext uri="{FF2B5EF4-FFF2-40B4-BE49-F238E27FC236}">
                    <a16:creationId xmlns:a16="http://schemas.microsoft.com/office/drawing/2014/main" id="{35A786BD-623D-8951-FFA3-92E5CDF42EB0}"/>
                  </a:ext>
                </a:extLst>
              </p:cNvPr>
              <p:cNvSpPr txBox="1">
                <a:spLocks noRot="1" noChangeAspect="1" noMove="1" noResize="1" noEditPoints="1" noAdjustHandles="1" noChangeArrowheads="1" noChangeShapeType="1" noTextEdit="1"/>
              </p:cNvSpPr>
              <p:nvPr/>
            </p:nvSpPr>
            <p:spPr>
              <a:xfrm>
                <a:off x="1316297" y="1950342"/>
                <a:ext cx="206210" cy="276999"/>
              </a:xfrm>
              <a:prstGeom prst="rect">
                <a:avLst/>
              </a:prstGeom>
              <a:blipFill>
                <a:blip r:embed="rId7"/>
                <a:stretch>
                  <a:fillRect l="-29412" r="-2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B5213E2-70B4-8C05-563B-2F455705F997}"/>
                  </a:ext>
                </a:extLst>
              </p:cNvPr>
              <p:cNvSpPr txBox="1"/>
              <p:nvPr/>
            </p:nvSpPr>
            <p:spPr>
              <a:xfrm>
                <a:off x="727232" y="2508700"/>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15" name="TextBox 14">
                <a:extLst>
                  <a:ext uri="{FF2B5EF4-FFF2-40B4-BE49-F238E27FC236}">
                    <a16:creationId xmlns:a16="http://schemas.microsoft.com/office/drawing/2014/main" id="{9B5213E2-70B4-8C05-563B-2F455705F997}"/>
                  </a:ext>
                </a:extLst>
              </p:cNvPr>
              <p:cNvSpPr txBox="1">
                <a:spLocks noRot="1" noChangeAspect="1" noMove="1" noResize="1" noEditPoints="1" noAdjustHandles="1" noChangeArrowheads="1" noChangeShapeType="1" noTextEdit="1"/>
              </p:cNvSpPr>
              <p:nvPr/>
            </p:nvSpPr>
            <p:spPr>
              <a:xfrm>
                <a:off x="727232" y="2508700"/>
                <a:ext cx="211405" cy="276999"/>
              </a:xfrm>
              <a:prstGeom prst="rect">
                <a:avLst/>
              </a:prstGeom>
              <a:blipFill>
                <a:blip r:embed="rId8"/>
                <a:stretch>
                  <a:fillRect l="-25714" r="-22857" b="-6667"/>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AB95CFB-AF88-65BB-1D59-C7F5DF1B34EA}"/>
              </a:ext>
            </a:extLst>
          </p:cNvPr>
          <p:cNvCxnSpPr/>
          <p:nvPr/>
        </p:nvCxnSpPr>
        <p:spPr>
          <a:xfrm>
            <a:off x="1017958" y="2276360"/>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33EBB49-A79E-2098-E0D5-FC482FD32D45}"/>
                  </a:ext>
                </a:extLst>
              </p:cNvPr>
              <p:cNvSpPr txBox="1"/>
              <p:nvPr/>
            </p:nvSpPr>
            <p:spPr>
              <a:xfrm>
                <a:off x="7085584" y="1843008"/>
                <a:ext cx="1199365" cy="369332"/>
              </a:xfrm>
              <a:prstGeom prst="rect">
                <a:avLst/>
              </a:prstGeom>
              <a:noFill/>
            </p:spPr>
            <p:txBody>
              <a:bodyPr wrap="square">
                <a:spAutoFit/>
              </a:bodyPr>
              <a:lstStyle/>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4</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a:t>
                </a:r>
              </a:p>
            </p:txBody>
          </p:sp>
        </mc:Choice>
        <mc:Fallback xmlns="">
          <p:sp>
            <p:nvSpPr>
              <p:cNvPr id="18" name="TextBox 17">
                <a:extLst>
                  <a:ext uri="{FF2B5EF4-FFF2-40B4-BE49-F238E27FC236}">
                    <a16:creationId xmlns:a16="http://schemas.microsoft.com/office/drawing/2014/main" id="{A33EBB49-A79E-2098-E0D5-FC482FD32D45}"/>
                  </a:ext>
                </a:extLst>
              </p:cNvPr>
              <p:cNvSpPr txBox="1">
                <a:spLocks noRot="1" noChangeAspect="1" noMove="1" noResize="1" noEditPoints="1" noAdjustHandles="1" noChangeArrowheads="1" noChangeShapeType="1" noTextEdit="1"/>
              </p:cNvSpPr>
              <p:nvPr/>
            </p:nvSpPr>
            <p:spPr>
              <a:xfrm>
                <a:off x="7085584" y="1843008"/>
                <a:ext cx="1199365"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60704E38-F414-43DB-D2FC-09E18E857A3C}"/>
                  </a:ext>
                </a:extLst>
              </p:cNvPr>
              <p:cNvGraphicFramePr>
                <a:graphicFrameLocks noGrp="1"/>
              </p:cNvGraphicFramePr>
              <p:nvPr>
                <p:extLst>
                  <p:ext uri="{D42A27DB-BD31-4B8C-83A1-F6EECF244321}">
                    <p14:modId xmlns:p14="http://schemas.microsoft.com/office/powerpoint/2010/main" val="4127442953"/>
                  </p:ext>
                </p:extLst>
              </p:nvPr>
            </p:nvGraphicFramePr>
            <p:xfrm>
              <a:off x="6713248" y="2414859"/>
              <a:ext cx="1947864" cy="370840"/>
            </p:xfrm>
            <a:graphic>
              <a:graphicData uri="http://schemas.openxmlformats.org/drawingml/2006/table">
                <a:tbl>
                  <a:tblPr firstRow="1" bandRow="1">
                    <a:tableStyleId>{5940675A-B579-460E-94D1-54222C63F5DA}</a:tableStyleId>
                  </a:tblPr>
                  <a:tblGrid>
                    <a:gridCol w="1947864">
                      <a:extLst>
                        <a:ext uri="{9D8B030D-6E8A-4147-A177-3AD203B41FA5}">
                          <a16:colId xmlns:a16="http://schemas.microsoft.com/office/drawing/2014/main" val="16420527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e>
                                    <m:r>
                                      <a:rPr lang="en-US" b="0" i="1" smtClean="0">
                                        <a:latin typeface="Cambria Math" panose="02040503050406030204" pitchFamily="18" charset="0"/>
                                      </a:rPr>
                                      <m:t>𝑎</m:t>
                                    </m:r>
                                  </m:e>
                                </m:d>
                                <m:r>
                                  <a:rPr lang="en-US" b="0" i="1" smtClean="0">
                                    <a:latin typeface="Cambria Math" panose="02040503050406030204" pitchFamily="18" charset="0"/>
                                  </a:rPr>
                                  <m:t>=0.90</m:t>
                                </m:r>
                              </m:oMath>
                            </m:oMathPara>
                          </a14:m>
                          <a:endParaRPr lang="en-US" dirty="0"/>
                        </a:p>
                      </a:txBody>
                      <a:tcPr/>
                    </a:tc>
                    <a:extLst>
                      <a:ext uri="{0D108BD9-81ED-4DB2-BD59-A6C34878D82A}">
                        <a16:rowId xmlns:a16="http://schemas.microsoft.com/office/drawing/2014/main" val="4027985385"/>
                      </a:ext>
                    </a:extLst>
                  </a:tr>
                </a:tbl>
              </a:graphicData>
            </a:graphic>
          </p:graphicFrame>
        </mc:Choice>
        <mc:Fallback xmlns="">
          <p:graphicFrame>
            <p:nvGraphicFramePr>
              <p:cNvPr id="19" name="Table 18">
                <a:extLst>
                  <a:ext uri="{FF2B5EF4-FFF2-40B4-BE49-F238E27FC236}">
                    <a16:creationId xmlns:a16="http://schemas.microsoft.com/office/drawing/2014/main" id="{60704E38-F414-43DB-D2FC-09E18E857A3C}"/>
                  </a:ext>
                </a:extLst>
              </p:cNvPr>
              <p:cNvGraphicFramePr>
                <a:graphicFrameLocks noGrp="1"/>
              </p:cNvGraphicFramePr>
              <p:nvPr>
                <p:extLst>
                  <p:ext uri="{D42A27DB-BD31-4B8C-83A1-F6EECF244321}">
                    <p14:modId xmlns:p14="http://schemas.microsoft.com/office/powerpoint/2010/main" val="4127442953"/>
                  </p:ext>
                </p:extLst>
              </p:nvPr>
            </p:nvGraphicFramePr>
            <p:xfrm>
              <a:off x="6713248" y="2414859"/>
              <a:ext cx="1947864" cy="370840"/>
            </p:xfrm>
            <a:graphic>
              <a:graphicData uri="http://schemas.openxmlformats.org/drawingml/2006/table">
                <a:tbl>
                  <a:tblPr firstRow="1" bandRow="1">
                    <a:tableStyleId>{5940675A-B579-460E-94D1-54222C63F5DA}</a:tableStyleId>
                  </a:tblPr>
                  <a:tblGrid>
                    <a:gridCol w="1947864">
                      <a:extLst>
                        <a:ext uri="{9D8B030D-6E8A-4147-A177-3AD203B41FA5}">
                          <a16:colId xmlns:a16="http://schemas.microsoft.com/office/drawing/2014/main" val="1642052766"/>
                        </a:ext>
                      </a:extLst>
                    </a:gridCol>
                  </a:tblGrid>
                  <a:tr h="370840">
                    <a:tc>
                      <a:txBody>
                        <a:bodyPr/>
                        <a:lstStyle/>
                        <a:p>
                          <a:endParaRPr lang="en-US"/>
                        </a:p>
                      </a:txBody>
                      <a:tcPr>
                        <a:blipFill>
                          <a:blip r:embed="rId10"/>
                          <a:stretch>
                            <a:fillRect l="-313" t="-1639" r="-625" b="-13115"/>
                          </a:stretch>
                        </a:blipFill>
                      </a:tcPr>
                    </a:tc>
                    <a:extLst>
                      <a:ext uri="{0D108BD9-81ED-4DB2-BD59-A6C34878D82A}">
                        <a16:rowId xmlns:a16="http://schemas.microsoft.com/office/drawing/2014/main" val="402798538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949BDF63-690E-C79A-0664-D240D6BEB900}"/>
                  </a:ext>
                </a:extLst>
              </p:cNvPr>
              <p:cNvGraphicFramePr>
                <a:graphicFrameLocks noGrp="1"/>
              </p:cNvGraphicFramePr>
              <p:nvPr>
                <p:extLst>
                  <p:ext uri="{D42A27DB-BD31-4B8C-83A1-F6EECF244321}">
                    <p14:modId xmlns:p14="http://schemas.microsoft.com/office/powerpoint/2010/main" val="2819557421"/>
                  </p:ext>
                </p:extLst>
              </p:nvPr>
            </p:nvGraphicFramePr>
            <p:xfrm>
              <a:off x="7257778" y="3276463"/>
              <a:ext cx="1947864" cy="370840"/>
            </p:xfrm>
            <a:graphic>
              <a:graphicData uri="http://schemas.openxmlformats.org/drawingml/2006/table">
                <a:tbl>
                  <a:tblPr firstRow="1" bandRow="1">
                    <a:tableStyleId>{5940675A-B579-460E-94D1-54222C63F5DA}</a:tableStyleId>
                  </a:tblPr>
                  <a:tblGrid>
                    <a:gridCol w="1947864">
                      <a:extLst>
                        <a:ext uri="{9D8B030D-6E8A-4147-A177-3AD203B41FA5}">
                          <a16:colId xmlns:a16="http://schemas.microsoft.com/office/drawing/2014/main" val="16420527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e>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=0.05</m:t>
                                </m:r>
                              </m:oMath>
                            </m:oMathPara>
                          </a14:m>
                          <a:endParaRPr lang="en-US" dirty="0"/>
                        </a:p>
                      </a:txBody>
                      <a:tcPr/>
                    </a:tc>
                    <a:extLst>
                      <a:ext uri="{0D108BD9-81ED-4DB2-BD59-A6C34878D82A}">
                        <a16:rowId xmlns:a16="http://schemas.microsoft.com/office/drawing/2014/main" val="4027985385"/>
                      </a:ext>
                    </a:extLst>
                  </a:tr>
                </a:tbl>
              </a:graphicData>
            </a:graphic>
          </p:graphicFrame>
        </mc:Choice>
        <mc:Fallback xmlns="">
          <p:graphicFrame>
            <p:nvGraphicFramePr>
              <p:cNvPr id="20" name="Table 19">
                <a:extLst>
                  <a:ext uri="{FF2B5EF4-FFF2-40B4-BE49-F238E27FC236}">
                    <a16:creationId xmlns:a16="http://schemas.microsoft.com/office/drawing/2014/main" id="{949BDF63-690E-C79A-0664-D240D6BEB900}"/>
                  </a:ext>
                </a:extLst>
              </p:cNvPr>
              <p:cNvGraphicFramePr>
                <a:graphicFrameLocks noGrp="1"/>
              </p:cNvGraphicFramePr>
              <p:nvPr>
                <p:extLst>
                  <p:ext uri="{D42A27DB-BD31-4B8C-83A1-F6EECF244321}">
                    <p14:modId xmlns:p14="http://schemas.microsoft.com/office/powerpoint/2010/main" val="2819557421"/>
                  </p:ext>
                </p:extLst>
              </p:nvPr>
            </p:nvGraphicFramePr>
            <p:xfrm>
              <a:off x="7257778" y="3276463"/>
              <a:ext cx="1947864" cy="370840"/>
            </p:xfrm>
            <a:graphic>
              <a:graphicData uri="http://schemas.openxmlformats.org/drawingml/2006/table">
                <a:tbl>
                  <a:tblPr firstRow="1" bandRow="1">
                    <a:tableStyleId>{5940675A-B579-460E-94D1-54222C63F5DA}</a:tableStyleId>
                  </a:tblPr>
                  <a:tblGrid>
                    <a:gridCol w="1947864">
                      <a:extLst>
                        <a:ext uri="{9D8B030D-6E8A-4147-A177-3AD203B41FA5}">
                          <a16:colId xmlns:a16="http://schemas.microsoft.com/office/drawing/2014/main" val="1642052766"/>
                        </a:ext>
                      </a:extLst>
                    </a:gridCol>
                  </a:tblGrid>
                  <a:tr h="370840">
                    <a:tc>
                      <a:txBody>
                        <a:bodyPr/>
                        <a:lstStyle/>
                        <a:p>
                          <a:endParaRPr lang="en-US"/>
                        </a:p>
                      </a:txBody>
                      <a:tcPr>
                        <a:blipFill>
                          <a:blip r:embed="rId11"/>
                          <a:stretch>
                            <a:fillRect l="-312" t="-1613" r="-623" b="-11290"/>
                          </a:stretch>
                        </a:blipFill>
                      </a:tcPr>
                    </a:tc>
                    <a:extLst>
                      <a:ext uri="{0D108BD9-81ED-4DB2-BD59-A6C34878D82A}">
                        <a16:rowId xmlns:a16="http://schemas.microsoft.com/office/drawing/2014/main" val="4027985385"/>
                      </a:ext>
                    </a:extLst>
                  </a:tr>
                </a:tbl>
              </a:graphicData>
            </a:graphic>
          </p:graphicFrame>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D25BC40-37D5-3619-2671-6CEF3888B56F}"/>
                  </a:ext>
                </a:extLst>
              </p:cNvPr>
              <p:cNvSpPr txBox="1"/>
              <p:nvPr/>
            </p:nvSpPr>
            <p:spPr>
              <a:xfrm>
                <a:off x="9725865" y="1843008"/>
                <a:ext cx="1199365" cy="369332"/>
              </a:xfrm>
              <a:prstGeom prst="rect">
                <a:avLst/>
              </a:prstGeom>
              <a:noFill/>
            </p:spPr>
            <p:txBody>
              <a:bodyPr wrap="square">
                <a:spAutoFit/>
              </a:bodyPr>
              <a:lstStyle/>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a:t>
                </a:r>
              </a:p>
            </p:txBody>
          </p:sp>
        </mc:Choice>
        <mc:Fallback xmlns="">
          <p:sp>
            <p:nvSpPr>
              <p:cNvPr id="22" name="TextBox 21">
                <a:extLst>
                  <a:ext uri="{FF2B5EF4-FFF2-40B4-BE49-F238E27FC236}">
                    <a16:creationId xmlns:a16="http://schemas.microsoft.com/office/drawing/2014/main" id="{7D25BC40-37D5-3619-2671-6CEF3888B56F}"/>
                  </a:ext>
                </a:extLst>
              </p:cNvPr>
              <p:cNvSpPr txBox="1">
                <a:spLocks noRot="1" noChangeAspect="1" noMove="1" noResize="1" noEditPoints="1" noAdjustHandles="1" noChangeArrowheads="1" noChangeShapeType="1" noTextEdit="1"/>
              </p:cNvSpPr>
              <p:nvPr/>
            </p:nvSpPr>
            <p:spPr>
              <a:xfrm>
                <a:off x="9725865" y="1843008"/>
                <a:ext cx="1199365" cy="369332"/>
              </a:xfrm>
              <a:prstGeom prst="rect">
                <a:avLst/>
              </a:prstGeom>
              <a:blipFill>
                <a:blip r:embed="rId1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F8C72821-4B88-7CBC-185B-F4655D18A4E6}"/>
                  </a:ext>
                </a:extLst>
              </p:cNvPr>
              <p:cNvGraphicFramePr>
                <a:graphicFrameLocks noGrp="1"/>
              </p:cNvGraphicFramePr>
              <p:nvPr>
                <p:extLst>
                  <p:ext uri="{D42A27DB-BD31-4B8C-83A1-F6EECF244321}">
                    <p14:modId xmlns:p14="http://schemas.microsoft.com/office/powerpoint/2010/main" val="2452406475"/>
                  </p:ext>
                </p:extLst>
              </p:nvPr>
            </p:nvGraphicFramePr>
            <p:xfrm>
              <a:off x="9353529" y="2414859"/>
              <a:ext cx="1947864" cy="370840"/>
            </p:xfrm>
            <a:graphic>
              <a:graphicData uri="http://schemas.openxmlformats.org/drawingml/2006/table">
                <a:tbl>
                  <a:tblPr firstRow="1" bandRow="1">
                    <a:tableStyleId>{5940675A-B579-460E-94D1-54222C63F5DA}</a:tableStyleId>
                  </a:tblPr>
                  <a:tblGrid>
                    <a:gridCol w="1947864">
                      <a:extLst>
                        <a:ext uri="{9D8B030D-6E8A-4147-A177-3AD203B41FA5}">
                          <a16:colId xmlns:a16="http://schemas.microsoft.com/office/drawing/2014/main" val="16420527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e>
                                    <m:r>
                                      <a:rPr lang="en-US" b="0" i="1" smtClean="0">
                                        <a:latin typeface="Cambria Math" panose="02040503050406030204" pitchFamily="18" charset="0"/>
                                      </a:rPr>
                                      <m:t>𝑎</m:t>
                                    </m:r>
                                  </m:e>
                                </m:d>
                                <m:r>
                                  <a:rPr lang="en-US" b="0" i="1" smtClean="0">
                                    <a:latin typeface="Cambria Math" panose="02040503050406030204" pitchFamily="18" charset="0"/>
                                  </a:rPr>
                                  <m:t>=0.70</m:t>
                                </m:r>
                              </m:oMath>
                            </m:oMathPara>
                          </a14:m>
                          <a:endParaRPr lang="en-US" dirty="0"/>
                        </a:p>
                      </a:txBody>
                      <a:tcPr/>
                    </a:tc>
                    <a:extLst>
                      <a:ext uri="{0D108BD9-81ED-4DB2-BD59-A6C34878D82A}">
                        <a16:rowId xmlns:a16="http://schemas.microsoft.com/office/drawing/2014/main" val="4027985385"/>
                      </a:ext>
                    </a:extLst>
                  </a:tr>
                </a:tbl>
              </a:graphicData>
            </a:graphic>
          </p:graphicFrame>
        </mc:Choice>
        <mc:Fallback xmlns="">
          <p:graphicFrame>
            <p:nvGraphicFramePr>
              <p:cNvPr id="23" name="Table 22">
                <a:extLst>
                  <a:ext uri="{FF2B5EF4-FFF2-40B4-BE49-F238E27FC236}">
                    <a16:creationId xmlns:a16="http://schemas.microsoft.com/office/drawing/2014/main" id="{F8C72821-4B88-7CBC-185B-F4655D18A4E6}"/>
                  </a:ext>
                </a:extLst>
              </p:cNvPr>
              <p:cNvGraphicFramePr>
                <a:graphicFrameLocks noGrp="1"/>
              </p:cNvGraphicFramePr>
              <p:nvPr>
                <p:extLst>
                  <p:ext uri="{D42A27DB-BD31-4B8C-83A1-F6EECF244321}">
                    <p14:modId xmlns:p14="http://schemas.microsoft.com/office/powerpoint/2010/main" val="2452406475"/>
                  </p:ext>
                </p:extLst>
              </p:nvPr>
            </p:nvGraphicFramePr>
            <p:xfrm>
              <a:off x="9353529" y="2414859"/>
              <a:ext cx="1947864" cy="370840"/>
            </p:xfrm>
            <a:graphic>
              <a:graphicData uri="http://schemas.openxmlformats.org/drawingml/2006/table">
                <a:tbl>
                  <a:tblPr firstRow="1" bandRow="1">
                    <a:tableStyleId>{5940675A-B579-460E-94D1-54222C63F5DA}</a:tableStyleId>
                  </a:tblPr>
                  <a:tblGrid>
                    <a:gridCol w="1947864">
                      <a:extLst>
                        <a:ext uri="{9D8B030D-6E8A-4147-A177-3AD203B41FA5}">
                          <a16:colId xmlns:a16="http://schemas.microsoft.com/office/drawing/2014/main" val="1642052766"/>
                        </a:ext>
                      </a:extLst>
                    </a:gridCol>
                  </a:tblGrid>
                  <a:tr h="370840">
                    <a:tc>
                      <a:txBody>
                        <a:bodyPr/>
                        <a:lstStyle/>
                        <a:p>
                          <a:endParaRPr lang="en-US"/>
                        </a:p>
                      </a:txBody>
                      <a:tcPr>
                        <a:blipFill>
                          <a:blip r:embed="rId13"/>
                          <a:stretch>
                            <a:fillRect l="-313" t="-1639" r="-625" b="-4918"/>
                          </a:stretch>
                        </a:blipFill>
                      </a:tcPr>
                    </a:tc>
                    <a:extLst>
                      <a:ext uri="{0D108BD9-81ED-4DB2-BD59-A6C34878D82A}">
                        <a16:rowId xmlns:a16="http://schemas.microsoft.com/office/drawing/2014/main" val="402798538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4" name="Table 23">
                <a:extLst>
                  <a:ext uri="{FF2B5EF4-FFF2-40B4-BE49-F238E27FC236}">
                    <a16:creationId xmlns:a16="http://schemas.microsoft.com/office/drawing/2014/main" id="{9A9E32C6-1C71-3504-1555-7179A52A54AD}"/>
                  </a:ext>
                </a:extLst>
              </p:cNvPr>
              <p:cNvGraphicFramePr>
                <a:graphicFrameLocks noGrp="1"/>
              </p:cNvGraphicFramePr>
              <p:nvPr>
                <p:extLst>
                  <p:ext uri="{D42A27DB-BD31-4B8C-83A1-F6EECF244321}">
                    <p14:modId xmlns:p14="http://schemas.microsoft.com/office/powerpoint/2010/main" val="1279582587"/>
                  </p:ext>
                </p:extLst>
              </p:nvPr>
            </p:nvGraphicFramePr>
            <p:xfrm>
              <a:off x="9898059" y="3276463"/>
              <a:ext cx="1947864" cy="370840"/>
            </p:xfrm>
            <a:graphic>
              <a:graphicData uri="http://schemas.openxmlformats.org/drawingml/2006/table">
                <a:tbl>
                  <a:tblPr firstRow="1" bandRow="1">
                    <a:tableStyleId>{5940675A-B579-460E-94D1-54222C63F5DA}</a:tableStyleId>
                  </a:tblPr>
                  <a:tblGrid>
                    <a:gridCol w="1947864">
                      <a:extLst>
                        <a:ext uri="{9D8B030D-6E8A-4147-A177-3AD203B41FA5}">
                          <a16:colId xmlns:a16="http://schemas.microsoft.com/office/drawing/2014/main" val="16420527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e>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=0.01</m:t>
                                </m:r>
                              </m:oMath>
                            </m:oMathPara>
                          </a14:m>
                          <a:endParaRPr lang="en-US" dirty="0"/>
                        </a:p>
                      </a:txBody>
                      <a:tcPr/>
                    </a:tc>
                    <a:extLst>
                      <a:ext uri="{0D108BD9-81ED-4DB2-BD59-A6C34878D82A}">
                        <a16:rowId xmlns:a16="http://schemas.microsoft.com/office/drawing/2014/main" val="4027985385"/>
                      </a:ext>
                    </a:extLst>
                  </a:tr>
                </a:tbl>
              </a:graphicData>
            </a:graphic>
          </p:graphicFrame>
        </mc:Choice>
        <mc:Fallback>
          <p:graphicFrame>
            <p:nvGraphicFramePr>
              <p:cNvPr id="24" name="Table 23">
                <a:extLst>
                  <a:ext uri="{FF2B5EF4-FFF2-40B4-BE49-F238E27FC236}">
                    <a16:creationId xmlns:a16="http://schemas.microsoft.com/office/drawing/2014/main" id="{9A9E32C6-1C71-3504-1555-7179A52A54AD}"/>
                  </a:ext>
                </a:extLst>
              </p:cNvPr>
              <p:cNvGraphicFramePr>
                <a:graphicFrameLocks noGrp="1"/>
              </p:cNvGraphicFramePr>
              <p:nvPr>
                <p:extLst>
                  <p:ext uri="{D42A27DB-BD31-4B8C-83A1-F6EECF244321}">
                    <p14:modId xmlns:p14="http://schemas.microsoft.com/office/powerpoint/2010/main" val="1279582587"/>
                  </p:ext>
                </p:extLst>
              </p:nvPr>
            </p:nvGraphicFramePr>
            <p:xfrm>
              <a:off x="9898059" y="3276463"/>
              <a:ext cx="1947864" cy="370840"/>
            </p:xfrm>
            <a:graphic>
              <a:graphicData uri="http://schemas.openxmlformats.org/drawingml/2006/table">
                <a:tbl>
                  <a:tblPr firstRow="1" bandRow="1">
                    <a:tableStyleId>{5940675A-B579-460E-94D1-54222C63F5DA}</a:tableStyleId>
                  </a:tblPr>
                  <a:tblGrid>
                    <a:gridCol w="1947864">
                      <a:extLst>
                        <a:ext uri="{9D8B030D-6E8A-4147-A177-3AD203B41FA5}">
                          <a16:colId xmlns:a16="http://schemas.microsoft.com/office/drawing/2014/main" val="1642052766"/>
                        </a:ext>
                      </a:extLst>
                    </a:gridCol>
                  </a:tblGrid>
                  <a:tr h="370840">
                    <a:tc>
                      <a:txBody>
                        <a:bodyPr/>
                        <a:lstStyle/>
                        <a:p>
                          <a:endParaRPr lang="en-US"/>
                        </a:p>
                      </a:txBody>
                      <a:tcPr>
                        <a:blipFill>
                          <a:blip r:embed="rId14"/>
                          <a:stretch>
                            <a:fillRect l="-312" t="-1613" r="-623" b="-3226"/>
                          </a:stretch>
                        </a:blipFill>
                      </a:tcPr>
                    </a:tc>
                    <a:extLst>
                      <a:ext uri="{0D108BD9-81ED-4DB2-BD59-A6C34878D82A}">
                        <a16:rowId xmlns:a16="http://schemas.microsoft.com/office/drawing/2014/main" val="4027985385"/>
                      </a:ext>
                    </a:extLst>
                  </a:tr>
                </a:tbl>
              </a:graphicData>
            </a:graphic>
          </p:graphicFrame>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1715F60-8499-1B40-EDC1-AD645E81DE67}"/>
                  </a:ext>
                </a:extLst>
              </p:cNvPr>
              <p:cNvSpPr txBox="1"/>
              <p:nvPr/>
            </p:nvSpPr>
            <p:spPr>
              <a:xfrm>
                <a:off x="4926217" y="4184124"/>
                <a:ext cx="290269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5</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F1715F60-8499-1B40-EDC1-AD645E81DE67}"/>
                  </a:ext>
                </a:extLst>
              </p:cNvPr>
              <p:cNvSpPr txBox="1">
                <a:spLocks noRot="1" noChangeAspect="1" noMove="1" noResize="1" noEditPoints="1" noAdjustHandles="1" noChangeArrowheads="1" noChangeShapeType="1" noTextEdit="1"/>
              </p:cNvSpPr>
              <p:nvPr/>
            </p:nvSpPr>
            <p:spPr>
              <a:xfrm>
                <a:off x="4926217" y="4184124"/>
                <a:ext cx="2902690" cy="369332"/>
              </a:xfrm>
              <a:prstGeom prst="rect">
                <a:avLst/>
              </a:prstGeom>
              <a:blipFill>
                <a:blip r:embed="rId1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BA5236C9-88FC-FD49-C064-C7D65BD445DF}"/>
                  </a:ext>
                </a:extLst>
              </p:cNvPr>
              <p:cNvGraphicFramePr>
                <a:graphicFrameLocks noGrp="1"/>
              </p:cNvGraphicFramePr>
              <p:nvPr>
                <p:extLst>
                  <p:ext uri="{D42A27DB-BD31-4B8C-83A1-F6EECF244321}">
                    <p14:modId xmlns:p14="http://schemas.microsoft.com/office/powerpoint/2010/main" val="1617964409"/>
                  </p:ext>
                </p:extLst>
              </p:nvPr>
            </p:nvGraphicFramePr>
            <p:xfrm>
              <a:off x="2860453" y="4679959"/>
              <a:ext cx="7115756" cy="741680"/>
            </p:xfrm>
            <a:graphic>
              <a:graphicData uri="http://schemas.openxmlformats.org/drawingml/2006/table">
                <a:tbl>
                  <a:tblPr firstRow="1" bandRow="1">
                    <a:tableStyleId>{5940675A-B579-460E-94D1-54222C63F5DA}</a:tableStyleId>
                  </a:tblPr>
                  <a:tblGrid>
                    <a:gridCol w="3557878">
                      <a:extLst>
                        <a:ext uri="{9D8B030D-6E8A-4147-A177-3AD203B41FA5}">
                          <a16:colId xmlns:a16="http://schemas.microsoft.com/office/drawing/2014/main" val="1664590141"/>
                        </a:ext>
                      </a:extLst>
                    </a:gridCol>
                    <a:gridCol w="3557878">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0.95</m:t>
                                </m:r>
                                <m:r>
                                  <a:rPr lang="en-US" b="0" i="1" smtClean="0">
                                    <a:latin typeface="Cambria Math" panose="02040503050406030204" pitchFamily="18" charset="0"/>
                                    <a:ea typeface="Cambria Math" panose="02040503050406030204" pitchFamily="18" charset="0"/>
                                  </a:rPr>
                                  <m:t>×0.90×0.70=0.5985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0.94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0.90</m:t>
                                </m:r>
                                <m:r>
                                  <a:rPr lang="en-US" b="0" i="1" smtClean="0">
                                    <a:latin typeface="Cambria Math" panose="02040503050406030204" pitchFamily="18" charset="0"/>
                                    <a:ea typeface="Cambria Math" panose="02040503050406030204" pitchFamily="18" charset="0"/>
                                  </a:rPr>
                                  <m:t>×0.70=0.5922</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0.29</m:t>
                                </m:r>
                                <m:r>
                                  <a:rPr lang="en-US" b="0" i="1" smtClean="0">
                                    <a:latin typeface="Cambria Math" panose="02040503050406030204" pitchFamily="18" charset="0"/>
                                    <a:ea typeface="Cambria Math" panose="02040503050406030204" pitchFamily="18" charset="0"/>
                                  </a:rPr>
                                  <m:t>×0.90×0.70=0.1827</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0.001</m:t>
                                </m:r>
                                <m:r>
                                  <a:rPr lang="en-US" b="0" i="1" smtClean="0">
                                    <a:latin typeface="Cambria Math" panose="02040503050406030204" pitchFamily="18" charset="0"/>
                                    <a:ea typeface="Cambria Math" panose="02040503050406030204" pitchFamily="18" charset="0"/>
                                  </a:rPr>
                                  <m:t>×0.90×0.70=0.00063</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29" name="Table 28">
                <a:extLst>
                  <a:ext uri="{FF2B5EF4-FFF2-40B4-BE49-F238E27FC236}">
                    <a16:creationId xmlns:a16="http://schemas.microsoft.com/office/drawing/2014/main" id="{BA5236C9-88FC-FD49-C064-C7D65BD445DF}"/>
                  </a:ext>
                </a:extLst>
              </p:cNvPr>
              <p:cNvGraphicFramePr>
                <a:graphicFrameLocks noGrp="1"/>
              </p:cNvGraphicFramePr>
              <p:nvPr>
                <p:extLst>
                  <p:ext uri="{D42A27DB-BD31-4B8C-83A1-F6EECF244321}">
                    <p14:modId xmlns:p14="http://schemas.microsoft.com/office/powerpoint/2010/main" val="1617964409"/>
                  </p:ext>
                </p:extLst>
              </p:nvPr>
            </p:nvGraphicFramePr>
            <p:xfrm>
              <a:off x="2860453" y="4679959"/>
              <a:ext cx="7115756" cy="741680"/>
            </p:xfrm>
            <a:graphic>
              <a:graphicData uri="http://schemas.openxmlformats.org/drawingml/2006/table">
                <a:tbl>
                  <a:tblPr firstRow="1" bandRow="1">
                    <a:tableStyleId>{5940675A-B579-460E-94D1-54222C63F5DA}</a:tableStyleId>
                  </a:tblPr>
                  <a:tblGrid>
                    <a:gridCol w="3557878">
                      <a:extLst>
                        <a:ext uri="{9D8B030D-6E8A-4147-A177-3AD203B41FA5}">
                          <a16:colId xmlns:a16="http://schemas.microsoft.com/office/drawing/2014/main" val="1664590141"/>
                        </a:ext>
                      </a:extLst>
                    </a:gridCol>
                    <a:gridCol w="3557878">
                      <a:extLst>
                        <a:ext uri="{9D8B030D-6E8A-4147-A177-3AD203B41FA5}">
                          <a16:colId xmlns:a16="http://schemas.microsoft.com/office/drawing/2014/main" val="3035569340"/>
                        </a:ext>
                      </a:extLst>
                    </a:gridCol>
                  </a:tblGrid>
                  <a:tr h="370840">
                    <a:tc>
                      <a:txBody>
                        <a:bodyPr/>
                        <a:lstStyle/>
                        <a:p>
                          <a:endParaRPr lang="en-US"/>
                        </a:p>
                      </a:txBody>
                      <a:tcPr>
                        <a:blipFill>
                          <a:blip r:embed="rId16"/>
                          <a:stretch>
                            <a:fillRect l="-171" t="-1613" r="-100342" b="-101613"/>
                          </a:stretch>
                        </a:blipFill>
                      </a:tcPr>
                    </a:tc>
                    <a:tc>
                      <a:txBody>
                        <a:bodyPr/>
                        <a:lstStyle/>
                        <a:p>
                          <a:endParaRPr lang="en-US"/>
                        </a:p>
                      </a:txBody>
                      <a:tcPr>
                        <a:blipFill>
                          <a:blip r:embed="rId16"/>
                          <a:stretch>
                            <a:fillRect l="-100171" t="-1613" r="-342" b="-101613"/>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16"/>
                          <a:stretch>
                            <a:fillRect l="-171" t="-103279" r="-100342" b="-3279"/>
                          </a:stretch>
                        </a:blipFill>
                      </a:tcPr>
                    </a:tc>
                    <a:tc>
                      <a:txBody>
                        <a:bodyPr/>
                        <a:lstStyle/>
                        <a:p>
                          <a:endParaRPr lang="en-US"/>
                        </a:p>
                      </a:txBody>
                      <a:tcPr>
                        <a:blipFill>
                          <a:blip r:embed="rId16"/>
                          <a:stretch>
                            <a:fillRect l="-100171" t="-103279" r="-342"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A02AD5D2-4569-9A01-F2DE-6F340B95595B}"/>
                  </a:ext>
                </a:extLst>
              </p:cNvPr>
              <p:cNvGraphicFramePr>
                <a:graphicFrameLocks noGrp="1"/>
              </p:cNvGraphicFramePr>
              <p:nvPr>
                <p:extLst>
                  <p:ext uri="{D42A27DB-BD31-4B8C-83A1-F6EECF244321}">
                    <p14:modId xmlns:p14="http://schemas.microsoft.com/office/powerpoint/2010/main" val="3061689859"/>
                  </p:ext>
                </p:extLst>
              </p:nvPr>
            </p:nvGraphicFramePr>
            <p:xfrm>
              <a:off x="3394711" y="5581041"/>
              <a:ext cx="7115756" cy="741680"/>
            </p:xfrm>
            <a:graphic>
              <a:graphicData uri="http://schemas.openxmlformats.org/drawingml/2006/table">
                <a:tbl>
                  <a:tblPr firstRow="1" bandRow="1">
                    <a:tableStyleId>{5940675A-B579-460E-94D1-54222C63F5DA}</a:tableStyleId>
                  </a:tblPr>
                  <a:tblGrid>
                    <a:gridCol w="3557878">
                      <a:extLst>
                        <a:ext uri="{9D8B030D-6E8A-4147-A177-3AD203B41FA5}">
                          <a16:colId xmlns:a16="http://schemas.microsoft.com/office/drawing/2014/main" val="1664590141"/>
                        </a:ext>
                      </a:extLst>
                    </a:gridCol>
                    <a:gridCol w="3557878">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0.05</m:t>
                                </m:r>
                                <m:r>
                                  <a:rPr lang="en-US" b="0" i="1" smtClean="0">
                                    <a:latin typeface="Cambria Math" panose="02040503050406030204" pitchFamily="18" charset="0"/>
                                    <a:ea typeface="Cambria Math" panose="02040503050406030204" pitchFamily="18" charset="0"/>
                                  </a:rPr>
                                  <m:t>×0.05×0.01=0.000025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0.06</m:t>
                                </m:r>
                                <m:r>
                                  <a:rPr lang="en-US" b="0" i="1" smtClean="0">
                                    <a:latin typeface="Cambria Math" panose="02040503050406030204" pitchFamily="18" charset="0"/>
                                    <a:ea typeface="Cambria Math" panose="02040503050406030204" pitchFamily="18" charset="0"/>
                                  </a:rPr>
                                  <m:t>×0.05×0.01=0.00003</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0.71</m:t>
                                </m:r>
                                <m:r>
                                  <a:rPr lang="en-US" b="0" i="1" smtClean="0">
                                    <a:latin typeface="Cambria Math" panose="02040503050406030204" pitchFamily="18" charset="0"/>
                                    <a:ea typeface="Cambria Math" panose="02040503050406030204" pitchFamily="18" charset="0"/>
                                  </a:rPr>
                                  <m:t>×0.05×0.01=0.000355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0.999</m:t>
                                </m:r>
                                <m:r>
                                  <a:rPr lang="en-US" b="0" i="1" smtClean="0">
                                    <a:latin typeface="Cambria Math" panose="02040503050406030204" pitchFamily="18" charset="0"/>
                                    <a:ea typeface="Cambria Math" panose="02040503050406030204" pitchFamily="18" charset="0"/>
                                  </a:rPr>
                                  <m:t>×0.05×0.01=0.0004995</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30" name="Table 29">
                <a:extLst>
                  <a:ext uri="{FF2B5EF4-FFF2-40B4-BE49-F238E27FC236}">
                    <a16:creationId xmlns:a16="http://schemas.microsoft.com/office/drawing/2014/main" id="{A02AD5D2-4569-9A01-F2DE-6F340B95595B}"/>
                  </a:ext>
                </a:extLst>
              </p:cNvPr>
              <p:cNvGraphicFramePr>
                <a:graphicFrameLocks noGrp="1"/>
              </p:cNvGraphicFramePr>
              <p:nvPr>
                <p:extLst>
                  <p:ext uri="{D42A27DB-BD31-4B8C-83A1-F6EECF244321}">
                    <p14:modId xmlns:p14="http://schemas.microsoft.com/office/powerpoint/2010/main" val="3061689859"/>
                  </p:ext>
                </p:extLst>
              </p:nvPr>
            </p:nvGraphicFramePr>
            <p:xfrm>
              <a:off x="3394711" y="5581041"/>
              <a:ext cx="7115756" cy="741680"/>
            </p:xfrm>
            <a:graphic>
              <a:graphicData uri="http://schemas.openxmlformats.org/drawingml/2006/table">
                <a:tbl>
                  <a:tblPr firstRow="1" bandRow="1">
                    <a:tableStyleId>{5940675A-B579-460E-94D1-54222C63F5DA}</a:tableStyleId>
                  </a:tblPr>
                  <a:tblGrid>
                    <a:gridCol w="3557878">
                      <a:extLst>
                        <a:ext uri="{9D8B030D-6E8A-4147-A177-3AD203B41FA5}">
                          <a16:colId xmlns:a16="http://schemas.microsoft.com/office/drawing/2014/main" val="1664590141"/>
                        </a:ext>
                      </a:extLst>
                    </a:gridCol>
                    <a:gridCol w="3557878">
                      <a:extLst>
                        <a:ext uri="{9D8B030D-6E8A-4147-A177-3AD203B41FA5}">
                          <a16:colId xmlns:a16="http://schemas.microsoft.com/office/drawing/2014/main" val="3035569340"/>
                        </a:ext>
                      </a:extLst>
                    </a:gridCol>
                  </a:tblGrid>
                  <a:tr h="370840">
                    <a:tc>
                      <a:txBody>
                        <a:bodyPr/>
                        <a:lstStyle/>
                        <a:p>
                          <a:endParaRPr lang="en-US"/>
                        </a:p>
                      </a:txBody>
                      <a:tcPr>
                        <a:blipFill>
                          <a:blip r:embed="rId17"/>
                          <a:stretch>
                            <a:fillRect l="-171" t="-1613" r="-100171" b="-101613"/>
                          </a:stretch>
                        </a:blipFill>
                      </a:tcPr>
                    </a:tc>
                    <a:tc>
                      <a:txBody>
                        <a:bodyPr/>
                        <a:lstStyle/>
                        <a:p>
                          <a:endParaRPr lang="en-US"/>
                        </a:p>
                      </a:txBody>
                      <a:tcPr>
                        <a:blipFill>
                          <a:blip r:embed="rId17"/>
                          <a:stretch>
                            <a:fillRect l="-100342" t="-1613" r="-342" b="-101613"/>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17"/>
                          <a:stretch>
                            <a:fillRect l="-171" t="-103279" r="-100171" b="-3279"/>
                          </a:stretch>
                        </a:blipFill>
                      </a:tcPr>
                    </a:tc>
                    <a:tc>
                      <a:txBody>
                        <a:bodyPr/>
                        <a:lstStyle/>
                        <a:p>
                          <a:endParaRPr lang="en-US"/>
                        </a:p>
                      </a:txBody>
                      <a:tcPr>
                        <a:blipFill>
                          <a:blip r:embed="rId17"/>
                          <a:stretch>
                            <a:fillRect l="-100342" t="-103279" r="-342" b="-3279"/>
                          </a:stretch>
                        </a:blipFill>
                      </a:tcPr>
                    </a:tc>
                    <a:extLst>
                      <a:ext uri="{0D108BD9-81ED-4DB2-BD59-A6C34878D82A}">
                        <a16:rowId xmlns:a16="http://schemas.microsoft.com/office/drawing/2014/main" val="472027615"/>
                      </a:ext>
                    </a:extLst>
                  </a:tr>
                </a:tbl>
              </a:graphicData>
            </a:graphic>
          </p:graphicFrame>
        </mc:Fallback>
      </mc:AlternateContent>
      <p:cxnSp>
        <p:nvCxnSpPr>
          <p:cNvPr id="31" name="Straight Arrow Connector 30">
            <a:extLst>
              <a:ext uri="{FF2B5EF4-FFF2-40B4-BE49-F238E27FC236}">
                <a16:creationId xmlns:a16="http://schemas.microsoft.com/office/drawing/2014/main" id="{927EB54E-4939-D9DF-1303-FF4275F2AB48}"/>
              </a:ext>
            </a:extLst>
          </p:cNvPr>
          <p:cNvCxnSpPr>
            <a:cxnSpLocks/>
          </p:cNvCxnSpPr>
          <p:nvPr/>
        </p:nvCxnSpPr>
        <p:spPr>
          <a:xfrm>
            <a:off x="2832504" y="5462108"/>
            <a:ext cx="512273" cy="80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2D63216-FAFE-BCC1-815C-C3427813571E}"/>
                  </a:ext>
                </a:extLst>
              </p:cNvPr>
              <p:cNvSpPr txBox="1"/>
              <p:nvPr/>
            </p:nvSpPr>
            <p:spPr>
              <a:xfrm>
                <a:off x="2837750" y="5865168"/>
                <a:ext cx="201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32" name="TextBox 31">
                <a:extLst>
                  <a:ext uri="{FF2B5EF4-FFF2-40B4-BE49-F238E27FC236}">
                    <a16:creationId xmlns:a16="http://schemas.microsoft.com/office/drawing/2014/main" id="{02D63216-FAFE-BCC1-815C-C3427813571E}"/>
                  </a:ext>
                </a:extLst>
              </p:cNvPr>
              <p:cNvSpPr txBox="1">
                <a:spLocks noRot="1" noChangeAspect="1" noMove="1" noResize="1" noEditPoints="1" noAdjustHandles="1" noChangeArrowheads="1" noChangeShapeType="1" noTextEdit="1"/>
              </p:cNvSpPr>
              <p:nvPr/>
            </p:nvSpPr>
            <p:spPr>
              <a:xfrm>
                <a:off x="2837750" y="5865168"/>
                <a:ext cx="201017" cy="276999"/>
              </a:xfrm>
              <a:prstGeom prst="rect">
                <a:avLst/>
              </a:prstGeom>
              <a:blipFill>
                <a:blip r:embed="rId18"/>
                <a:stretch>
                  <a:fillRect l="-31250" r="-28125" b="-6522"/>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F548B879-E831-107F-4877-9A14C69F3F94}"/>
              </a:ext>
            </a:extLst>
          </p:cNvPr>
          <p:cNvCxnSpPr>
            <a:cxnSpLocks/>
          </p:cNvCxnSpPr>
          <p:nvPr/>
        </p:nvCxnSpPr>
        <p:spPr>
          <a:xfrm>
            <a:off x="2832504" y="4615517"/>
            <a:ext cx="7143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68CE8EF-FAF0-F1B1-BF11-37D2DD8947D6}"/>
                  </a:ext>
                </a:extLst>
              </p:cNvPr>
              <p:cNvSpPr txBox="1"/>
              <p:nvPr/>
            </p:nvSpPr>
            <p:spPr>
              <a:xfrm>
                <a:off x="3079473" y="4353941"/>
                <a:ext cx="2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34" name="TextBox 33">
                <a:extLst>
                  <a:ext uri="{FF2B5EF4-FFF2-40B4-BE49-F238E27FC236}">
                    <a16:creationId xmlns:a16="http://schemas.microsoft.com/office/drawing/2014/main" id="{668CE8EF-FAF0-F1B1-BF11-37D2DD8947D6}"/>
                  </a:ext>
                </a:extLst>
              </p:cNvPr>
              <p:cNvSpPr txBox="1">
                <a:spLocks noRot="1" noChangeAspect="1" noMove="1" noResize="1" noEditPoints="1" noAdjustHandles="1" noChangeArrowheads="1" noChangeShapeType="1" noTextEdit="1"/>
              </p:cNvSpPr>
              <p:nvPr/>
            </p:nvSpPr>
            <p:spPr>
              <a:xfrm>
                <a:off x="3079473" y="4353941"/>
                <a:ext cx="206210" cy="276999"/>
              </a:xfrm>
              <a:prstGeom prst="rect">
                <a:avLst/>
              </a:prstGeom>
              <a:blipFill>
                <a:blip r:embed="rId19"/>
                <a:stretch>
                  <a:fillRect l="-26471" r="-23529"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9D0F2F-93FE-0A38-544C-CC5017E5EE5F}"/>
                  </a:ext>
                </a:extLst>
              </p:cNvPr>
              <p:cNvSpPr txBox="1"/>
              <p:nvPr/>
            </p:nvSpPr>
            <p:spPr>
              <a:xfrm>
                <a:off x="2490408" y="4912299"/>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35" name="TextBox 34">
                <a:extLst>
                  <a:ext uri="{FF2B5EF4-FFF2-40B4-BE49-F238E27FC236}">
                    <a16:creationId xmlns:a16="http://schemas.microsoft.com/office/drawing/2014/main" id="{8E9D0F2F-93FE-0A38-544C-CC5017E5EE5F}"/>
                  </a:ext>
                </a:extLst>
              </p:cNvPr>
              <p:cNvSpPr txBox="1">
                <a:spLocks noRot="1" noChangeAspect="1" noMove="1" noResize="1" noEditPoints="1" noAdjustHandles="1" noChangeArrowheads="1" noChangeShapeType="1" noTextEdit="1"/>
              </p:cNvSpPr>
              <p:nvPr/>
            </p:nvSpPr>
            <p:spPr>
              <a:xfrm>
                <a:off x="2490408" y="4912299"/>
                <a:ext cx="211405" cy="276999"/>
              </a:xfrm>
              <a:prstGeom prst="rect">
                <a:avLst/>
              </a:prstGeom>
              <a:blipFill>
                <a:blip r:embed="rId20"/>
                <a:stretch>
                  <a:fillRect l="-29412" r="-23529" b="-6667"/>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DEADA7C2-772E-0FFA-7839-60C3141C7D4E}"/>
              </a:ext>
            </a:extLst>
          </p:cNvPr>
          <p:cNvCxnSpPr/>
          <p:nvPr/>
        </p:nvCxnSpPr>
        <p:spPr>
          <a:xfrm>
            <a:off x="2781134" y="4679959"/>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4F769FF-3AEE-D863-9225-B1503453DD0A}"/>
              </a:ext>
            </a:extLst>
          </p:cNvPr>
          <p:cNvCxnSpPr>
            <a:cxnSpLocks/>
          </p:cNvCxnSpPr>
          <p:nvPr/>
        </p:nvCxnSpPr>
        <p:spPr>
          <a:xfrm>
            <a:off x="1103678" y="3070701"/>
            <a:ext cx="512273" cy="80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D03B4EB-067B-6E6C-2312-F2E4BEA85C63}"/>
                  </a:ext>
                </a:extLst>
              </p:cNvPr>
              <p:cNvSpPr txBox="1"/>
              <p:nvPr/>
            </p:nvSpPr>
            <p:spPr>
              <a:xfrm>
                <a:off x="1108924" y="3473761"/>
                <a:ext cx="201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41" name="TextBox 40">
                <a:extLst>
                  <a:ext uri="{FF2B5EF4-FFF2-40B4-BE49-F238E27FC236}">
                    <a16:creationId xmlns:a16="http://schemas.microsoft.com/office/drawing/2014/main" id="{DD03B4EB-067B-6E6C-2312-F2E4BEA85C63}"/>
                  </a:ext>
                </a:extLst>
              </p:cNvPr>
              <p:cNvSpPr txBox="1">
                <a:spLocks noRot="1" noChangeAspect="1" noMove="1" noResize="1" noEditPoints="1" noAdjustHandles="1" noChangeArrowheads="1" noChangeShapeType="1" noTextEdit="1"/>
              </p:cNvSpPr>
              <p:nvPr/>
            </p:nvSpPr>
            <p:spPr>
              <a:xfrm>
                <a:off x="1108924" y="3473761"/>
                <a:ext cx="201017" cy="276999"/>
              </a:xfrm>
              <a:prstGeom prst="rect">
                <a:avLst/>
              </a:prstGeom>
              <a:blipFill>
                <a:blip r:embed="rId21"/>
                <a:stretch>
                  <a:fillRect l="-30303" r="-24242" b="-6667"/>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268CC0BB-85BA-41CE-C1C9-82E7B7DDD1BE}"/>
              </a:ext>
            </a:extLst>
          </p:cNvPr>
          <p:cNvCxnSpPr>
            <a:cxnSpLocks/>
          </p:cNvCxnSpPr>
          <p:nvPr/>
        </p:nvCxnSpPr>
        <p:spPr>
          <a:xfrm>
            <a:off x="9353646" y="2842528"/>
            <a:ext cx="512273" cy="80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D3EE1C2-7268-715A-00F7-EB021E0813B3}"/>
                  </a:ext>
                </a:extLst>
              </p:cNvPr>
              <p:cNvSpPr txBox="1"/>
              <p:nvPr/>
            </p:nvSpPr>
            <p:spPr>
              <a:xfrm>
                <a:off x="9358892" y="3245588"/>
                <a:ext cx="201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43" name="TextBox 42">
                <a:extLst>
                  <a:ext uri="{FF2B5EF4-FFF2-40B4-BE49-F238E27FC236}">
                    <a16:creationId xmlns:a16="http://schemas.microsoft.com/office/drawing/2014/main" id="{7D3EE1C2-7268-715A-00F7-EB021E0813B3}"/>
                  </a:ext>
                </a:extLst>
              </p:cNvPr>
              <p:cNvSpPr txBox="1">
                <a:spLocks noRot="1" noChangeAspect="1" noMove="1" noResize="1" noEditPoints="1" noAdjustHandles="1" noChangeArrowheads="1" noChangeShapeType="1" noTextEdit="1"/>
              </p:cNvSpPr>
              <p:nvPr/>
            </p:nvSpPr>
            <p:spPr>
              <a:xfrm>
                <a:off x="9358892" y="3245588"/>
                <a:ext cx="201017" cy="276999"/>
              </a:xfrm>
              <a:prstGeom prst="rect">
                <a:avLst/>
              </a:prstGeom>
              <a:blipFill>
                <a:blip r:embed="rId22"/>
                <a:stretch>
                  <a:fillRect l="-27273" r="-27273" b="-6522"/>
                </a:stretch>
              </a:blipFill>
            </p:spPr>
            <p:txBody>
              <a:bodyPr/>
              <a:lstStyle/>
              <a:p>
                <a:r>
                  <a:rPr lang="en-US">
                    <a:noFill/>
                  </a:rPr>
                  <a:t> </a:t>
                </a:r>
              </a:p>
            </p:txBody>
          </p:sp>
        </mc:Fallback>
      </mc:AlternateContent>
    </p:spTree>
    <p:extLst>
      <p:ext uri="{BB962C8B-B14F-4D97-AF65-F5344CB8AC3E}">
        <p14:creationId xmlns:p14="http://schemas.microsoft.com/office/powerpoint/2010/main" val="1290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anim calcmode="lin" valueType="num">
                                      <p:cBhvr>
                                        <p:cTn id="13" dur="250" fill="hold"/>
                                        <p:tgtEl>
                                          <p:spTgt spid="19"/>
                                        </p:tgtEl>
                                        <p:attrNameLst>
                                          <p:attrName>ppt_x</p:attrName>
                                        </p:attrNameLst>
                                      </p:cBhvr>
                                      <p:tavLst>
                                        <p:tav tm="0">
                                          <p:val>
                                            <p:strVal val="#ppt_x"/>
                                          </p:val>
                                        </p:tav>
                                        <p:tav tm="100000">
                                          <p:val>
                                            <p:strVal val="#ppt_x"/>
                                          </p:val>
                                        </p:tav>
                                      </p:tavLst>
                                    </p:anim>
                                    <p:anim calcmode="lin" valueType="num">
                                      <p:cBhvr>
                                        <p:cTn id="14" dur="25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50"/>
                                        <p:tgtEl>
                                          <p:spTgt spid="10"/>
                                        </p:tgtEl>
                                      </p:cBhvr>
                                    </p:animEffect>
                                    <p:anim calcmode="lin" valueType="num">
                                      <p:cBhvr>
                                        <p:cTn id="18" dur="250" fill="hold"/>
                                        <p:tgtEl>
                                          <p:spTgt spid="10"/>
                                        </p:tgtEl>
                                        <p:attrNameLst>
                                          <p:attrName>ppt_x</p:attrName>
                                        </p:attrNameLst>
                                      </p:cBhvr>
                                      <p:tavLst>
                                        <p:tav tm="0">
                                          <p:val>
                                            <p:strVal val="#ppt_x"/>
                                          </p:val>
                                        </p:tav>
                                        <p:tav tm="100000">
                                          <p:val>
                                            <p:strVal val="#ppt_x"/>
                                          </p:val>
                                        </p:tav>
                                      </p:tavLst>
                                    </p:anim>
                                    <p:anim calcmode="lin" valueType="num">
                                      <p:cBhvr>
                                        <p:cTn id="19" dur="2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50"/>
                                        <p:tgtEl>
                                          <p:spTgt spid="20"/>
                                        </p:tgtEl>
                                      </p:cBhvr>
                                    </p:animEffect>
                                    <p:anim calcmode="lin" valueType="num">
                                      <p:cBhvr>
                                        <p:cTn id="28" dur="250" fill="hold"/>
                                        <p:tgtEl>
                                          <p:spTgt spid="20"/>
                                        </p:tgtEl>
                                        <p:attrNameLst>
                                          <p:attrName>ppt_x</p:attrName>
                                        </p:attrNameLst>
                                      </p:cBhvr>
                                      <p:tavLst>
                                        <p:tav tm="0">
                                          <p:val>
                                            <p:strVal val="#ppt_x"/>
                                          </p:val>
                                        </p:tav>
                                        <p:tav tm="100000">
                                          <p:val>
                                            <p:strVal val="#ppt_x"/>
                                          </p:val>
                                        </p:tav>
                                      </p:tavLst>
                                    </p:anim>
                                    <p:anim calcmode="lin" valueType="num">
                                      <p:cBhvr>
                                        <p:cTn id="29"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50"/>
                                        <p:tgtEl>
                                          <p:spTgt spid="22"/>
                                        </p:tgtEl>
                                      </p:cBhvr>
                                    </p:animEffect>
                                    <p:anim calcmode="lin" valueType="num">
                                      <p:cBhvr>
                                        <p:cTn id="35" dur="250" fill="hold"/>
                                        <p:tgtEl>
                                          <p:spTgt spid="22"/>
                                        </p:tgtEl>
                                        <p:attrNameLst>
                                          <p:attrName>ppt_x</p:attrName>
                                        </p:attrNameLst>
                                      </p:cBhvr>
                                      <p:tavLst>
                                        <p:tav tm="0">
                                          <p:val>
                                            <p:strVal val="#ppt_x"/>
                                          </p:val>
                                        </p:tav>
                                        <p:tav tm="100000">
                                          <p:val>
                                            <p:strVal val="#ppt_x"/>
                                          </p:val>
                                        </p:tav>
                                      </p:tavLst>
                                    </p:anim>
                                    <p:anim calcmode="lin" valueType="num">
                                      <p:cBhvr>
                                        <p:cTn id="36" dur="25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250"/>
                                        <p:tgtEl>
                                          <p:spTgt spid="23"/>
                                        </p:tgtEl>
                                      </p:cBhvr>
                                    </p:animEffect>
                                    <p:anim calcmode="lin" valueType="num">
                                      <p:cBhvr>
                                        <p:cTn id="40" dur="250" fill="hold"/>
                                        <p:tgtEl>
                                          <p:spTgt spid="23"/>
                                        </p:tgtEl>
                                        <p:attrNameLst>
                                          <p:attrName>ppt_x</p:attrName>
                                        </p:attrNameLst>
                                      </p:cBhvr>
                                      <p:tavLst>
                                        <p:tav tm="0">
                                          <p:val>
                                            <p:strVal val="#ppt_x"/>
                                          </p:val>
                                        </p:tav>
                                        <p:tav tm="100000">
                                          <p:val>
                                            <p:strVal val="#ppt_x"/>
                                          </p:val>
                                        </p:tav>
                                      </p:tavLst>
                                    </p:anim>
                                    <p:anim calcmode="lin" valueType="num">
                                      <p:cBhvr>
                                        <p:cTn id="41" dur="25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250"/>
                                        <p:tgtEl>
                                          <p:spTgt spid="43"/>
                                        </p:tgtEl>
                                      </p:cBhvr>
                                    </p:animEffect>
                                    <p:anim calcmode="lin" valueType="num">
                                      <p:cBhvr>
                                        <p:cTn id="45" dur="250" fill="hold"/>
                                        <p:tgtEl>
                                          <p:spTgt spid="43"/>
                                        </p:tgtEl>
                                        <p:attrNameLst>
                                          <p:attrName>ppt_x</p:attrName>
                                        </p:attrNameLst>
                                      </p:cBhvr>
                                      <p:tavLst>
                                        <p:tav tm="0">
                                          <p:val>
                                            <p:strVal val="#ppt_x"/>
                                          </p:val>
                                        </p:tav>
                                        <p:tav tm="100000">
                                          <p:val>
                                            <p:strVal val="#ppt_x"/>
                                          </p:val>
                                        </p:tav>
                                      </p:tavLst>
                                    </p:anim>
                                    <p:anim calcmode="lin" valueType="num">
                                      <p:cBhvr>
                                        <p:cTn id="46" dur="250" fill="hold"/>
                                        <p:tgtEl>
                                          <p:spTgt spid="4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250"/>
                                        <p:tgtEl>
                                          <p:spTgt spid="42"/>
                                        </p:tgtEl>
                                      </p:cBhvr>
                                    </p:animEffect>
                                    <p:anim calcmode="lin" valueType="num">
                                      <p:cBhvr>
                                        <p:cTn id="50" dur="250" fill="hold"/>
                                        <p:tgtEl>
                                          <p:spTgt spid="42"/>
                                        </p:tgtEl>
                                        <p:attrNameLst>
                                          <p:attrName>ppt_x</p:attrName>
                                        </p:attrNameLst>
                                      </p:cBhvr>
                                      <p:tavLst>
                                        <p:tav tm="0">
                                          <p:val>
                                            <p:strVal val="#ppt_x"/>
                                          </p:val>
                                        </p:tav>
                                        <p:tav tm="100000">
                                          <p:val>
                                            <p:strVal val="#ppt_x"/>
                                          </p:val>
                                        </p:tav>
                                      </p:tavLst>
                                    </p:anim>
                                    <p:anim calcmode="lin" valueType="num">
                                      <p:cBhvr>
                                        <p:cTn id="51" dur="250" fill="hold"/>
                                        <p:tgtEl>
                                          <p:spTgt spid="4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250"/>
                                        <p:tgtEl>
                                          <p:spTgt spid="24"/>
                                        </p:tgtEl>
                                      </p:cBhvr>
                                    </p:animEffect>
                                    <p:anim calcmode="lin" valueType="num">
                                      <p:cBhvr>
                                        <p:cTn id="55" dur="250" fill="hold"/>
                                        <p:tgtEl>
                                          <p:spTgt spid="24"/>
                                        </p:tgtEl>
                                        <p:attrNameLst>
                                          <p:attrName>ppt_x</p:attrName>
                                        </p:attrNameLst>
                                      </p:cBhvr>
                                      <p:tavLst>
                                        <p:tav tm="0">
                                          <p:val>
                                            <p:strVal val="#ppt_x"/>
                                          </p:val>
                                        </p:tav>
                                        <p:tav tm="100000">
                                          <p:val>
                                            <p:strVal val="#ppt_x"/>
                                          </p:val>
                                        </p:tav>
                                      </p:tavLst>
                                    </p:anim>
                                    <p:anim calcmode="lin" valueType="num">
                                      <p:cBhvr>
                                        <p:cTn id="56" dur="2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250"/>
                                        <p:tgtEl>
                                          <p:spTgt spid="25"/>
                                        </p:tgtEl>
                                      </p:cBhvr>
                                    </p:animEffect>
                                    <p:anim calcmode="lin" valueType="num">
                                      <p:cBhvr>
                                        <p:cTn id="62" dur="250" fill="hold"/>
                                        <p:tgtEl>
                                          <p:spTgt spid="25"/>
                                        </p:tgtEl>
                                        <p:attrNameLst>
                                          <p:attrName>ppt_x</p:attrName>
                                        </p:attrNameLst>
                                      </p:cBhvr>
                                      <p:tavLst>
                                        <p:tav tm="0">
                                          <p:val>
                                            <p:strVal val="#ppt_x"/>
                                          </p:val>
                                        </p:tav>
                                        <p:tav tm="100000">
                                          <p:val>
                                            <p:strVal val="#ppt_x"/>
                                          </p:val>
                                        </p:tav>
                                      </p:tavLst>
                                    </p:anim>
                                    <p:anim calcmode="lin" valueType="num">
                                      <p:cBhvr>
                                        <p:cTn id="63" dur="25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250"/>
                                        <p:tgtEl>
                                          <p:spTgt spid="29"/>
                                        </p:tgtEl>
                                      </p:cBhvr>
                                    </p:animEffect>
                                    <p:anim calcmode="lin" valueType="num">
                                      <p:cBhvr>
                                        <p:cTn id="67" dur="250" fill="hold"/>
                                        <p:tgtEl>
                                          <p:spTgt spid="29"/>
                                        </p:tgtEl>
                                        <p:attrNameLst>
                                          <p:attrName>ppt_x</p:attrName>
                                        </p:attrNameLst>
                                      </p:cBhvr>
                                      <p:tavLst>
                                        <p:tav tm="0">
                                          <p:val>
                                            <p:strVal val="#ppt_x"/>
                                          </p:val>
                                        </p:tav>
                                        <p:tav tm="100000">
                                          <p:val>
                                            <p:strVal val="#ppt_x"/>
                                          </p:val>
                                        </p:tav>
                                      </p:tavLst>
                                    </p:anim>
                                    <p:anim calcmode="lin" valueType="num">
                                      <p:cBhvr>
                                        <p:cTn id="68" dur="250" fill="hold"/>
                                        <p:tgtEl>
                                          <p:spTgt spid="29"/>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250"/>
                                        <p:tgtEl>
                                          <p:spTgt spid="30"/>
                                        </p:tgtEl>
                                      </p:cBhvr>
                                    </p:animEffect>
                                    <p:anim calcmode="lin" valueType="num">
                                      <p:cBhvr>
                                        <p:cTn id="72" dur="250" fill="hold"/>
                                        <p:tgtEl>
                                          <p:spTgt spid="30"/>
                                        </p:tgtEl>
                                        <p:attrNameLst>
                                          <p:attrName>ppt_x</p:attrName>
                                        </p:attrNameLst>
                                      </p:cBhvr>
                                      <p:tavLst>
                                        <p:tav tm="0">
                                          <p:val>
                                            <p:strVal val="#ppt_x"/>
                                          </p:val>
                                        </p:tav>
                                        <p:tav tm="100000">
                                          <p:val>
                                            <p:strVal val="#ppt_x"/>
                                          </p:val>
                                        </p:tav>
                                      </p:tavLst>
                                    </p:anim>
                                    <p:anim calcmode="lin" valueType="num">
                                      <p:cBhvr>
                                        <p:cTn id="73" dur="250" fill="hold"/>
                                        <p:tgtEl>
                                          <p:spTgt spid="30"/>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250"/>
                                        <p:tgtEl>
                                          <p:spTgt spid="31"/>
                                        </p:tgtEl>
                                      </p:cBhvr>
                                    </p:animEffect>
                                    <p:anim calcmode="lin" valueType="num">
                                      <p:cBhvr>
                                        <p:cTn id="77" dur="250" fill="hold"/>
                                        <p:tgtEl>
                                          <p:spTgt spid="31"/>
                                        </p:tgtEl>
                                        <p:attrNameLst>
                                          <p:attrName>ppt_x</p:attrName>
                                        </p:attrNameLst>
                                      </p:cBhvr>
                                      <p:tavLst>
                                        <p:tav tm="0">
                                          <p:val>
                                            <p:strVal val="#ppt_x"/>
                                          </p:val>
                                        </p:tav>
                                        <p:tav tm="100000">
                                          <p:val>
                                            <p:strVal val="#ppt_x"/>
                                          </p:val>
                                        </p:tav>
                                      </p:tavLst>
                                    </p:anim>
                                    <p:anim calcmode="lin" valueType="num">
                                      <p:cBhvr>
                                        <p:cTn id="78" dur="25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250"/>
                                        <p:tgtEl>
                                          <p:spTgt spid="32"/>
                                        </p:tgtEl>
                                      </p:cBhvr>
                                    </p:animEffect>
                                    <p:anim calcmode="lin" valueType="num">
                                      <p:cBhvr>
                                        <p:cTn id="82" dur="250" fill="hold"/>
                                        <p:tgtEl>
                                          <p:spTgt spid="32"/>
                                        </p:tgtEl>
                                        <p:attrNameLst>
                                          <p:attrName>ppt_x</p:attrName>
                                        </p:attrNameLst>
                                      </p:cBhvr>
                                      <p:tavLst>
                                        <p:tav tm="0">
                                          <p:val>
                                            <p:strVal val="#ppt_x"/>
                                          </p:val>
                                        </p:tav>
                                        <p:tav tm="100000">
                                          <p:val>
                                            <p:strVal val="#ppt_x"/>
                                          </p:val>
                                        </p:tav>
                                      </p:tavLst>
                                    </p:anim>
                                    <p:anim calcmode="lin" valueType="num">
                                      <p:cBhvr>
                                        <p:cTn id="83" dur="250" fill="hold"/>
                                        <p:tgtEl>
                                          <p:spTgt spid="32"/>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250"/>
                                        <p:tgtEl>
                                          <p:spTgt spid="33"/>
                                        </p:tgtEl>
                                      </p:cBhvr>
                                    </p:animEffect>
                                    <p:anim calcmode="lin" valueType="num">
                                      <p:cBhvr>
                                        <p:cTn id="87" dur="250" fill="hold"/>
                                        <p:tgtEl>
                                          <p:spTgt spid="33"/>
                                        </p:tgtEl>
                                        <p:attrNameLst>
                                          <p:attrName>ppt_x</p:attrName>
                                        </p:attrNameLst>
                                      </p:cBhvr>
                                      <p:tavLst>
                                        <p:tav tm="0">
                                          <p:val>
                                            <p:strVal val="#ppt_x"/>
                                          </p:val>
                                        </p:tav>
                                        <p:tav tm="100000">
                                          <p:val>
                                            <p:strVal val="#ppt_x"/>
                                          </p:val>
                                        </p:tav>
                                      </p:tavLst>
                                    </p:anim>
                                    <p:anim calcmode="lin" valueType="num">
                                      <p:cBhvr>
                                        <p:cTn id="88" dur="250" fill="hold"/>
                                        <p:tgtEl>
                                          <p:spTgt spid="33"/>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250"/>
                                        <p:tgtEl>
                                          <p:spTgt spid="34"/>
                                        </p:tgtEl>
                                      </p:cBhvr>
                                    </p:animEffect>
                                    <p:anim calcmode="lin" valueType="num">
                                      <p:cBhvr>
                                        <p:cTn id="92" dur="250" fill="hold"/>
                                        <p:tgtEl>
                                          <p:spTgt spid="34"/>
                                        </p:tgtEl>
                                        <p:attrNameLst>
                                          <p:attrName>ppt_x</p:attrName>
                                        </p:attrNameLst>
                                      </p:cBhvr>
                                      <p:tavLst>
                                        <p:tav tm="0">
                                          <p:val>
                                            <p:strVal val="#ppt_x"/>
                                          </p:val>
                                        </p:tav>
                                        <p:tav tm="100000">
                                          <p:val>
                                            <p:strVal val="#ppt_x"/>
                                          </p:val>
                                        </p:tav>
                                      </p:tavLst>
                                    </p:anim>
                                    <p:anim calcmode="lin" valueType="num">
                                      <p:cBhvr>
                                        <p:cTn id="93" dur="250" fill="hold"/>
                                        <p:tgtEl>
                                          <p:spTgt spid="3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250"/>
                                        <p:tgtEl>
                                          <p:spTgt spid="35"/>
                                        </p:tgtEl>
                                      </p:cBhvr>
                                    </p:animEffect>
                                    <p:anim calcmode="lin" valueType="num">
                                      <p:cBhvr>
                                        <p:cTn id="97" dur="250" fill="hold"/>
                                        <p:tgtEl>
                                          <p:spTgt spid="35"/>
                                        </p:tgtEl>
                                        <p:attrNameLst>
                                          <p:attrName>ppt_x</p:attrName>
                                        </p:attrNameLst>
                                      </p:cBhvr>
                                      <p:tavLst>
                                        <p:tav tm="0">
                                          <p:val>
                                            <p:strVal val="#ppt_x"/>
                                          </p:val>
                                        </p:tav>
                                        <p:tav tm="100000">
                                          <p:val>
                                            <p:strVal val="#ppt_x"/>
                                          </p:val>
                                        </p:tav>
                                      </p:tavLst>
                                    </p:anim>
                                    <p:anim calcmode="lin" valueType="num">
                                      <p:cBhvr>
                                        <p:cTn id="98" dur="250" fill="hold"/>
                                        <p:tgtEl>
                                          <p:spTgt spid="35"/>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250"/>
                                        <p:tgtEl>
                                          <p:spTgt spid="36"/>
                                        </p:tgtEl>
                                      </p:cBhvr>
                                    </p:animEffect>
                                    <p:anim calcmode="lin" valueType="num">
                                      <p:cBhvr>
                                        <p:cTn id="102" dur="250" fill="hold"/>
                                        <p:tgtEl>
                                          <p:spTgt spid="36"/>
                                        </p:tgtEl>
                                        <p:attrNameLst>
                                          <p:attrName>ppt_x</p:attrName>
                                        </p:attrNameLst>
                                      </p:cBhvr>
                                      <p:tavLst>
                                        <p:tav tm="0">
                                          <p:val>
                                            <p:strVal val="#ppt_x"/>
                                          </p:val>
                                        </p:tav>
                                        <p:tav tm="100000">
                                          <p:val>
                                            <p:strVal val="#ppt_x"/>
                                          </p:val>
                                        </p:tav>
                                      </p:tavLst>
                                    </p:anim>
                                    <p:anim calcmode="lin" valueType="num">
                                      <p:cBhvr>
                                        <p:cTn id="103" dur="2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22" grpId="0"/>
      <p:bldP spid="25" grpId="0"/>
      <p:bldP spid="32" grpId="0"/>
      <p:bldP spid="34" grpId="0"/>
      <p:bldP spid="35"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34BA-8A3A-9F17-CC68-409FA75E454A}"/>
              </a:ext>
            </a:extLst>
          </p:cNvPr>
          <p:cNvSpPr>
            <a:spLocks noGrp="1"/>
          </p:cNvSpPr>
          <p:nvPr>
            <p:ph type="title"/>
          </p:nvPr>
        </p:nvSpPr>
        <p:spPr/>
        <p:txBody>
          <a:bodyPr/>
          <a:lstStyle/>
          <a:p>
            <a:r>
              <a:rPr lang="en-US" dirty="0"/>
              <a:t>Example</a:t>
            </a:r>
          </a:p>
        </p:txBody>
      </p:sp>
      <p:pic>
        <p:nvPicPr>
          <p:cNvPr id="3" name="Picture 2">
            <a:extLst>
              <a:ext uri="{FF2B5EF4-FFF2-40B4-BE49-F238E27FC236}">
                <a16:creationId xmlns:a16="http://schemas.microsoft.com/office/drawing/2014/main" id="{5FD25DC5-B46C-D9B3-915B-557A32A1E9C9}"/>
              </a:ext>
            </a:extLst>
          </p:cNvPr>
          <p:cNvPicPr>
            <a:picLocks noChangeAspect="1"/>
          </p:cNvPicPr>
          <p:nvPr/>
        </p:nvPicPr>
        <p:blipFill>
          <a:blip r:embed="rId2"/>
          <a:stretch>
            <a:fillRect/>
          </a:stretch>
        </p:blipFill>
        <p:spPr>
          <a:xfrm>
            <a:off x="4643055" y="900804"/>
            <a:ext cx="6512625" cy="8365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F45D91-435E-E501-B321-F84400809D69}"/>
                  </a:ext>
                </a:extLst>
              </p:cNvPr>
              <p:cNvSpPr txBox="1"/>
              <p:nvPr/>
            </p:nvSpPr>
            <p:spPr>
              <a:xfrm>
                <a:off x="2164396" y="1832361"/>
                <a:ext cx="285966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5</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FFF45D91-435E-E501-B321-F84400809D69}"/>
                  </a:ext>
                </a:extLst>
              </p:cNvPr>
              <p:cNvSpPr txBox="1">
                <a:spLocks noRot="1" noChangeAspect="1" noMove="1" noResize="1" noEditPoints="1" noAdjustHandles="1" noChangeArrowheads="1" noChangeShapeType="1" noTextEdit="1"/>
              </p:cNvSpPr>
              <p:nvPr/>
            </p:nvSpPr>
            <p:spPr>
              <a:xfrm>
                <a:off x="2164396" y="1832361"/>
                <a:ext cx="2859666" cy="369332"/>
              </a:xfrm>
              <a:prstGeom prst="rect">
                <a:avLst/>
              </a:prstGeom>
              <a:blipFill>
                <a:blip r:embed="rId3"/>
                <a:stretch>
                  <a:fillRect l="-2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477794B0-0748-855B-6D55-1F61605F383D}"/>
                  </a:ext>
                </a:extLst>
              </p:cNvPr>
              <p:cNvGraphicFramePr>
                <a:graphicFrameLocks noGrp="1"/>
              </p:cNvGraphicFramePr>
              <p:nvPr>
                <p:extLst>
                  <p:ext uri="{D42A27DB-BD31-4B8C-83A1-F6EECF244321}">
                    <p14:modId xmlns:p14="http://schemas.microsoft.com/office/powerpoint/2010/main" val="3426462601"/>
                  </p:ext>
                </p:extLst>
              </p:nvPr>
            </p:nvGraphicFramePr>
            <p:xfrm>
              <a:off x="1308193" y="2368276"/>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0.5985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0.5922</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0.1827</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0.00063</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5" name="Table 4">
                <a:extLst>
                  <a:ext uri="{FF2B5EF4-FFF2-40B4-BE49-F238E27FC236}">
                    <a16:creationId xmlns:a16="http://schemas.microsoft.com/office/drawing/2014/main" id="{477794B0-0748-855B-6D55-1F61605F383D}"/>
                  </a:ext>
                </a:extLst>
              </p:cNvPr>
              <p:cNvGraphicFramePr>
                <a:graphicFrameLocks noGrp="1"/>
              </p:cNvGraphicFramePr>
              <p:nvPr>
                <p:extLst>
                  <p:ext uri="{D42A27DB-BD31-4B8C-83A1-F6EECF244321}">
                    <p14:modId xmlns:p14="http://schemas.microsoft.com/office/powerpoint/2010/main" val="3426462601"/>
                  </p:ext>
                </p:extLst>
              </p:nvPr>
            </p:nvGraphicFramePr>
            <p:xfrm>
              <a:off x="1308193" y="2368276"/>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endParaRPr lang="en-US"/>
                        </a:p>
                      </a:txBody>
                      <a:tcPr>
                        <a:blipFill>
                          <a:blip r:embed="rId4"/>
                          <a:stretch>
                            <a:fillRect l="-365" t="-1613" r="-100730" b="-101613"/>
                          </a:stretch>
                        </a:blipFill>
                      </a:tcPr>
                    </a:tc>
                    <a:tc>
                      <a:txBody>
                        <a:bodyPr/>
                        <a:lstStyle/>
                        <a:p>
                          <a:endParaRPr lang="en-US"/>
                        </a:p>
                      </a:txBody>
                      <a:tcPr>
                        <a:blipFill>
                          <a:blip r:embed="rId4"/>
                          <a:stretch>
                            <a:fillRect l="-100365" t="-1613" r="-730" b="-101613"/>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4"/>
                          <a:stretch>
                            <a:fillRect l="-365" t="-103279" r="-100730" b="-3279"/>
                          </a:stretch>
                        </a:blipFill>
                      </a:tcPr>
                    </a:tc>
                    <a:tc>
                      <a:txBody>
                        <a:bodyPr/>
                        <a:lstStyle/>
                        <a:p>
                          <a:endParaRPr lang="en-US"/>
                        </a:p>
                      </a:txBody>
                      <a:tcPr>
                        <a:blipFill>
                          <a:blip r:embed="rId4"/>
                          <a:stretch>
                            <a:fillRect l="-100365" t="-103279" r="-730"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0763892D-F61B-5193-F8B7-AF0DDE545FC9}"/>
                  </a:ext>
                </a:extLst>
              </p:cNvPr>
              <p:cNvGraphicFramePr>
                <a:graphicFrameLocks noGrp="1"/>
              </p:cNvGraphicFramePr>
              <p:nvPr>
                <p:extLst>
                  <p:ext uri="{D42A27DB-BD31-4B8C-83A1-F6EECF244321}">
                    <p14:modId xmlns:p14="http://schemas.microsoft.com/office/powerpoint/2010/main" val="1270389968"/>
                  </p:ext>
                </p:extLst>
              </p:nvPr>
            </p:nvGraphicFramePr>
            <p:xfrm>
              <a:off x="1842451" y="3269358"/>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0.000025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0.00003</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0.000355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0.0004995</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6" name="Table 5">
                <a:extLst>
                  <a:ext uri="{FF2B5EF4-FFF2-40B4-BE49-F238E27FC236}">
                    <a16:creationId xmlns:a16="http://schemas.microsoft.com/office/drawing/2014/main" id="{0763892D-F61B-5193-F8B7-AF0DDE545FC9}"/>
                  </a:ext>
                </a:extLst>
              </p:cNvPr>
              <p:cNvGraphicFramePr>
                <a:graphicFrameLocks noGrp="1"/>
              </p:cNvGraphicFramePr>
              <p:nvPr>
                <p:extLst>
                  <p:ext uri="{D42A27DB-BD31-4B8C-83A1-F6EECF244321}">
                    <p14:modId xmlns:p14="http://schemas.microsoft.com/office/powerpoint/2010/main" val="1270389968"/>
                  </p:ext>
                </p:extLst>
              </p:nvPr>
            </p:nvGraphicFramePr>
            <p:xfrm>
              <a:off x="1842451" y="3269358"/>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endParaRPr lang="en-US"/>
                        </a:p>
                      </a:txBody>
                      <a:tcPr>
                        <a:blipFill>
                          <a:blip r:embed="rId5"/>
                          <a:stretch>
                            <a:fillRect l="-365" t="-1639" r="-100730" b="-104918"/>
                          </a:stretch>
                        </a:blipFill>
                      </a:tcPr>
                    </a:tc>
                    <a:tc>
                      <a:txBody>
                        <a:bodyPr/>
                        <a:lstStyle/>
                        <a:p>
                          <a:endParaRPr lang="en-US"/>
                        </a:p>
                      </a:txBody>
                      <a:tcPr>
                        <a:blipFill>
                          <a:blip r:embed="rId5"/>
                          <a:stretch>
                            <a:fillRect l="-100365" t="-1639" r="-730" b="-104918"/>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5"/>
                          <a:stretch>
                            <a:fillRect l="-365" t="-101639" r="-100730" b="-4918"/>
                          </a:stretch>
                        </a:blipFill>
                      </a:tcPr>
                    </a:tc>
                    <a:tc>
                      <a:txBody>
                        <a:bodyPr/>
                        <a:lstStyle/>
                        <a:p>
                          <a:endParaRPr lang="en-US"/>
                        </a:p>
                      </a:txBody>
                      <a:tcPr>
                        <a:blipFill>
                          <a:blip r:embed="rId5"/>
                          <a:stretch>
                            <a:fillRect l="-100365" t="-101639" r="-730" b="-4918"/>
                          </a:stretch>
                        </a:blipFill>
                      </a:tcPr>
                    </a:tc>
                    <a:extLst>
                      <a:ext uri="{0D108BD9-81ED-4DB2-BD59-A6C34878D82A}">
                        <a16:rowId xmlns:a16="http://schemas.microsoft.com/office/drawing/2014/main" val="472027615"/>
                      </a:ext>
                    </a:extLst>
                  </a:tr>
                </a:tbl>
              </a:graphicData>
            </a:graphic>
          </p:graphicFrame>
        </mc:Fallback>
      </mc:AlternateContent>
      <p:cxnSp>
        <p:nvCxnSpPr>
          <p:cNvPr id="7" name="Straight Arrow Connector 6">
            <a:extLst>
              <a:ext uri="{FF2B5EF4-FFF2-40B4-BE49-F238E27FC236}">
                <a16:creationId xmlns:a16="http://schemas.microsoft.com/office/drawing/2014/main" id="{C5E4109A-3F9C-672C-C855-61BF6D60BFF8}"/>
              </a:ext>
            </a:extLst>
          </p:cNvPr>
          <p:cNvCxnSpPr>
            <a:cxnSpLocks/>
          </p:cNvCxnSpPr>
          <p:nvPr/>
        </p:nvCxnSpPr>
        <p:spPr>
          <a:xfrm>
            <a:off x="1280244" y="3150425"/>
            <a:ext cx="512273" cy="80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8A8DF6D-DDAC-6D32-1F2D-D8D8554197D7}"/>
                  </a:ext>
                </a:extLst>
              </p:cNvPr>
              <p:cNvSpPr txBox="1"/>
              <p:nvPr/>
            </p:nvSpPr>
            <p:spPr>
              <a:xfrm>
                <a:off x="1285490" y="3553485"/>
                <a:ext cx="201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18A8DF6D-DDAC-6D32-1F2D-D8D8554197D7}"/>
                  </a:ext>
                </a:extLst>
              </p:cNvPr>
              <p:cNvSpPr txBox="1">
                <a:spLocks noRot="1" noChangeAspect="1" noMove="1" noResize="1" noEditPoints="1" noAdjustHandles="1" noChangeArrowheads="1" noChangeShapeType="1" noTextEdit="1"/>
              </p:cNvSpPr>
              <p:nvPr/>
            </p:nvSpPr>
            <p:spPr>
              <a:xfrm>
                <a:off x="1285490" y="3553485"/>
                <a:ext cx="201017" cy="276999"/>
              </a:xfrm>
              <a:prstGeom prst="rect">
                <a:avLst/>
              </a:prstGeom>
              <a:blipFill>
                <a:blip r:embed="rId6"/>
                <a:stretch>
                  <a:fillRect l="-30303" r="-24242" b="-6667"/>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62C72626-E8AA-1DEA-7D70-17C7ACCED597}"/>
              </a:ext>
            </a:extLst>
          </p:cNvPr>
          <p:cNvCxnSpPr>
            <a:cxnSpLocks/>
          </p:cNvCxnSpPr>
          <p:nvPr/>
        </p:nvCxnSpPr>
        <p:spPr>
          <a:xfrm>
            <a:off x="1280244" y="2303834"/>
            <a:ext cx="3362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DC164F-2B86-C7EA-02D4-43566DDE9305}"/>
                  </a:ext>
                </a:extLst>
              </p:cNvPr>
              <p:cNvSpPr txBox="1"/>
              <p:nvPr/>
            </p:nvSpPr>
            <p:spPr>
              <a:xfrm>
                <a:off x="1527213" y="2042258"/>
                <a:ext cx="2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10" name="TextBox 9">
                <a:extLst>
                  <a:ext uri="{FF2B5EF4-FFF2-40B4-BE49-F238E27FC236}">
                    <a16:creationId xmlns:a16="http://schemas.microsoft.com/office/drawing/2014/main" id="{B0DC164F-2B86-C7EA-02D4-43566DDE9305}"/>
                  </a:ext>
                </a:extLst>
              </p:cNvPr>
              <p:cNvSpPr txBox="1">
                <a:spLocks noRot="1" noChangeAspect="1" noMove="1" noResize="1" noEditPoints="1" noAdjustHandles="1" noChangeArrowheads="1" noChangeShapeType="1" noTextEdit="1"/>
              </p:cNvSpPr>
              <p:nvPr/>
            </p:nvSpPr>
            <p:spPr>
              <a:xfrm>
                <a:off x="1527213" y="2042258"/>
                <a:ext cx="206210" cy="276999"/>
              </a:xfrm>
              <a:prstGeom prst="rect">
                <a:avLst/>
              </a:prstGeom>
              <a:blipFill>
                <a:blip r:embed="rId7"/>
                <a:stretch>
                  <a:fillRect l="-30303" r="-24242"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EFAA0F-6CE5-3EFA-CED1-568B419179CE}"/>
                  </a:ext>
                </a:extLst>
              </p:cNvPr>
              <p:cNvSpPr txBox="1"/>
              <p:nvPr/>
            </p:nvSpPr>
            <p:spPr>
              <a:xfrm>
                <a:off x="938148" y="2600616"/>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11" name="TextBox 10">
                <a:extLst>
                  <a:ext uri="{FF2B5EF4-FFF2-40B4-BE49-F238E27FC236}">
                    <a16:creationId xmlns:a16="http://schemas.microsoft.com/office/drawing/2014/main" id="{6DEFAA0F-6CE5-3EFA-CED1-568B419179CE}"/>
                  </a:ext>
                </a:extLst>
              </p:cNvPr>
              <p:cNvSpPr txBox="1">
                <a:spLocks noRot="1" noChangeAspect="1" noMove="1" noResize="1" noEditPoints="1" noAdjustHandles="1" noChangeArrowheads="1" noChangeShapeType="1" noTextEdit="1"/>
              </p:cNvSpPr>
              <p:nvPr/>
            </p:nvSpPr>
            <p:spPr>
              <a:xfrm>
                <a:off x="938148" y="2600616"/>
                <a:ext cx="211405" cy="276999"/>
              </a:xfrm>
              <a:prstGeom prst="rect">
                <a:avLst/>
              </a:prstGeom>
              <a:blipFill>
                <a:blip r:embed="rId8"/>
                <a:stretch>
                  <a:fillRect l="-28571" r="-20000"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5E9FAE2-D080-D039-0D8C-33A5FB963AA1}"/>
              </a:ext>
            </a:extLst>
          </p:cNvPr>
          <p:cNvCxnSpPr/>
          <p:nvPr/>
        </p:nvCxnSpPr>
        <p:spPr>
          <a:xfrm>
            <a:off x="1228874" y="2368276"/>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BB3A8F12-BD3F-D3AA-622D-59CADAF643A4}"/>
                  </a:ext>
                </a:extLst>
              </p:cNvPr>
              <p:cNvGraphicFramePr>
                <a:graphicFrameLocks noGrp="1"/>
              </p:cNvGraphicFramePr>
              <p:nvPr>
                <p:extLst>
                  <p:ext uri="{D42A27DB-BD31-4B8C-83A1-F6EECF244321}">
                    <p14:modId xmlns:p14="http://schemas.microsoft.com/office/powerpoint/2010/main" val="2272826166"/>
                  </p:ext>
                </p:extLst>
              </p:nvPr>
            </p:nvGraphicFramePr>
            <p:xfrm>
              <a:off x="7318577" y="2877615"/>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0.598525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0.59223</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0.183055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0.0011295</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14" name="Table 13">
                <a:extLst>
                  <a:ext uri="{FF2B5EF4-FFF2-40B4-BE49-F238E27FC236}">
                    <a16:creationId xmlns:a16="http://schemas.microsoft.com/office/drawing/2014/main" id="{BB3A8F12-BD3F-D3AA-622D-59CADAF643A4}"/>
                  </a:ext>
                </a:extLst>
              </p:cNvPr>
              <p:cNvGraphicFramePr>
                <a:graphicFrameLocks noGrp="1"/>
              </p:cNvGraphicFramePr>
              <p:nvPr>
                <p:extLst>
                  <p:ext uri="{D42A27DB-BD31-4B8C-83A1-F6EECF244321}">
                    <p14:modId xmlns:p14="http://schemas.microsoft.com/office/powerpoint/2010/main" val="2272826166"/>
                  </p:ext>
                </p:extLst>
              </p:nvPr>
            </p:nvGraphicFramePr>
            <p:xfrm>
              <a:off x="7318577" y="2877615"/>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endParaRPr lang="en-US"/>
                        </a:p>
                      </a:txBody>
                      <a:tcPr>
                        <a:blipFill>
                          <a:blip r:embed="rId9"/>
                          <a:stretch>
                            <a:fillRect l="-365" t="-1639" r="-100730" b="-103279"/>
                          </a:stretch>
                        </a:blipFill>
                      </a:tcPr>
                    </a:tc>
                    <a:tc>
                      <a:txBody>
                        <a:bodyPr/>
                        <a:lstStyle/>
                        <a:p>
                          <a:endParaRPr lang="en-US"/>
                        </a:p>
                      </a:txBody>
                      <a:tcPr>
                        <a:blipFill>
                          <a:blip r:embed="rId9"/>
                          <a:stretch>
                            <a:fillRect l="-100365" t="-1639" r="-730" b="-103279"/>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9"/>
                          <a:stretch>
                            <a:fillRect l="-365" t="-101639" r="-100730" b="-3279"/>
                          </a:stretch>
                        </a:blipFill>
                      </a:tcPr>
                    </a:tc>
                    <a:tc>
                      <a:txBody>
                        <a:bodyPr/>
                        <a:lstStyle/>
                        <a:p>
                          <a:endParaRPr lang="en-US"/>
                        </a:p>
                      </a:txBody>
                      <a:tcPr>
                        <a:blipFill>
                          <a:blip r:embed="rId9"/>
                          <a:stretch>
                            <a:fillRect l="-100365" t="-101639" r="-730"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B34922C-9B68-D4FD-C158-0DABB6B16009}"/>
                  </a:ext>
                </a:extLst>
              </p:cNvPr>
              <p:cNvSpPr txBox="1"/>
              <p:nvPr/>
            </p:nvSpPr>
            <p:spPr>
              <a:xfrm>
                <a:off x="7771756" y="1977514"/>
                <a:ext cx="4236375" cy="76450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6</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5</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e>
                      </m:nary>
                    </m:oMath>
                  </m:oMathPara>
                </a14:m>
                <a:endParaRPr lang="en-US" dirty="0"/>
              </a:p>
            </p:txBody>
          </p:sp>
        </mc:Choice>
        <mc:Fallback xmlns="">
          <p:sp>
            <p:nvSpPr>
              <p:cNvPr id="15" name="TextBox 14">
                <a:extLst>
                  <a:ext uri="{FF2B5EF4-FFF2-40B4-BE49-F238E27FC236}">
                    <a16:creationId xmlns:a16="http://schemas.microsoft.com/office/drawing/2014/main" id="{9B34922C-9B68-D4FD-C158-0DABB6B16009}"/>
                  </a:ext>
                </a:extLst>
              </p:cNvPr>
              <p:cNvSpPr txBox="1">
                <a:spLocks noRot="1" noChangeAspect="1" noMove="1" noResize="1" noEditPoints="1" noAdjustHandles="1" noChangeArrowheads="1" noChangeShapeType="1" noTextEdit="1"/>
              </p:cNvSpPr>
              <p:nvPr/>
            </p:nvSpPr>
            <p:spPr>
              <a:xfrm>
                <a:off x="7771756" y="1977514"/>
                <a:ext cx="4236375" cy="764505"/>
              </a:xfrm>
              <a:prstGeom prst="rect">
                <a:avLst/>
              </a:prstGeom>
              <a:blipFill>
                <a:blip r:embed="rId10"/>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C15D6E26-8B3E-5E8E-720E-96B536B4EF22}"/>
              </a:ext>
            </a:extLst>
          </p:cNvPr>
          <p:cNvCxnSpPr>
            <a:cxnSpLocks/>
          </p:cNvCxnSpPr>
          <p:nvPr/>
        </p:nvCxnSpPr>
        <p:spPr>
          <a:xfrm>
            <a:off x="7318577" y="2813265"/>
            <a:ext cx="3362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F04663D-BB4D-612E-AD6F-02CF0896B705}"/>
                  </a:ext>
                </a:extLst>
              </p:cNvPr>
              <p:cNvSpPr txBox="1"/>
              <p:nvPr/>
            </p:nvSpPr>
            <p:spPr>
              <a:xfrm>
                <a:off x="7565546" y="2551689"/>
                <a:ext cx="2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17" name="TextBox 16">
                <a:extLst>
                  <a:ext uri="{FF2B5EF4-FFF2-40B4-BE49-F238E27FC236}">
                    <a16:creationId xmlns:a16="http://schemas.microsoft.com/office/drawing/2014/main" id="{1F04663D-BB4D-612E-AD6F-02CF0896B705}"/>
                  </a:ext>
                </a:extLst>
              </p:cNvPr>
              <p:cNvSpPr txBox="1">
                <a:spLocks noRot="1" noChangeAspect="1" noMove="1" noResize="1" noEditPoints="1" noAdjustHandles="1" noChangeArrowheads="1" noChangeShapeType="1" noTextEdit="1"/>
              </p:cNvSpPr>
              <p:nvPr/>
            </p:nvSpPr>
            <p:spPr>
              <a:xfrm>
                <a:off x="7565546" y="2551689"/>
                <a:ext cx="206210" cy="276999"/>
              </a:xfrm>
              <a:prstGeom prst="rect">
                <a:avLst/>
              </a:prstGeom>
              <a:blipFill>
                <a:blip r:embed="rId11"/>
                <a:stretch>
                  <a:fillRect l="-26471" r="-2352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733DAD1-AA7D-2030-0618-274DCAF30650}"/>
                  </a:ext>
                </a:extLst>
              </p:cNvPr>
              <p:cNvSpPr txBox="1"/>
              <p:nvPr/>
            </p:nvSpPr>
            <p:spPr>
              <a:xfrm>
                <a:off x="6976481" y="3110047"/>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18" name="TextBox 17">
                <a:extLst>
                  <a:ext uri="{FF2B5EF4-FFF2-40B4-BE49-F238E27FC236}">
                    <a16:creationId xmlns:a16="http://schemas.microsoft.com/office/drawing/2014/main" id="{D733DAD1-AA7D-2030-0618-274DCAF30650}"/>
                  </a:ext>
                </a:extLst>
              </p:cNvPr>
              <p:cNvSpPr txBox="1">
                <a:spLocks noRot="1" noChangeAspect="1" noMove="1" noResize="1" noEditPoints="1" noAdjustHandles="1" noChangeArrowheads="1" noChangeShapeType="1" noTextEdit="1"/>
              </p:cNvSpPr>
              <p:nvPr/>
            </p:nvSpPr>
            <p:spPr>
              <a:xfrm>
                <a:off x="6976481" y="3110047"/>
                <a:ext cx="211405" cy="276999"/>
              </a:xfrm>
              <a:prstGeom prst="rect">
                <a:avLst/>
              </a:prstGeom>
              <a:blipFill>
                <a:blip r:embed="rId12"/>
                <a:stretch>
                  <a:fillRect l="-25714" r="-22857" b="-6522"/>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3CE45D0-82B3-CB75-B2A1-3C5839EC0CE9}"/>
              </a:ext>
            </a:extLst>
          </p:cNvPr>
          <p:cNvCxnSpPr/>
          <p:nvPr/>
        </p:nvCxnSpPr>
        <p:spPr>
          <a:xfrm>
            <a:off x="7267207" y="2877707"/>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52C4AC7-AAED-030A-5AE3-346A6A7C8A03}"/>
                  </a:ext>
                </a:extLst>
              </p:cNvPr>
              <p:cNvSpPr txBox="1"/>
              <p:nvPr/>
            </p:nvSpPr>
            <p:spPr>
              <a:xfrm>
                <a:off x="5963885" y="3109955"/>
                <a:ext cx="226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D52C4AC7-AAED-030A-5AE3-346A6A7C8A03}"/>
                  </a:ext>
                </a:extLst>
              </p:cNvPr>
              <p:cNvSpPr txBox="1">
                <a:spLocks noRot="1" noChangeAspect="1" noMove="1" noResize="1" noEditPoints="1" noAdjustHandles="1" noChangeArrowheads="1" noChangeShapeType="1" noTextEdit="1"/>
              </p:cNvSpPr>
              <p:nvPr/>
            </p:nvSpPr>
            <p:spPr>
              <a:xfrm>
                <a:off x="5963885" y="3109955"/>
                <a:ext cx="226023" cy="276999"/>
              </a:xfrm>
              <a:prstGeom prst="rect">
                <a:avLst/>
              </a:prstGeom>
              <a:blipFill>
                <a:blip r:embed="rId13"/>
                <a:stretch>
                  <a:fillRect l="-21622" r="-21622" b="-6522"/>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0DCF90C-773D-4E61-849E-E33AF0EA6AAB}"/>
              </a:ext>
            </a:extLst>
          </p:cNvPr>
          <p:cNvCxnSpPr>
            <a:cxnSpLocks/>
            <a:endCxn id="20" idx="1"/>
          </p:cNvCxnSpPr>
          <p:nvPr/>
        </p:nvCxnSpPr>
        <p:spPr>
          <a:xfrm>
            <a:off x="4722373" y="2739115"/>
            <a:ext cx="1241512" cy="509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464A490-640F-3A03-AB76-D1692D6C1900}"/>
              </a:ext>
            </a:extLst>
          </p:cNvPr>
          <p:cNvCxnSpPr>
            <a:cxnSpLocks/>
            <a:endCxn id="20" idx="1"/>
          </p:cNvCxnSpPr>
          <p:nvPr/>
        </p:nvCxnSpPr>
        <p:spPr>
          <a:xfrm flipV="1">
            <a:off x="5246089" y="3248455"/>
            <a:ext cx="717796" cy="391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06B4DB7-1423-E0EF-065B-8D44830661B0}"/>
              </a:ext>
            </a:extLst>
          </p:cNvPr>
          <p:cNvCxnSpPr>
            <a:stCxn id="20" idx="3"/>
          </p:cNvCxnSpPr>
          <p:nvPr/>
        </p:nvCxnSpPr>
        <p:spPr>
          <a:xfrm flipV="1">
            <a:off x="6189908" y="3248454"/>
            <a:ext cx="6835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ED939031-F5F4-DB0D-1F63-D5904F3EC096}"/>
                  </a:ext>
                </a:extLst>
              </p:cNvPr>
              <p:cNvGraphicFramePr>
                <a:graphicFrameLocks noGrp="1"/>
              </p:cNvGraphicFramePr>
              <p:nvPr>
                <p:extLst>
                  <p:ext uri="{D42A27DB-BD31-4B8C-83A1-F6EECF244321}">
                    <p14:modId xmlns:p14="http://schemas.microsoft.com/office/powerpoint/2010/main" val="1170559506"/>
                  </p:ext>
                </p:extLst>
              </p:nvPr>
            </p:nvGraphicFramePr>
            <p:xfrm>
              <a:off x="7318577" y="5592276"/>
              <a:ext cx="3334862" cy="37084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𝑒</m:t>
                                    </m:r>
                                  </m:e>
                                </m:d>
                                <m:r>
                                  <a:rPr lang="en-US" b="0" i="1" smtClean="0">
                                    <a:latin typeface="Cambria Math" panose="02040503050406030204" pitchFamily="18" charset="0"/>
                                    <a:ea typeface="Cambria Math" panose="02040503050406030204" pitchFamily="18" charset="0"/>
                                  </a:rPr>
                                  <m:t>=0.002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e>
                                </m:d>
                                <m:r>
                                  <a:rPr lang="en-US" b="0" i="1" smtClean="0">
                                    <a:latin typeface="Cambria Math" panose="02040503050406030204" pitchFamily="18" charset="0"/>
                                    <a:ea typeface="Cambria Math" panose="02040503050406030204" pitchFamily="18" charset="0"/>
                                  </a:rPr>
                                  <m:t>=0.998</m:t>
                                </m:r>
                              </m:oMath>
                            </m:oMathPara>
                          </a14:m>
                          <a:endParaRPr lang="en-US" dirty="0"/>
                        </a:p>
                      </a:txBody>
                      <a:tcPr/>
                    </a:tc>
                    <a:extLst>
                      <a:ext uri="{0D108BD9-81ED-4DB2-BD59-A6C34878D82A}">
                        <a16:rowId xmlns:a16="http://schemas.microsoft.com/office/drawing/2014/main" val="2208905548"/>
                      </a:ext>
                    </a:extLst>
                  </a:tr>
                </a:tbl>
              </a:graphicData>
            </a:graphic>
          </p:graphicFrame>
        </mc:Choice>
        <mc:Fallback xmlns="">
          <p:graphicFrame>
            <p:nvGraphicFramePr>
              <p:cNvPr id="29" name="Table 28">
                <a:extLst>
                  <a:ext uri="{FF2B5EF4-FFF2-40B4-BE49-F238E27FC236}">
                    <a16:creationId xmlns:a16="http://schemas.microsoft.com/office/drawing/2014/main" id="{ED939031-F5F4-DB0D-1F63-D5904F3EC096}"/>
                  </a:ext>
                </a:extLst>
              </p:cNvPr>
              <p:cNvGraphicFramePr>
                <a:graphicFrameLocks noGrp="1"/>
              </p:cNvGraphicFramePr>
              <p:nvPr>
                <p:extLst>
                  <p:ext uri="{D42A27DB-BD31-4B8C-83A1-F6EECF244321}">
                    <p14:modId xmlns:p14="http://schemas.microsoft.com/office/powerpoint/2010/main" val="1170559506"/>
                  </p:ext>
                </p:extLst>
              </p:nvPr>
            </p:nvGraphicFramePr>
            <p:xfrm>
              <a:off x="7318577" y="5592276"/>
              <a:ext cx="3334862" cy="37084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endParaRPr lang="en-US"/>
                        </a:p>
                      </a:txBody>
                      <a:tcPr>
                        <a:blipFill>
                          <a:blip r:embed="rId14"/>
                          <a:stretch>
                            <a:fillRect l="-365" t="-1613" r="-100730" b="-3226"/>
                          </a:stretch>
                        </a:blipFill>
                      </a:tcPr>
                    </a:tc>
                    <a:tc>
                      <a:txBody>
                        <a:bodyPr/>
                        <a:lstStyle/>
                        <a:p>
                          <a:endParaRPr lang="en-US"/>
                        </a:p>
                      </a:txBody>
                      <a:tcPr>
                        <a:blipFill>
                          <a:blip r:embed="rId14"/>
                          <a:stretch>
                            <a:fillRect l="-100365" t="-1613" r="-730" b="-3226"/>
                          </a:stretch>
                        </a:blipFill>
                      </a:tcPr>
                    </a:tc>
                    <a:extLst>
                      <a:ext uri="{0D108BD9-81ED-4DB2-BD59-A6C34878D82A}">
                        <a16:rowId xmlns:a16="http://schemas.microsoft.com/office/drawing/2014/main" val="2208905548"/>
                      </a:ext>
                    </a:extLst>
                  </a:tr>
                </a:tbl>
              </a:graphicData>
            </a:graphic>
          </p:graphicFrame>
        </mc:Fallback>
      </mc:AlternateContent>
      <p:cxnSp>
        <p:nvCxnSpPr>
          <p:cNvPr id="30" name="Straight Arrow Connector 29">
            <a:extLst>
              <a:ext uri="{FF2B5EF4-FFF2-40B4-BE49-F238E27FC236}">
                <a16:creationId xmlns:a16="http://schemas.microsoft.com/office/drawing/2014/main" id="{2BD94085-C65C-9E50-6A61-BFEAEE63EBBF}"/>
              </a:ext>
            </a:extLst>
          </p:cNvPr>
          <p:cNvCxnSpPr>
            <a:cxnSpLocks/>
          </p:cNvCxnSpPr>
          <p:nvPr/>
        </p:nvCxnSpPr>
        <p:spPr>
          <a:xfrm>
            <a:off x="7318577" y="5527926"/>
            <a:ext cx="3362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299C6BA-B370-2265-28AC-D58FB7405574}"/>
                  </a:ext>
                </a:extLst>
              </p:cNvPr>
              <p:cNvSpPr txBox="1"/>
              <p:nvPr/>
            </p:nvSpPr>
            <p:spPr>
              <a:xfrm>
                <a:off x="7565546" y="5266350"/>
                <a:ext cx="2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31" name="TextBox 30">
                <a:extLst>
                  <a:ext uri="{FF2B5EF4-FFF2-40B4-BE49-F238E27FC236}">
                    <a16:creationId xmlns:a16="http://schemas.microsoft.com/office/drawing/2014/main" id="{1299C6BA-B370-2265-28AC-D58FB7405574}"/>
                  </a:ext>
                </a:extLst>
              </p:cNvPr>
              <p:cNvSpPr txBox="1">
                <a:spLocks noRot="1" noChangeAspect="1" noMove="1" noResize="1" noEditPoints="1" noAdjustHandles="1" noChangeArrowheads="1" noChangeShapeType="1" noTextEdit="1"/>
              </p:cNvSpPr>
              <p:nvPr/>
            </p:nvSpPr>
            <p:spPr>
              <a:xfrm>
                <a:off x="7565546" y="5266350"/>
                <a:ext cx="206210" cy="276999"/>
              </a:xfrm>
              <a:prstGeom prst="rect">
                <a:avLst/>
              </a:prstGeom>
              <a:blipFill>
                <a:blip r:embed="rId15"/>
                <a:stretch>
                  <a:fillRect l="-26471" r="-2352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174C4B0-B69F-65FC-6D58-24F78C51D3A8}"/>
                  </a:ext>
                </a:extLst>
              </p:cNvPr>
              <p:cNvSpPr txBox="1"/>
              <p:nvPr/>
            </p:nvSpPr>
            <p:spPr>
              <a:xfrm>
                <a:off x="7899367" y="5120913"/>
                <a:ext cx="285966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B174C4B0-B69F-65FC-6D58-24F78C51D3A8}"/>
                  </a:ext>
                </a:extLst>
              </p:cNvPr>
              <p:cNvSpPr txBox="1">
                <a:spLocks noRot="1" noChangeAspect="1" noMove="1" noResize="1" noEditPoints="1" noAdjustHandles="1" noChangeArrowheads="1" noChangeShapeType="1" noTextEdit="1"/>
              </p:cNvSpPr>
              <p:nvPr/>
            </p:nvSpPr>
            <p:spPr>
              <a:xfrm>
                <a:off x="7899367" y="5120913"/>
                <a:ext cx="2859666" cy="369332"/>
              </a:xfrm>
              <a:prstGeom prst="rect">
                <a:avLst/>
              </a:prstGeom>
              <a:blipFill>
                <a:blip r:embed="rId1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0" name="Table 39">
                <a:extLst>
                  <a:ext uri="{FF2B5EF4-FFF2-40B4-BE49-F238E27FC236}">
                    <a16:creationId xmlns:a16="http://schemas.microsoft.com/office/drawing/2014/main" id="{2C8FF3BD-68EF-73E7-0FE4-936D1FA5BB96}"/>
                  </a:ext>
                </a:extLst>
              </p:cNvPr>
              <p:cNvGraphicFramePr>
                <a:graphicFrameLocks noGrp="1"/>
              </p:cNvGraphicFramePr>
              <p:nvPr>
                <p:extLst>
                  <p:ext uri="{D42A27DB-BD31-4B8C-83A1-F6EECF244321}">
                    <p14:modId xmlns:p14="http://schemas.microsoft.com/office/powerpoint/2010/main" val="300809212"/>
                  </p:ext>
                </p:extLst>
              </p:nvPr>
            </p:nvGraphicFramePr>
            <p:xfrm>
              <a:off x="1539570" y="5402999"/>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0.00119705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0.59104554</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0.00036611</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0.001127241</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40" name="Table 39">
                <a:extLst>
                  <a:ext uri="{FF2B5EF4-FFF2-40B4-BE49-F238E27FC236}">
                    <a16:creationId xmlns:a16="http://schemas.microsoft.com/office/drawing/2014/main" id="{2C8FF3BD-68EF-73E7-0FE4-936D1FA5BB96}"/>
                  </a:ext>
                </a:extLst>
              </p:cNvPr>
              <p:cNvGraphicFramePr>
                <a:graphicFrameLocks noGrp="1"/>
              </p:cNvGraphicFramePr>
              <p:nvPr>
                <p:extLst>
                  <p:ext uri="{D42A27DB-BD31-4B8C-83A1-F6EECF244321}">
                    <p14:modId xmlns:p14="http://schemas.microsoft.com/office/powerpoint/2010/main" val="300809212"/>
                  </p:ext>
                </p:extLst>
              </p:nvPr>
            </p:nvGraphicFramePr>
            <p:xfrm>
              <a:off x="1539570" y="5402999"/>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endParaRPr lang="en-US"/>
                        </a:p>
                      </a:txBody>
                      <a:tcPr>
                        <a:blipFill>
                          <a:blip r:embed="rId17"/>
                          <a:stretch>
                            <a:fillRect l="-365" t="-1639" r="-100730" b="-104918"/>
                          </a:stretch>
                        </a:blipFill>
                      </a:tcPr>
                    </a:tc>
                    <a:tc>
                      <a:txBody>
                        <a:bodyPr/>
                        <a:lstStyle/>
                        <a:p>
                          <a:endParaRPr lang="en-US"/>
                        </a:p>
                      </a:txBody>
                      <a:tcPr>
                        <a:blipFill>
                          <a:blip r:embed="rId17"/>
                          <a:stretch>
                            <a:fillRect l="-100365" t="-1639" r="-730" b="-104918"/>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17"/>
                          <a:stretch>
                            <a:fillRect l="-365" t="-101639" r="-100730" b="-4918"/>
                          </a:stretch>
                        </a:blipFill>
                      </a:tcPr>
                    </a:tc>
                    <a:tc>
                      <a:txBody>
                        <a:bodyPr/>
                        <a:lstStyle/>
                        <a:p>
                          <a:endParaRPr lang="en-US"/>
                        </a:p>
                      </a:txBody>
                      <a:tcPr>
                        <a:blipFill>
                          <a:blip r:embed="rId17"/>
                          <a:stretch>
                            <a:fillRect l="-100365" t="-101639" r="-730" b="-4918"/>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9EBC4E5-387D-0392-DC50-9CE0D4ABFF82}"/>
                  </a:ext>
                </a:extLst>
              </p:cNvPr>
              <p:cNvSpPr txBox="1"/>
              <p:nvPr/>
            </p:nvSpPr>
            <p:spPr>
              <a:xfrm>
                <a:off x="2687046" y="4892407"/>
                <a:ext cx="2215335"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6</m:t>
                          </m:r>
                        </m:sub>
                      </m:sSub>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e>
                      </m:d>
                    </m:oMath>
                  </m:oMathPara>
                </a14:m>
                <a:endParaRPr lang="en-US" dirty="0"/>
              </a:p>
            </p:txBody>
          </p:sp>
        </mc:Choice>
        <mc:Fallback xmlns="">
          <p:sp>
            <p:nvSpPr>
              <p:cNvPr id="41" name="TextBox 40">
                <a:extLst>
                  <a:ext uri="{FF2B5EF4-FFF2-40B4-BE49-F238E27FC236}">
                    <a16:creationId xmlns:a16="http://schemas.microsoft.com/office/drawing/2014/main" id="{49EBC4E5-387D-0392-DC50-9CE0D4ABFF82}"/>
                  </a:ext>
                </a:extLst>
              </p:cNvPr>
              <p:cNvSpPr txBox="1">
                <a:spLocks noRot="1" noChangeAspect="1" noMove="1" noResize="1" noEditPoints="1" noAdjustHandles="1" noChangeArrowheads="1" noChangeShapeType="1" noTextEdit="1"/>
              </p:cNvSpPr>
              <p:nvPr/>
            </p:nvSpPr>
            <p:spPr>
              <a:xfrm>
                <a:off x="2687046" y="4892407"/>
                <a:ext cx="2215335" cy="369332"/>
              </a:xfrm>
              <a:prstGeom prst="rect">
                <a:avLst/>
              </a:prstGeom>
              <a:blipFill>
                <a:blip r:embed="rId18"/>
                <a:stretch>
                  <a:fillRect b="-13333"/>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4739C00C-111A-CCE7-D4E9-7B99701F7F92}"/>
              </a:ext>
            </a:extLst>
          </p:cNvPr>
          <p:cNvCxnSpPr>
            <a:cxnSpLocks/>
          </p:cNvCxnSpPr>
          <p:nvPr/>
        </p:nvCxnSpPr>
        <p:spPr>
          <a:xfrm>
            <a:off x="1539570" y="5338649"/>
            <a:ext cx="3362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FF2C890-2229-7CB5-37C4-BE4682E36987}"/>
                  </a:ext>
                </a:extLst>
              </p:cNvPr>
              <p:cNvSpPr txBox="1"/>
              <p:nvPr/>
            </p:nvSpPr>
            <p:spPr>
              <a:xfrm>
                <a:off x="1786539" y="5077073"/>
                <a:ext cx="2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43" name="TextBox 42">
                <a:extLst>
                  <a:ext uri="{FF2B5EF4-FFF2-40B4-BE49-F238E27FC236}">
                    <a16:creationId xmlns:a16="http://schemas.microsoft.com/office/drawing/2014/main" id="{3FF2C890-2229-7CB5-37C4-BE4682E36987}"/>
                  </a:ext>
                </a:extLst>
              </p:cNvPr>
              <p:cNvSpPr txBox="1">
                <a:spLocks noRot="1" noChangeAspect="1" noMove="1" noResize="1" noEditPoints="1" noAdjustHandles="1" noChangeArrowheads="1" noChangeShapeType="1" noTextEdit="1"/>
              </p:cNvSpPr>
              <p:nvPr/>
            </p:nvSpPr>
            <p:spPr>
              <a:xfrm>
                <a:off x="1786539" y="5077073"/>
                <a:ext cx="206210" cy="276999"/>
              </a:xfrm>
              <a:prstGeom prst="rect">
                <a:avLst/>
              </a:prstGeom>
              <a:blipFill>
                <a:blip r:embed="rId19"/>
                <a:stretch>
                  <a:fillRect l="-26471" r="-2352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BC5D0B6-211D-B449-5978-9342A06B35B5}"/>
                  </a:ext>
                </a:extLst>
              </p:cNvPr>
              <p:cNvSpPr txBox="1"/>
              <p:nvPr/>
            </p:nvSpPr>
            <p:spPr>
              <a:xfrm>
                <a:off x="1197474" y="5635431"/>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44" name="TextBox 43">
                <a:extLst>
                  <a:ext uri="{FF2B5EF4-FFF2-40B4-BE49-F238E27FC236}">
                    <a16:creationId xmlns:a16="http://schemas.microsoft.com/office/drawing/2014/main" id="{0BC5D0B6-211D-B449-5978-9342A06B35B5}"/>
                  </a:ext>
                </a:extLst>
              </p:cNvPr>
              <p:cNvSpPr txBox="1">
                <a:spLocks noRot="1" noChangeAspect="1" noMove="1" noResize="1" noEditPoints="1" noAdjustHandles="1" noChangeArrowheads="1" noChangeShapeType="1" noTextEdit="1"/>
              </p:cNvSpPr>
              <p:nvPr/>
            </p:nvSpPr>
            <p:spPr>
              <a:xfrm>
                <a:off x="1197474" y="5635431"/>
                <a:ext cx="211405" cy="276999"/>
              </a:xfrm>
              <a:prstGeom prst="rect">
                <a:avLst/>
              </a:prstGeom>
              <a:blipFill>
                <a:blip r:embed="rId20"/>
                <a:stretch>
                  <a:fillRect l="-25714" r="-22857" b="-6522"/>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07C990E0-CC80-09B4-CE2C-0D531EBBD964}"/>
              </a:ext>
            </a:extLst>
          </p:cNvPr>
          <p:cNvCxnSpPr/>
          <p:nvPr/>
        </p:nvCxnSpPr>
        <p:spPr>
          <a:xfrm>
            <a:off x="1488200" y="5403091"/>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ight Brace 52">
            <a:extLst>
              <a:ext uri="{FF2B5EF4-FFF2-40B4-BE49-F238E27FC236}">
                <a16:creationId xmlns:a16="http://schemas.microsoft.com/office/drawing/2014/main" id="{1FAE0103-C3DA-AADF-6B56-35C6AB52F207}"/>
              </a:ext>
            </a:extLst>
          </p:cNvPr>
          <p:cNvSpPr/>
          <p:nvPr/>
        </p:nvSpPr>
        <p:spPr>
          <a:xfrm rot="16200000">
            <a:off x="9441086" y="-688244"/>
            <a:ext cx="204023" cy="31032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5931649-17E1-A9ED-4D7B-C56ACDB8732C}"/>
                  </a:ext>
                </a:extLst>
              </p:cNvPr>
              <p:cNvSpPr txBox="1"/>
              <p:nvPr/>
            </p:nvSpPr>
            <p:spPr>
              <a:xfrm>
                <a:off x="9081134" y="491095"/>
                <a:ext cx="92392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6</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𝐵</m:t>
                          </m:r>
                          <m:r>
                            <a:rPr lang="en-US" sz="1400" b="0" i="1" smtClean="0">
                              <a:latin typeface="Cambria Math" panose="02040503050406030204" pitchFamily="18" charset="0"/>
                            </a:rPr>
                            <m:t>,</m:t>
                          </m:r>
                          <m:r>
                            <a:rPr lang="en-US" sz="1400" b="0" i="1" smtClean="0">
                              <a:latin typeface="Cambria Math" panose="02040503050406030204" pitchFamily="18" charset="0"/>
                            </a:rPr>
                            <m:t>𝐸</m:t>
                          </m:r>
                        </m:e>
                      </m:d>
                    </m:oMath>
                  </m:oMathPara>
                </a14:m>
                <a:endParaRPr lang="en-US" sz="1400" dirty="0"/>
              </a:p>
            </p:txBody>
          </p:sp>
        </mc:Choice>
        <mc:Fallback xmlns="">
          <p:sp>
            <p:nvSpPr>
              <p:cNvPr id="55" name="TextBox 54">
                <a:extLst>
                  <a:ext uri="{FF2B5EF4-FFF2-40B4-BE49-F238E27FC236}">
                    <a16:creationId xmlns:a16="http://schemas.microsoft.com/office/drawing/2014/main" id="{95931649-17E1-A9ED-4D7B-C56ACDB8732C}"/>
                  </a:ext>
                </a:extLst>
              </p:cNvPr>
              <p:cNvSpPr txBox="1">
                <a:spLocks noRot="1" noChangeAspect="1" noMove="1" noResize="1" noEditPoints="1" noAdjustHandles="1" noChangeArrowheads="1" noChangeShapeType="1" noTextEdit="1"/>
              </p:cNvSpPr>
              <p:nvPr/>
            </p:nvSpPr>
            <p:spPr>
              <a:xfrm>
                <a:off x="9081134" y="491095"/>
                <a:ext cx="923926" cy="307777"/>
              </a:xfrm>
              <a:prstGeom prst="rect">
                <a:avLst/>
              </a:prstGeom>
              <a:blipFill>
                <a:blip r:embed="rId21"/>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64910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25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250"/>
                                        <p:tgtEl>
                                          <p:spTgt spid="22"/>
                                        </p:tgtEl>
                                      </p:cBhvr>
                                    </p:animEffect>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50"/>
                                        <p:tgtEl>
                                          <p:spTgt spid="2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250"/>
                                        <p:tgtEl>
                                          <p:spTgt spid="28"/>
                                        </p:tgtEl>
                                      </p:cBhvr>
                                    </p:animEffect>
                                  </p:childTnLst>
                                </p:cTn>
                              </p:par>
                            </p:childTnLst>
                          </p:cTn>
                        </p:par>
                        <p:par>
                          <p:cTn id="19" fill="hold">
                            <p:stCondLst>
                              <p:cond delay="750"/>
                            </p:stCondLst>
                            <p:childTnLst>
                              <p:par>
                                <p:cTn id="20" presetID="42"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anim calcmode="lin" valueType="num">
                                      <p:cBhvr>
                                        <p:cTn id="23" dur="250" fill="hold"/>
                                        <p:tgtEl>
                                          <p:spTgt spid="14"/>
                                        </p:tgtEl>
                                        <p:attrNameLst>
                                          <p:attrName>ppt_x</p:attrName>
                                        </p:attrNameLst>
                                      </p:cBhvr>
                                      <p:tavLst>
                                        <p:tav tm="0">
                                          <p:val>
                                            <p:strVal val="#ppt_x"/>
                                          </p:val>
                                        </p:tav>
                                        <p:tav tm="100000">
                                          <p:val>
                                            <p:strVal val="#ppt_x"/>
                                          </p:val>
                                        </p:tav>
                                      </p:tavLst>
                                    </p:anim>
                                    <p:anim calcmode="lin" valueType="num">
                                      <p:cBhvr>
                                        <p:cTn id="24" dur="25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50"/>
                                        <p:tgtEl>
                                          <p:spTgt spid="16"/>
                                        </p:tgtEl>
                                      </p:cBhvr>
                                    </p:animEffect>
                                    <p:anim calcmode="lin" valueType="num">
                                      <p:cBhvr>
                                        <p:cTn id="28" dur="250" fill="hold"/>
                                        <p:tgtEl>
                                          <p:spTgt spid="16"/>
                                        </p:tgtEl>
                                        <p:attrNameLst>
                                          <p:attrName>ppt_x</p:attrName>
                                        </p:attrNameLst>
                                      </p:cBhvr>
                                      <p:tavLst>
                                        <p:tav tm="0">
                                          <p:val>
                                            <p:strVal val="#ppt_x"/>
                                          </p:val>
                                        </p:tav>
                                        <p:tav tm="100000">
                                          <p:val>
                                            <p:strVal val="#ppt_x"/>
                                          </p:val>
                                        </p:tav>
                                      </p:tavLst>
                                    </p:anim>
                                    <p:anim calcmode="lin" valueType="num">
                                      <p:cBhvr>
                                        <p:cTn id="29" dur="25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50"/>
                                        <p:tgtEl>
                                          <p:spTgt spid="17"/>
                                        </p:tgtEl>
                                      </p:cBhvr>
                                    </p:animEffect>
                                    <p:anim calcmode="lin" valueType="num">
                                      <p:cBhvr>
                                        <p:cTn id="33" dur="250" fill="hold"/>
                                        <p:tgtEl>
                                          <p:spTgt spid="17"/>
                                        </p:tgtEl>
                                        <p:attrNameLst>
                                          <p:attrName>ppt_x</p:attrName>
                                        </p:attrNameLst>
                                      </p:cBhvr>
                                      <p:tavLst>
                                        <p:tav tm="0">
                                          <p:val>
                                            <p:strVal val="#ppt_x"/>
                                          </p:val>
                                        </p:tav>
                                        <p:tav tm="100000">
                                          <p:val>
                                            <p:strVal val="#ppt_x"/>
                                          </p:val>
                                        </p:tav>
                                      </p:tavLst>
                                    </p:anim>
                                    <p:anim calcmode="lin" valueType="num">
                                      <p:cBhvr>
                                        <p:cTn id="34" dur="25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50"/>
                                        <p:tgtEl>
                                          <p:spTgt spid="19"/>
                                        </p:tgtEl>
                                      </p:cBhvr>
                                    </p:animEffect>
                                    <p:anim calcmode="lin" valueType="num">
                                      <p:cBhvr>
                                        <p:cTn id="38" dur="250" fill="hold"/>
                                        <p:tgtEl>
                                          <p:spTgt spid="19"/>
                                        </p:tgtEl>
                                        <p:attrNameLst>
                                          <p:attrName>ppt_x</p:attrName>
                                        </p:attrNameLst>
                                      </p:cBhvr>
                                      <p:tavLst>
                                        <p:tav tm="0">
                                          <p:val>
                                            <p:strVal val="#ppt_x"/>
                                          </p:val>
                                        </p:tav>
                                        <p:tav tm="100000">
                                          <p:val>
                                            <p:strVal val="#ppt_x"/>
                                          </p:val>
                                        </p:tav>
                                      </p:tavLst>
                                    </p:anim>
                                    <p:anim calcmode="lin" valueType="num">
                                      <p:cBhvr>
                                        <p:cTn id="39"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250"/>
                                        <p:tgtEl>
                                          <p:spTgt spid="55"/>
                                        </p:tgtEl>
                                      </p:cBhvr>
                                    </p:animEffect>
                                    <p:anim calcmode="lin" valueType="num">
                                      <p:cBhvr>
                                        <p:cTn id="45" dur="250" fill="hold"/>
                                        <p:tgtEl>
                                          <p:spTgt spid="55"/>
                                        </p:tgtEl>
                                        <p:attrNameLst>
                                          <p:attrName>ppt_x</p:attrName>
                                        </p:attrNameLst>
                                      </p:cBhvr>
                                      <p:tavLst>
                                        <p:tav tm="0">
                                          <p:val>
                                            <p:strVal val="#ppt_x"/>
                                          </p:val>
                                        </p:tav>
                                        <p:tav tm="100000">
                                          <p:val>
                                            <p:strVal val="#ppt_x"/>
                                          </p:val>
                                        </p:tav>
                                      </p:tavLst>
                                    </p:anim>
                                    <p:anim calcmode="lin" valueType="num">
                                      <p:cBhvr>
                                        <p:cTn id="46" dur="250" fill="hold"/>
                                        <p:tgtEl>
                                          <p:spTgt spid="55"/>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250"/>
                                        <p:tgtEl>
                                          <p:spTgt spid="53"/>
                                        </p:tgtEl>
                                      </p:cBhvr>
                                    </p:animEffect>
                                    <p:anim calcmode="lin" valueType="num">
                                      <p:cBhvr>
                                        <p:cTn id="50" dur="250" fill="hold"/>
                                        <p:tgtEl>
                                          <p:spTgt spid="53"/>
                                        </p:tgtEl>
                                        <p:attrNameLst>
                                          <p:attrName>ppt_x</p:attrName>
                                        </p:attrNameLst>
                                      </p:cBhvr>
                                      <p:tavLst>
                                        <p:tav tm="0">
                                          <p:val>
                                            <p:strVal val="#ppt_x"/>
                                          </p:val>
                                        </p:tav>
                                        <p:tav tm="100000">
                                          <p:val>
                                            <p:strVal val="#ppt_x"/>
                                          </p:val>
                                        </p:tav>
                                      </p:tavLst>
                                    </p:anim>
                                    <p:anim calcmode="lin" valueType="num">
                                      <p:cBhvr>
                                        <p:cTn id="51" dur="25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250"/>
                                        <p:tgtEl>
                                          <p:spTgt spid="29"/>
                                        </p:tgtEl>
                                      </p:cBhvr>
                                    </p:animEffect>
                                    <p:anim calcmode="lin" valueType="num">
                                      <p:cBhvr>
                                        <p:cTn id="57" dur="250" fill="hold"/>
                                        <p:tgtEl>
                                          <p:spTgt spid="29"/>
                                        </p:tgtEl>
                                        <p:attrNameLst>
                                          <p:attrName>ppt_x</p:attrName>
                                        </p:attrNameLst>
                                      </p:cBhvr>
                                      <p:tavLst>
                                        <p:tav tm="0">
                                          <p:val>
                                            <p:strVal val="#ppt_x"/>
                                          </p:val>
                                        </p:tav>
                                        <p:tav tm="100000">
                                          <p:val>
                                            <p:strVal val="#ppt_x"/>
                                          </p:val>
                                        </p:tav>
                                      </p:tavLst>
                                    </p:anim>
                                    <p:anim calcmode="lin" valueType="num">
                                      <p:cBhvr>
                                        <p:cTn id="58" dur="250" fill="hold"/>
                                        <p:tgtEl>
                                          <p:spTgt spid="29"/>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250"/>
                                        <p:tgtEl>
                                          <p:spTgt spid="30"/>
                                        </p:tgtEl>
                                      </p:cBhvr>
                                    </p:animEffect>
                                    <p:anim calcmode="lin" valueType="num">
                                      <p:cBhvr>
                                        <p:cTn id="62" dur="250" fill="hold"/>
                                        <p:tgtEl>
                                          <p:spTgt spid="30"/>
                                        </p:tgtEl>
                                        <p:attrNameLst>
                                          <p:attrName>ppt_x</p:attrName>
                                        </p:attrNameLst>
                                      </p:cBhvr>
                                      <p:tavLst>
                                        <p:tav tm="0">
                                          <p:val>
                                            <p:strVal val="#ppt_x"/>
                                          </p:val>
                                        </p:tav>
                                        <p:tav tm="100000">
                                          <p:val>
                                            <p:strVal val="#ppt_x"/>
                                          </p:val>
                                        </p:tav>
                                      </p:tavLst>
                                    </p:anim>
                                    <p:anim calcmode="lin" valueType="num">
                                      <p:cBhvr>
                                        <p:cTn id="63" dur="250" fill="hold"/>
                                        <p:tgtEl>
                                          <p:spTgt spid="3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250"/>
                                        <p:tgtEl>
                                          <p:spTgt spid="31"/>
                                        </p:tgtEl>
                                      </p:cBhvr>
                                    </p:animEffect>
                                    <p:anim calcmode="lin" valueType="num">
                                      <p:cBhvr>
                                        <p:cTn id="67" dur="250" fill="hold"/>
                                        <p:tgtEl>
                                          <p:spTgt spid="31"/>
                                        </p:tgtEl>
                                        <p:attrNameLst>
                                          <p:attrName>ppt_x</p:attrName>
                                        </p:attrNameLst>
                                      </p:cBhvr>
                                      <p:tavLst>
                                        <p:tav tm="0">
                                          <p:val>
                                            <p:strVal val="#ppt_x"/>
                                          </p:val>
                                        </p:tav>
                                        <p:tav tm="100000">
                                          <p:val>
                                            <p:strVal val="#ppt_x"/>
                                          </p:val>
                                        </p:tav>
                                      </p:tavLst>
                                    </p:anim>
                                    <p:anim calcmode="lin" valueType="num">
                                      <p:cBhvr>
                                        <p:cTn id="68" dur="250" fill="hold"/>
                                        <p:tgtEl>
                                          <p:spTgt spid="3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250"/>
                                        <p:tgtEl>
                                          <p:spTgt spid="39"/>
                                        </p:tgtEl>
                                      </p:cBhvr>
                                    </p:animEffect>
                                    <p:anim calcmode="lin" valueType="num">
                                      <p:cBhvr>
                                        <p:cTn id="72" dur="250" fill="hold"/>
                                        <p:tgtEl>
                                          <p:spTgt spid="39"/>
                                        </p:tgtEl>
                                        <p:attrNameLst>
                                          <p:attrName>ppt_x</p:attrName>
                                        </p:attrNameLst>
                                      </p:cBhvr>
                                      <p:tavLst>
                                        <p:tav tm="0">
                                          <p:val>
                                            <p:strVal val="#ppt_x"/>
                                          </p:val>
                                        </p:tav>
                                        <p:tav tm="100000">
                                          <p:val>
                                            <p:strVal val="#ppt_x"/>
                                          </p:val>
                                        </p:tav>
                                      </p:tavLst>
                                    </p:anim>
                                    <p:anim calcmode="lin" valueType="num">
                                      <p:cBhvr>
                                        <p:cTn id="7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250"/>
                                        <p:tgtEl>
                                          <p:spTgt spid="40"/>
                                        </p:tgtEl>
                                      </p:cBhvr>
                                    </p:animEffect>
                                    <p:anim calcmode="lin" valueType="num">
                                      <p:cBhvr>
                                        <p:cTn id="79" dur="250" fill="hold"/>
                                        <p:tgtEl>
                                          <p:spTgt spid="40"/>
                                        </p:tgtEl>
                                        <p:attrNameLst>
                                          <p:attrName>ppt_x</p:attrName>
                                        </p:attrNameLst>
                                      </p:cBhvr>
                                      <p:tavLst>
                                        <p:tav tm="0">
                                          <p:val>
                                            <p:strVal val="#ppt_x"/>
                                          </p:val>
                                        </p:tav>
                                        <p:tav tm="100000">
                                          <p:val>
                                            <p:strVal val="#ppt_x"/>
                                          </p:val>
                                        </p:tav>
                                      </p:tavLst>
                                    </p:anim>
                                    <p:anim calcmode="lin" valueType="num">
                                      <p:cBhvr>
                                        <p:cTn id="80" dur="250" fill="hold"/>
                                        <p:tgtEl>
                                          <p:spTgt spid="4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250"/>
                                        <p:tgtEl>
                                          <p:spTgt spid="41"/>
                                        </p:tgtEl>
                                      </p:cBhvr>
                                    </p:animEffect>
                                    <p:anim calcmode="lin" valueType="num">
                                      <p:cBhvr>
                                        <p:cTn id="84" dur="250" fill="hold"/>
                                        <p:tgtEl>
                                          <p:spTgt spid="41"/>
                                        </p:tgtEl>
                                        <p:attrNameLst>
                                          <p:attrName>ppt_x</p:attrName>
                                        </p:attrNameLst>
                                      </p:cBhvr>
                                      <p:tavLst>
                                        <p:tav tm="0">
                                          <p:val>
                                            <p:strVal val="#ppt_x"/>
                                          </p:val>
                                        </p:tav>
                                        <p:tav tm="100000">
                                          <p:val>
                                            <p:strVal val="#ppt_x"/>
                                          </p:val>
                                        </p:tav>
                                      </p:tavLst>
                                    </p:anim>
                                    <p:anim calcmode="lin" valueType="num">
                                      <p:cBhvr>
                                        <p:cTn id="85" dur="250" fill="hold"/>
                                        <p:tgtEl>
                                          <p:spTgt spid="41"/>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250"/>
                                        <p:tgtEl>
                                          <p:spTgt spid="42"/>
                                        </p:tgtEl>
                                      </p:cBhvr>
                                    </p:animEffect>
                                    <p:anim calcmode="lin" valueType="num">
                                      <p:cBhvr>
                                        <p:cTn id="89" dur="250" fill="hold"/>
                                        <p:tgtEl>
                                          <p:spTgt spid="42"/>
                                        </p:tgtEl>
                                        <p:attrNameLst>
                                          <p:attrName>ppt_x</p:attrName>
                                        </p:attrNameLst>
                                      </p:cBhvr>
                                      <p:tavLst>
                                        <p:tav tm="0">
                                          <p:val>
                                            <p:strVal val="#ppt_x"/>
                                          </p:val>
                                        </p:tav>
                                        <p:tav tm="100000">
                                          <p:val>
                                            <p:strVal val="#ppt_x"/>
                                          </p:val>
                                        </p:tav>
                                      </p:tavLst>
                                    </p:anim>
                                    <p:anim calcmode="lin" valueType="num">
                                      <p:cBhvr>
                                        <p:cTn id="90" dur="250" fill="hold"/>
                                        <p:tgtEl>
                                          <p:spTgt spid="4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250"/>
                                        <p:tgtEl>
                                          <p:spTgt spid="43"/>
                                        </p:tgtEl>
                                      </p:cBhvr>
                                    </p:animEffect>
                                    <p:anim calcmode="lin" valueType="num">
                                      <p:cBhvr>
                                        <p:cTn id="94" dur="250" fill="hold"/>
                                        <p:tgtEl>
                                          <p:spTgt spid="43"/>
                                        </p:tgtEl>
                                        <p:attrNameLst>
                                          <p:attrName>ppt_x</p:attrName>
                                        </p:attrNameLst>
                                      </p:cBhvr>
                                      <p:tavLst>
                                        <p:tav tm="0">
                                          <p:val>
                                            <p:strVal val="#ppt_x"/>
                                          </p:val>
                                        </p:tav>
                                        <p:tav tm="100000">
                                          <p:val>
                                            <p:strVal val="#ppt_x"/>
                                          </p:val>
                                        </p:tav>
                                      </p:tavLst>
                                    </p:anim>
                                    <p:anim calcmode="lin" valueType="num">
                                      <p:cBhvr>
                                        <p:cTn id="95" dur="250" fill="hold"/>
                                        <p:tgtEl>
                                          <p:spTgt spid="4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fade">
                                      <p:cBhvr>
                                        <p:cTn id="98" dur="250"/>
                                        <p:tgtEl>
                                          <p:spTgt spid="44"/>
                                        </p:tgtEl>
                                      </p:cBhvr>
                                    </p:animEffect>
                                    <p:anim calcmode="lin" valueType="num">
                                      <p:cBhvr>
                                        <p:cTn id="99" dur="250" fill="hold"/>
                                        <p:tgtEl>
                                          <p:spTgt spid="44"/>
                                        </p:tgtEl>
                                        <p:attrNameLst>
                                          <p:attrName>ppt_x</p:attrName>
                                        </p:attrNameLst>
                                      </p:cBhvr>
                                      <p:tavLst>
                                        <p:tav tm="0">
                                          <p:val>
                                            <p:strVal val="#ppt_x"/>
                                          </p:val>
                                        </p:tav>
                                        <p:tav tm="100000">
                                          <p:val>
                                            <p:strVal val="#ppt_x"/>
                                          </p:val>
                                        </p:tav>
                                      </p:tavLst>
                                    </p:anim>
                                    <p:anim calcmode="lin" valueType="num">
                                      <p:cBhvr>
                                        <p:cTn id="100" dur="250" fill="hold"/>
                                        <p:tgtEl>
                                          <p:spTgt spid="44"/>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250"/>
                                        <p:tgtEl>
                                          <p:spTgt spid="45"/>
                                        </p:tgtEl>
                                      </p:cBhvr>
                                    </p:animEffect>
                                    <p:anim calcmode="lin" valueType="num">
                                      <p:cBhvr>
                                        <p:cTn id="104" dur="250" fill="hold"/>
                                        <p:tgtEl>
                                          <p:spTgt spid="45"/>
                                        </p:tgtEl>
                                        <p:attrNameLst>
                                          <p:attrName>ppt_x</p:attrName>
                                        </p:attrNameLst>
                                      </p:cBhvr>
                                      <p:tavLst>
                                        <p:tav tm="0">
                                          <p:val>
                                            <p:strVal val="#ppt_x"/>
                                          </p:val>
                                        </p:tav>
                                        <p:tav tm="100000">
                                          <p:val>
                                            <p:strVal val="#ppt_x"/>
                                          </p:val>
                                        </p:tav>
                                      </p:tavLst>
                                    </p:anim>
                                    <p:anim calcmode="lin" valueType="num">
                                      <p:cBhvr>
                                        <p:cTn id="105" dur="25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31" grpId="0"/>
      <p:bldP spid="39" grpId="0"/>
      <p:bldP spid="41" grpId="0"/>
      <p:bldP spid="43" grpId="0"/>
      <p:bldP spid="44" grpId="0"/>
      <p:bldP spid="53" grpId="0" animBg="1"/>
      <p:bldP spid="5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67AF-1C94-515F-B835-A3B7BE5FA0FF}"/>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9E369F20-20BB-2CE7-77D3-54160A4CCE49}"/>
                  </a:ext>
                </a:extLst>
              </p:cNvPr>
              <p:cNvGraphicFramePr>
                <a:graphicFrameLocks noGrp="1"/>
              </p:cNvGraphicFramePr>
              <p:nvPr>
                <p:extLst>
                  <p:ext uri="{D42A27DB-BD31-4B8C-83A1-F6EECF244321}">
                    <p14:modId xmlns:p14="http://schemas.microsoft.com/office/powerpoint/2010/main" val="1565398757"/>
                  </p:ext>
                </p:extLst>
              </p:nvPr>
            </p:nvGraphicFramePr>
            <p:xfrm>
              <a:off x="1439376" y="2762541"/>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0.00119705</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0.59104554</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0.00036611</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0.001127241</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3" name="Table 2">
                <a:extLst>
                  <a:ext uri="{FF2B5EF4-FFF2-40B4-BE49-F238E27FC236}">
                    <a16:creationId xmlns:a16="http://schemas.microsoft.com/office/drawing/2014/main" id="{9E369F20-20BB-2CE7-77D3-54160A4CCE49}"/>
                  </a:ext>
                </a:extLst>
              </p:cNvPr>
              <p:cNvGraphicFramePr>
                <a:graphicFrameLocks noGrp="1"/>
              </p:cNvGraphicFramePr>
              <p:nvPr>
                <p:extLst>
                  <p:ext uri="{D42A27DB-BD31-4B8C-83A1-F6EECF244321}">
                    <p14:modId xmlns:p14="http://schemas.microsoft.com/office/powerpoint/2010/main" val="1565398757"/>
                  </p:ext>
                </p:extLst>
              </p:nvPr>
            </p:nvGraphicFramePr>
            <p:xfrm>
              <a:off x="1439376" y="2762541"/>
              <a:ext cx="3334862"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gridCol w="1667431">
                      <a:extLst>
                        <a:ext uri="{9D8B030D-6E8A-4147-A177-3AD203B41FA5}">
                          <a16:colId xmlns:a16="http://schemas.microsoft.com/office/drawing/2014/main" val="3035569340"/>
                        </a:ext>
                      </a:extLst>
                    </a:gridCol>
                  </a:tblGrid>
                  <a:tr h="370840">
                    <a:tc>
                      <a:txBody>
                        <a:bodyPr/>
                        <a:lstStyle/>
                        <a:p>
                          <a:endParaRPr lang="en-US"/>
                        </a:p>
                      </a:txBody>
                      <a:tcPr>
                        <a:blipFill>
                          <a:blip r:embed="rId2"/>
                          <a:stretch>
                            <a:fillRect l="-365" t="-1639" r="-100730" b="-103279"/>
                          </a:stretch>
                        </a:blipFill>
                      </a:tcPr>
                    </a:tc>
                    <a:tc>
                      <a:txBody>
                        <a:bodyPr/>
                        <a:lstStyle/>
                        <a:p>
                          <a:endParaRPr lang="en-US"/>
                        </a:p>
                      </a:txBody>
                      <a:tcPr>
                        <a:blipFill>
                          <a:blip r:embed="rId2"/>
                          <a:stretch>
                            <a:fillRect l="-100365" t="-1639" r="-730" b="-103279"/>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2"/>
                          <a:stretch>
                            <a:fillRect l="-365" t="-101639" r="-100730" b="-3279"/>
                          </a:stretch>
                        </a:blipFill>
                      </a:tcPr>
                    </a:tc>
                    <a:tc>
                      <a:txBody>
                        <a:bodyPr/>
                        <a:lstStyle/>
                        <a:p>
                          <a:endParaRPr lang="en-US"/>
                        </a:p>
                      </a:txBody>
                      <a:tcPr>
                        <a:blipFill>
                          <a:blip r:embed="rId2"/>
                          <a:stretch>
                            <a:fillRect l="-100365" t="-101639" r="-730"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6BBEC7-21EF-B2F4-4745-1E86901F40DA}"/>
                  </a:ext>
                </a:extLst>
              </p:cNvPr>
              <p:cNvSpPr txBox="1"/>
              <p:nvPr/>
            </p:nvSpPr>
            <p:spPr>
              <a:xfrm>
                <a:off x="2353093" y="2223209"/>
                <a:ext cx="244909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6</m:t>
                          </m:r>
                        </m:sub>
                      </m:sSub>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e>
                      </m:d>
                    </m:oMath>
                  </m:oMathPara>
                </a14:m>
                <a:endParaRPr lang="en-US" dirty="0"/>
              </a:p>
            </p:txBody>
          </p:sp>
        </mc:Choice>
        <mc:Fallback xmlns="">
          <p:sp>
            <p:nvSpPr>
              <p:cNvPr id="4" name="TextBox 3">
                <a:extLst>
                  <a:ext uri="{FF2B5EF4-FFF2-40B4-BE49-F238E27FC236}">
                    <a16:creationId xmlns:a16="http://schemas.microsoft.com/office/drawing/2014/main" id="{9D6BBEC7-21EF-B2F4-4745-1E86901F40DA}"/>
                  </a:ext>
                </a:extLst>
              </p:cNvPr>
              <p:cNvSpPr txBox="1">
                <a:spLocks noRot="1" noChangeAspect="1" noMove="1" noResize="1" noEditPoints="1" noAdjustHandles="1" noChangeArrowheads="1" noChangeShapeType="1" noTextEdit="1"/>
              </p:cNvSpPr>
              <p:nvPr/>
            </p:nvSpPr>
            <p:spPr>
              <a:xfrm>
                <a:off x="2353093" y="2223209"/>
                <a:ext cx="2449094" cy="369332"/>
              </a:xfrm>
              <a:prstGeom prst="rect">
                <a:avLst/>
              </a:prstGeom>
              <a:blipFill>
                <a:blip r:embed="rId3"/>
                <a:stretch>
                  <a:fillRect b="-1333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33A3761-980A-E666-4F94-80B673B4AF10}"/>
              </a:ext>
            </a:extLst>
          </p:cNvPr>
          <p:cNvCxnSpPr>
            <a:cxnSpLocks/>
          </p:cNvCxnSpPr>
          <p:nvPr/>
        </p:nvCxnSpPr>
        <p:spPr>
          <a:xfrm>
            <a:off x="1439376" y="2698191"/>
            <a:ext cx="3362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2D3652-195B-D0B1-DF58-DB1A218F337B}"/>
                  </a:ext>
                </a:extLst>
              </p:cNvPr>
              <p:cNvSpPr txBox="1"/>
              <p:nvPr/>
            </p:nvSpPr>
            <p:spPr>
              <a:xfrm>
                <a:off x="1686345" y="2436615"/>
                <a:ext cx="2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6" name="TextBox 5">
                <a:extLst>
                  <a:ext uri="{FF2B5EF4-FFF2-40B4-BE49-F238E27FC236}">
                    <a16:creationId xmlns:a16="http://schemas.microsoft.com/office/drawing/2014/main" id="{AC2D3652-195B-D0B1-DF58-DB1A218F337B}"/>
                  </a:ext>
                </a:extLst>
              </p:cNvPr>
              <p:cNvSpPr txBox="1">
                <a:spLocks noRot="1" noChangeAspect="1" noMove="1" noResize="1" noEditPoints="1" noAdjustHandles="1" noChangeArrowheads="1" noChangeShapeType="1" noTextEdit="1"/>
              </p:cNvSpPr>
              <p:nvPr/>
            </p:nvSpPr>
            <p:spPr>
              <a:xfrm>
                <a:off x="1686345" y="2436615"/>
                <a:ext cx="206210" cy="276999"/>
              </a:xfrm>
              <a:prstGeom prst="rect">
                <a:avLst/>
              </a:prstGeom>
              <a:blipFill>
                <a:blip r:embed="rId4"/>
                <a:stretch>
                  <a:fillRect l="-30303" r="-2424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B17493F-D8D2-A967-4BAF-6DFD584F09B1}"/>
                  </a:ext>
                </a:extLst>
              </p:cNvPr>
              <p:cNvSpPr txBox="1"/>
              <p:nvPr/>
            </p:nvSpPr>
            <p:spPr>
              <a:xfrm>
                <a:off x="1097280" y="2994973"/>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7" name="TextBox 6">
                <a:extLst>
                  <a:ext uri="{FF2B5EF4-FFF2-40B4-BE49-F238E27FC236}">
                    <a16:creationId xmlns:a16="http://schemas.microsoft.com/office/drawing/2014/main" id="{7B17493F-D8D2-A967-4BAF-6DFD584F09B1}"/>
                  </a:ext>
                </a:extLst>
              </p:cNvPr>
              <p:cNvSpPr txBox="1">
                <a:spLocks noRot="1" noChangeAspect="1" noMove="1" noResize="1" noEditPoints="1" noAdjustHandles="1" noChangeArrowheads="1" noChangeShapeType="1" noTextEdit="1"/>
              </p:cNvSpPr>
              <p:nvPr/>
            </p:nvSpPr>
            <p:spPr>
              <a:xfrm>
                <a:off x="1097280" y="2994973"/>
                <a:ext cx="211405" cy="276999"/>
              </a:xfrm>
              <a:prstGeom prst="rect">
                <a:avLst/>
              </a:prstGeom>
              <a:blipFill>
                <a:blip r:embed="rId5"/>
                <a:stretch>
                  <a:fillRect l="-25714" r="-20000" b="-652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C27A0FC-926A-1D11-E4BE-7AF5673FEF4B}"/>
              </a:ext>
            </a:extLst>
          </p:cNvPr>
          <p:cNvCxnSpPr/>
          <p:nvPr/>
        </p:nvCxnSpPr>
        <p:spPr>
          <a:xfrm>
            <a:off x="1388006" y="2762633"/>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E5C5BFB-7B16-842D-B25D-6FFF46D15279}"/>
              </a:ext>
            </a:extLst>
          </p:cNvPr>
          <p:cNvPicPr>
            <a:picLocks noChangeAspect="1"/>
          </p:cNvPicPr>
          <p:nvPr/>
        </p:nvPicPr>
        <p:blipFill>
          <a:blip r:embed="rId6"/>
          <a:stretch>
            <a:fillRect/>
          </a:stretch>
        </p:blipFill>
        <p:spPr>
          <a:xfrm>
            <a:off x="4643055" y="900804"/>
            <a:ext cx="6512625" cy="836556"/>
          </a:xfrm>
          <a:prstGeom prst="rect">
            <a:avLst/>
          </a:prstGeom>
        </p:spPr>
      </p:pic>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7050D25D-3A90-64FD-7C0A-09BC17744588}"/>
                  </a:ext>
                </a:extLst>
              </p:cNvPr>
              <p:cNvGraphicFramePr>
                <a:graphicFrameLocks noGrp="1"/>
              </p:cNvGraphicFramePr>
              <p:nvPr>
                <p:extLst>
                  <p:ext uri="{D42A27DB-BD31-4B8C-83A1-F6EECF244321}">
                    <p14:modId xmlns:p14="http://schemas.microsoft.com/office/powerpoint/2010/main" val="116911690"/>
                  </p:ext>
                </p:extLst>
              </p:nvPr>
            </p:nvGraphicFramePr>
            <p:xfrm>
              <a:off x="2281815" y="4761834"/>
              <a:ext cx="1667431"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0.59224259</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0.001493351</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11" name="Table 10">
                <a:extLst>
                  <a:ext uri="{FF2B5EF4-FFF2-40B4-BE49-F238E27FC236}">
                    <a16:creationId xmlns:a16="http://schemas.microsoft.com/office/drawing/2014/main" id="{7050D25D-3A90-64FD-7C0A-09BC17744588}"/>
                  </a:ext>
                </a:extLst>
              </p:cNvPr>
              <p:cNvGraphicFramePr>
                <a:graphicFrameLocks noGrp="1"/>
              </p:cNvGraphicFramePr>
              <p:nvPr>
                <p:extLst>
                  <p:ext uri="{D42A27DB-BD31-4B8C-83A1-F6EECF244321}">
                    <p14:modId xmlns:p14="http://schemas.microsoft.com/office/powerpoint/2010/main" val="116911690"/>
                  </p:ext>
                </p:extLst>
              </p:nvPr>
            </p:nvGraphicFramePr>
            <p:xfrm>
              <a:off x="2281815" y="4761834"/>
              <a:ext cx="1667431" cy="741680"/>
            </p:xfrm>
            <a:graphic>
              <a:graphicData uri="http://schemas.openxmlformats.org/drawingml/2006/table">
                <a:tbl>
                  <a:tblPr firstRow="1" bandRow="1">
                    <a:tableStyleId>{5940675A-B579-460E-94D1-54222C63F5DA}</a:tableStyleId>
                  </a:tblPr>
                  <a:tblGrid>
                    <a:gridCol w="1667431">
                      <a:extLst>
                        <a:ext uri="{9D8B030D-6E8A-4147-A177-3AD203B41FA5}">
                          <a16:colId xmlns:a16="http://schemas.microsoft.com/office/drawing/2014/main" val="1664590141"/>
                        </a:ext>
                      </a:extLst>
                    </a:gridCol>
                  </a:tblGrid>
                  <a:tr h="370840">
                    <a:tc>
                      <a:txBody>
                        <a:bodyPr/>
                        <a:lstStyle/>
                        <a:p>
                          <a:endParaRPr lang="en-US"/>
                        </a:p>
                      </a:txBody>
                      <a:tcPr>
                        <a:blipFill>
                          <a:blip r:embed="rId7"/>
                          <a:stretch>
                            <a:fillRect l="-365" t="-1639" r="-730" b="-103279"/>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7"/>
                          <a:stretch>
                            <a:fillRect l="-365" t="-101639" r="-730"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3323F-C5EA-40AA-AE7C-B4748CC93183}"/>
                  </a:ext>
                </a:extLst>
              </p:cNvPr>
              <p:cNvSpPr txBox="1"/>
              <p:nvPr/>
            </p:nvSpPr>
            <p:spPr>
              <a:xfrm>
                <a:off x="1939719" y="4994266"/>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12" name="TextBox 11">
                <a:extLst>
                  <a:ext uri="{FF2B5EF4-FFF2-40B4-BE49-F238E27FC236}">
                    <a16:creationId xmlns:a16="http://schemas.microsoft.com/office/drawing/2014/main" id="{53F3323F-C5EA-40AA-AE7C-B4748CC93183}"/>
                  </a:ext>
                </a:extLst>
              </p:cNvPr>
              <p:cNvSpPr txBox="1">
                <a:spLocks noRot="1" noChangeAspect="1" noMove="1" noResize="1" noEditPoints="1" noAdjustHandles="1" noChangeArrowheads="1" noChangeShapeType="1" noTextEdit="1"/>
              </p:cNvSpPr>
              <p:nvPr/>
            </p:nvSpPr>
            <p:spPr>
              <a:xfrm>
                <a:off x="1939719" y="4994266"/>
                <a:ext cx="211405" cy="276999"/>
              </a:xfrm>
              <a:prstGeom prst="rect">
                <a:avLst/>
              </a:prstGeom>
              <a:blipFill>
                <a:blip r:embed="rId8"/>
                <a:stretch>
                  <a:fillRect l="-25714" r="-22857" b="-6522"/>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4EA88EB-0584-02BB-F511-09B01C96A116}"/>
              </a:ext>
            </a:extLst>
          </p:cNvPr>
          <p:cNvCxnSpPr/>
          <p:nvPr/>
        </p:nvCxnSpPr>
        <p:spPr>
          <a:xfrm>
            <a:off x="2230445" y="4761926"/>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63FDB56-A65A-06C5-D0C8-78A5C3AA74FD}"/>
                  </a:ext>
                </a:extLst>
              </p:cNvPr>
              <p:cNvSpPr txBox="1"/>
              <p:nvPr/>
            </p:nvSpPr>
            <p:spPr>
              <a:xfrm>
                <a:off x="2993795" y="3994528"/>
                <a:ext cx="226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B63FDB56-A65A-06C5-D0C8-78A5C3AA74FD}"/>
                  </a:ext>
                </a:extLst>
              </p:cNvPr>
              <p:cNvSpPr txBox="1">
                <a:spLocks noRot="1" noChangeAspect="1" noMove="1" noResize="1" noEditPoints="1" noAdjustHandles="1" noChangeArrowheads="1" noChangeShapeType="1" noTextEdit="1"/>
              </p:cNvSpPr>
              <p:nvPr/>
            </p:nvSpPr>
            <p:spPr>
              <a:xfrm>
                <a:off x="2993795" y="3994528"/>
                <a:ext cx="226023" cy="276999"/>
              </a:xfrm>
              <a:prstGeom prst="rect">
                <a:avLst/>
              </a:prstGeom>
              <a:blipFill>
                <a:blip r:embed="rId9"/>
                <a:stretch>
                  <a:fillRect l="-21622" r="-21622" b="-6522"/>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7884782-D3DD-AF9B-4B10-42168452BDF7}"/>
              </a:ext>
            </a:extLst>
          </p:cNvPr>
          <p:cNvCxnSpPr>
            <a:endCxn id="14" idx="0"/>
          </p:cNvCxnSpPr>
          <p:nvPr/>
        </p:nvCxnSpPr>
        <p:spPr>
          <a:xfrm flipH="1">
            <a:off x="3106807" y="3504221"/>
            <a:ext cx="704905" cy="49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D8CB1C-D05F-7DB7-0C8D-5EC820CA571B}"/>
              </a:ext>
            </a:extLst>
          </p:cNvPr>
          <p:cNvCxnSpPr>
            <a:cxnSpLocks/>
            <a:endCxn id="14" idx="0"/>
          </p:cNvCxnSpPr>
          <p:nvPr/>
        </p:nvCxnSpPr>
        <p:spPr>
          <a:xfrm>
            <a:off x="2387880" y="3504221"/>
            <a:ext cx="718927" cy="49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DEC7E7A-10E7-BE27-E05E-08BE08792B74}"/>
              </a:ext>
            </a:extLst>
          </p:cNvPr>
          <p:cNvCxnSpPr>
            <a:stCxn id="14" idx="2"/>
          </p:cNvCxnSpPr>
          <p:nvPr/>
        </p:nvCxnSpPr>
        <p:spPr>
          <a:xfrm flipH="1">
            <a:off x="3106806" y="4271527"/>
            <a:ext cx="1" cy="49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35A7A3-E76F-94BF-6F07-3273AF0080EC}"/>
                  </a:ext>
                </a:extLst>
              </p:cNvPr>
              <p:cNvSpPr txBox="1"/>
              <p:nvPr/>
            </p:nvSpPr>
            <p:spPr>
              <a:xfrm>
                <a:off x="1065593" y="5609164"/>
                <a:ext cx="4072889" cy="76931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7</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sub>
                        <m:sup/>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6</m:t>
                              </m:r>
                            </m:sub>
                          </m:sSub>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e>
                          </m:d>
                        </m:e>
                      </m:nary>
                    </m:oMath>
                  </m:oMathPara>
                </a14:m>
                <a:endParaRPr lang="en-US" dirty="0"/>
              </a:p>
            </p:txBody>
          </p:sp>
        </mc:Choice>
        <mc:Fallback xmlns="">
          <p:sp>
            <p:nvSpPr>
              <p:cNvPr id="23" name="TextBox 22">
                <a:extLst>
                  <a:ext uri="{FF2B5EF4-FFF2-40B4-BE49-F238E27FC236}">
                    <a16:creationId xmlns:a16="http://schemas.microsoft.com/office/drawing/2014/main" id="{C235A7A3-E76F-94BF-6F07-3273AF0080EC}"/>
                  </a:ext>
                </a:extLst>
              </p:cNvPr>
              <p:cNvSpPr txBox="1">
                <a:spLocks noRot="1" noChangeAspect="1" noMove="1" noResize="1" noEditPoints="1" noAdjustHandles="1" noChangeArrowheads="1" noChangeShapeType="1" noTextEdit="1"/>
              </p:cNvSpPr>
              <p:nvPr/>
            </p:nvSpPr>
            <p:spPr>
              <a:xfrm>
                <a:off x="1065593" y="5609164"/>
                <a:ext cx="4072889" cy="76931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4" name="Table 23">
                <a:extLst>
                  <a:ext uri="{FF2B5EF4-FFF2-40B4-BE49-F238E27FC236}">
                    <a16:creationId xmlns:a16="http://schemas.microsoft.com/office/drawing/2014/main" id="{35F78A7E-E39B-1AA7-9F01-7487784D0076}"/>
                  </a:ext>
                </a:extLst>
              </p:cNvPr>
              <p:cNvGraphicFramePr>
                <a:graphicFrameLocks noGrp="1"/>
              </p:cNvGraphicFramePr>
              <p:nvPr>
                <p:extLst>
                  <p:ext uri="{D42A27DB-BD31-4B8C-83A1-F6EECF244321}">
                    <p14:modId xmlns:p14="http://schemas.microsoft.com/office/powerpoint/2010/main" val="240560365"/>
                  </p:ext>
                </p:extLst>
              </p:nvPr>
            </p:nvGraphicFramePr>
            <p:xfrm>
              <a:off x="5480578" y="4761834"/>
              <a:ext cx="1762700" cy="741680"/>
            </p:xfrm>
            <a:graphic>
              <a:graphicData uri="http://schemas.openxmlformats.org/drawingml/2006/table">
                <a:tbl>
                  <a:tblPr firstRow="1" bandRow="1">
                    <a:tableStyleId>{5940675A-B579-460E-94D1-54222C63F5DA}</a:tableStyleId>
                  </a:tblPr>
                  <a:tblGrid>
                    <a:gridCol w="1762700">
                      <a:extLst>
                        <a:ext uri="{9D8B030D-6E8A-4147-A177-3AD203B41FA5}">
                          <a16:colId xmlns:a16="http://schemas.microsoft.com/office/drawing/2014/main" val="166459014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=0.001</m:t>
                                </m:r>
                              </m:oMath>
                            </m:oMathPara>
                          </a14:m>
                          <a:endParaRPr lang="en-US" dirty="0"/>
                        </a:p>
                      </a:txBody>
                      <a:tcPr/>
                    </a:tc>
                    <a:extLst>
                      <a:ext uri="{0D108BD9-81ED-4DB2-BD59-A6C34878D82A}">
                        <a16:rowId xmlns:a16="http://schemas.microsoft.com/office/drawing/2014/main" val="220890554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=0.999</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24" name="Table 23">
                <a:extLst>
                  <a:ext uri="{FF2B5EF4-FFF2-40B4-BE49-F238E27FC236}">
                    <a16:creationId xmlns:a16="http://schemas.microsoft.com/office/drawing/2014/main" id="{35F78A7E-E39B-1AA7-9F01-7487784D0076}"/>
                  </a:ext>
                </a:extLst>
              </p:cNvPr>
              <p:cNvGraphicFramePr>
                <a:graphicFrameLocks noGrp="1"/>
              </p:cNvGraphicFramePr>
              <p:nvPr>
                <p:extLst>
                  <p:ext uri="{D42A27DB-BD31-4B8C-83A1-F6EECF244321}">
                    <p14:modId xmlns:p14="http://schemas.microsoft.com/office/powerpoint/2010/main" val="240560365"/>
                  </p:ext>
                </p:extLst>
              </p:nvPr>
            </p:nvGraphicFramePr>
            <p:xfrm>
              <a:off x="5480578" y="4761834"/>
              <a:ext cx="1762700" cy="741680"/>
            </p:xfrm>
            <a:graphic>
              <a:graphicData uri="http://schemas.openxmlformats.org/drawingml/2006/table">
                <a:tbl>
                  <a:tblPr firstRow="1" bandRow="1">
                    <a:tableStyleId>{5940675A-B579-460E-94D1-54222C63F5DA}</a:tableStyleId>
                  </a:tblPr>
                  <a:tblGrid>
                    <a:gridCol w="1762700">
                      <a:extLst>
                        <a:ext uri="{9D8B030D-6E8A-4147-A177-3AD203B41FA5}">
                          <a16:colId xmlns:a16="http://schemas.microsoft.com/office/drawing/2014/main" val="1664590141"/>
                        </a:ext>
                      </a:extLst>
                    </a:gridCol>
                  </a:tblGrid>
                  <a:tr h="370840">
                    <a:tc>
                      <a:txBody>
                        <a:bodyPr/>
                        <a:lstStyle/>
                        <a:p>
                          <a:endParaRPr lang="en-US"/>
                        </a:p>
                      </a:txBody>
                      <a:tcPr>
                        <a:blipFill>
                          <a:blip r:embed="rId11"/>
                          <a:stretch>
                            <a:fillRect l="-345" t="-1639" r="-690" b="-103279"/>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11"/>
                          <a:stretch>
                            <a:fillRect l="-345" t="-101639" r="-690"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CD2A3CA-3D78-22FE-CA08-AB65E1787D15}"/>
                  </a:ext>
                </a:extLst>
              </p:cNvPr>
              <p:cNvSpPr txBox="1"/>
              <p:nvPr/>
            </p:nvSpPr>
            <p:spPr>
              <a:xfrm>
                <a:off x="5138482" y="4994266"/>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5" name="TextBox 24">
                <a:extLst>
                  <a:ext uri="{FF2B5EF4-FFF2-40B4-BE49-F238E27FC236}">
                    <a16:creationId xmlns:a16="http://schemas.microsoft.com/office/drawing/2014/main" id="{8CD2A3CA-3D78-22FE-CA08-AB65E1787D15}"/>
                  </a:ext>
                </a:extLst>
              </p:cNvPr>
              <p:cNvSpPr txBox="1">
                <a:spLocks noRot="1" noChangeAspect="1" noMove="1" noResize="1" noEditPoints="1" noAdjustHandles="1" noChangeArrowheads="1" noChangeShapeType="1" noTextEdit="1"/>
              </p:cNvSpPr>
              <p:nvPr/>
            </p:nvSpPr>
            <p:spPr>
              <a:xfrm>
                <a:off x="5138482" y="4994266"/>
                <a:ext cx="211405" cy="276999"/>
              </a:xfrm>
              <a:prstGeom prst="rect">
                <a:avLst/>
              </a:prstGeom>
              <a:blipFill>
                <a:blip r:embed="rId12"/>
                <a:stretch>
                  <a:fillRect l="-28571" r="-20000" b="-652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C6854E99-6BA3-BF91-8326-8E0ED3740C7D}"/>
              </a:ext>
            </a:extLst>
          </p:cNvPr>
          <p:cNvCxnSpPr/>
          <p:nvPr/>
        </p:nvCxnSpPr>
        <p:spPr>
          <a:xfrm>
            <a:off x="5429208" y="4761926"/>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90CD61-7EE2-131F-6C3D-FAA9BC1DF910}"/>
                  </a:ext>
                </a:extLst>
              </p:cNvPr>
              <p:cNvSpPr txBox="1"/>
              <p:nvPr/>
            </p:nvSpPr>
            <p:spPr>
              <a:xfrm>
                <a:off x="5640076" y="4332014"/>
                <a:ext cx="1235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2B90CD61-7EE2-131F-6C3D-FAA9BC1DF910}"/>
                  </a:ext>
                </a:extLst>
              </p:cNvPr>
              <p:cNvSpPr txBox="1">
                <a:spLocks noRot="1" noChangeAspect="1" noMove="1" noResize="1" noEditPoints="1" noAdjustHandles="1" noChangeArrowheads="1" noChangeShapeType="1" noTextEdit="1"/>
              </p:cNvSpPr>
              <p:nvPr/>
            </p:nvSpPr>
            <p:spPr>
              <a:xfrm>
                <a:off x="5640076" y="4332014"/>
                <a:ext cx="1235468"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C740434-5282-FD73-E44C-2069199C699C}"/>
                  </a:ext>
                </a:extLst>
              </p:cNvPr>
              <p:cNvSpPr txBox="1"/>
              <p:nvPr/>
            </p:nvSpPr>
            <p:spPr>
              <a:xfrm>
                <a:off x="8839376" y="4271527"/>
                <a:ext cx="2164422"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7</m:t>
                          </m:r>
                        </m:sub>
                      </m:sSub>
                      <m:d>
                        <m:dPr>
                          <m:ctrlPr>
                            <a:rPr lang="en-US" i="1">
                              <a:latin typeface="Cambria Math" panose="02040503050406030204" pitchFamily="18" charset="0"/>
                            </a:rPr>
                          </m:ctrlPr>
                        </m:dPr>
                        <m:e>
                          <m:r>
                            <a:rPr lang="en-US" i="1">
                              <a:latin typeface="Cambria Math" panose="02040503050406030204" pitchFamily="18" charset="0"/>
                            </a:rPr>
                            <m:t>𝐵</m:t>
                          </m:r>
                        </m:e>
                      </m:d>
                    </m:oMath>
                  </m:oMathPara>
                </a14:m>
                <a:endParaRPr lang="en-US" dirty="0"/>
              </a:p>
            </p:txBody>
          </p:sp>
        </mc:Choice>
        <mc:Fallback xmlns="">
          <p:sp>
            <p:nvSpPr>
              <p:cNvPr id="29" name="TextBox 28">
                <a:extLst>
                  <a:ext uri="{FF2B5EF4-FFF2-40B4-BE49-F238E27FC236}">
                    <a16:creationId xmlns:a16="http://schemas.microsoft.com/office/drawing/2014/main" id="{8C740434-5282-FD73-E44C-2069199C699C}"/>
                  </a:ext>
                </a:extLst>
              </p:cNvPr>
              <p:cNvSpPr txBox="1">
                <a:spLocks noRot="1" noChangeAspect="1" noMove="1" noResize="1" noEditPoints="1" noAdjustHandles="1" noChangeArrowheads="1" noChangeShapeType="1" noTextEdit="1"/>
              </p:cNvSpPr>
              <p:nvPr/>
            </p:nvSpPr>
            <p:spPr>
              <a:xfrm>
                <a:off x="8839376" y="4271527"/>
                <a:ext cx="2164422" cy="369332"/>
              </a:xfrm>
              <a:prstGeom prst="rect">
                <a:avLst/>
              </a:prstGeom>
              <a:blipFill>
                <a:blip r:embed="rId1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204679C6-E8C8-F1CF-74E6-9190827E4C23}"/>
                  </a:ext>
                </a:extLst>
              </p:cNvPr>
              <p:cNvGraphicFramePr>
                <a:graphicFrameLocks noGrp="1"/>
              </p:cNvGraphicFramePr>
              <p:nvPr>
                <p:extLst>
                  <p:ext uri="{D42A27DB-BD31-4B8C-83A1-F6EECF244321}">
                    <p14:modId xmlns:p14="http://schemas.microsoft.com/office/powerpoint/2010/main" val="1959183970"/>
                  </p:ext>
                </p:extLst>
              </p:nvPr>
            </p:nvGraphicFramePr>
            <p:xfrm>
              <a:off x="8970067" y="4761834"/>
              <a:ext cx="1971909" cy="741680"/>
            </p:xfrm>
            <a:graphic>
              <a:graphicData uri="http://schemas.openxmlformats.org/drawingml/2006/table">
                <a:tbl>
                  <a:tblPr firstRow="1" bandRow="1">
                    <a:tableStyleId>{5940675A-B579-460E-94D1-54222C63F5DA}</a:tableStyleId>
                  </a:tblPr>
                  <a:tblGrid>
                    <a:gridCol w="1971909">
                      <a:extLst>
                        <a:ext uri="{9D8B030D-6E8A-4147-A177-3AD203B41FA5}">
                          <a16:colId xmlns:a16="http://schemas.microsoft.com/office/drawing/2014/main" val="166459014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0.00059224259</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0.001491857649</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30" name="Table 29">
                <a:extLst>
                  <a:ext uri="{FF2B5EF4-FFF2-40B4-BE49-F238E27FC236}">
                    <a16:creationId xmlns:a16="http://schemas.microsoft.com/office/drawing/2014/main" id="{204679C6-E8C8-F1CF-74E6-9190827E4C23}"/>
                  </a:ext>
                </a:extLst>
              </p:cNvPr>
              <p:cNvGraphicFramePr>
                <a:graphicFrameLocks noGrp="1"/>
              </p:cNvGraphicFramePr>
              <p:nvPr>
                <p:extLst>
                  <p:ext uri="{D42A27DB-BD31-4B8C-83A1-F6EECF244321}">
                    <p14:modId xmlns:p14="http://schemas.microsoft.com/office/powerpoint/2010/main" val="1959183970"/>
                  </p:ext>
                </p:extLst>
              </p:nvPr>
            </p:nvGraphicFramePr>
            <p:xfrm>
              <a:off x="8970067" y="4761834"/>
              <a:ext cx="1971909" cy="741680"/>
            </p:xfrm>
            <a:graphic>
              <a:graphicData uri="http://schemas.openxmlformats.org/drawingml/2006/table">
                <a:tbl>
                  <a:tblPr firstRow="1" bandRow="1">
                    <a:tableStyleId>{5940675A-B579-460E-94D1-54222C63F5DA}</a:tableStyleId>
                  </a:tblPr>
                  <a:tblGrid>
                    <a:gridCol w="1971909">
                      <a:extLst>
                        <a:ext uri="{9D8B030D-6E8A-4147-A177-3AD203B41FA5}">
                          <a16:colId xmlns:a16="http://schemas.microsoft.com/office/drawing/2014/main" val="1664590141"/>
                        </a:ext>
                      </a:extLst>
                    </a:gridCol>
                  </a:tblGrid>
                  <a:tr h="370840">
                    <a:tc>
                      <a:txBody>
                        <a:bodyPr/>
                        <a:lstStyle/>
                        <a:p>
                          <a:endParaRPr lang="en-US"/>
                        </a:p>
                      </a:txBody>
                      <a:tcPr>
                        <a:blipFill>
                          <a:blip r:embed="rId15"/>
                          <a:stretch>
                            <a:fillRect l="-309" t="-1639" r="-926" b="-103279"/>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15"/>
                          <a:stretch>
                            <a:fillRect l="-309" t="-101639" r="-926"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B4FCCDF-5044-5563-D72A-A50FED5FA259}"/>
                  </a:ext>
                </a:extLst>
              </p:cNvPr>
              <p:cNvSpPr txBox="1"/>
              <p:nvPr/>
            </p:nvSpPr>
            <p:spPr>
              <a:xfrm>
                <a:off x="8627971" y="4994266"/>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31" name="TextBox 30">
                <a:extLst>
                  <a:ext uri="{FF2B5EF4-FFF2-40B4-BE49-F238E27FC236}">
                    <a16:creationId xmlns:a16="http://schemas.microsoft.com/office/drawing/2014/main" id="{6B4FCCDF-5044-5563-D72A-A50FED5FA259}"/>
                  </a:ext>
                </a:extLst>
              </p:cNvPr>
              <p:cNvSpPr txBox="1">
                <a:spLocks noRot="1" noChangeAspect="1" noMove="1" noResize="1" noEditPoints="1" noAdjustHandles="1" noChangeArrowheads="1" noChangeShapeType="1" noTextEdit="1"/>
              </p:cNvSpPr>
              <p:nvPr/>
            </p:nvSpPr>
            <p:spPr>
              <a:xfrm>
                <a:off x="8627971" y="4994266"/>
                <a:ext cx="211405" cy="276999"/>
              </a:xfrm>
              <a:prstGeom prst="rect">
                <a:avLst/>
              </a:prstGeom>
              <a:blipFill>
                <a:blip r:embed="rId16"/>
                <a:stretch>
                  <a:fillRect l="-25714" r="-22857" b="-6522"/>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EA5D1C7D-263F-65A7-D493-B94D04589F36}"/>
              </a:ext>
            </a:extLst>
          </p:cNvPr>
          <p:cNvCxnSpPr/>
          <p:nvPr/>
        </p:nvCxnSpPr>
        <p:spPr>
          <a:xfrm>
            <a:off x="8918697" y="4761926"/>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FF2E2953-B06F-E89C-6DDA-C476DD078EAC}"/>
              </a:ext>
            </a:extLst>
          </p:cNvPr>
          <p:cNvSpPr/>
          <p:nvPr/>
        </p:nvSpPr>
        <p:spPr>
          <a:xfrm rot="16200000">
            <a:off x="9441086" y="-688244"/>
            <a:ext cx="204023" cy="31032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676BBF4-B41B-137B-90B6-3E270FD8B8A3}"/>
                  </a:ext>
                </a:extLst>
              </p:cNvPr>
              <p:cNvSpPr txBox="1"/>
              <p:nvPr/>
            </p:nvSpPr>
            <p:spPr>
              <a:xfrm>
                <a:off x="9081134" y="491095"/>
                <a:ext cx="92392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6</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𝐵</m:t>
                          </m:r>
                          <m:r>
                            <a:rPr lang="en-US" sz="1400" b="0" i="1" smtClean="0">
                              <a:latin typeface="Cambria Math" panose="02040503050406030204" pitchFamily="18" charset="0"/>
                            </a:rPr>
                            <m:t>,</m:t>
                          </m:r>
                          <m:r>
                            <a:rPr lang="en-US" sz="1400" b="0" i="1" smtClean="0">
                              <a:latin typeface="Cambria Math" panose="02040503050406030204" pitchFamily="18" charset="0"/>
                            </a:rPr>
                            <m:t>𝐸</m:t>
                          </m:r>
                        </m:e>
                      </m:d>
                    </m:oMath>
                  </m:oMathPara>
                </a14:m>
                <a:endParaRPr lang="en-US" sz="1400" dirty="0"/>
              </a:p>
            </p:txBody>
          </p:sp>
        </mc:Choice>
        <mc:Fallback xmlns="">
          <p:sp>
            <p:nvSpPr>
              <p:cNvPr id="34" name="TextBox 33">
                <a:extLst>
                  <a:ext uri="{FF2B5EF4-FFF2-40B4-BE49-F238E27FC236}">
                    <a16:creationId xmlns:a16="http://schemas.microsoft.com/office/drawing/2014/main" id="{1676BBF4-B41B-137B-90B6-3E270FD8B8A3}"/>
                  </a:ext>
                </a:extLst>
              </p:cNvPr>
              <p:cNvSpPr txBox="1">
                <a:spLocks noRot="1" noChangeAspect="1" noMove="1" noResize="1" noEditPoints="1" noAdjustHandles="1" noChangeArrowheads="1" noChangeShapeType="1" noTextEdit="1"/>
              </p:cNvSpPr>
              <p:nvPr/>
            </p:nvSpPr>
            <p:spPr>
              <a:xfrm>
                <a:off x="9081134" y="491095"/>
                <a:ext cx="923926" cy="307777"/>
              </a:xfrm>
              <a:prstGeom prst="rect">
                <a:avLst/>
              </a:prstGeom>
              <a:blipFill>
                <a:blip r:embed="rId17"/>
                <a:stretch>
                  <a:fillRect b="-8000"/>
                </a:stretch>
              </a:blipFill>
            </p:spPr>
            <p:txBody>
              <a:bodyPr/>
              <a:lstStyle/>
              <a:p>
                <a:r>
                  <a:rPr lang="en-US">
                    <a:noFill/>
                  </a:rPr>
                  <a:t> </a:t>
                </a:r>
              </a:p>
            </p:txBody>
          </p:sp>
        </mc:Fallback>
      </mc:AlternateContent>
      <p:sp>
        <p:nvSpPr>
          <p:cNvPr id="37" name="Right Brace 36">
            <a:extLst>
              <a:ext uri="{FF2B5EF4-FFF2-40B4-BE49-F238E27FC236}">
                <a16:creationId xmlns:a16="http://schemas.microsoft.com/office/drawing/2014/main" id="{59F5E2A0-9067-785D-1624-B8536C128735}"/>
              </a:ext>
            </a:extLst>
          </p:cNvPr>
          <p:cNvSpPr/>
          <p:nvPr/>
        </p:nvSpPr>
        <p:spPr>
          <a:xfrm rot="16200000">
            <a:off x="8988649" y="-1540374"/>
            <a:ext cx="204023" cy="40081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6E63018-26D6-10DB-0AC8-FA14F958E3B1}"/>
                  </a:ext>
                </a:extLst>
              </p:cNvPr>
              <p:cNvSpPr txBox="1"/>
              <p:nvPr/>
            </p:nvSpPr>
            <p:spPr>
              <a:xfrm>
                <a:off x="8628697" y="91403"/>
                <a:ext cx="92392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7</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𝐵</m:t>
                          </m:r>
                        </m:e>
                      </m:d>
                    </m:oMath>
                  </m:oMathPara>
                </a14:m>
                <a:endParaRPr lang="en-US" sz="1400" dirty="0"/>
              </a:p>
            </p:txBody>
          </p:sp>
        </mc:Choice>
        <mc:Fallback xmlns="">
          <p:sp>
            <p:nvSpPr>
              <p:cNvPr id="38" name="TextBox 37">
                <a:extLst>
                  <a:ext uri="{FF2B5EF4-FFF2-40B4-BE49-F238E27FC236}">
                    <a16:creationId xmlns:a16="http://schemas.microsoft.com/office/drawing/2014/main" id="{46E63018-26D6-10DB-0AC8-FA14F958E3B1}"/>
                  </a:ext>
                </a:extLst>
              </p:cNvPr>
              <p:cNvSpPr txBox="1">
                <a:spLocks noRot="1" noChangeAspect="1" noMove="1" noResize="1" noEditPoints="1" noAdjustHandles="1" noChangeArrowheads="1" noChangeShapeType="1" noTextEdit="1"/>
              </p:cNvSpPr>
              <p:nvPr/>
            </p:nvSpPr>
            <p:spPr>
              <a:xfrm>
                <a:off x="8628697" y="91403"/>
                <a:ext cx="923926" cy="307777"/>
              </a:xfrm>
              <a:prstGeom prst="rect">
                <a:avLst/>
              </a:prstGeom>
              <a:blipFill>
                <a:blip r:embed="rId18"/>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08045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250"/>
                                        <p:tgtEl>
                                          <p:spTgt spid="18"/>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250"/>
                                        <p:tgtEl>
                                          <p:spTgt spid="17"/>
                                        </p:tgtEl>
                                      </p:cBhvr>
                                    </p:animEffect>
                                  </p:childTnLst>
                                </p:cTn>
                              </p:par>
                            </p:childTnLst>
                          </p:cTn>
                        </p:par>
                        <p:par>
                          <p:cTn id="11" fill="hold">
                            <p:stCondLst>
                              <p:cond delay="250"/>
                            </p:stCondLst>
                            <p:childTnLst>
                              <p:par>
                                <p:cTn id="12" presetID="22" presetClass="entr" presetSubtype="1"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250"/>
                                        <p:tgtEl>
                                          <p:spTgt spid="14"/>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250"/>
                                        <p:tgtEl>
                                          <p:spTgt spid="22"/>
                                        </p:tgtEl>
                                      </p:cBhvr>
                                    </p:animEffect>
                                  </p:childTnLst>
                                </p:cTn>
                              </p:par>
                            </p:childTnLst>
                          </p:cTn>
                        </p:par>
                        <p:par>
                          <p:cTn id="19" fill="hold">
                            <p:stCondLst>
                              <p:cond delay="750"/>
                            </p:stCondLst>
                            <p:childTnLst>
                              <p:par>
                                <p:cTn id="20" presetID="42"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50"/>
                                        <p:tgtEl>
                                          <p:spTgt spid="11"/>
                                        </p:tgtEl>
                                      </p:cBhvr>
                                    </p:animEffect>
                                    <p:anim calcmode="lin" valueType="num">
                                      <p:cBhvr>
                                        <p:cTn id="23" dur="250" fill="hold"/>
                                        <p:tgtEl>
                                          <p:spTgt spid="11"/>
                                        </p:tgtEl>
                                        <p:attrNameLst>
                                          <p:attrName>ppt_x</p:attrName>
                                        </p:attrNameLst>
                                      </p:cBhvr>
                                      <p:tavLst>
                                        <p:tav tm="0">
                                          <p:val>
                                            <p:strVal val="#ppt_x"/>
                                          </p:val>
                                        </p:tav>
                                        <p:tav tm="100000">
                                          <p:val>
                                            <p:strVal val="#ppt_x"/>
                                          </p:val>
                                        </p:tav>
                                      </p:tavLst>
                                    </p:anim>
                                    <p:anim calcmode="lin" valueType="num">
                                      <p:cBhvr>
                                        <p:cTn id="24" dur="25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anim calcmode="lin" valueType="num">
                                      <p:cBhvr>
                                        <p:cTn id="28" dur="250" fill="hold"/>
                                        <p:tgtEl>
                                          <p:spTgt spid="12"/>
                                        </p:tgtEl>
                                        <p:attrNameLst>
                                          <p:attrName>ppt_x</p:attrName>
                                        </p:attrNameLst>
                                      </p:cBhvr>
                                      <p:tavLst>
                                        <p:tav tm="0">
                                          <p:val>
                                            <p:strVal val="#ppt_x"/>
                                          </p:val>
                                        </p:tav>
                                        <p:tav tm="100000">
                                          <p:val>
                                            <p:strVal val="#ppt_x"/>
                                          </p:val>
                                        </p:tav>
                                      </p:tavLst>
                                    </p:anim>
                                    <p:anim calcmode="lin" valueType="num">
                                      <p:cBhvr>
                                        <p:cTn id="29" dur="25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anim calcmode="lin" valueType="num">
                                      <p:cBhvr>
                                        <p:cTn id="33" dur="250" fill="hold"/>
                                        <p:tgtEl>
                                          <p:spTgt spid="13"/>
                                        </p:tgtEl>
                                        <p:attrNameLst>
                                          <p:attrName>ppt_x</p:attrName>
                                        </p:attrNameLst>
                                      </p:cBhvr>
                                      <p:tavLst>
                                        <p:tav tm="0">
                                          <p:val>
                                            <p:strVal val="#ppt_x"/>
                                          </p:val>
                                        </p:tav>
                                        <p:tav tm="100000">
                                          <p:val>
                                            <p:strVal val="#ppt_x"/>
                                          </p:val>
                                        </p:tav>
                                      </p:tavLst>
                                    </p:anim>
                                    <p:anim calcmode="lin" valueType="num">
                                      <p:cBhvr>
                                        <p:cTn id="34" dur="25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50"/>
                                        <p:tgtEl>
                                          <p:spTgt spid="23"/>
                                        </p:tgtEl>
                                      </p:cBhvr>
                                    </p:animEffect>
                                    <p:anim calcmode="lin" valueType="num">
                                      <p:cBhvr>
                                        <p:cTn id="38" dur="250" fill="hold"/>
                                        <p:tgtEl>
                                          <p:spTgt spid="23"/>
                                        </p:tgtEl>
                                        <p:attrNameLst>
                                          <p:attrName>ppt_x</p:attrName>
                                        </p:attrNameLst>
                                      </p:cBhvr>
                                      <p:tavLst>
                                        <p:tav tm="0">
                                          <p:val>
                                            <p:strVal val="#ppt_x"/>
                                          </p:val>
                                        </p:tav>
                                        <p:tav tm="100000">
                                          <p:val>
                                            <p:strVal val="#ppt_x"/>
                                          </p:val>
                                        </p:tav>
                                      </p:tavLst>
                                    </p:anim>
                                    <p:anim calcmode="lin" valueType="num">
                                      <p:cBhvr>
                                        <p:cTn id="39"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250"/>
                                        <p:tgtEl>
                                          <p:spTgt spid="37"/>
                                        </p:tgtEl>
                                      </p:cBhvr>
                                    </p:animEffect>
                                    <p:anim calcmode="lin" valueType="num">
                                      <p:cBhvr>
                                        <p:cTn id="45" dur="250" fill="hold"/>
                                        <p:tgtEl>
                                          <p:spTgt spid="37"/>
                                        </p:tgtEl>
                                        <p:attrNameLst>
                                          <p:attrName>ppt_x</p:attrName>
                                        </p:attrNameLst>
                                      </p:cBhvr>
                                      <p:tavLst>
                                        <p:tav tm="0">
                                          <p:val>
                                            <p:strVal val="#ppt_x"/>
                                          </p:val>
                                        </p:tav>
                                        <p:tav tm="100000">
                                          <p:val>
                                            <p:strVal val="#ppt_x"/>
                                          </p:val>
                                        </p:tav>
                                      </p:tavLst>
                                    </p:anim>
                                    <p:anim calcmode="lin" valueType="num">
                                      <p:cBhvr>
                                        <p:cTn id="46" dur="250" fill="hold"/>
                                        <p:tgtEl>
                                          <p:spTgt spid="37"/>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250"/>
                                        <p:tgtEl>
                                          <p:spTgt spid="38"/>
                                        </p:tgtEl>
                                      </p:cBhvr>
                                    </p:animEffect>
                                    <p:anim calcmode="lin" valueType="num">
                                      <p:cBhvr>
                                        <p:cTn id="50" dur="250" fill="hold"/>
                                        <p:tgtEl>
                                          <p:spTgt spid="38"/>
                                        </p:tgtEl>
                                        <p:attrNameLst>
                                          <p:attrName>ppt_x</p:attrName>
                                        </p:attrNameLst>
                                      </p:cBhvr>
                                      <p:tavLst>
                                        <p:tav tm="0">
                                          <p:val>
                                            <p:strVal val="#ppt_x"/>
                                          </p:val>
                                        </p:tav>
                                        <p:tav tm="100000">
                                          <p:val>
                                            <p:strVal val="#ppt_x"/>
                                          </p:val>
                                        </p:tav>
                                      </p:tavLst>
                                    </p:anim>
                                    <p:anim calcmode="lin" valueType="num">
                                      <p:cBhvr>
                                        <p:cTn id="51"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250"/>
                                        <p:tgtEl>
                                          <p:spTgt spid="24"/>
                                        </p:tgtEl>
                                      </p:cBhvr>
                                    </p:animEffect>
                                    <p:anim calcmode="lin" valueType="num">
                                      <p:cBhvr>
                                        <p:cTn id="57" dur="250" fill="hold"/>
                                        <p:tgtEl>
                                          <p:spTgt spid="24"/>
                                        </p:tgtEl>
                                        <p:attrNameLst>
                                          <p:attrName>ppt_x</p:attrName>
                                        </p:attrNameLst>
                                      </p:cBhvr>
                                      <p:tavLst>
                                        <p:tav tm="0">
                                          <p:val>
                                            <p:strVal val="#ppt_x"/>
                                          </p:val>
                                        </p:tav>
                                        <p:tav tm="100000">
                                          <p:val>
                                            <p:strVal val="#ppt_x"/>
                                          </p:val>
                                        </p:tav>
                                      </p:tavLst>
                                    </p:anim>
                                    <p:anim calcmode="lin" valueType="num">
                                      <p:cBhvr>
                                        <p:cTn id="58" dur="250" fill="hold"/>
                                        <p:tgtEl>
                                          <p:spTgt spid="2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250"/>
                                        <p:tgtEl>
                                          <p:spTgt spid="25"/>
                                        </p:tgtEl>
                                      </p:cBhvr>
                                    </p:animEffect>
                                    <p:anim calcmode="lin" valueType="num">
                                      <p:cBhvr>
                                        <p:cTn id="62" dur="250" fill="hold"/>
                                        <p:tgtEl>
                                          <p:spTgt spid="25"/>
                                        </p:tgtEl>
                                        <p:attrNameLst>
                                          <p:attrName>ppt_x</p:attrName>
                                        </p:attrNameLst>
                                      </p:cBhvr>
                                      <p:tavLst>
                                        <p:tav tm="0">
                                          <p:val>
                                            <p:strVal val="#ppt_x"/>
                                          </p:val>
                                        </p:tav>
                                        <p:tav tm="100000">
                                          <p:val>
                                            <p:strVal val="#ppt_x"/>
                                          </p:val>
                                        </p:tav>
                                      </p:tavLst>
                                    </p:anim>
                                    <p:anim calcmode="lin" valueType="num">
                                      <p:cBhvr>
                                        <p:cTn id="63" dur="25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250"/>
                                        <p:tgtEl>
                                          <p:spTgt spid="26"/>
                                        </p:tgtEl>
                                      </p:cBhvr>
                                    </p:animEffect>
                                    <p:anim calcmode="lin" valueType="num">
                                      <p:cBhvr>
                                        <p:cTn id="67" dur="250" fill="hold"/>
                                        <p:tgtEl>
                                          <p:spTgt spid="26"/>
                                        </p:tgtEl>
                                        <p:attrNameLst>
                                          <p:attrName>ppt_x</p:attrName>
                                        </p:attrNameLst>
                                      </p:cBhvr>
                                      <p:tavLst>
                                        <p:tav tm="0">
                                          <p:val>
                                            <p:strVal val="#ppt_x"/>
                                          </p:val>
                                        </p:tav>
                                        <p:tav tm="100000">
                                          <p:val>
                                            <p:strVal val="#ppt_x"/>
                                          </p:val>
                                        </p:tav>
                                      </p:tavLst>
                                    </p:anim>
                                    <p:anim calcmode="lin" valueType="num">
                                      <p:cBhvr>
                                        <p:cTn id="68" dur="250" fill="hold"/>
                                        <p:tgtEl>
                                          <p:spTgt spid="2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250"/>
                                        <p:tgtEl>
                                          <p:spTgt spid="28"/>
                                        </p:tgtEl>
                                      </p:cBhvr>
                                    </p:animEffect>
                                    <p:anim calcmode="lin" valueType="num">
                                      <p:cBhvr>
                                        <p:cTn id="72" dur="250" fill="hold"/>
                                        <p:tgtEl>
                                          <p:spTgt spid="28"/>
                                        </p:tgtEl>
                                        <p:attrNameLst>
                                          <p:attrName>ppt_x</p:attrName>
                                        </p:attrNameLst>
                                      </p:cBhvr>
                                      <p:tavLst>
                                        <p:tav tm="0">
                                          <p:val>
                                            <p:strVal val="#ppt_x"/>
                                          </p:val>
                                        </p:tav>
                                        <p:tav tm="100000">
                                          <p:val>
                                            <p:strVal val="#ppt_x"/>
                                          </p:val>
                                        </p:tav>
                                      </p:tavLst>
                                    </p:anim>
                                    <p:anim calcmode="lin" valueType="num">
                                      <p:cBhvr>
                                        <p:cTn id="73"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250"/>
                                        <p:tgtEl>
                                          <p:spTgt spid="29"/>
                                        </p:tgtEl>
                                      </p:cBhvr>
                                    </p:animEffect>
                                    <p:anim calcmode="lin" valueType="num">
                                      <p:cBhvr>
                                        <p:cTn id="79" dur="250" fill="hold"/>
                                        <p:tgtEl>
                                          <p:spTgt spid="29"/>
                                        </p:tgtEl>
                                        <p:attrNameLst>
                                          <p:attrName>ppt_x</p:attrName>
                                        </p:attrNameLst>
                                      </p:cBhvr>
                                      <p:tavLst>
                                        <p:tav tm="0">
                                          <p:val>
                                            <p:strVal val="#ppt_x"/>
                                          </p:val>
                                        </p:tav>
                                        <p:tav tm="100000">
                                          <p:val>
                                            <p:strVal val="#ppt_x"/>
                                          </p:val>
                                        </p:tav>
                                      </p:tavLst>
                                    </p:anim>
                                    <p:anim calcmode="lin" valueType="num">
                                      <p:cBhvr>
                                        <p:cTn id="80" dur="25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250"/>
                                        <p:tgtEl>
                                          <p:spTgt spid="30"/>
                                        </p:tgtEl>
                                      </p:cBhvr>
                                    </p:animEffect>
                                    <p:anim calcmode="lin" valueType="num">
                                      <p:cBhvr>
                                        <p:cTn id="84" dur="250" fill="hold"/>
                                        <p:tgtEl>
                                          <p:spTgt spid="30"/>
                                        </p:tgtEl>
                                        <p:attrNameLst>
                                          <p:attrName>ppt_x</p:attrName>
                                        </p:attrNameLst>
                                      </p:cBhvr>
                                      <p:tavLst>
                                        <p:tav tm="0">
                                          <p:val>
                                            <p:strVal val="#ppt_x"/>
                                          </p:val>
                                        </p:tav>
                                        <p:tav tm="100000">
                                          <p:val>
                                            <p:strVal val="#ppt_x"/>
                                          </p:val>
                                        </p:tav>
                                      </p:tavLst>
                                    </p:anim>
                                    <p:anim calcmode="lin" valueType="num">
                                      <p:cBhvr>
                                        <p:cTn id="85" dur="25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250"/>
                                        <p:tgtEl>
                                          <p:spTgt spid="31"/>
                                        </p:tgtEl>
                                      </p:cBhvr>
                                    </p:animEffect>
                                    <p:anim calcmode="lin" valueType="num">
                                      <p:cBhvr>
                                        <p:cTn id="89" dur="250" fill="hold"/>
                                        <p:tgtEl>
                                          <p:spTgt spid="31"/>
                                        </p:tgtEl>
                                        <p:attrNameLst>
                                          <p:attrName>ppt_x</p:attrName>
                                        </p:attrNameLst>
                                      </p:cBhvr>
                                      <p:tavLst>
                                        <p:tav tm="0">
                                          <p:val>
                                            <p:strVal val="#ppt_x"/>
                                          </p:val>
                                        </p:tav>
                                        <p:tav tm="100000">
                                          <p:val>
                                            <p:strVal val="#ppt_x"/>
                                          </p:val>
                                        </p:tav>
                                      </p:tavLst>
                                    </p:anim>
                                    <p:anim calcmode="lin" valueType="num">
                                      <p:cBhvr>
                                        <p:cTn id="90" dur="250" fill="hold"/>
                                        <p:tgtEl>
                                          <p:spTgt spid="31"/>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250"/>
                                        <p:tgtEl>
                                          <p:spTgt spid="32"/>
                                        </p:tgtEl>
                                      </p:cBhvr>
                                    </p:animEffect>
                                    <p:anim calcmode="lin" valueType="num">
                                      <p:cBhvr>
                                        <p:cTn id="94" dur="250" fill="hold"/>
                                        <p:tgtEl>
                                          <p:spTgt spid="32"/>
                                        </p:tgtEl>
                                        <p:attrNameLst>
                                          <p:attrName>ppt_x</p:attrName>
                                        </p:attrNameLst>
                                      </p:cBhvr>
                                      <p:tavLst>
                                        <p:tav tm="0">
                                          <p:val>
                                            <p:strVal val="#ppt_x"/>
                                          </p:val>
                                        </p:tav>
                                        <p:tav tm="100000">
                                          <p:val>
                                            <p:strVal val="#ppt_x"/>
                                          </p:val>
                                        </p:tav>
                                      </p:tavLst>
                                    </p:anim>
                                    <p:anim calcmode="lin" valueType="num">
                                      <p:cBhvr>
                                        <p:cTn id="95" dur="2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3" grpId="0"/>
      <p:bldP spid="25" grpId="0"/>
      <p:bldP spid="28" grpId="0"/>
      <p:bldP spid="29" grpId="0"/>
      <p:bldP spid="31" grpId="0"/>
      <p:bldP spid="37" grpId="0" animBg="1"/>
      <p:bldP spid="3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4037-190E-57EA-5C5F-6B17D3E6B773}"/>
              </a:ext>
            </a:extLst>
          </p:cNvPr>
          <p:cNvSpPr>
            <a:spLocks noGrp="1"/>
          </p:cNvSpPr>
          <p:nvPr>
            <p:ph type="title"/>
          </p:nvPr>
        </p:nvSpPr>
        <p:spPr/>
        <p:txBody>
          <a:bodyPr/>
          <a:lstStyle/>
          <a:p>
            <a:r>
              <a:rPr lang="en-US" dirty="0"/>
              <a:t>Example</a:t>
            </a:r>
          </a:p>
        </p:txBody>
      </p:sp>
      <p:pic>
        <p:nvPicPr>
          <p:cNvPr id="3" name="Picture 2">
            <a:extLst>
              <a:ext uri="{FF2B5EF4-FFF2-40B4-BE49-F238E27FC236}">
                <a16:creationId xmlns:a16="http://schemas.microsoft.com/office/drawing/2014/main" id="{EEF932A8-3011-0BB6-7F4D-EF7F7BB6FCD9}"/>
              </a:ext>
            </a:extLst>
          </p:cNvPr>
          <p:cNvPicPr>
            <a:picLocks noChangeAspect="1"/>
          </p:cNvPicPr>
          <p:nvPr/>
        </p:nvPicPr>
        <p:blipFill>
          <a:blip r:embed="rId2"/>
          <a:stretch>
            <a:fillRect/>
          </a:stretch>
        </p:blipFill>
        <p:spPr>
          <a:xfrm>
            <a:off x="4643055" y="900804"/>
            <a:ext cx="6512625" cy="836556"/>
          </a:xfrm>
          <a:prstGeom prst="rect">
            <a:avLst/>
          </a:prstGeom>
        </p:spPr>
      </p:pic>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DC91650-8017-83ED-F006-91142EFE7171}"/>
                  </a:ext>
                </a:extLst>
              </p:cNvPr>
              <p:cNvGraphicFramePr>
                <a:graphicFrameLocks noGrp="1"/>
              </p:cNvGraphicFramePr>
              <p:nvPr>
                <p:extLst>
                  <p:ext uri="{D42A27DB-BD31-4B8C-83A1-F6EECF244321}">
                    <p14:modId xmlns:p14="http://schemas.microsoft.com/office/powerpoint/2010/main" val="1997071631"/>
                  </p:ext>
                </p:extLst>
              </p:nvPr>
            </p:nvGraphicFramePr>
            <p:xfrm>
              <a:off x="2391185" y="2193384"/>
              <a:ext cx="1971909" cy="741680"/>
            </p:xfrm>
            <a:graphic>
              <a:graphicData uri="http://schemas.openxmlformats.org/drawingml/2006/table">
                <a:tbl>
                  <a:tblPr firstRow="1" bandRow="1">
                    <a:tableStyleId>{5940675A-B579-460E-94D1-54222C63F5DA}</a:tableStyleId>
                  </a:tblPr>
                  <a:tblGrid>
                    <a:gridCol w="1971909">
                      <a:extLst>
                        <a:ext uri="{9D8B030D-6E8A-4147-A177-3AD203B41FA5}">
                          <a16:colId xmlns:a16="http://schemas.microsoft.com/office/drawing/2014/main" val="166459014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0.00059224259</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0.001491857649</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5" name="Table 4">
                <a:extLst>
                  <a:ext uri="{FF2B5EF4-FFF2-40B4-BE49-F238E27FC236}">
                    <a16:creationId xmlns:a16="http://schemas.microsoft.com/office/drawing/2014/main" id="{9DC91650-8017-83ED-F006-91142EFE7171}"/>
                  </a:ext>
                </a:extLst>
              </p:cNvPr>
              <p:cNvGraphicFramePr>
                <a:graphicFrameLocks noGrp="1"/>
              </p:cNvGraphicFramePr>
              <p:nvPr>
                <p:extLst>
                  <p:ext uri="{D42A27DB-BD31-4B8C-83A1-F6EECF244321}">
                    <p14:modId xmlns:p14="http://schemas.microsoft.com/office/powerpoint/2010/main" val="1997071631"/>
                  </p:ext>
                </p:extLst>
              </p:nvPr>
            </p:nvGraphicFramePr>
            <p:xfrm>
              <a:off x="2391185" y="2193384"/>
              <a:ext cx="1971909" cy="741680"/>
            </p:xfrm>
            <a:graphic>
              <a:graphicData uri="http://schemas.openxmlformats.org/drawingml/2006/table">
                <a:tbl>
                  <a:tblPr firstRow="1" bandRow="1">
                    <a:tableStyleId>{5940675A-B579-460E-94D1-54222C63F5DA}</a:tableStyleId>
                  </a:tblPr>
                  <a:tblGrid>
                    <a:gridCol w="1971909">
                      <a:extLst>
                        <a:ext uri="{9D8B030D-6E8A-4147-A177-3AD203B41FA5}">
                          <a16:colId xmlns:a16="http://schemas.microsoft.com/office/drawing/2014/main" val="1664590141"/>
                        </a:ext>
                      </a:extLst>
                    </a:gridCol>
                  </a:tblGrid>
                  <a:tr h="370840">
                    <a:tc>
                      <a:txBody>
                        <a:bodyPr/>
                        <a:lstStyle/>
                        <a:p>
                          <a:endParaRPr lang="en-US"/>
                        </a:p>
                      </a:txBody>
                      <a:tcPr>
                        <a:blipFill>
                          <a:blip r:embed="rId3"/>
                          <a:stretch>
                            <a:fillRect l="-309" t="-1613" r="-617" b="-101613"/>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3"/>
                          <a:stretch>
                            <a:fillRect l="-309" t="-103279" r="-617"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7C162FE-03CE-3551-135E-8A3BF5F50580}"/>
                  </a:ext>
                </a:extLst>
              </p:cNvPr>
              <p:cNvSpPr txBox="1"/>
              <p:nvPr/>
            </p:nvSpPr>
            <p:spPr>
              <a:xfrm>
                <a:off x="2049089" y="2425816"/>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6" name="TextBox 5">
                <a:extLst>
                  <a:ext uri="{FF2B5EF4-FFF2-40B4-BE49-F238E27FC236}">
                    <a16:creationId xmlns:a16="http://schemas.microsoft.com/office/drawing/2014/main" id="{A7C162FE-03CE-3551-135E-8A3BF5F50580}"/>
                  </a:ext>
                </a:extLst>
              </p:cNvPr>
              <p:cNvSpPr txBox="1">
                <a:spLocks noRot="1" noChangeAspect="1" noMove="1" noResize="1" noEditPoints="1" noAdjustHandles="1" noChangeArrowheads="1" noChangeShapeType="1" noTextEdit="1"/>
              </p:cNvSpPr>
              <p:nvPr/>
            </p:nvSpPr>
            <p:spPr>
              <a:xfrm>
                <a:off x="2049089" y="2425816"/>
                <a:ext cx="211405" cy="276999"/>
              </a:xfrm>
              <a:prstGeom prst="rect">
                <a:avLst/>
              </a:prstGeom>
              <a:blipFill>
                <a:blip r:embed="rId4"/>
                <a:stretch>
                  <a:fillRect l="-25714" r="-22857" b="-6667"/>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FB60FD27-3812-DE5C-F7C1-8298BD4F54D5}"/>
              </a:ext>
            </a:extLst>
          </p:cNvPr>
          <p:cNvCxnSpPr/>
          <p:nvPr/>
        </p:nvCxnSpPr>
        <p:spPr>
          <a:xfrm>
            <a:off x="2339815" y="2193476"/>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E8C037-C50C-9F8A-6E1A-A116E1D0C33C}"/>
                  </a:ext>
                </a:extLst>
              </p:cNvPr>
              <p:cNvSpPr txBox="1"/>
              <p:nvPr/>
            </p:nvSpPr>
            <p:spPr>
              <a:xfrm>
                <a:off x="5686137" y="2203382"/>
                <a:ext cx="6093591"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0.00059224259+0.001491857649</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0.002084100239</m:t>
                          </m:r>
                        </m:den>
                      </m:f>
                    </m:oMath>
                  </m:oMathPara>
                </a14:m>
                <a:endParaRPr lang="en-US" dirty="0"/>
              </a:p>
            </p:txBody>
          </p:sp>
        </mc:Choice>
        <mc:Fallback xmlns="">
          <p:sp>
            <p:nvSpPr>
              <p:cNvPr id="8" name="TextBox 7">
                <a:extLst>
                  <a:ext uri="{FF2B5EF4-FFF2-40B4-BE49-F238E27FC236}">
                    <a16:creationId xmlns:a16="http://schemas.microsoft.com/office/drawing/2014/main" id="{41E8C037-C50C-9F8A-6E1A-A116E1D0C33C}"/>
                  </a:ext>
                </a:extLst>
              </p:cNvPr>
              <p:cNvSpPr txBox="1">
                <a:spLocks noRot="1" noChangeAspect="1" noMove="1" noResize="1" noEditPoints="1" noAdjustHandles="1" noChangeArrowheads="1" noChangeShapeType="1" noTextEdit="1"/>
              </p:cNvSpPr>
              <p:nvPr/>
            </p:nvSpPr>
            <p:spPr>
              <a:xfrm>
                <a:off x="5686137" y="2203382"/>
                <a:ext cx="6093591" cy="5250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87CAC44-D60A-B544-D301-665D12EFF8A2}"/>
                  </a:ext>
                </a:extLst>
              </p:cNvPr>
              <p:cNvSpPr txBox="1"/>
              <p:nvPr/>
            </p:nvSpPr>
            <p:spPr>
              <a:xfrm>
                <a:off x="1548339" y="4028012"/>
                <a:ext cx="36576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e>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e>
                      </m:d>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7</m:t>
                          </m:r>
                        </m:sub>
                      </m:sSub>
                      <m:d>
                        <m:dPr>
                          <m:ctrlPr>
                            <a:rPr lang="en-US" i="1">
                              <a:latin typeface="Cambria Math" panose="02040503050406030204" pitchFamily="18" charset="0"/>
                            </a:rPr>
                          </m:ctrlPr>
                        </m:dPr>
                        <m:e>
                          <m:r>
                            <a:rPr lang="en-US" i="1">
                              <a:latin typeface="Cambria Math" panose="02040503050406030204" pitchFamily="18" charset="0"/>
                            </a:rPr>
                            <m:t>𝐵</m:t>
                          </m:r>
                        </m:e>
                      </m:d>
                    </m:oMath>
                  </m:oMathPara>
                </a14:m>
                <a:endParaRPr lang="en-US" dirty="0"/>
              </a:p>
            </p:txBody>
          </p:sp>
        </mc:Choice>
        <mc:Fallback xmlns="">
          <p:sp>
            <p:nvSpPr>
              <p:cNvPr id="9" name="TextBox 8">
                <a:extLst>
                  <a:ext uri="{FF2B5EF4-FFF2-40B4-BE49-F238E27FC236}">
                    <a16:creationId xmlns:a16="http://schemas.microsoft.com/office/drawing/2014/main" id="{C87CAC44-D60A-B544-D301-665D12EFF8A2}"/>
                  </a:ext>
                </a:extLst>
              </p:cNvPr>
              <p:cNvSpPr txBox="1">
                <a:spLocks noRot="1" noChangeAspect="1" noMove="1" noResize="1" noEditPoints="1" noAdjustHandles="1" noChangeArrowheads="1" noChangeShapeType="1" noTextEdit="1"/>
              </p:cNvSpPr>
              <p:nvPr/>
            </p:nvSpPr>
            <p:spPr>
              <a:xfrm>
                <a:off x="1548339" y="4028012"/>
                <a:ext cx="36576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9B70CCFB-C7D6-206C-C7C6-008CB47F2E68}"/>
                  </a:ext>
                </a:extLst>
              </p:cNvPr>
              <p:cNvGraphicFramePr>
                <a:graphicFrameLocks noGrp="1"/>
              </p:cNvGraphicFramePr>
              <p:nvPr>
                <p:extLst>
                  <p:ext uri="{D42A27DB-BD31-4B8C-83A1-F6EECF244321}">
                    <p14:modId xmlns:p14="http://schemas.microsoft.com/office/powerpoint/2010/main" val="2476661323"/>
                  </p:ext>
                </p:extLst>
              </p:nvPr>
            </p:nvGraphicFramePr>
            <p:xfrm>
              <a:off x="2391185" y="4533069"/>
              <a:ext cx="1971909" cy="741680"/>
            </p:xfrm>
            <a:graphic>
              <a:graphicData uri="http://schemas.openxmlformats.org/drawingml/2006/table">
                <a:tbl>
                  <a:tblPr firstRow="1" bandRow="1">
                    <a:tableStyleId>{5940675A-B579-460E-94D1-54222C63F5DA}</a:tableStyleId>
                  </a:tblPr>
                  <a:tblGrid>
                    <a:gridCol w="1971909">
                      <a:extLst>
                        <a:ext uri="{9D8B030D-6E8A-4147-A177-3AD203B41FA5}">
                          <a16:colId xmlns:a16="http://schemas.microsoft.com/office/drawing/2014/main" val="166459014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0.2841718</m:t>
                                </m:r>
                              </m:oMath>
                            </m:oMathPara>
                          </a14:m>
                          <a:endParaRPr lang="en-US" dirty="0"/>
                        </a:p>
                      </a:txBody>
                      <a:tcPr/>
                    </a:tc>
                    <a:extLst>
                      <a:ext uri="{0D108BD9-81ED-4DB2-BD59-A6C34878D82A}">
                        <a16:rowId xmlns:a16="http://schemas.microsoft.com/office/drawing/2014/main" val="2208905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0.7158282</m:t>
                                </m:r>
                              </m:oMath>
                            </m:oMathPara>
                          </a14:m>
                          <a:endParaRPr lang="en-US" dirty="0"/>
                        </a:p>
                      </a:txBody>
                      <a:tcPr/>
                    </a:tc>
                    <a:extLst>
                      <a:ext uri="{0D108BD9-81ED-4DB2-BD59-A6C34878D82A}">
                        <a16:rowId xmlns:a16="http://schemas.microsoft.com/office/drawing/2014/main" val="472027615"/>
                      </a:ext>
                    </a:extLst>
                  </a:tr>
                </a:tbl>
              </a:graphicData>
            </a:graphic>
          </p:graphicFrame>
        </mc:Choice>
        <mc:Fallback xmlns="">
          <p:graphicFrame>
            <p:nvGraphicFramePr>
              <p:cNvPr id="10" name="Table 9">
                <a:extLst>
                  <a:ext uri="{FF2B5EF4-FFF2-40B4-BE49-F238E27FC236}">
                    <a16:creationId xmlns:a16="http://schemas.microsoft.com/office/drawing/2014/main" id="{9B70CCFB-C7D6-206C-C7C6-008CB47F2E68}"/>
                  </a:ext>
                </a:extLst>
              </p:cNvPr>
              <p:cNvGraphicFramePr>
                <a:graphicFrameLocks noGrp="1"/>
              </p:cNvGraphicFramePr>
              <p:nvPr>
                <p:extLst>
                  <p:ext uri="{D42A27DB-BD31-4B8C-83A1-F6EECF244321}">
                    <p14:modId xmlns:p14="http://schemas.microsoft.com/office/powerpoint/2010/main" val="2476661323"/>
                  </p:ext>
                </p:extLst>
              </p:nvPr>
            </p:nvGraphicFramePr>
            <p:xfrm>
              <a:off x="2391185" y="4533069"/>
              <a:ext cx="1971909" cy="741680"/>
            </p:xfrm>
            <a:graphic>
              <a:graphicData uri="http://schemas.openxmlformats.org/drawingml/2006/table">
                <a:tbl>
                  <a:tblPr firstRow="1" bandRow="1">
                    <a:tableStyleId>{5940675A-B579-460E-94D1-54222C63F5DA}</a:tableStyleId>
                  </a:tblPr>
                  <a:tblGrid>
                    <a:gridCol w="1971909">
                      <a:extLst>
                        <a:ext uri="{9D8B030D-6E8A-4147-A177-3AD203B41FA5}">
                          <a16:colId xmlns:a16="http://schemas.microsoft.com/office/drawing/2014/main" val="1664590141"/>
                        </a:ext>
                      </a:extLst>
                    </a:gridCol>
                  </a:tblGrid>
                  <a:tr h="370840">
                    <a:tc>
                      <a:txBody>
                        <a:bodyPr/>
                        <a:lstStyle/>
                        <a:p>
                          <a:endParaRPr lang="en-US"/>
                        </a:p>
                      </a:txBody>
                      <a:tcPr>
                        <a:blipFill>
                          <a:blip r:embed="rId7"/>
                          <a:stretch>
                            <a:fillRect l="-309" t="-1613" r="-617" b="-101613"/>
                          </a:stretch>
                        </a:blipFill>
                      </a:tcPr>
                    </a:tc>
                    <a:extLst>
                      <a:ext uri="{0D108BD9-81ED-4DB2-BD59-A6C34878D82A}">
                        <a16:rowId xmlns:a16="http://schemas.microsoft.com/office/drawing/2014/main" val="2208905548"/>
                      </a:ext>
                    </a:extLst>
                  </a:tr>
                  <a:tr h="370840">
                    <a:tc>
                      <a:txBody>
                        <a:bodyPr/>
                        <a:lstStyle/>
                        <a:p>
                          <a:endParaRPr lang="en-US"/>
                        </a:p>
                      </a:txBody>
                      <a:tcPr>
                        <a:blipFill>
                          <a:blip r:embed="rId7"/>
                          <a:stretch>
                            <a:fillRect l="-309" t="-103279" r="-617" b="-3279"/>
                          </a:stretch>
                        </a:blipFill>
                      </a:tcPr>
                    </a:tc>
                    <a:extLst>
                      <a:ext uri="{0D108BD9-81ED-4DB2-BD59-A6C34878D82A}">
                        <a16:rowId xmlns:a16="http://schemas.microsoft.com/office/drawing/2014/main" val="472027615"/>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6450593-F81A-A672-8193-2402096E014A}"/>
                  </a:ext>
                </a:extLst>
              </p:cNvPr>
              <p:cNvSpPr txBox="1"/>
              <p:nvPr/>
            </p:nvSpPr>
            <p:spPr>
              <a:xfrm>
                <a:off x="2049089" y="4765501"/>
                <a:ext cx="2114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11" name="TextBox 10">
                <a:extLst>
                  <a:ext uri="{FF2B5EF4-FFF2-40B4-BE49-F238E27FC236}">
                    <a16:creationId xmlns:a16="http://schemas.microsoft.com/office/drawing/2014/main" id="{36450593-F81A-A672-8193-2402096E014A}"/>
                  </a:ext>
                </a:extLst>
              </p:cNvPr>
              <p:cNvSpPr txBox="1">
                <a:spLocks noRot="1" noChangeAspect="1" noMove="1" noResize="1" noEditPoints="1" noAdjustHandles="1" noChangeArrowheads="1" noChangeShapeType="1" noTextEdit="1"/>
              </p:cNvSpPr>
              <p:nvPr/>
            </p:nvSpPr>
            <p:spPr>
              <a:xfrm>
                <a:off x="2049089" y="4765501"/>
                <a:ext cx="211405" cy="276999"/>
              </a:xfrm>
              <a:prstGeom prst="rect">
                <a:avLst/>
              </a:prstGeom>
              <a:blipFill>
                <a:blip r:embed="rId8"/>
                <a:stretch>
                  <a:fillRect l="-25714" r="-22857"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36810C57-F764-0C55-6686-DFD8F49ABA95}"/>
              </a:ext>
            </a:extLst>
          </p:cNvPr>
          <p:cNvCxnSpPr/>
          <p:nvPr/>
        </p:nvCxnSpPr>
        <p:spPr>
          <a:xfrm>
            <a:off x="2339815" y="4533161"/>
            <a:ext cx="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BC4C2DA-7E42-A950-4962-5B85CF97E7BA}"/>
                  </a:ext>
                </a:extLst>
              </p:cNvPr>
              <p:cNvSpPr txBox="1"/>
              <p:nvPr/>
            </p:nvSpPr>
            <p:spPr>
              <a:xfrm>
                <a:off x="7292083" y="4426633"/>
                <a:ext cx="3958119"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e>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0.2841718</m:t>
                      </m:r>
                    </m:oMath>
                  </m:oMathPara>
                </a14:m>
                <a:endParaRPr lang="en-U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e>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0.7158282</m:t>
                      </m:r>
                    </m:oMath>
                  </m:oMathPara>
                </a14:m>
                <a:endParaRPr lang="en-US" dirty="0"/>
              </a:p>
            </p:txBody>
          </p:sp>
        </mc:Choice>
        <mc:Fallback xmlns="">
          <p:sp>
            <p:nvSpPr>
              <p:cNvPr id="14" name="TextBox 13">
                <a:extLst>
                  <a:ext uri="{FF2B5EF4-FFF2-40B4-BE49-F238E27FC236}">
                    <a16:creationId xmlns:a16="http://schemas.microsoft.com/office/drawing/2014/main" id="{1BC4C2DA-7E42-A950-4962-5B85CF97E7BA}"/>
                  </a:ext>
                </a:extLst>
              </p:cNvPr>
              <p:cNvSpPr txBox="1">
                <a:spLocks noRot="1" noChangeAspect="1" noMove="1" noResize="1" noEditPoints="1" noAdjustHandles="1" noChangeArrowheads="1" noChangeShapeType="1" noTextEdit="1"/>
              </p:cNvSpPr>
              <p:nvPr/>
            </p:nvSpPr>
            <p:spPr>
              <a:xfrm>
                <a:off x="7292083" y="4426633"/>
                <a:ext cx="3958119" cy="646331"/>
              </a:xfrm>
              <a:prstGeom prst="rect">
                <a:avLst/>
              </a:prstGeom>
              <a:blipFill>
                <a:blip r:embed="rId9"/>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A784622-D1B2-A1CD-D5C2-3D36E661D918}"/>
                  </a:ext>
                </a:extLst>
              </p:cNvPr>
              <p:cNvSpPr txBox="1"/>
              <p:nvPr/>
            </p:nvSpPr>
            <p:spPr>
              <a:xfrm>
                <a:off x="2339815" y="1780660"/>
                <a:ext cx="2164422"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7</m:t>
                          </m:r>
                        </m:sub>
                      </m:sSub>
                      <m:d>
                        <m:dPr>
                          <m:ctrlPr>
                            <a:rPr lang="en-US" i="1">
                              <a:latin typeface="Cambria Math" panose="02040503050406030204" pitchFamily="18" charset="0"/>
                            </a:rPr>
                          </m:ctrlPr>
                        </m:dPr>
                        <m:e>
                          <m:r>
                            <a:rPr lang="en-US" i="1">
                              <a:latin typeface="Cambria Math" panose="02040503050406030204" pitchFamily="18" charset="0"/>
                            </a:rPr>
                            <m:t>𝐵</m:t>
                          </m:r>
                        </m:e>
                      </m:d>
                    </m:oMath>
                  </m:oMathPara>
                </a14:m>
                <a:endParaRPr lang="en-US" dirty="0"/>
              </a:p>
            </p:txBody>
          </p:sp>
        </mc:Choice>
        <mc:Fallback xmlns="">
          <p:sp>
            <p:nvSpPr>
              <p:cNvPr id="16" name="TextBox 15">
                <a:extLst>
                  <a:ext uri="{FF2B5EF4-FFF2-40B4-BE49-F238E27FC236}">
                    <a16:creationId xmlns:a16="http://schemas.microsoft.com/office/drawing/2014/main" id="{FA784622-D1B2-A1CD-D5C2-3D36E661D918}"/>
                  </a:ext>
                </a:extLst>
              </p:cNvPr>
              <p:cNvSpPr txBox="1">
                <a:spLocks noRot="1" noChangeAspect="1" noMove="1" noResize="1" noEditPoints="1" noAdjustHandles="1" noChangeArrowheads="1" noChangeShapeType="1" noTextEdit="1"/>
              </p:cNvSpPr>
              <p:nvPr/>
            </p:nvSpPr>
            <p:spPr>
              <a:xfrm>
                <a:off x="2339815" y="1780660"/>
                <a:ext cx="2164422" cy="369332"/>
              </a:xfrm>
              <a:prstGeom prst="rect">
                <a:avLst/>
              </a:prstGeom>
              <a:blipFill>
                <a:blip r:embed="rId10"/>
                <a:stretch>
                  <a:fillRect b="-13115"/>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25370A9D-A7F9-A07A-0438-8F6CFA72817D}"/>
              </a:ext>
            </a:extLst>
          </p:cNvPr>
          <p:cNvSpPr/>
          <p:nvPr/>
        </p:nvSpPr>
        <p:spPr>
          <a:xfrm rot="16200000">
            <a:off x="9441086" y="-688244"/>
            <a:ext cx="204023" cy="31032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612AD6A-A24F-40D2-159E-9B63BD4C8F5A}"/>
                  </a:ext>
                </a:extLst>
              </p:cNvPr>
              <p:cNvSpPr txBox="1"/>
              <p:nvPr/>
            </p:nvSpPr>
            <p:spPr>
              <a:xfrm>
                <a:off x="9081134" y="491095"/>
                <a:ext cx="92392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6</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𝐵</m:t>
                          </m:r>
                          <m:r>
                            <a:rPr lang="en-US" sz="1400" b="0" i="1" smtClean="0">
                              <a:latin typeface="Cambria Math" panose="02040503050406030204" pitchFamily="18" charset="0"/>
                            </a:rPr>
                            <m:t>,</m:t>
                          </m:r>
                          <m:r>
                            <a:rPr lang="en-US" sz="1400" b="0" i="1" smtClean="0">
                              <a:latin typeface="Cambria Math" panose="02040503050406030204" pitchFamily="18" charset="0"/>
                            </a:rPr>
                            <m:t>𝐸</m:t>
                          </m:r>
                        </m:e>
                      </m:d>
                    </m:oMath>
                  </m:oMathPara>
                </a14:m>
                <a:endParaRPr lang="en-US" sz="1400" dirty="0"/>
              </a:p>
            </p:txBody>
          </p:sp>
        </mc:Choice>
        <mc:Fallback xmlns="">
          <p:sp>
            <p:nvSpPr>
              <p:cNvPr id="13" name="TextBox 12">
                <a:extLst>
                  <a:ext uri="{FF2B5EF4-FFF2-40B4-BE49-F238E27FC236}">
                    <a16:creationId xmlns:a16="http://schemas.microsoft.com/office/drawing/2014/main" id="{8612AD6A-A24F-40D2-159E-9B63BD4C8F5A}"/>
                  </a:ext>
                </a:extLst>
              </p:cNvPr>
              <p:cNvSpPr txBox="1">
                <a:spLocks noRot="1" noChangeAspect="1" noMove="1" noResize="1" noEditPoints="1" noAdjustHandles="1" noChangeArrowheads="1" noChangeShapeType="1" noTextEdit="1"/>
              </p:cNvSpPr>
              <p:nvPr/>
            </p:nvSpPr>
            <p:spPr>
              <a:xfrm>
                <a:off x="9081134" y="491095"/>
                <a:ext cx="923926" cy="307777"/>
              </a:xfrm>
              <a:prstGeom prst="rect">
                <a:avLst/>
              </a:prstGeom>
              <a:blipFill>
                <a:blip r:embed="rId11"/>
                <a:stretch>
                  <a:fillRect b="-8000"/>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2E059C48-5490-1320-6AAA-5C13CCA03ACF}"/>
              </a:ext>
            </a:extLst>
          </p:cNvPr>
          <p:cNvSpPr/>
          <p:nvPr/>
        </p:nvSpPr>
        <p:spPr>
          <a:xfrm rot="16200000">
            <a:off x="8988649" y="-1540374"/>
            <a:ext cx="204023" cy="40081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96DE5C-36D0-197C-7EBE-6B322E3CB736}"/>
                  </a:ext>
                </a:extLst>
              </p:cNvPr>
              <p:cNvSpPr txBox="1"/>
              <p:nvPr/>
            </p:nvSpPr>
            <p:spPr>
              <a:xfrm>
                <a:off x="8628697" y="91403"/>
                <a:ext cx="92392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7</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𝐵</m:t>
                          </m:r>
                        </m:e>
                      </m:d>
                    </m:oMath>
                  </m:oMathPara>
                </a14:m>
                <a:endParaRPr lang="en-US" sz="1400" dirty="0"/>
              </a:p>
            </p:txBody>
          </p:sp>
        </mc:Choice>
        <mc:Fallback xmlns="">
          <p:sp>
            <p:nvSpPr>
              <p:cNvPr id="17" name="TextBox 16">
                <a:extLst>
                  <a:ext uri="{FF2B5EF4-FFF2-40B4-BE49-F238E27FC236}">
                    <a16:creationId xmlns:a16="http://schemas.microsoft.com/office/drawing/2014/main" id="{4096DE5C-36D0-197C-7EBE-6B322E3CB736}"/>
                  </a:ext>
                </a:extLst>
              </p:cNvPr>
              <p:cNvSpPr txBox="1">
                <a:spLocks noRot="1" noChangeAspect="1" noMove="1" noResize="1" noEditPoints="1" noAdjustHandles="1" noChangeArrowheads="1" noChangeShapeType="1" noTextEdit="1"/>
              </p:cNvSpPr>
              <p:nvPr/>
            </p:nvSpPr>
            <p:spPr>
              <a:xfrm>
                <a:off x="8628697" y="91403"/>
                <a:ext cx="923926" cy="307777"/>
              </a:xfrm>
              <a:prstGeom prst="rect">
                <a:avLst/>
              </a:prstGeom>
              <a:blipFill>
                <a:blip r:embed="rId12"/>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8089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50"/>
                                        <p:tgtEl>
                                          <p:spTgt spid="9"/>
                                        </p:tgtEl>
                                      </p:cBhvr>
                                    </p:animEffect>
                                    <p:anim calcmode="lin" valueType="num">
                                      <p:cBhvr>
                                        <p:cTn id="15" dur="250" fill="hold"/>
                                        <p:tgtEl>
                                          <p:spTgt spid="9"/>
                                        </p:tgtEl>
                                        <p:attrNameLst>
                                          <p:attrName>ppt_x</p:attrName>
                                        </p:attrNameLst>
                                      </p:cBhvr>
                                      <p:tavLst>
                                        <p:tav tm="0">
                                          <p:val>
                                            <p:strVal val="#ppt_x"/>
                                          </p:val>
                                        </p:tav>
                                        <p:tav tm="100000">
                                          <p:val>
                                            <p:strVal val="#ppt_x"/>
                                          </p:val>
                                        </p:tav>
                                      </p:tavLst>
                                    </p:anim>
                                    <p:anim calcmode="lin" valueType="num">
                                      <p:cBhvr>
                                        <p:cTn id="16" dur="25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50"/>
                                        <p:tgtEl>
                                          <p:spTgt spid="11"/>
                                        </p:tgtEl>
                                      </p:cBhvr>
                                    </p:animEffect>
                                    <p:anim calcmode="lin" valueType="num">
                                      <p:cBhvr>
                                        <p:cTn id="25" dur="250" fill="hold"/>
                                        <p:tgtEl>
                                          <p:spTgt spid="11"/>
                                        </p:tgtEl>
                                        <p:attrNameLst>
                                          <p:attrName>ppt_x</p:attrName>
                                        </p:attrNameLst>
                                      </p:cBhvr>
                                      <p:tavLst>
                                        <p:tav tm="0">
                                          <p:val>
                                            <p:strVal val="#ppt_x"/>
                                          </p:val>
                                        </p:tav>
                                        <p:tav tm="100000">
                                          <p:val>
                                            <p:strVal val="#ppt_x"/>
                                          </p:val>
                                        </p:tav>
                                      </p:tavLst>
                                    </p:anim>
                                    <p:anim calcmode="lin" valueType="num">
                                      <p:cBhvr>
                                        <p:cTn id="26" dur="25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250"/>
                                        <p:tgtEl>
                                          <p:spTgt spid="12"/>
                                        </p:tgtEl>
                                      </p:cBhvr>
                                    </p:animEffect>
                                    <p:anim calcmode="lin" valueType="num">
                                      <p:cBhvr>
                                        <p:cTn id="30" dur="250" fill="hold"/>
                                        <p:tgtEl>
                                          <p:spTgt spid="12"/>
                                        </p:tgtEl>
                                        <p:attrNameLst>
                                          <p:attrName>ppt_x</p:attrName>
                                        </p:attrNameLst>
                                      </p:cBhvr>
                                      <p:tavLst>
                                        <p:tav tm="0">
                                          <p:val>
                                            <p:strVal val="#ppt_x"/>
                                          </p:val>
                                        </p:tav>
                                        <p:tav tm="100000">
                                          <p:val>
                                            <p:strVal val="#ppt_x"/>
                                          </p:val>
                                        </p:tav>
                                      </p:tavLst>
                                    </p:anim>
                                    <p:anim calcmode="lin" valueType="num">
                                      <p:cBhvr>
                                        <p:cTn id="31"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50"/>
                                        <p:tgtEl>
                                          <p:spTgt spid="14"/>
                                        </p:tgtEl>
                                      </p:cBhvr>
                                    </p:animEffect>
                                    <p:anim calcmode="lin" valueType="num">
                                      <p:cBhvr>
                                        <p:cTn id="37" dur="250" fill="hold"/>
                                        <p:tgtEl>
                                          <p:spTgt spid="14"/>
                                        </p:tgtEl>
                                        <p:attrNameLst>
                                          <p:attrName>ppt_x</p:attrName>
                                        </p:attrNameLst>
                                      </p:cBhvr>
                                      <p:tavLst>
                                        <p:tav tm="0">
                                          <p:val>
                                            <p:strVal val="#ppt_x"/>
                                          </p:val>
                                        </p:tav>
                                        <p:tav tm="100000">
                                          <p:val>
                                            <p:strVal val="#ppt_x"/>
                                          </p:val>
                                        </p:tav>
                                      </p:tavLst>
                                    </p:anim>
                                    <p:anim calcmode="lin" valueType="num">
                                      <p:cBhvr>
                                        <p:cTn id="38"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3560-38D9-51AA-2F9F-AF907B87B225}"/>
              </a:ext>
            </a:extLst>
          </p:cNvPr>
          <p:cNvSpPr>
            <a:spLocks noGrp="1"/>
          </p:cNvSpPr>
          <p:nvPr>
            <p:ph type="title"/>
          </p:nvPr>
        </p:nvSpPr>
        <p:spPr/>
        <p:txBody>
          <a:bodyPr/>
          <a:lstStyle/>
          <a:p>
            <a:r>
              <a:rPr lang="en-US" dirty="0"/>
              <a:t>The Variable Elimination Algorithm</a:t>
            </a:r>
          </a:p>
        </p:txBody>
      </p:sp>
      <p:pic>
        <p:nvPicPr>
          <p:cNvPr id="6" name="Picture 5">
            <a:extLst>
              <a:ext uri="{FF2B5EF4-FFF2-40B4-BE49-F238E27FC236}">
                <a16:creationId xmlns:a16="http://schemas.microsoft.com/office/drawing/2014/main" id="{817913EA-AB3C-70E0-AF1A-5A62CBDBEF78}"/>
              </a:ext>
            </a:extLst>
          </p:cNvPr>
          <p:cNvPicPr>
            <a:picLocks noChangeAspect="1"/>
          </p:cNvPicPr>
          <p:nvPr/>
        </p:nvPicPr>
        <p:blipFill>
          <a:blip r:embed="rId2"/>
          <a:stretch>
            <a:fillRect/>
          </a:stretch>
        </p:blipFill>
        <p:spPr>
          <a:xfrm>
            <a:off x="1036319" y="1795133"/>
            <a:ext cx="10119362" cy="4208368"/>
          </a:xfrm>
          <a:prstGeom prst="rect">
            <a:avLst/>
          </a:prstGeom>
        </p:spPr>
      </p:pic>
    </p:spTree>
    <p:extLst>
      <p:ext uri="{BB962C8B-B14F-4D97-AF65-F5344CB8AC3E}">
        <p14:creationId xmlns:p14="http://schemas.microsoft.com/office/powerpoint/2010/main" val="15611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Conditional Independence</a:t>
            </a:r>
          </a:p>
        </p:txBody>
      </p:sp>
      <p:sp>
        <p:nvSpPr>
          <p:cNvPr id="1015811" name="Rectangle 3"/>
          <p:cNvSpPr>
            <a:spLocks noGrp="1" noChangeArrowheads="1"/>
          </p:cNvSpPr>
          <p:nvPr>
            <p:ph idx="1"/>
          </p:nvPr>
        </p:nvSpPr>
        <p:spPr>
          <a:xfrm>
            <a:off x="843482" y="1737360"/>
            <a:ext cx="8229600" cy="4953000"/>
          </a:xfrm>
        </p:spPr>
        <p:txBody>
          <a:bodyPr>
            <a:normAutofit/>
          </a:bodyPr>
          <a:lstStyle/>
          <a:p>
            <a:pPr eaLnBrk="1" hangingPunct="1">
              <a:lnSpc>
                <a:spcPct val="80000"/>
              </a:lnSpc>
              <a:buFont typeface="Arial" panose="020B0604020202020204" pitchFamily="34" charset="0"/>
              <a:buChar char="•"/>
            </a:pPr>
            <a:endParaRPr lang="en-US" sz="2400" dirty="0">
              <a:latin typeface="Calibri"/>
              <a:cs typeface="Calibri"/>
            </a:endParaRPr>
          </a:p>
          <a:p>
            <a:pPr eaLnBrk="1" hangingPunct="1">
              <a:lnSpc>
                <a:spcPct val="80000"/>
              </a:lnSpc>
              <a:buFont typeface="Arial" panose="020B0604020202020204" pitchFamily="34" charset="0"/>
              <a:buChar char="•"/>
            </a:pPr>
            <a:r>
              <a:rPr lang="en-US" sz="2400" dirty="0">
                <a:latin typeface="Calibri"/>
                <a:cs typeface="Calibri"/>
              </a:rPr>
              <a:t>Unconditional (absolute) independence very rare (why?)</a:t>
            </a:r>
          </a:p>
          <a:p>
            <a:pPr eaLnBrk="1" hangingPunct="1">
              <a:lnSpc>
                <a:spcPct val="80000"/>
              </a:lnSpc>
              <a:buFont typeface="Arial" panose="020B0604020202020204" pitchFamily="34" charset="0"/>
              <a:buChar char="•"/>
            </a:pPr>
            <a:endParaRPr lang="en-US" sz="2400" dirty="0">
              <a:latin typeface="Calibri"/>
              <a:cs typeface="Calibri"/>
            </a:endParaRPr>
          </a:p>
          <a:p>
            <a:pPr eaLnBrk="1" hangingPunct="1">
              <a:lnSpc>
                <a:spcPct val="80000"/>
              </a:lnSpc>
              <a:buFont typeface="Arial" panose="020B0604020202020204" pitchFamily="34" charset="0"/>
              <a:buChar char="•"/>
            </a:pPr>
            <a:r>
              <a:rPr lang="en-US" sz="2400" i="1" dirty="0">
                <a:latin typeface="Calibri"/>
                <a:cs typeface="Calibri"/>
              </a:rPr>
              <a:t>Conditional independence</a:t>
            </a:r>
            <a:r>
              <a:rPr lang="en-US" sz="2400" dirty="0">
                <a:latin typeface="Calibri"/>
                <a:cs typeface="Calibri"/>
              </a:rPr>
              <a:t> is our most basic and robust form of knowledge about uncertain environments.</a:t>
            </a:r>
          </a:p>
          <a:p>
            <a:pPr eaLnBrk="1" hangingPunct="1">
              <a:lnSpc>
                <a:spcPct val="80000"/>
              </a:lnSpc>
              <a:buFont typeface="Arial" panose="020B0604020202020204" pitchFamily="34" charset="0"/>
              <a:buChar char="•"/>
            </a:pPr>
            <a:endParaRPr lang="en-US" sz="2400" dirty="0">
              <a:latin typeface="Calibri"/>
              <a:cs typeface="Calibri"/>
            </a:endParaRPr>
          </a:p>
          <a:p>
            <a:pPr eaLnBrk="1" hangingPunct="1">
              <a:lnSpc>
                <a:spcPct val="80000"/>
              </a:lnSpc>
              <a:buFont typeface="Arial" panose="020B0604020202020204" pitchFamily="34" charset="0"/>
              <a:buChar char="•"/>
            </a:pPr>
            <a:r>
              <a:rPr lang="en-US" sz="2400" dirty="0">
                <a:latin typeface="Calibri"/>
                <a:cs typeface="Calibri"/>
              </a:rPr>
              <a:t>X is conditionally independent of Y given Z</a:t>
            </a:r>
          </a:p>
          <a:p>
            <a:pPr eaLnBrk="1" hangingPunct="1">
              <a:lnSpc>
                <a:spcPct val="80000"/>
              </a:lnSpc>
              <a:buFont typeface="Arial" panose="020B0604020202020204" pitchFamily="34" charset="0"/>
              <a:buChar char="•"/>
            </a:pPr>
            <a:endParaRPr lang="en-US" sz="2400" dirty="0">
              <a:latin typeface="Calibri"/>
              <a:cs typeface="Calibri"/>
            </a:endParaRPr>
          </a:p>
          <a:p>
            <a:pPr marL="0" indent="0" eaLnBrk="1" hangingPunct="1">
              <a:lnSpc>
                <a:spcPct val="80000"/>
              </a:lnSpc>
              <a:buNone/>
            </a:pPr>
            <a:r>
              <a:rPr lang="en-US" sz="2400" dirty="0">
                <a:latin typeface="Calibri"/>
                <a:cs typeface="Calibri"/>
              </a:rPr>
              <a:t>      if and only if:</a:t>
            </a:r>
          </a:p>
          <a:p>
            <a:pPr eaLnBrk="1" hangingPunct="1">
              <a:lnSpc>
                <a:spcPct val="80000"/>
              </a:lnSpc>
              <a:buFont typeface="Arial" panose="020B0604020202020204" pitchFamily="34" charset="0"/>
              <a:buChar char="•"/>
            </a:pPr>
            <a:r>
              <a:rPr lang="en-US" sz="2400" dirty="0">
                <a:latin typeface="Calibri"/>
                <a:cs typeface="Calibri"/>
              </a:rPr>
              <a:t>      or, equivalently, if and only if</a:t>
            </a:r>
          </a:p>
          <a:p>
            <a:pPr eaLnBrk="1" hangingPunct="1">
              <a:lnSpc>
                <a:spcPct val="80000"/>
              </a:lnSpc>
              <a:buFont typeface="Arial" panose="020B0604020202020204" pitchFamily="34" charset="0"/>
              <a:buChar char="•"/>
            </a:pPr>
            <a:endParaRPr lang="en-US" sz="2400" dirty="0">
              <a:latin typeface="Calibri"/>
              <a:cs typeface="Calibri"/>
            </a:endParaRPr>
          </a:p>
          <a:p>
            <a:pPr eaLnBrk="1" hangingPunct="1">
              <a:lnSpc>
                <a:spcPct val="80000"/>
              </a:lnSpc>
              <a:buFont typeface="Arial" panose="020B0604020202020204" pitchFamily="34" charset="0"/>
              <a:buChar char="•"/>
            </a:pPr>
            <a:endParaRPr lang="en-US" sz="2400" dirty="0">
              <a:latin typeface="Calibri"/>
              <a:cs typeface="Calibri"/>
            </a:endParaRPr>
          </a:p>
          <a:p>
            <a:pPr eaLnBrk="1" hangingPunct="1">
              <a:lnSpc>
                <a:spcPct val="80000"/>
              </a:lnSpc>
              <a:buFont typeface="Arial" panose="020B0604020202020204" pitchFamily="34" charset="0"/>
              <a:buChar char="•"/>
            </a:pPr>
            <a:endParaRPr lang="en-US" sz="2400" dirty="0">
              <a:latin typeface="Calibri"/>
              <a:cs typeface="Calibri"/>
            </a:endParaRPr>
          </a:p>
          <a:p>
            <a:pPr lvl="1" eaLnBrk="1" hangingPunct="1">
              <a:lnSpc>
                <a:spcPct val="80000"/>
              </a:lnSpc>
              <a:buFont typeface="Arial" panose="020B0604020202020204" pitchFamily="34" charset="0"/>
              <a:buChar char="•"/>
            </a:pPr>
            <a:endParaRPr lang="en-US" sz="2000" dirty="0">
              <a:latin typeface="Calibri"/>
              <a:cs typeface="Calibri"/>
            </a:endParaRPr>
          </a:p>
          <a:p>
            <a:pPr lvl="1" eaLnBrk="1" hangingPunct="1">
              <a:lnSpc>
                <a:spcPct val="80000"/>
              </a:lnSpc>
              <a:buFont typeface="Arial" panose="020B0604020202020204" pitchFamily="34" charset="0"/>
              <a:buChar char="•"/>
            </a:pPr>
            <a:endParaRPr lang="en-US" sz="2000" dirty="0">
              <a:latin typeface="Calibri"/>
              <a:cs typeface="Calibri"/>
            </a:endParaRPr>
          </a:p>
        </p:txBody>
      </p:sp>
      <p:pic>
        <p:nvPicPr>
          <p:cNvPr id="5" name="Picture 4"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3917903" y="5211708"/>
            <a:ext cx="4841875" cy="3138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6090632" y="4000434"/>
            <a:ext cx="1401762" cy="3679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 name="Picture 5" descr="txp_fig.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5188469" y="5794189"/>
            <a:ext cx="3884613" cy="31375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85607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58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581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158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99E4-C426-4649-2E6F-6540AC2DB055}"/>
              </a:ext>
            </a:extLst>
          </p:cNvPr>
          <p:cNvSpPr>
            <a:spLocks noGrp="1"/>
          </p:cNvSpPr>
          <p:nvPr>
            <p:ph type="title"/>
          </p:nvPr>
        </p:nvSpPr>
        <p:spPr/>
        <p:txBody>
          <a:bodyPr/>
          <a:lstStyle/>
          <a:p>
            <a:r>
              <a:rPr lang="en-US" dirty="0"/>
              <a:t>Operations on Factors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5E73D9B-587C-4DE3-54C1-B3E99E5CD9CD}"/>
                  </a:ext>
                </a:extLst>
              </p:cNvPr>
              <p:cNvSpPr>
                <a:spLocks noGrp="1"/>
              </p:cNvSpPr>
              <p:nvPr>
                <p:ph idx="1"/>
              </p:nvPr>
            </p:nvSpPr>
            <p:spPr/>
            <p:txBody>
              <a:bodyPr>
                <a:normAutofit/>
              </a:bodyPr>
              <a:lstStyle/>
              <a:p>
                <a:pPr marL="0" indent="0">
                  <a:buNone/>
                </a:pPr>
                <a:r>
                  <a:rPr lang="en-US" dirty="0"/>
                  <a:t>The pointwise product of two factors f1 and f2 yields a new factor f whose variables are the union of the variables in f1 and f2 and whose elements are given by the product of the corresponding elements in the two factors.</a:t>
                </a:r>
              </a:p>
              <a:p>
                <a:pPr marL="0" indent="0">
                  <a:buNone/>
                </a:pPr>
                <a:endParaRPr lang="en-US" dirty="0"/>
              </a:p>
              <a:p>
                <a:pPr marL="0" indent="0">
                  <a:buNone/>
                </a:pPr>
                <a:endParaRPr lang="en-US" dirty="0"/>
              </a:p>
              <a:p>
                <a:pPr marL="0" indent="0">
                  <a:buNone/>
                </a:pPr>
                <a:r>
                  <a:rPr lang="en-US" dirty="0"/>
                  <a:t>If all the variables are binary, then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2</m:t>
                        </m:r>
                      </m:sub>
                    </m:sSub>
                  </m:oMath>
                </a14:m>
                <a:r>
                  <a:rPr lang="en-US" dirty="0"/>
                  <a:t> have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a:latin typeface="Cambria Math" panose="02040503050406030204" pitchFamily="18" charset="0"/>
                          </a:rPr>
                          <m:t>𝑗</m:t>
                        </m:r>
                        <m:r>
                          <a:rPr lang="en-US" i="1" dirty="0">
                            <a:latin typeface="Cambria Math" panose="02040503050406030204" pitchFamily="18" charset="0"/>
                          </a:rPr>
                          <m:t>+</m:t>
                        </m:r>
                        <m:r>
                          <a:rPr lang="en-US" i="1" dirty="0">
                            <a:latin typeface="Cambria Math" panose="02040503050406030204" pitchFamily="18" charset="0"/>
                          </a:rPr>
                          <m:t>𝑘</m:t>
                        </m:r>
                      </m:sup>
                    </m:sSup>
                  </m:oMath>
                </a14:m>
                <a:r>
                  <a:rPr lang="en-US" dirty="0"/>
                  <a:t> and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𝑙</m:t>
                        </m:r>
                      </m:sup>
                    </m:sSup>
                  </m:oMath>
                </a14:m>
                <a:r>
                  <a:rPr lang="en-US" dirty="0"/>
                  <a:t> entries, respectively, and the pointwise product has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a:latin typeface="Cambria Math" panose="02040503050406030204" pitchFamily="18" charset="0"/>
                          </a:rPr>
                          <m:t>𝑗</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𝑙</m:t>
                        </m:r>
                      </m:sup>
                    </m:sSup>
                  </m:oMath>
                </a14:m>
                <a:r>
                  <a:rPr lang="en-US" dirty="0"/>
                  <a:t> entries.</a:t>
                </a:r>
              </a:p>
              <a:p>
                <a:pPr marL="0" indent="0">
                  <a:buNone/>
                </a:pPr>
                <a:r>
                  <a:rPr lang="en-US" dirty="0"/>
                  <a:t>For example, if A, B and C are Boolean variables, then given two factors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oMath>
                </a14:m>
                <a:r>
                  <a:rPr lang="en-US" dirty="0"/>
                  <a:t>, the pointwise product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3(</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 </m:t>
                    </m:r>
                  </m:oMath>
                </a14:m>
                <a:r>
                  <a:rPr lang="en-US" dirty="0"/>
                  <a:t>has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a:latin typeface="Cambria Math" panose="02040503050406030204" pitchFamily="18" charset="0"/>
                          </a:rPr>
                          <m:t>1+1+1</m:t>
                        </m:r>
                      </m:sup>
                    </m:sSup>
                    <m:r>
                      <a:rPr lang="en-US" i="1" dirty="0" smtClean="0">
                        <a:latin typeface="Cambria Math" panose="02040503050406030204" pitchFamily="18" charset="0"/>
                      </a:rPr>
                      <m:t> =8</m:t>
                    </m:r>
                  </m:oMath>
                </a14:m>
                <a:r>
                  <a:rPr lang="en-US" dirty="0"/>
                  <a:t> entries</a:t>
                </a:r>
              </a:p>
            </p:txBody>
          </p:sp>
        </mc:Choice>
        <mc:Fallback xmlns="">
          <p:sp>
            <p:nvSpPr>
              <p:cNvPr id="5" name="Content Placeholder 4">
                <a:extLst>
                  <a:ext uri="{FF2B5EF4-FFF2-40B4-BE49-F238E27FC236}">
                    <a16:creationId xmlns:a16="http://schemas.microsoft.com/office/drawing/2014/main" id="{F5E73D9B-587C-4DE3-54C1-B3E99E5CD9CD}"/>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F7400D9-CBE3-A263-CA2B-965BE672031D}"/>
              </a:ext>
            </a:extLst>
          </p:cNvPr>
          <p:cNvPicPr>
            <a:picLocks noChangeAspect="1"/>
          </p:cNvPicPr>
          <p:nvPr/>
        </p:nvPicPr>
        <p:blipFill>
          <a:blip r:embed="rId3"/>
          <a:stretch>
            <a:fillRect/>
          </a:stretch>
        </p:blipFill>
        <p:spPr>
          <a:xfrm>
            <a:off x="770782" y="2997163"/>
            <a:ext cx="10650436" cy="533474"/>
          </a:xfrm>
          <a:prstGeom prst="rect">
            <a:avLst/>
          </a:prstGeom>
        </p:spPr>
      </p:pic>
    </p:spTree>
    <p:extLst>
      <p:ext uri="{BB962C8B-B14F-4D97-AF65-F5344CB8AC3E}">
        <p14:creationId xmlns:p14="http://schemas.microsoft.com/office/powerpoint/2010/main" val="4270005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14C1-DE75-14B4-5894-B57092DFA708}"/>
              </a:ext>
            </a:extLst>
          </p:cNvPr>
          <p:cNvSpPr>
            <a:spLocks noGrp="1"/>
          </p:cNvSpPr>
          <p:nvPr>
            <p:ph type="title"/>
          </p:nvPr>
        </p:nvSpPr>
        <p:spPr/>
        <p:txBody>
          <a:bodyPr/>
          <a:lstStyle/>
          <a:p>
            <a:r>
              <a:rPr lang="en-US" dirty="0"/>
              <a:t>Operations on Factors</a:t>
            </a:r>
          </a:p>
        </p:txBody>
      </p:sp>
      <p:sp>
        <p:nvSpPr>
          <p:cNvPr id="3" name="Content Placeholder 2">
            <a:extLst>
              <a:ext uri="{FF2B5EF4-FFF2-40B4-BE49-F238E27FC236}">
                <a16:creationId xmlns:a16="http://schemas.microsoft.com/office/drawing/2014/main" id="{B4AB3D8E-F597-4029-E808-0B723EA8D898}"/>
              </a:ext>
            </a:extLst>
          </p:cNvPr>
          <p:cNvSpPr>
            <a:spLocks noGrp="1"/>
          </p:cNvSpPr>
          <p:nvPr>
            <p:ph idx="1"/>
          </p:nvPr>
        </p:nvSpPr>
        <p:spPr/>
        <p:txBody>
          <a:bodyPr/>
          <a:lstStyle/>
          <a:p>
            <a:r>
              <a:rPr lang="en-US" dirty="0"/>
              <a:t>Summing out a variable from a product of factors is done by adding up the submatrices formed by fixing the variable to each of its values in turn.</a:t>
            </a:r>
          </a:p>
        </p:txBody>
      </p:sp>
      <p:pic>
        <p:nvPicPr>
          <p:cNvPr id="5" name="Picture 4">
            <a:extLst>
              <a:ext uri="{FF2B5EF4-FFF2-40B4-BE49-F238E27FC236}">
                <a16:creationId xmlns:a16="http://schemas.microsoft.com/office/drawing/2014/main" id="{205083DE-E450-59D5-5EB9-6A3F8BDBA485}"/>
              </a:ext>
            </a:extLst>
          </p:cNvPr>
          <p:cNvPicPr>
            <a:picLocks noChangeAspect="1"/>
          </p:cNvPicPr>
          <p:nvPr/>
        </p:nvPicPr>
        <p:blipFill>
          <a:blip r:embed="rId2"/>
          <a:stretch>
            <a:fillRect/>
          </a:stretch>
        </p:blipFill>
        <p:spPr>
          <a:xfrm>
            <a:off x="2194968" y="3028894"/>
            <a:ext cx="7802064" cy="800212"/>
          </a:xfrm>
          <a:prstGeom prst="rect">
            <a:avLst/>
          </a:prstGeom>
        </p:spPr>
      </p:pic>
    </p:spTree>
    <p:extLst>
      <p:ext uri="{BB962C8B-B14F-4D97-AF65-F5344CB8AC3E}">
        <p14:creationId xmlns:p14="http://schemas.microsoft.com/office/powerpoint/2010/main" val="1766787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7FC4-0863-0975-CD16-E2C8FCA40435}"/>
              </a:ext>
            </a:extLst>
          </p:cNvPr>
          <p:cNvSpPr>
            <a:spLocks noGrp="1"/>
          </p:cNvSpPr>
          <p:nvPr>
            <p:ph type="title"/>
          </p:nvPr>
        </p:nvSpPr>
        <p:spPr/>
        <p:txBody>
          <a:bodyPr/>
          <a:lstStyle/>
          <a:p>
            <a:r>
              <a:rPr lang="en-US" dirty="0"/>
              <a:t>Variable ordering and variable relevance</a:t>
            </a:r>
          </a:p>
        </p:txBody>
      </p:sp>
      <p:sp>
        <p:nvSpPr>
          <p:cNvPr id="3" name="Content Placeholder 2">
            <a:extLst>
              <a:ext uri="{FF2B5EF4-FFF2-40B4-BE49-F238E27FC236}">
                <a16:creationId xmlns:a16="http://schemas.microsoft.com/office/drawing/2014/main" id="{72FDA3D1-895F-CDED-03B6-82AAE24DD5AC}"/>
              </a:ext>
            </a:extLst>
          </p:cNvPr>
          <p:cNvSpPr>
            <a:spLocks noGrp="1"/>
          </p:cNvSpPr>
          <p:nvPr>
            <p:ph idx="1"/>
          </p:nvPr>
        </p:nvSpPr>
        <p:spPr/>
        <p:txBody>
          <a:bodyPr/>
          <a:lstStyle/>
          <a:p>
            <a:pPr>
              <a:buFont typeface="Arial" panose="020B0604020202020204" pitchFamily="34" charset="0"/>
              <a:buChar char="•"/>
            </a:pPr>
            <a:r>
              <a:rPr lang="en-US" dirty="0"/>
              <a:t>The algorithm includes an unspecified ORDER function to choose an ordering for the variables. Every choice of ordering yields a valid algorithm, but different orderings cause different intermediate factors to be generated during the calculation. </a:t>
            </a:r>
          </a:p>
          <a:p>
            <a:pPr>
              <a:buFont typeface="Arial" panose="020B0604020202020204" pitchFamily="34" charset="0"/>
              <a:buChar char="•"/>
            </a:pPr>
            <a:r>
              <a:rPr lang="en-US" dirty="0"/>
              <a:t>For example, in the calculation shown previously, we eliminated A before 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if we do it the other way, the calculation becomes</a:t>
            </a:r>
          </a:p>
        </p:txBody>
      </p:sp>
      <p:pic>
        <p:nvPicPr>
          <p:cNvPr id="4" name="Picture 3">
            <a:extLst>
              <a:ext uri="{FF2B5EF4-FFF2-40B4-BE49-F238E27FC236}">
                <a16:creationId xmlns:a16="http://schemas.microsoft.com/office/drawing/2014/main" id="{ED15E99C-6923-282E-25E6-B17A6CE9FA13}"/>
              </a:ext>
            </a:extLst>
          </p:cNvPr>
          <p:cNvPicPr>
            <a:picLocks noChangeAspect="1"/>
          </p:cNvPicPr>
          <p:nvPr/>
        </p:nvPicPr>
        <p:blipFill>
          <a:blip r:embed="rId2"/>
          <a:stretch>
            <a:fillRect/>
          </a:stretch>
        </p:blipFill>
        <p:spPr>
          <a:xfrm>
            <a:off x="1718651" y="3269776"/>
            <a:ext cx="8754697" cy="847843"/>
          </a:xfrm>
          <a:prstGeom prst="rect">
            <a:avLst/>
          </a:prstGeom>
        </p:spPr>
      </p:pic>
      <p:pic>
        <p:nvPicPr>
          <p:cNvPr id="6" name="Picture 5">
            <a:extLst>
              <a:ext uri="{FF2B5EF4-FFF2-40B4-BE49-F238E27FC236}">
                <a16:creationId xmlns:a16="http://schemas.microsoft.com/office/drawing/2014/main" id="{E925943A-9159-EF74-BE82-45304C5452F0}"/>
              </a:ext>
            </a:extLst>
          </p:cNvPr>
          <p:cNvPicPr>
            <a:picLocks noChangeAspect="1"/>
          </p:cNvPicPr>
          <p:nvPr/>
        </p:nvPicPr>
        <p:blipFill>
          <a:blip r:embed="rId3"/>
          <a:stretch>
            <a:fillRect/>
          </a:stretch>
        </p:blipFill>
        <p:spPr>
          <a:xfrm>
            <a:off x="1466204" y="4954531"/>
            <a:ext cx="9259592" cy="809738"/>
          </a:xfrm>
          <a:prstGeom prst="rect">
            <a:avLst/>
          </a:prstGeom>
        </p:spPr>
      </p:pic>
    </p:spTree>
    <p:extLst>
      <p:ext uri="{BB962C8B-B14F-4D97-AF65-F5344CB8AC3E}">
        <p14:creationId xmlns:p14="http://schemas.microsoft.com/office/powerpoint/2010/main" val="2668464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26A2-6698-2529-D389-C7D3616E7B20}"/>
              </a:ext>
            </a:extLst>
          </p:cNvPr>
          <p:cNvSpPr>
            <a:spLocks noGrp="1"/>
          </p:cNvSpPr>
          <p:nvPr>
            <p:ph type="title"/>
          </p:nvPr>
        </p:nvSpPr>
        <p:spPr/>
        <p:txBody>
          <a:bodyPr/>
          <a:lstStyle/>
          <a:p>
            <a:r>
              <a:rPr lang="en-US" dirty="0"/>
              <a:t>Variable ordering and variable relevance</a:t>
            </a:r>
          </a:p>
        </p:txBody>
      </p:sp>
      <p:sp>
        <p:nvSpPr>
          <p:cNvPr id="3" name="Content Placeholder 2">
            <a:extLst>
              <a:ext uri="{FF2B5EF4-FFF2-40B4-BE49-F238E27FC236}">
                <a16:creationId xmlns:a16="http://schemas.microsoft.com/office/drawing/2014/main" id="{F4E67073-275D-B2E0-53DE-16A489AC21E7}"/>
              </a:ext>
            </a:extLst>
          </p:cNvPr>
          <p:cNvSpPr>
            <a:spLocks noGrp="1"/>
          </p:cNvSpPr>
          <p:nvPr>
            <p:ph idx="1"/>
          </p:nvPr>
        </p:nvSpPr>
        <p:spPr/>
        <p:txBody>
          <a:bodyPr/>
          <a:lstStyle/>
          <a:p>
            <a:pPr>
              <a:buFont typeface="Arial" panose="020B0604020202020204" pitchFamily="34" charset="0"/>
              <a:buChar char="•"/>
            </a:pPr>
            <a:r>
              <a:rPr lang="en-US" dirty="0"/>
              <a:t>In general, the time and space requirements of variable elimination are dominated by the size of the largest factor constructed during the operation of the algorithm.</a:t>
            </a:r>
          </a:p>
          <a:p>
            <a:pPr>
              <a:buFont typeface="Arial" panose="020B0604020202020204" pitchFamily="34" charset="0"/>
              <a:buChar char="•"/>
            </a:pPr>
            <a:r>
              <a:rPr lang="en-US" dirty="0"/>
              <a:t>This in turn is determined by the order of elimination of variables and by the structure of the network.</a:t>
            </a:r>
          </a:p>
          <a:p>
            <a:pPr>
              <a:buFont typeface="Arial" panose="020B0604020202020204" pitchFamily="34" charset="0"/>
              <a:buChar char="•"/>
            </a:pPr>
            <a:r>
              <a:rPr lang="en-US" dirty="0"/>
              <a:t>It turns out to be intractable to determine the optimal ordering, but several good heuristics are available.</a:t>
            </a:r>
          </a:p>
          <a:p>
            <a:pPr>
              <a:buFont typeface="Arial" panose="020B0604020202020204" pitchFamily="34" charset="0"/>
              <a:buChar char="•"/>
            </a:pPr>
            <a:r>
              <a:rPr lang="en-US" dirty="0"/>
              <a:t>One fairly effective method is a </a:t>
            </a:r>
            <a:r>
              <a:rPr lang="en-US" b="1" dirty="0"/>
              <a:t>greedy</a:t>
            </a:r>
            <a:r>
              <a:rPr lang="en-US" dirty="0"/>
              <a:t> one: eliminate whichever variable minimizes the size of the next factor to be constructed.</a:t>
            </a:r>
          </a:p>
        </p:txBody>
      </p:sp>
    </p:spTree>
    <p:extLst>
      <p:ext uri="{BB962C8B-B14F-4D97-AF65-F5344CB8AC3E}">
        <p14:creationId xmlns:p14="http://schemas.microsoft.com/office/powerpoint/2010/main" val="2810038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125E-1BBD-2F5B-7CCC-AE5FE46E6FE1}"/>
              </a:ext>
            </a:extLst>
          </p:cNvPr>
          <p:cNvSpPr>
            <a:spLocks noGrp="1"/>
          </p:cNvSpPr>
          <p:nvPr>
            <p:ph type="title"/>
          </p:nvPr>
        </p:nvSpPr>
        <p:spPr/>
        <p:txBody>
          <a:bodyPr/>
          <a:lstStyle/>
          <a:p>
            <a:r>
              <a:rPr lang="en-US" dirty="0"/>
              <a:t>Variable ordering and variable relevance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B38D94-FC9F-A960-690C-EEC17DDC2A14}"/>
                  </a:ext>
                </a:extLst>
              </p:cNvPr>
              <p:cNvSpPr>
                <a:spLocks noGrp="1"/>
              </p:cNvSpPr>
              <p:nvPr>
                <p:ph idx="1"/>
              </p:nvPr>
            </p:nvSpPr>
            <p:spPr/>
            <p:txBody>
              <a:bodyPr>
                <a:normAutofit/>
              </a:bodyPr>
              <a:lstStyle/>
              <a:p>
                <a:r>
                  <a:rPr lang="en-US" dirty="0"/>
                  <a:t>Let us consider one more query: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smtClean="0">
                        <a:latin typeface="Cambria Math" panose="02040503050406030204" pitchFamily="18" charset="0"/>
                      </a:rPr>
                      <m:t>𝐽𝑜h𝑛𝐶𝑎𝑙𝑙𝑠</m:t>
                    </m:r>
                    <m:r>
                      <a:rPr lang="en-US" i="1" dirty="0" smtClean="0">
                        <a:latin typeface="Cambria Math" panose="02040503050406030204" pitchFamily="18" charset="0"/>
                      </a:rPr>
                      <m:t> | </m:t>
                    </m:r>
                    <m:r>
                      <a:rPr lang="en-US" i="1" dirty="0" smtClean="0">
                        <a:latin typeface="Cambria Math" panose="02040503050406030204" pitchFamily="18" charset="0"/>
                      </a:rPr>
                      <m:t>𝐵𝑢𝑟𝑔𝑙𝑎𝑟𝑦</m:t>
                    </m:r>
                    <m:r>
                      <a:rPr lang="en-US" i="1" dirty="0" smtClean="0">
                        <a:latin typeface="Cambria Math" panose="02040503050406030204" pitchFamily="18" charset="0"/>
                      </a:rPr>
                      <m:t> =</m:t>
                    </m:r>
                    <m:r>
                      <a:rPr lang="en-US" i="1" dirty="0" smtClean="0">
                        <a:latin typeface="Cambria Math" panose="02040503050406030204" pitchFamily="18" charset="0"/>
                      </a:rPr>
                      <m:t>𝑡𝑟𝑢𝑒</m:t>
                    </m:r>
                    <m:r>
                      <a:rPr lang="en-US" i="1" dirty="0" smtClean="0">
                        <a:latin typeface="Cambria Math" panose="02040503050406030204" pitchFamily="18" charset="0"/>
                      </a:rPr>
                      <m:t>)</m:t>
                    </m:r>
                  </m:oMath>
                </a14:m>
                <a:r>
                  <a:rPr lang="en-US" dirty="0"/>
                  <a:t>.</a:t>
                </a:r>
              </a:p>
              <a:p>
                <a:endParaRPr lang="en-US" dirty="0"/>
              </a:p>
              <a:p>
                <a:endParaRPr lang="en-US" dirty="0"/>
              </a:p>
              <a:p>
                <a:endParaRPr lang="en-US" dirty="0"/>
              </a:p>
              <a:p>
                <a:r>
                  <a:rPr lang="en-US" dirty="0"/>
                  <a:t>Evaluating this expression from right to left, we notice something interesting:</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𝑚</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nary>
                      <m:r>
                        <a:rPr lang="en-US" b="0" i="1" smtClean="0">
                          <a:latin typeface="Cambria Math" panose="02040503050406030204" pitchFamily="18" charset="0"/>
                        </a:rPr>
                        <m:t>=1</m:t>
                      </m:r>
                    </m:oMath>
                  </m:oMathPara>
                </a14:m>
                <a:endParaRPr lang="en-US" dirty="0"/>
              </a:p>
              <a:p>
                <a:r>
                  <a:rPr lang="en-US" dirty="0"/>
                  <a:t>Hence, there was no need to include this term in the first place; the variable M is irrelevant to this query.</a:t>
                </a:r>
              </a:p>
            </p:txBody>
          </p:sp>
        </mc:Choice>
        <mc:Fallback xmlns="">
          <p:sp>
            <p:nvSpPr>
              <p:cNvPr id="3" name="Content Placeholder 2">
                <a:extLst>
                  <a:ext uri="{FF2B5EF4-FFF2-40B4-BE49-F238E27FC236}">
                    <a16:creationId xmlns:a16="http://schemas.microsoft.com/office/drawing/2014/main" id="{3EB38D94-FC9F-A960-690C-EEC17DDC2A14}"/>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7BDAC31-7B73-EE77-3D68-8053C9D5E057}"/>
              </a:ext>
            </a:extLst>
          </p:cNvPr>
          <p:cNvPicPr>
            <a:picLocks noChangeAspect="1"/>
          </p:cNvPicPr>
          <p:nvPr/>
        </p:nvPicPr>
        <p:blipFill>
          <a:blip r:embed="rId3"/>
          <a:stretch>
            <a:fillRect/>
          </a:stretch>
        </p:blipFill>
        <p:spPr>
          <a:xfrm>
            <a:off x="1990152" y="2463667"/>
            <a:ext cx="8211696" cy="952633"/>
          </a:xfrm>
          <a:prstGeom prst="rect">
            <a:avLst/>
          </a:prstGeom>
        </p:spPr>
      </p:pic>
    </p:spTree>
    <p:extLst>
      <p:ext uri="{BB962C8B-B14F-4D97-AF65-F5344CB8AC3E}">
        <p14:creationId xmlns:p14="http://schemas.microsoft.com/office/powerpoint/2010/main" val="1275220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8A8B-0431-AF73-2E5D-94007671BA20}"/>
              </a:ext>
            </a:extLst>
          </p:cNvPr>
          <p:cNvSpPr>
            <a:spLocks noGrp="1"/>
          </p:cNvSpPr>
          <p:nvPr>
            <p:ph type="title"/>
          </p:nvPr>
        </p:nvSpPr>
        <p:spPr/>
        <p:txBody>
          <a:bodyPr/>
          <a:lstStyle/>
          <a:p>
            <a:r>
              <a:rPr lang="en-US" dirty="0"/>
              <a:t>Variable ordering and variable relevance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EA632C-EA03-1C1B-EBFA-6EF8F3E2DD88}"/>
                  </a:ext>
                </a:extLst>
              </p:cNvPr>
              <p:cNvSpPr>
                <a:spLocks noGrp="1"/>
              </p:cNvSpPr>
              <p:nvPr>
                <p:ph idx="1"/>
              </p:nvPr>
            </p:nvSpPr>
            <p:spPr>
              <a:xfrm>
                <a:off x="1097280" y="1845734"/>
                <a:ext cx="6268720" cy="4023360"/>
              </a:xfrm>
            </p:spPr>
            <p:txBody>
              <a:bodyPr>
                <a:normAutofit fontScale="92500" lnSpcReduction="20000"/>
              </a:bodyPr>
              <a:lstStyle/>
              <a:p>
                <a:endParaRPr lang="en-US" dirty="0"/>
              </a:p>
              <a:p>
                <a:endParaRPr lang="en-US" dirty="0"/>
              </a:p>
              <a:p>
                <a:r>
                  <a:rPr lang="en-US" dirty="0"/>
                  <a:t>Another way of saying this is that the result of the query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smtClean="0">
                        <a:latin typeface="Cambria Math" panose="02040503050406030204" pitchFamily="18" charset="0"/>
                      </a:rPr>
                      <m:t>𝐽𝑜h𝑛𝐶𝑎𝑙𝑙𝑠</m:t>
                    </m:r>
                    <m:r>
                      <a:rPr lang="en-US" i="1" dirty="0" smtClean="0">
                        <a:latin typeface="Cambria Math" panose="02040503050406030204" pitchFamily="18" charset="0"/>
                      </a:rPr>
                      <m:t> | </m:t>
                    </m:r>
                    <m:r>
                      <a:rPr lang="en-US" i="1" dirty="0" smtClean="0">
                        <a:latin typeface="Cambria Math" panose="02040503050406030204" pitchFamily="18" charset="0"/>
                      </a:rPr>
                      <m:t>𝐵𝑢𝑟𝑔𝑙𝑎𝑟𝑦</m:t>
                    </m:r>
                    <m:r>
                      <a:rPr lang="en-US" i="1" dirty="0" smtClean="0">
                        <a:latin typeface="Cambria Math" panose="02040503050406030204" pitchFamily="18" charset="0"/>
                      </a:rPr>
                      <m:t> =</m:t>
                    </m:r>
                    <m:r>
                      <a:rPr lang="en-US" i="1" dirty="0" smtClean="0">
                        <a:latin typeface="Cambria Math" panose="02040503050406030204" pitchFamily="18" charset="0"/>
                      </a:rPr>
                      <m:t>𝑡𝑟𝑢𝑒</m:t>
                    </m:r>
                    <m:r>
                      <a:rPr lang="en-US" i="1" dirty="0" smtClean="0">
                        <a:latin typeface="Cambria Math" panose="02040503050406030204" pitchFamily="18" charset="0"/>
                      </a:rPr>
                      <m:t>)</m:t>
                    </m:r>
                  </m:oMath>
                </a14:m>
                <a:r>
                  <a:rPr lang="en-US" dirty="0"/>
                  <a:t> is unchanged if we remove </a:t>
                </a:r>
                <a14:m>
                  <m:oMath xmlns:m="http://schemas.openxmlformats.org/officeDocument/2006/math">
                    <m:r>
                      <a:rPr lang="en-US" i="1" dirty="0" smtClean="0">
                        <a:latin typeface="Cambria Math" panose="02040503050406030204" pitchFamily="18" charset="0"/>
                      </a:rPr>
                      <m:t>𝑀𝑎𝑟𝑦𝐶𝑎𝑙𝑙𝑠</m:t>
                    </m:r>
                  </m:oMath>
                </a14:m>
                <a:r>
                  <a:rPr lang="en-US" dirty="0"/>
                  <a:t> from the network altogether.</a:t>
                </a:r>
              </a:p>
              <a:p>
                <a:r>
                  <a:rPr lang="en-US" dirty="0"/>
                  <a:t>In general, we can remove any leaf node that is not a query variable or an evidence variable.</a:t>
                </a:r>
              </a:p>
              <a:p>
                <a:r>
                  <a:rPr lang="en-US" dirty="0"/>
                  <a:t>After its removal, there may be some more leaf nodes, and these too may be irrelevant. </a:t>
                </a:r>
              </a:p>
              <a:p>
                <a:r>
                  <a:rPr lang="en-US" dirty="0"/>
                  <a:t>Continuing this process, we eventually find that every variable that is not an ancestor of a query variable or evidence variable is irrelevant to the query.</a:t>
                </a:r>
              </a:p>
              <a:p>
                <a:r>
                  <a:rPr lang="en-US" dirty="0"/>
                  <a:t>A variable elimination algorithm can therefore remove all these variables before evaluating the query.</a:t>
                </a:r>
              </a:p>
              <a:p>
                <a:endParaRPr lang="en-US" dirty="0"/>
              </a:p>
            </p:txBody>
          </p:sp>
        </mc:Choice>
        <mc:Fallback xmlns="">
          <p:sp>
            <p:nvSpPr>
              <p:cNvPr id="3" name="Content Placeholder 2">
                <a:extLst>
                  <a:ext uri="{FF2B5EF4-FFF2-40B4-BE49-F238E27FC236}">
                    <a16:creationId xmlns:a16="http://schemas.microsoft.com/office/drawing/2014/main" id="{81EA632C-EA03-1C1B-EBFA-6EF8F3E2DD88}"/>
                  </a:ext>
                </a:extLst>
              </p:cNvPr>
              <p:cNvSpPr>
                <a:spLocks noGrp="1" noRot="1" noChangeAspect="1" noMove="1" noResize="1" noEditPoints="1" noAdjustHandles="1" noChangeArrowheads="1" noChangeShapeType="1" noTextEdit="1"/>
              </p:cNvSpPr>
              <p:nvPr>
                <p:ph idx="1"/>
              </p:nvPr>
            </p:nvSpPr>
            <p:spPr>
              <a:xfrm>
                <a:off x="1097280" y="1845734"/>
                <a:ext cx="6268720" cy="4023360"/>
              </a:xfrm>
              <a:blipFill>
                <a:blip r:embed="rId2"/>
                <a:stretch>
                  <a:fillRect l="-875" r="-2140" b="-2273"/>
                </a:stretch>
              </a:blipFill>
            </p:spPr>
            <p:txBody>
              <a:bodyPr/>
              <a:lstStyle/>
              <a:p>
                <a:r>
                  <a:rPr lang="en-US">
                    <a:noFill/>
                  </a:rPr>
                  <a:t> </a:t>
                </a:r>
              </a:p>
            </p:txBody>
          </p:sp>
        </mc:Fallback>
      </mc:AlternateContent>
      <p:pic>
        <p:nvPicPr>
          <p:cNvPr id="4" name="Content Placeholder 3">
            <a:extLst>
              <a:ext uri="{FF2B5EF4-FFF2-40B4-BE49-F238E27FC236}">
                <a16:creationId xmlns:a16="http://schemas.microsoft.com/office/drawing/2014/main" id="{039DE3DA-A320-6287-4500-A41AAD0FF772}"/>
              </a:ext>
            </a:extLst>
          </p:cNvPr>
          <p:cNvPicPr>
            <a:picLocks noChangeAspect="1"/>
          </p:cNvPicPr>
          <p:nvPr/>
        </p:nvPicPr>
        <p:blipFill rotWithShape="1">
          <a:blip r:embed="rId3"/>
          <a:srcRect l="11600"/>
          <a:stretch/>
        </p:blipFill>
        <p:spPr>
          <a:xfrm>
            <a:off x="7480300" y="2474310"/>
            <a:ext cx="4592542" cy="2837747"/>
          </a:xfrm>
          <a:prstGeom prst="rect">
            <a:avLst/>
          </a:prstGeom>
        </p:spPr>
      </p:pic>
      <p:pic>
        <p:nvPicPr>
          <p:cNvPr id="5" name="Picture 4">
            <a:extLst>
              <a:ext uri="{FF2B5EF4-FFF2-40B4-BE49-F238E27FC236}">
                <a16:creationId xmlns:a16="http://schemas.microsoft.com/office/drawing/2014/main" id="{0B416401-EDA5-CE09-DBB5-B98D2143E457}"/>
              </a:ext>
            </a:extLst>
          </p:cNvPr>
          <p:cNvPicPr>
            <a:picLocks noChangeAspect="1"/>
          </p:cNvPicPr>
          <p:nvPr/>
        </p:nvPicPr>
        <p:blipFill>
          <a:blip r:embed="rId4"/>
          <a:stretch>
            <a:fillRect/>
          </a:stretch>
        </p:blipFill>
        <p:spPr>
          <a:xfrm>
            <a:off x="1097280" y="1917273"/>
            <a:ext cx="6101080" cy="707782"/>
          </a:xfrm>
          <a:prstGeom prst="rect">
            <a:avLst/>
          </a:prstGeom>
        </p:spPr>
      </p:pic>
      <p:sp>
        <p:nvSpPr>
          <p:cNvPr id="8" name="Rectangle 7">
            <a:extLst>
              <a:ext uri="{FF2B5EF4-FFF2-40B4-BE49-F238E27FC236}">
                <a16:creationId xmlns:a16="http://schemas.microsoft.com/office/drawing/2014/main" id="{F0580D37-B59F-E8F4-65FD-3AF1BA74C07E}"/>
              </a:ext>
            </a:extLst>
          </p:cNvPr>
          <p:cNvSpPr/>
          <p:nvPr/>
        </p:nvSpPr>
        <p:spPr>
          <a:xfrm>
            <a:off x="7480300" y="4610100"/>
            <a:ext cx="1193800" cy="701957"/>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818276-789A-46E7-08EC-F70AF97D9974}"/>
              </a:ext>
            </a:extLst>
          </p:cNvPr>
          <p:cNvSpPr txBox="1"/>
          <p:nvPr/>
        </p:nvSpPr>
        <p:spPr>
          <a:xfrm>
            <a:off x="7602427" y="5402676"/>
            <a:ext cx="779573" cy="369332"/>
          </a:xfrm>
          <a:prstGeom prst="rect">
            <a:avLst/>
          </a:prstGeom>
          <a:noFill/>
        </p:spPr>
        <p:txBody>
          <a:bodyPr wrap="square" rtlCol="0">
            <a:spAutoFit/>
          </a:bodyPr>
          <a:lstStyle/>
          <a:p>
            <a:pPr algn="ctr"/>
            <a:r>
              <a:rPr lang="en-US" dirty="0">
                <a:solidFill>
                  <a:schemeClr val="accent5"/>
                </a:solidFill>
              </a:rPr>
              <a:t>Query</a:t>
            </a:r>
          </a:p>
        </p:txBody>
      </p:sp>
      <p:sp>
        <p:nvSpPr>
          <p:cNvPr id="10" name="Rectangle 9">
            <a:extLst>
              <a:ext uri="{FF2B5EF4-FFF2-40B4-BE49-F238E27FC236}">
                <a16:creationId xmlns:a16="http://schemas.microsoft.com/office/drawing/2014/main" id="{CCD7DBFE-0A58-7BAD-9205-9B7C38E60A82}"/>
              </a:ext>
            </a:extLst>
          </p:cNvPr>
          <p:cNvSpPr/>
          <p:nvPr/>
        </p:nvSpPr>
        <p:spPr>
          <a:xfrm>
            <a:off x="7480299" y="2396391"/>
            <a:ext cx="1159613" cy="701957"/>
          </a:xfrm>
          <a:prstGeom prst="rect">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DE167A-0360-3669-B7A9-0A04008C0E75}"/>
              </a:ext>
            </a:extLst>
          </p:cNvPr>
          <p:cNvSpPr txBox="1"/>
          <p:nvPr/>
        </p:nvSpPr>
        <p:spPr>
          <a:xfrm>
            <a:off x="7488127" y="3098348"/>
            <a:ext cx="1143956" cy="369332"/>
          </a:xfrm>
          <a:prstGeom prst="rect">
            <a:avLst/>
          </a:prstGeom>
          <a:noFill/>
        </p:spPr>
        <p:txBody>
          <a:bodyPr wrap="square" rtlCol="0">
            <a:spAutoFit/>
          </a:bodyPr>
          <a:lstStyle/>
          <a:p>
            <a:pPr algn="ctr"/>
            <a:r>
              <a:rPr lang="en-US" dirty="0">
                <a:solidFill>
                  <a:schemeClr val="accent5"/>
                </a:solidFill>
              </a:rPr>
              <a:t>Evidence</a:t>
            </a:r>
          </a:p>
        </p:txBody>
      </p:sp>
      <p:sp>
        <p:nvSpPr>
          <p:cNvPr id="12" name="TextBox 11">
            <a:extLst>
              <a:ext uri="{FF2B5EF4-FFF2-40B4-BE49-F238E27FC236}">
                <a16:creationId xmlns:a16="http://schemas.microsoft.com/office/drawing/2014/main" id="{72F53D30-7CB0-724F-383D-0DA95D8C79F0}"/>
              </a:ext>
            </a:extLst>
          </p:cNvPr>
          <p:cNvSpPr txBox="1"/>
          <p:nvPr/>
        </p:nvSpPr>
        <p:spPr>
          <a:xfrm>
            <a:off x="9039972" y="5389976"/>
            <a:ext cx="2326528" cy="923330"/>
          </a:xfrm>
          <a:prstGeom prst="rect">
            <a:avLst/>
          </a:prstGeom>
          <a:noFill/>
        </p:spPr>
        <p:txBody>
          <a:bodyPr wrap="square" rtlCol="0">
            <a:spAutoFit/>
          </a:bodyPr>
          <a:lstStyle/>
          <a:p>
            <a:pPr algn="ctr"/>
            <a:r>
              <a:rPr lang="en-US" dirty="0">
                <a:solidFill>
                  <a:srgbClr val="FF0000"/>
                </a:solidFill>
              </a:rPr>
              <a:t>A Leaf Node that is neither a Query or an Evidence Variable</a:t>
            </a:r>
          </a:p>
        </p:txBody>
      </p:sp>
      <p:sp>
        <p:nvSpPr>
          <p:cNvPr id="13" name="Rectangle 12">
            <a:extLst>
              <a:ext uri="{FF2B5EF4-FFF2-40B4-BE49-F238E27FC236}">
                <a16:creationId xmlns:a16="http://schemas.microsoft.com/office/drawing/2014/main" id="{ED9A2D92-4543-95D0-F6C7-E6C9B8648C1D}"/>
              </a:ext>
            </a:extLst>
          </p:cNvPr>
          <p:cNvSpPr/>
          <p:nvPr/>
        </p:nvSpPr>
        <p:spPr>
          <a:xfrm>
            <a:off x="9580936" y="4610100"/>
            <a:ext cx="1193800" cy="70195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167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BD3E-EBF5-09C4-84E2-6A3F0720CF67}"/>
              </a:ext>
            </a:extLst>
          </p:cNvPr>
          <p:cNvSpPr>
            <a:spLocks noGrp="1"/>
          </p:cNvSpPr>
          <p:nvPr>
            <p:ph type="title"/>
          </p:nvPr>
        </p:nvSpPr>
        <p:spPr/>
        <p:txBody>
          <a:bodyPr/>
          <a:lstStyle/>
          <a:p>
            <a:r>
              <a:rPr lang="en-US" dirty="0"/>
              <a:t>Complexity of Variable Elimination</a:t>
            </a:r>
          </a:p>
        </p:txBody>
      </p:sp>
      <p:sp>
        <p:nvSpPr>
          <p:cNvPr id="3" name="Content Placeholder 2">
            <a:extLst>
              <a:ext uri="{FF2B5EF4-FFF2-40B4-BE49-F238E27FC236}">
                <a16:creationId xmlns:a16="http://schemas.microsoft.com/office/drawing/2014/main" id="{48A17C19-80C1-A9A6-3773-C3B7F8CBC59B}"/>
              </a:ext>
            </a:extLst>
          </p:cNvPr>
          <p:cNvSpPr>
            <a:spLocks noGrp="1"/>
          </p:cNvSpPr>
          <p:nvPr>
            <p:ph idx="1"/>
          </p:nvPr>
        </p:nvSpPr>
        <p:spPr/>
        <p:txBody>
          <a:bodyPr/>
          <a:lstStyle/>
          <a:p>
            <a:r>
              <a:rPr lang="en-US" dirty="0"/>
              <a:t>The complexity of exact inference in Bayesian networks depends strongly on the structure of the network:</a:t>
            </a:r>
          </a:p>
          <a:p>
            <a:pPr lvl="1"/>
            <a:r>
              <a:rPr lang="en-US" dirty="0"/>
              <a:t>For </a:t>
            </a:r>
            <a:r>
              <a:rPr lang="en-US" b="1" dirty="0"/>
              <a:t>polytrees</a:t>
            </a:r>
            <a:r>
              <a:rPr lang="en-US" dirty="0"/>
              <a:t> (also known as </a:t>
            </a:r>
            <a:r>
              <a:rPr lang="en-US" b="1" dirty="0"/>
              <a:t>singly connected </a:t>
            </a:r>
            <a:r>
              <a:rPr lang="en-US" dirty="0"/>
              <a:t>networks where there is at most one undirected path between any two nodes in the network), the time and space complexity of exact inference is linear in the size of the network.</a:t>
            </a:r>
          </a:p>
          <a:p>
            <a:pPr lvl="1"/>
            <a:r>
              <a:rPr lang="en-US" dirty="0"/>
              <a:t>For </a:t>
            </a:r>
            <a:r>
              <a:rPr lang="en-US" b="1" dirty="0"/>
              <a:t>multiply connected </a:t>
            </a:r>
            <a:r>
              <a:rPr lang="en-US" dirty="0"/>
              <a:t>networks, variable elimination can have exponential time and space complexity in the worst case, even when the number of parents per node is bounded.</a:t>
            </a:r>
          </a:p>
        </p:txBody>
      </p:sp>
    </p:spTree>
    <p:extLst>
      <p:ext uri="{BB962C8B-B14F-4D97-AF65-F5344CB8AC3E}">
        <p14:creationId xmlns:p14="http://schemas.microsoft.com/office/powerpoint/2010/main" val="2011978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B93D-6D9B-A69E-C77F-15C36711138F}"/>
              </a:ext>
            </a:extLst>
          </p:cNvPr>
          <p:cNvSpPr>
            <a:spLocks noGrp="1"/>
          </p:cNvSpPr>
          <p:nvPr>
            <p:ph type="title"/>
          </p:nvPr>
        </p:nvSpPr>
        <p:spPr/>
        <p:txBody>
          <a:bodyPr/>
          <a:lstStyle/>
          <a:p>
            <a:r>
              <a:rPr lang="en-US" dirty="0"/>
              <a:t>Complexity of Variable Elimination</a:t>
            </a:r>
          </a:p>
        </p:txBody>
      </p:sp>
      <p:pic>
        <p:nvPicPr>
          <p:cNvPr id="4" name="Content Placeholder 3">
            <a:extLst>
              <a:ext uri="{FF2B5EF4-FFF2-40B4-BE49-F238E27FC236}">
                <a16:creationId xmlns:a16="http://schemas.microsoft.com/office/drawing/2014/main" id="{9C66315F-5EF7-80C8-860F-7ADB91802E76}"/>
              </a:ext>
            </a:extLst>
          </p:cNvPr>
          <p:cNvPicPr>
            <a:picLocks noChangeAspect="1"/>
          </p:cNvPicPr>
          <p:nvPr/>
        </p:nvPicPr>
        <p:blipFill rotWithShape="1">
          <a:blip r:embed="rId2"/>
          <a:srcRect l="11600" r="11035"/>
          <a:stretch/>
        </p:blipFill>
        <p:spPr>
          <a:xfrm>
            <a:off x="871747" y="2711615"/>
            <a:ext cx="3463450" cy="2445330"/>
          </a:xfrm>
          <a:prstGeom prst="rect">
            <a:avLst/>
          </a:prstGeom>
        </p:spPr>
      </p:pic>
      <p:pic>
        <p:nvPicPr>
          <p:cNvPr id="6" name="Picture 5">
            <a:extLst>
              <a:ext uri="{FF2B5EF4-FFF2-40B4-BE49-F238E27FC236}">
                <a16:creationId xmlns:a16="http://schemas.microsoft.com/office/drawing/2014/main" id="{34CA2E9B-B147-A054-1F5A-446F1C13E372}"/>
              </a:ext>
            </a:extLst>
          </p:cNvPr>
          <p:cNvPicPr>
            <a:picLocks noChangeAspect="1"/>
          </p:cNvPicPr>
          <p:nvPr/>
        </p:nvPicPr>
        <p:blipFill>
          <a:blip r:embed="rId3"/>
          <a:stretch>
            <a:fillRect/>
          </a:stretch>
        </p:blipFill>
        <p:spPr>
          <a:xfrm>
            <a:off x="4486655" y="2679851"/>
            <a:ext cx="3802104" cy="2948948"/>
          </a:xfrm>
          <a:prstGeom prst="rect">
            <a:avLst/>
          </a:prstGeom>
        </p:spPr>
      </p:pic>
      <p:pic>
        <p:nvPicPr>
          <p:cNvPr id="8" name="Picture 7">
            <a:extLst>
              <a:ext uri="{FF2B5EF4-FFF2-40B4-BE49-F238E27FC236}">
                <a16:creationId xmlns:a16="http://schemas.microsoft.com/office/drawing/2014/main" id="{824BCC3A-88DC-65C9-93DD-8737962B5B13}"/>
              </a:ext>
            </a:extLst>
          </p:cNvPr>
          <p:cNvPicPr>
            <a:picLocks noChangeAspect="1"/>
          </p:cNvPicPr>
          <p:nvPr/>
        </p:nvPicPr>
        <p:blipFill>
          <a:blip r:embed="rId4"/>
          <a:stretch>
            <a:fillRect/>
          </a:stretch>
        </p:blipFill>
        <p:spPr>
          <a:xfrm>
            <a:off x="8288759" y="2828773"/>
            <a:ext cx="3350538" cy="2211014"/>
          </a:xfrm>
          <a:prstGeom prst="rect">
            <a:avLst/>
          </a:prstGeom>
        </p:spPr>
      </p:pic>
      <p:sp>
        <p:nvSpPr>
          <p:cNvPr id="9" name="TextBox 8">
            <a:extLst>
              <a:ext uri="{FF2B5EF4-FFF2-40B4-BE49-F238E27FC236}">
                <a16:creationId xmlns:a16="http://schemas.microsoft.com/office/drawing/2014/main" id="{74766204-A025-7266-02B0-0F32280A31F6}"/>
              </a:ext>
            </a:extLst>
          </p:cNvPr>
          <p:cNvSpPr txBox="1"/>
          <p:nvPr/>
        </p:nvSpPr>
        <p:spPr>
          <a:xfrm>
            <a:off x="1210179" y="5628799"/>
            <a:ext cx="2786597" cy="646331"/>
          </a:xfrm>
          <a:prstGeom prst="rect">
            <a:avLst/>
          </a:prstGeom>
          <a:noFill/>
        </p:spPr>
        <p:txBody>
          <a:bodyPr wrap="none" rtlCol="0">
            <a:spAutoFit/>
          </a:bodyPr>
          <a:lstStyle/>
          <a:p>
            <a:pPr algn="ctr"/>
            <a:r>
              <a:rPr lang="en-US" dirty="0"/>
              <a:t>A single connected network</a:t>
            </a:r>
          </a:p>
          <a:p>
            <a:pPr algn="ctr"/>
            <a:r>
              <a:rPr lang="en-US" dirty="0"/>
              <a:t>(Polytree)</a:t>
            </a:r>
          </a:p>
        </p:txBody>
      </p:sp>
      <p:sp>
        <p:nvSpPr>
          <p:cNvPr id="10" name="TextBox 9">
            <a:extLst>
              <a:ext uri="{FF2B5EF4-FFF2-40B4-BE49-F238E27FC236}">
                <a16:creationId xmlns:a16="http://schemas.microsoft.com/office/drawing/2014/main" id="{67A0E10A-F2BE-4586-AC3D-ACCF39E06B8D}"/>
              </a:ext>
            </a:extLst>
          </p:cNvPr>
          <p:cNvSpPr txBox="1"/>
          <p:nvPr/>
        </p:nvSpPr>
        <p:spPr>
          <a:xfrm>
            <a:off x="4881403" y="5628799"/>
            <a:ext cx="3012620" cy="369332"/>
          </a:xfrm>
          <a:prstGeom prst="rect">
            <a:avLst/>
          </a:prstGeom>
          <a:noFill/>
        </p:spPr>
        <p:txBody>
          <a:bodyPr wrap="none" rtlCol="0">
            <a:spAutoFit/>
          </a:bodyPr>
          <a:lstStyle/>
          <a:p>
            <a:pPr algn="ctr"/>
            <a:r>
              <a:rPr lang="en-US" dirty="0"/>
              <a:t>A multiply connected network</a:t>
            </a:r>
          </a:p>
        </p:txBody>
      </p:sp>
      <p:sp>
        <p:nvSpPr>
          <p:cNvPr id="11" name="TextBox 10">
            <a:extLst>
              <a:ext uri="{FF2B5EF4-FFF2-40B4-BE49-F238E27FC236}">
                <a16:creationId xmlns:a16="http://schemas.microsoft.com/office/drawing/2014/main" id="{6943650B-FF91-B781-87EA-11B02EEC8889}"/>
              </a:ext>
            </a:extLst>
          </p:cNvPr>
          <p:cNvSpPr txBox="1"/>
          <p:nvPr/>
        </p:nvSpPr>
        <p:spPr>
          <a:xfrm>
            <a:off x="8089646" y="5351800"/>
            <a:ext cx="3748764" cy="923330"/>
          </a:xfrm>
          <a:prstGeom prst="rect">
            <a:avLst/>
          </a:prstGeom>
          <a:noFill/>
        </p:spPr>
        <p:txBody>
          <a:bodyPr wrap="square" rtlCol="0">
            <a:spAutoFit/>
          </a:bodyPr>
          <a:lstStyle/>
          <a:p>
            <a:pPr algn="ctr"/>
            <a:r>
              <a:rPr lang="en-US" dirty="0"/>
              <a:t>A polytree generated by clustering (Sprinkler and Rain) in the multiply connected network</a:t>
            </a:r>
          </a:p>
        </p:txBody>
      </p:sp>
      <p:sp>
        <p:nvSpPr>
          <p:cNvPr id="12" name="Rectangle 11">
            <a:extLst>
              <a:ext uri="{FF2B5EF4-FFF2-40B4-BE49-F238E27FC236}">
                <a16:creationId xmlns:a16="http://schemas.microsoft.com/office/drawing/2014/main" id="{71EF2C07-4133-0579-C595-8E9DFCAD6EB9}"/>
              </a:ext>
            </a:extLst>
          </p:cNvPr>
          <p:cNvSpPr/>
          <p:nvPr/>
        </p:nvSpPr>
        <p:spPr>
          <a:xfrm>
            <a:off x="9313808" y="3664848"/>
            <a:ext cx="908979" cy="5578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3164191-DFBD-86AF-72CC-AA0A6504A5EF}"/>
              </a:ext>
            </a:extLst>
          </p:cNvPr>
          <p:cNvSpPr txBox="1"/>
          <p:nvPr/>
        </p:nvSpPr>
        <p:spPr>
          <a:xfrm>
            <a:off x="10079737" y="4261901"/>
            <a:ext cx="1240516" cy="369332"/>
          </a:xfrm>
          <a:prstGeom prst="rect">
            <a:avLst/>
          </a:prstGeom>
          <a:noFill/>
        </p:spPr>
        <p:txBody>
          <a:bodyPr wrap="square" rtlCol="0">
            <a:spAutoFit/>
          </a:bodyPr>
          <a:lstStyle/>
          <a:p>
            <a:pPr algn="ctr"/>
            <a:r>
              <a:rPr lang="en-US" dirty="0" err="1">
                <a:solidFill>
                  <a:srgbClr val="FF0000"/>
                </a:solidFill>
              </a:rPr>
              <a:t>Meganode</a:t>
            </a:r>
            <a:endParaRPr lang="en-US" dirty="0">
              <a:solidFill>
                <a:srgbClr val="FF0000"/>
              </a:solidFill>
            </a:endParaRPr>
          </a:p>
        </p:txBody>
      </p:sp>
    </p:spTree>
    <p:extLst>
      <p:ext uri="{BB962C8B-B14F-4D97-AF65-F5344CB8AC3E}">
        <p14:creationId xmlns:p14="http://schemas.microsoft.com/office/powerpoint/2010/main" val="35211698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Sections 14.1., 14.2, and 14.4.</a:t>
            </a:r>
          </a:p>
          <a:p>
            <a:endParaRPr lang="en-US" dirty="0"/>
          </a:p>
        </p:txBody>
      </p:sp>
    </p:spTree>
    <p:extLst>
      <p:ext uri="{BB962C8B-B14F-4D97-AF65-F5344CB8AC3E}">
        <p14:creationId xmlns:p14="http://schemas.microsoft.com/office/powerpoint/2010/main" val="399531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8800"/>
            <a:ext cx="5041097" cy="3014588"/>
          </a:xfrm>
          <a:prstGeom prst="rect">
            <a:avLst/>
          </a:prstGeom>
        </p:spPr>
      </p:pic>
      <p:sp>
        <p:nvSpPr>
          <p:cNvPr id="10242" name="Rectangle 2"/>
          <p:cNvSpPr>
            <a:spLocks noGrp="1" noChangeArrowheads="1"/>
          </p:cNvSpPr>
          <p:nvPr>
            <p:ph type="title"/>
          </p:nvPr>
        </p:nvSpPr>
        <p:spPr/>
        <p:txBody>
          <a:bodyPr/>
          <a:lstStyle/>
          <a:p>
            <a:pPr eaLnBrk="1" hangingPunct="1"/>
            <a:r>
              <a:rPr lang="en-US" dirty="0">
                <a:latin typeface="Calibri"/>
                <a:cs typeface="Calibri"/>
              </a:rPr>
              <a:t>Conditional Independence</a:t>
            </a:r>
          </a:p>
        </p:txBody>
      </p:sp>
      <p:sp>
        <p:nvSpPr>
          <p:cNvPr id="1045507" name="Rectangle 3"/>
          <p:cNvSpPr>
            <a:spLocks noGrp="1" noChangeArrowheads="1"/>
          </p:cNvSpPr>
          <p:nvPr>
            <p:ph idx="1"/>
          </p:nvPr>
        </p:nvSpPr>
        <p:spPr>
          <a:xfrm>
            <a:off x="304800" y="1397001"/>
            <a:ext cx="6858000" cy="4729164"/>
          </a:xfrm>
        </p:spPr>
        <p:txBody>
          <a:bodyPr/>
          <a:lstStyle/>
          <a:p>
            <a:pPr eaLnBrk="1" hangingPunct="1">
              <a:lnSpc>
                <a:spcPct val="80000"/>
              </a:lnSpc>
            </a:pPr>
            <a:endParaRPr lang="en-US" sz="2000" dirty="0">
              <a:latin typeface="Calibri"/>
              <a:cs typeface="Calibri"/>
            </a:endParaRPr>
          </a:p>
          <a:p>
            <a:pPr eaLnBrk="1" hangingPunct="1">
              <a:lnSpc>
                <a:spcPct val="80000"/>
              </a:lnSpc>
            </a:pPr>
            <a:r>
              <a:rPr lang="en-US" sz="2000" dirty="0">
                <a:latin typeface="Calibri"/>
                <a:cs typeface="Calibri"/>
              </a:rPr>
              <a:t>P(Toothache, Cavity, Catch)</a:t>
            </a:r>
          </a:p>
          <a:p>
            <a:pPr eaLnBrk="1" hangingPunct="1">
              <a:lnSpc>
                <a:spcPct val="80000"/>
              </a:lnSpc>
            </a:pPr>
            <a:endParaRPr lang="en-US" sz="2000" dirty="0">
              <a:latin typeface="Calibri"/>
              <a:cs typeface="Calibri"/>
            </a:endParaRPr>
          </a:p>
          <a:p>
            <a:pPr eaLnBrk="1" hangingPunct="1">
              <a:lnSpc>
                <a:spcPct val="80000"/>
              </a:lnSpc>
            </a:pPr>
            <a:r>
              <a:rPr lang="en-US" sz="2000" dirty="0">
                <a:latin typeface="Calibri"/>
                <a:cs typeface="Calibri"/>
              </a:rPr>
              <a:t>If I have a cavity, the probability that the probe catches in it doesn't depend on whether I have a toothache:</a:t>
            </a:r>
          </a:p>
          <a:p>
            <a:pPr lvl="1" eaLnBrk="1" hangingPunct="1">
              <a:lnSpc>
                <a:spcPct val="80000"/>
              </a:lnSpc>
            </a:pPr>
            <a:r>
              <a:rPr lang="en-US" sz="1800" dirty="0">
                <a:latin typeface="Calibri"/>
                <a:cs typeface="Calibri"/>
              </a:rPr>
              <a:t>P(+catch | +toothache, +cavity) = P(+catch | +cavity)</a:t>
            </a:r>
            <a:endParaRPr lang="en-US" sz="2000" dirty="0">
              <a:latin typeface="Calibri"/>
              <a:cs typeface="Calibri"/>
            </a:endParaRPr>
          </a:p>
          <a:p>
            <a:pPr eaLnBrk="1" hangingPunct="1">
              <a:lnSpc>
                <a:spcPct val="80000"/>
              </a:lnSpc>
            </a:pPr>
            <a:r>
              <a:rPr lang="en-US" sz="2000" dirty="0">
                <a:latin typeface="Calibri"/>
                <a:cs typeface="Calibri"/>
              </a:rPr>
              <a:t>The same independence holds if I don</a:t>
            </a:r>
            <a:r>
              <a:rPr lang="ja-JP" altLang="en-US" sz="2000" dirty="0">
                <a:latin typeface="Calibri"/>
                <a:cs typeface="Calibri"/>
              </a:rPr>
              <a:t>’</a:t>
            </a:r>
            <a:r>
              <a:rPr lang="en-US" sz="2000" dirty="0">
                <a:latin typeface="Calibri"/>
                <a:cs typeface="Calibri"/>
              </a:rPr>
              <a:t>t have a cavity:</a:t>
            </a:r>
          </a:p>
          <a:p>
            <a:pPr lvl="1" eaLnBrk="1" hangingPunct="1">
              <a:lnSpc>
                <a:spcPct val="80000"/>
              </a:lnSpc>
            </a:pPr>
            <a:r>
              <a:rPr lang="en-US" sz="1800" dirty="0">
                <a:latin typeface="Calibri"/>
                <a:cs typeface="Calibri"/>
              </a:rPr>
              <a:t>P(+catch | +toothache, </a:t>
            </a:r>
            <a:r>
              <a:rPr lang="en-US" sz="1800" dirty="0">
                <a:latin typeface="Calibri"/>
                <a:cs typeface="Calibri"/>
                <a:sym typeface="Symbol" charset="0"/>
              </a:rPr>
              <a:t>-</a:t>
            </a:r>
            <a:r>
              <a:rPr lang="en-US" sz="1800" dirty="0">
                <a:latin typeface="Calibri"/>
                <a:cs typeface="Calibri"/>
              </a:rPr>
              <a:t>cavity) = P(+catch| </a:t>
            </a:r>
            <a:r>
              <a:rPr lang="en-US" sz="1800" dirty="0">
                <a:latin typeface="Calibri"/>
                <a:cs typeface="Calibri"/>
                <a:sym typeface="Symbol" charset="0"/>
              </a:rPr>
              <a:t>-</a:t>
            </a:r>
            <a:r>
              <a:rPr lang="en-US" sz="1800" dirty="0">
                <a:latin typeface="Calibri"/>
                <a:cs typeface="Calibri"/>
              </a:rPr>
              <a:t>cavity)</a:t>
            </a:r>
            <a:endParaRPr lang="en-US" sz="2000" dirty="0">
              <a:latin typeface="Calibri"/>
              <a:cs typeface="Calibri"/>
            </a:endParaRPr>
          </a:p>
          <a:p>
            <a:pPr eaLnBrk="1" hangingPunct="1">
              <a:lnSpc>
                <a:spcPct val="80000"/>
              </a:lnSpc>
            </a:pPr>
            <a:r>
              <a:rPr lang="en-US" sz="2000" dirty="0">
                <a:latin typeface="Calibri"/>
                <a:cs typeface="Calibri"/>
              </a:rPr>
              <a:t>Catch is </a:t>
            </a:r>
            <a:r>
              <a:rPr lang="en-US" sz="2000" i="1" dirty="0">
                <a:solidFill>
                  <a:srgbClr val="FF0000"/>
                </a:solidFill>
                <a:latin typeface="Calibri"/>
                <a:cs typeface="Calibri"/>
              </a:rPr>
              <a:t>conditionally independent</a:t>
            </a:r>
            <a:r>
              <a:rPr lang="en-US" sz="2000" dirty="0">
                <a:solidFill>
                  <a:srgbClr val="FF0000"/>
                </a:solidFill>
                <a:latin typeface="Calibri"/>
                <a:cs typeface="Calibri"/>
              </a:rPr>
              <a:t> </a:t>
            </a:r>
            <a:r>
              <a:rPr lang="en-US" sz="2000" dirty="0">
                <a:latin typeface="Calibri"/>
                <a:cs typeface="Calibri"/>
              </a:rPr>
              <a:t>of Toothache given Cavity:</a:t>
            </a:r>
          </a:p>
          <a:p>
            <a:pPr lvl="1" eaLnBrk="1" hangingPunct="1">
              <a:lnSpc>
                <a:spcPct val="80000"/>
              </a:lnSpc>
            </a:pPr>
            <a:r>
              <a:rPr lang="en-US" sz="1800" dirty="0">
                <a:latin typeface="Calibri"/>
                <a:cs typeface="Calibri"/>
              </a:rPr>
              <a:t>P(Catch | Toothache, Cavity) = P(Catch | Cavity)</a:t>
            </a:r>
          </a:p>
        </p:txBody>
      </p:sp>
      <p:sp>
        <p:nvSpPr>
          <p:cNvPr id="5" name="Rectangle 3"/>
          <p:cNvSpPr txBox="1">
            <a:spLocks noChangeArrowheads="1"/>
          </p:cNvSpPr>
          <p:nvPr/>
        </p:nvSpPr>
        <p:spPr bwMode="auto">
          <a:xfrm>
            <a:off x="458708" y="5175465"/>
            <a:ext cx="7772400" cy="8429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a:latin typeface="Calibri"/>
                <a:cs typeface="Calibri"/>
              </a:rPr>
              <a:t>Equivalent statements:</a:t>
            </a:r>
          </a:p>
          <a:p>
            <a:pPr lvl="1">
              <a:lnSpc>
                <a:spcPct val="80000"/>
              </a:lnSpc>
            </a:pPr>
            <a:r>
              <a:rPr lang="en-US" sz="1800" dirty="0">
                <a:latin typeface="Calibri"/>
                <a:cs typeface="Calibri"/>
              </a:rPr>
              <a:t>P(Toothache | Catch , Cavity) = P(Toothache | Cavity)</a:t>
            </a:r>
          </a:p>
          <a:p>
            <a:pPr lvl="1">
              <a:lnSpc>
                <a:spcPct val="80000"/>
              </a:lnSpc>
            </a:pPr>
            <a:r>
              <a:rPr lang="en-US" sz="1800" dirty="0">
                <a:latin typeface="Calibri"/>
                <a:cs typeface="Calibri"/>
              </a:rPr>
              <a:t>P(Toothache, Catch | Cavity) = P(Toothache | Cavity) P(Catch | Cavity)</a:t>
            </a:r>
          </a:p>
          <a:p>
            <a:pPr lvl="1">
              <a:lnSpc>
                <a:spcPct val="80000"/>
              </a:lnSpc>
            </a:pPr>
            <a:r>
              <a:rPr lang="en-US" sz="1800" dirty="0">
                <a:latin typeface="Calibri"/>
                <a:cs typeface="Calibri"/>
              </a:rPr>
              <a:t>One can be derived from the other easily</a:t>
            </a:r>
          </a:p>
        </p:txBody>
      </p:sp>
    </p:spTree>
    <p:extLst>
      <p:ext uri="{BB962C8B-B14F-4D97-AF65-F5344CB8AC3E}">
        <p14:creationId xmlns:p14="http://schemas.microsoft.com/office/powerpoint/2010/main" val="3800197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55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5507">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455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550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455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550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Calibri"/>
                <a:cs typeface="Calibri"/>
              </a:rPr>
              <a:t>Conditional Independence</a:t>
            </a:r>
          </a:p>
        </p:txBody>
      </p:sp>
      <p:sp>
        <p:nvSpPr>
          <p:cNvPr id="1015811" name="Rectangle 3"/>
          <p:cNvSpPr>
            <a:spLocks noGrp="1" noChangeArrowheads="1"/>
          </p:cNvSpPr>
          <p:nvPr>
            <p:ph idx="1"/>
          </p:nvPr>
        </p:nvSpPr>
        <p:spPr>
          <a:xfrm>
            <a:off x="2286000" y="1447800"/>
            <a:ext cx="8229600" cy="5105400"/>
          </a:xfrm>
        </p:spPr>
        <p:txBody>
          <a:bodyPr/>
          <a:lstStyle/>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What about this domain:</a:t>
            </a:r>
          </a:p>
          <a:p>
            <a:pPr lvl="5">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Traffic (T)</a:t>
            </a:r>
          </a:p>
          <a:p>
            <a:pPr lvl="1" eaLnBrk="1" hangingPunct="1">
              <a:lnSpc>
                <a:spcPct val="80000"/>
              </a:lnSpc>
            </a:pPr>
            <a:r>
              <a:rPr lang="en-US" sz="2000" dirty="0">
                <a:latin typeface="Calibri"/>
                <a:cs typeface="Calibri"/>
              </a:rPr>
              <a:t>Umbrella (U)</a:t>
            </a:r>
          </a:p>
          <a:p>
            <a:pPr lvl="1" eaLnBrk="1" hangingPunct="1">
              <a:lnSpc>
                <a:spcPct val="80000"/>
              </a:lnSpc>
            </a:pPr>
            <a:r>
              <a:rPr lang="en-US" sz="2000" dirty="0">
                <a:latin typeface="Calibri"/>
                <a:cs typeface="Calibri"/>
              </a:rPr>
              <a:t>Raining (R)</a:t>
            </a:r>
          </a:p>
          <a:p>
            <a:pPr lvl="1" eaLnBrk="1" hangingPunct="1">
              <a:lnSpc>
                <a:spcPct val="80000"/>
              </a:lnSpc>
            </a:pPr>
            <a:endParaRPr lang="en-US" sz="2000" dirty="0">
              <a:latin typeface="Calibri"/>
              <a:cs typeface="Calibri"/>
            </a:endParaRPr>
          </a:p>
          <a:p>
            <a:pPr lvl="1" eaLnBrk="1" hangingPunct="1">
              <a:lnSpc>
                <a:spcPct val="80000"/>
              </a:lnSpc>
            </a:pPr>
            <a:r>
              <a:rPr lang="en-US" sz="2000" dirty="0">
                <a:latin typeface="Calibri"/>
                <a:cs typeface="Calibri"/>
              </a:rPr>
              <a:t>T       U | R</a:t>
            </a: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00601" y="2898557"/>
            <a:ext cx="5714999" cy="2963141"/>
          </a:xfrm>
          <a:prstGeom prst="rect">
            <a:avLst/>
          </a:prstGeom>
        </p:spPr>
      </p:pic>
      <p:pic>
        <p:nvPicPr>
          <p:cNvPr id="2" name="Picture 1"/>
          <p:cNvPicPr>
            <a:picLocks noChangeAspect="1"/>
          </p:cNvPicPr>
          <p:nvPr/>
        </p:nvPicPr>
        <p:blipFill>
          <a:blip r:embed="rId3"/>
          <a:stretch>
            <a:fillRect/>
          </a:stretch>
        </p:blipFill>
        <p:spPr>
          <a:xfrm>
            <a:off x="2857500" y="3726180"/>
            <a:ext cx="361950" cy="419100"/>
          </a:xfrm>
          <a:prstGeom prst="rect">
            <a:avLst/>
          </a:prstGeom>
        </p:spPr>
      </p:pic>
    </p:spTree>
    <p:extLst>
      <p:ext uri="{BB962C8B-B14F-4D97-AF65-F5344CB8AC3E}">
        <p14:creationId xmlns:p14="http://schemas.microsoft.com/office/powerpoint/2010/main" val="172292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5811">
                                            <p:txEl>
                                              <p:pRg st="7" end="7"/>
                                            </p:txEl>
                                          </p:spTgt>
                                        </p:tgtEl>
                                        <p:attrNameLst>
                                          <p:attrName>style.visibility</p:attrName>
                                        </p:attrNameLst>
                                      </p:cBhvr>
                                      <p:to>
                                        <p:strVal val="visible"/>
                                      </p:to>
                                    </p:set>
                                    <p:animEffect transition="in" filter="fade">
                                      <p:cBhvr>
                                        <p:cTn id="7" dur="500"/>
                                        <p:tgtEl>
                                          <p:spTgt spid="1015811">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latin typeface="Calibri"/>
                <a:cs typeface="Calibri"/>
              </a:rPr>
              <a:t>Probabilistic Models</a:t>
            </a:r>
          </a:p>
        </p:txBody>
      </p:sp>
      <p:sp>
        <p:nvSpPr>
          <p:cNvPr id="4099" name="Rectangle 3"/>
          <p:cNvSpPr>
            <a:spLocks noGrp="1" noChangeArrowheads="1"/>
          </p:cNvSpPr>
          <p:nvPr>
            <p:ph idx="1"/>
          </p:nvPr>
        </p:nvSpPr>
        <p:spPr>
          <a:xfrm>
            <a:off x="304800" y="1524000"/>
            <a:ext cx="7010400" cy="4876800"/>
          </a:xfrm>
        </p:spPr>
        <p:txBody>
          <a:bodyPr>
            <a:normAutofit/>
          </a:bodyPr>
          <a:lstStyle/>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Models describe how (a portion of) the world works</a:t>
            </a:r>
          </a:p>
          <a:p>
            <a:pPr marL="0" indent="0" eaLnBrk="1" hangingPunct="1">
              <a:lnSpc>
                <a:spcPct val="80000"/>
              </a:lnSpc>
              <a:buNone/>
            </a:pPr>
            <a:endParaRPr lang="en-US" sz="2400" dirty="0">
              <a:solidFill>
                <a:srgbClr val="CC0000"/>
              </a:solidFill>
              <a:latin typeface="Calibri"/>
              <a:cs typeface="Calibri"/>
            </a:endParaRPr>
          </a:p>
          <a:p>
            <a:pPr eaLnBrk="1" hangingPunct="1">
              <a:lnSpc>
                <a:spcPct val="80000"/>
              </a:lnSpc>
            </a:pPr>
            <a:r>
              <a:rPr lang="en-US" sz="2400" dirty="0">
                <a:solidFill>
                  <a:srgbClr val="CC0000"/>
                </a:solidFill>
                <a:latin typeface="Calibri"/>
                <a:cs typeface="Calibri"/>
              </a:rPr>
              <a:t>Models are always simplifications</a:t>
            </a:r>
          </a:p>
          <a:p>
            <a:pPr lvl="1" eaLnBrk="1" hangingPunct="1">
              <a:lnSpc>
                <a:spcPct val="80000"/>
              </a:lnSpc>
            </a:pPr>
            <a:r>
              <a:rPr lang="en-US" sz="2000" dirty="0">
                <a:latin typeface="Calibri"/>
                <a:cs typeface="Calibri"/>
              </a:rPr>
              <a:t>May not account for every variable</a:t>
            </a:r>
          </a:p>
          <a:p>
            <a:pPr lvl="1" eaLnBrk="1" hangingPunct="1">
              <a:lnSpc>
                <a:spcPct val="80000"/>
              </a:lnSpc>
            </a:pPr>
            <a:r>
              <a:rPr lang="en-US" sz="2000" dirty="0">
                <a:latin typeface="Calibri"/>
                <a:cs typeface="Calibri"/>
              </a:rPr>
              <a:t>May not account for all interactions between variables</a:t>
            </a:r>
          </a:p>
          <a:p>
            <a:pPr marL="1071400" lvl="6" indent="0">
              <a:lnSpc>
                <a:spcPct val="80000"/>
              </a:lnSpc>
              <a:buNone/>
            </a:pPr>
            <a:endParaRPr lang="en-US" sz="1600" dirty="0">
              <a:latin typeface="Calibri"/>
              <a:cs typeface="Calibri"/>
            </a:endParaRPr>
          </a:p>
          <a:p>
            <a:pPr eaLnBrk="1" hangingPunct="1">
              <a:lnSpc>
                <a:spcPct val="80000"/>
              </a:lnSpc>
            </a:pPr>
            <a:r>
              <a:rPr lang="en-US" sz="2400" dirty="0">
                <a:latin typeface="Calibri"/>
                <a:cs typeface="Calibri"/>
              </a:rPr>
              <a:t>What do we do with probabilistic models?</a:t>
            </a:r>
          </a:p>
          <a:p>
            <a:pPr lvl="1" eaLnBrk="1" hangingPunct="1">
              <a:lnSpc>
                <a:spcPct val="80000"/>
              </a:lnSpc>
            </a:pPr>
            <a:r>
              <a:rPr lang="en-US" sz="2000" dirty="0">
                <a:latin typeface="Calibri"/>
                <a:cs typeface="Calibri"/>
              </a:rPr>
              <a:t>We (or our agents) need to reason about unknown variables, given evidence</a:t>
            </a:r>
          </a:p>
          <a:p>
            <a:pPr lvl="1" eaLnBrk="1" hangingPunct="1">
              <a:lnSpc>
                <a:spcPct val="80000"/>
              </a:lnSpc>
            </a:pPr>
            <a:r>
              <a:rPr lang="en-US" sz="2000" dirty="0">
                <a:latin typeface="Calibri"/>
                <a:cs typeface="Calibri"/>
              </a:rPr>
              <a:t>Example: explanation (diagnostic reasoning)</a:t>
            </a:r>
          </a:p>
          <a:p>
            <a:pPr lvl="1" eaLnBrk="1" hangingPunct="1">
              <a:lnSpc>
                <a:spcPct val="80000"/>
              </a:lnSpc>
            </a:pPr>
            <a:r>
              <a:rPr lang="en-US" sz="2000" dirty="0">
                <a:latin typeface="Calibri"/>
                <a:cs typeface="Calibri"/>
              </a:rPr>
              <a:t>Example: prediction (causal reasoning)</a:t>
            </a:r>
          </a:p>
          <a:p>
            <a:pPr lvl="1" eaLnBrk="1" hangingPunct="1">
              <a:lnSpc>
                <a:spcPct val="80000"/>
              </a:lnSpc>
            </a:pPr>
            <a:endParaRPr lang="en-US" sz="2000" dirty="0">
              <a:latin typeface="Calibri"/>
              <a:cs typeface="Calibri"/>
            </a:endParaRPr>
          </a:p>
        </p:txBody>
      </p:sp>
    </p:spTree>
    <p:extLst>
      <p:ext uri="{BB962C8B-B14F-4D97-AF65-F5344CB8AC3E}">
        <p14:creationId xmlns:p14="http://schemas.microsoft.com/office/powerpoint/2010/main" val="211265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full joint probability distribution can answer any question about the domain, but this  can become intractably large as the number of variables grows</a:t>
            </a:r>
          </a:p>
          <a:p>
            <a:pPr>
              <a:buFont typeface="Arial" panose="020B0604020202020204" pitchFamily="34" charset="0"/>
              <a:buChar char="•"/>
            </a:pPr>
            <a:r>
              <a:rPr lang="en-US" dirty="0"/>
              <a:t> </a:t>
            </a:r>
            <a:r>
              <a:rPr lang="en-US" b="1" dirty="0"/>
              <a:t>Bayesian networks</a:t>
            </a:r>
            <a:r>
              <a:rPr lang="en-US" dirty="0"/>
              <a:t> represent the dependencies among variables.</a:t>
            </a:r>
          </a:p>
          <a:p>
            <a:pPr>
              <a:buFont typeface="Arial" panose="020B0604020202020204" pitchFamily="34" charset="0"/>
              <a:buChar char="•"/>
            </a:pPr>
            <a:r>
              <a:rPr lang="en-US" dirty="0"/>
              <a:t> Bayesian networks can represent essentially </a:t>
            </a:r>
            <a:r>
              <a:rPr lang="en-US" i="1" dirty="0"/>
              <a:t>any </a:t>
            </a:r>
            <a:r>
              <a:rPr lang="en-US" dirty="0"/>
              <a:t>full joint probability distribution.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72083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 P(x, y) = P(x) P(y)&#10;\]&#10;\end{document}&#10;"/>
  <p:tag name="FILENAME" val="txp_fig"/>
  <p:tag name="FORMAT" val="pngmono"/>
  <p:tag name="RES" val="1200"/>
  <p:tag name="BLEND" val="0"/>
  <p:tag name="TRANSPARENT" val="0"/>
  <p:tag name="TBUG" val="0"/>
  <p:tag name="ALLOWFS" val="0"/>
  <p:tag name="ORIGWIDTH" val="254"/>
  <p:tag name="PICTUREFILESIZE" val="12458"/>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8"/>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5"/>
  <p:tag name="PICTUREFILESIZE" val="7961"/>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2^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1530"/>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y | z) = P(x | z) P(y | z)&#10;\]&#10;\end{document}&#10;"/>
  <p:tag name="FILENAME" val="txp_fig"/>
  <p:tag name="FORMAT" val="pngmono"/>
  <p:tag name="RES" val="1200"/>
  <p:tag name="BLEND" val="0"/>
  <p:tag name="TRANSPARENT" val="0"/>
  <p:tag name="TBUG" val="0"/>
  <p:tag name="ALLOWFS" val="0"/>
  <p:tag name="ORIGWIDTH" val="324"/>
  <p:tag name="PICTUREFILESIZE" val="17922"/>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X \indep Y | Z&#10;\]&#10;\end{document}&#10;"/>
  <p:tag name="FILENAME" val="txp_fig"/>
  <p:tag name="FORMAT" val="pngmono"/>
  <p:tag name="RES" val="1200"/>
  <p:tag name="BLEND" val="0"/>
  <p:tag name="TRANSPARENT" val="0"/>
  <p:tag name="TBUG" val="0"/>
  <p:tag name="ALLOWFS" val="0"/>
  <p:tag name="ORIGWIDTH" val="80"/>
  <p:tag name="PICTUREFILESIZE" val="380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 z, y) = P(x | z)&#10;\]&#10;\end{document}&#10;"/>
  <p:tag name="FILENAME" val="txp_fig"/>
  <p:tag name="FORMAT" val="pngmono"/>
  <p:tag name="RES" val="1200"/>
  <p:tag name="BLEND" val="0"/>
  <p:tag name="TRANSPARENT" val="0"/>
  <p:tag name="TBUG" val="0"/>
  <p:tag name="ALLOWFS" val="0"/>
  <p:tag name="ORIGWIDTH" val="260"/>
  <p:tag name="PICTUREFILESIZE" val="14094"/>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8"/>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8"/>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A_1 \ldots A_n)&#10;\]&#10;\end{document}&#10;"/>
  <p:tag name="FILENAME" val="txp_fig"/>
  <p:tag name="FORMAT" val="pngmono"/>
  <p:tag name="RES" val="1200"/>
  <p:tag name="BLEND" val="0"/>
  <p:tag name="TRANSPARENT" val="0"/>
  <p:tag name="TBUG" val="0"/>
  <p:tag name="ALLOWFS" val="0"/>
  <p:tag name="ORIGWIDTH" val="143"/>
  <p:tag name="PICTUREFILESIZE" val="7032"/>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a_1 \ldots a_n)&#10;\]&#10;\end{document}&#10;"/>
  <p:tag name="FILENAME" val="txp_fig"/>
  <p:tag name="FORMAT" val="pngmono"/>
  <p:tag name="RES" val="1200"/>
  <p:tag name="BLEND" val="0"/>
  <p:tag name="TRANSPARENT" val="0"/>
  <p:tag name="TBUG" val="0"/>
  <p:tag name="ALLOWFS" val="0"/>
  <p:tag name="ORIGWIDTH" val="134"/>
  <p:tag name="PICTUREFILESIZE" val="673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 P(x | y) = P(x)&#10;\]&#10;\end{document}&#10;"/>
  <p:tag name="FILENAME" val="txp_fig"/>
  <p:tag name="FORMAT" val="pngmono"/>
  <p:tag name="RES" val="1200"/>
  <p:tag name="BLEND" val="0"/>
  <p:tag name="TRANSPARENT" val="0"/>
  <p:tag name="TBUG" val="0"/>
  <p:tag name="ALLOWFS" val="0"/>
  <p:tag name="ORIGWIDTH" val="204"/>
  <p:tag name="PICTUREFILESIZE" val="10228"/>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Rain}) P(\mbox{Traffic} | \mbox{Rain}) P(\mbox{Umbrella} | \mbox{Rain}, \mbox{Traffic})&#10;\]&#10;\end{document}&#10;"/>
  <p:tag name="FILENAME" val="txp_fig"/>
  <p:tag name="FORMAT" val="pngmono"/>
  <p:tag name="RES" val="1200"/>
  <p:tag name="BLEND" val="0"/>
  <p:tag name="TRANSPARENT" val="0"/>
  <p:tag name="TBUG" val="0"/>
  <p:tag name="ALLOWFS" val="0"/>
  <p:tag name="ORIGWIDTH" val="485"/>
  <p:tag name="PICTUREFILESIZE" val="21285"/>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Traffic}, \mbox{Rain}, \mbox{Umbrella}) = \]&#10;\end{document}&#10;"/>
  <p:tag name="FILENAME" val="txp_fig"/>
  <p:tag name="FORMAT" val="pngmono"/>
  <p:tag name="RES" val="1200"/>
  <p:tag name="BLEND" val="0"/>
  <p:tag name="TRANSPARENT" val="0"/>
  <p:tag name="TBUG" val="0"/>
  <p:tag name="ALLOWFS" val="0"/>
  <p:tag name="ORIGWIDTH" val="280"/>
  <p:tag name="PICTUREFILESIZE" val="11459"/>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Traffic}, \mbox{Rain}, \mbox{Umbrella}) = \]&#10;\end{document}&#10;"/>
  <p:tag name="FILENAME" val="txp_fig"/>
  <p:tag name="FORMAT" val="pngmono"/>
  <p:tag name="RES" val="1200"/>
  <p:tag name="BLEND" val="0"/>
  <p:tag name="TRANSPARENT" val="0"/>
  <p:tag name="TBUG" val="0"/>
  <p:tag name="ALLOWFS" val="0"/>
  <p:tag name="ORIGWIDTH" val="280"/>
  <p:tag name="PICTUREFILESIZE" val="11459"/>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Rain}) P(\mbox{Traffic} | \mbox{Rain}) P(\mbox{Umbrella} | \mbox{Rain})&#10;\]&#10;\end{document}&#10;"/>
  <p:tag name="FILENAME" val="txp_fig"/>
  <p:tag name="FORMAT" val="pngmono"/>
  <p:tag name="RES" val="1200"/>
  <p:tag name="BLEND" val="0"/>
  <p:tag name="TRANSPARENT" val="0"/>
  <p:tag name="TBUG" val="0"/>
  <p:tag name="ALLOWFS" val="0"/>
  <p:tag name="ORIGWIDTH" val="409"/>
  <p:tag name="PICTUREFILESIZE" val="19698"/>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ldots X_n) = P(X_1) P(X_2 | X_1) P(X_3|X_1,X_2) \ldots$&#10;\end{document}&#10;"/>
  <p:tag name="FILENAME" val="txp_fig"/>
  <p:tag name="FORMAT" val="pngmono"/>
  <p:tag name="RES" val="1200"/>
  <p:tag name="BLEND" val="0"/>
  <p:tag name="TRANSPARENT" val="0"/>
  <p:tag name="TBUG" val="0"/>
  <p:tag name="ALLOWFS" val="0"/>
  <p:tag name="ORIGWIDTH" val="521"/>
  <p:tag name="PICTUREFILESIZE" val="25893"/>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10;\]&#10;\end{document}&#10;"/>
  <p:tag name="FILENAME" val="txp_fig"/>
  <p:tag name="FORMAT" val="pngmono"/>
  <p:tag name="RES" val="1200"/>
  <p:tag name="BLEND" val="0"/>
  <p:tag name="TRANSPARENT" val="0"/>
  <p:tag name="TBUG" val="0"/>
  <p:tag name="ALLOWFS" val="0"/>
  <p:tag name="ORIGWIDTH" val="49"/>
  <p:tag name="PICTUREFILESIZE" val="3030"/>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1"/>
  <p:tag name="PICTUREFILESIZE" val="4027"/>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 - t) =&#10;\]&#10;\end{document}&#10;"/>
  <p:tag name="FILENAME" val="txp_fig"/>
  <p:tag name="FORMAT" val="pngmono"/>
  <p:tag name="RES" val="1200"/>
  <p:tag name="BLEND" val="0"/>
  <p:tag name="TRANSPARENT" val="0"/>
  <p:tag name="TBUG" val="0"/>
  <p:tag name="ALLOWFS" val="0"/>
  <p:tag name="ORIGWIDTH" val="121"/>
  <p:tag name="PICTUREFILESIZE" val="453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X \indep Y&#10;\]&#10;\end{document}&#10;"/>
  <p:tag name="FILENAME" val="txp_fig"/>
  <p:tag name="FORMAT" val="pngmono"/>
  <p:tag name="RES" val="1200"/>
  <p:tag name="BLEND" val="0"/>
  <p:tag name="TRANSPARENT" val="0"/>
  <p:tag name="TBUG" val="0"/>
  <p:tag name="ALLOWFS" val="0"/>
  <p:tag name="ORIGWIDTH" val="58"/>
  <p:tag name="PICTUREFILESIZE" val="2424"/>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1(T,W)&#10;\]&#10;\end{document}&#10;"/>
  <p:tag name="FILENAME" val="txp_fig"/>
  <p:tag name="FORMAT" val="pngmono"/>
  <p:tag name="RES" val="1200"/>
  <p:tag name="BLEND" val="0"/>
  <p:tag name="TRANSPARENT" val="0"/>
  <p:tag name="TBUG" val="0"/>
  <p:tag name="ALLOWFS" val="0"/>
  <p:tag name="ORIGWIDTH" val="87"/>
  <p:tag name="PICTUREFILESIZE" val="4836"/>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10;\]&#10;\end{document}&#10;"/>
  <p:tag name="FILENAME" val="txp_fig"/>
  <p:tag name="FORMAT" val="pngmono"/>
  <p:tag name="RES" val="1200"/>
  <p:tag name="BLEND" val="0"/>
  <p:tag name="TRANSPARENT" val="0"/>
  <p:tag name="TBUG" val="0"/>
  <p:tag name="ALLOWFS" val="0"/>
  <p:tag name="ORIGWIDTH" val="49"/>
  <p:tag name="PICTUREFILESIZE" val="2727"/>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89"/>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2"/>
  <p:tag name="PICTUREFILESIZE" val="4047"/>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2)&#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976"/>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11187</TotalTime>
  <Words>3356</Words>
  <Application>Microsoft Office PowerPoint</Application>
  <PresentationFormat>Widescreen</PresentationFormat>
  <Paragraphs>565</Paragraphs>
  <Slides>58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Cambria Math</vt:lpstr>
      <vt:lpstr>Wingdings</vt:lpstr>
      <vt:lpstr>Retrospect</vt:lpstr>
      <vt:lpstr>Chapter 14: Bayesian Networks</vt:lpstr>
      <vt:lpstr>Independence</vt:lpstr>
      <vt:lpstr>Example: Independence</vt:lpstr>
      <vt:lpstr>Example: Independence</vt:lpstr>
      <vt:lpstr>Conditional Independence</vt:lpstr>
      <vt:lpstr>Conditional Independence</vt:lpstr>
      <vt:lpstr>Conditional Independence</vt:lpstr>
      <vt:lpstr>Probabilistic Models</vt:lpstr>
      <vt:lpstr>Bayesian Networks</vt:lpstr>
      <vt:lpstr>Bayesian Networks</vt:lpstr>
      <vt:lpstr>Bayesian Networks</vt:lpstr>
      <vt:lpstr>Example Bayesian Network: Car</vt:lpstr>
      <vt:lpstr>Graphical Model Notation</vt:lpstr>
      <vt:lpstr>Example: Coin Flips</vt:lpstr>
      <vt:lpstr>Bayesian Network Example</vt:lpstr>
      <vt:lpstr>Example: Burglary Network</vt:lpstr>
      <vt:lpstr>Example: Burglary Network</vt:lpstr>
      <vt:lpstr>Example: Burglary Network</vt:lpstr>
      <vt:lpstr>Example: Burglary Network</vt:lpstr>
      <vt:lpstr>Example: Burglary Network</vt:lpstr>
      <vt:lpstr>Conditional Probability Table (CPT)</vt:lpstr>
      <vt:lpstr> Bayesian Network Semantics</vt:lpstr>
      <vt:lpstr>Joint Probability Distribution </vt:lpstr>
      <vt:lpstr> Bayesian Network Semantics</vt:lpstr>
      <vt:lpstr> Bayesian Network Semantics</vt:lpstr>
      <vt:lpstr>Conditional Independence and the Chain Rule</vt:lpstr>
      <vt:lpstr>Example: Traffic</vt:lpstr>
      <vt:lpstr>Example: Burglary Network</vt:lpstr>
      <vt:lpstr>Example: Burglary Network</vt:lpstr>
      <vt:lpstr>Bayesian Networks Construction</vt:lpstr>
      <vt:lpstr>Bayesian Networks Construction</vt:lpstr>
      <vt:lpstr>Bayesian Networks Compactness</vt:lpstr>
      <vt:lpstr>Exact Inference in Bayesian Networks</vt:lpstr>
      <vt:lpstr>Exact Inference in Bayesian Networks- Example</vt:lpstr>
      <vt:lpstr>Inference by enumeration</vt:lpstr>
      <vt:lpstr>Inference by enumeration</vt:lpstr>
      <vt:lpstr>Inference by enumeration</vt:lpstr>
      <vt:lpstr>Inference by enumeration</vt:lpstr>
      <vt:lpstr>Inference by enumeration Example</vt:lpstr>
      <vt:lpstr>Inference by enumeration</vt:lpstr>
      <vt:lpstr>Inference by enumeration</vt:lpstr>
      <vt:lpstr>The Variable Elimination Algorithm</vt:lpstr>
      <vt:lpstr>The Variable Elimination Algorithm</vt:lpstr>
      <vt:lpstr>The Variable Elimination Algorithm</vt:lpstr>
      <vt:lpstr>Example</vt:lpstr>
      <vt:lpstr>Example</vt:lpstr>
      <vt:lpstr>Example</vt:lpstr>
      <vt:lpstr>Example</vt:lpstr>
      <vt:lpstr>The Variable Elimination Algorithm</vt:lpstr>
      <vt:lpstr>Operations on Factors</vt:lpstr>
      <vt:lpstr>Operations on Factors</vt:lpstr>
      <vt:lpstr>Variable ordering and variable relevance</vt:lpstr>
      <vt:lpstr>Variable ordering and variable relevance</vt:lpstr>
      <vt:lpstr>Variable ordering and variable relevance</vt:lpstr>
      <vt:lpstr>Variable ordering and variable relevance</vt:lpstr>
      <vt:lpstr>Complexity of Variable Elimination</vt:lpstr>
      <vt:lpstr>Complexity of Variable Elimination</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Making Complex decisions</dc:title>
  <dc:creator>Dina Elreedy</dc:creator>
  <cp:lastModifiedBy>Yahia Zakaria Abd El-Samee Abd El-Wahid</cp:lastModifiedBy>
  <cp:revision>529</cp:revision>
  <dcterms:created xsi:type="dcterms:W3CDTF">2021-11-14T11:20:38Z</dcterms:created>
  <dcterms:modified xsi:type="dcterms:W3CDTF">2023-12-28T11:25:47Z</dcterms:modified>
</cp:coreProperties>
</file>