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7er8BBvrdRWST6QTzuHQO74e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3721D6-57D0-4FA2-A692-ADE2A4A7A3B4}">
  <a:tblStyle styleId="{BC3721D6-57D0-4FA2-A692-ADE2A4A7A3B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p.diagrams.net/?page-id=nFhQoXOvtkDE7LWOIJPP&amp;scale=auto#G1pPGRoMg3g9HENN-ZKpcwUBFQakUdhsb2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825775" y="1938525"/>
            <a:ext cx="9144000" cy="4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Desig</a:t>
            </a:r>
            <a:endParaRPr b="1" sz="7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 b="1"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designoder a day keeps coders away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025" y="203025"/>
            <a:ext cx="998582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675" y="152400"/>
            <a:ext cx="998582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500" y="213175"/>
            <a:ext cx="998582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950" y="152400"/>
            <a:ext cx="3997452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675" y="152400"/>
            <a:ext cx="375820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486050" y="475925"/>
            <a:ext cx="11118600" cy="6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01" y="856937"/>
            <a:ext cx="11330398" cy="51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75" y="1077425"/>
            <a:ext cx="10703450" cy="47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12" y="152401"/>
            <a:ext cx="10753576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9659"/>
            <a:ext cx="11887200" cy="607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-13209" l="9360" r="-9359" t="13210"/>
          <a:stretch/>
        </p:blipFill>
        <p:spPr>
          <a:xfrm>
            <a:off x="2549887" y="924263"/>
            <a:ext cx="7361776" cy="56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82251"/>
            <a:ext cx="11887200" cy="469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425300" y="303775"/>
            <a:ext cx="11361600" cy="6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Cairo University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Engineering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Engineering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71805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3235" marR="471805" rtl="0" algn="ctr">
              <a:lnSpc>
                <a:spcPct val="1075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Engineering, Cairo University 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3235" marR="471805" rtl="0" algn="ctr">
              <a:lnSpc>
                <a:spcPct val="1075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Partial Fulfillment of the requirements of the degree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3235" marR="471805" rtl="0" algn="ctr">
              <a:lnSpc>
                <a:spcPct val="1075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83235" marR="471805" rtl="0" algn="ctr">
              <a:lnSpc>
                <a:spcPct val="1075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Bachelor of Science in Computer Engineering. 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					  </a:t>
            </a: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Supervised By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Dr. Khalid El-Suradi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2023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rights reserved. This report may not be reproduced in whole or in part, by photocopying or other means, without the permission of the authors/department.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17018" l="17242" r="10341" t="0"/>
          <a:stretch/>
        </p:blipFill>
        <p:spPr>
          <a:xfrm>
            <a:off x="10651750" y="303775"/>
            <a:ext cx="10096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Modules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20"/>
          <p:cNvGraphicFramePr/>
          <p:nvPr/>
        </p:nvGraphicFramePr>
        <p:xfrm>
          <a:off x="1075199" y="1532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{BC3721D6-57D0-4FA2-A692-ADE2A4A7A3B4}</a:tableStyleId>
              </a:tblPr>
              <a:tblGrid>
                <a:gridCol w="1673600"/>
                <a:gridCol w="1673600"/>
                <a:gridCol w="1673600"/>
                <a:gridCol w="1673600"/>
                <a:gridCol w="1673600"/>
                <a:gridCol w="1673600"/>
              </a:tblGrid>
              <a:tr h="6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Ahmed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Khaled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Ahmed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Hafez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Hazem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Abdo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Nour Aldin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Mostafa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Ready-made 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Dataset creation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CV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Container classifier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Topic classifier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0%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UI and playing area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%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20"/>
          <p:cNvGraphicFramePr/>
          <p:nvPr/>
        </p:nvGraphicFramePr>
        <p:xfrm>
          <a:off x="1075199" y="5091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{BC3721D6-57D0-4FA2-A692-ADE2A4A7A3B4}</a:tableStyleId>
              </a:tblPr>
              <a:tblGrid>
                <a:gridCol w="1673600"/>
                <a:gridCol w="1673600"/>
                <a:gridCol w="1673600"/>
                <a:gridCol w="1673600"/>
                <a:gridCol w="1673600"/>
                <a:gridCol w="1673600"/>
              </a:tblGrid>
              <a:tr h="4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HTML Converter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90%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0"/>
          <p:cNvGraphicFramePr/>
          <p:nvPr/>
        </p:nvGraphicFramePr>
        <p:xfrm>
          <a:off x="1075199" y="5731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{BC3721D6-57D0-4FA2-A692-ADE2A4A7A3B4}</a:tableStyleId>
              </a:tblPr>
              <a:tblGrid>
                <a:gridCol w="1673600"/>
                <a:gridCol w="1673600"/>
                <a:gridCol w="1673600"/>
                <a:gridCol w="1673600"/>
                <a:gridCol w="1673600"/>
                <a:gridCol w="1673600"/>
              </a:tblGrid>
              <a:tr h="4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DSL Generation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90%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10%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/>
        </p:nvSpPr>
        <p:spPr>
          <a:xfrm>
            <a:off x="2450550" y="749350"/>
            <a:ext cx="72099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0"/>
              <a:buFont typeface="Arial"/>
              <a:buNone/>
            </a:pPr>
            <a:r>
              <a:t/>
            </a:r>
            <a:endParaRPr b="0" i="0" sz="9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0"/>
              <a:buFont typeface="Arial"/>
              <a:buNone/>
            </a:pPr>
            <a:r>
              <a:rPr b="0" i="0" lang="en-US" sz="9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Thank You</a:t>
            </a:r>
            <a:endParaRPr b="0" i="0" sz="9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>
            <p:ph type="ctrTitle"/>
          </p:nvPr>
        </p:nvSpPr>
        <p:spPr>
          <a:xfrm>
            <a:off x="841248" y="426720"/>
            <a:ext cx="10506456" cy="1919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libri"/>
              <a:buNone/>
            </a:pPr>
            <a:r>
              <a:rPr b="1"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en-US">
                <a:solidFill>
                  <a:schemeClr val="lt2"/>
                </a:solidFill>
              </a:rPr>
              <a:t>1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 flipH="1" rot="10800000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Ahmed Khaled Mahmoud</a:t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Ahmed Mahmoud Hafez</a:t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Hazem Abdo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Nour Aldin Mostafa</a:t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sng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641225" y="1939825"/>
            <a:ext cx="62445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42925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80"/>
              <a:buFont typeface="Arial"/>
              <a:buChar char="•"/>
            </a:pPr>
            <a:r>
              <a:rPr b="0" i="0" lang="en-US" sz="46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46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2925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80"/>
              <a:buFont typeface="Calibri"/>
              <a:buChar char="•"/>
            </a:pPr>
            <a:r>
              <a:rPr b="0" i="0" lang="en-US" sz="46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b="0" i="0" sz="46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2925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80"/>
              <a:buFont typeface="Calibri"/>
              <a:buChar char="•"/>
            </a:pPr>
            <a:r>
              <a:rPr b="0" i="0" lang="en-US" sz="46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  <a:endParaRPr b="0" i="0" sz="46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2925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80"/>
              <a:buFont typeface="Calibri"/>
              <a:buChar char="•"/>
            </a:pPr>
            <a:r>
              <a:rPr b="0" i="0" lang="en-US" sz="46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46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2925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80"/>
              <a:buFont typeface="Calibri"/>
              <a:buChar char="•"/>
            </a:pPr>
            <a:r>
              <a:rPr b="0" i="0" lang="en-US" sz="46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6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2925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80"/>
              <a:buFont typeface="Calibri"/>
              <a:buChar char="•"/>
            </a:pPr>
            <a:r>
              <a:rPr b="0" i="0" lang="en-US" sz="46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Project Modules</a:t>
            </a:r>
            <a:endParaRPr b="0" i="0" sz="46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0"/>
              <a:buFont typeface="Arial"/>
              <a:buNone/>
            </a:pPr>
            <a:r>
              <a:t/>
            </a:r>
            <a:endParaRPr b="0" i="0" sz="39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641220" y="470958"/>
            <a:ext cx="30696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80"/>
              <a:buFont typeface="Arial"/>
              <a:buNone/>
            </a:pPr>
            <a:r>
              <a:rPr b="0" i="0" lang="en-US" sz="41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4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320050" y="2404900"/>
            <a:ext cx="116220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Agile</a:t>
            </a:r>
            <a:r>
              <a:rPr b="0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-based environments, the process of building early stages prototypes is very </a:t>
            </a:r>
            <a:r>
              <a:rPr b="1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r>
              <a:rPr b="0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costly, time-consuming, and error-prone so making it a one-team-centered process will overcome these challenges.</a:t>
            </a:r>
            <a:endParaRPr b="0" i="0" sz="35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0"/>
              <a:buFont typeface="Arial"/>
              <a:buNone/>
            </a:pPr>
            <a:r>
              <a:t/>
            </a:r>
            <a:endParaRPr b="0" i="0" sz="35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65953" y="1634502"/>
            <a:ext cx="104517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641227" y="470950"/>
            <a:ext cx="43149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80"/>
              <a:buFont typeface="Arial"/>
              <a:buNone/>
            </a:pPr>
            <a:r>
              <a:rPr b="0" i="0" lang="en-US" sz="41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b="0" i="0" sz="4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0" y="2404900"/>
            <a:ext cx="119421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0"/>
              <a:buFont typeface="Arial"/>
              <a:buNone/>
            </a:pPr>
            <a:r>
              <a:rPr b="0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Automating the process of converting sketches</a:t>
            </a:r>
            <a:r>
              <a:rPr b="1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(low fidelity wireframes)</a:t>
            </a:r>
            <a:r>
              <a:rPr b="0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to web-based prototypes that closely resemble the sketch's </a:t>
            </a:r>
            <a:r>
              <a:rPr b="1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visuals and hierarchy</a:t>
            </a:r>
            <a:r>
              <a:rPr b="0" i="0" lang="en-US" sz="35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5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0"/>
              <a:buFont typeface="Arial"/>
              <a:buNone/>
            </a:pPr>
            <a:r>
              <a:t/>
            </a:r>
            <a:endParaRPr b="0" i="0" sz="35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0"/>
              <a:buFont typeface="Arial"/>
              <a:buNone/>
            </a:pPr>
            <a:r>
              <a:t/>
            </a:r>
            <a:endParaRPr b="0" i="0" sz="35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865953" y="1634502"/>
            <a:ext cx="104517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 flipH="1" rot="10800000">
            <a:off x="841248" y="1538190"/>
            <a:ext cx="1873500" cy="10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641227" y="470950"/>
            <a:ext cx="4314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80"/>
              <a:buFont typeface="Arial"/>
              <a:buNone/>
            </a:pPr>
            <a:r>
              <a:rPr b="0" i="0" lang="en-US" sz="39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  <a:endParaRPr b="0" i="0" sz="4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0" y="2404900"/>
            <a:ext cx="119421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80"/>
              <a:buFont typeface="Calibri"/>
              <a:buChar char="●"/>
            </a:pPr>
            <a:r>
              <a:rPr b="0" i="0" lang="en-US" sz="44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Project Block Diagram</a:t>
            </a:r>
            <a:endParaRPr b="0" i="0" sz="44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308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80"/>
              <a:buFont typeface="Calibri"/>
              <a:buChar char="○"/>
            </a:pPr>
            <a:r>
              <a:rPr b="0" i="0" lang="en-US" sz="44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Computer vision Block Diagram</a:t>
            </a:r>
            <a:endParaRPr b="0" i="0" sz="44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308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80"/>
              <a:buFont typeface="Calibri"/>
              <a:buChar char="○"/>
            </a:pPr>
            <a:r>
              <a:rPr b="0" i="0" lang="en-US" sz="44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Machine learning Block Diagram</a:t>
            </a:r>
            <a:endParaRPr b="0" i="0" sz="44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308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80"/>
              <a:buFont typeface="Calibri"/>
              <a:buChar char="○"/>
            </a:pPr>
            <a:r>
              <a:rPr b="0" i="0" lang="en-US" sz="448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NLP Block Diagram</a:t>
            </a:r>
            <a:endParaRPr b="0" i="0" sz="448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399" y="254000"/>
            <a:ext cx="8921205" cy="635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171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44325"/>
            <a:ext cx="11887200" cy="607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