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7"/>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4" roundtripDataSignature="AMtx7mjiHP0Ux+qx4toNBFrZKzi71VZC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567E9-2FDE-403B-A15F-8F233692F72D}">
  <a:tblStyle styleId="{A16567E9-2FDE-403B-A15F-8F233692F72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5" autoAdjust="0"/>
  </p:normalViewPr>
  <p:slideViewPr>
    <p:cSldViewPr snapToGrid="0">
      <p:cViewPr varScale="1">
        <p:scale>
          <a:sx n="83" d="100"/>
          <a:sy n="83" d="100"/>
        </p:scale>
        <p:origin x="145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w3schools.com/tags/tag_abbr.asp"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www.w3schools.com/tags/att_form_action.asp"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www.w3schools.com/tags/att_form_method.asp"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100" name="Google Shape;10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1" name="Google Shape;211;p1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0" name="Google Shape;220;p1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9" name="Google Shape;22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&lt;a&gt; tag is for links </a:t>
            </a:r>
            <a:endParaRPr/>
          </a:p>
        </p:txBody>
      </p:sp>
      <p:sp>
        <p:nvSpPr>
          <p:cNvPr id="230" name="Google Shape;230;p15: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1" name="Google Shape;231;p15: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9" name="Google Shape;239;p1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7" name="Google Shape;247;p1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5" name="Google Shape;25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&lt;p&gt; create double line space between paragraphs </a:t>
            </a:r>
            <a:endParaRPr/>
          </a:p>
        </p:txBody>
      </p:sp>
      <p:sp>
        <p:nvSpPr>
          <p:cNvPr id="256" name="Google Shape;256;p1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
        <p:nvSpPr>
          <p:cNvPr id="257" name="Google Shape;257;p18: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67" name="Google Shape;2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Space code: &amp;nbsp;</a:t>
            </a:r>
            <a:endParaRPr/>
          </a:p>
        </p:txBody>
      </p:sp>
      <p:sp>
        <p:nvSpPr>
          <p:cNvPr id="268" name="Google Shape;268;p19: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1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77" name="Google Shape;277;p2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87" name="Google Shape;28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&lt;hr&gt; horizontal rule tag </a:t>
            </a:r>
            <a:endParaRPr/>
          </a:p>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Instead of writing &lt;hr&gt;&lt;/hr&gt; we write &lt;hr/&gt; cause it is an empty tag</a:t>
            </a:r>
            <a:endParaRPr/>
          </a:p>
        </p:txBody>
      </p:sp>
      <p:sp>
        <p:nvSpPr>
          <p:cNvPr id="288" name="Google Shape;288;p2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
        <p:nvSpPr>
          <p:cNvPr id="289" name="Google Shape;289;p21: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9" name="Google Shape;299;p2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08" name="Google Shape;308;p2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09" name="Google Shape;309;p23: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0" name="Google Shape;310;p23: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21" name="Google Shape;321;p2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322" name="Google Shape;322;p24: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2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32" name="Google Shape;332;p2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0" name="Google Shape;340;p2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49" name="Google Shape;349;p2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7" name="Google Shape;357;p2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7" name="Google Shape;36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dirty="0">
                <a:latin typeface="Calibri"/>
                <a:ea typeface="Calibri"/>
                <a:cs typeface="Calibri"/>
                <a:sym typeface="Calibri"/>
              </a:rPr>
              <a:t>&lt;sub&gt; for sub script, and &lt;sup&gt; super script</a:t>
            </a:r>
            <a:endParaRPr dirty="0"/>
          </a:p>
          <a:p>
            <a:pPr marL="0" lvl="0" indent="0" algn="l" rtl="0">
              <a:lnSpc>
                <a:spcPct val="100000"/>
              </a:lnSpc>
              <a:spcBef>
                <a:spcPts val="0"/>
              </a:spcBef>
              <a:spcAft>
                <a:spcPts val="0"/>
              </a:spcAft>
              <a:buClr>
                <a:schemeClr val="dk1"/>
              </a:buClr>
              <a:buSzPts val="1800"/>
              <a:buFont typeface="Calibri"/>
              <a:buNone/>
            </a:pPr>
            <a:r>
              <a:rPr lang="en" dirty="0">
                <a:latin typeface="Calibri"/>
                <a:ea typeface="Calibri"/>
                <a:cs typeface="Calibri"/>
                <a:sym typeface="Calibri"/>
              </a:rPr>
              <a:t>&lt;code&gt; change the format of the text to seem like computer code </a:t>
            </a:r>
            <a:endParaRPr dirty="0"/>
          </a:p>
          <a:p>
            <a:pPr marL="0" lvl="0" indent="0" algn="l" rtl="0">
              <a:lnSpc>
                <a:spcPct val="100000"/>
              </a:lnSpc>
              <a:spcBef>
                <a:spcPts val="0"/>
              </a:spcBef>
              <a:spcAft>
                <a:spcPts val="0"/>
              </a:spcAft>
              <a:buClr>
                <a:schemeClr val="dk1"/>
              </a:buClr>
              <a:buSzPts val="1800"/>
              <a:buFont typeface="Calibri"/>
              <a:buNone/>
            </a:pPr>
            <a:r>
              <a:rPr lang="en" dirty="0">
                <a:latin typeface="Calibri"/>
                <a:ea typeface="Calibri"/>
                <a:cs typeface="Calibri"/>
                <a:sym typeface="Calibri"/>
              </a:rPr>
              <a:t>&lt;pre&gt; is preserved tag where all spaces and enters are preserved in the paragraph </a:t>
            </a:r>
            <a:endParaRPr dirty="0"/>
          </a:p>
          <a:p>
            <a:pPr marL="0" lvl="0" indent="0" algn="l" rtl="0">
              <a:lnSpc>
                <a:spcPct val="100000"/>
              </a:lnSpc>
              <a:spcBef>
                <a:spcPts val="0"/>
              </a:spcBef>
              <a:spcAft>
                <a:spcPts val="0"/>
              </a:spcAft>
              <a:buClr>
                <a:schemeClr val="dk1"/>
              </a:buClr>
              <a:buSzPts val="1800"/>
              <a:buFont typeface="Calibri"/>
              <a:buNone/>
            </a:pPr>
            <a:r>
              <a:rPr lang="en" dirty="0">
                <a:latin typeface="Calibri"/>
                <a:ea typeface="Calibri"/>
                <a:cs typeface="Calibri"/>
                <a:sym typeface="Calibri"/>
              </a:rPr>
              <a:t>&lt;strong&gt; or &lt;em&gt; means that you want the text to be rendered in a way that the user understands as "important". Today, all major browsers render strong as bold and em as italics and will be showed as it written</a:t>
            </a:r>
            <a:endParaRPr dirty="0"/>
          </a:p>
        </p:txBody>
      </p:sp>
      <p:sp>
        <p:nvSpPr>
          <p:cNvPr id="368" name="Google Shape;368;p2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
        <p:nvSpPr>
          <p:cNvPr id="369" name="Google Shape;369;p29: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8" name="Google Shape;378;p3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8" name="Google Shape;38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dirty="0">
                <a:latin typeface="Calibri"/>
                <a:ea typeface="Calibri"/>
                <a:cs typeface="Calibri"/>
                <a:sym typeface="Calibri"/>
              </a:rPr>
              <a:t>The &lt;acronym&gt; tag is not supported in HTML5. Use the </a:t>
            </a:r>
            <a:r>
              <a:rPr lang="en" u="sng" dirty="0">
                <a:solidFill>
                  <a:schemeClr val="hlink"/>
                </a:solidFill>
                <a:hlinkClick r:id="rId3"/>
              </a:rPr>
              <a:t>&lt;abbr&gt;</a:t>
            </a:r>
            <a:r>
              <a:rPr lang="en" dirty="0">
                <a:latin typeface="Calibri"/>
                <a:ea typeface="Calibri"/>
                <a:cs typeface="Calibri"/>
                <a:sym typeface="Calibri"/>
              </a:rPr>
              <a:t> tag instead.</a:t>
            </a:r>
          </a:p>
          <a:p>
            <a:pPr marL="0" lvl="0" indent="0" algn="l" rtl="0">
              <a:lnSpc>
                <a:spcPct val="100000"/>
              </a:lnSpc>
              <a:spcBef>
                <a:spcPts val="0"/>
              </a:spcBef>
              <a:spcAft>
                <a:spcPts val="0"/>
              </a:spcAft>
              <a:buClr>
                <a:schemeClr val="dk1"/>
              </a:buClr>
              <a:buSzPts val="1800"/>
              <a:buFont typeface="Calibri"/>
              <a:buNone/>
            </a:pPr>
            <a:endParaRPr lang="en" dirty="0">
              <a:latin typeface="Calibri"/>
              <a:cs typeface="Calibri"/>
              <a:sym typeface="Calibri"/>
            </a:endParaRPr>
          </a:p>
          <a:p>
            <a:pPr algn="l"/>
            <a:r>
              <a:rPr lang="en-US" b="0" i="0" dirty="0">
                <a:solidFill>
                  <a:srgbClr val="FFFFFF"/>
                </a:solidFill>
                <a:effectLst/>
                <a:latin typeface="-apple-system"/>
              </a:rPr>
              <a:t>Abbreviation: An abbreviation is a shortened form of a word or phrase. It is typically created by taking the initial letters of each word in the phrase and combining them together. For example, "Mr." for "Mister" or "etc." for "et cetera." Abbreviations are pronounced by saying each letter individually or by pronouncing them as a single word, depending on the abbreviation.</a:t>
            </a:r>
          </a:p>
          <a:p>
            <a:pPr algn="l"/>
            <a:r>
              <a:rPr lang="en-US" b="0" i="0" dirty="0">
                <a:solidFill>
                  <a:srgbClr val="FFFFFF"/>
                </a:solidFill>
                <a:effectLst/>
                <a:latin typeface="-apple-system"/>
              </a:rPr>
              <a:t>Acronym: An acronym is also a shortened form of a word or phrase, but it is specifically created by taking the initial letters of each word and forming a new word that can be pronounced as a word itself. Unlike abbreviations, acronyms are pronounced as a complete word. For example, "NASA" for "National Aeronautics and Space Administration" or "UNESCO" for "United Nations Educational, Scientific and Cultural Organization."</a:t>
            </a:r>
          </a:p>
          <a:p>
            <a:pPr marL="0" lvl="0" indent="0" algn="l" rtl="0">
              <a:lnSpc>
                <a:spcPct val="100000"/>
              </a:lnSpc>
              <a:spcBef>
                <a:spcPts val="0"/>
              </a:spcBef>
              <a:spcAft>
                <a:spcPts val="0"/>
              </a:spcAft>
              <a:buClr>
                <a:schemeClr val="dk1"/>
              </a:buClr>
              <a:buSzPts val="1800"/>
              <a:buFont typeface="Calibri"/>
              <a:buNone/>
            </a:pPr>
            <a:endParaRPr dirty="0"/>
          </a:p>
        </p:txBody>
      </p:sp>
      <p:sp>
        <p:nvSpPr>
          <p:cNvPr id="389" name="Google Shape;389;p31: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0" name="Google Shape;390;p3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8" name="Google Shape;398;p3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7" name="Google Shape;407;p3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8" name="Google Shape;4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&lt;table border=“1” cellspacing=“5”&gt; to specify the cells’ space between each other and to make table appeared with borders</a:t>
            </a:r>
            <a:endParaRPr/>
          </a:p>
        </p:txBody>
      </p:sp>
      <p:sp>
        <p:nvSpPr>
          <p:cNvPr id="419" name="Google Shape;419;p3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
        <p:nvSpPr>
          <p:cNvPr id="420" name="Google Shape;420;p34: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9" name="Google Shape;429;p3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9" name="Google Shape;439;p3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0" name="Google Shape;450;p3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1" name="Google Shape;461;p3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0" name="Google Shape;470;p3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79" name="Google Shape;479;p4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8" name="Google Shape;488;p4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9" name="Google Shape;499;p4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0" name="Google Shape;510;p4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1" name="Google Shape;521;p4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2" name="Google Shape;532;p4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3" name="Google Shape;543;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2" name="Google Shape;552;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0" name="Google Shape;560;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a:t>The </a:t>
            </a:r>
            <a:r>
              <a:rPr lang="en" b="1"/>
              <a:t>name</a:t>
            </a:r>
            <a:r>
              <a:rPr lang="en"/>
              <a:t> attribute is used to </a:t>
            </a:r>
            <a:r>
              <a:rPr lang="en" b="1"/>
              <a:t>reference elements</a:t>
            </a:r>
            <a:r>
              <a:rPr lang="en"/>
              <a:t> in a </a:t>
            </a:r>
            <a:r>
              <a:rPr lang="en" b="1"/>
              <a:t>JavaScript</a:t>
            </a:r>
            <a:r>
              <a:rPr lang="en"/>
              <a:t>, or to reference form data after a form is submitted.</a:t>
            </a:r>
            <a:endParaRPr b="0" i="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b="1"/>
              <a:t>[Note]:</a:t>
            </a:r>
            <a:r>
              <a:rPr lang="en"/>
              <a:t> </a:t>
            </a:r>
            <a:r>
              <a:rPr lang="en" b="1" u="sng"/>
              <a:t>Only</a:t>
            </a:r>
            <a:r>
              <a:rPr lang="en"/>
              <a:t> form elements with </a:t>
            </a:r>
            <a:r>
              <a:rPr lang="en" b="1"/>
              <a:t>a name attribute </a:t>
            </a:r>
            <a:r>
              <a:rPr lang="en"/>
              <a:t>will have their values </a:t>
            </a:r>
            <a:r>
              <a:rPr lang="en" b="1"/>
              <a:t>passed when submitting a form</a:t>
            </a:r>
            <a:r>
              <a:rPr lang="en"/>
              <a:t>.</a:t>
            </a:r>
            <a:endParaRPr/>
          </a:p>
        </p:txBody>
      </p:sp>
      <p:sp>
        <p:nvSpPr>
          <p:cNvPr id="561" name="Google Shape;561;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1" name="Google Shape;57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2" name="Google Shape;582;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3" name="Google Shape;593;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u="sng" dirty="0">
                <a:solidFill>
                  <a:schemeClr val="hlink"/>
                </a:solidFill>
                <a:hlinkClick r:id="rId3"/>
              </a:rPr>
              <a:t>action</a:t>
            </a:r>
            <a:r>
              <a:rPr lang="en" i="1" dirty="0"/>
              <a:t>URL</a:t>
            </a:r>
            <a:r>
              <a:rPr lang="en" dirty="0"/>
              <a:t>Specifies where to send the form-data when a form is submitted</a:t>
            </a:r>
            <a:br>
              <a:rPr lang="en" dirty="0"/>
            </a:br>
            <a:r>
              <a:rPr lang="en" u="sng" dirty="0">
                <a:solidFill>
                  <a:schemeClr val="hlink"/>
                </a:solidFill>
                <a:hlinkClick r:id="rId4"/>
              </a:rPr>
              <a:t>method</a:t>
            </a:r>
            <a:r>
              <a:rPr lang="en" dirty="0"/>
              <a:t>get, post</a:t>
            </a:r>
            <a:br>
              <a:rPr lang="en" dirty="0"/>
            </a:br>
            <a:r>
              <a:rPr lang="en" dirty="0"/>
              <a:t>Specifies the HTTP method to use when sending form-data</a:t>
            </a:r>
            <a:br>
              <a:rPr lang="en" dirty="0"/>
            </a:br>
            <a:br>
              <a:rPr lang="en" dirty="0"/>
            </a:br>
            <a:r>
              <a:rPr lang="en" dirty="0"/>
              <a:t>The form-data can be sent as URL variables (with method="get") or as HTTP post transaction (with method="post").</a:t>
            </a:r>
            <a:endParaRPr dirty="0"/>
          </a:p>
          <a:p>
            <a:pPr marL="0" lvl="0" indent="0" algn="l" rtl="0">
              <a:lnSpc>
                <a:spcPct val="100000"/>
              </a:lnSpc>
              <a:spcBef>
                <a:spcPts val="0"/>
              </a:spcBef>
              <a:spcAft>
                <a:spcPts val="0"/>
              </a:spcAft>
              <a:buSzPts val="1100"/>
              <a:buNone/>
            </a:pPr>
            <a:r>
              <a:rPr lang="en" b="1" dirty="0"/>
              <a:t>Notes on GET:</a:t>
            </a:r>
            <a:endParaRPr dirty="0"/>
          </a:p>
          <a:p>
            <a:pPr marL="0" lvl="0" indent="0" algn="l" rtl="0">
              <a:lnSpc>
                <a:spcPct val="100000"/>
              </a:lnSpc>
              <a:spcBef>
                <a:spcPts val="0"/>
              </a:spcBef>
              <a:spcAft>
                <a:spcPts val="0"/>
              </a:spcAft>
              <a:buSzPts val="1100"/>
              <a:buNone/>
            </a:pPr>
            <a:r>
              <a:rPr lang="en" dirty="0"/>
              <a:t>Appends form-data into the URL in name/value pairs</a:t>
            </a:r>
            <a:endParaRPr dirty="0"/>
          </a:p>
          <a:p>
            <a:pPr marL="0" lvl="0" indent="0" algn="l" rtl="0">
              <a:lnSpc>
                <a:spcPct val="100000"/>
              </a:lnSpc>
              <a:spcBef>
                <a:spcPts val="0"/>
              </a:spcBef>
              <a:spcAft>
                <a:spcPts val="0"/>
              </a:spcAft>
              <a:buSzPts val="1100"/>
              <a:buNone/>
            </a:pPr>
            <a:r>
              <a:rPr lang="en" dirty="0"/>
              <a:t>The length of a URL is limited (about 3000 characters)</a:t>
            </a:r>
            <a:endParaRPr dirty="0"/>
          </a:p>
          <a:p>
            <a:pPr marL="0" lvl="0" indent="0" algn="l" rtl="0">
              <a:lnSpc>
                <a:spcPct val="100000"/>
              </a:lnSpc>
              <a:spcBef>
                <a:spcPts val="0"/>
              </a:spcBef>
              <a:spcAft>
                <a:spcPts val="0"/>
              </a:spcAft>
              <a:buSzPts val="1100"/>
              <a:buNone/>
            </a:pPr>
            <a:r>
              <a:rPr lang="en" dirty="0"/>
              <a:t>Never use GET to send sensitive data! (will be visible in the URL)</a:t>
            </a:r>
            <a:endParaRPr dirty="0"/>
          </a:p>
          <a:p>
            <a:pPr marL="0" lvl="0" indent="0" algn="l" rtl="0">
              <a:lnSpc>
                <a:spcPct val="100000"/>
              </a:lnSpc>
              <a:spcBef>
                <a:spcPts val="0"/>
              </a:spcBef>
              <a:spcAft>
                <a:spcPts val="0"/>
              </a:spcAft>
              <a:buSzPts val="1100"/>
              <a:buNone/>
            </a:pPr>
            <a:r>
              <a:rPr lang="en" dirty="0"/>
              <a:t>Useful for form submissions where a user want to bookmark the result</a:t>
            </a:r>
            <a:endParaRPr dirty="0"/>
          </a:p>
          <a:p>
            <a:pPr marL="0" lvl="0" indent="0" algn="l" rtl="0">
              <a:lnSpc>
                <a:spcPct val="100000"/>
              </a:lnSpc>
              <a:spcBef>
                <a:spcPts val="0"/>
              </a:spcBef>
              <a:spcAft>
                <a:spcPts val="0"/>
              </a:spcAft>
              <a:buSzPts val="1100"/>
              <a:buNone/>
            </a:pPr>
            <a:r>
              <a:rPr lang="en" dirty="0"/>
              <a:t>GET is better for non-secure data, like query strings in Google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FFFFFF"/>
                </a:solidFill>
                <a:effectLst/>
                <a:latin typeface="-apple-system"/>
              </a:rPr>
              <a:t>GET: The GET method is used to retrieve data from a server. It requests a representation of a specific resource, but it should not have any other effect on the server's data.</a:t>
            </a:r>
            <a:endParaRPr dirty="0"/>
          </a:p>
          <a:p>
            <a:pPr marL="0" lvl="0" indent="0" algn="l" rtl="0">
              <a:lnSpc>
                <a:spcPct val="100000"/>
              </a:lnSpc>
              <a:spcBef>
                <a:spcPts val="0"/>
              </a:spcBef>
              <a:spcAft>
                <a:spcPts val="0"/>
              </a:spcAft>
              <a:buSzPts val="1100"/>
              <a:buNone/>
            </a:pPr>
            <a:r>
              <a:rPr lang="en" b="1" dirty="0"/>
              <a:t>Notes on POST:</a:t>
            </a:r>
            <a:endParaRPr dirty="0"/>
          </a:p>
          <a:p>
            <a:pPr marL="0" lvl="0" indent="0" algn="l" rtl="0">
              <a:lnSpc>
                <a:spcPct val="100000"/>
              </a:lnSpc>
              <a:spcBef>
                <a:spcPts val="0"/>
              </a:spcBef>
              <a:spcAft>
                <a:spcPts val="0"/>
              </a:spcAft>
              <a:buSzPts val="1100"/>
              <a:buNone/>
            </a:pPr>
            <a:r>
              <a:rPr lang="en" dirty="0"/>
              <a:t>Appends form-data inside the body of the HTTP request (data is not shown is in URL)</a:t>
            </a:r>
            <a:endParaRPr dirty="0"/>
          </a:p>
          <a:p>
            <a:pPr marL="0" lvl="0" indent="0" algn="l" rtl="0">
              <a:lnSpc>
                <a:spcPct val="100000"/>
              </a:lnSpc>
              <a:spcBef>
                <a:spcPts val="0"/>
              </a:spcBef>
              <a:spcAft>
                <a:spcPts val="0"/>
              </a:spcAft>
              <a:buSzPts val="1100"/>
              <a:buNone/>
            </a:pPr>
            <a:r>
              <a:rPr lang="en" dirty="0"/>
              <a:t>Has no size limitations</a:t>
            </a:r>
            <a:endParaRPr dirty="0"/>
          </a:p>
          <a:p>
            <a:pPr marL="0" lvl="0" indent="0" algn="l" rtl="0">
              <a:lnSpc>
                <a:spcPct val="100000"/>
              </a:lnSpc>
              <a:spcBef>
                <a:spcPts val="0"/>
              </a:spcBef>
              <a:spcAft>
                <a:spcPts val="0"/>
              </a:spcAft>
              <a:buSzPts val="1100"/>
              <a:buNone/>
            </a:pPr>
            <a:r>
              <a:rPr lang="en" dirty="0"/>
              <a:t>Form submissions with POST cannot be bookmarked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FFFFFF"/>
                </a:solidFill>
                <a:effectLst/>
                <a:latin typeface="-apple-system"/>
              </a:rPr>
              <a:t>POST: The POST method is used to submit data to be processed by the server. It typically results in a change in the server's state, such as creating a new resource or updating existing data.</a:t>
            </a: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
        <p:nvSpPr>
          <p:cNvPr id="594" name="Google Shape;594;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4" name="Google Shape;604;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05" name="Google Shape;605;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3" name="Google Shape;613;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14" name="Google Shape;614;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2" name="Google Shape;622;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23" name="Google Shape;623;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5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4" name="Google Shape;634;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5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3" name="Google Shape;64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2" name="Google Shape;652;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5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1" name="Google Shape;661;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5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9" name="Google Shape;669;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6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7" name="Google Shape;677;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6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6" name="Google Shape;686;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The language that tells the browser what to put where???</a:t>
            </a:r>
            <a:endParaRPr/>
          </a:p>
          <a:p>
            <a:pPr marL="0" lvl="0" indent="0" algn="l" rtl="0">
              <a:lnSpc>
                <a:spcPct val="100000"/>
              </a:lnSpc>
              <a:spcBef>
                <a:spcPts val="0"/>
              </a:spcBef>
              <a:spcAft>
                <a:spcPts val="0"/>
              </a:spcAft>
              <a:buSzPts val="1100"/>
              <a:buNone/>
            </a:pPr>
            <a:r>
              <a:rPr lang="en" sz="1200" b="0" i="0">
                <a:solidFill>
                  <a:schemeClr val="dk1"/>
                </a:solidFill>
                <a:latin typeface="Calibri"/>
                <a:ea typeface="Calibri"/>
                <a:cs typeface="Calibri"/>
                <a:sym typeface="Calibri"/>
              </a:rPr>
              <a:t>HTML consists of a series of elements</a:t>
            </a:r>
            <a:endParaRPr/>
          </a:p>
          <a:p>
            <a:pPr marL="0" lvl="0" indent="0" algn="l" rtl="0">
              <a:lnSpc>
                <a:spcPct val="100000"/>
              </a:lnSpc>
              <a:spcBef>
                <a:spcPts val="0"/>
              </a:spcBef>
              <a:spcAft>
                <a:spcPts val="0"/>
              </a:spcAft>
              <a:buSzPts val="1100"/>
              <a:buNone/>
            </a:pPr>
            <a:r>
              <a:rPr lang="en" sz="1200" b="0" i="0">
                <a:solidFill>
                  <a:schemeClr val="dk1"/>
                </a:solidFill>
                <a:latin typeface="Calibri"/>
                <a:ea typeface="Calibri"/>
                <a:cs typeface="Calibri"/>
                <a:sym typeface="Calibri"/>
              </a:rPr>
              <a:t>HTML elements tell the browser how to display the content</a:t>
            </a:r>
            <a:endParaRPr/>
          </a:p>
          <a:p>
            <a:pPr marL="0" lvl="0" indent="0" algn="l" rtl="0">
              <a:lnSpc>
                <a:spcPct val="100000"/>
              </a:lnSpc>
              <a:spcBef>
                <a:spcPts val="0"/>
              </a:spcBef>
              <a:spcAft>
                <a:spcPts val="0"/>
              </a:spcAft>
              <a:buSzPts val="1100"/>
              <a:buNone/>
            </a:pPr>
            <a:r>
              <a:rPr lang="en" sz="1200" b="0" i="0">
                <a:solidFill>
                  <a:schemeClr val="dk1"/>
                </a:solidFill>
                <a:latin typeface="Calibri"/>
                <a:ea typeface="Calibri"/>
                <a:cs typeface="Calibri"/>
                <a:sym typeface="Calibri"/>
              </a:rPr>
              <a:t>HTML elements label pieces of content such as "this is a heading", "this is a paragraph", "this is a link", etc.</a:t>
            </a:r>
            <a:endParaRPr/>
          </a:p>
          <a:p>
            <a:pPr marL="0" lvl="0" indent="0" algn="l" rtl="0">
              <a:lnSpc>
                <a:spcPct val="100000"/>
              </a:lnSpc>
              <a:spcBef>
                <a:spcPts val="0"/>
              </a:spcBef>
              <a:spcAft>
                <a:spcPts val="0"/>
              </a:spcAft>
              <a:buClr>
                <a:schemeClr val="dk1"/>
              </a:buClr>
              <a:buSzPts val="1400"/>
              <a:buFont typeface="Calibri"/>
              <a:buNone/>
            </a:pPr>
            <a:endParaRPr>
              <a:latin typeface="Calibri"/>
              <a:ea typeface="Calibri"/>
              <a:cs typeface="Calibri"/>
              <a:sym typeface="Calibri"/>
            </a:endParaRPr>
          </a:p>
        </p:txBody>
      </p:sp>
      <p:sp>
        <p:nvSpPr>
          <p:cNvPr id="157" name="Google Shape;157;p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
        <p:nvSpPr>
          <p:cNvPr id="158" name="Google Shape;158;p8: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6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5" name="Google Shape;695;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3" name="Google Shape;703;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1" name="Google Shape;711;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a:t>The height and width attributes are used to specify the height and width of the iframe.</a:t>
            </a:r>
            <a:br>
              <a:rPr lang="en"/>
            </a:br>
            <a:r>
              <a:rPr lang="en"/>
              <a:t>&lt;iframe src="demo_iframe.htm" width="200" height="200"&gt;&lt;/iframe&gt;</a:t>
            </a:r>
            <a:endParaRPr/>
          </a:p>
          <a:p>
            <a:pPr marL="0" lvl="0" indent="0" algn="l" rtl="0">
              <a:lnSpc>
                <a:spcPct val="100000"/>
              </a:lnSpc>
              <a:spcBef>
                <a:spcPts val="0"/>
              </a:spcBef>
              <a:spcAft>
                <a:spcPts val="0"/>
              </a:spcAft>
              <a:buSzPts val="1100"/>
              <a:buNone/>
            </a:pPr>
            <a:r>
              <a:rPr lang="en"/>
              <a:t>The attribute values are specified in pixels by default, but they can also be in percent (like "80%").</a:t>
            </a:r>
            <a:endParaRPr/>
          </a:p>
          <a:p>
            <a:pPr marL="0" lvl="0" indent="0" algn="l" rtl="0">
              <a:lnSpc>
                <a:spcPct val="100000"/>
              </a:lnSpc>
              <a:spcBef>
                <a:spcPts val="0"/>
              </a:spcBef>
              <a:spcAft>
                <a:spcPts val="0"/>
              </a:spcAft>
              <a:buSzPts val="1100"/>
              <a:buNone/>
            </a:pPr>
            <a:r>
              <a:rPr lang="en"/>
              <a:t>The frameborder attribute specifies whether or not to display a border around the iframe.</a:t>
            </a:r>
            <a:endParaRPr/>
          </a:p>
          <a:p>
            <a:pPr marL="0" lvl="0" indent="0" algn="l" rtl="0">
              <a:lnSpc>
                <a:spcPct val="100000"/>
              </a:lnSpc>
              <a:spcBef>
                <a:spcPts val="0"/>
              </a:spcBef>
              <a:spcAft>
                <a:spcPts val="0"/>
              </a:spcAft>
              <a:buSzPts val="1100"/>
              <a:buNone/>
            </a:pPr>
            <a:r>
              <a:rPr lang="en"/>
              <a:t>Set the attribute value to "0" to remove the border:</a:t>
            </a:r>
            <a:endParaRPr/>
          </a:p>
          <a:p>
            <a:pPr marL="0" lvl="0" indent="0" algn="l" rtl="0">
              <a:lnSpc>
                <a:spcPct val="100000"/>
              </a:lnSpc>
              <a:spcBef>
                <a:spcPts val="0"/>
              </a:spcBef>
              <a:spcAft>
                <a:spcPts val="0"/>
              </a:spcAft>
              <a:buSzPts val="1100"/>
              <a:buNone/>
            </a:pPr>
            <a:r>
              <a:rPr lang="en"/>
              <a:t>&lt;iframe src="demo_iframe.htm" frameborder="0"&gt;&lt;/iframe&gt;</a:t>
            </a:r>
            <a:endParaRPr/>
          </a:p>
        </p:txBody>
      </p:sp>
      <p:sp>
        <p:nvSpPr>
          <p:cNvPr id="712" name="Google Shape;712;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6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2" name="Google Shape;722;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0" name="Google Shape;730;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6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9" name="Google Shape;739;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7" name="Google Shape;747;p6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6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4" name="Google Shape;754;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7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2" name="Google Shape;76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7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0" name="Google Shape;770;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6" name="Google Shape;166;p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7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9" name="Google Shape;779;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8" name="Google Shape;788;p7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97" name="Google Shape;797;p7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5" name="Google Shape;805;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806" name="Google Shape;806;p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7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5" name="Google Shape;815;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a:t>rel=</a:t>
            </a:r>
            <a:r>
              <a:rPr lang="en" sz="1200" b="0" i="0">
                <a:solidFill>
                  <a:schemeClr val="dk1"/>
                </a:solidFill>
                <a:latin typeface="Calibri"/>
                <a:ea typeface="Calibri"/>
                <a:cs typeface="Calibri"/>
                <a:sym typeface="Calibri"/>
              </a:rPr>
              <a:t>Required. Specifies the relationship between the current document and the linked document</a:t>
            </a:r>
            <a:endParaRPr/>
          </a:p>
        </p:txBody>
      </p:sp>
      <p:sp>
        <p:nvSpPr>
          <p:cNvPr id="824" name="Google Shape;824;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7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4" name="Google Shape;834;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7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2" name="Google Shape;842;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8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2" name="Google Shape;852;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8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0" name="Google Shape;860;p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8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0" name="Google Shape;870;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8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8" name="Google Shape;878;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8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7" name="Google Shape;887;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8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Css margins and padding: https://blog.hubspot.com/website/css-margin-vs-padding</a:t>
            </a:r>
            <a:endParaRPr/>
          </a:p>
          <a:p>
            <a:pPr marL="0" lvl="0" indent="0" algn="l" rtl="0">
              <a:lnSpc>
                <a:spcPct val="100000"/>
              </a:lnSpc>
              <a:spcBef>
                <a:spcPts val="0"/>
              </a:spcBef>
              <a:spcAft>
                <a:spcPts val="0"/>
              </a:spcAft>
              <a:buSzPts val="1100"/>
              <a:buNone/>
            </a:pPr>
            <a:r>
              <a:rPr lang="en"/>
              <a:t>Css layout: https://developer.mozilla.org/en-US/docs/Learn/CSS/CSS_layout/Introduction</a:t>
            </a:r>
            <a:endParaRPr/>
          </a:p>
        </p:txBody>
      </p:sp>
      <p:sp>
        <p:nvSpPr>
          <p:cNvPr id="898" name="Google Shape;898;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8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6" name="Google Shape;906;p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8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3" name="Google Shape;913;p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2" name="Google Shape;18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Body section holds all the contents that will appear in the webpage </a:t>
            </a:r>
            <a:endParaRPr/>
          </a:p>
          <a:p>
            <a:pPr marL="0" lvl="0" indent="0" algn="l" rtl="0">
              <a:lnSpc>
                <a:spcPct val="100000"/>
              </a:lnSpc>
              <a:spcBef>
                <a:spcPts val="0"/>
              </a:spcBef>
              <a:spcAft>
                <a:spcPts val="0"/>
              </a:spcAft>
              <a:buClr>
                <a:schemeClr val="dk1"/>
              </a:buClr>
              <a:buSzPts val="1800"/>
              <a:buFont typeface="Calibri"/>
              <a:buNone/>
            </a:pPr>
            <a:r>
              <a:rPr lang="en">
                <a:latin typeface="Calibri"/>
                <a:ea typeface="Calibri"/>
                <a:cs typeface="Calibri"/>
                <a:sym typeface="Calibri"/>
              </a:rPr>
              <a:t>Header part related to the name that will appear in the browser</a:t>
            </a:r>
            <a:endParaRPr/>
          </a:p>
        </p:txBody>
      </p:sp>
      <p:sp>
        <p:nvSpPr>
          <p:cNvPr id="183" name="Google Shape;183;p1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
        <p:nvSpPr>
          <p:cNvPr id="184" name="Google Shape;184;p11:notes"/>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89"/>
          <p:cNvSpPr/>
          <p:nvPr/>
        </p:nvSpPr>
        <p:spPr>
          <a:xfrm>
            <a:off x="2381" y="4800600"/>
            <a:ext cx="9141618"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89"/>
          <p:cNvSpPr/>
          <p:nvPr/>
        </p:nvSpPr>
        <p:spPr>
          <a:xfrm>
            <a:off x="11" y="4750737"/>
            <a:ext cx="9141618" cy="48006"/>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89"/>
          <p:cNvSpPr txBox="1">
            <a:spLocks noGrp="1"/>
          </p:cNvSpPr>
          <p:nvPr>
            <p:ph type="ctr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89"/>
          <p:cNvSpPr txBox="1">
            <a:spLocks noGrp="1"/>
          </p:cNvSpPr>
          <p:nvPr>
            <p:ph type="subTitle" idx="1"/>
          </p:nvPr>
        </p:nvSpPr>
        <p:spPr>
          <a:xfrm>
            <a:off x="825038" y="3341715"/>
            <a:ext cx="7543800" cy="8572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sp>
        <p:nvSpPr>
          <p:cNvPr id="19" name="Google Shape;19;p89"/>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89"/>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8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89"/>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98"/>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98"/>
          <p:cNvSpPr txBox="1">
            <a:spLocks noGrp="1"/>
          </p:cNvSpPr>
          <p:nvPr>
            <p:ph type="body" idx="1"/>
          </p:nvPr>
        </p:nvSpPr>
        <p:spPr>
          <a:xfrm rot="5400000">
            <a:off x="3086100" y="-878839"/>
            <a:ext cx="3017520" cy="7543800"/>
          </a:xfrm>
          <a:prstGeom prst="rect">
            <a:avLst/>
          </a:prstGeom>
          <a:noFill/>
          <a:ln>
            <a:noFill/>
          </a:ln>
        </p:spPr>
        <p:txBody>
          <a:bodyPr spcFirstLastPara="1" wrap="square" lIns="34275" tIns="0" rIns="34275" bIns="0"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86" name="Google Shape;86;p98"/>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7" name="Google Shape;87;p98"/>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9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99"/>
          <p:cNvSpPr/>
          <p:nvPr/>
        </p:nvSpPr>
        <p:spPr>
          <a:xfrm>
            <a:off x="2381" y="4800600"/>
            <a:ext cx="9141618"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99"/>
          <p:cNvSpPr/>
          <p:nvPr/>
        </p:nvSpPr>
        <p:spPr>
          <a:xfrm>
            <a:off x="11" y="4750737"/>
            <a:ext cx="9141618" cy="48006"/>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99"/>
          <p:cNvSpPr txBox="1">
            <a:spLocks noGrp="1"/>
          </p:cNvSpPr>
          <p:nvPr>
            <p:ph type="title"/>
          </p:nvPr>
        </p:nvSpPr>
        <p:spPr>
          <a:xfrm rot="5400000">
            <a:off x="5370480" y="1484279"/>
            <a:ext cx="4318066" cy="1971675"/>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99"/>
          <p:cNvSpPr txBox="1">
            <a:spLocks noGrp="1"/>
          </p:cNvSpPr>
          <p:nvPr>
            <p:ph type="body" idx="1"/>
          </p:nvPr>
        </p:nvSpPr>
        <p:spPr>
          <a:xfrm rot="5400000">
            <a:off x="1369979" y="-430246"/>
            <a:ext cx="4318067" cy="5800725"/>
          </a:xfrm>
          <a:prstGeom prst="rect">
            <a:avLst/>
          </a:prstGeom>
          <a:noFill/>
          <a:ln>
            <a:noFill/>
          </a:ln>
        </p:spPr>
        <p:txBody>
          <a:bodyPr spcFirstLastPara="1" wrap="square" lIns="34275" tIns="0" rIns="34275" bIns="0"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94" name="Google Shape;94;p99"/>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5" name="Google Shape;95;p99"/>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9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3"/>
        <p:cNvGrpSpPr/>
        <p:nvPr/>
      </p:nvGrpSpPr>
      <p:grpSpPr>
        <a:xfrm>
          <a:off x="0" y="0"/>
          <a:ext cx="0" cy="0"/>
          <a:chOff x="0" y="0"/>
          <a:chExt cx="0" cy="0"/>
        </a:xfrm>
      </p:grpSpPr>
      <p:sp>
        <p:nvSpPr>
          <p:cNvPr id="24" name="Google Shape;24;p90"/>
          <p:cNvSpPr/>
          <p:nvPr/>
        </p:nvSpPr>
        <p:spPr>
          <a:xfrm>
            <a:off x="2381" y="4800600"/>
            <a:ext cx="9141618"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90"/>
          <p:cNvSpPr/>
          <p:nvPr/>
        </p:nvSpPr>
        <p:spPr>
          <a:xfrm>
            <a:off x="11" y="4750737"/>
            <a:ext cx="9141618" cy="48006"/>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90"/>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90"/>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9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91"/>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91"/>
          <p:cNvSpPr txBox="1">
            <a:spLocks noGrp="1"/>
          </p:cNvSpPr>
          <p:nvPr>
            <p:ph type="body" idx="1"/>
          </p:nvPr>
        </p:nvSpPr>
        <p:spPr>
          <a:xfrm>
            <a:off x="822960" y="1384300"/>
            <a:ext cx="754380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32" name="Google Shape;32;p91"/>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91"/>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9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92"/>
          <p:cNvSpPr/>
          <p:nvPr/>
        </p:nvSpPr>
        <p:spPr>
          <a:xfrm>
            <a:off x="2381" y="4800600"/>
            <a:ext cx="9141618"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2"/>
          <p:cNvSpPr/>
          <p:nvPr/>
        </p:nvSpPr>
        <p:spPr>
          <a:xfrm>
            <a:off x="11" y="4750737"/>
            <a:ext cx="9141618" cy="48006"/>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2"/>
          <p:cNvSpPr txBox="1">
            <a:spLocks noGrp="1"/>
          </p:cNvSpPr>
          <p:nvPr>
            <p:ph type="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92"/>
          <p:cNvSpPr txBox="1">
            <a:spLocks noGrp="1"/>
          </p:cNvSpPr>
          <p:nvPr>
            <p:ph type="body" idx="1"/>
          </p:nvPr>
        </p:nvSpPr>
        <p:spPr>
          <a:xfrm>
            <a:off x="822960" y="3339846"/>
            <a:ext cx="7543800" cy="85725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100"/>
              <a:buNone/>
              <a:defRPr sz="1100">
                <a:solidFill>
                  <a:srgbClr val="888888"/>
                </a:solidFill>
              </a:defRPr>
            </a:lvl4pPr>
            <a:lvl5pPr marL="2286000" lvl="4" indent="-228600" algn="l">
              <a:lnSpc>
                <a:spcPct val="90000"/>
              </a:lnSpc>
              <a:spcBef>
                <a:spcPts val="300"/>
              </a:spcBef>
              <a:spcAft>
                <a:spcPts val="0"/>
              </a:spcAft>
              <a:buSzPts val="1100"/>
              <a:buNone/>
              <a:defRPr sz="1100">
                <a:solidFill>
                  <a:srgbClr val="888888"/>
                </a:solidFill>
              </a:defRPr>
            </a:lvl5pPr>
            <a:lvl6pPr marL="2743200" lvl="5" indent="-228600" algn="l">
              <a:lnSpc>
                <a:spcPct val="90000"/>
              </a:lnSpc>
              <a:spcBef>
                <a:spcPts val="300"/>
              </a:spcBef>
              <a:spcAft>
                <a:spcPts val="0"/>
              </a:spcAft>
              <a:buSzPts val="1100"/>
              <a:buNone/>
              <a:defRPr sz="1100">
                <a:solidFill>
                  <a:srgbClr val="888888"/>
                </a:solidFill>
              </a:defRPr>
            </a:lvl6pPr>
            <a:lvl7pPr marL="3200400" lvl="6" indent="-228600" algn="l">
              <a:lnSpc>
                <a:spcPct val="90000"/>
              </a:lnSpc>
              <a:spcBef>
                <a:spcPts val="300"/>
              </a:spcBef>
              <a:spcAft>
                <a:spcPts val="0"/>
              </a:spcAft>
              <a:buSzPts val="1100"/>
              <a:buNone/>
              <a:defRPr sz="1100">
                <a:solidFill>
                  <a:srgbClr val="888888"/>
                </a:solidFill>
              </a:defRPr>
            </a:lvl7pPr>
            <a:lvl8pPr marL="3657600" lvl="7" indent="-228600" algn="l">
              <a:lnSpc>
                <a:spcPct val="90000"/>
              </a:lnSpc>
              <a:spcBef>
                <a:spcPts val="300"/>
              </a:spcBef>
              <a:spcAft>
                <a:spcPts val="0"/>
              </a:spcAft>
              <a:buSzPts val="1100"/>
              <a:buNone/>
              <a:defRPr sz="1100">
                <a:solidFill>
                  <a:srgbClr val="888888"/>
                </a:solidFill>
              </a:defRPr>
            </a:lvl8pPr>
            <a:lvl9pPr marL="4114800" lvl="8" indent="-228600" algn="l">
              <a:lnSpc>
                <a:spcPct val="90000"/>
              </a:lnSpc>
              <a:spcBef>
                <a:spcPts val="300"/>
              </a:spcBef>
              <a:spcAft>
                <a:spcPts val="300"/>
              </a:spcAft>
              <a:buSzPts val="1100"/>
              <a:buNone/>
              <a:defRPr sz="1100">
                <a:solidFill>
                  <a:srgbClr val="888888"/>
                </a:solidFill>
              </a:defRPr>
            </a:lvl9pPr>
          </a:lstStyle>
          <a:p>
            <a:endParaRPr/>
          </a:p>
        </p:txBody>
      </p:sp>
      <p:sp>
        <p:nvSpPr>
          <p:cNvPr id="40" name="Google Shape;40;p92"/>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92"/>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9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43" name="Google Shape;43;p92"/>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93"/>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93"/>
          <p:cNvSpPr txBox="1">
            <a:spLocks noGrp="1"/>
          </p:cNvSpPr>
          <p:nvPr>
            <p:ph type="body" idx="1"/>
          </p:nvPr>
        </p:nvSpPr>
        <p:spPr>
          <a:xfrm>
            <a:off x="822959" y="1384300"/>
            <a:ext cx="370332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47" name="Google Shape;47;p93"/>
          <p:cNvSpPr txBox="1">
            <a:spLocks noGrp="1"/>
          </p:cNvSpPr>
          <p:nvPr>
            <p:ph type="body" idx="2"/>
          </p:nvPr>
        </p:nvSpPr>
        <p:spPr>
          <a:xfrm>
            <a:off x="4663440" y="1384301"/>
            <a:ext cx="370332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48" name="Google Shape;48;p93"/>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93"/>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9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94"/>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94"/>
          <p:cNvSpPr txBox="1">
            <a:spLocks noGrp="1"/>
          </p:cNvSpPr>
          <p:nvPr>
            <p:ph type="body" idx="1"/>
          </p:nvPr>
        </p:nvSpPr>
        <p:spPr>
          <a:xfrm>
            <a:off x="822960" y="1384539"/>
            <a:ext cx="3703320" cy="552212"/>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54" name="Google Shape;54;p94"/>
          <p:cNvSpPr txBox="1">
            <a:spLocks noGrp="1"/>
          </p:cNvSpPr>
          <p:nvPr>
            <p:ph type="body" idx="2"/>
          </p:nvPr>
        </p:nvSpPr>
        <p:spPr>
          <a:xfrm>
            <a:off x="822960" y="1936750"/>
            <a:ext cx="3703320" cy="25336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55" name="Google Shape;55;p94"/>
          <p:cNvSpPr txBox="1">
            <a:spLocks noGrp="1"/>
          </p:cNvSpPr>
          <p:nvPr>
            <p:ph type="body" idx="3"/>
          </p:nvPr>
        </p:nvSpPr>
        <p:spPr>
          <a:xfrm>
            <a:off x="4663440" y="1384539"/>
            <a:ext cx="3703320" cy="552212"/>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56" name="Google Shape;56;p94"/>
          <p:cNvSpPr txBox="1">
            <a:spLocks noGrp="1"/>
          </p:cNvSpPr>
          <p:nvPr>
            <p:ph type="body" idx="4"/>
          </p:nvPr>
        </p:nvSpPr>
        <p:spPr>
          <a:xfrm>
            <a:off x="4663440" y="1936750"/>
            <a:ext cx="3703320" cy="25336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57" name="Google Shape;57;p94"/>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94"/>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95"/>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95"/>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95"/>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9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96"/>
          <p:cNvSpPr/>
          <p:nvPr/>
        </p:nvSpPr>
        <p:spPr>
          <a:xfrm>
            <a:off x="12" y="0"/>
            <a:ext cx="3038093" cy="51435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96"/>
          <p:cNvSpPr/>
          <p:nvPr/>
        </p:nvSpPr>
        <p:spPr>
          <a:xfrm>
            <a:off x="3030053" y="0"/>
            <a:ext cx="48006" cy="5143500"/>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96"/>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96"/>
          <p:cNvSpPr txBox="1">
            <a:spLocks noGrp="1"/>
          </p:cNvSpPr>
          <p:nvPr>
            <p:ph type="body" idx="1"/>
          </p:nvPr>
        </p:nvSpPr>
        <p:spPr>
          <a:xfrm>
            <a:off x="3600450" y="548640"/>
            <a:ext cx="4869180" cy="39433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70" name="Google Shape;70;p96"/>
          <p:cNvSpPr txBox="1">
            <a:spLocks noGrp="1"/>
          </p:cNvSpPr>
          <p:nvPr>
            <p:ph type="body" idx="2"/>
          </p:nvPr>
        </p:nvSpPr>
        <p:spPr>
          <a:xfrm>
            <a:off x="342900" y="2194560"/>
            <a:ext cx="2400300" cy="2534343"/>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100"/>
              <a:buNone/>
              <a:defRPr sz="1100">
                <a:solidFill>
                  <a:srgbClr val="FFFFFF"/>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300"/>
              </a:spcBef>
              <a:spcAft>
                <a:spcPts val="0"/>
              </a:spcAft>
              <a:buSzPts val="800"/>
              <a:buNone/>
              <a:defRPr sz="800"/>
            </a:lvl3pPr>
            <a:lvl4pPr marL="1828800" lvl="3" indent="-228600" algn="l">
              <a:lnSpc>
                <a:spcPct val="90000"/>
              </a:lnSpc>
              <a:spcBef>
                <a:spcPts val="300"/>
              </a:spcBef>
              <a:spcAft>
                <a:spcPts val="0"/>
              </a:spcAft>
              <a:buSzPts val="700"/>
              <a:buNone/>
              <a:defRPr sz="700"/>
            </a:lvl4pPr>
            <a:lvl5pPr marL="2286000" lvl="4" indent="-228600" algn="l">
              <a:lnSpc>
                <a:spcPct val="90000"/>
              </a:lnSpc>
              <a:spcBef>
                <a:spcPts val="300"/>
              </a:spcBef>
              <a:spcAft>
                <a:spcPts val="0"/>
              </a:spcAft>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a:endParaRPr/>
          </a:p>
        </p:txBody>
      </p:sp>
      <p:sp>
        <p:nvSpPr>
          <p:cNvPr id="71" name="Google Shape;71;p96"/>
          <p:cNvSpPr txBox="1">
            <a:spLocks noGrp="1"/>
          </p:cNvSpPr>
          <p:nvPr>
            <p:ph type="dt" idx="10"/>
          </p:nvPr>
        </p:nvSpPr>
        <p:spPr>
          <a:xfrm>
            <a:off x="349134" y="4844839"/>
            <a:ext cx="1963882"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96"/>
          <p:cNvSpPr txBox="1">
            <a:spLocks noGrp="1"/>
          </p:cNvSpPr>
          <p:nvPr>
            <p:ph type="ftr" idx="11"/>
          </p:nvPr>
        </p:nvSpPr>
        <p:spPr>
          <a:xfrm>
            <a:off x="3600450" y="4844839"/>
            <a:ext cx="348615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9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97"/>
          <p:cNvSpPr/>
          <p:nvPr/>
        </p:nvSpPr>
        <p:spPr>
          <a:xfrm>
            <a:off x="0" y="3714750"/>
            <a:ext cx="9141618" cy="142875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97"/>
          <p:cNvSpPr/>
          <p:nvPr/>
        </p:nvSpPr>
        <p:spPr>
          <a:xfrm>
            <a:off x="11" y="3686307"/>
            <a:ext cx="9141618" cy="48006"/>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97"/>
          <p:cNvSpPr txBox="1">
            <a:spLocks noGrp="1"/>
          </p:cNvSpPr>
          <p:nvPr>
            <p:ph type="title"/>
          </p:nvPr>
        </p:nvSpPr>
        <p:spPr>
          <a:xfrm>
            <a:off x="822960" y="3806190"/>
            <a:ext cx="7584948" cy="617220"/>
          </a:xfrm>
          <a:prstGeom prst="rect">
            <a:avLst/>
          </a:prstGeom>
          <a:noFill/>
          <a:ln>
            <a:noFill/>
          </a:ln>
        </p:spPr>
        <p:txBody>
          <a:bodyPr spcFirstLastPara="1" wrap="square" lIns="68575" tIns="0" rIns="6857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97"/>
          <p:cNvSpPr>
            <a:spLocks noGrp="1"/>
          </p:cNvSpPr>
          <p:nvPr>
            <p:ph type="pic" idx="2"/>
          </p:nvPr>
        </p:nvSpPr>
        <p:spPr>
          <a:xfrm>
            <a:off x="11" y="0"/>
            <a:ext cx="9143988" cy="3686307"/>
          </a:xfrm>
          <a:prstGeom prst="rect">
            <a:avLst/>
          </a:prstGeom>
          <a:noFill/>
          <a:ln>
            <a:noFill/>
          </a:ln>
        </p:spPr>
      </p:sp>
      <p:sp>
        <p:nvSpPr>
          <p:cNvPr id="79" name="Google Shape;79;p97"/>
          <p:cNvSpPr txBox="1">
            <a:spLocks noGrp="1"/>
          </p:cNvSpPr>
          <p:nvPr>
            <p:ph type="body" idx="1"/>
          </p:nvPr>
        </p:nvSpPr>
        <p:spPr>
          <a:xfrm>
            <a:off x="822960" y="4430267"/>
            <a:ext cx="7584948" cy="445770"/>
          </a:xfrm>
          <a:prstGeom prst="rect">
            <a:avLst/>
          </a:prstGeom>
          <a:noFill/>
          <a:ln>
            <a:noFill/>
          </a:ln>
        </p:spPr>
        <p:txBody>
          <a:bodyPr spcFirstLastPara="1" wrap="square" lIns="68575" tIns="0" rIns="68575" bIns="0" anchor="t" anchorCtr="0">
            <a:normAutofit/>
          </a:bodyPr>
          <a:lstStyle>
            <a:lvl1pPr marL="457200" lvl="0" indent="-228600" algn="l">
              <a:lnSpc>
                <a:spcPct val="90000"/>
              </a:lnSpc>
              <a:spcBef>
                <a:spcPts val="0"/>
              </a:spcBef>
              <a:spcAft>
                <a:spcPts val="0"/>
              </a:spcAft>
              <a:buSzPts val="1100"/>
              <a:buNone/>
              <a:defRPr sz="1100">
                <a:solidFill>
                  <a:srgbClr val="FFFFFF"/>
                </a:solidFill>
              </a:defRPr>
            </a:lvl1pPr>
            <a:lvl2pPr marL="914400" lvl="1" indent="-228600" algn="l">
              <a:lnSpc>
                <a:spcPct val="90000"/>
              </a:lnSpc>
              <a:spcBef>
                <a:spcPts val="500"/>
              </a:spcBef>
              <a:spcAft>
                <a:spcPts val="0"/>
              </a:spcAft>
              <a:buSzPts val="900"/>
              <a:buNone/>
              <a:defRPr sz="900"/>
            </a:lvl2pPr>
            <a:lvl3pPr marL="1371600" lvl="2" indent="-228600" algn="l">
              <a:lnSpc>
                <a:spcPct val="90000"/>
              </a:lnSpc>
              <a:spcBef>
                <a:spcPts val="300"/>
              </a:spcBef>
              <a:spcAft>
                <a:spcPts val="0"/>
              </a:spcAft>
              <a:buSzPts val="800"/>
              <a:buNone/>
              <a:defRPr sz="800"/>
            </a:lvl3pPr>
            <a:lvl4pPr marL="1828800" lvl="3" indent="-228600" algn="l">
              <a:lnSpc>
                <a:spcPct val="90000"/>
              </a:lnSpc>
              <a:spcBef>
                <a:spcPts val="300"/>
              </a:spcBef>
              <a:spcAft>
                <a:spcPts val="0"/>
              </a:spcAft>
              <a:buSzPts val="700"/>
              <a:buNone/>
              <a:defRPr sz="700"/>
            </a:lvl4pPr>
            <a:lvl5pPr marL="2286000" lvl="4" indent="-228600" algn="l">
              <a:lnSpc>
                <a:spcPct val="90000"/>
              </a:lnSpc>
              <a:spcBef>
                <a:spcPts val="300"/>
              </a:spcBef>
              <a:spcAft>
                <a:spcPts val="0"/>
              </a:spcAft>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a:endParaRPr/>
          </a:p>
        </p:txBody>
      </p:sp>
      <p:sp>
        <p:nvSpPr>
          <p:cNvPr id="80" name="Google Shape;80;p97"/>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97"/>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9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8"/>
          <p:cNvSpPr/>
          <p:nvPr/>
        </p:nvSpPr>
        <p:spPr>
          <a:xfrm>
            <a:off x="1" y="4800600"/>
            <a:ext cx="9144000" cy="342900"/>
          </a:xfrm>
          <a:prstGeom prst="rect">
            <a:avLst/>
          </a:prstGeom>
          <a:solidFill>
            <a:schemeClr val="accent2"/>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88"/>
          <p:cNvSpPr/>
          <p:nvPr/>
        </p:nvSpPr>
        <p:spPr>
          <a:xfrm>
            <a:off x="0" y="4750737"/>
            <a:ext cx="9144000" cy="49498"/>
          </a:xfrm>
          <a:prstGeom prst="rect">
            <a:avLst/>
          </a:prstGeom>
          <a:solidFill>
            <a:schemeClr val="accent1"/>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88"/>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88"/>
          <p:cNvSpPr txBox="1">
            <a:spLocks noGrp="1"/>
          </p:cNvSpPr>
          <p:nvPr>
            <p:ph type="body" idx="1"/>
          </p:nvPr>
        </p:nvSpPr>
        <p:spPr>
          <a:xfrm>
            <a:off x="822960" y="1384300"/>
            <a:ext cx="7543800" cy="3017520"/>
          </a:xfrm>
          <a:prstGeom prst="rect">
            <a:avLst/>
          </a:prstGeom>
          <a:noFill/>
          <a:ln>
            <a:noFill/>
          </a:ln>
        </p:spPr>
        <p:txBody>
          <a:bodyPr spcFirstLastPara="1" wrap="square" lIns="0" tIns="34275" rIns="0" bIns="34275"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10" name="Google Shape;10;p88"/>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 name="Google Shape;11;p88"/>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 name="Google Shape;12;p8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13" name="Google Shape;13;p88"/>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w3schools.com/tags/tag_thead.asp"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www.w3schools.com/tags/tag_tfoot.asp" TargetMode="External"/><Relationship Id="rId4" Type="http://schemas.openxmlformats.org/officeDocument/2006/relationships/hyperlink" Target="http://www.w3schools.com/tags/tag_tbody.asp"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371600" y="1495425"/>
            <a:ext cx="6343800" cy="151290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262626"/>
              </a:buClr>
              <a:buSzPts val="2400"/>
              <a:buFont typeface="Twentieth Century"/>
              <a:buNone/>
            </a:pPr>
            <a:r>
              <a:rPr lang="en" sz="3777">
                <a:latin typeface="Twentieth Century"/>
                <a:ea typeface="Twentieth Century"/>
                <a:cs typeface="Twentieth Century"/>
                <a:sym typeface="Twentieth Century"/>
              </a:rPr>
              <a:t>Computer Consultation</a:t>
            </a:r>
            <a:br>
              <a:rPr lang="en" sz="3777" dirty="0">
                <a:latin typeface="Twentieth Century"/>
                <a:ea typeface="Twentieth Century"/>
                <a:cs typeface="Twentieth Century"/>
                <a:sym typeface="Twentieth Century"/>
              </a:rPr>
            </a:br>
            <a:r>
              <a:rPr lang="en" sz="3077" dirty="0">
                <a:latin typeface="Twentieth Century"/>
                <a:ea typeface="Twentieth Century"/>
                <a:cs typeface="Twentieth Century"/>
                <a:sym typeface="Twentieth Century"/>
              </a:rPr>
              <a:t>Tutorial 1</a:t>
            </a:r>
            <a:endParaRPr sz="3077" dirty="0">
              <a:latin typeface="Twentieth Century"/>
              <a:ea typeface="Twentieth Century"/>
              <a:cs typeface="Twentieth Century"/>
              <a:sym typeface="Twentieth Century"/>
            </a:endParaRPr>
          </a:p>
        </p:txBody>
      </p:sp>
      <p:pic>
        <p:nvPicPr>
          <p:cNvPr id="103" name="Google Shape;103;p1" descr="FECU.jpg"/>
          <p:cNvPicPr preferRelativeResize="0"/>
          <p:nvPr/>
        </p:nvPicPr>
        <p:blipFill rotWithShape="1">
          <a:blip r:embed="rId3">
            <a:alphaModFix/>
          </a:blip>
          <a:srcRect/>
          <a:stretch/>
        </p:blipFill>
        <p:spPr>
          <a:xfrm>
            <a:off x="15850" y="0"/>
            <a:ext cx="1143000" cy="1300162"/>
          </a:xfrm>
          <a:prstGeom prst="roundRect">
            <a:avLst>
              <a:gd name="adj" fmla="val 8594"/>
            </a:avLst>
          </a:prstGeom>
          <a:solidFill>
            <a:srgbClr val="ECECEC"/>
          </a:solidFill>
          <a:ln>
            <a:noFill/>
          </a:ln>
          <a:effectLst>
            <a:reflection stA="38000" endPos="28000" dist="5000" dir="5400000" sy="-100000" algn="bl" rotWithShape="0"/>
          </a:effectLst>
        </p:spPr>
      </p:pic>
      <p:sp>
        <p:nvSpPr>
          <p:cNvPr id="104" name="Google Shape;104;p1"/>
          <p:cNvSpPr/>
          <p:nvPr/>
        </p:nvSpPr>
        <p:spPr>
          <a:xfrm>
            <a:off x="6065866" y="13096"/>
            <a:ext cx="3062287" cy="901303"/>
          </a:xfrm>
          <a:prstGeom prst="doubleWave">
            <a:avLst>
              <a:gd name="adj1" fmla="val 6250"/>
              <a:gd name="adj2" fmla="val 0"/>
            </a:avLst>
          </a:prstGeom>
          <a:gradFill>
            <a:gsLst>
              <a:gs pos="0">
                <a:srgbClr val="F07B00"/>
              </a:gs>
              <a:gs pos="34000">
                <a:srgbClr val="EE7B00"/>
              </a:gs>
              <a:gs pos="70000">
                <a:srgbClr val="F77E00"/>
              </a:gs>
              <a:gs pos="100000">
                <a:srgbClr val="EE8307"/>
              </a:gs>
            </a:gsLst>
            <a:path path="circle">
              <a:fillToRect l="50000" t="50000" r="50000" b="50000"/>
            </a:path>
            <a:tileRect/>
          </a:gradFill>
          <a:ln w="12700"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mbria"/>
                <a:ea typeface="Cambria"/>
                <a:cs typeface="Cambria"/>
                <a:sym typeface="Cambria"/>
              </a:rPr>
              <a:t> Cairo University</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mbria"/>
                <a:ea typeface="Cambria"/>
                <a:cs typeface="Cambria"/>
                <a:sym typeface="Cambria"/>
              </a:rPr>
              <a:t> Faculty of Engineering</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mbria"/>
                <a:ea typeface="Cambria"/>
                <a:cs typeface="Cambria"/>
                <a:sym typeface="Cambria"/>
              </a:rPr>
              <a:t> Computer Engineering Department</a:t>
            </a:r>
            <a:endParaRPr sz="1100" b="0" i="0" u="none" strike="noStrike" cap="none">
              <a:solidFill>
                <a:srgbClr val="000000"/>
              </a:solidFill>
              <a:latin typeface="Arial"/>
              <a:ea typeface="Arial"/>
              <a:cs typeface="Arial"/>
              <a:sym typeface="Arial"/>
            </a:endParaRPr>
          </a:p>
        </p:txBody>
      </p:sp>
      <p:sp>
        <p:nvSpPr>
          <p:cNvPr id="105" name="Google Shape;105;p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a:t>
            </a:fld>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p:nvPr/>
        </p:nvSpPr>
        <p:spPr>
          <a:xfrm>
            <a:off x="0" y="80010"/>
            <a:ext cx="9144000"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Example Explained</a:t>
            </a:r>
            <a:endParaRPr sz="1100" b="0" i="0" u="none" strike="noStrike" cap="none">
              <a:solidFill>
                <a:schemeClr val="dk1"/>
              </a:solidFill>
              <a:latin typeface="Arial"/>
              <a:ea typeface="Arial"/>
              <a:cs typeface="Arial"/>
              <a:sym typeface="Arial"/>
            </a:endParaRPr>
          </a:p>
        </p:txBody>
      </p:sp>
      <p:sp>
        <p:nvSpPr>
          <p:cNvPr id="206" name="Google Shape;206;p12"/>
          <p:cNvSpPr txBox="1"/>
          <p:nvPr/>
        </p:nvSpPr>
        <p:spPr>
          <a:xfrm>
            <a:off x="579120" y="914400"/>
            <a:ext cx="8112344" cy="3429000"/>
          </a:xfrm>
          <a:prstGeom prst="rect">
            <a:avLst/>
          </a:prstGeom>
          <a:noFill/>
          <a:ln>
            <a:noFill/>
          </a:ln>
        </p:spPr>
        <p:txBody>
          <a:bodyPr spcFirstLastPara="1" wrap="square" lIns="68575" tIns="34275" rIns="68575" bIns="34275" anchor="t" anchorCtr="0">
            <a:noAutofit/>
          </a:bodyPr>
          <a:lstStyle/>
          <a:p>
            <a:pPr marL="393700" marR="0" lvl="0" indent="-342900" algn="l" rtl="0">
              <a:lnSpc>
                <a:spcPct val="200000"/>
              </a:lnSpc>
              <a:spcBef>
                <a:spcPts val="0"/>
              </a:spcBef>
              <a:spcAft>
                <a:spcPts val="0"/>
              </a:spcAft>
              <a:buClr>
                <a:srgbClr val="9FB8CD"/>
              </a:buClr>
              <a:buSzPts val="1200"/>
              <a:buFont typeface="Noto Sans Symbols"/>
              <a:buChar char="❑"/>
            </a:pPr>
            <a:r>
              <a:rPr lang="en" sz="2000" b="0" i="0" u="none" strike="noStrike" cap="none">
                <a:solidFill>
                  <a:srgbClr val="000000"/>
                </a:solidFill>
                <a:latin typeface="Twentieth Century"/>
                <a:ea typeface="Twentieth Century"/>
                <a:cs typeface="Twentieth Century"/>
                <a:sym typeface="Twentieth Century"/>
              </a:rPr>
              <a:t>The text between </a:t>
            </a:r>
            <a:r>
              <a:rPr lang="en" sz="2100" b="0" i="0" u="none" strike="noStrike" cap="none">
                <a:solidFill>
                  <a:srgbClr val="638CAE"/>
                </a:solidFill>
                <a:latin typeface="Twentieth Century"/>
                <a:ea typeface="Twentieth Century"/>
                <a:cs typeface="Twentieth Century"/>
                <a:sym typeface="Twentieth Century"/>
              </a:rPr>
              <a:t>&lt;html&gt; </a:t>
            </a:r>
            <a:r>
              <a:rPr lang="en" sz="2000" b="0" i="0" u="none" strike="noStrike" cap="none">
                <a:solidFill>
                  <a:srgbClr val="000000"/>
                </a:solidFill>
                <a:latin typeface="Twentieth Century"/>
                <a:ea typeface="Twentieth Century"/>
                <a:cs typeface="Twentieth Century"/>
                <a:sym typeface="Twentieth Century"/>
              </a:rPr>
              <a:t>and </a:t>
            </a:r>
            <a:r>
              <a:rPr lang="en" sz="2000" b="0" i="0" u="none" strike="noStrike" cap="none">
                <a:solidFill>
                  <a:srgbClr val="638CAE"/>
                </a:solidFill>
                <a:latin typeface="Twentieth Century"/>
                <a:ea typeface="Twentieth Century"/>
                <a:cs typeface="Twentieth Century"/>
                <a:sym typeface="Twentieth Century"/>
              </a:rPr>
              <a:t>&lt;/html&gt;  </a:t>
            </a:r>
            <a:r>
              <a:rPr lang="en" sz="2000" b="0" i="0" u="none" strike="noStrike" cap="none">
                <a:solidFill>
                  <a:srgbClr val="000000"/>
                </a:solidFill>
                <a:latin typeface="Twentieth Century"/>
                <a:ea typeface="Twentieth Century"/>
                <a:cs typeface="Twentieth Century"/>
                <a:sym typeface="Twentieth Century"/>
              </a:rPr>
              <a:t>describes the web page</a:t>
            </a:r>
            <a:endParaRPr sz="1100" b="0" i="0" u="none" strike="noStrike" cap="none">
              <a:solidFill>
                <a:srgbClr val="000000"/>
              </a:solidFill>
              <a:latin typeface="Arial"/>
              <a:ea typeface="Arial"/>
              <a:cs typeface="Arial"/>
              <a:sym typeface="Arial"/>
            </a:endParaRPr>
          </a:p>
          <a:p>
            <a:pPr marL="393700" marR="0" lvl="0" indent="-342900" algn="l" rtl="0">
              <a:lnSpc>
                <a:spcPct val="200000"/>
              </a:lnSpc>
              <a:spcBef>
                <a:spcPts val="500"/>
              </a:spcBef>
              <a:spcAft>
                <a:spcPts val="0"/>
              </a:spcAft>
              <a:buClr>
                <a:srgbClr val="9FB8CD"/>
              </a:buClr>
              <a:buSzPts val="1200"/>
              <a:buFont typeface="Noto Sans Symbols"/>
              <a:buChar char="❑"/>
            </a:pPr>
            <a:r>
              <a:rPr lang="en" sz="2000" b="0" i="0" u="none" strike="noStrike" cap="none">
                <a:solidFill>
                  <a:srgbClr val="000000"/>
                </a:solidFill>
                <a:latin typeface="Twentieth Century"/>
                <a:ea typeface="Twentieth Century"/>
                <a:cs typeface="Twentieth Century"/>
                <a:sym typeface="Twentieth Century"/>
              </a:rPr>
              <a:t>The text between </a:t>
            </a:r>
            <a:r>
              <a:rPr lang="en" sz="2000" b="0" i="0" u="none" strike="noStrike" cap="none">
                <a:solidFill>
                  <a:srgbClr val="638CAE"/>
                </a:solidFill>
                <a:latin typeface="Twentieth Century"/>
                <a:ea typeface="Twentieth Century"/>
                <a:cs typeface="Twentieth Century"/>
                <a:sym typeface="Twentieth Century"/>
              </a:rPr>
              <a:t>&lt;body&gt; </a:t>
            </a:r>
            <a:r>
              <a:rPr lang="en" sz="2000" b="0" i="0" u="none" strike="noStrike" cap="none">
                <a:solidFill>
                  <a:srgbClr val="000000"/>
                </a:solidFill>
                <a:latin typeface="Twentieth Century"/>
                <a:ea typeface="Twentieth Century"/>
                <a:cs typeface="Twentieth Century"/>
                <a:sym typeface="Twentieth Century"/>
              </a:rPr>
              <a:t>and </a:t>
            </a:r>
            <a:r>
              <a:rPr lang="en" sz="2000" b="0" i="0" u="none" strike="noStrike" cap="none">
                <a:solidFill>
                  <a:srgbClr val="638CAE"/>
                </a:solidFill>
                <a:latin typeface="Twentieth Century"/>
                <a:ea typeface="Twentieth Century"/>
                <a:cs typeface="Twentieth Century"/>
                <a:sym typeface="Twentieth Century"/>
              </a:rPr>
              <a:t>&lt;/body&gt; </a:t>
            </a:r>
            <a:r>
              <a:rPr lang="en" sz="2000" b="0" i="0" u="none" strike="noStrike" cap="none">
                <a:solidFill>
                  <a:srgbClr val="000000"/>
                </a:solidFill>
                <a:latin typeface="Twentieth Century"/>
                <a:ea typeface="Twentieth Century"/>
                <a:cs typeface="Twentieth Century"/>
                <a:sym typeface="Twentieth Century"/>
              </a:rPr>
              <a:t>is the visible page content</a:t>
            </a:r>
            <a:endParaRPr sz="1100" b="0" i="0" u="none" strike="noStrike" cap="none">
              <a:solidFill>
                <a:srgbClr val="000000"/>
              </a:solidFill>
              <a:latin typeface="Arial"/>
              <a:ea typeface="Arial"/>
              <a:cs typeface="Arial"/>
              <a:sym typeface="Arial"/>
            </a:endParaRPr>
          </a:p>
          <a:p>
            <a:pPr marL="393700" marR="0" lvl="0" indent="-342900" algn="l" rtl="0">
              <a:lnSpc>
                <a:spcPct val="200000"/>
              </a:lnSpc>
              <a:spcBef>
                <a:spcPts val="500"/>
              </a:spcBef>
              <a:spcAft>
                <a:spcPts val="0"/>
              </a:spcAft>
              <a:buClr>
                <a:srgbClr val="9FB8CD"/>
              </a:buClr>
              <a:buSzPts val="1200"/>
              <a:buFont typeface="Noto Sans Symbols"/>
              <a:buChar char="❑"/>
            </a:pPr>
            <a:r>
              <a:rPr lang="en" sz="2000" b="0" i="0" u="none" strike="noStrike" cap="none">
                <a:solidFill>
                  <a:srgbClr val="000000"/>
                </a:solidFill>
                <a:latin typeface="Twentieth Century"/>
                <a:ea typeface="Twentieth Century"/>
                <a:cs typeface="Twentieth Century"/>
                <a:sym typeface="Twentieth Century"/>
              </a:rPr>
              <a:t>The text between </a:t>
            </a:r>
            <a:r>
              <a:rPr lang="en" sz="2000" b="0" i="0" u="none" strike="noStrike" cap="none">
                <a:solidFill>
                  <a:srgbClr val="638CAE"/>
                </a:solidFill>
                <a:latin typeface="Twentieth Century"/>
                <a:ea typeface="Twentieth Century"/>
                <a:cs typeface="Twentieth Century"/>
                <a:sym typeface="Twentieth Century"/>
              </a:rPr>
              <a:t>&lt;h1&gt; </a:t>
            </a:r>
            <a:r>
              <a:rPr lang="en" sz="2000" b="0" i="0" u="none" strike="noStrike" cap="none">
                <a:solidFill>
                  <a:srgbClr val="000000"/>
                </a:solidFill>
                <a:latin typeface="Twentieth Century"/>
                <a:ea typeface="Twentieth Century"/>
                <a:cs typeface="Twentieth Century"/>
                <a:sym typeface="Twentieth Century"/>
              </a:rPr>
              <a:t>and </a:t>
            </a:r>
            <a:r>
              <a:rPr lang="en" sz="2000" b="0" i="0" u="none" strike="noStrike" cap="none">
                <a:solidFill>
                  <a:srgbClr val="638CAE"/>
                </a:solidFill>
                <a:latin typeface="Twentieth Century"/>
                <a:ea typeface="Twentieth Century"/>
                <a:cs typeface="Twentieth Century"/>
                <a:sym typeface="Twentieth Century"/>
              </a:rPr>
              <a:t>&lt;/h1&gt;   </a:t>
            </a:r>
            <a:r>
              <a:rPr lang="en" sz="2000" b="0" i="0" u="none" strike="noStrike" cap="none">
                <a:solidFill>
                  <a:srgbClr val="000000"/>
                </a:solidFill>
                <a:latin typeface="Twentieth Century"/>
                <a:ea typeface="Twentieth Century"/>
                <a:cs typeface="Twentieth Century"/>
                <a:sym typeface="Twentieth Century"/>
              </a:rPr>
              <a:t>is displayed as a heading</a:t>
            </a:r>
            <a:endParaRPr sz="1100" b="0" i="0" u="none" strike="noStrike" cap="none">
              <a:solidFill>
                <a:srgbClr val="000000"/>
              </a:solidFill>
              <a:latin typeface="Arial"/>
              <a:ea typeface="Arial"/>
              <a:cs typeface="Arial"/>
              <a:sym typeface="Arial"/>
            </a:endParaRPr>
          </a:p>
          <a:p>
            <a:pPr marL="393700" marR="0" lvl="0" indent="-342900" algn="l" rtl="0">
              <a:lnSpc>
                <a:spcPct val="200000"/>
              </a:lnSpc>
              <a:spcBef>
                <a:spcPts val="500"/>
              </a:spcBef>
              <a:spcAft>
                <a:spcPts val="0"/>
              </a:spcAft>
              <a:buClr>
                <a:srgbClr val="9FB8CD"/>
              </a:buClr>
              <a:buSzPts val="1200"/>
              <a:buFont typeface="Noto Sans Symbols"/>
              <a:buChar char="❑"/>
            </a:pPr>
            <a:r>
              <a:rPr lang="en" sz="2000" b="0" i="0" u="none" strike="noStrike" cap="none">
                <a:solidFill>
                  <a:srgbClr val="000000"/>
                </a:solidFill>
                <a:latin typeface="Twentieth Century"/>
                <a:ea typeface="Twentieth Century"/>
                <a:cs typeface="Twentieth Century"/>
                <a:sym typeface="Twentieth Century"/>
              </a:rPr>
              <a:t>The text between </a:t>
            </a:r>
            <a:r>
              <a:rPr lang="en" sz="2000" b="0" i="0" u="none" strike="noStrike" cap="none">
                <a:solidFill>
                  <a:srgbClr val="638CAE"/>
                </a:solidFill>
                <a:latin typeface="Twentieth Century"/>
                <a:ea typeface="Twentieth Century"/>
                <a:cs typeface="Twentieth Century"/>
                <a:sym typeface="Twentieth Century"/>
              </a:rPr>
              <a:t>&lt;p&gt; </a:t>
            </a:r>
            <a:r>
              <a:rPr lang="en" sz="2000" b="0" i="0" u="none" strike="noStrike" cap="none">
                <a:solidFill>
                  <a:srgbClr val="000000"/>
                </a:solidFill>
                <a:latin typeface="Twentieth Century"/>
                <a:ea typeface="Twentieth Century"/>
                <a:cs typeface="Twentieth Century"/>
                <a:sym typeface="Twentieth Century"/>
              </a:rPr>
              <a:t>and </a:t>
            </a:r>
            <a:r>
              <a:rPr lang="en" sz="2000" b="0" i="0" u="none" strike="noStrike" cap="none">
                <a:solidFill>
                  <a:srgbClr val="638CAE"/>
                </a:solidFill>
                <a:latin typeface="Twentieth Century"/>
                <a:ea typeface="Twentieth Century"/>
                <a:cs typeface="Twentieth Century"/>
                <a:sym typeface="Twentieth Century"/>
              </a:rPr>
              <a:t>&lt;/p&gt;  </a:t>
            </a:r>
            <a:r>
              <a:rPr lang="en" sz="2000" b="0" i="0" u="none" strike="noStrike" cap="none">
                <a:solidFill>
                  <a:srgbClr val="000000"/>
                </a:solidFill>
                <a:latin typeface="Twentieth Century"/>
                <a:ea typeface="Twentieth Century"/>
                <a:cs typeface="Twentieth Century"/>
                <a:sym typeface="Twentieth Century"/>
              </a:rPr>
              <a:t>is displayed as a paragraph</a:t>
            </a:r>
            <a:endParaRPr sz="1100" b="0" i="0" u="none" strike="noStrike" cap="none">
              <a:solidFill>
                <a:srgbClr val="000000"/>
              </a:solidFill>
              <a:latin typeface="Arial"/>
              <a:ea typeface="Arial"/>
              <a:cs typeface="Arial"/>
              <a:sym typeface="Arial"/>
            </a:endParaRPr>
          </a:p>
        </p:txBody>
      </p:sp>
      <p:sp>
        <p:nvSpPr>
          <p:cNvPr id="207" name="Google Shape;207;p1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10</a:t>
            </a:fld>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HTML Elements</a:t>
            </a:r>
            <a:endParaRPr sz="1100" b="0" i="0" u="none" strike="noStrike" cap="none">
              <a:solidFill>
                <a:schemeClr val="dk1"/>
              </a:solidFill>
              <a:latin typeface="Arial"/>
              <a:ea typeface="Arial"/>
              <a:cs typeface="Arial"/>
              <a:sym typeface="Arial"/>
            </a:endParaRPr>
          </a:p>
        </p:txBody>
      </p:sp>
      <p:sp>
        <p:nvSpPr>
          <p:cNvPr id="214" name="Google Shape;214;p13"/>
          <p:cNvSpPr txBox="1"/>
          <p:nvPr/>
        </p:nvSpPr>
        <p:spPr>
          <a:xfrm>
            <a:off x="731520" y="1013461"/>
            <a:ext cx="7269480" cy="3901440"/>
          </a:xfrm>
          <a:prstGeom prst="rect">
            <a:avLst/>
          </a:prstGeom>
          <a:noFill/>
          <a:ln>
            <a:noFill/>
          </a:ln>
        </p:spPr>
        <p:txBody>
          <a:bodyPr spcFirstLastPara="1" wrap="square" lIns="68575" tIns="34275" rIns="68575" bIns="34275" anchor="t" anchorCtr="0">
            <a:noAutofit/>
          </a:bodyPr>
          <a:lstStyle/>
          <a:p>
            <a:pPr marL="241300" marR="0" lvl="0" indent="-241300" algn="l" rtl="0">
              <a:lnSpc>
                <a:spcPct val="160000"/>
              </a:lnSpc>
              <a:spcBef>
                <a:spcPts val="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HTML documents are defined by HTML elements.</a:t>
            </a:r>
            <a:endParaRPr sz="1100" b="0" i="0" u="none" strike="noStrike" cap="none">
              <a:solidFill>
                <a:srgbClr val="000000"/>
              </a:solidFill>
              <a:latin typeface="Arial"/>
              <a:ea typeface="Arial"/>
              <a:cs typeface="Arial"/>
              <a:sym typeface="Arial"/>
            </a:endParaRPr>
          </a:p>
          <a:p>
            <a:pPr marL="241300" marR="0" lvl="0" indent="-241300" algn="l" rtl="0">
              <a:lnSpc>
                <a:spcPct val="16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An HTML element is everything from the start tag to the end tag.</a:t>
            </a:r>
            <a:endParaRPr sz="1100" b="0" i="0" u="none" strike="noStrike" cap="none">
              <a:solidFill>
                <a:srgbClr val="000000"/>
              </a:solidFill>
              <a:latin typeface="Arial"/>
              <a:ea typeface="Arial"/>
              <a:cs typeface="Arial"/>
              <a:sym typeface="Arial"/>
            </a:endParaRPr>
          </a:p>
        </p:txBody>
      </p:sp>
      <p:graphicFrame>
        <p:nvGraphicFramePr>
          <p:cNvPr id="215" name="Google Shape;215;p13"/>
          <p:cNvGraphicFramePr/>
          <p:nvPr/>
        </p:nvGraphicFramePr>
        <p:xfrm>
          <a:off x="2343150" y="2747010"/>
          <a:ext cx="4572000" cy="1240731"/>
        </p:xfrm>
        <a:graphic>
          <a:graphicData uri="http://schemas.openxmlformats.org/drawingml/2006/table">
            <a:tbl>
              <a:tblPr>
                <a:noFill/>
                <a:tableStyleId>{A16567E9-2FDE-403B-A15F-8F233692F72D}</a:tableStyleId>
              </a:tblPr>
              <a:tblGrid>
                <a:gridCol w="2228850">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tblGrid>
              <a:tr h="479800">
                <a:tc>
                  <a:txBody>
                    <a:bodyPr/>
                    <a:lstStyle/>
                    <a:p>
                      <a:pPr marL="0" marR="0" lvl="0" indent="0" algn="l" rtl="0">
                        <a:lnSpc>
                          <a:spcPct val="98000"/>
                        </a:lnSpc>
                        <a:spcBef>
                          <a:spcPts val="0"/>
                        </a:spcBef>
                        <a:spcAft>
                          <a:spcPts val="0"/>
                        </a:spcAft>
                        <a:buClr>
                          <a:srgbClr val="FFFFFF"/>
                        </a:buClr>
                        <a:buSzPts val="1400"/>
                        <a:buFont typeface="Twentieth Century"/>
                        <a:buNone/>
                      </a:pPr>
                      <a:r>
                        <a:rPr lang="en" sz="1400" b="1" i="0" u="none" strike="noStrike" cap="none">
                          <a:solidFill>
                            <a:srgbClr val="FFFFFF"/>
                          </a:solidFill>
                          <a:latin typeface="Twentieth Century"/>
                          <a:ea typeface="Twentieth Century"/>
                          <a:cs typeface="Twentieth Century"/>
                          <a:sym typeface="Twentieth Century"/>
                        </a:rPr>
                        <a:t>Start Tag</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727CA3"/>
                    </a:solidFill>
                  </a:tcPr>
                </a:tc>
                <a:tc>
                  <a:txBody>
                    <a:bodyPr/>
                    <a:lstStyle/>
                    <a:p>
                      <a:pPr marL="0" marR="0" lvl="0" indent="0" algn="l" rtl="0">
                        <a:lnSpc>
                          <a:spcPct val="98000"/>
                        </a:lnSpc>
                        <a:spcBef>
                          <a:spcPts val="0"/>
                        </a:spcBef>
                        <a:spcAft>
                          <a:spcPts val="0"/>
                        </a:spcAft>
                        <a:buClr>
                          <a:srgbClr val="FFFFFF"/>
                        </a:buClr>
                        <a:buSzPts val="1400"/>
                        <a:buFont typeface="Twentieth Century"/>
                        <a:buNone/>
                      </a:pPr>
                      <a:r>
                        <a:rPr lang="en" sz="1400" b="1" i="0" u="none" strike="noStrike" cap="none">
                          <a:solidFill>
                            <a:srgbClr val="FFFFFF"/>
                          </a:solidFill>
                          <a:latin typeface="Twentieth Century"/>
                          <a:ea typeface="Twentieth Century"/>
                          <a:cs typeface="Twentieth Century"/>
                          <a:sym typeface="Twentieth Century"/>
                        </a:rPr>
                        <a:t>Element Content</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727CA3"/>
                    </a:solidFill>
                  </a:tcPr>
                </a:tc>
                <a:tc>
                  <a:txBody>
                    <a:bodyPr/>
                    <a:lstStyle/>
                    <a:p>
                      <a:pPr marL="0" marR="0" lvl="0" indent="0" algn="l" rtl="0">
                        <a:lnSpc>
                          <a:spcPct val="98000"/>
                        </a:lnSpc>
                        <a:spcBef>
                          <a:spcPts val="0"/>
                        </a:spcBef>
                        <a:spcAft>
                          <a:spcPts val="0"/>
                        </a:spcAft>
                        <a:buClr>
                          <a:srgbClr val="FFFFFF"/>
                        </a:buClr>
                        <a:buSzPts val="1400"/>
                        <a:buFont typeface="Twentieth Century"/>
                        <a:buNone/>
                      </a:pPr>
                      <a:r>
                        <a:rPr lang="en" sz="1400" b="1" i="0" u="none" strike="noStrike" cap="none">
                          <a:solidFill>
                            <a:srgbClr val="FFFFFF"/>
                          </a:solidFill>
                          <a:latin typeface="Twentieth Century"/>
                          <a:ea typeface="Twentieth Century"/>
                          <a:cs typeface="Twentieth Century"/>
                          <a:sym typeface="Twentieth Century"/>
                        </a:rPr>
                        <a:t>End Tag</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727CA3"/>
                    </a:solidFill>
                  </a:tcPr>
                </a:tc>
                <a:extLst>
                  <a:ext uri="{0D108BD9-81ED-4DB2-BD59-A6C34878D82A}">
                    <a16:rowId xmlns:a16="http://schemas.microsoft.com/office/drawing/2014/main" val="10000"/>
                  </a:ext>
                </a:extLst>
              </a:tr>
              <a:tr h="275025">
                <a:tc>
                  <a:txBody>
                    <a:bodyPr/>
                    <a:lstStyle/>
                    <a:p>
                      <a:pPr marL="0" marR="0" lvl="0" indent="0" algn="l" rtl="0">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&lt;p&gt;</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tc>
                  <a:txBody>
                    <a:bodyPr/>
                    <a:lstStyle/>
                    <a:p>
                      <a:pPr marL="0" marR="0" lvl="0" indent="0" algn="l" rtl="0">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This is a para..</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tc>
                  <a:txBody>
                    <a:bodyPr/>
                    <a:lstStyle/>
                    <a:p>
                      <a:pPr marL="0" marR="0" lvl="0" indent="0" algn="l" rtl="0">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&lt;/p&gt;</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extLst>
                  <a:ext uri="{0D108BD9-81ED-4DB2-BD59-A6C34878D82A}">
                    <a16:rowId xmlns:a16="http://schemas.microsoft.com/office/drawing/2014/main" val="10001"/>
                  </a:ext>
                </a:extLst>
              </a:tr>
              <a:tr h="479800">
                <a:tc>
                  <a:txBody>
                    <a:bodyPr/>
                    <a:lstStyle/>
                    <a:p>
                      <a:pPr marL="0" marR="0" lvl="0" indent="0" algn="l" rtl="0">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&lt;a  href="default.htm"&gt;</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CF0"/>
                    </a:solidFill>
                  </a:tcPr>
                </a:tc>
                <a:tc>
                  <a:txBody>
                    <a:bodyPr/>
                    <a:lstStyle/>
                    <a:p>
                      <a:pPr marL="0" marR="0" lvl="0" indent="0" algn="l" rtl="0">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Click Here</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CF0"/>
                    </a:solidFill>
                  </a:tcPr>
                </a:tc>
                <a:tc>
                  <a:txBody>
                    <a:bodyPr/>
                    <a:lstStyle/>
                    <a:p>
                      <a:pPr marL="0" marR="0" lvl="0" indent="0" algn="l" rtl="0">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&lt;/a&gt;</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CF0"/>
                    </a:solidFill>
                  </a:tcPr>
                </a:tc>
                <a:extLst>
                  <a:ext uri="{0D108BD9-81ED-4DB2-BD59-A6C34878D82A}">
                    <a16:rowId xmlns:a16="http://schemas.microsoft.com/office/drawing/2014/main" val="10002"/>
                  </a:ext>
                </a:extLst>
              </a:tr>
            </a:tbl>
          </a:graphicData>
        </a:graphic>
      </p:graphicFrame>
      <p:sp>
        <p:nvSpPr>
          <p:cNvPr id="216" name="Google Shape;216;p1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11</a:t>
            </a:fld>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4"/>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Nested HTML Elements</a:t>
            </a:r>
            <a:endParaRPr sz="1100" b="0" i="0" u="none" strike="noStrike" cap="none">
              <a:solidFill>
                <a:schemeClr val="dk1"/>
              </a:solidFill>
              <a:latin typeface="Arial"/>
              <a:ea typeface="Arial"/>
              <a:cs typeface="Arial"/>
              <a:sym typeface="Arial"/>
            </a:endParaRPr>
          </a:p>
        </p:txBody>
      </p:sp>
      <p:sp>
        <p:nvSpPr>
          <p:cNvPr id="223" name="Google Shape;223;p14"/>
          <p:cNvSpPr txBox="1"/>
          <p:nvPr/>
        </p:nvSpPr>
        <p:spPr>
          <a:xfrm>
            <a:off x="624840" y="1028701"/>
            <a:ext cx="7376160" cy="3829050"/>
          </a:xfrm>
          <a:prstGeom prst="rect">
            <a:avLst/>
          </a:prstGeom>
          <a:noFill/>
          <a:ln>
            <a:noFill/>
          </a:ln>
        </p:spPr>
        <p:txBody>
          <a:bodyPr spcFirstLastPara="1" wrap="square" lIns="68575" tIns="34275" rIns="68575" bIns="34275" anchor="t" anchorCtr="0">
            <a:noAutofit/>
          </a:bodyPr>
          <a:lstStyle/>
          <a:p>
            <a:pPr marL="241300" marR="0" lvl="0" indent="-241300" algn="l" rtl="0">
              <a:lnSpc>
                <a:spcPct val="160000"/>
              </a:lnSpc>
              <a:spcBef>
                <a:spcPts val="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Most HTML elements can be nested </a:t>
            </a:r>
            <a:endParaRPr sz="1100" b="0" i="0" u="none" strike="noStrike" cap="none">
              <a:solidFill>
                <a:srgbClr val="000000"/>
              </a:solidFill>
              <a:latin typeface="Arial"/>
              <a:ea typeface="Arial"/>
              <a:cs typeface="Arial"/>
              <a:sym typeface="Arial"/>
            </a:endParaRPr>
          </a:p>
          <a:p>
            <a:pPr marL="241300" marR="0" lvl="0" indent="-241300" algn="l" rtl="0">
              <a:lnSpc>
                <a:spcPct val="160000"/>
              </a:lnSpc>
              <a:spcBef>
                <a:spcPts val="500"/>
              </a:spcBef>
              <a:spcAft>
                <a:spcPts val="0"/>
              </a:spcAft>
              <a:buClr>
                <a:srgbClr val="000000"/>
              </a:buClr>
              <a:buSzPts val="2100"/>
              <a:buFont typeface="Arial"/>
              <a:buNone/>
            </a:pPr>
            <a:r>
              <a:rPr lang="en" sz="2100" b="0" i="0" u="none" strike="noStrike" cap="none">
                <a:solidFill>
                  <a:srgbClr val="000000"/>
                </a:solidFill>
                <a:latin typeface="Twentieth Century"/>
                <a:ea typeface="Twentieth Century"/>
                <a:cs typeface="Twentieth Century"/>
                <a:sym typeface="Twentieth Century"/>
              </a:rPr>
              <a:t>   (can contain other HTML elements).</a:t>
            </a:r>
            <a:endParaRPr sz="1100" b="0" i="0" u="none" strike="noStrike" cap="none">
              <a:solidFill>
                <a:srgbClr val="000000"/>
              </a:solidFill>
              <a:latin typeface="Arial"/>
              <a:ea typeface="Arial"/>
              <a:cs typeface="Arial"/>
              <a:sym typeface="Arial"/>
            </a:endParaRPr>
          </a:p>
        </p:txBody>
      </p:sp>
      <p:sp>
        <p:nvSpPr>
          <p:cNvPr id="224" name="Google Shape;224;p14"/>
          <p:cNvSpPr txBox="1"/>
          <p:nvPr/>
        </p:nvSpPr>
        <p:spPr>
          <a:xfrm>
            <a:off x="1756410" y="2392680"/>
            <a:ext cx="6172200" cy="21145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800"/>
              <a:buFont typeface="Arial"/>
              <a:buNone/>
            </a:pPr>
            <a:r>
              <a:rPr lang="en" sz="1800" b="0" i="0" u="none" strike="noStrike" cap="none">
                <a:solidFill>
                  <a:srgbClr val="000000"/>
                </a:solidFill>
                <a:latin typeface="Twentieth Century"/>
                <a:ea typeface="Twentieth Century"/>
                <a:cs typeface="Twentieth Century"/>
                <a:sym typeface="Twentieth Century"/>
              </a:rPr>
              <a:t>&lt;html&gt;</a:t>
            </a:r>
            <a:br>
              <a:rPr lang="en" sz="1800" b="0" i="0" u="none" strike="noStrike" cap="none">
                <a:solidFill>
                  <a:srgbClr val="000000"/>
                </a:solidFill>
                <a:latin typeface="Twentieth Century"/>
                <a:ea typeface="Twentieth Century"/>
                <a:cs typeface="Twentieth Century"/>
                <a:sym typeface="Twentieth Century"/>
              </a:rPr>
            </a:br>
            <a:r>
              <a:rPr lang="en" sz="1800" b="0" i="0" u="none" strike="noStrike" cap="none">
                <a:solidFill>
                  <a:srgbClr val="FF0000"/>
                </a:solidFill>
                <a:latin typeface="Twentieth Century"/>
                <a:ea typeface="Twentieth Century"/>
                <a:cs typeface="Twentieth Century"/>
                <a:sym typeface="Twentieth Century"/>
              </a:rPr>
              <a:t>&lt;body&gt;</a:t>
            </a:r>
            <a:br>
              <a:rPr lang="en" sz="1800" b="0" i="0" u="none" strike="noStrike" cap="none">
                <a:solidFill>
                  <a:srgbClr val="FF0000"/>
                </a:solidFill>
                <a:latin typeface="Twentieth Century"/>
                <a:ea typeface="Twentieth Century"/>
                <a:cs typeface="Twentieth Century"/>
                <a:sym typeface="Twentieth Century"/>
              </a:rPr>
            </a:br>
            <a:r>
              <a:rPr lang="en" sz="1800" b="0" i="0" u="none" strike="noStrike" cap="none">
                <a:solidFill>
                  <a:srgbClr val="FF0000"/>
                </a:solidFill>
                <a:latin typeface="Twentieth Century"/>
                <a:ea typeface="Twentieth Century"/>
                <a:cs typeface="Twentieth Century"/>
                <a:sym typeface="Twentieth Century"/>
              </a:rPr>
              <a:t>	</a:t>
            </a:r>
            <a:r>
              <a:rPr lang="en" sz="1800" b="0" i="0" u="none" strike="noStrike" cap="none">
                <a:solidFill>
                  <a:srgbClr val="7030A0"/>
                </a:solidFill>
                <a:latin typeface="Twentieth Century"/>
                <a:ea typeface="Twentieth Century"/>
                <a:cs typeface="Twentieth Century"/>
                <a:sym typeface="Twentieth Century"/>
              </a:rPr>
              <a:t>&lt;p&gt;My first paragraph.&lt;/p&gt;</a:t>
            </a:r>
            <a:br>
              <a:rPr lang="en" sz="1800" b="0" i="0" u="none" strike="noStrike" cap="none">
                <a:solidFill>
                  <a:srgbClr val="FF0000"/>
                </a:solidFill>
                <a:latin typeface="Twentieth Century"/>
                <a:ea typeface="Twentieth Century"/>
                <a:cs typeface="Twentieth Century"/>
                <a:sym typeface="Twentieth Century"/>
              </a:rPr>
            </a:br>
            <a:r>
              <a:rPr lang="en" sz="1800" b="0" i="0" u="none" strike="noStrike" cap="none">
                <a:solidFill>
                  <a:srgbClr val="FF0000"/>
                </a:solidFill>
                <a:latin typeface="Twentieth Century"/>
                <a:ea typeface="Twentieth Century"/>
                <a:cs typeface="Twentieth Century"/>
                <a:sym typeface="Twentieth Century"/>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500"/>
              </a:spcBef>
              <a:spcAft>
                <a:spcPts val="0"/>
              </a:spcAft>
              <a:buClr>
                <a:srgbClr val="000000"/>
              </a:buClr>
              <a:buSzPts val="1800"/>
              <a:buFont typeface="Arial"/>
              <a:buNone/>
            </a:pPr>
            <a:r>
              <a:rPr lang="en" sz="1800" b="0" i="0" u="none" strike="noStrike" cap="none">
                <a:solidFill>
                  <a:srgbClr val="000000"/>
                </a:solidFill>
                <a:latin typeface="Twentieth Century"/>
                <a:ea typeface="Twentieth Century"/>
                <a:cs typeface="Twentieth Century"/>
                <a:sym typeface="Twentieth Century"/>
              </a:rPr>
              <a:t>&lt;/html&gt;</a:t>
            </a:r>
            <a:endParaRPr sz="1100" b="0" i="0" u="none" strike="noStrike" cap="none">
              <a:solidFill>
                <a:srgbClr val="000000"/>
              </a:solidFill>
              <a:latin typeface="Arial"/>
              <a:ea typeface="Arial"/>
              <a:cs typeface="Arial"/>
              <a:sym typeface="Arial"/>
            </a:endParaRPr>
          </a:p>
        </p:txBody>
      </p:sp>
      <p:sp>
        <p:nvSpPr>
          <p:cNvPr id="225" name="Google Shape;225;p1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12</a:t>
            </a:fld>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HTML Attributes</a:t>
            </a:r>
            <a:endParaRPr sz="1100" b="0" i="0" u="none" strike="noStrike" cap="none">
              <a:solidFill>
                <a:schemeClr val="dk1"/>
              </a:solidFill>
              <a:latin typeface="Arial"/>
              <a:ea typeface="Arial"/>
              <a:cs typeface="Arial"/>
              <a:sym typeface="Arial"/>
            </a:endParaRPr>
          </a:p>
        </p:txBody>
      </p:sp>
      <p:sp>
        <p:nvSpPr>
          <p:cNvPr id="234" name="Google Shape;234;p15"/>
          <p:cNvSpPr txBox="1"/>
          <p:nvPr/>
        </p:nvSpPr>
        <p:spPr>
          <a:xfrm>
            <a:off x="685801" y="1005841"/>
            <a:ext cx="7315200" cy="3909060"/>
          </a:xfrm>
          <a:prstGeom prst="rect">
            <a:avLst/>
          </a:prstGeom>
          <a:noFill/>
          <a:ln>
            <a:noFill/>
          </a:ln>
        </p:spPr>
        <p:txBody>
          <a:bodyPr spcFirstLastPara="1" wrap="square" lIns="68575" tIns="34275" rIns="68575" bIns="34275" anchor="t" anchorCtr="0">
            <a:noAutofit/>
          </a:bodyPr>
          <a:lstStyle/>
          <a:p>
            <a:pPr marL="241300" marR="0" lvl="0" indent="-241300" algn="l" rtl="0">
              <a:lnSpc>
                <a:spcPct val="150000"/>
              </a:lnSpc>
              <a:spcBef>
                <a:spcPts val="500"/>
              </a:spcBef>
              <a:spcAft>
                <a:spcPts val="0"/>
              </a:spcAft>
              <a:buClr>
                <a:srgbClr val="9FB8CD"/>
              </a:buClr>
              <a:buSzPts val="1300"/>
              <a:buFont typeface="Noto Sans Symbols"/>
              <a:buChar char="◻"/>
            </a:pPr>
            <a:r>
              <a:rPr lang="en" sz="2100" b="0" i="0" u="none" strike="noStrike" cap="none" dirty="0">
                <a:solidFill>
                  <a:schemeClr val="dk1"/>
                </a:solidFill>
                <a:latin typeface="Twentieth Century"/>
                <a:ea typeface="Twentieth Century"/>
                <a:cs typeface="Twentieth Century"/>
                <a:sym typeface="Twentieth Century"/>
              </a:rPr>
              <a:t>HTML provide</a:t>
            </a:r>
            <a:r>
              <a:rPr lang="en" sz="2100" b="0" i="0" u="none" strike="noStrike" cap="none" dirty="0">
                <a:solidFill>
                  <a:srgbClr val="000000"/>
                </a:solidFill>
                <a:latin typeface="Twentieth Century"/>
                <a:ea typeface="Twentieth Century"/>
                <a:cs typeface="Twentieth Century"/>
                <a:sym typeface="Twentieth Century"/>
              </a:rPr>
              <a:t> </a:t>
            </a:r>
            <a:r>
              <a:rPr lang="en" sz="2100" b="1" i="0" u="none" strike="noStrike" cap="none" dirty="0">
                <a:solidFill>
                  <a:srgbClr val="000000"/>
                </a:solidFill>
                <a:latin typeface="Twentieth Century"/>
                <a:ea typeface="Twentieth Century"/>
                <a:cs typeface="Twentieth Century"/>
                <a:sym typeface="Twentieth Century"/>
              </a:rPr>
              <a:t>additional information</a:t>
            </a:r>
            <a:r>
              <a:rPr lang="en" sz="2100" b="0" i="0" u="none" strike="noStrike" cap="none" dirty="0">
                <a:solidFill>
                  <a:srgbClr val="000000"/>
                </a:solidFill>
                <a:latin typeface="Twentieth Century"/>
                <a:ea typeface="Twentieth Century"/>
                <a:cs typeface="Twentieth Century"/>
                <a:sym typeface="Twentieth Century"/>
              </a:rPr>
              <a:t> about an element</a:t>
            </a:r>
            <a:endParaRPr sz="1100" b="0" i="0" u="none" strike="noStrike" cap="none" dirty="0">
              <a:solidFill>
                <a:srgbClr val="000000"/>
              </a:solidFill>
              <a:latin typeface="Arial"/>
              <a:ea typeface="Arial"/>
              <a:cs typeface="Arial"/>
              <a:sym typeface="Arial"/>
            </a:endParaRPr>
          </a:p>
          <a:p>
            <a:pPr marL="241300" marR="0" lvl="0" indent="-241300" algn="l" rtl="0">
              <a:lnSpc>
                <a:spcPct val="150000"/>
              </a:lnSpc>
              <a:spcBef>
                <a:spcPts val="500"/>
              </a:spcBef>
              <a:spcAft>
                <a:spcPts val="0"/>
              </a:spcAft>
              <a:buClr>
                <a:srgbClr val="9FB8CD"/>
              </a:buClr>
              <a:buSzPts val="1300"/>
              <a:buFont typeface="Noto Sans Symbols"/>
              <a:buChar char="◻"/>
            </a:pPr>
            <a:r>
              <a:rPr lang="en" sz="2100" b="0" i="0" u="none" strike="noStrike" cap="none" dirty="0">
                <a:solidFill>
                  <a:srgbClr val="000000"/>
                </a:solidFill>
                <a:latin typeface="Twentieth Century"/>
                <a:ea typeface="Twentieth Century"/>
                <a:cs typeface="Twentieth Century"/>
                <a:sym typeface="Twentieth Century"/>
              </a:rPr>
              <a:t>Attributes are always specified in </a:t>
            </a:r>
            <a:r>
              <a:rPr lang="en" sz="2100" b="1" i="0" u="none" strike="noStrike" cap="none" dirty="0">
                <a:solidFill>
                  <a:srgbClr val="000000"/>
                </a:solidFill>
                <a:latin typeface="Twentieth Century"/>
                <a:ea typeface="Twentieth Century"/>
                <a:cs typeface="Twentieth Century"/>
                <a:sym typeface="Twentieth Century"/>
              </a:rPr>
              <a:t>the start tag</a:t>
            </a:r>
            <a:endParaRPr sz="1100" b="0" i="0" u="none" strike="noStrike" cap="none" dirty="0">
              <a:solidFill>
                <a:srgbClr val="000000"/>
              </a:solidFill>
              <a:latin typeface="Arial"/>
              <a:ea typeface="Arial"/>
              <a:cs typeface="Arial"/>
              <a:sym typeface="Arial"/>
            </a:endParaRPr>
          </a:p>
          <a:p>
            <a:pPr marL="241300" marR="0" lvl="0" indent="-241300" algn="l" rtl="0">
              <a:lnSpc>
                <a:spcPct val="150000"/>
              </a:lnSpc>
              <a:spcBef>
                <a:spcPts val="500"/>
              </a:spcBef>
              <a:spcAft>
                <a:spcPts val="0"/>
              </a:spcAft>
              <a:buClr>
                <a:srgbClr val="9FB8CD"/>
              </a:buClr>
              <a:buSzPts val="1300"/>
              <a:buFont typeface="Noto Sans Symbols"/>
              <a:buChar char="◻"/>
            </a:pPr>
            <a:r>
              <a:rPr lang="en" sz="2100" b="0" i="0" u="none" strike="noStrike" cap="none" dirty="0">
                <a:solidFill>
                  <a:srgbClr val="000000"/>
                </a:solidFill>
                <a:latin typeface="Twentieth Century"/>
                <a:ea typeface="Twentieth Century"/>
                <a:cs typeface="Twentieth Century"/>
                <a:sym typeface="Twentieth Century"/>
              </a:rPr>
              <a:t>Attributes come in name/value pairs like: </a:t>
            </a:r>
            <a:endParaRPr sz="1100" b="0" i="0" u="none" strike="noStrike" cap="none" dirty="0">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100"/>
              <a:buFont typeface="Arial"/>
              <a:buNone/>
            </a:pPr>
            <a:r>
              <a:rPr lang="en" sz="2100" b="1" i="0" u="none" strike="noStrike" cap="none" dirty="0">
                <a:solidFill>
                  <a:srgbClr val="000000"/>
                </a:solidFill>
                <a:latin typeface="Twentieth Century"/>
                <a:ea typeface="Twentieth Century"/>
                <a:cs typeface="Twentieth Century"/>
                <a:sym typeface="Twentieth Century"/>
              </a:rPr>
              <a:t>        </a:t>
            </a:r>
            <a:r>
              <a:rPr lang="en" sz="2100" b="1" i="0" u="none" strike="noStrike" cap="none" dirty="0">
                <a:solidFill>
                  <a:srgbClr val="638CAE"/>
                </a:solidFill>
                <a:latin typeface="Twentieth Century"/>
                <a:ea typeface="Twentieth Century"/>
                <a:cs typeface="Twentieth Century"/>
                <a:sym typeface="Twentieth Century"/>
              </a:rPr>
              <a:t>name</a:t>
            </a:r>
            <a:r>
              <a:rPr lang="en" sz="2100" b="1" i="0" u="none" strike="noStrike" cap="none" dirty="0">
                <a:solidFill>
                  <a:srgbClr val="000000"/>
                </a:solidFill>
                <a:latin typeface="Twentieth Century"/>
                <a:ea typeface="Twentieth Century"/>
                <a:cs typeface="Twentieth Century"/>
                <a:sym typeface="Twentieth Century"/>
              </a:rPr>
              <a:t>=</a:t>
            </a:r>
            <a:r>
              <a:rPr lang="en" sz="2100" b="1" i="0" u="none" strike="noStrike" cap="none" dirty="0">
                <a:solidFill>
                  <a:srgbClr val="FF0000"/>
                </a:solidFill>
                <a:latin typeface="Twentieth Century"/>
                <a:ea typeface="Twentieth Century"/>
                <a:cs typeface="Twentieth Century"/>
                <a:sym typeface="Twentieth Century"/>
              </a:rPr>
              <a:t>“value”</a:t>
            </a:r>
            <a:endParaRPr sz="1100" b="0" i="0" u="none" strike="noStrike" cap="none" dirty="0">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100"/>
              <a:buFont typeface="Arial"/>
              <a:buNone/>
            </a:pPr>
            <a:r>
              <a:rPr lang="en" sz="2100" b="1" i="0" u="none" strike="noStrike" cap="none" dirty="0">
                <a:solidFill>
                  <a:srgbClr val="FF0000"/>
                </a:solidFill>
                <a:latin typeface="Twentieth Century"/>
                <a:ea typeface="Twentieth Century"/>
                <a:cs typeface="Twentieth Century"/>
                <a:sym typeface="Twentieth Century"/>
              </a:rPr>
              <a:t>i.e</a:t>
            </a:r>
            <a:endParaRPr sz="1100" b="0" i="0" u="none" strike="noStrike" cap="none" dirty="0">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1800"/>
              <a:buFont typeface="Arial"/>
              <a:buNone/>
            </a:pPr>
            <a:r>
              <a:rPr lang="en" sz="1800" b="0" i="0" u="none" strike="noStrike" cap="none" dirty="0">
                <a:solidFill>
                  <a:srgbClr val="000000"/>
                </a:solidFill>
                <a:latin typeface="Twentieth Century"/>
                <a:ea typeface="Twentieth Century"/>
                <a:cs typeface="Twentieth Century"/>
                <a:sym typeface="Twentieth Century"/>
              </a:rPr>
              <a:t>&lt;a </a:t>
            </a:r>
            <a:r>
              <a:rPr lang="en" sz="1800" b="0" i="0" u="none" strike="noStrike" cap="none" dirty="0">
                <a:solidFill>
                  <a:srgbClr val="638CAE"/>
                </a:solidFill>
                <a:latin typeface="Twentieth Century"/>
                <a:ea typeface="Twentieth Century"/>
                <a:cs typeface="Twentieth Century"/>
                <a:sym typeface="Twentieth Century"/>
              </a:rPr>
              <a:t>href</a:t>
            </a:r>
            <a:r>
              <a:rPr lang="en" sz="1800" b="0" i="0" u="none" strike="noStrike" cap="none" dirty="0">
                <a:solidFill>
                  <a:srgbClr val="000000"/>
                </a:solidFill>
                <a:latin typeface="Twentieth Century"/>
                <a:ea typeface="Twentieth Century"/>
                <a:cs typeface="Twentieth Century"/>
                <a:sym typeface="Twentieth Century"/>
              </a:rPr>
              <a:t>="</a:t>
            </a:r>
            <a:r>
              <a:rPr lang="en" sz="1800" b="0" i="0" u="none" strike="noStrike" cap="none" dirty="0">
                <a:solidFill>
                  <a:srgbClr val="FF0000"/>
                </a:solidFill>
                <a:latin typeface="Twentieth Century"/>
                <a:ea typeface="Twentieth Century"/>
                <a:cs typeface="Twentieth Century"/>
                <a:sym typeface="Twentieth Century"/>
              </a:rPr>
              <a:t>http://www.google.com</a:t>
            </a:r>
            <a:r>
              <a:rPr lang="en" sz="1800" b="0" i="0" u="none" strike="noStrike" cap="none" dirty="0">
                <a:solidFill>
                  <a:srgbClr val="000000"/>
                </a:solidFill>
                <a:latin typeface="Twentieth Century"/>
                <a:ea typeface="Twentieth Century"/>
                <a:cs typeface="Twentieth Century"/>
                <a:sym typeface="Twentieth Century"/>
              </a:rPr>
              <a:t>"&gt;This is a link&lt;/a&gt;</a:t>
            </a:r>
            <a:endParaRPr sz="1100" b="0" i="0" u="none" strike="noStrike" cap="none" dirty="0">
              <a:solidFill>
                <a:srgbClr val="000000"/>
              </a:solidFill>
              <a:latin typeface="Arial"/>
              <a:ea typeface="Arial"/>
              <a:cs typeface="Arial"/>
              <a:sym typeface="Arial"/>
            </a:endParaRPr>
          </a:p>
        </p:txBody>
      </p:sp>
      <p:sp>
        <p:nvSpPr>
          <p:cNvPr id="235" name="Google Shape;235;p1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13</a:t>
            </a:fld>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6"/>
          <p:cNvSpPr txBox="1"/>
          <p:nvPr/>
        </p:nvSpPr>
        <p:spPr>
          <a:xfrm>
            <a:off x="0" y="171451"/>
            <a:ext cx="9144000"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HTML Attributes - </a:t>
            </a:r>
            <a:r>
              <a:rPr lang="en" sz="2700" b="0" i="0" u="none" strike="noStrike" cap="none">
                <a:solidFill>
                  <a:schemeClr val="dk1"/>
                </a:solidFill>
                <a:latin typeface="Twentieth Century"/>
                <a:ea typeface="Twentieth Century"/>
                <a:cs typeface="Twentieth Century"/>
                <a:sym typeface="Twentieth Century"/>
              </a:rPr>
              <a:t>Cont.(1)</a:t>
            </a:r>
            <a:endParaRPr sz="1100" b="0" i="0" u="none" strike="noStrike" cap="none">
              <a:solidFill>
                <a:schemeClr val="dk1"/>
              </a:solidFill>
              <a:latin typeface="Arial"/>
              <a:ea typeface="Arial"/>
              <a:cs typeface="Arial"/>
              <a:sym typeface="Arial"/>
            </a:endParaRPr>
          </a:p>
        </p:txBody>
      </p:sp>
      <p:sp>
        <p:nvSpPr>
          <p:cNvPr id="242" name="Google Shape;242;p16"/>
          <p:cNvSpPr txBox="1"/>
          <p:nvPr/>
        </p:nvSpPr>
        <p:spPr>
          <a:xfrm>
            <a:off x="670560" y="914401"/>
            <a:ext cx="7330440" cy="4000500"/>
          </a:xfrm>
          <a:prstGeom prst="rect">
            <a:avLst/>
          </a:prstGeom>
          <a:noFill/>
          <a:ln>
            <a:noFill/>
          </a:ln>
        </p:spPr>
        <p:txBody>
          <a:bodyPr spcFirstLastPara="1" wrap="square" lIns="68575" tIns="34275" rIns="68575" bIns="34275" anchor="t" anchorCtr="0">
            <a:noAutofit/>
          </a:bodyPr>
          <a:lstStyle/>
          <a:p>
            <a:pPr marL="241300" marR="0" lvl="0" indent="-234950" algn="l" rtl="0">
              <a:lnSpc>
                <a:spcPct val="150000"/>
              </a:lnSpc>
              <a:spcBef>
                <a:spcPts val="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Attribute values should always be enclosed in quotes.</a:t>
            </a:r>
            <a:endParaRPr sz="1100" b="0" i="0" u="none" strike="noStrike" cap="none">
              <a:solidFill>
                <a:srgbClr val="000000"/>
              </a:solidFill>
              <a:latin typeface="Arial"/>
              <a:ea typeface="Arial"/>
              <a:cs typeface="Arial"/>
              <a:sym typeface="Arial"/>
            </a:endParaRPr>
          </a:p>
          <a:p>
            <a:pPr marL="241300" marR="0" lvl="0" indent="-234950" algn="l" rtl="0">
              <a:lnSpc>
                <a:spcPct val="15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Double style quotes are the most common, but single style quotes are also allowed.</a:t>
            </a:r>
            <a:endParaRPr sz="1100" b="0" i="0" u="none" strike="noStrike" cap="none">
              <a:solidFill>
                <a:srgbClr val="000000"/>
              </a:solidFill>
              <a:latin typeface="Arial"/>
              <a:ea typeface="Arial"/>
              <a:cs typeface="Arial"/>
              <a:sym typeface="Arial"/>
            </a:endParaRPr>
          </a:p>
          <a:p>
            <a:pPr marL="241300" marR="0" lvl="0" indent="-234950" algn="l" rtl="0">
              <a:lnSpc>
                <a:spcPct val="15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 </a:t>
            </a:r>
            <a:r>
              <a:rPr lang="en" sz="2200" b="1" i="0" u="none" strike="noStrike" cap="none">
                <a:solidFill>
                  <a:srgbClr val="000000"/>
                </a:solidFill>
                <a:latin typeface="Twentieth Century"/>
                <a:ea typeface="Twentieth Century"/>
                <a:cs typeface="Twentieth Century"/>
                <a:sym typeface="Twentieth Century"/>
              </a:rPr>
              <a:t>Note:</a:t>
            </a:r>
            <a:r>
              <a:rPr lang="en" sz="2200" b="0" i="0" u="none" strike="noStrike" cap="none">
                <a:solidFill>
                  <a:srgbClr val="000000"/>
                </a:solidFill>
                <a:latin typeface="Twentieth Century"/>
                <a:ea typeface="Twentieth Century"/>
                <a:cs typeface="Twentieth Century"/>
                <a:sym typeface="Twentieth Century"/>
              </a:rPr>
              <a:t> In some rare situations, when the attribute value itself contains quotes, it is necessary to use single quotes:      </a:t>
            </a:r>
            <a:r>
              <a:rPr lang="en" sz="2200" b="0" i="0" u="none" strike="noStrike" cap="none">
                <a:solidFill>
                  <a:srgbClr val="FF0000"/>
                </a:solidFill>
                <a:latin typeface="Twentieth Century"/>
                <a:ea typeface="Twentieth Century"/>
                <a:cs typeface="Twentieth Century"/>
                <a:sym typeface="Twentieth Century"/>
              </a:rPr>
              <a:t>name='John "ShotGun" Nelson'</a:t>
            </a:r>
            <a:endParaRPr sz="11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Twentieth Century"/>
              <a:ea typeface="Twentieth Century"/>
              <a:cs typeface="Twentieth Century"/>
              <a:sym typeface="Twentieth Century"/>
            </a:endParaRPr>
          </a:p>
        </p:txBody>
      </p:sp>
      <p:sp>
        <p:nvSpPr>
          <p:cNvPr id="243" name="Google Shape;243;p1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14</a:t>
            </a:fld>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7"/>
          <p:cNvSpPr txBox="1"/>
          <p:nvPr/>
        </p:nvSpPr>
        <p:spPr>
          <a:xfrm>
            <a:off x="0" y="171450"/>
            <a:ext cx="9143999"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HTML Headings</a:t>
            </a:r>
            <a:endParaRPr sz="1100" b="0" i="0" u="none" strike="noStrike" cap="none">
              <a:solidFill>
                <a:schemeClr val="dk1"/>
              </a:solidFill>
              <a:latin typeface="Arial"/>
              <a:ea typeface="Arial"/>
              <a:cs typeface="Arial"/>
              <a:sym typeface="Arial"/>
            </a:endParaRPr>
          </a:p>
        </p:txBody>
      </p:sp>
      <p:sp>
        <p:nvSpPr>
          <p:cNvPr id="250" name="Google Shape;250;p17"/>
          <p:cNvSpPr txBox="1"/>
          <p:nvPr/>
        </p:nvSpPr>
        <p:spPr>
          <a:xfrm>
            <a:off x="617220" y="1074420"/>
            <a:ext cx="8168640" cy="3840480"/>
          </a:xfrm>
          <a:prstGeom prst="rect">
            <a:avLst/>
          </a:prstGeom>
          <a:noFill/>
          <a:ln>
            <a:noFill/>
          </a:ln>
        </p:spPr>
        <p:txBody>
          <a:bodyPr spcFirstLastPara="1" wrap="square" lIns="68575" tIns="34275" rIns="68575" bIns="34275" anchor="t" anchorCtr="0">
            <a:noAutofit/>
          </a:bodyPr>
          <a:lstStyle/>
          <a:p>
            <a:pPr marL="241300" marR="0" lvl="0" indent="-241300" algn="l" rtl="0">
              <a:lnSpc>
                <a:spcPct val="100000"/>
              </a:lnSpc>
              <a:spcBef>
                <a:spcPts val="0"/>
              </a:spcBef>
              <a:spcAft>
                <a:spcPts val="0"/>
              </a:spcAft>
              <a:buClr>
                <a:srgbClr val="9FB8CD"/>
              </a:buClr>
              <a:buSzPts val="1100"/>
              <a:buFont typeface="Noto Sans Symbols"/>
              <a:buChar char="◻"/>
            </a:pPr>
            <a:r>
              <a:rPr lang="en" sz="1800" b="0" i="0" u="none" strike="noStrike" cap="none">
                <a:solidFill>
                  <a:srgbClr val="000000"/>
                </a:solidFill>
                <a:latin typeface="Twentieth Century"/>
                <a:ea typeface="Twentieth Century"/>
                <a:cs typeface="Twentieth Century"/>
                <a:sym typeface="Twentieth Century"/>
              </a:rPr>
              <a:t>Use HTML headings for headings only. Don't use headings to make text </a:t>
            </a:r>
            <a:r>
              <a:rPr lang="en" sz="1800" b="1" i="0" u="none" strike="noStrike" cap="none">
                <a:solidFill>
                  <a:srgbClr val="000000"/>
                </a:solidFill>
                <a:latin typeface="Twentieth Century"/>
                <a:ea typeface="Twentieth Century"/>
                <a:cs typeface="Twentieth Century"/>
                <a:sym typeface="Twentieth Century"/>
              </a:rPr>
              <a:t>BIG</a:t>
            </a:r>
            <a:r>
              <a:rPr lang="en" sz="1800" b="0" i="0" u="none" strike="noStrike" cap="none">
                <a:solidFill>
                  <a:srgbClr val="000000"/>
                </a:solidFill>
                <a:latin typeface="Twentieth Century"/>
                <a:ea typeface="Twentieth Century"/>
                <a:cs typeface="Twentieth Century"/>
                <a:sym typeface="Twentieth Century"/>
              </a:rPr>
              <a:t> or </a:t>
            </a:r>
            <a:r>
              <a:rPr lang="en" sz="1800" b="1" i="0" u="none" strike="noStrike" cap="none">
                <a:solidFill>
                  <a:srgbClr val="000000"/>
                </a:solidFill>
                <a:latin typeface="Twentieth Century"/>
                <a:ea typeface="Twentieth Century"/>
                <a:cs typeface="Twentieth Century"/>
                <a:sym typeface="Twentieth Century"/>
              </a:rPr>
              <a:t>bold</a:t>
            </a:r>
            <a:r>
              <a:rPr lang="en" sz="1800" b="0" i="0" u="none" strike="noStrike" cap="none">
                <a:solidFill>
                  <a:srgbClr val="000000"/>
                </a:solidFill>
                <a:latin typeface="Twentieth Century"/>
                <a:ea typeface="Twentieth Century"/>
                <a:cs typeface="Twentieth Century"/>
                <a:sym typeface="Twentieth Century"/>
              </a:rPr>
              <a: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1800"/>
              <a:buFont typeface="Arial"/>
              <a:buNone/>
            </a:pPr>
            <a:endParaRPr sz="1800" b="0" i="0" u="none" strike="noStrike" cap="none">
              <a:solidFill>
                <a:srgbClr val="000000"/>
              </a:solidFill>
              <a:latin typeface="Twentieth Century"/>
              <a:ea typeface="Twentieth Century"/>
              <a:cs typeface="Twentieth Century"/>
              <a:sym typeface="Twentieth Century"/>
            </a:endParaRPr>
          </a:p>
          <a:p>
            <a:pPr marL="241300" marR="0" lvl="0" indent="-241300" algn="l" rtl="0">
              <a:lnSpc>
                <a:spcPct val="100000"/>
              </a:lnSpc>
              <a:spcBef>
                <a:spcPts val="500"/>
              </a:spcBef>
              <a:spcAft>
                <a:spcPts val="0"/>
              </a:spcAft>
              <a:buClr>
                <a:srgbClr val="9FB8CD"/>
              </a:buClr>
              <a:buSzPts val="1100"/>
              <a:buFont typeface="Noto Sans Symbols"/>
              <a:buChar char="◻"/>
            </a:pPr>
            <a:r>
              <a:rPr lang="en" sz="1800" b="0" i="0" u="none" strike="noStrike" cap="none">
                <a:solidFill>
                  <a:srgbClr val="000000"/>
                </a:solidFill>
                <a:latin typeface="Twentieth Century"/>
                <a:ea typeface="Twentieth Century"/>
                <a:cs typeface="Twentieth Century"/>
                <a:sym typeface="Twentieth Century"/>
              </a:rPr>
              <a:t>Search engines use your headings to index the structure and content of your web pages.</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1800"/>
              <a:buFont typeface="Arial"/>
              <a:buNone/>
            </a:pPr>
            <a:endParaRPr sz="1800" b="0" i="0" u="none" strike="noStrike" cap="none">
              <a:solidFill>
                <a:srgbClr val="000000"/>
              </a:solidFill>
              <a:latin typeface="Twentieth Century"/>
              <a:ea typeface="Twentieth Century"/>
              <a:cs typeface="Twentieth Century"/>
              <a:sym typeface="Twentieth Century"/>
            </a:endParaRPr>
          </a:p>
          <a:p>
            <a:pPr marL="241300" marR="0" lvl="0" indent="-241300" algn="l" rtl="0">
              <a:lnSpc>
                <a:spcPct val="100000"/>
              </a:lnSpc>
              <a:spcBef>
                <a:spcPts val="500"/>
              </a:spcBef>
              <a:spcAft>
                <a:spcPts val="0"/>
              </a:spcAft>
              <a:buClr>
                <a:srgbClr val="9FB8CD"/>
              </a:buClr>
              <a:buSzPts val="1100"/>
              <a:buFont typeface="Noto Sans Symbols"/>
              <a:buChar char="◻"/>
            </a:pPr>
            <a:r>
              <a:rPr lang="en" sz="1800" b="0" i="0" u="none" strike="noStrike" cap="none">
                <a:solidFill>
                  <a:srgbClr val="000000"/>
                </a:solidFill>
                <a:latin typeface="Twentieth Century"/>
                <a:ea typeface="Twentieth Century"/>
                <a:cs typeface="Twentieth Century"/>
                <a:sym typeface="Twentieth Century"/>
              </a:rPr>
              <a:t>Since users may skim your pages by its headings, it is important to use headings to show the document structure.</a:t>
            </a:r>
            <a:endParaRPr sz="1100" b="0" i="0" u="none" strike="noStrike" cap="none">
              <a:solidFill>
                <a:srgbClr val="000000"/>
              </a:solidFill>
              <a:latin typeface="Arial"/>
              <a:ea typeface="Arial"/>
              <a:cs typeface="Arial"/>
              <a:sym typeface="Arial"/>
            </a:endParaRPr>
          </a:p>
        </p:txBody>
      </p:sp>
      <p:sp>
        <p:nvSpPr>
          <p:cNvPr id="251" name="Google Shape;251;p1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15</a:t>
            </a:fld>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p:nvPr/>
        </p:nvSpPr>
        <p:spPr>
          <a:xfrm>
            <a:off x="0" y="171450"/>
            <a:ext cx="9143999"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HTML Paragraphs</a:t>
            </a:r>
            <a:endParaRPr sz="1100" b="0" i="0" u="none" strike="noStrike" cap="none">
              <a:solidFill>
                <a:schemeClr val="dk1"/>
              </a:solidFill>
              <a:latin typeface="Arial"/>
              <a:ea typeface="Arial"/>
              <a:cs typeface="Arial"/>
              <a:sym typeface="Arial"/>
            </a:endParaRPr>
          </a:p>
        </p:txBody>
      </p:sp>
      <p:sp>
        <p:nvSpPr>
          <p:cNvPr id="260" name="Google Shape;260;p18"/>
          <p:cNvSpPr txBox="1"/>
          <p:nvPr/>
        </p:nvSpPr>
        <p:spPr>
          <a:xfrm>
            <a:off x="1270127" y="1282958"/>
            <a:ext cx="6172200" cy="34290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500"/>
              <a:buFont typeface="Arial"/>
              <a:buNone/>
            </a:pPr>
            <a:r>
              <a:rPr lang="en" sz="15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endParaRPr sz="15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a:solidFill>
                  <a:srgbClr val="000000"/>
                </a:solidFill>
                <a:latin typeface="Times New Roman"/>
                <a:ea typeface="Times New Roman"/>
                <a:cs typeface="Times New Roman"/>
                <a:sym typeface="Times New Roman"/>
              </a:rPr>
              <a:t>&lt;p&gt;This is a paragraph.&lt;/p&gt;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a:solidFill>
                  <a:srgbClr val="000000"/>
                </a:solidFill>
                <a:latin typeface="Times New Roman"/>
                <a:ea typeface="Times New Roman"/>
                <a:cs typeface="Times New Roman"/>
                <a:sym typeface="Times New Roman"/>
              </a:rPr>
              <a:t>&lt;p&gt;This is a paragraph.&lt;/p&gt;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a:solidFill>
                  <a:srgbClr val="000000"/>
                </a:solidFill>
                <a:latin typeface="Times New Roman"/>
                <a:ea typeface="Times New Roman"/>
                <a:cs typeface="Times New Roman"/>
                <a:sym typeface="Times New Roman"/>
              </a:rPr>
              <a:t>&lt;p&gt;This is a paragraph.&lt;/p&gt;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endParaRPr sz="15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p:txBody>
      </p:sp>
      <p:sp>
        <p:nvSpPr>
          <p:cNvPr id="261" name="Google Shape;261;p18"/>
          <p:cNvSpPr txBox="1"/>
          <p:nvPr/>
        </p:nvSpPr>
        <p:spPr>
          <a:xfrm>
            <a:off x="877432" y="923850"/>
            <a:ext cx="4370400" cy="2763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HTML paragraphs are defined with the</a:t>
            </a:r>
            <a:r>
              <a:rPr lang="en" sz="1400" b="0" i="0" u="none" strike="noStrike" cap="none">
                <a:solidFill>
                  <a:srgbClr val="FFC000"/>
                </a:solidFill>
                <a:latin typeface="Arial"/>
                <a:ea typeface="Arial"/>
                <a:cs typeface="Arial"/>
                <a:sym typeface="Arial"/>
              </a:rPr>
              <a:t> </a:t>
            </a:r>
            <a:r>
              <a:rPr lang="en" sz="1400" b="0" i="0" u="none" strike="noStrike" cap="none">
                <a:solidFill>
                  <a:srgbClr val="638CAE"/>
                </a:solidFill>
                <a:latin typeface="Arial"/>
                <a:ea typeface="Arial"/>
                <a:cs typeface="Arial"/>
                <a:sym typeface="Arial"/>
              </a:rPr>
              <a:t>&lt;p&gt; </a:t>
            </a:r>
            <a:r>
              <a:rPr lang="en" sz="1400" b="0" i="0" u="none" strike="noStrike" cap="none">
                <a:solidFill>
                  <a:srgbClr val="000000"/>
                </a:solidFill>
                <a:latin typeface="Arial"/>
                <a:ea typeface="Arial"/>
                <a:cs typeface="Arial"/>
                <a:sym typeface="Arial"/>
              </a:rPr>
              <a:t>tag.</a:t>
            </a:r>
            <a:endParaRPr sz="1100" b="0" i="0" u="none" strike="noStrike" cap="none">
              <a:solidFill>
                <a:srgbClr val="000000"/>
              </a:solidFill>
              <a:latin typeface="Arial"/>
              <a:ea typeface="Arial"/>
              <a:cs typeface="Arial"/>
              <a:sym typeface="Arial"/>
            </a:endParaRPr>
          </a:p>
        </p:txBody>
      </p:sp>
      <p:pic>
        <p:nvPicPr>
          <p:cNvPr id="262" name="Google Shape;262;p18"/>
          <p:cNvPicPr preferRelativeResize="0"/>
          <p:nvPr/>
        </p:nvPicPr>
        <p:blipFill rotWithShape="1">
          <a:blip r:embed="rId3">
            <a:alphaModFix/>
          </a:blip>
          <a:srcRect/>
          <a:stretch/>
        </p:blipFill>
        <p:spPr>
          <a:xfrm>
            <a:off x="5018604" y="1994418"/>
            <a:ext cx="2154304" cy="1546549"/>
          </a:xfrm>
          <a:prstGeom prst="rect">
            <a:avLst/>
          </a:prstGeom>
          <a:noFill/>
          <a:ln>
            <a:noFill/>
          </a:ln>
        </p:spPr>
      </p:pic>
      <p:sp>
        <p:nvSpPr>
          <p:cNvPr id="263" name="Google Shape;263;p1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16</a:t>
            </a:fld>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9"/>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HTML Content Spaces</a:t>
            </a:r>
            <a:endParaRPr sz="1100" b="0" i="0" u="none" strike="noStrike" cap="none">
              <a:solidFill>
                <a:schemeClr val="dk1"/>
              </a:solidFill>
              <a:latin typeface="Arial"/>
              <a:ea typeface="Arial"/>
              <a:cs typeface="Arial"/>
              <a:sym typeface="Arial"/>
            </a:endParaRPr>
          </a:p>
        </p:txBody>
      </p:sp>
      <p:sp>
        <p:nvSpPr>
          <p:cNvPr id="272" name="Google Shape;272;p19"/>
          <p:cNvSpPr txBox="1"/>
          <p:nvPr/>
        </p:nvSpPr>
        <p:spPr>
          <a:xfrm>
            <a:off x="678180" y="975360"/>
            <a:ext cx="7978140" cy="3939540"/>
          </a:xfrm>
          <a:prstGeom prst="rect">
            <a:avLst/>
          </a:prstGeom>
          <a:noFill/>
          <a:ln>
            <a:noFill/>
          </a:ln>
        </p:spPr>
        <p:txBody>
          <a:bodyPr spcFirstLastPara="1" wrap="square" lIns="68575" tIns="34275" rIns="68575" bIns="34275" anchor="t" anchorCtr="0">
            <a:noAutofit/>
          </a:bodyPr>
          <a:lstStyle/>
          <a:p>
            <a:pPr marL="241300" marR="0" lvl="0" indent="-234950" algn="l" rtl="0">
              <a:lnSpc>
                <a:spcPct val="100000"/>
              </a:lnSpc>
              <a:spcBef>
                <a:spcPts val="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With HTML, you cannot change the output by adding extra spaces or extra lines in your HTML code.</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endParaRPr sz="2200" b="0" i="0" u="none" strike="noStrike" cap="none">
              <a:solidFill>
                <a:srgbClr val="000000"/>
              </a:solidFill>
              <a:latin typeface="Twentieth Century"/>
              <a:ea typeface="Twentieth Century"/>
              <a:cs typeface="Twentieth Century"/>
              <a:sym typeface="Twentieth Century"/>
            </a:endParaRPr>
          </a:p>
          <a:p>
            <a:pPr marL="241300" marR="0" lvl="0" indent="-234950" algn="l" rtl="0">
              <a:lnSpc>
                <a:spcPct val="10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The browser will remove extra spaces and extra lines when the page is displayed. Any number of lines count as one line, and any number of spaces count as one space.</a:t>
            </a:r>
            <a:endParaRPr sz="1100" b="0" i="0" u="none" strike="noStrike" cap="none">
              <a:solidFill>
                <a:srgbClr val="000000"/>
              </a:solidFill>
              <a:latin typeface="Arial"/>
              <a:ea typeface="Arial"/>
              <a:cs typeface="Arial"/>
              <a:sym typeface="Arial"/>
            </a:endParaRPr>
          </a:p>
        </p:txBody>
      </p:sp>
      <p:sp>
        <p:nvSpPr>
          <p:cNvPr id="273" name="Google Shape;273;p1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17</a:t>
            </a:fld>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p:nvPr/>
        </p:nvSpPr>
        <p:spPr>
          <a:xfrm>
            <a:off x="0" y="171450"/>
            <a:ext cx="9143999"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Line Breaks</a:t>
            </a:r>
            <a:endParaRPr sz="1100" b="0" i="0" u="none" strike="noStrike" cap="none">
              <a:solidFill>
                <a:srgbClr val="000000"/>
              </a:solidFill>
              <a:latin typeface="Arial"/>
              <a:ea typeface="Arial"/>
              <a:cs typeface="Arial"/>
              <a:sym typeface="Arial"/>
            </a:endParaRPr>
          </a:p>
        </p:txBody>
      </p:sp>
      <p:sp>
        <p:nvSpPr>
          <p:cNvPr id="280" name="Google Shape;280;p20"/>
          <p:cNvSpPr txBox="1"/>
          <p:nvPr/>
        </p:nvSpPr>
        <p:spPr>
          <a:xfrm>
            <a:off x="1543050" y="1634024"/>
            <a:ext cx="6172200" cy="29718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700"/>
              <a:buFont typeface="Arial"/>
              <a:buNone/>
            </a:pPr>
            <a:r>
              <a:rPr lang="en" sz="17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endParaRPr sz="17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a:solidFill>
                  <a:srgbClr val="000000"/>
                </a:solidFill>
                <a:latin typeface="Times New Roman"/>
                <a:ea typeface="Times New Roman"/>
                <a:cs typeface="Times New Roman"/>
                <a:sym typeface="Times New Roman"/>
              </a:rPr>
              <a:t>&lt;p&gt;This is   &lt;br /&gt;   a para   &lt;br /&gt;   graph with line breaks&lt;/p&gt;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endParaRPr sz="17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endParaRPr sz="1700" b="0" i="0" u="none" strike="noStrike" cap="none">
              <a:solidFill>
                <a:srgbClr val="000000"/>
              </a:solidFill>
              <a:latin typeface="Twentieth Century"/>
              <a:ea typeface="Twentieth Century"/>
              <a:cs typeface="Twentieth Century"/>
              <a:sym typeface="Twentieth Century"/>
            </a:endParaRPr>
          </a:p>
          <a:p>
            <a:pPr marL="330200" marR="0" lvl="0" indent="-279400" algn="l" rtl="0">
              <a:lnSpc>
                <a:spcPct val="140000"/>
              </a:lnSpc>
              <a:spcBef>
                <a:spcPts val="400"/>
              </a:spcBef>
              <a:spcAft>
                <a:spcPts val="0"/>
              </a:spcAft>
              <a:buClr>
                <a:srgbClr val="000000"/>
              </a:buClr>
              <a:buSzPts val="1700"/>
              <a:buFont typeface="Arial"/>
              <a:buNone/>
            </a:pPr>
            <a:endParaRPr sz="17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Twentieth Century"/>
              <a:ea typeface="Twentieth Century"/>
              <a:cs typeface="Twentieth Century"/>
              <a:sym typeface="Twentieth Century"/>
            </a:endParaRPr>
          </a:p>
        </p:txBody>
      </p:sp>
      <p:sp>
        <p:nvSpPr>
          <p:cNvPr id="281" name="Google Shape;281;p20"/>
          <p:cNvSpPr txBox="1"/>
          <p:nvPr/>
        </p:nvSpPr>
        <p:spPr>
          <a:xfrm>
            <a:off x="1428750" y="1200150"/>
            <a:ext cx="6405563" cy="298846"/>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Arial"/>
                <a:ea typeface="Arial"/>
                <a:cs typeface="Arial"/>
                <a:sym typeface="Arial"/>
              </a:rPr>
              <a:t>Use the &lt;br &gt; tag if you want a new line without starting a new paragraph:</a:t>
            </a:r>
            <a:endParaRPr sz="1100" b="0" i="0" u="none" strike="noStrike" cap="none">
              <a:solidFill>
                <a:srgbClr val="000000"/>
              </a:solidFill>
              <a:latin typeface="Arial"/>
              <a:ea typeface="Arial"/>
              <a:cs typeface="Arial"/>
              <a:sym typeface="Arial"/>
            </a:endParaRPr>
          </a:p>
        </p:txBody>
      </p:sp>
      <p:pic>
        <p:nvPicPr>
          <p:cNvPr id="282" name="Google Shape;282;p20"/>
          <p:cNvPicPr preferRelativeResize="0"/>
          <p:nvPr/>
        </p:nvPicPr>
        <p:blipFill rotWithShape="1">
          <a:blip r:embed="rId3">
            <a:alphaModFix/>
          </a:blip>
          <a:srcRect/>
          <a:stretch/>
        </p:blipFill>
        <p:spPr>
          <a:xfrm>
            <a:off x="4711960" y="1711439"/>
            <a:ext cx="2768858" cy="1059752"/>
          </a:xfrm>
          <a:prstGeom prst="rect">
            <a:avLst/>
          </a:prstGeom>
          <a:noFill/>
          <a:ln>
            <a:noFill/>
          </a:ln>
        </p:spPr>
      </p:pic>
      <p:sp>
        <p:nvSpPr>
          <p:cNvPr id="283" name="Google Shape;283;p2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18</a:t>
            </a:fld>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1"/>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Lines</a:t>
            </a:r>
            <a:endParaRPr sz="1100" b="0" i="0" u="none" strike="noStrike" cap="none">
              <a:solidFill>
                <a:srgbClr val="000000"/>
              </a:solidFill>
              <a:latin typeface="Arial"/>
              <a:ea typeface="Arial"/>
              <a:cs typeface="Arial"/>
              <a:sym typeface="Arial"/>
            </a:endParaRPr>
          </a:p>
        </p:txBody>
      </p:sp>
      <p:sp>
        <p:nvSpPr>
          <p:cNvPr id="292" name="Google Shape;292;p21"/>
          <p:cNvSpPr txBox="1"/>
          <p:nvPr/>
        </p:nvSpPr>
        <p:spPr>
          <a:xfrm>
            <a:off x="1466072" y="1731995"/>
            <a:ext cx="6172200" cy="29718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&lt;p&gt;This is a paragraph&lt;/p&gt;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&lt;hr /&gt;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&lt;p&gt;This is a paragraph&lt;/p&gt;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&lt;hr /&gt;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&lt;p&gt;This is a paragraph&lt;/p&gt;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wentieth Century"/>
              <a:ea typeface="Twentieth Century"/>
              <a:cs typeface="Twentieth Century"/>
              <a:sym typeface="Twentieth Century"/>
            </a:endParaRPr>
          </a:p>
        </p:txBody>
      </p:sp>
      <p:sp>
        <p:nvSpPr>
          <p:cNvPr id="293" name="Google Shape;293;p21"/>
          <p:cNvSpPr txBox="1"/>
          <p:nvPr/>
        </p:nvSpPr>
        <p:spPr>
          <a:xfrm>
            <a:off x="1273628" y="914400"/>
            <a:ext cx="6520203" cy="694133"/>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a:t>
            </a:r>
            <a:r>
              <a:rPr lang="en" sz="1400" b="0" i="0" u="none" strike="noStrike" cap="none">
                <a:solidFill>
                  <a:srgbClr val="638CAE"/>
                </a:solidFill>
                <a:latin typeface="Arial"/>
                <a:ea typeface="Arial"/>
                <a:cs typeface="Arial"/>
                <a:sym typeface="Arial"/>
              </a:rPr>
              <a:t>&lt;hr /&gt; </a:t>
            </a:r>
            <a:r>
              <a:rPr lang="en" sz="1400" b="0" i="0" u="none" strike="noStrike" cap="none">
                <a:solidFill>
                  <a:srgbClr val="000000"/>
                </a:solidFill>
                <a:latin typeface="Arial"/>
                <a:ea typeface="Arial"/>
                <a:cs typeface="Arial"/>
                <a:sym typeface="Arial"/>
              </a:rPr>
              <a:t>tag creates a horizontal line in an HTML page.</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hr element can be used to separate content:</a:t>
            </a:r>
            <a:endParaRPr sz="1100" b="0" i="0" u="none" strike="noStrike" cap="none">
              <a:solidFill>
                <a:srgbClr val="000000"/>
              </a:solidFill>
              <a:latin typeface="Arial"/>
              <a:ea typeface="Arial"/>
              <a:cs typeface="Arial"/>
              <a:sym typeface="Arial"/>
            </a:endParaRPr>
          </a:p>
        </p:txBody>
      </p:sp>
      <p:pic>
        <p:nvPicPr>
          <p:cNvPr id="294" name="Google Shape;294;p21"/>
          <p:cNvPicPr preferRelativeResize="0"/>
          <p:nvPr/>
        </p:nvPicPr>
        <p:blipFill rotWithShape="1">
          <a:blip r:embed="rId3">
            <a:alphaModFix/>
          </a:blip>
          <a:srcRect/>
          <a:stretch/>
        </p:blipFill>
        <p:spPr>
          <a:xfrm>
            <a:off x="3729913" y="1920916"/>
            <a:ext cx="3596950" cy="1857983"/>
          </a:xfrm>
          <a:prstGeom prst="rect">
            <a:avLst/>
          </a:prstGeom>
          <a:noFill/>
          <a:ln>
            <a:noFill/>
          </a:ln>
        </p:spPr>
      </p:pic>
      <p:sp>
        <p:nvSpPr>
          <p:cNvPr id="295" name="Google Shape;295;p2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19</a:t>
            </a:fld>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p:nvPr/>
        </p:nvSpPr>
        <p:spPr>
          <a:xfrm>
            <a:off x="0" y="150185"/>
            <a:ext cx="907542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rgbClr val="464653"/>
                </a:solidFill>
                <a:latin typeface="Twentieth Century"/>
                <a:ea typeface="Twentieth Century"/>
                <a:cs typeface="Twentieth Century"/>
                <a:sym typeface="Twentieth Century"/>
              </a:rPr>
              <a:t>Instructor</a:t>
            </a:r>
            <a:r>
              <a:rPr lang="en" sz="3300" dirty="0">
                <a:solidFill>
                  <a:srgbClr val="464653"/>
                </a:solidFill>
                <a:latin typeface="Twentieth Century"/>
                <a:ea typeface="Twentieth Century"/>
                <a:cs typeface="Twentieth Century"/>
                <a:sym typeface="Twentieth Century"/>
              </a:rPr>
              <a:t> &amp; Drive</a:t>
            </a:r>
            <a:endParaRPr sz="1100" b="0" i="0" u="none" strike="noStrike" cap="none" dirty="0">
              <a:solidFill>
                <a:srgbClr val="000000"/>
              </a:solidFill>
              <a:latin typeface="Arial"/>
              <a:ea typeface="Arial"/>
              <a:cs typeface="Arial"/>
              <a:sym typeface="Arial"/>
            </a:endParaRPr>
          </a:p>
        </p:txBody>
      </p:sp>
      <p:sp>
        <p:nvSpPr>
          <p:cNvPr id="112" name="Google Shape;112;p2"/>
          <p:cNvSpPr txBox="1"/>
          <p:nvPr/>
        </p:nvSpPr>
        <p:spPr>
          <a:xfrm>
            <a:off x="243840" y="893135"/>
            <a:ext cx="8762999" cy="2594344"/>
          </a:xfrm>
          <a:prstGeom prst="rect">
            <a:avLst/>
          </a:prstGeom>
          <a:noFill/>
          <a:ln>
            <a:noFill/>
          </a:ln>
        </p:spPr>
        <p:txBody>
          <a:bodyPr spcFirstLastPara="1" wrap="square" lIns="68575" tIns="34275" rIns="68575" bIns="34275" anchor="t" anchorCtr="0">
            <a:noAutofit/>
          </a:bodyPr>
          <a:lstStyle/>
          <a:p>
            <a:pPr marL="241300" marR="0" lvl="0" indent="-234950" algn="l" rtl="0">
              <a:lnSpc>
                <a:spcPct val="100000"/>
              </a:lnSpc>
              <a:spcBef>
                <a:spcPts val="0"/>
              </a:spcBef>
              <a:spcAft>
                <a:spcPts val="0"/>
              </a:spcAft>
              <a:buClr>
                <a:srgbClr val="9FB8CD"/>
              </a:buClr>
              <a:buSzPts val="1300"/>
              <a:buFont typeface="Noto Sans Symbols"/>
              <a:buChar char="◻"/>
            </a:pPr>
            <a:r>
              <a:rPr lang="en" sz="2700" b="0" i="0" u="none" strike="noStrike" cap="none" dirty="0">
                <a:solidFill>
                  <a:srgbClr val="525B7E"/>
                </a:solidFill>
                <a:latin typeface="Twentieth Century"/>
                <a:ea typeface="Twentieth Century"/>
                <a:cs typeface="Twentieth Century"/>
                <a:sym typeface="Twentieth Century"/>
              </a:rPr>
              <a:t>Eng. </a:t>
            </a:r>
            <a:r>
              <a:rPr lang="en-US" sz="2700" b="0" i="0" u="none" strike="noStrike" cap="none" dirty="0">
                <a:solidFill>
                  <a:srgbClr val="525B7E"/>
                </a:solidFill>
                <a:latin typeface="Twentieth Century"/>
                <a:ea typeface="Twentieth Century"/>
                <a:cs typeface="Twentieth Century"/>
                <a:sym typeface="Twentieth Century"/>
              </a:rPr>
              <a:t>Ahmed Hashish</a:t>
            </a:r>
            <a:endParaRPr sz="1200" b="0" i="0" u="none" strike="noStrike" cap="none" dirty="0">
              <a:solidFill>
                <a:srgbClr val="000000"/>
              </a:solidFill>
              <a:latin typeface="Arial"/>
              <a:ea typeface="Arial"/>
              <a:cs typeface="Arial"/>
              <a:sym typeface="Arial"/>
            </a:endParaRPr>
          </a:p>
          <a:p>
            <a:pPr marL="685800" marR="0" lvl="2" indent="-177800" algn="l" rtl="0">
              <a:lnSpc>
                <a:spcPct val="100000"/>
              </a:lnSpc>
              <a:spcBef>
                <a:spcPts val="400"/>
              </a:spcBef>
              <a:spcAft>
                <a:spcPts val="0"/>
              </a:spcAft>
              <a:buClr>
                <a:srgbClr val="9FB8CD"/>
              </a:buClr>
              <a:buSzPts val="1600"/>
              <a:buFont typeface="Twentieth Century"/>
              <a:buChar char="–"/>
            </a:pPr>
            <a:r>
              <a:rPr lang="en-US" sz="2400" b="0" i="0" u="sng" strike="noStrike" cap="none" dirty="0">
                <a:solidFill>
                  <a:schemeClr val="hlink"/>
                </a:solidFill>
                <a:latin typeface="Twentieth Century"/>
                <a:ea typeface="Twentieth Century"/>
                <a:cs typeface="Twentieth Century"/>
                <a:sym typeface="Twentieth Century"/>
              </a:rPr>
              <a:t>Ahmed.hashish98@eng.cu.edu.eg</a:t>
            </a:r>
            <a:endParaRPr lang="en-GB" sz="2400" b="0" i="0" u="sng" strike="noStrike" cap="none" dirty="0">
              <a:solidFill>
                <a:schemeClr val="hlink"/>
              </a:solidFill>
              <a:latin typeface="Twentieth Century"/>
              <a:ea typeface="Twentieth Century"/>
              <a:cs typeface="Twentieth Century"/>
              <a:sym typeface="Twentieth Century"/>
            </a:endParaRPr>
          </a:p>
          <a:p>
            <a:pPr marL="685800" marR="0" lvl="2" indent="-76200" algn="l" rtl="0">
              <a:lnSpc>
                <a:spcPct val="100000"/>
              </a:lnSpc>
              <a:spcBef>
                <a:spcPts val="400"/>
              </a:spcBef>
              <a:spcAft>
                <a:spcPts val="0"/>
              </a:spcAft>
              <a:buClr>
                <a:srgbClr val="9FB8CD"/>
              </a:buClr>
              <a:buSzPts val="1600"/>
              <a:buFont typeface="Twentieth Century"/>
              <a:buNone/>
            </a:pPr>
            <a:endParaRPr lang="en-GB" sz="2400" b="0" i="0" u="none" strike="noStrike" cap="none" dirty="0">
              <a:solidFill>
                <a:srgbClr val="000000"/>
              </a:solidFill>
              <a:latin typeface="Twentieth Century"/>
              <a:ea typeface="Twentieth Century"/>
              <a:cs typeface="Twentieth Century"/>
              <a:sym typeface="Twentieth Century"/>
            </a:endParaRPr>
          </a:p>
          <a:p>
            <a:pPr marL="241300" marR="0" lvl="0" indent="-234950" algn="l" rtl="0">
              <a:lnSpc>
                <a:spcPct val="100000"/>
              </a:lnSpc>
              <a:spcBef>
                <a:spcPts val="500"/>
              </a:spcBef>
              <a:spcAft>
                <a:spcPts val="0"/>
              </a:spcAft>
              <a:buClr>
                <a:srgbClr val="9FB8CD"/>
              </a:buClr>
              <a:buSzPts val="1300"/>
              <a:buFont typeface="Noto Sans Symbols"/>
              <a:buChar char="◻"/>
            </a:pPr>
            <a:r>
              <a:rPr lang="sv-SE" sz="2700" b="0" i="0" u="none" strike="noStrike" cap="none" dirty="0">
                <a:solidFill>
                  <a:srgbClr val="525B7E"/>
                </a:solidFill>
                <a:latin typeface="Twentieth Century"/>
                <a:ea typeface="Twentieth Century"/>
                <a:cs typeface="Twentieth Century"/>
                <a:sym typeface="Twentieth Century"/>
              </a:rPr>
              <a:t>Google Drive:</a:t>
            </a:r>
            <a:endParaRPr lang="sv-SE" sz="1200" b="0" i="0" u="none" strike="noStrike" cap="none" dirty="0">
              <a:solidFill>
                <a:srgbClr val="000000"/>
              </a:solidFill>
              <a:latin typeface="Arial"/>
              <a:ea typeface="Arial"/>
              <a:cs typeface="Arial"/>
              <a:sym typeface="Arial"/>
            </a:endParaRPr>
          </a:p>
          <a:p>
            <a:pPr marL="685800" marR="0" lvl="2" indent="-177800" algn="l" rtl="0">
              <a:lnSpc>
                <a:spcPct val="100000"/>
              </a:lnSpc>
              <a:spcBef>
                <a:spcPts val="400"/>
              </a:spcBef>
              <a:spcAft>
                <a:spcPts val="0"/>
              </a:spcAft>
              <a:buClr>
                <a:srgbClr val="9FB8CD"/>
              </a:buClr>
              <a:buSzPts val="1600"/>
              <a:buFont typeface="Twentieth Century"/>
              <a:buChar char="–"/>
            </a:pPr>
            <a:r>
              <a:rPr lang="sv-SE" sz="2400" b="0" i="0" u="sng" strike="noStrike" cap="none" dirty="0">
                <a:solidFill>
                  <a:schemeClr val="hlink"/>
                </a:solidFill>
                <a:latin typeface="Twentieth Century"/>
                <a:ea typeface="Twentieth Century"/>
                <a:cs typeface="Twentieth Century"/>
                <a:sym typeface="Twentieth Century"/>
              </a:rPr>
              <a:t>https://drive.google.com/drive/folders/192RgAGaST1axwr7hg0d4A2TA4SZiJgac?usp=sharing</a:t>
            </a:r>
            <a:endParaRPr lang="en-GB" sz="2400" b="0" i="0" u="none" strike="noStrike" cap="none" dirty="0">
              <a:solidFill>
                <a:srgbClr val="000000"/>
              </a:solidFill>
              <a:latin typeface="Twentieth Century"/>
              <a:ea typeface="Twentieth Century"/>
              <a:cs typeface="Twentieth Century"/>
              <a:sym typeface="Twentieth Century"/>
            </a:endParaRPr>
          </a:p>
          <a:p>
            <a:pPr marL="685800" marR="0" lvl="2" indent="-76200" algn="l" rtl="0">
              <a:lnSpc>
                <a:spcPct val="100000"/>
              </a:lnSpc>
              <a:spcBef>
                <a:spcPts val="400"/>
              </a:spcBef>
              <a:spcAft>
                <a:spcPts val="0"/>
              </a:spcAft>
              <a:buClr>
                <a:srgbClr val="9FB8CD"/>
              </a:buClr>
              <a:buSzPts val="1600"/>
              <a:buFont typeface="Twentieth Century"/>
              <a:buNone/>
            </a:pPr>
            <a:endParaRPr sz="1200" b="0" i="0" u="none" strike="noStrike" cap="none" dirty="0">
              <a:solidFill>
                <a:srgbClr val="000000"/>
              </a:solidFill>
              <a:latin typeface="Arial"/>
              <a:ea typeface="Arial"/>
              <a:cs typeface="Arial"/>
              <a:sym typeface="Arial"/>
            </a:endParaRPr>
          </a:p>
        </p:txBody>
      </p:sp>
      <p:sp>
        <p:nvSpPr>
          <p:cNvPr id="113" name="Google Shape;113;p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a:t>
            </a:fld>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2"/>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Comments</a:t>
            </a:r>
            <a:endParaRPr sz="1100" b="0" i="0" u="none" strike="noStrike" cap="none">
              <a:solidFill>
                <a:srgbClr val="000000"/>
              </a:solidFill>
              <a:latin typeface="Arial"/>
              <a:ea typeface="Arial"/>
              <a:cs typeface="Arial"/>
              <a:sym typeface="Arial"/>
            </a:endParaRPr>
          </a:p>
        </p:txBody>
      </p:sp>
      <p:sp>
        <p:nvSpPr>
          <p:cNvPr id="302" name="Google Shape;302;p22"/>
          <p:cNvSpPr txBox="1"/>
          <p:nvPr/>
        </p:nvSpPr>
        <p:spPr>
          <a:xfrm>
            <a:off x="1485900" y="1657350"/>
            <a:ext cx="6172200" cy="29718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500"/>
              <a:buFont typeface="Arial"/>
              <a:buNone/>
            </a:pPr>
            <a:r>
              <a:rPr lang="en" sz="1500" b="1" i="0" u="none" strike="noStrike" cap="none" dirty="0">
                <a:solidFill>
                  <a:srgbClr val="FF0000"/>
                </a:solidFill>
                <a:latin typeface="Times New Roman"/>
                <a:ea typeface="Times New Roman"/>
                <a:cs typeface="Times New Roman"/>
                <a:sym typeface="Times New Roman"/>
              </a:rPr>
              <a:t>&lt;html&gt;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dirty="0">
                <a:solidFill>
                  <a:srgbClr val="0070C0"/>
                </a:solidFill>
                <a:latin typeface="Times New Roman"/>
                <a:ea typeface="Times New Roman"/>
                <a:cs typeface="Times New Roman"/>
                <a:sym typeface="Times New Roman"/>
              </a:rPr>
              <a:t>&lt;body&gt;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endParaRPr sz="1500" b="1" i="0" u="none" strike="noStrike" cap="none" dirty="0">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dirty="0">
                <a:solidFill>
                  <a:srgbClr val="000000"/>
                </a:solidFill>
                <a:latin typeface="Times New Roman"/>
                <a:ea typeface="Times New Roman"/>
                <a:cs typeface="Times New Roman"/>
                <a:sym typeface="Times New Roman"/>
              </a:rPr>
              <a:t>&lt;!- - This comment will not be displayed - -&gt;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dirty="0">
                <a:solidFill>
                  <a:srgbClr val="000000"/>
                </a:solidFill>
                <a:latin typeface="Times New Roman"/>
                <a:ea typeface="Times New Roman"/>
                <a:cs typeface="Times New Roman"/>
                <a:sym typeface="Times New Roman"/>
              </a:rPr>
              <a:t>&lt;p&gt;This is a regular paragraph&lt;/p&gt;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endParaRPr sz="1500" b="1" i="0" u="none" strike="noStrike" cap="none" dirty="0">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dirty="0">
                <a:solidFill>
                  <a:srgbClr val="0070C0"/>
                </a:solidFill>
                <a:latin typeface="Times New Roman"/>
                <a:ea typeface="Times New Roman"/>
                <a:cs typeface="Times New Roman"/>
                <a:sym typeface="Times New Roman"/>
              </a:rPr>
              <a:t>&lt;/body&gt;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r>
              <a:rPr lang="en" sz="1500" b="1" i="0" u="none" strike="noStrike" cap="none" dirty="0">
                <a:solidFill>
                  <a:srgbClr val="FF0000"/>
                </a:solidFill>
                <a:latin typeface="Times New Roman"/>
                <a:ea typeface="Times New Roman"/>
                <a:cs typeface="Times New Roman"/>
                <a:sym typeface="Times New Roman"/>
              </a:rPr>
              <a:t>&lt;/html&gt;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500"/>
              <a:buFont typeface="Arial"/>
              <a:buNone/>
            </a:pPr>
            <a:endParaRPr sz="1500" b="0" i="0" u="none" strike="noStrike" cap="none" dirty="0">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Twentieth Century"/>
              <a:ea typeface="Twentieth Century"/>
              <a:cs typeface="Twentieth Century"/>
              <a:sym typeface="Twentieth Century"/>
            </a:endParaRPr>
          </a:p>
        </p:txBody>
      </p:sp>
      <p:sp>
        <p:nvSpPr>
          <p:cNvPr id="303" name="Google Shape;303;p22"/>
          <p:cNvSpPr txBox="1"/>
          <p:nvPr/>
        </p:nvSpPr>
        <p:spPr>
          <a:xfrm>
            <a:off x="297219" y="914400"/>
            <a:ext cx="6260400" cy="694133"/>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Comments can be inserted into the HTML code to make it more readable.</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Comments are ignored by the browser and are not displayed.</a:t>
            </a:r>
            <a:endParaRPr sz="1100" b="0" i="0" u="none" strike="noStrike" cap="none">
              <a:solidFill>
                <a:srgbClr val="000000"/>
              </a:solidFill>
              <a:latin typeface="Arial"/>
              <a:ea typeface="Arial"/>
              <a:cs typeface="Arial"/>
              <a:sym typeface="Arial"/>
            </a:endParaRPr>
          </a:p>
        </p:txBody>
      </p:sp>
      <p:sp>
        <p:nvSpPr>
          <p:cNvPr id="304" name="Google Shape;304;p2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20</a:t>
            </a:fld>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3"/>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Links</a:t>
            </a:r>
            <a:endParaRPr sz="1100" b="0" i="0" u="none" strike="noStrike" cap="none">
              <a:solidFill>
                <a:srgbClr val="000000"/>
              </a:solidFill>
              <a:latin typeface="Arial"/>
              <a:ea typeface="Arial"/>
              <a:cs typeface="Arial"/>
              <a:sym typeface="Arial"/>
            </a:endParaRPr>
          </a:p>
        </p:txBody>
      </p:sp>
      <p:sp>
        <p:nvSpPr>
          <p:cNvPr id="313" name="Google Shape;313;p23"/>
          <p:cNvSpPr txBox="1"/>
          <p:nvPr/>
        </p:nvSpPr>
        <p:spPr>
          <a:xfrm>
            <a:off x="1200150" y="1345941"/>
            <a:ext cx="6172200" cy="32575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700"/>
              <a:buFont typeface="Arial"/>
              <a:buNone/>
            </a:pPr>
            <a:r>
              <a:rPr lang="en" sz="1700" b="1" i="0" u="none" strike="noStrike" cap="none" dirty="0">
                <a:solidFill>
                  <a:srgbClr val="FF0000"/>
                </a:solidFill>
                <a:latin typeface="Times New Roman"/>
                <a:ea typeface="Times New Roman"/>
                <a:cs typeface="Times New Roman"/>
                <a:sym typeface="Times New Roman"/>
              </a:rPr>
              <a:t>&lt;html&gt;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dirty="0">
                <a:solidFill>
                  <a:srgbClr val="0070C0"/>
                </a:solidFill>
                <a:latin typeface="Times New Roman"/>
                <a:ea typeface="Times New Roman"/>
                <a:cs typeface="Times New Roman"/>
                <a:sym typeface="Times New Roman"/>
              </a:rPr>
              <a:t>&lt;body&gt;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endParaRPr sz="1700" b="1" i="0" u="none" strike="noStrike" cap="none" dirty="0">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dirty="0">
                <a:solidFill>
                  <a:srgbClr val="000000"/>
                </a:solidFill>
                <a:latin typeface="Times New Roman"/>
                <a:ea typeface="Times New Roman"/>
                <a:cs typeface="Times New Roman"/>
                <a:sym typeface="Times New Roman"/>
              </a:rPr>
              <a:t>&lt;a href="http://www.google.com"&gt;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dirty="0">
                <a:solidFill>
                  <a:srgbClr val="000000"/>
                </a:solidFill>
                <a:latin typeface="Times New Roman"/>
                <a:ea typeface="Times New Roman"/>
                <a:cs typeface="Times New Roman"/>
                <a:sym typeface="Times New Roman"/>
              </a:rPr>
              <a:t>This is a link&lt;/a&gt;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endParaRPr sz="1700" b="1" i="0" u="none" strike="noStrike" cap="none" dirty="0">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dirty="0">
                <a:solidFill>
                  <a:srgbClr val="0070C0"/>
                </a:solidFill>
                <a:latin typeface="Times New Roman"/>
                <a:ea typeface="Times New Roman"/>
                <a:cs typeface="Times New Roman"/>
                <a:sym typeface="Times New Roman"/>
              </a:rPr>
              <a:t>&lt;/body&gt;</a:t>
            </a:r>
            <a:endParaRPr sz="1100" b="0" i="0" u="none" strike="noStrike" cap="none" dirty="0">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dirty="0">
                <a:solidFill>
                  <a:srgbClr val="FF0000"/>
                </a:solidFill>
                <a:latin typeface="Times New Roman"/>
                <a:ea typeface="Times New Roman"/>
                <a:cs typeface="Times New Roman"/>
                <a:sym typeface="Times New Roman"/>
              </a:rPr>
              <a:t>&lt;/html&gt;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FF0000"/>
              </a:solidFill>
              <a:latin typeface="Times New Roman"/>
              <a:ea typeface="Times New Roman"/>
              <a:cs typeface="Times New Roman"/>
              <a:sym typeface="Times New Roman"/>
            </a:endParaRPr>
          </a:p>
        </p:txBody>
      </p:sp>
      <p:sp>
        <p:nvSpPr>
          <p:cNvPr id="314" name="Google Shape;314;p23"/>
          <p:cNvSpPr txBox="1"/>
          <p:nvPr/>
        </p:nvSpPr>
        <p:spPr>
          <a:xfrm>
            <a:off x="1041698" y="667599"/>
            <a:ext cx="4136791" cy="53255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500"/>
              <a:buFont typeface="Arial"/>
              <a:buNone/>
            </a:pPr>
            <a:br>
              <a:rPr lang="en" sz="1500" b="0" i="0" u="none" strike="noStrike" cap="none">
                <a:solidFill>
                  <a:srgbClr val="000000"/>
                </a:solidFill>
                <a:latin typeface="Arial"/>
                <a:ea typeface="Arial"/>
                <a:cs typeface="Arial"/>
                <a:sym typeface="Arial"/>
              </a:rPr>
            </a:br>
            <a:r>
              <a:rPr lang="en" sz="1500" b="0" i="0" u="none" strike="noStrike" cap="none">
                <a:solidFill>
                  <a:srgbClr val="000000"/>
                </a:solidFill>
                <a:latin typeface="Arial"/>
                <a:ea typeface="Arial"/>
                <a:cs typeface="Arial"/>
                <a:sym typeface="Arial"/>
              </a:rPr>
              <a:t>HTML hyper links are defined with the &lt;a&gt; tag.</a:t>
            </a:r>
            <a:endParaRPr sz="1100" b="0" i="0" u="none" strike="noStrike" cap="none">
              <a:solidFill>
                <a:srgbClr val="000000"/>
              </a:solidFill>
              <a:latin typeface="Arial"/>
              <a:ea typeface="Arial"/>
              <a:cs typeface="Arial"/>
              <a:sym typeface="Arial"/>
            </a:endParaRPr>
          </a:p>
        </p:txBody>
      </p:sp>
      <p:cxnSp>
        <p:nvCxnSpPr>
          <p:cNvPr id="315" name="Google Shape;315;p23"/>
          <p:cNvCxnSpPr/>
          <p:nvPr/>
        </p:nvCxnSpPr>
        <p:spPr>
          <a:xfrm rot="10800000" flipH="1">
            <a:off x="2687216" y="2049780"/>
            <a:ext cx="1907644" cy="623441"/>
          </a:xfrm>
          <a:prstGeom prst="straightConnector1">
            <a:avLst/>
          </a:prstGeom>
          <a:noFill/>
          <a:ln w="12700" cap="flat" cmpd="sng">
            <a:solidFill>
              <a:schemeClr val="dk1"/>
            </a:solidFill>
            <a:prstDash val="solid"/>
            <a:round/>
            <a:headEnd type="none" w="sm" len="sm"/>
            <a:tailEnd type="triangle" w="med" len="med"/>
          </a:ln>
        </p:spPr>
      </p:cxnSp>
      <p:sp>
        <p:nvSpPr>
          <p:cNvPr id="316" name="Google Shape;316;p23"/>
          <p:cNvSpPr/>
          <p:nvPr/>
        </p:nvSpPr>
        <p:spPr>
          <a:xfrm>
            <a:off x="4183097" y="1757594"/>
            <a:ext cx="1990783" cy="438581"/>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Calibri"/>
                <a:ea typeface="Calibri"/>
                <a:cs typeface="Calibri"/>
                <a:sym typeface="Calibri"/>
              </a:rPr>
              <a:t>Attribute</a:t>
            </a:r>
            <a:endParaRPr sz="2400" b="0" i="0" u="none" strike="noStrike" cap="none">
              <a:solidFill>
                <a:schemeClr val="dk1"/>
              </a:solidFill>
              <a:latin typeface="Calibri"/>
              <a:ea typeface="Calibri"/>
              <a:cs typeface="Calibri"/>
              <a:sym typeface="Calibri"/>
            </a:endParaRPr>
          </a:p>
        </p:txBody>
      </p:sp>
      <p:sp>
        <p:nvSpPr>
          <p:cNvPr id="317" name="Google Shape;317;p2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21</a:t>
            </a:fld>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4"/>
          <p:cNvSpPr txBox="1"/>
          <p:nvPr/>
        </p:nvSpPr>
        <p:spPr>
          <a:xfrm>
            <a:off x="0" y="12488"/>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000"/>
              <a:buFont typeface="Arial"/>
              <a:buNone/>
            </a:pPr>
            <a:br>
              <a:rPr lang="en" sz="3000" b="0" i="0" u="none" strike="noStrike" cap="none">
                <a:solidFill>
                  <a:srgbClr val="464653"/>
                </a:solidFill>
                <a:latin typeface="Twentieth Century"/>
                <a:ea typeface="Twentieth Century"/>
                <a:cs typeface="Twentieth Century"/>
                <a:sym typeface="Twentieth Century"/>
              </a:rPr>
            </a:br>
            <a:r>
              <a:rPr lang="en" sz="3000" b="0" i="0" u="none" strike="noStrike" cap="none">
                <a:solidFill>
                  <a:srgbClr val="464653"/>
                </a:solidFill>
                <a:latin typeface="Twentieth Century"/>
                <a:ea typeface="Twentieth Century"/>
                <a:cs typeface="Twentieth Century"/>
                <a:sym typeface="Twentieth Century"/>
              </a:rPr>
              <a:t>HTML Links - The target Attribute</a:t>
            </a:r>
            <a:br>
              <a:rPr lang="en" sz="3000" b="0" i="0" u="none" strike="noStrike" cap="none">
                <a:solidFill>
                  <a:srgbClr val="464653"/>
                </a:solidFill>
                <a:latin typeface="Twentieth Century"/>
                <a:ea typeface="Twentieth Century"/>
                <a:cs typeface="Twentieth Century"/>
                <a:sym typeface="Twentieth Century"/>
              </a:rPr>
            </a:br>
            <a:endParaRPr sz="1100" b="0" i="0" u="none" strike="noStrike" cap="none">
              <a:solidFill>
                <a:srgbClr val="000000"/>
              </a:solidFill>
              <a:latin typeface="Arial"/>
              <a:ea typeface="Arial"/>
              <a:cs typeface="Arial"/>
              <a:sym typeface="Arial"/>
            </a:endParaRPr>
          </a:p>
        </p:txBody>
      </p:sp>
      <p:sp>
        <p:nvSpPr>
          <p:cNvPr id="326" name="Google Shape;326;p24"/>
          <p:cNvSpPr txBox="1"/>
          <p:nvPr/>
        </p:nvSpPr>
        <p:spPr>
          <a:xfrm>
            <a:off x="1543050" y="1657350"/>
            <a:ext cx="5886450" cy="27432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&lt;a   href="http://www.w3schools.com/"    target="_blank"&gt;Visit W3Schools.com!&lt;/a&gt; </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&lt;p&gt;If you set the target attribute to "_blank", the link will open in a new browser window.&lt;/p&gt;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wentieth Century"/>
              <a:ea typeface="Twentieth Century"/>
              <a:cs typeface="Twentieth Century"/>
              <a:sym typeface="Twentieth Century"/>
            </a:endParaRPr>
          </a:p>
        </p:txBody>
      </p:sp>
      <p:sp>
        <p:nvSpPr>
          <p:cNvPr id="327" name="Google Shape;327;p24"/>
          <p:cNvSpPr txBox="1"/>
          <p:nvPr/>
        </p:nvSpPr>
        <p:spPr>
          <a:xfrm>
            <a:off x="1464469" y="1143000"/>
            <a:ext cx="6315750" cy="482175"/>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target attribute specifies where to open the linked document.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example below will open the linked document in a new browser window:</a:t>
            </a:r>
            <a:endParaRPr sz="1100" b="0" i="0" u="none" strike="noStrike" cap="none">
              <a:solidFill>
                <a:srgbClr val="000000"/>
              </a:solidFill>
              <a:latin typeface="Arial"/>
              <a:ea typeface="Arial"/>
              <a:cs typeface="Arial"/>
              <a:sym typeface="Arial"/>
            </a:endParaRPr>
          </a:p>
        </p:txBody>
      </p:sp>
      <p:sp>
        <p:nvSpPr>
          <p:cNvPr id="328" name="Google Shape;328;p2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22</a:t>
            </a:fld>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5"/>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br>
              <a:rPr lang="en" sz="3300" b="0" i="0" u="none" strike="noStrike" cap="none">
                <a:solidFill>
                  <a:srgbClr val="464653"/>
                </a:solidFill>
                <a:latin typeface="Twentieth Century"/>
                <a:ea typeface="Twentieth Century"/>
                <a:cs typeface="Twentieth Century"/>
                <a:sym typeface="Twentieth Century"/>
              </a:rPr>
            </a:br>
            <a:r>
              <a:rPr lang="en" sz="3300" b="0" i="0" u="none" strike="noStrike" cap="none">
                <a:solidFill>
                  <a:srgbClr val="464653"/>
                </a:solidFill>
                <a:latin typeface="Twentieth Century"/>
                <a:ea typeface="Twentieth Century"/>
                <a:cs typeface="Twentieth Century"/>
                <a:sym typeface="Twentieth Century"/>
              </a:rPr>
              <a:t>HTML Links - The target Attribute</a:t>
            </a:r>
            <a:br>
              <a:rPr lang="en" sz="3300" b="0" i="0" u="none" strike="noStrike" cap="none">
                <a:solidFill>
                  <a:srgbClr val="464653"/>
                </a:solidFill>
                <a:latin typeface="Twentieth Century"/>
                <a:ea typeface="Twentieth Century"/>
                <a:cs typeface="Twentieth Century"/>
                <a:sym typeface="Twentieth Century"/>
              </a:rPr>
            </a:br>
            <a:endParaRPr sz="1100" b="0" i="0" u="none" strike="noStrike" cap="none">
              <a:solidFill>
                <a:srgbClr val="000000"/>
              </a:solidFill>
              <a:latin typeface="Arial"/>
              <a:ea typeface="Arial"/>
              <a:cs typeface="Arial"/>
              <a:sym typeface="Arial"/>
            </a:endParaRPr>
          </a:p>
        </p:txBody>
      </p:sp>
      <p:graphicFrame>
        <p:nvGraphicFramePr>
          <p:cNvPr id="335" name="Google Shape;335;p25"/>
          <p:cNvGraphicFramePr/>
          <p:nvPr/>
        </p:nvGraphicFramePr>
        <p:xfrm>
          <a:off x="2000250" y="1428751"/>
          <a:ext cx="5086325" cy="3080100"/>
        </p:xfrm>
        <a:graphic>
          <a:graphicData uri="http://schemas.openxmlformats.org/drawingml/2006/table">
            <a:tbl>
              <a:tblPr>
                <a:noFill/>
                <a:tableStyleId>{A16567E9-2FDE-403B-A15F-8F233692F72D}</a:tableStyleId>
              </a:tblPr>
              <a:tblGrid>
                <a:gridCol w="1716875">
                  <a:extLst>
                    <a:ext uri="{9D8B030D-6E8A-4147-A177-3AD203B41FA5}">
                      <a16:colId xmlns:a16="http://schemas.microsoft.com/office/drawing/2014/main" val="20000"/>
                    </a:ext>
                  </a:extLst>
                </a:gridCol>
                <a:gridCol w="3369450">
                  <a:extLst>
                    <a:ext uri="{9D8B030D-6E8A-4147-A177-3AD203B41FA5}">
                      <a16:colId xmlns:a16="http://schemas.microsoft.com/office/drawing/2014/main" val="20001"/>
                    </a:ext>
                  </a:extLst>
                </a:gridCol>
              </a:tblGrid>
              <a:tr h="303600">
                <a:tc>
                  <a:txBody>
                    <a:bodyPr/>
                    <a:lstStyle/>
                    <a:p>
                      <a:pPr marL="0" marR="0" lvl="0" indent="0" algn="l" rtl="1">
                        <a:lnSpc>
                          <a:spcPct val="98000"/>
                        </a:lnSpc>
                        <a:spcBef>
                          <a:spcPts val="0"/>
                        </a:spcBef>
                        <a:spcAft>
                          <a:spcPts val="0"/>
                        </a:spcAft>
                        <a:buClr>
                          <a:srgbClr val="FFFFFF"/>
                        </a:buClr>
                        <a:buSzPts val="1400"/>
                        <a:buFont typeface="Twentieth Century"/>
                        <a:buNone/>
                      </a:pPr>
                      <a:r>
                        <a:rPr lang="en" sz="1400" b="1" i="0" u="none" strike="noStrike" cap="none">
                          <a:solidFill>
                            <a:srgbClr val="FFFFFF"/>
                          </a:solidFill>
                          <a:latin typeface="Twentieth Century"/>
                          <a:ea typeface="Twentieth Century"/>
                          <a:cs typeface="Twentieth Century"/>
                          <a:sym typeface="Twentieth Century"/>
                        </a:rPr>
                        <a:t>Target Value</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727CA3"/>
                    </a:solidFill>
                  </a:tcPr>
                </a:tc>
                <a:tc>
                  <a:txBody>
                    <a:bodyPr/>
                    <a:lstStyle/>
                    <a:p>
                      <a:pPr marL="0" marR="0" lvl="0" indent="0" algn="l" rtl="1">
                        <a:lnSpc>
                          <a:spcPct val="98000"/>
                        </a:lnSpc>
                        <a:spcBef>
                          <a:spcPts val="0"/>
                        </a:spcBef>
                        <a:spcAft>
                          <a:spcPts val="0"/>
                        </a:spcAft>
                        <a:buClr>
                          <a:srgbClr val="FFFFFF"/>
                        </a:buClr>
                        <a:buSzPts val="1400"/>
                        <a:buFont typeface="Twentieth Century"/>
                        <a:buNone/>
                      </a:pPr>
                      <a:r>
                        <a:rPr lang="en" sz="1400" b="1" i="0" u="none" strike="noStrike" cap="none">
                          <a:solidFill>
                            <a:srgbClr val="FFFFFF"/>
                          </a:solidFill>
                          <a:latin typeface="Twentieth Century"/>
                          <a:ea typeface="Twentieth Century"/>
                          <a:cs typeface="Twentieth Century"/>
                          <a:sym typeface="Twentieth Century"/>
                        </a:rPr>
                        <a:t>Description</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727CA3"/>
                    </a:solidFill>
                  </a:tcPr>
                </a:tc>
                <a:extLst>
                  <a:ext uri="{0D108BD9-81ED-4DB2-BD59-A6C34878D82A}">
                    <a16:rowId xmlns:a16="http://schemas.microsoft.com/office/drawing/2014/main" val="10000"/>
                  </a:ext>
                </a:extLst>
              </a:tr>
              <a:tr h="522675">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_blank</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Opens the linked document in a new window or tab</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extLst>
                  <a:ext uri="{0D108BD9-81ED-4DB2-BD59-A6C34878D82A}">
                    <a16:rowId xmlns:a16="http://schemas.microsoft.com/office/drawing/2014/main" val="10001"/>
                  </a:ext>
                </a:extLst>
              </a:tr>
              <a:tr h="685800">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_self </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CF0"/>
                    </a:solidFill>
                  </a:tcPr>
                </a:tc>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Opens the linked document in the same frame as it was clicked (this is default)</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CF0"/>
                    </a:solidFill>
                  </a:tcPr>
                </a:tc>
                <a:extLst>
                  <a:ext uri="{0D108BD9-81ED-4DB2-BD59-A6C34878D82A}">
                    <a16:rowId xmlns:a16="http://schemas.microsoft.com/office/drawing/2014/main" val="10002"/>
                  </a:ext>
                </a:extLst>
              </a:tr>
              <a:tr h="522675">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_parent </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Opens the linked document in the parent frame</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extLst>
                  <a:ext uri="{0D108BD9-81ED-4DB2-BD59-A6C34878D82A}">
                    <a16:rowId xmlns:a16="http://schemas.microsoft.com/office/drawing/2014/main" val="10003"/>
                  </a:ext>
                </a:extLst>
              </a:tr>
              <a:tr h="523875">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_top </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CF0"/>
                    </a:solidFill>
                  </a:tcPr>
                </a:tc>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Opens the linked document in the full body of the window</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BECF0"/>
                    </a:solidFill>
                  </a:tcPr>
                </a:tc>
                <a:extLst>
                  <a:ext uri="{0D108BD9-81ED-4DB2-BD59-A6C34878D82A}">
                    <a16:rowId xmlns:a16="http://schemas.microsoft.com/office/drawing/2014/main" val="10004"/>
                  </a:ext>
                </a:extLst>
              </a:tr>
              <a:tr h="521475">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1" u="none" strike="noStrike" cap="none">
                          <a:solidFill>
                            <a:srgbClr val="000000"/>
                          </a:solidFill>
                          <a:latin typeface="Twentieth Century"/>
                          <a:ea typeface="Twentieth Century"/>
                          <a:cs typeface="Twentieth Century"/>
                          <a:sym typeface="Twentieth Century"/>
                        </a:rPr>
                        <a:t>framename</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tc>
                  <a:txBody>
                    <a:bodyPr/>
                    <a:lstStyle/>
                    <a:p>
                      <a:pPr marL="0" marR="0" lvl="0" indent="0" algn="l" rtl="1">
                        <a:lnSpc>
                          <a:spcPct val="98000"/>
                        </a:lnSpc>
                        <a:spcBef>
                          <a:spcPts val="0"/>
                        </a:spcBef>
                        <a:spcAft>
                          <a:spcPts val="0"/>
                        </a:spcAft>
                        <a:buClr>
                          <a:srgbClr val="000000"/>
                        </a:buClr>
                        <a:buSzPts val="1400"/>
                        <a:buFont typeface="Twentieth Century"/>
                        <a:buNone/>
                      </a:pPr>
                      <a:r>
                        <a:rPr lang="en" sz="1400" b="0" i="0" u="none" strike="noStrike" cap="none">
                          <a:solidFill>
                            <a:srgbClr val="000000"/>
                          </a:solidFill>
                          <a:latin typeface="Twentieth Century"/>
                          <a:ea typeface="Twentieth Century"/>
                          <a:cs typeface="Twentieth Century"/>
                          <a:sym typeface="Twentieth Century"/>
                        </a:rPr>
                        <a:t>Opens the linked document in a named frame</a:t>
                      </a:r>
                      <a:endParaRPr sz="1100" u="none" strike="noStrike" cap="none"/>
                    </a:p>
                  </a:txBody>
                  <a:tcPr marL="67500" marR="67500" marT="37725" marB="343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5D7E0"/>
                    </a:solidFill>
                  </a:tcPr>
                </a:tc>
                <a:extLst>
                  <a:ext uri="{0D108BD9-81ED-4DB2-BD59-A6C34878D82A}">
                    <a16:rowId xmlns:a16="http://schemas.microsoft.com/office/drawing/2014/main" val="10005"/>
                  </a:ext>
                </a:extLst>
              </a:tr>
            </a:tbl>
          </a:graphicData>
        </a:graphic>
      </p:graphicFrame>
      <p:sp>
        <p:nvSpPr>
          <p:cNvPr id="336" name="Google Shape;336;p2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23</a:t>
            </a:fld>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6"/>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000"/>
              <a:buFont typeface="Arial"/>
              <a:buNone/>
            </a:pPr>
            <a:br>
              <a:rPr lang="en" sz="3000" b="0" i="0" u="none" strike="noStrike" cap="none">
                <a:solidFill>
                  <a:srgbClr val="464653"/>
                </a:solidFill>
                <a:latin typeface="Twentieth Century"/>
                <a:ea typeface="Twentieth Century"/>
                <a:cs typeface="Twentieth Century"/>
                <a:sym typeface="Twentieth Century"/>
              </a:rPr>
            </a:br>
            <a:r>
              <a:rPr lang="en" sz="3000" b="0" i="0" u="none" strike="noStrike" cap="none">
                <a:solidFill>
                  <a:srgbClr val="464653"/>
                </a:solidFill>
                <a:latin typeface="Twentieth Century"/>
                <a:ea typeface="Twentieth Century"/>
                <a:cs typeface="Twentieth Century"/>
                <a:sym typeface="Twentieth Century"/>
              </a:rPr>
              <a:t>HTML Links - The name Attribute</a:t>
            </a:r>
            <a:br>
              <a:rPr lang="en" sz="3000" b="0" i="0" u="none" strike="noStrike" cap="none">
                <a:solidFill>
                  <a:srgbClr val="464653"/>
                </a:solidFill>
                <a:latin typeface="Twentieth Century"/>
                <a:ea typeface="Twentieth Century"/>
                <a:cs typeface="Twentieth Century"/>
                <a:sym typeface="Twentieth Century"/>
              </a:rPr>
            </a:br>
            <a:endParaRPr sz="1100" b="0" i="0" u="none" strike="noStrike" cap="none">
              <a:solidFill>
                <a:srgbClr val="000000"/>
              </a:solidFill>
              <a:latin typeface="Arial"/>
              <a:ea typeface="Arial"/>
              <a:cs typeface="Arial"/>
              <a:sym typeface="Arial"/>
            </a:endParaRPr>
          </a:p>
        </p:txBody>
      </p:sp>
      <p:sp>
        <p:nvSpPr>
          <p:cNvPr id="343" name="Google Shape;343;p26"/>
          <p:cNvSpPr txBox="1"/>
          <p:nvPr/>
        </p:nvSpPr>
        <p:spPr>
          <a:xfrm>
            <a:off x="1403213" y="1446244"/>
            <a:ext cx="5772150" cy="32575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900"/>
              <a:buFont typeface="Arial"/>
              <a:buNone/>
            </a:pPr>
            <a:r>
              <a:rPr lang="en" sz="9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endParaRPr sz="9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0000"/>
                </a:solidFill>
                <a:latin typeface="Times New Roman"/>
                <a:ea typeface="Times New Roman"/>
                <a:cs typeface="Times New Roman"/>
                <a:sym typeface="Times New Roman"/>
              </a:rPr>
              <a: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0000"/>
                </a:solidFill>
                <a:latin typeface="Times New Roman"/>
                <a:ea typeface="Times New Roman"/>
                <a:cs typeface="Times New Roman"/>
                <a:sym typeface="Times New Roman"/>
              </a:rPr>
              <a:t>&lt;a href="#C4"&gt;See also Chapter 4.&lt;/a&gt;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0000"/>
                </a:solidFill>
                <a:latin typeface="Times New Roman"/>
                <a:ea typeface="Times New Roman"/>
                <a:cs typeface="Times New Roman"/>
                <a:sym typeface="Times New Roman"/>
              </a:rPr>
              <a: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endParaRPr sz="9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0000"/>
                </a:solidFill>
                <a:latin typeface="Times New Roman"/>
                <a:ea typeface="Times New Roman"/>
                <a:cs typeface="Times New Roman"/>
                <a:sym typeface="Times New Roman"/>
              </a:rPr>
              <a:t>&lt;h2&gt;Chapter 1&lt;/h2&gt;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0000"/>
                </a:solidFill>
                <a:latin typeface="Times New Roman"/>
                <a:ea typeface="Times New Roman"/>
                <a:cs typeface="Times New Roman"/>
                <a:sym typeface="Times New Roman"/>
              </a:rPr>
              <a:t>&lt;p&gt;This chapter explains ba bla bla&lt;/p&gt;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0000"/>
                </a:solidFill>
                <a:latin typeface="Times New Roman"/>
                <a:ea typeface="Times New Roman"/>
                <a:cs typeface="Times New Roman"/>
                <a:sym typeface="Times New Roman"/>
              </a:rPr>
              <a:t>&lt;h2&gt;&lt;a name="C4"&gt;Chapter 4&lt;/a&gt;&lt;/h2&gt;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0000"/>
                </a:solidFill>
                <a:latin typeface="Times New Roman"/>
                <a:ea typeface="Times New Roman"/>
                <a:cs typeface="Times New Roman"/>
                <a:sym typeface="Times New Roman"/>
              </a:rPr>
              <a:t>&lt;p&gt;This chapter explains ba bla bla&lt;/p&gt;</a:t>
            </a:r>
            <a:endParaRPr sz="9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900"/>
              <a:buFont typeface="Arial"/>
              <a:buNone/>
            </a:pPr>
            <a:r>
              <a:rPr lang="en" sz="9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1" i="0" u="none" strike="noStrike" cap="none">
              <a:solidFill>
                <a:srgbClr val="FF0000"/>
              </a:solidFill>
              <a:latin typeface="Times New Roman"/>
              <a:ea typeface="Times New Roman"/>
              <a:cs typeface="Times New Roman"/>
              <a:sym typeface="Times New Roman"/>
            </a:endParaRPr>
          </a:p>
        </p:txBody>
      </p:sp>
      <p:sp>
        <p:nvSpPr>
          <p:cNvPr id="344" name="Google Shape;344;p26"/>
          <p:cNvSpPr txBox="1"/>
          <p:nvPr/>
        </p:nvSpPr>
        <p:spPr>
          <a:xfrm>
            <a:off x="730582" y="864576"/>
            <a:ext cx="6269831" cy="482203"/>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name attribute is used to create a bookmark inside an HTML document.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Bookmarks are not displayed in any special way. They are invisible to the reader.</a:t>
            </a:r>
            <a:endParaRPr sz="1100" b="0" i="0" u="none" strike="noStrike" cap="none">
              <a:solidFill>
                <a:srgbClr val="000000"/>
              </a:solidFill>
              <a:latin typeface="Arial"/>
              <a:ea typeface="Arial"/>
              <a:cs typeface="Arial"/>
              <a:sym typeface="Arial"/>
            </a:endParaRPr>
          </a:p>
        </p:txBody>
      </p:sp>
      <p:sp>
        <p:nvSpPr>
          <p:cNvPr id="345" name="Google Shape;345;p2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24</a:t>
            </a:fld>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7"/>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Links – Sending Email</a:t>
            </a:r>
            <a:endParaRPr sz="1100" b="0" i="0" u="none" strike="noStrike" cap="none">
              <a:solidFill>
                <a:srgbClr val="000000"/>
              </a:solidFill>
              <a:latin typeface="Arial"/>
              <a:ea typeface="Arial"/>
              <a:cs typeface="Arial"/>
              <a:sym typeface="Arial"/>
            </a:endParaRPr>
          </a:p>
        </p:txBody>
      </p:sp>
      <p:sp>
        <p:nvSpPr>
          <p:cNvPr id="352" name="Google Shape;352;p27"/>
          <p:cNvSpPr txBox="1"/>
          <p:nvPr/>
        </p:nvSpPr>
        <p:spPr>
          <a:xfrm>
            <a:off x="1543050" y="1257300"/>
            <a:ext cx="6000750" cy="33147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This is an email link:</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&lt;a href="mailto:someone@example.com?Subject=Hello  again"&gt;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Send Mail&lt;/a&gt;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FF0000"/>
              </a:solidFill>
              <a:latin typeface="Times New Roman"/>
              <a:ea typeface="Times New Roman"/>
              <a:cs typeface="Times New Roman"/>
              <a:sym typeface="Times New Roman"/>
            </a:endParaRPr>
          </a:p>
        </p:txBody>
      </p:sp>
      <p:sp>
        <p:nvSpPr>
          <p:cNvPr id="353" name="Google Shape;353;p2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25</a:t>
            </a:fld>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8"/>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Images</a:t>
            </a:r>
            <a:endParaRPr sz="1100" b="0" i="0" u="none" strike="noStrike" cap="none">
              <a:solidFill>
                <a:srgbClr val="000000"/>
              </a:solidFill>
              <a:latin typeface="Arial"/>
              <a:ea typeface="Arial"/>
              <a:cs typeface="Arial"/>
              <a:sym typeface="Arial"/>
            </a:endParaRPr>
          </a:p>
        </p:txBody>
      </p:sp>
      <p:sp>
        <p:nvSpPr>
          <p:cNvPr id="360" name="Google Shape;360;p28"/>
          <p:cNvSpPr txBox="1"/>
          <p:nvPr/>
        </p:nvSpPr>
        <p:spPr>
          <a:xfrm>
            <a:off x="1602581" y="4365441"/>
            <a:ext cx="6343650" cy="228600"/>
          </a:xfrm>
          <a:prstGeom prst="rect">
            <a:avLst/>
          </a:prstGeom>
          <a:noFill/>
          <a:ln>
            <a:noFill/>
          </a:ln>
        </p:spPr>
        <p:txBody>
          <a:bodyPr spcFirstLastPara="1" wrap="square" lIns="68575" tIns="34275" rIns="68575" bIns="34275" anchor="t" anchorCtr="0">
            <a:noAutofit/>
          </a:bodyPr>
          <a:lstStyle/>
          <a:p>
            <a:pPr marL="241300" marR="0" lvl="0" indent="-24130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Twentieth Century"/>
                <a:ea typeface="Twentieth Century"/>
                <a:cs typeface="Twentieth Century"/>
                <a:sym typeface="Twentieth Century"/>
              </a:rPr>
              <a:t>Note:</a:t>
            </a:r>
            <a:r>
              <a:rPr lang="en" sz="1400" b="0" i="0" u="none" strike="noStrike" cap="none">
                <a:solidFill>
                  <a:srgbClr val="000000"/>
                </a:solidFill>
                <a:latin typeface="Twentieth Century"/>
                <a:ea typeface="Twentieth Century"/>
                <a:cs typeface="Twentieth Century"/>
                <a:sym typeface="Twentieth Century"/>
              </a:rPr>
              <a:t>    </a:t>
            </a:r>
            <a:r>
              <a:rPr lang="en" sz="1400" b="1" i="0" u="none" strike="noStrike" cap="none">
                <a:solidFill>
                  <a:srgbClr val="000000"/>
                </a:solidFill>
                <a:latin typeface="Twentieth Century"/>
                <a:ea typeface="Twentieth Century"/>
                <a:cs typeface="Twentieth Century"/>
                <a:sym typeface="Twentieth Century"/>
              </a:rPr>
              <a:t>The location and the dimensions of the image are provided as attributes.</a:t>
            </a:r>
            <a:endParaRPr sz="1100" b="0" i="0" u="none" strike="noStrike" cap="none">
              <a:solidFill>
                <a:srgbClr val="000000"/>
              </a:solidFill>
              <a:latin typeface="Arial"/>
              <a:ea typeface="Arial"/>
              <a:cs typeface="Arial"/>
              <a:sym typeface="Arial"/>
            </a:endParaRPr>
          </a:p>
        </p:txBody>
      </p:sp>
      <p:sp>
        <p:nvSpPr>
          <p:cNvPr id="361" name="Google Shape;361;p28"/>
          <p:cNvSpPr txBox="1"/>
          <p:nvPr/>
        </p:nvSpPr>
        <p:spPr>
          <a:xfrm>
            <a:off x="1501888" y="1292170"/>
            <a:ext cx="6115050" cy="30289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700"/>
              <a:buFont typeface="Arial"/>
              <a:buNone/>
            </a:pPr>
            <a:r>
              <a:rPr lang="en" sz="17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a:solidFill>
                  <a:srgbClr val="0070C0"/>
                </a:solidFill>
                <a:latin typeface="Times New Roman"/>
                <a:ea typeface="Times New Roman"/>
                <a:cs typeface="Times New Roman"/>
                <a:sym typeface="Times New Roman"/>
              </a:rPr>
              <a:t>&lt;body&gt;</a:t>
            </a:r>
            <a:endParaRPr sz="17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a:solidFill>
                  <a:srgbClr val="000000"/>
                </a:solidFill>
                <a:latin typeface="Times New Roman"/>
                <a:ea typeface="Times New Roman"/>
                <a:cs typeface="Times New Roman"/>
                <a:sym typeface="Times New Roman"/>
              </a:rPr>
              <a:t>&lt;img src=“image1.jpg" width="104" height="142“ /&gt;</a:t>
            </a:r>
            <a:endParaRPr sz="17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400"/>
              </a:spcBef>
              <a:spcAft>
                <a:spcPts val="0"/>
              </a:spcAft>
              <a:buClr>
                <a:srgbClr val="000000"/>
              </a:buClr>
              <a:buSzPts val="1700"/>
              <a:buFont typeface="Arial"/>
              <a:buNone/>
            </a:pPr>
            <a:r>
              <a:rPr lang="en" sz="17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rgbClr val="FF0000"/>
              </a:solidFill>
              <a:latin typeface="Times New Roman"/>
              <a:ea typeface="Times New Roman"/>
              <a:cs typeface="Times New Roman"/>
              <a:sym typeface="Times New Roman"/>
            </a:endParaRPr>
          </a:p>
        </p:txBody>
      </p:sp>
      <p:sp>
        <p:nvSpPr>
          <p:cNvPr id="362" name="Google Shape;362;p28"/>
          <p:cNvSpPr txBox="1"/>
          <p:nvPr/>
        </p:nvSpPr>
        <p:spPr>
          <a:xfrm>
            <a:off x="1501888" y="971550"/>
            <a:ext cx="4456125" cy="2763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HTML Images are defined with the &lt;img&gt; tag.</a:t>
            </a:r>
            <a:endParaRPr sz="1100" b="0" i="0" u="none" strike="noStrike" cap="none">
              <a:solidFill>
                <a:srgbClr val="000000"/>
              </a:solidFill>
              <a:latin typeface="Arial"/>
              <a:ea typeface="Arial"/>
              <a:cs typeface="Arial"/>
              <a:sym typeface="Arial"/>
            </a:endParaRPr>
          </a:p>
        </p:txBody>
      </p:sp>
      <p:sp>
        <p:nvSpPr>
          <p:cNvPr id="363" name="Google Shape;363;p2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26</a:t>
            </a:fld>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Text Formatting</a:t>
            </a:r>
            <a:endParaRPr sz="1100" b="0" i="0" u="none" strike="noStrike" cap="none">
              <a:solidFill>
                <a:srgbClr val="000000"/>
              </a:solidFill>
              <a:latin typeface="Arial"/>
              <a:ea typeface="Arial"/>
              <a:cs typeface="Arial"/>
              <a:sym typeface="Arial"/>
            </a:endParaRPr>
          </a:p>
        </p:txBody>
      </p:sp>
      <p:sp>
        <p:nvSpPr>
          <p:cNvPr id="372" name="Google Shape;372;p29"/>
          <p:cNvSpPr txBox="1"/>
          <p:nvPr/>
        </p:nvSpPr>
        <p:spPr>
          <a:xfrm>
            <a:off x="1486989" y="883065"/>
            <a:ext cx="6286500" cy="35433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&lt;p&gt;&lt;b&gt;This text is bold&lt;/b&gt;&lt;/p&gt;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&lt;p&gt;&lt;strong&gt;This text is strong&lt;/strong&gt;&lt;/p&gt;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&lt;p&gt;&lt;big&gt;This text is big&lt;/big&gt;&lt;/p&gt;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&lt;p&gt;&lt;i&gt;This text is italic&lt;/i&gt;&lt;/p&gt;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&lt;p&gt;&lt;em&gt;This text is emphasized&lt;/em&gt;&lt;/p&gt;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&lt;p&gt;&lt;code&gt;This is computer output&lt;/code&gt;&lt;/p&gt;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&lt;p&gt;This is&lt;sub&gt; subscript&lt;/sub&gt; and &lt;sup&gt;superscript&lt;/sup&gt;&lt;/p&gt;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&lt;p&gt;My favorite color is &lt;del&gt;blue&lt;/del&gt; &lt;ins&gt;red&lt;/ins&gt;!&lt;/p&gt;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100"/>
              </a:spcBef>
              <a:spcAft>
                <a:spcPts val="0"/>
              </a:spcAft>
              <a:buClr>
                <a:srgbClr val="000000"/>
              </a:buClr>
              <a:buSzPts val="500"/>
              <a:buFont typeface="Arial"/>
              <a:buNone/>
            </a:pPr>
            <a:endParaRPr sz="5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000000"/>
              </a:solidFill>
              <a:latin typeface="Twentieth Century"/>
              <a:ea typeface="Twentieth Century"/>
              <a:cs typeface="Twentieth Century"/>
              <a:sym typeface="Twentieth Century"/>
            </a:endParaRPr>
          </a:p>
        </p:txBody>
      </p:sp>
      <p:pic>
        <p:nvPicPr>
          <p:cNvPr id="373" name="Google Shape;373;p29"/>
          <p:cNvPicPr preferRelativeResize="0"/>
          <p:nvPr/>
        </p:nvPicPr>
        <p:blipFill rotWithShape="1">
          <a:blip r:embed="rId3">
            <a:alphaModFix/>
          </a:blip>
          <a:srcRect/>
          <a:stretch/>
        </p:blipFill>
        <p:spPr>
          <a:xfrm>
            <a:off x="5658939" y="1351696"/>
            <a:ext cx="1943100" cy="2787253"/>
          </a:xfrm>
          <a:prstGeom prst="rect">
            <a:avLst/>
          </a:prstGeom>
          <a:noFill/>
          <a:ln>
            <a:noFill/>
          </a:ln>
        </p:spPr>
      </p:pic>
      <p:sp>
        <p:nvSpPr>
          <p:cNvPr id="374" name="Google Shape;374;p2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27</a:t>
            </a:fld>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0"/>
          <p:cNvSpPr txBox="1"/>
          <p:nvPr/>
        </p:nvSpPr>
        <p:spPr>
          <a:xfrm>
            <a:off x="0" y="76201"/>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Pre Element</a:t>
            </a:r>
            <a:endParaRPr sz="1100" b="0" i="0" u="none" strike="noStrike" cap="none">
              <a:solidFill>
                <a:srgbClr val="000000"/>
              </a:solidFill>
              <a:latin typeface="Arial"/>
              <a:ea typeface="Arial"/>
              <a:cs typeface="Arial"/>
              <a:sym typeface="Arial"/>
            </a:endParaRPr>
          </a:p>
        </p:txBody>
      </p:sp>
      <p:sp>
        <p:nvSpPr>
          <p:cNvPr id="381" name="Google Shape;381;p30"/>
          <p:cNvSpPr txBox="1"/>
          <p:nvPr/>
        </p:nvSpPr>
        <p:spPr>
          <a:xfrm>
            <a:off x="1543050" y="1771650"/>
            <a:ext cx="6172200" cy="29146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000"/>
              <a:buFont typeface="Arial"/>
              <a:buNone/>
            </a:pPr>
            <a:r>
              <a:rPr lang="en" sz="10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endParaRPr sz="10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&lt;p&gt;The pre tag is good for displaying computer code:&lt;/p&gt;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&lt;pre&gt;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 For  i = 1 to 10</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         print i</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 next i</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&lt;/pre&gt;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endParaRPr sz="10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endParaRPr sz="10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Twentieth Century"/>
              <a:ea typeface="Twentieth Century"/>
              <a:cs typeface="Twentieth Century"/>
              <a:sym typeface="Twentieth Century"/>
            </a:endParaRPr>
          </a:p>
        </p:txBody>
      </p:sp>
      <p:sp>
        <p:nvSpPr>
          <p:cNvPr id="382" name="Google Shape;382;p30"/>
          <p:cNvSpPr txBox="1"/>
          <p:nvPr/>
        </p:nvSpPr>
        <p:spPr>
          <a:xfrm>
            <a:off x="1543050" y="1143000"/>
            <a:ext cx="6507300" cy="5019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Text in a pre element is displayed in a fixed-width font (usually Courier),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and it preserves both spaces and line breaks.</a:t>
            </a:r>
            <a:endParaRPr sz="1100" b="0" i="0" u="none" strike="noStrike" cap="none">
              <a:solidFill>
                <a:srgbClr val="000000"/>
              </a:solidFill>
              <a:latin typeface="Arial"/>
              <a:ea typeface="Arial"/>
              <a:cs typeface="Arial"/>
              <a:sym typeface="Arial"/>
            </a:endParaRPr>
          </a:p>
        </p:txBody>
      </p:sp>
      <p:pic>
        <p:nvPicPr>
          <p:cNvPr id="383" name="Google Shape;383;p30"/>
          <p:cNvPicPr preferRelativeResize="0"/>
          <p:nvPr/>
        </p:nvPicPr>
        <p:blipFill rotWithShape="1">
          <a:blip r:embed="rId3">
            <a:alphaModFix/>
          </a:blip>
          <a:srcRect/>
          <a:stretch/>
        </p:blipFill>
        <p:spPr>
          <a:xfrm>
            <a:off x="4800601" y="2643188"/>
            <a:ext cx="2897981" cy="976313"/>
          </a:xfrm>
          <a:prstGeom prst="rect">
            <a:avLst/>
          </a:prstGeom>
          <a:noFill/>
          <a:ln>
            <a:noFill/>
          </a:ln>
        </p:spPr>
      </p:pic>
      <p:sp>
        <p:nvSpPr>
          <p:cNvPr id="384" name="Google Shape;384;p3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28</a:t>
            </a:fld>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1"/>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Abbreviations and Acronyms</a:t>
            </a:r>
            <a:endParaRPr sz="1400" b="0" i="0" u="none" strike="noStrike" cap="none">
              <a:solidFill>
                <a:srgbClr val="000000"/>
              </a:solidFill>
              <a:latin typeface="Arial"/>
              <a:ea typeface="Arial"/>
              <a:cs typeface="Arial"/>
              <a:sym typeface="Arial"/>
            </a:endParaRPr>
          </a:p>
        </p:txBody>
      </p:sp>
      <p:sp>
        <p:nvSpPr>
          <p:cNvPr id="393" name="Google Shape;393;p31"/>
          <p:cNvSpPr txBox="1"/>
          <p:nvPr/>
        </p:nvSpPr>
        <p:spPr>
          <a:xfrm>
            <a:off x="1424086" y="1063689"/>
            <a:ext cx="6172200" cy="3592283"/>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&lt;p&gt;The &lt;abbr title="World Health Organization"&gt;WHO&lt;/abbr&gt; was founded in 1948.&lt;/p&gt;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&lt;p&gt;Can I get this &lt;acronym title="as soon as possible"&gt;ASAP&lt;/acronym&gt;?&lt;/p&gt;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&lt;p&gt;The title attribute is used to show the spelled-out version when holding the mouse pointer over the acronym or abbreviation.&lt;/p&gt;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100"/>
              <a:buFont typeface="Arial"/>
              <a:buNone/>
            </a:pPr>
            <a:endParaRPr sz="11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wentieth Century"/>
              <a:ea typeface="Twentieth Century"/>
              <a:cs typeface="Twentieth Century"/>
              <a:sym typeface="Twentieth Century"/>
            </a:endParaRPr>
          </a:p>
        </p:txBody>
      </p:sp>
      <p:sp>
        <p:nvSpPr>
          <p:cNvPr id="394" name="Google Shape;394;p3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29</a:t>
            </a:fld>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SzPts val="3600"/>
              <a:buNone/>
            </a:pPr>
            <a:r>
              <a:rPr lang="en"/>
              <a:t>Agenda</a:t>
            </a:r>
            <a:endParaRPr/>
          </a:p>
        </p:txBody>
      </p:sp>
      <p:sp>
        <p:nvSpPr>
          <p:cNvPr id="138" name="Google Shape;138;p5"/>
          <p:cNvSpPr txBox="1">
            <a:spLocks noGrp="1"/>
          </p:cNvSpPr>
          <p:nvPr>
            <p:ph type="body" idx="1"/>
          </p:nvPr>
        </p:nvSpPr>
        <p:spPr>
          <a:xfrm>
            <a:off x="822960" y="1384300"/>
            <a:ext cx="7543800" cy="3017400"/>
          </a:xfrm>
          <a:prstGeom prst="rect">
            <a:avLst/>
          </a:prstGeom>
          <a:noFill/>
          <a:ln>
            <a:noFill/>
          </a:ln>
        </p:spPr>
        <p:txBody>
          <a:bodyPr spcFirstLastPara="1" wrap="square" lIns="0" tIns="34275" rIns="0" bIns="34275" anchor="t" anchorCtr="0">
            <a:normAutofit/>
          </a:bodyPr>
          <a:lstStyle/>
          <a:p>
            <a:pPr marL="457200" lvl="0" indent="-381000" algn="l" rtl="0">
              <a:lnSpc>
                <a:spcPct val="200000"/>
              </a:lnSpc>
              <a:spcBef>
                <a:spcPts val="900"/>
              </a:spcBef>
              <a:spcAft>
                <a:spcPts val="0"/>
              </a:spcAft>
              <a:buClr>
                <a:schemeClr val="lt2"/>
              </a:buClr>
              <a:buSzPts val="2400"/>
              <a:buChar char="❏"/>
            </a:pPr>
            <a:r>
              <a:rPr lang="en" sz="2400"/>
              <a:t>HTML Basics</a:t>
            </a:r>
            <a:endParaRPr sz="2400"/>
          </a:p>
          <a:p>
            <a:pPr marL="457200" lvl="0" indent="-381000" algn="l" rtl="0">
              <a:lnSpc>
                <a:spcPct val="200000"/>
              </a:lnSpc>
              <a:spcBef>
                <a:spcPts val="0"/>
              </a:spcBef>
              <a:spcAft>
                <a:spcPts val="0"/>
              </a:spcAft>
              <a:buClr>
                <a:schemeClr val="lt2"/>
              </a:buClr>
              <a:buSzPts val="2400"/>
              <a:buChar char="❏"/>
            </a:pPr>
            <a:r>
              <a:rPr lang="en" sz="2400"/>
              <a:t>Styling and CSS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2"/>
          <p:cNvSpPr txBox="1"/>
          <p:nvPr/>
        </p:nvSpPr>
        <p:spPr>
          <a:xfrm>
            <a:off x="0" y="0"/>
            <a:ext cx="9144000" cy="9144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Tables</a:t>
            </a:r>
            <a:endParaRPr sz="1100" b="0" i="0" u="none" strike="noStrike" cap="none">
              <a:solidFill>
                <a:srgbClr val="000000"/>
              </a:solidFill>
              <a:latin typeface="Arial"/>
              <a:ea typeface="Arial"/>
              <a:cs typeface="Arial"/>
              <a:sym typeface="Arial"/>
            </a:endParaRPr>
          </a:p>
        </p:txBody>
      </p:sp>
      <p:sp>
        <p:nvSpPr>
          <p:cNvPr id="401" name="Google Shape;401;p32"/>
          <p:cNvSpPr txBox="1"/>
          <p:nvPr/>
        </p:nvSpPr>
        <p:spPr>
          <a:xfrm>
            <a:off x="1182703" y="971551"/>
            <a:ext cx="6115050" cy="3371850"/>
          </a:xfrm>
          <a:prstGeom prst="rect">
            <a:avLst/>
          </a:prstGeom>
          <a:noFill/>
          <a:ln>
            <a:noFill/>
          </a:ln>
        </p:spPr>
        <p:txBody>
          <a:bodyPr spcFirstLastPara="1" wrap="square" lIns="68575" tIns="34275" rIns="68575" bIns="34275" anchor="t" anchorCtr="0">
            <a:noAutofit/>
          </a:bodyPr>
          <a:lstStyle/>
          <a:p>
            <a:pPr marL="241300" marR="0" lvl="0" indent="-234950" algn="l" rtl="0">
              <a:lnSpc>
                <a:spcPct val="150000"/>
              </a:lnSpc>
              <a:spcBef>
                <a:spcPts val="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Tables are defined with the </a:t>
            </a:r>
            <a:r>
              <a:rPr lang="en" sz="2200" b="0" i="0" u="none" strike="noStrike" cap="none">
                <a:solidFill>
                  <a:srgbClr val="638CAE"/>
                </a:solidFill>
                <a:latin typeface="Twentieth Century"/>
                <a:ea typeface="Twentieth Century"/>
                <a:cs typeface="Twentieth Century"/>
                <a:sym typeface="Twentieth Century"/>
              </a:rPr>
              <a:t>&lt;table&gt; </a:t>
            </a:r>
            <a:r>
              <a:rPr lang="en" sz="2200" b="0" i="0" u="none" strike="noStrike" cap="none">
                <a:solidFill>
                  <a:srgbClr val="000000"/>
                </a:solidFill>
                <a:latin typeface="Twentieth Century"/>
                <a:ea typeface="Twentieth Century"/>
                <a:cs typeface="Twentieth Century"/>
                <a:sym typeface="Twentieth Century"/>
              </a:rPr>
              <a:t>tag.</a:t>
            </a:r>
            <a:endParaRPr sz="1100" b="0" i="0" u="none" strike="noStrike" cap="none">
              <a:solidFill>
                <a:srgbClr val="000000"/>
              </a:solidFill>
              <a:latin typeface="Arial"/>
              <a:ea typeface="Arial"/>
              <a:cs typeface="Arial"/>
              <a:sym typeface="Arial"/>
            </a:endParaRPr>
          </a:p>
          <a:p>
            <a:pPr marL="241300" marR="0" lvl="0" indent="-234950" algn="l" rtl="0">
              <a:lnSpc>
                <a:spcPct val="15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A table is divided into rows (with the </a:t>
            </a:r>
            <a:r>
              <a:rPr lang="en" sz="2200" b="0" i="0" u="none" strike="noStrike" cap="none">
                <a:solidFill>
                  <a:srgbClr val="638CAE"/>
                </a:solidFill>
                <a:latin typeface="Twentieth Century"/>
                <a:ea typeface="Twentieth Century"/>
                <a:cs typeface="Twentieth Century"/>
                <a:sym typeface="Twentieth Century"/>
              </a:rPr>
              <a:t>&lt;tr&gt; </a:t>
            </a:r>
            <a:r>
              <a:rPr lang="en" sz="2200" b="0" i="0" u="none" strike="noStrike" cap="none">
                <a:solidFill>
                  <a:srgbClr val="000000"/>
                </a:solidFill>
                <a:latin typeface="Twentieth Century"/>
                <a:ea typeface="Twentieth Century"/>
                <a:cs typeface="Twentieth Century"/>
                <a:sym typeface="Twentieth Century"/>
              </a:rPr>
              <a:t>tag)</a:t>
            </a:r>
            <a:endParaRPr sz="1100" b="0" i="0" u="none" strike="noStrike" cap="none">
              <a:solidFill>
                <a:srgbClr val="000000"/>
              </a:solidFill>
              <a:latin typeface="Arial"/>
              <a:ea typeface="Arial"/>
              <a:cs typeface="Arial"/>
              <a:sym typeface="Arial"/>
            </a:endParaRPr>
          </a:p>
          <a:p>
            <a:pPr marL="241300" marR="0" lvl="0" indent="-234950" algn="l" rtl="0">
              <a:lnSpc>
                <a:spcPct val="15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Each row is divided into data cells (with the </a:t>
            </a:r>
            <a:r>
              <a:rPr lang="en" sz="2200" b="0" i="0" u="none" strike="noStrike" cap="none">
                <a:solidFill>
                  <a:srgbClr val="638CAE"/>
                </a:solidFill>
                <a:latin typeface="Twentieth Century"/>
                <a:ea typeface="Twentieth Century"/>
                <a:cs typeface="Twentieth Century"/>
                <a:sym typeface="Twentieth Century"/>
              </a:rPr>
              <a:t>&lt;td&gt; </a:t>
            </a:r>
            <a:r>
              <a:rPr lang="en" sz="2200" b="0" i="0" u="none" strike="noStrike" cap="none">
                <a:solidFill>
                  <a:srgbClr val="000000"/>
                </a:solidFill>
                <a:latin typeface="Twentieth Century"/>
                <a:ea typeface="Twentieth Century"/>
                <a:cs typeface="Twentieth Century"/>
                <a:sym typeface="Twentieth Century"/>
              </a:rPr>
              <a:t>tag). td stands for "table data," and holds the content of a data cell. </a:t>
            </a:r>
            <a:endParaRPr sz="1100" b="0" i="0" u="none" strike="noStrike" cap="none">
              <a:solidFill>
                <a:srgbClr val="000000"/>
              </a:solidFill>
              <a:latin typeface="Arial"/>
              <a:ea typeface="Arial"/>
              <a:cs typeface="Arial"/>
              <a:sym typeface="Arial"/>
            </a:endParaRPr>
          </a:p>
          <a:p>
            <a:pPr marL="241300" marR="0" lvl="0" indent="-234950" algn="l" rtl="0">
              <a:lnSpc>
                <a:spcPct val="15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A </a:t>
            </a:r>
            <a:r>
              <a:rPr lang="en" sz="2200" b="0" i="0" u="none" strike="noStrike" cap="none">
                <a:solidFill>
                  <a:srgbClr val="638CAE"/>
                </a:solidFill>
                <a:latin typeface="Twentieth Century"/>
                <a:ea typeface="Twentieth Century"/>
                <a:cs typeface="Twentieth Century"/>
                <a:sym typeface="Twentieth Century"/>
              </a:rPr>
              <a:t>&lt;td&gt; </a:t>
            </a:r>
            <a:r>
              <a:rPr lang="en" sz="2200" b="0" i="0" u="none" strike="noStrike" cap="none">
                <a:solidFill>
                  <a:srgbClr val="000000"/>
                </a:solidFill>
                <a:latin typeface="Twentieth Century"/>
                <a:ea typeface="Twentieth Century"/>
                <a:cs typeface="Twentieth Century"/>
                <a:sym typeface="Twentieth Century"/>
              </a:rPr>
              <a:t>tag can contain text, links, images, lists, forms, other tables, etc.</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Twentieth Century"/>
              <a:ea typeface="Twentieth Century"/>
              <a:cs typeface="Twentieth Century"/>
              <a:sym typeface="Twentieth Century"/>
            </a:endParaRPr>
          </a:p>
        </p:txBody>
      </p:sp>
      <p:sp>
        <p:nvSpPr>
          <p:cNvPr id="402" name="Google Shape;402;p32"/>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403" name="Google Shape;403;p3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30</a:t>
            </a:fld>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3"/>
          <p:cNvSpPr txBox="1"/>
          <p:nvPr/>
        </p:nvSpPr>
        <p:spPr>
          <a:xfrm>
            <a:off x="0" y="1"/>
            <a:ext cx="9144000" cy="746759"/>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Tables-</a:t>
            </a:r>
            <a:r>
              <a:rPr lang="en" sz="2100" b="0" i="0" u="none" strike="noStrike" cap="none">
                <a:solidFill>
                  <a:srgbClr val="464653"/>
                </a:solidFill>
                <a:latin typeface="Twentieth Century"/>
                <a:ea typeface="Twentieth Century"/>
                <a:cs typeface="Twentieth Century"/>
                <a:sym typeface="Twentieth Century"/>
              </a:rPr>
              <a:t>Cont.(1)</a:t>
            </a:r>
            <a:endParaRPr sz="1100" b="0" i="0" u="none" strike="noStrike" cap="none">
              <a:solidFill>
                <a:srgbClr val="000000"/>
              </a:solidFill>
              <a:latin typeface="Arial"/>
              <a:ea typeface="Arial"/>
              <a:cs typeface="Arial"/>
              <a:sym typeface="Arial"/>
            </a:endParaRPr>
          </a:p>
        </p:txBody>
      </p:sp>
      <p:sp>
        <p:nvSpPr>
          <p:cNvPr id="410" name="Google Shape;410;p33"/>
          <p:cNvSpPr txBox="1"/>
          <p:nvPr/>
        </p:nvSpPr>
        <p:spPr>
          <a:xfrm>
            <a:off x="839754" y="971551"/>
            <a:ext cx="3245167" cy="3640104"/>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&lt;html&gt;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&lt;body&gt;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&lt;h4&gt;One column:&lt;/h4&gt;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&lt;table border="1"&gt;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&lt;tr&gt;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&lt;td&gt;100&lt;/td&gt;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&lt;/tr&gt;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&lt;/table&gt;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&lt;h4&gt;One row and three columns:&lt;/h4&gt;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&lt;table border="1"&gt;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&lt;tr&gt;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&lt;td&gt;100&lt;/td&gt;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  &lt;td&gt;200&lt;/td&gt;</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  &lt;td&gt;300&lt;/td&gt;</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&lt;/tr&gt;</a:t>
            </a: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&lt;/table&gt;</a:t>
            </a:r>
            <a:endParaRPr sz="1400" b="0" i="0" u="none" strike="noStrike" cap="none">
              <a:solidFill>
                <a:srgbClr val="000000"/>
              </a:solidFill>
              <a:latin typeface="Arial"/>
              <a:ea typeface="Arial"/>
              <a:cs typeface="Arial"/>
              <a:sym typeface="Arial"/>
            </a:endParaRPr>
          </a:p>
        </p:txBody>
      </p:sp>
      <p:sp>
        <p:nvSpPr>
          <p:cNvPr id="411" name="Google Shape;411;p33"/>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pic>
        <p:nvPicPr>
          <p:cNvPr id="412" name="Google Shape;412;p33"/>
          <p:cNvPicPr preferRelativeResize="0"/>
          <p:nvPr/>
        </p:nvPicPr>
        <p:blipFill rotWithShape="1">
          <a:blip r:embed="rId3">
            <a:alphaModFix/>
          </a:blip>
          <a:srcRect/>
          <a:stretch/>
        </p:blipFill>
        <p:spPr>
          <a:xfrm>
            <a:off x="5038530" y="1111510"/>
            <a:ext cx="2499806" cy="3177418"/>
          </a:xfrm>
          <a:prstGeom prst="rect">
            <a:avLst/>
          </a:prstGeom>
          <a:noFill/>
          <a:ln>
            <a:noFill/>
          </a:ln>
        </p:spPr>
      </p:pic>
      <p:sp>
        <p:nvSpPr>
          <p:cNvPr id="413" name="Google Shape;413;p33"/>
          <p:cNvSpPr txBox="1"/>
          <p:nvPr/>
        </p:nvSpPr>
        <p:spPr>
          <a:xfrm>
            <a:off x="839749" y="977795"/>
            <a:ext cx="3245167" cy="3625705"/>
          </a:xfrm>
          <a:prstGeom prst="rect">
            <a:avLst/>
          </a:prstGeom>
          <a:noFill/>
          <a:ln w="19050" cap="flat" cmpd="sng">
            <a:solidFill>
              <a:schemeClr val="dk1"/>
            </a:solidFill>
            <a:prstDash val="solid"/>
            <a:round/>
            <a:headEnd type="none" w="sm" len="sm"/>
            <a:tailEnd type="none" w="sm" len="sm"/>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&lt;h4&gt;Two rows and one column &lt;/h4&gt;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&lt;table border="1"&gt;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&lt;tr&gt;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&lt;td&gt;100&lt;/td&gt;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&lt;/tr&gt;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&lt;tr&gt;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&lt;td&gt;400&lt;/td&gt;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&lt;/tr&gt;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&lt;/table&gt;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&lt;/body&gt;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&lt;/html&gt;</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
              <a:buFont typeface="Arial"/>
              <a:buNone/>
            </a:pPr>
            <a:endParaRPr sz="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
              <a:buFont typeface="Arial"/>
              <a:buNone/>
            </a:pPr>
            <a:endParaRPr sz="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
              <a:buFont typeface="Arial"/>
              <a:buNone/>
            </a:pPr>
            <a:endParaRPr sz="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
              <a:buFont typeface="Arial"/>
              <a:buNone/>
            </a:pPr>
            <a:endParaRPr sz="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
              <a:buFont typeface="Arial"/>
              <a:buNone/>
            </a:pPr>
            <a:endParaRPr sz="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
              <a:buFont typeface="Arial"/>
              <a:buNone/>
            </a:pPr>
            <a:endParaRPr sz="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
              <a:buFont typeface="Arial"/>
              <a:buNone/>
            </a:pPr>
            <a:endParaRPr sz="300" b="0" i="0" u="none" strike="noStrike" cap="none" dirty="0">
              <a:solidFill>
                <a:srgbClr val="000000"/>
              </a:solidFill>
              <a:latin typeface="Arial"/>
              <a:ea typeface="Arial"/>
              <a:cs typeface="Arial"/>
              <a:sym typeface="Arial"/>
            </a:endParaRPr>
          </a:p>
        </p:txBody>
      </p:sp>
      <p:sp>
        <p:nvSpPr>
          <p:cNvPr id="414" name="Google Shape;414;p3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31</a:t>
            </a:fld>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41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3">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3">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3">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3">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3">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3">
                                            <p:txEl>
                                              <p:pRg st="21" end="2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3">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p:nvPr/>
        </p:nvSpPr>
        <p:spPr>
          <a:xfrm>
            <a:off x="0" y="0"/>
            <a:ext cx="9144000" cy="9144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Tables –</a:t>
            </a:r>
            <a:r>
              <a:rPr lang="en" sz="2100" b="0" i="0" u="none" strike="noStrike" cap="none">
                <a:solidFill>
                  <a:srgbClr val="464653"/>
                </a:solidFill>
                <a:latin typeface="Twentieth Century"/>
                <a:ea typeface="Twentieth Century"/>
                <a:cs typeface="Twentieth Century"/>
                <a:sym typeface="Twentieth Century"/>
              </a:rPr>
              <a:t> </a:t>
            </a:r>
            <a:r>
              <a:rPr lang="en" sz="2700" b="0" i="0" u="none" strike="noStrike" cap="none">
                <a:solidFill>
                  <a:srgbClr val="464653"/>
                </a:solidFill>
                <a:latin typeface="Twentieth Century"/>
                <a:ea typeface="Twentieth Century"/>
                <a:cs typeface="Twentieth Century"/>
                <a:sym typeface="Twentieth Century"/>
              </a:rPr>
              <a:t>The Border Attribute</a:t>
            </a:r>
            <a:endParaRPr sz="1100" b="0" i="0" u="none" strike="noStrike" cap="none">
              <a:solidFill>
                <a:srgbClr val="000000"/>
              </a:solidFill>
              <a:latin typeface="Arial"/>
              <a:ea typeface="Arial"/>
              <a:cs typeface="Arial"/>
              <a:sym typeface="Arial"/>
            </a:endParaRPr>
          </a:p>
        </p:txBody>
      </p:sp>
      <p:sp>
        <p:nvSpPr>
          <p:cNvPr id="423" name="Google Shape;423;p34"/>
          <p:cNvSpPr txBox="1"/>
          <p:nvPr/>
        </p:nvSpPr>
        <p:spPr>
          <a:xfrm>
            <a:off x="1602581" y="1200150"/>
            <a:ext cx="6115050" cy="3371850"/>
          </a:xfrm>
          <a:prstGeom prst="rect">
            <a:avLst/>
          </a:prstGeom>
          <a:noFill/>
          <a:ln>
            <a:noFill/>
          </a:ln>
        </p:spPr>
        <p:txBody>
          <a:bodyPr spcFirstLastPara="1" wrap="square" lIns="68575" tIns="34275" rIns="68575" bIns="34275" anchor="t" anchorCtr="0">
            <a:noAutofit/>
          </a:bodyPr>
          <a:lstStyle/>
          <a:p>
            <a:pPr marL="241300" marR="0" lvl="0" indent="-234950" algn="l" rtl="0">
              <a:lnSpc>
                <a:spcPct val="100000"/>
              </a:lnSpc>
              <a:spcBef>
                <a:spcPts val="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To display a table with borders.</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endParaRPr sz="2200" b="0" i="0" u="none" strike="noStrike" cap="none">
              <a:solidFill>
                <a:srgbClr val="000000"/>
              </a:solidFill>
              <a:latin typeface="Twentieth Century"/>
              <a:ea typeface="Twentieth Century"/>
              <a:cs typeface="Twentieth Century"/>
              <a:sym typeface="Twentieth Century"/>
            </a:endParaRPr>
          </a:p>
          <a:p>
            <a:pPr marL="241300" marR="0" lvl="0" indent="-234950" algn="l" rtl="0">
              <a:lnSpc>
                <a:spcPct val="10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If you do not specify a border attribute, the table will be displayed without borders.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Twentieth Century"/>
              <a:ea typeface="Twentieth Century"/>
              <a:cs typeface="Twentieth Century"/>
              <a:sym typeface="Twentieth Century"/>
            </a:endParaRPr>
          </a:p>
        </p:txBody>
      </p:sp>
      <p:sp>
        <p:nvSpPr>
          <p:cNvPr id="424" name="Google Shape;424;p34"/>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425" name="Google Shape;425;p3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32</a:t>
            </a:fld>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5"/>
          <p:cNvSpPr txBox="1"/>
          <p:nvPr/>
        </p:nvSpPr>
        <p:spPr>
          <a:xfrm>
            <a:off x="0" y="0"/>
            <a:ext cx="9144000" cy="9144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Table Headers</a:t>
            </a:r>
            <a:endParaRPr sz="1100" b="0" i="0" u="none" strike="noStrike" cap="none">
              <a:solidFill>
                <a:srgbClr val="000000"/>
              </a:solidFill>
              <a:latin typeface="Arial"/>
              <a:ea typeface="Arial"/>
              <a:cs typeface="Arial"/>
              <a:sym typeface="Arial"/>
            </a:endParaRPr>
          </a:p>
        </p:txBody>
      </p:sp>
      <p:sp>
        <p:nvSpPr>
          <p:cNvPr id="432" name="Google Shape;432;p35"/>
          <p:cNvSpPr txBox="1"/>
          <p:nvPr/>
        </p:nvSpPr>
        <p:spPr>
          <a:xfrm>
            <a:off x="1602581" y="1200150"/>
            <a:ext cx="6115050" cy="3371850"/>
          </a:xfrm>
          <a:prstGeom prst="rect">
            <a:avLst/>
          </a:prstGeom>
          <a:noFill/>
          <a:ln>
            <a:noFill/>
          </a:ln>
        </p:spPr>
        <p:txBody>
          <a:bodyPr spcFirstLastPara="1" wrap="square" lIns="68575" tIns="34275" rIns="68575" bIns="34275" anchor="t" anchorCtr="0">
            <a:noAutofit/>
          </a:bodyPr>
          <a:lstStyle/>
          <a:p>
            <a:pPr marL="241300" marR="0" lvl="0" indent="-234950" algn="l" rtl="0">
              <a:lnSpc>
                <a:spcPct val="100000"/>
              </a:lnSpc>
              <a:spcBef>
                <a:spcPts val="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Header information in a table are defined with the &lt;th&gt; tag.</a:t>
            </a:r>
            <a:endParaRPr sz="1100" b="0" i="0" u="none" strike="noStrike" cap="none">
              <a:solidFill>
                <a:srgbClr val="000000"/>
              </a:solidFill>
              <a:latin typeface="Arial"/>
              <a:ea typeface="Arial"/>
              <a:cs typeface="Arial"/>
              <a:sym typeface="Arial"/>
            </a:endParaRPr>
          </a:p>
          <a:p>
            <a:pPr marL="241300" marR="0" lvl="0" indent="-234950" algn="l" rtl="0">
              <a:lnSpc>
                <a:spcPct val="10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The text in a th element will be bold and centered.</a:t>
            </a:r>
            <a:endParaRPr sz="1100" b="0" i="0" u="none" strike="noStrike" cap="none">
              <a:solidFill>
                <a:srgbClr val="000000"/>
              </a:solidFill>
              <a:latin typeface="Arial"/>
              <a:ea typeface="Arial"/>
              <a:cs typeface="Arial"/>
              <a:sym typeface="Arial"/>
            </a:endParaRPr>
          </a:p>
          <a:p>
            <a:pPr marL="241300" marR="0" lvl="0" indent="-234950" algn="l" rtl="0">
              <a:lnSpc>
                <a:spcPct val="10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&lt;tr&gt;</a:t>
            </a:r>
            <a:br>
              <a:rPr lang="en" sz="2200" b="0" i="0" u="none" strike="noStrike" cap="none">
                <a:solidFill>
                  <a:srgbClr val="000000"/>
                </a:solidFill>
                <a:latin typeface="Twentieth Century"/>
                <a:ea typeface="Twentieth Century"/>
                <a:cs typeface="Twentieth Century"/>
                <a:sym typeface="Twentieth Century"/>
              </a:rPr>
            </a:br>
            <a:r>
              <a:rPr lang="en" sz="2200" b="0" i="0" u="none" strike="noStrike" cap="none">
                <a:solidFill>
                  <a:srgbClr val="000000"/>
                </a:solidFill>
                <a:latin typeface="Twentieth Century"/>
                <a:ea typeface="Twentieth Century"/>
                <a:cs typeface="Twentieth Century"/>
                <a:sym typeface="Twentieth Century"/>
              </a:rPr>
              <a:t>&lt;th&gt;Header 1&lt;/th&gt;</a:t>
            </a:r>
            <a:br>
              <a:rPr lang="en" sz="2200" b="0" i="0" u="none" strike="noStrike" cap="none">
                <a:solidFill>
                  <a:srgbClr val="000000"/>
                </a:solidFill>
                <a:latin typeface="Twentieth Century"/>
                <a:ea typeface="Twentieth Century"/>
                <a:cs typeface="Twentieth Century"/>
                <a:sym typeface="Twentieth Century"/>
              </a:rPr>
            </a:br>
            <a:r>
              <a:rPr lang="en" sz="2200" b="0" i="0" u="none" strike="noStrike" cap="none">
                <a:solidFill>
                  <a:srgbClr val="000000"/>
                </a:solidFill>
                <a:latin typeface="Twentieth Century"/>
                <a:ea typeface="Twentieth Century"/>
                <a:cs typeface="Twentieth Century"/>
                <a:sym typeface="Twentieth Century"/>
              </a:rPr>
              <a:t>&lt;th&gt;Header 2&lt;/th&gt;</a:t>
            </a:r>
            <a:br>
              <a:rPr lang="en" sz="2200" b="0" i="0" u="none" strike="noStrike" cap="none">
                <a:solidFill>
                  <a:srgbClr val="000000"/>
                </a:solidFill>
                <a:latin typeface="Twentieth Century"/>
                <a:ea typeface="Twentieth Century"/>
                <a:cs typeface="Twentieth Century"/>
                <a:sym typeface="Twentieth Century"/>
              </a:rPr>
            </a:br>
            <a:r>
              <a:rPr lang="en" sz="2200" b="0" i="0" u="none" strike="noStrike" cap="none">
                <a:solidFill>
                  <a:srgbClr val="000000"/>
                </a:solidFill>
                <a:latin typeface="Twentieth Century"/>
                <a:ea typeface="Twentieth Century"/>
                <a:cs typeface="Twentieth Century"/>
                <a:sym typeface="Twentieth Century"/>
              </a:rPr>
              <a:t>&lt;/tr&gt;</a:t>
            </a:r>
            <a:endParaRPr sz="1100" b="0" i="0" u="none" strike="noStrike" cap="none">
              <a:solidFill>
                <a:srgbClr val="000000"/>
              </a:solidFill>
              <a:latin typeface="Arial"/>
              <a:ea typeface="Arial"/>
              <a:cs typeface="Arial"/>
              <a:sym typeface="Arial"/>
            </a:endParaRPr>
          </a:p>
        </p:txBody>
      </p:sp>
      <p:sp>
        <p:nvSpPr>
          <p:cNvPr id="433" name="Google Shape;433;p35"/>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graphicFrame>
        <p:nvGraphicFramePr>
          <p:cNvPr id="434" name="Google Shape;434;p35"/>
          <p:cNvGraphicFramePr/>
          <p:nvPr/>
        </p:nvGraphicFramePr>
        <p:xfrm>
          <a:off x="2914650" y="4229101"/>
          <a:ext cx="3829050" cy="345275"/>
        </p:xfrm>
        <a:graphic>
          <a:graphicData uri="http://schemas.openxmlformats.org/drawingml/2006/table">
            <a:tbl>
              <a:tblPr>
                <a:noFill/>
                <a:tableStyleId>{A16567E9-2FDE-403B-A15F-8F233692F72D}</a:tableStyleId>
              </a:tblPr>
              <a:tblGrid>
                <a:gridCol w="1914525">
                  <a:extLst>
                    <a:ext uri="{9D8B030D-6E8A-4147-A177-3AD203B41FA5}">
                      <a16:colId xmlns:a16="http://schemas.microsoft.com/office/drawing/2014/main" val="20000"/>
                    </a:ext>
                  </a:extLst>
                </a:gridCol>
                <a:gridCol w="1914525">
                  <a:extLst>
                    <a:ext uri="{9D8B030D-6E8A-4147-A177-3AD203B41FA5}">
                      <a16:colId xmlns:a16="http://schemas.microsoft.com/office/drawing/2014/main" val="20001"/>
                    </a:ext>
                  </a:extLst>
                </a:gridCol>
              </a:tblGrid>
              <a:tr h="345275">
                <a:tc>
                  <a:txBody>
                    <a:bodyPr/>
                    <a:lstStyle/>
                    <a:p>
                      <a:pPr marL="0" marR="0" lvl="0" indent="0" algn="ctr" rtl="0">
                        <a:lnSpc>
                          <a:spcPct val="98000"/>
                        </a:lnSpc>
                        <a:spcBef>
                          <a:spcPts val="0"/>
                        </a:spcBef>
                        <a:spcAft>
                          <a:spcPts val="0"/>
                        </a:spcAft>
                        <a:buClr>
                          <a:srgbClr val="FFFFFF"/>
                        </a:buClr>
                        <a:buSzPts val="1800"/>
                        <a:buFont typeface="Twentieth Century"/>
                        <a:buNone/>
                      </a:pPr>
                      <a:r>
                        <a:rPr lang="en" sz="1800" b="1" i="0" u="none" strike="noStrike" cap="none">
                          <a:solidFill>
                            <a:srgbClr val="FFFFFF"/>
                          </a:solidFill>
                          <a:latin typeface="Twentieth Century"/>
                          <a:ea typeface="Twentieth Century"/>
                          <a:cs typeface="Twentieth Century"/>
                          <a:sym typeface="Twentieth Century"/>
                        </a:rPr>
                        <a:t>Header 1</a:t>
                      </a:r>
                      <a:endParaRPr sz="1100" u="none" strike="noStrike" cap="none"/>
                    </a:p>
                  </a:txBody>
                  <a:tcPr marL="67500" marR="67500" marT="39675" marB="35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727CA3"/>
                    </a:solidFill>
                  </a:tcPr>
                </a:tc>
                <a:tc>
                  <a:txBody>
                    <a:bodyPr/>
                    <a:lstStyle/>
                    <a:p>
                      <a:pPr marL="0" marR="0" lvl="0" indent="0" algn="ctr" rtl="0">
                        <a:lnSpc>
                          <a:spcPct val="98000"/>
                        </a:lnSpc>
                        <a:spcBef>
                          <a:spcPts val="0"/>
                        </a:spcBef>
                        <a:spcAft>
                          <a:spcPts val="0"/>
                        </a:spcAft>
                        <a:buClr>
                          <a:srgbClr val="FFFFFF"/>
                        </a:buClr>
                        <a:buSzPts val="1800"/>
                        <a:buFont typeface="Twentieth Century"/>
                        <a:buNone/>
                      </a:pPr>
                      <a:r>
                        <a:rPr lang="en" sz="1800" b="1" i="0" u="none" strike="noStrike" cap="none">
                          <a:solidFill>
                            <a:srgbClr val="FFFFFF"/>
                          </a:solidFill>
                          <a:latin typeface="Twentieth Century"/>
                          <a:ea typeface="Twentieth Century"/>
                          <a:cs typeface="Twentieth Century"/>
                          <a:sym typeface="Twentieth Century"/>
                        </a:rPr>
                        <a:t>Header 2</a:t>
                      </a:r>
                      <a:endParaRPr sz="1100" u="none" strike="noStrike" cap="none"/>
                    </a:p>
                  </a:txBody>
                  <a:tcPr marL="67500" marR="67500" marT="39675" marB="351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727CA3"/>
                    </a:solidFill>
                  </a:tcPr>
                </a:tc>
                <a:extLst>
                  <a:ext uri="{0D108BD9-81ED-4DB2-BD59-A6C34878D82A}">
                    <a16:rowId xmlns:a16="http://schemas.microsoft.com/office/drawing/2014/main" val="10000"/>
                  </a:ext>
                </a:extLst>
              </a:tr>
            </a:tbl>
          </a:graphicData>
        </a:graphic>
      </p:graphicFrame>
      <p:sp>
        <p:nvSpPr>
          <p:cNvPr id="435" name="Google Shape;435;p3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33</a:t>
            </a:fld>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p:nvPr/>
        </p:nvSpPr>
        <p:spPr>
          <a:xfrm>
            <a:off x="-53340" y="10496"/>
            <a:ext cx="919734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Colspan</a:t>
            </a:r>
            <a:endParaRPr sz="1100" b="0" i="0" u="none" strike="noStrike" cap="none">
              <a:solidFill>
                <a:srgbClr val="000000"/>
              </a:solidFill>
              <a:latin typeface="Arial"/>
              <a:ea typeface="Arial"/>
              <a:cs typeface="Arial"/>
              <a:sym typeface="Arial"/>
            </a:endParaRPr>
          </a:p>
        </p:txBody>
      </p:sp>
      <p:sp>
        <p:nvSpPr>
          <p:cNvPr id="442" name="Google Shape;442;p36"/>
          <p:cNvSpPr txBox="1"/>
          <p:nvPr/>
        </p:nvSpPr>
        <p:spPr>
          <a:xfrm>
            <a:off x="1022868" y="1057858"/>
            <a:ext cx="3829050" cy="36576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60000"/>
              </a:lnSpc>
              <a:spcBef>
                <a:spcPts val="0"/>
              </a:spcBef>
              <a:spcAft>
                <a:spcPts val="0"/>
              </a:spcAft>
              <a:buClr>
                <a:srgbClr val="000000"/>
              </a:buClr>
              <a:buSzPts val="800"/>
              <a:buFont typeface="Arial"/>
              <a:buNone/>
            </a:pPr>
            <a:r>
              <a:rPr lang="en" sz="8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&lt;h4&gt;Cell that spans two columns:&lt;/h4&gt;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&lt;table border="1"&gt;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&lt;th&gt;Name&lt;/th&gt;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&lt;th colspan="2"&gt;Telephone&lt;/th&gt;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&lt;td&gt;Bill Gates&lt;/td&gt;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&lt;td&gt;555 77 854&lt;/td&gt;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&lt;td&gt;555 77 855&lt;/td&gt;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&lt;/table&gt;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FF0000"/>
                </a:solidFill>
                <a:latin typeface="Times New Roman"/>
                <a:ea typeface="Times New Roman"/>
                <a:cs typeface="Times New Roman"/>
                <a:sym typeface="Times New Roman"/>
              </a:rPr>
              <a:t> &lt;/html&gt;</a:t>
            </a:r>
            <a:endParaRPr sz="1100" b="0" i="0" u="none" strike="noStrike" cap="none">
              <a:solidFill>
                <a:srgbClr val="000000"/>
              </a:solidFill>
              <a:latin typeface="Arial"/>
              <a:ea typeface="Arial"/>
              <a:cs typeface="Arial"/>
              <a:sym typeface="Arial"/>
            </a:endParaRPr>
          </a:p>
        </p:txBody>
      </p:sp>
      <p:sp>
        <p:nvSpPr>
          <p:cNvPr id="443" name="Google Shape;443;p36"/>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444" name="Google Shape;444;p36"/>
          <p:cNvSpPr txBox="1"/>
          <p:nvPr/>
        </p:nvSpPr>
        <p:spPr>
          <a:xfrm>
            <a:off x="805924" y="488375"/>
            <a:ext cx="3870000" cy="6711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Table cells that span more than one column</a:t>
            </a: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pic>
        <p:nvPicPr>
          <p:cNvPr id="445" name="Google Shape;445;p36"/>
          <p:cNvPicPr preferRelativeResize="0"/>
          <p:nvPr/>
        </p:nvPicPr>
        <p:blipFill rotWithShape="1">
          <a:blip r:embed="rId3">
            <a:alphaModFix/>
          </a:blip>
          <a:srcRect/>
          <a:stretch/>
        </p:blipFill>
        <p:spPr>
          <a:xfrm>
            <a:off x="5376765" y="1735494"/>
            <a:ext cx="2760695" cy="1738993"/>
          </a:xfrm>
          <a:prstGeom prst="rect">
            <a:avLst/>
          </a:prstGeom>
          <a:noFill/>
          <a:ln>
            <a:noFill/>
          </a:ln>
        </p:spPr>
      </p:pic>
      <p:sp>
        <p:nvSpPr>
          <p:cNvPr id="446" name="Google Shape;446;p3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34</a:t>
            </a:fld>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7"/>
          <p:cNvSpPr txBox="1"/>
          <p:nvPr/>
        </p:nvSpPr>
        <p:spPr>
          <a:xfrm>
            <a:off x="0" y="-57149"/>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000"/>
              <a:buFont typeface="Arial"/>
              <a:buNone/>
            </a:pPr>
            <a:br>
              <a:rPr lang="en" sz="3000" b="0" i="0" u="none" strike="noStrike" cap="none">
                <a:solidFill>
                  <a:srgbClr val="464653"/>
                </a:solidFill>
                <a:latin typeface="Twentieth Century"/>
                <a:ea typeface="Twentieth Century"/>
                <a:cs typeface="Twentieth Century"/>
                <a:sym typeface="Twentieth Century"/>
              </a:rPr>
            </a:br>
            <a:br>
              <a:rPr lang="en" sz="3000" b="0" i="0" u="none" strike="noStrike" cap="none">
                <a:solidFill>
                  <a:srgbClr val="464653"/>
                </a:solidFill>
                <a:latin typeface="Twentieth Century"/>
                <a:ea typeface="Twentieth Century"/>
                <a:cs typeface="Twentieth Century"/>
                <a:sym typeface="Twentieth Century"/>
              </a:rPr>
            </a:br>
            <a:r>
              <a:rPr lang="en" sz="3000" b="0" i="0" u="none" strike="noStrike" cap="none">
                <a:solidFill>
                  <a:srgbClr val="464653"/>
                </a:solidFill>
                <a:latin typeface="Twentieth Century"/>
                <a:ea typeface="Twentieth Century"/>
                <a:cs typeface="Twentieth Century"/>
                <a:sym typeface="Twentieth Century"/>
              </a:rPr>
              <a:t>Rowspan</a:t>
            </a:r>
            <a:br>
              <a:rPr lang="en" sz="3000" b="0" i="0" u="none" strike="noStrike" cap="none">
                <a:solidFill>
                  <a:srgbClr val="464653"/>
                </a:solidFill>
                <a:latin typeface="Twentieth Century"/>
                <a:ea typeface="Twentieth Century"/>
                <a:cs typeface="Twentieth Century"/>
                <a:sym typeface="Twentieth Century"/>
              </a:rPr>
            </a:br>
            <a:r>
              <a:rPr lang="en" sz="3000" b="0" i="0" u="none" strike="noStrike" cap="none">
                <a:solidFill>
                  <a:srgbClr val="464653"/>
                </a:solidFill>
                <a:latin typeface="Twentieth Century"/>
                <a:ea typeface="Twentieth Century"/>
                <a:cs typeface="Twentieth Century"/>
                <a:sym typeface="Twentieth Century"/>
              </a:rPr>
              <a:t> </a:t>
            </a:r>
            <a:br>
              <a:rPr lang="en" sz="1800" b="0" i="0" u="none" strike="noStrike" cap="none">
                <a:solidFill>
                  <a:srgbClr val="464653"/>
                </a:solidFill>
                <a:latin typeface="Twentieth Century"/>
                <a:ea typeface="Twentieth Century"/>
                <a:cs typeface="Twentieth Century"/>
                <a:sym typeface="Twentieth Century"/>
              </a:rPr>
            </a:br>
            <a:endParaRPr sz="1100" b="0" i="0" u="none" strike="noStrike" cap="none">
              <a:solidFill>
                <a:srgbClr val="000000"/>
              </a:solidFill>
              <a:latin typeface="Arial"/>
              <a:ea typeface="Arial"/>
              <a:cs typeface="Arial"/>
              <a:sym typeface="Arial"/>
            </a:endParaRPr>
          </a:p>
        </p:txBody>
      </p:sp>
      <p:sp>
        <p:nvSpPr>
          <p:cNvPr id="453" name="Google Shape;453;p37"/>
          <p:cNvSpPr txBox="1"/>
          <p:nvPr/>
        </p:nvSpPr>
        <p:spPr>
          <a:xfrm>
            <a:off x="1013538" y="1016003"/>
            <a:ext cx="3943350" cy="37147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60000"/>
              </a:lnSpc>
              <a:spcBef>
                <a:spcPts val="0"/>
              </a:spcBef>
              <a:spcAft>
                <a:spcPts val="0"/>
              </a:spcAft>
              <a:buClr>
                <a:srgbClr val="000000"/>
              </a:buClr>
              <a:buSzPts val="800"/>
              <a:buFont typeface="Arial"/>
              <a:buNone/>
            </a:pPr>
            <a:r>
              <a:rPr lang="en" sz="8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&lt;h4&gt;Cell that spans two rows:&lt;/h4&gt;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&lt;table border="1"&gt;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&lt;th&gt;First Name:&lt;/th&gt;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&lt;td&gt;Bill Gates&lt;/td&gt;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&lt;th rowspan="2"&gt;Telephone:&lt;/th&gt;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&lt;td&gt;555 77 854&lt;/td&gt;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  &lt;td&gt;555 77 855&lt;/td&gt;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&lt;/tr&gt;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800"/>
              <a:buFont typeface="Arial"/>
              <a:buNone/>
            </a:pPr>
            <a:r>
              <a:rPr lang="en" sz="800" b="1" i="0" u="none" strike="noStrike" cap="none">
                <a:solidFill>
                  <a:srgbClr val="000000"/>
                </a:solidFill>
                <a:latin typeface="Times New Roman"/>
                <a:ea typeface="Times New Roman"/>
                <a:cs typeface="Times New Roman"/>
                <a:sym typeface="Times New Roman"/>
              </a:rPr>
              <a:t>&lt;/table&gt;</a:t>
            </a:r>
            <a:r>
              <a:rPr lang="en" sz="800" b="1" i="0" u="none" strike="noStrike" cap="none">
                <a:solidFill>
                  <a:srgbClr val="0070C0"/>
                </a:solidFill>
                <a:latin typeface="Times New Roman"/>
                <a:ea typeface="Times New Roman"/>
                <a:cs typeface="Times New Roman"/>
                <a:sym typeface="Times New Roman"/>
              </a:rPr>
              <a:t>&lt;/body&gt;</a:t>
            </a:r>
            <a:r>
              <a:rPr lang="en" sz="8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p:txBody>
      </p:sp>
      <p:sp>
        <p:nvSpPr>
          <p:cNvPr id="454" name="Google Shape;454;p37"/>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455" name="Google Shape;455;p37"/>
          <p:cNvSpPr txBox="1"/>
          <p:nvPr/>
        </p:nvSpPr>
        <p:spPr>
          <a:xfrm>
            <a:off x="776775" y="739775"/>
            <a:ext cx="3875700" cy="2865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Table cells that span more than one row</a:t>
            </a:r>
            <a:endParaRPr sz="1100" b="0" i="0" u="none" strike="noStrike" cap="none">
              <a:solidFill>
                <a:srgbClr val="000000"/>
              </a:solidFill>
              <a:latin typeface="Arial"/>
              <a:ea typeface="Arial"/>
              <a:cs typeface="Arial"/>
              <a:sym typeface="Arial"/>
            </a:endParaRPr>
          </a:p>
        </p:txBody>
      </p:sp>
      <p:pic>
        <p:nvPicPr>
          <p:cNvPr id="456" name="Google Shape;456;p37"/>
          <p:cNvPicPr preferRelativeResize="0"/>
          <p:nvPr/>
        </p:nvPicPr>
        <p:blipFill rotWithShape="1">
          <a:blip r:embed="rId3">
            <a:alphaModFix/>
          </a:blip>
          <a:srcRect/>
          <a:stretch/>
        </p:blipFill>
        <p:spPr>
          <a:xfrm>
            <a:off x="5463073" y="1648749"/>
            <a:ext cx="2220030" cy="1888816"/>
          </a:xfrm>
          <a:prstGeom prst="rect">
            <a:avLst/>
          </a:prstGeom>
          <a:noFill/>
          <a:ln>
            <a:noFill/>
          </a:ln>
        </p:spPr>
      </p:pic>
      <p:sp>
        <p:nvSpPr>
          <p:cNvPr id="457" name="Google Shape;457;p3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35</a:t>
            </a:fld>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8"/>
          <p:cNvSpPr txBox="1"/>
          <p:nvPr/>
        </p:nvSpPr>
        <p:spPr>
          <a:xfrm>
            <a:off x="1602581" y="171450"/>
            <a:ext cx="6115050" cy="74295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464653"/>
                </a:solidFill>
                <a:latin typeface="Twentieth Century"/>
                <a:ea typeface="Twentieth Century"/>
                <a:cs typeface="Twentieth Century"/>
                <a:sym typeface="Twentieth Century"/>
              </a:rPr>
              <a:t>HTML Table </a:t>
            </a:r>
            <a:br>
              <a:rPr lang="en" sz="3000" b="0" i="0" u="none" strike="noStrike" cap="none">
                <a:solidFill>
                  <a:srgbClr val="464653"/>
                </a:solidFill>
                <a:latin typeface="Twentieth Century"/>
                <a:ea typeface="Twentieth Century"/>
                <a:cs typeface="Twentieth Century"/>
                <a:sym typeface="Twentieth Century"/>
              </a:rPr>
            </a:br>
            <a:r>
              <a:rPr lang="en" sz="2100" b="0" i="0" u="none" strike="noStrike" cap="none">
                <a:solidFill>
                  <a:srgbClr val="464653"/>
                </a:solidFill>
                <a:latin typeface="Twentieth Century"/>
                <a:ea typeface="Twentieth Century"/>
                <a:cs typeface="Twentieth Century"/>
                <a:sym typeface="Twentieth Century"/>
              </a:rPr>
              <a:t>thead, tfoot, and a tbody element</a:t>
            </a:r>
            <a:endParaRPr sz="1100" b="0" i="0" u="none" strike="noStrike" cap="none">
              <a:solidFill>
                <a:srgbClr val="000000"/>
              </a:solidFill>
              <a:latin typeface="Arial"/>
              <a:ea typeface="Arial"/>
              <a:cs typeface="Arial"/>
              <a:sym typeface="Arial"/>
            </a:endParaRPr>
          </a:p>
        </p:txBody>
      </p:sp>
      <p:sp>
        <p:nvSpPr>
          <p:cNvPr id="464" name="Google Shape;464;p38"/>
          <p:cNvSpPr txBox="1"/>
          <p:nvPr/>
        </p:nvSpPr>
        <p:spPr>
          <a:xfrm>
            <a:off x="1602581" y="1200150"/>
            <a:ext cx="6115050" cy="3371850"/>
          </a:xfrm>
          <a:prstGeom prst="rect">
            <a:avLst/>
          </a:prstGeom>
          <a:noFill/>
          <a:ln>
            <a:noFill/>
          </a:ln>
        </p:spPr>
        <p:txBody>
          <a:bodyPr spcFirstLastPara="1" wrap="square" lIns="68575" tIns="34275" rIns="68575" bIns="34275" anchor="t" anchorCtr="0">
            <a:noAutofit/>
          </a:bodyPr>
          <a:lstStyle/>
          <a:p>
            <a:pPr marL="241300" marR="0" lvl="0" indent="-234950" algn="l" rtl="0">
              <a:lnSpc>
                <a:spcPct val="200000"/>
              </a:lnSpc>
              <a:spcBef>
                <a:spcPts val="0"/>
              </a:spcBef>
              <a:spcAft>
                <a:spcPts val="0"/>
              </a:spcAft>
              <a:buClr>
                <a:srgbClr val="9FB8CD"/>
              </a:buClr>
              <a:buSzPts val="1300"/>
              <a:buFont typeface="Noto Sans Symbols"/>
              <a:buChar char="◻"/>
            </a:pPr>
            <a:r>
              <a:rPr lang="en" sz="2200" b="0" i="0" u="sng" strike="noStrike" cap="none" dirty="0">
                <a:solidFill>
                  <a:schemeClr val="hlink"/>
                </a:solidFill>
                <a:latin typeface="Arial"/>
                <a:ea typeface="Arial"/>
                <a:cs typeface="Arial"/>
                <a:sym typeface="Arial"/>
                <a:hlinkClick r:id="rId3"/>
              </a:rPr>
              <a:t>&lt;thead&gt;</a:t>
            </a:r>
            <a:r>
              <a:rPr lang="en" sz="2200" b="0" i="0" u="none" strike="noStrike" cap="none" dirty="0">
                <a:solidFill>
                  <a:srgbClr val="000000"/>
                </a:solidFill>
                <a:latin typeface="Twentieth Century"/>
                <a:ea typeface="Twentieth Century"/>
                <a:cs typeface="Twentieth Century"/>
                <a:sym typeface="Twentieth Century"/>
              </a:rPr>
              <a:t>Groups the header content in a table</a:t>
            </a:r>
            <a:endParaRPr sz="1100" b="0" i="0" u="none" strike="noStrike" cap="none" dirty="0">
              <a:solidFill>
                <a:srgbClr val="000000"/>
              </a:solidFill>
              <a:latin typeface="Arial"/>
              <a:ea typeface="Arial"/>
              <a:cs typeface="Arial"/>
              <a:sym typeface="Arial"/>
            </a:endParaRPr>
          </a:p>
          <a:p>
            <a:pPr marL="241300" marR="0" lvl="0" indent="-234950" algn="l" rtl="0">
              <a:lnSpc>
                <a:spcPct val="200000"/>
              </a:lnSpc>
              <a:spcBef>
                <a:spcPts val="500"/>
              </a:spcBef>
              <a:spcAft>
                <a:spcPts val="0"/>
              </a:spcAft>
              <a:buClr>
                <a:srgbClr val="9FB8CD"/>
              </a:buClr>
              <a:buSzPts val="1300"/>
              <a:buFont typeface="Noto Sans Symbols"/>
              <a:buChar char="◻"/>
            </a:pPr>
            <a:r>
              <a:rPr lang="en" sz="2200" b="0" i="0" u="sng" strike="noStrike" cap="none" dirty="0">
                <a:solidFill>
                  <a:schemeClr val="hlink"/>
                </a:solidFill>
                <a:latin typeface="Arial"/>
                <a:ea typeface="Arial"/>
                <a:cs typeface="Arial"/>
                <a:sym typeface="Arial"/>
                <a:hlinkClick r:id="rId4"/>
              </a:rPr>
              <a:t>&lt;tbody&gt;</a:t>
            </a:r>
            <a:r>
              <a:rPr lang="en" sz="2200" b="0" i="0" u="none" strike="noStrike" cap="none" dirty="0">
                <a:solidFill>
                  <a:srgbClr val="000000"/>
                </a:solidFill>
                <a:latin typeface="Twentieth Century"/>
                <a:ea typeface="Twentieth Century"/>
                <a:cs typeface="Twentieth Century"/>
                <a:sym typeface="Twentieth Century"/>
              </a:rPr>
              <a:t>Groups the body content in a table</a:t>
            </a:r>
            <a:endParaRPr sz="1100" b="0" i="0" u="none" strike="noStrike" cap="none" dirty="0">
              <a:solidFill>
                <a:srgbClr val="000000"/>
              </a:solidFill>
              <a:latin typeface="Arial"/>
              <a:ea typeface="Arial"/>
              <a:cs typeface="Arial"/>
              <a:sym typeface="Arial"/>
            </a:endParaRPr>
          </a:p>
          <a:p>
            <a:pPr marL="241300" marR="0" lvl="0" indent="-234950" algn="l" rtl="0">
              <a:lnSpc>
                <a:spcPct val="200000"/>
              </a:lnSpc>
              <a:spcBef>
                <a:spcPts val="500"/>
              </a:spcBef>
              <a:spcAft>
                <a:spcPts val="0"/>
              </a:spcAft>
              <a:buClr>
                <a:srgbClr val="9FB8CD"/>
              </a:buClr>
              <a:buSzPts val="1300"/>
              <a:buFont typeface="Noto Sans Symbols"/>
              <a:buChar char="◻"/>
            </a:pPr>
            <a:r>
              <a:rPr lang="en" sz="2200" b="0" i="0" u="sng" strike="noStrike" cap="none" dirty="0">
                <a:solidFill>
                  <a:schemeClr val="hlink"/>
                </a:solidFill>
                <a:latin typeface="Arial"/>
                <a:ea typeface="Arial"/>
                <a:cs typeface="Arial"/>
                <a:sym typeface="Arial"/>
                <a:hlinkClick r:id="rId5"/>
              </a:rPr>
              <a:t>&lt;tfoot&gt;</a:t>
            </a:r>
            <a:r>
              <a:rPr lang="en" sz="2200" b="0" i="0" u="none" strike="noStrike" cap="none" dirty="0">
                <a:solidFill>
                  <a:srgbClr val="000000"/>
                </a:solidFill>
                <a:latin typeface="Twentieth Century"/>
                <a:ea typeface="Twentieth Century"/>
                <a:cs typeface="Twentieth Century"/>
                <a:sym typeface="Twentieth Century"/>
              </a:rPr>
              <a:t>Groups the footer content in a table</a:t>
            </a:r>
            <a:endParaRPr sz="1100" b="0" i="0" u="none" strike="noStrike" cap="none" dirty="0">
              <a:solidFill>
                <a:srgbClr val="000000"/>
              </a:solidFill>
              <a:latin typeface="Arial"/>
              <a:ea typeface="Arial"/>
              <a:cs typeface="Arial"/>
              <a:sym typeface="Arial"/>
            </a:endParaRPr>
          </a:p>
        </p:txBody>
      </p:sp>
      <p:sp>
        <p:nvSpPr>
          <p:cNvPr id="465" name="Google Shape;465;p38"/>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466" name="Google Shape;466;p3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36</a:t>
            </a:fld>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9"/>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Lists</a:t>
            </a:r>
            <a:endParaRPr sz="1100" b="0" i="0" u="none" strike="noStrike" cap="none">
              <a:solidFill>
                <a:srgbClr val="000000"/>
              </a:solidFill>
              <a:latin typeface="Arial"/>
              <a:ea typeface="Arial"/>
              <a:cs typeface="Arial"/>
              <a:sym typeface="Arial"/>
            </a:endParaRPr>
          </a:p>
        </p:txBody>
      </p:sp>
      <p:sp>
        <p:nvSpPr>
          <p:cNvPr id="473" name="Google Shape;473;p39"/>
          <p:cNvSpPr txBox="1"/>
          <p:nvPr/>
        </p:nvSpPr>
        <p:spPr>
          <a:xfrm>
            <a:off x="1602581" y="1200150"/>
            <a:ext cx="6115050" cy="3371850"/>
          </a:xfrm>
          <a:prstGeom prst="rect">
            <a:avLst/>
          </a:prstGeom>
          <a:noFill/>
          <a:ln>
            <a:noFill/>
          </a:ln>
        </p:spPr>
        <p:txBody>
          <a:bodyPr spcFirstLastPara="1" wrap="square" lIns="68575" tIns="34275" rIns="68575" bIns="34275" anchor="t" anchorCtr="0">
            <a:noAutofit/>
          </a:bodyPr>
          <a:lstStyle/>
          <a:p>
            <a:pPr marL="241300" marR="0" lvl="0" indent="-234950" algn="l" rtl="0">
              <a:lnSpc>
                <a:spcPct val="100000"/>
              </a:lnSpc>
              <a:spcBef>
                <a:spcPts val="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Most common Html Lists are:</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r>
              <a:rPr lang="en" sz="2200" b="0" i="0" u="none" strike="noStrike" cap="none">
                <a:solidFill>
                  <a:srgbClr val="000000"/>
                </a:solidFill>
                <a:latin typeface="Twentieth Century"/>
                <a:ea typeface="Twentieth Century"/>
                <a:cs typeface="Twentieth Century"/>
                <a:sym typeface="Twentieth Century"/>
              </a:rPr>
              <a:t>Ordered List:</a:t>
            </a:r>
            <a:endParaRPr sz="1100" b="0" i="0" u="none" strike="noStrike" cap="none">
              <a:solidFill>
                <a:srgbClr val="000000"/>
              </a:solidFill>
              <a:latin typeface="Arial"/>
              <a:ea typeface="Arial"/>
              <a:cs typeface="Arial"/>
              <a:sym typeface="Arial"/>
            </a:endParaRPr>
          </a:p>
          <a:p>
            <a:pPr marL="241300" marR="0" lvl="0" indent="-234950" algn="l" rtl="0">
              <a:lnSpc>
                <a:spcPct val="100000"/>
              </a:lnSpc>
              <a:spcBef>
                <a:spcPts val="500"/>
              </a:spcBef>
              <a:spcAft>
                <a:spcPts val="0"/>
              </a:spcAft>
              <a:buClr>
                <a:srgbClr val="9FB8CD"/>
              </a:buClr>
              <a:buSzPts val="1300"/>
              <a:buFont typeface="Twentieth Century"/>
              <a:buAutoNum type="arabicPeriod"/>
            </a:pPr>
            <a:r>
              <a:rPr lang="en" sz="2200" b="0" i="0" u="none" strike="noStrike" cap="none">
                <a:solidFill>
                  <a:srgbClr val="232329"/>
                </a:solidFill>
                <a:latin typeface="Twentieth Century"/>
                <a:ea typeface="Twentieth Century"/>
                <a:cs typeface="Twentieth Century"/>
                <a:sym typeface="Twentieth Century"/>
              </a:rPr>
              <a:t>The first list item</a:t>
            </a:r>
            <a:endParaRPr sz="1100" b="0" i="0" u="none" strike="noStrike" cap="none">
              <a:solidFill>
                <a:srgbClr val="000000"/>
              </a:solidFill>
              <a:latin typeface="Arial"/>
              <a:ea typeface="Arial"/>
              <a:cs typeface="Arial"/>
              <a:sym typeface="Arial"/>
            </a:endParaRPr>
          </a:p>
          <a:p>
            <a:pPr marL="241300" marR="0" lvl="0" indent="-234950" algn="l" rtl="0">
              <a:lnSpc>
                <a:spcPct val="100000"/>
              </a:lnSpc>
              <a:spcBef>
                <a:spcPts val="500"/>
              </a:spcBef>
              <a:spcAft>
                <a:spcPts val="0"/>
              </a:spcAft>
              <a:buClr>
                <a:srgbClr val="9FB8CD"/>
              </a:buClr>
              <a:buSzPts val="1300"/>
              <a:buFont typeface="Twentieth Century"/>
              <a:buAutoNum type="arabicPeriod"/>
            </a:pPr>
            <a:r>
              <a:rPr lang="en" sz="2200" b="0" i="0" u="none" strike="noStrike" cap="none">
                <a:solidFill>
                  <a:srgbClr val="232329"/>
                </a:solidFill>
                <a:latin typeface="Twentieth Century"/>
                <a:ea typeface="Twentieth Century"/>
                <a:cs typeface="Twentieth Century"/>
                <a:sym typeface="Twentieth Century"/>
              </a:rPr>
              <a:t>The second list item</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endParaRPr sz="2200" b="0" i="0" u="none" strike="noStrike" cap="none">
              <a:solidFill>
                <a:srgbClr val="000000"/>
              </a:solidFill>
              <a:latin typeface="Twentieth Century"/>
              <a:ea typeface="Twentieth Century"/>
              <a:cs typeface="Twentieth Century"/>
              <a:sym typeface="Twentieth Century"/>
            </a:endParaRPr>
          </a:p>
          <a:p>
            <a:pPr marL="241300" marR="0" lvl="0" indent="-241300" algn="l" rtl="0">
              <a:lnSpc>
                <a:spcPct val="100000"/>
              </a:lnSpc>
              <a:spcBef>
                <a:spcPts val="500"/>
              </a:spcBef>
              <a:spcAft>
                <a:spcPts val="0"/>
              </a:spcAft>
              <a:buClr>
                <a:srgbClr val="000000"/>
              </a:buClr>
              <a:buSzPts val="2200"/>
              <a:buFont typeface="Arial"/>
              <a:buNone/>
            </a:pPr>
            <a:r>
              <a:rPr lang="en" sz="2200" b="0" i="0" u="none" strike="noStrike" cap="none">
                <a:solidFill>
                  <a:srgbClr val="000000"/>
                </a:solidFill>
                <a:latin typeface="Twentieth Century"/>
                <a:ea typeface="Twentieth Century"/>
                <a:cs typeface="Twentieth Century"/>
                <a:sym typeface="Twentieth Century"/>
              </a:rPr>
              <a:t>Unordered List:</a:t>
            </a:r>
            <a:endParaRPr sz="1100" b="0" i="0" u="none" strike="noStrike" cap="none">
              <a:solidFill>
                <a:srgbClr val="000000"/>
              </a:solidFill>
              <a:latin typeface="Arial"/>
              <a:ea typeface="Arial"/>
              <a:cs typeface="Arial"/>
              <a:sym typeface="Arial"/>
            </a:endParaRPr>
          </a:p>
          <a:p>
            <a:pPr marL="241300" marR="0" lvl="0" indent="-234950" algn="l" rtl="0">
              <a:lnSpc>
                <a:spcPct val="100000"/>
              </a:lnSpc>
              <a:spcBef>
                <a:spcPts val="500"/>
              </a:spcBef>
              <a:spcAft>
                <a:spcPts val="0"/>
              </a:spcAft>
              <a:buClr>
                <a:srgbClr val="9FB8CD"/>
              </a:buClr>
              <a:buSzPts val="1300"/>
              <a:buFont typeface="Noto Sans Symbols"/>
              <a:buChar char="◻"/>
            </a:pPr>
            <a:r>
              <a:rPr lang="en" sz="2200" b="0" i="0" u="none" strike="noStrike" cap="none">
                <a:solidFill>
                  <a:srgbClr val="232329"/>
                </a:solidFill>
                <a:latin typeface="Twentieth Century"/>
                <a:ea typeface="Twentieth Century"/>
                <a:cs typeface="Twentieth Century"/>
                <a:sym typeface="Twentieth Century"/>
              </a:rPr>
              <a:t>List item</a:t>
            </a:r>
            <a:endParaRPr sz="1100" b="0" i="0" u="none" strike="noStrike" cap="none">
              <a:solidFill>
                <a:srgbClr val="000000"/>
              </a:solidFill>
              <a:latin typeface="Arial"/>
              <a:ea typeface="Arial"/>
              <a:cs typeface="Arial"/>
              <a:sym typeface="Arial"/>
            </a:endParaRPr>
          </a:p>
          <a:p>
            <a:pPr marL="241300" marR="0" lvl="0" indent="-234950" algn="l" rtl="0">
              <a:lnSpc>
                <a:spcPct val="100000"/>
              </a:lnSpc>
              <a:spcBef>
                <a:spcPts val="500"/>
              </a:spcBef>
              <a:spcAft>
                <a:spcPts val="0"/>
              </a:spcAft>
              <a:buClr>
                <a:srgbClr val="9FB8CD"/>
              </a:buClr>
              <a:buSzPts val="1300"/>
              <a:buFont typeface="Noto Sans Symbols"/>
              <a:buChar char="◻"/>
            </a:pPr>
            <a:r>
              <a:rPr lang="en" sz="2200" b="0" i="0" u="none" strike="noStrike" cap="none">
                <a:solidFill>
                  <a:srgbClr val="232329"/>
                </a:solidFill>
                <a:latin typeface="Twentieth Century"/>
                <a:ea typeface="Twentieth Century"/>
                <a:cs typeface="Twentieth Century"/>
                <a:sym typeface="Twentieth Century"/>
              </a:rPr>
              <a:t>List item</a:t>
            </a:r>
            <a:endParaRPr sz="1100" b="0" i="0" u="none" strike="noStrike" cap="none">
              <a:solidFill>
                <a:srgbClr val="000000"/>
              </a:solidFill>
              <a:latin typeface="Arial"/>
              <a:ea typeface="Arial"/>
              <a:cs typeface="Arial"/>
              <a:sym typeface="Arial"/>
            </a:endParaRPr>
          </a:p>
        </p:txBody>
      </p:sp>
      <p:sp>
        <p:nvSpPr>
          <p:cNvPr id="474" name="Google Shape;474;p39"/>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475" name="Google Shape;475;p3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37</a:t>
            </a:fld>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0"/>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HTML Lists – </a:t>
            </a:r>
            <a:r>
              <a:rPr lang="en" sz="2100" b="0" i="0" u="none" strike="noStrike" cap="none">
                <a:solidFill>
                  <a:srgbClr val="464653"/>
                </a:solidFill>
                <a:latin typeface="Twentieth Century"/>
                <a:ea typeface="Twentieth Century"/>
                <a:cs typeface="Twentieth Century"/>
                <a:sym typeface="Twentieth Century"/>
              </a:rPr>
              <a:t>Cont.(1)</a:t>
            </a:r>
            <a:endParaRPr sz="1100" b="0" i="0" u="none" strike="noStrike" cap="none">
              <a:solidFill>
                <a:srgbClr val="000000"/>
              </a:solidFill>
              <a:latin typeface="Arial"/>
              <a:ea typeface="Arial"/>
              <a:cs typeface="Arial"/>
              <a:sym typeface="Arial"/>
            </a:endParaRPr>
          </a:p>
        </p:txBody>
      </p:sp>
      <p:sp>
        <p:nvSpPr>
          <p:cNvPr id="482" name="Google Shape;482;p40"/>
          <p:cNvSpPr txBox="1"/>
          <p:nvPr/>
        </p:nvSpPr>
        <p:spPr>
          <a:xfrm>
            <a:off x="1602581" y="1200150"/>
            <a:ext cx="6115050" cy="3371850"/>
          </a:xfrm>
          <a:prstGeom prst="rect">
            <a:avLst/>
          </a:prstGeom>
          <a:noFill/>
          <a:ln>
            <a:noFill/>
          </a:ln>
        </p:spPr>
        <p:txBody>
          <a:bodyPr spcFirstLastPara="1" wrap="square" lIns="68575" tIns="34275" rIns="68575" bIns="34275" anchor="t" anchorCtr="0">
            <a:noAutofit/>
          </a:bodyPr>
          <a:lstStyle/>
          <a:p>
            <a:pPr marL="241300" marR="0" lvl="0" indent="-234950" algn="l" rtl="0">
              <a:lnSpc>
                <a:spcPct val="100000"/>
              </a:lnSpc>
              <a:spcBef>
                <a:spcPts val="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Definition List: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r>
              <a:rPr lang="en" sz="2200" b="0" i="0" u="none" strike="noStrike" cap="none">
                <a:solidFill>
                  <a:srgbClr val="000000"/>
                </a:solidFill>
                <a:latin typeface="Twentieth Century"/>
                <a:ea typeface="Twentieth Century"/>
                <a:cs typeface="Twentieth Century"/>
                <a:sym typeface="Twentieth Century"/>
              </a:rPr>
              <a:t>Is a list of items, with a description of each item.</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endParaRPr sz="2200" b="0" i="0" u="none" strike="noStrike" cap="none">
              <a:solidFill>
                <a:srgbClr val="000000"/>
              </a:solidFill>
              <a:latin typeface="Twentieth Century"/>
              <a:ea typeface="Twentieth Century"/>
              <a:cs typeface="Twentieth Century"/>
              <a:sym typeface="Twentieth Century"/>
            </a:endParaRPr>
          </a:p>
          <a:p>
            <a:pPr marL="241300" marR="0" lvl="0" indent="-241300" algn="l" rtl="0">
              <a:lnSpc>
                <a:spcPct val="100000"/>
              </a:lnSpc>
              <a:spcBef>
                <a:spcPts val="500"/>
              </a:spcBef>
              <a:spcAft>
                <a:spcPts val="0"/>
              </a:spcAft>
              <a:buClr>
                <a:srgbClr val="000000"/>
              </a:buClr>
              <a:buSzPts val="2200"/>
              <a:buFont typeface="Arial"/>
              <a:buNone/>
            </a:pPr>
            <a:r>
              <a:rPr lang="en" sz="2200" b="0" i="0" u="none" strike="noStrike" cap="none">
                <a:solidFill>
                  <a:srgbClr val="232329"/>
                </a:solidFill>
                <a:latin typeface="Twentieth Century"/>
                <a:ea typeface="Twentieth Century"/>
                <a:cs typeface="Twentieth Century"/>
                <a:sym typeface="Twentieth Century"/>
              </a:rPr>
              <a:t>Coffee</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r>
              <a:rPr lang="en" sz="2200" b="0" i="0" u="none" strike="noStrike" cap="none">
                <a:solidFill>
                  <a:srgbClr val="232329"/>
                </a:solidFill>
                <a:latin typeface="Twentieth Century"/>
                <a:ea typeface="Twentieth Century"/>
                <a:cs typeface="Twentieth Century"/>
                <a:sym typeface="Twentieth Century"/>
              </a:rPr>
              <a:t>          - black hot drink</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r>
              <a:rPr lang="en" sz="2200" b="0" i="0" u="none" strike="noStrike" cap="none">
                <a:solidFill>
                  <a:srgbClr val="232329"/>
                </a:solidFill>
                <a:latin typeface="Twentieth Century"/>
                <a:ea typeface="Twentieth Century"/>
                <a:cs typeface="Twentieth Century"/>
                <a:sym typeface="Twentieth Century"/>
              </a:rPr>
              <a:t>Milk</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500"/>
              </a:spcBef>
              <a:spcAft>
                <a:spcPts val="0"/>
              </a:spcAft>
              <a:buClr>
                <a:srgbClr val="000000"/>
              </a:buClr>
              <a:buSzPts val="2200"/>
              <a:buFont typeface="Arial"/>
              <a:buNone/>
            </a:pPr>
            <a:r>
              <a:rPr lang="en" sz="2200" b="0" i="0" u="none" strike="noStrike" cap="none">
                <a:solidFill>
                  <a:srgbClr val="232329"/>
                </a:solidFill>
                <a:latin typeface="Twentieth Century"/>
                <a:ea typeface="Twentieth Century"/>
                <a:cs typeface="Twentieth Century"/>
                <a:sym typeface="Twentieth Century"/>
              </a:rPr>
              <a:t>         - white cold drink</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232329"/>
              </a:solidFill>
              <a:latin typeface="Twentieth Century"/>
              <a:ea typeface="Twentieth Century"/>
              <a:cs typeface="Twentieth Century"/>
              <a:sym typeface="Twentieth Century"/>
            </a:endParaRPr>
          </a:p>
        </p:txBody>
      </p:sp>
      <p:sp>
        <p:nvSpPr>
          <p:cNvPr id="483" name="Google Shape;483;p40"/>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484" name="Google Shape;484;p4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38</a:t>
            </a:fld>
            <a:endParaRPr sz="11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1"/>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Example – </a:t>
            </a:r>
            <a:r>
              <a:rPr lang="en" sz="2700" b="0" i="0" u="none" strike="noStrike" cap="none">
                <a:solidFill>
                  <a:srgbClr val="464653"/>
                </a:solidFill>
                <a:latin typeface="Twentieth Century"/>
                <a:ea typeface="Twentieth Century"/>
                <a:cs typeface="Twentieth Century"/>
                <a:sym typeface="Twentieth Century"/>
              </a:rPr>
              <a:t>Ordered List</a:t>
            </a:r>
            <a:endParaRPr sz="1100" b="0" i="0" u="none" strike="noStrike" cap="none">
              <a:solidFill>
                <a:srgbClr val="000000"/>
              </a:solidFill>
              <a:latin typeface="Arial"/>
              <a:ea typeface="Arial"/>
              <a:cs typeface="Arial"/>
              <a:sym typeface="Arial"/>
            </a:endParaRPr>
          </a:p>
        </p:txBody>
      </p:sp>
      <p:sp>
        <p:nvSpPr>
          <p:cNvPr id="491" name="Google Shape;491;p41"/>
          <p:cNvSpPr txBox="1"/>
          <p:nvPr/>
        </p:nvSpPr>
        <p:spPr>
          <a:xfrm>
            <a:off x="1543050" y="1771650"/>
            <a:ext cx="6172200" cy="28575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6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&lt;h4&gt;An Ordered List:&lt;/h4&gt;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B050"/>
                </a:solidFill>
                <a:latin typeface="Times New Roman"/>
                <a:ea typeface="Times New Roman"/>
                <a:cs typeface="Times New Roman"/>
                <a:sym typeface="Times New Roman"/>
              </a:rPr>
              <a:t>&lt;ol&gt;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&lt;li&gt;Coffee&lt;/li&gt;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&lt;li&gt;Tea&lt;/li&gt;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&lt;li&gt;Milk&lt;/li&gt;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B050"/>
                </a:solidFill>
                <a:latin typeface="Times New Roman"/>
                <a:ea typeface="Times New Roman"/>
                <a:cs typeface="Times New Roman"/>
                <a:sym typeface="Times New Roman"/>
              </a:rPr>
              <a:t>&lt;/ol&gt;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endParaRPr sz="11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Twentieth Century"/>
              <a:ea typeface="Twentieth Century"/>
              <a:cs typeface="Twentieth Century"/>
              <a:sym typeface="Twentieth Century"/>
            </a:endParaRPr>
          </a:p>
        </p:txBody>
      </p:sp>
      <p:sp>
        <p:nvSpPr>
          <p:cNvPr id="492" name="Google Shape;492;p41"/>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493" name="Google Shape;493;p41"/>
          <p:cNvSpPr txBox="1"/>
          <p:nvPr/>
        </p:nvSpPr>
        <p:spPr>
          <a:xfrm>
            <a:off x="1665684" y="950563"/>
            <a:ext cx="1594200" cy="7173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&lt;Ol &gt;    ordered list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&lt;li&gt;       list item</a:t>
            </a:r>
            <a:endParaRPr sz="1100" b="0" i="0" u="none" strike="noStrike" cap="none">
              <a:solidFill>
                <a:srgbClr val="000000"/>
              </a:solidFill>
              <a:latin typeface="Arial"/>
              <a:ea typeface="Arial"/>
              <a:cs typeface="Arial"/>
              <a:sym typeface="Arial"/>
            </a:endParaRPr>
          </a:p>
        </p:txBody>
      </p:sp>
      <p:pic>
        <p:nvPicPr>
          <p:cNvPr id="494" name="Google Shape;494;p41"/>
          <p:cNvPicPr preferRelativeResize="0"/>
          <p:nvPr/>
        </p:nvPicPr>
        <p:blipFill rotWithShape="1">
          <a:blip r:embed="rId3">
            <a:alphaModFix/>
          </a:blip>
          <a:srcRect/>
          <a:stretch/>
        </p:blipFill>
        <p:spPr>
          <a:xfrm>
            <a:off x="5086350" y="2433638"/>
            <a:ext cx="1732359" cy="1533525"/>
          </a:xfrm>
          <a:prstGeom prst="rect">
            <a:avLst/>
          </a:prstGeom>
          <a:noFill/>
          <a:ln>
            <a:noFill/>
          </a:ln>
        </p:spPr>
      </p:pic>
      <p:sp>
        <p:nvSpPr>
          <p:cNvPr id="495" name="Google Shape;495;p4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39</a:t>
            </a:fld>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p:nvPr/>
        </p:nvSpPr>
        <p:spPr>
          <a:xfrm>
            <a:off x="-543205" y="1361423"/>
            <a:ext cx="9144000" cy="148590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000"/>
              <a:buFont typeface="Arial"/>
              <a:buNone/>
            </a:pPr>
            <a:br>
              <a:rPr lang="en" sz="3000" b="0" i="0" u="none" strike="noStrike" cap="none">
                <a:solidFill>
                  <a:schemeClr val="dk1"/>
                </a:solidFill>
                <a:latin typeface="Twentieth Century"/>
                <a:ea typeface="Twentieth Century"/>
                <a:cs typeface="Twentieth Century"/>
                <a:sym typeface="Twentieth Century"/>
              </a:rPr>
            </a:br>
            <a:r>
              <a:rPr lang="en" sz="3000" b="0" i="0" u="none" strike="noStrike" cap="none">
                <a:solidFill>
                  <a:schemeClr val="dk1"/>
                </a:solidFill>
                <a:latin typeface="Twentieth Century"/>
                <a:ea typeface="Twentieth Century"/>
                <a:cs typeface="Twentieth Century"/>
                <a:sym typeface="Twentieth Century"/>
              </a:rPr>
              <a:t>      </a:t>
            </a:r>
            <a:r>
              <a:rPr lang="en" sz="2400" b="0" i="0" u="none" strike="noStrike" cap="none">
                <a:solidFill>
                  <a:schemeClr val="dk1"/>
                </a:solidFill>
                <a:latin typeface="Twentieth Century"/>
                <a:ea typeface="Twentieth Century"/>
                <a:cs typeface="Twentieth Century"/>
                <a:sym typeface="Twentieth Century"/>
              </a:rPr>
              <a:t> </a:t>
            </a:r>
            <a:r>
              <a:rPr lang="en" sz="4500" b="0" i="0" u="none" strike="noStrike" cap="none">
                <a:solidFill>
                  <a:schemeClr val="dk1"/>
                </a:solidFill>
                <a:latin typeface="Twentieth Century"/>
                <a:ea typeface="Twentieth Century"/>
                <a:cs typeface="Twentieth Century"/>
                <a:sym typeface="Twentieth Century"/>
              </a:rPr>
              <a:t>Lesson(1)  </a:t>
            </a:r>
            <a:br>
              <a:rPr lang="en" sz="4500" b="0" i="0" u="none" strike="noStrike" cap="none">
                <a:solidFill>
                  <a:schemeClr val="dk1"/>
                </a:solidFill>
                <a:latin typeface="Twentieth Century"/>
                <a:ea typeface="Twentieth Century"/>
                <a:cs typeface="Twentieth Century"/>
                <a:sym typeface="Twentieth Century"/>
              </a:rPr>
            </a:br>
            <a:r>
              <a:rPr lang="en" sz="4500" b="0" i="0" u="none" strike="noStrike" cap="none">
                <a:solidFill>
                  <a:schemeClr val="dk1"/>
                </a:solidFill>
                <a:latin typeface="Twentieth Century"/>
                <a:ea typeface="Twentieth Century"/>
                <a:cs typeface="Twentieth Century"/>
                <a:sym typeface="Twentieth Century"/>
              </a:rPr>
              <a:t>     HTML Basics</a:t>
            </a:r>
            <a:endParaRPr sz="1100" b="0" i="0" u="none" strike="noStrike" cap="none">
              <a:solidFill>
                <a:schemeClr val="dk1"/>
              </a:solidFill>
              <a:latin typeface="Arial"/>
              <a:ea typeface="Arial"/>
              <a:cs typeface="Arial"/>
              <a:sym typeface="Arial"/>
            </a:endParaRPr>
          </a:p>
        </p:txBody>
      </p:sp>
      <p:sp>
        <p:nvSpPr>
          <p:cNvPr id="144" name="Google Shape;144;p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4</a:t>
            </a:fld>
            <a:endParaRPr sz="11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2"/>
          <p:cNvSpPr txBox="1"/>
          <p:nvPr/>
        </p:nvSpPr>
        <p:spPr>
          <a:xfrm>
            <a:off x="0" y="120016"/>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rgbClr val="464653"/>
                </a:solidFill>
                <a:latin typeface="Twentieth Century"/>
                <a:ea typeface="Twentieth Century"/>
                <a:cs typeface="Twentieth Century"/>
                <a:sym typeface="Twentieth Century"/>
              </a:rPr>
              <a:t>Example – </a:t>
            </a:r>
            <a:r>
              <a:rPr lang="en" sz="2400" b="0" i="0" u="none" strike="noStrike" cap="none">
                <a:solidFill>
                  <a:srgbClr val="464653"/>
                </a:solidFill>
                <a:latin typeface="Twentieth Century"/>
                <a:ea typeface="Twentieth Century"/>
                <a:cs typeface="Twentieth Century"/>
                <a:sym typeface="Twentieth Century"/>
              </a:rPr>
              <a:t>Ordered List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464653"/>
                </a:solidFill>
                <a:latin typeface="Twentieth Century"/>
                <a:ea typeface="Twentieth Century"/>
                <a:cs typeface="Twentieth Century"/>
                <a:sym typeface="Twentieth Century"/>
              </a:rPr>
              <a:t>(</a:t>
            </a:r>
            <a:r>
              <a:rPr lang="en" sz="1900" b="0" i="0" u="none" strike="noStrike" cap="none">
                <a:solidFill>
                  <a:srgbClr val="464653"/>
                </a:solidFill>
                <a:latin typeface="Twentieth Century"/>
                <a:ea typeface="Twentieth Century"/>
                <a:cs typeface="Twentieth Century"/>
                <a:sym typeface="Twentieth Century"/>
              </a:rPr>
              <a:t>type attribute)</a:t>
            </a:r>
            <a:endParaRPr sz="1100" b="0" i="0" u="none" strike="noStrike" cap="none">
              <a:solidFill>
                <a:srgbClr val="000000"/>
              </a:solidFill>
              <a:latin typeface="Arial"/>
              <a:ea typeface="Arial"/>
              <a:cs typeface="Arial"/>
              <a:sym typeface="Arial"/>
            </a:endParaRPr>
          </a:p>
        </p:txBody>
      </p:sp>
      <p:sp>
        <p:nvSpPr>
          <p:cNvPr id="502" name="Google Shape;502;p42"/>
          <p:cNvSpPr txBox="1"/>
          <p:nvPr/>
        </p:nvSpPr>
        <p:spPr>
          <a:xfrm>
            <a:off x="1543050" y="1771650"/>
            <a:ext cx="6172200" cy="29146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6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&lt;h4&gt;An Ordered List:&lt;/h4&gt;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B050"/>
                </a:solidFill>
                <a:latin typeface="Times New Roman"/>
                <a:ea typeface="Times New Roman"/>
                <a:cs typeface="Times New Roman"/>
                <a:sym typeface="Times New Roman"/>
              </a:rPr>
              <a:t>&lt;ol type="A"&gt;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&lt;li&gt;Coffee&lt;/li&gt;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&lt;li&gt;Tea&lt;/li&gt;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&lt;li&gt;Milk&lt;/li&gt;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B050"/>
                </a:solidFill>
                <a:latin typeface="Times New Roman"/>
                <a:ea typeface="Times New Roman"/>
                <a:cs typeface="Times New Roman"/>
                <a:sym typeface="Times New Roman"/>
              </a:rPr>
              <a:t>&lt;/ol&gt;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Times New Roman"/>
              <a:ea typeface="Times New Roman"/>
              <a:cs typeface="Times New Roman"/>
              <a:sym typeface="Times New Roman"/>
            </a:endParaRPr>
          </a:p>
        </p:txBody>
      </p:sp>
      <p:sp>
        <p:nvSpPr>
          <p:cNvPr id="503" name="Google Shape;503;p42"/>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504" name="Google Shape;504;p42"/>
          <p:cNvSpPr txBox="1"/>
          <p:nvPr/>
        </p:nvSpPr>
        <p:spPr>
          <a:xfrm>
            <a:off x="1622836" y="1270300"/>
            <a:ext cx="2419800" cy="2865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type -&gt; A,a,I,i</a:t>
            </a:r>
            <a:endParaRPr sz="1100" b="0" i="0" u="none" strike="noStrike" cap="none">
              <a:solidFill>
                <a:srgbClr val="000000"/>
              </a:solidFill>
              <a:latin typeface="Arial"/>
              <a:ea typeface="Arial"/>
              <a:cs typeface="Arial"/>
              <a:sym typeface="Arial"/>
            </a:endParaRPr>
          </a:p>
        </p:txBody>
      </p:sp>
      <p:pic>
        <p:nvPicPr>
          <p:cNvPr id="505" name="Google Shape;505;p42"/>
          <p:cNvPicPr preferRelativeResize="0"/>
          <p:nvPr/>
        </p:nvPicPr>
        <p:blipFill rotWithShape="1">
          <a:blip r:embed="rId3">
            <a:alphaModFix/>
          </a:blip>
          <a:srcRect/>
          <a:stretch/>
        </p:blipFill>
        <p:spPr>
          <a:xfrm>
            <a:off x="5200650" y="2493169"/>
            <a:ext cx="1785937" cy="1471613"/>
          </a:xfrm>
          <a:prstGeom prst="rect">
            <a:avLst/>
          </a:prstGeom>
          <a:noFill/>
          <a:ln>
            <a:noFill/>
          </a:ln>
        </p:spPr>
      </p:pic>
      <p:sp>
        <p:nvSpPr>
          <p:cNvPr id="506" name="Google Shape;506;p4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40</a:t>
            </a:fld>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3"/>
          <p:cNvSpPr txBox="1"/>
          <p:nvPr/>
        </p:nvSpPr>
        <p:spPr>
          <a:xfrm>
            <a:off x="0" y="4703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Example – Un</a:t>
            </a:r>
            <a:r>
              <a:rPr lang="en" sz="2700" b="0" i="0" u="none" strike="noStrike" cap="none">
                <a:solidFill>
                  <a:srgbClr val="464653"/>
                </a:solidFill>
                <a:latin typeface="Twentieth Century"/>
                <a:ea typeface="Twentieth Century"/>
                <a:cs typeface="Twentieth Century"/>
                <a:sym typeface="Twentieth Century"/>
              </a:rPr>
              <a:t>ordered List</a:t>
            </a:r>
            <a:endParaRPr sz="1100" b="0" i="0" u="none" strike="noStrike" cap="none">
              <a:solidFill>
                <a:srgbClr val="000000"/>
              </a:solidFill>
              <a:latin typeface="Arial"/>
              <a:ea typeface="Arial"/>
              <a:cs typeface="Arial"/>
              <a:sym typeface="Arial"/>
            </a:endParaRPr>
          </a:p>
        </p:txBody>
      </p:sp>
      <p:sp>
        <p:nvSpPr>
          <p:cNvPr id="513" name="Google Shape;513;p43"/>
          <p:cNvSpPr txBox="1"/>
          <p:nvPr/>
        </p:nvSpPr>
        <p:spPr>
          <a:xfrm>
            <a:off x="1543050" y="1771650"/>
            <a:ext cx="6172200" cy="29146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6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&lt;h4&gt;An Unordered List:&lt;/h4&gt;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&lt;ul&gt;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&lt;li&gt;Coffee&lt;/li&gt;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&lt;li&gt;Tea&lt;/li&gt;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&lt;li&gt;Milk&lt;/li&gt;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&lt;/ul&gt;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FF0000"/>
              </a:solidFill>
              <a:latin typeface="Times New Roman"/>
              <a:ea typeface="Times New Roman"/>
              <a:cs typeface="Times New Roman"/>
              <a:sym typeface="Times New Roman"/>
            </a:endParaRPr>
          </a:p>
        </p:txBody>
      </p:sp>
      <p:sp>
        <p:nvSpPr>
          <p:cNvPr id="514" name="Google Shape;514;p43"/>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515" name="Google Shape;515;p43"/>
          <p:cNvSpPr txBox="1"/>
          <p:nvPr/>
        </p:nvSpPr>
        <p:spPr>
          <a:xfrm>
            <a:off x="1622825" y="950575"/>
            <a:ext cx="2250300" cy="5019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&lt;ul &gt;    unordered list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&lt;li&gt;       list item</a:t>
            </a:r>
            <a:endParaRPr sz="1100" b="0" i="0" u="none" strike="noStrike" cap="none">
              <a:solidFill>
                <a:srgbClr val="000000"/>
              </a:solidFill>
              <a:latin typeface="Arial"/>
              <a:ea typeface="Arial"/>
              <a:cs typeface="Arial"/>
              <a:sym typeface="Arial"/>
            </a:endParaRPr>
          </a:p>
        </p:txBody>
      </p:sp>
      <p:pic>
        <p:nvPicPr>
          <p:cNvPr id="516" name="Google Shape;516;p43"/>
          <p:cNvPicPr preferRelativeResize="0"/>
          <p:nvPr/>
        </p:nvPicPr>
        <p:blipFill rotWithShape="1">
          <a:blip r:embed="rId3">
            <a:alphaModFix/>
          </a:blip>
          <a:srcRect/>
          <a:stretch/>
        </p:blipFill>
        <p:spPr>
          <a:xfrm>
            <a:off x="5029201" y="2477691"/>
            <a:ext cx="1882378" cy="1502569"/>
          </a:xfrm>
          <a:prstGeom prst="rect">
            <a:avLst/>
          </a:prstGeom>
          <a:noFill/>
          <a:ln>
            <a:noFill/>
          </a:ln>
        </p:spPr>
      </p:pic>
      <p:sp>
        <p:nvSpPr>
          <p:cNvPr id="517" name="Google Shape;517;p4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41</a:t>
            </a:fld>
            <a:endParaRPr sz="1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4"/>
          <p:cNvSpPr txBox="1"/>
          <p:nvPr/>
        </p:nvSpPr>
        <p:spPr>
          <a:xfrm>
            <a:off x="1602581" y="171450"/>
            <a:ext cx="611505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rgbClr val="464653"/>
                </a:solidFill>
                <a:latin typeface="Twentieth Century"/>
                <a:ea typeface="Twentieth Century"/>
                <a:cs typeface="Twentieth Century"/>
                <a:sym typeface="Twentieth Century"/>
              </a:rPr>
              <a:t>Example – Un</a:t>
            </a:r>
            <a:r>
              <a:rPr lang="en" sz="2400" b="0" i="0" u="none" strike="noStrike" cap="none">
                <a:solidFill>
                  <a:srgbClr val="464653"/>
                </a:solidFill>
                <a:latin typeface="Twentieth Century"/>
                <a:ea typeface="Twentieth Century"/>
                <a:cs typeface="Twentieth Century"/>
                <a:sym typeface="Twentieth Century"/>
              </a:rPr>
              <a:t>ordered List</a:t>
            </a:r>
            <a:br>
              <a:rPr lang="en" sz="2400" b="0" i="0" u="none" strike="noStrike" cap="none">
                <a:solidFill>
                  <a:srgbClr val="464653"/>
                </a:solidFill>
                <a:latin typeface="Twentieth Century"/>
                <a:ea typeface="Twentieth Century"/>
                <a:cs typeface="Twentieth Century"/>
                <a:sym typeface="Twentieth Century"/>
              </a:rPr>
            </a:br>
            <a:r>
              <a:rPr lang="en" sz="2400" b="0" i="0" u="none" strike="noStrike" cap="none">
                <a:solidFill>
                  <a:srgbClr val="464653"/>
                </a:solidFill>
                <a:latin typeface="Twentieth Century"/>
                <a:ea typeface="Twentieth Century"/>
                <a:cs typeface="Twentieth Century"/>
                <a:sym typeface="Twentieth Century"/>
              </a:rPr>
              <a:t>(</a:t>
            </a:r>
            <a:r>
              <a:rPr lang="en" sz="1900" b="0" i="0" u="none" strike="noStrike" cap="none">
                <a:solidFill>
                  <a:srgbClr val="464653"/>
                </a:solidFill>
                <a:latin typeface="Twentieth Century"/>
                <a:ea typeface="Twentieth Century"/>
                <a:cs typeface="Twentieth Century"/>
                <a:sym typeface="Twentieth Century"/>
              </a:rPr>
              <a:t>type attribute)</a:t>
            </a:r>
            <a:endParaRPr sz="1100" b="0" i="0" u="none" strike="noStrike" cap="none">
              <a:solidFill>
                <a:srgbClr val="000000"/>
              </a:solidFill>
              <a:latin typeface="Arial"/>
              <a:ea typeface="Arial"/>
              <a:cs typeface="Arial"/>
              <a:sym typeface="Arial"/>
            </a:endParaRPr>
          </a:p>
        </p:txBody>
      </p:sp>
      <p:sp>
        <p:nvSpPr>
          <p:cNvPr id="524" name="Google Shape;524;p44"/>
          <p:cNvSpPr txBox="1"/>
          <p:nvPr/>
        </p:nvSpPr>
        <p:spPr>
          <a:xfrm>
            <a:off x="1543050" y="1771650"/>
            <a:ext cx="6172200" cy="29146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6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&lt;h4&gt;An Unordered List:&lt;/h4&gt;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B050"/>
                </a:solidFill>
                <a:latin typeface="Times New Roman"/>
                <a:ea typeface="Times New Roman"/>
                <a:cs typeface="Times New Roman"/>
                <a:sym typeface="Times New Roman"/>
              </a:rPr>
              <a:t>&lt;ul type="square"&gt;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&lt;li&gt;Coffee&lt;/li&gt;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&lt;li&gt;Tea&lt;/li&gt;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  &lt;li&gt;Milk&lt;/li&gt;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B050"/>
                </a:solidFill>
                <a:latin typeface="Times New Roman"/>
                <a:ea typeface="Times New Roman"/>
                <a:cs typeface="Times New Roman"/>
                <a:sym typeface="Times New Roman"/>
              </a:rPr>
              <a:t>&lt;/ul&gt;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FF0000"/>
              </a:solidFill>
              <a:latin typeface="Times New Roman"/>
              <a:ea typeface="Times New Roman"/>
              <a:cs typeface="Times New Roman"/>
              <a:sym typeface="Times New Roman"/>
            </a:endParaRPr>
          </a:p>
        </p:txBody>
      </p:sp>
      <p:sp>
        <p:nvSpPr>
          <p:cNvPr id="525" name="Google Shape;525;p44"/>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526" name="Google Shape;526;p44"/>
          <p:cNvSpPr txBox="1"/>
          <p:nvPr/>
        </p:nvSpPr>
        <p:spPr>
          <a:xfrm>
            <a:off x="1755578" y="1285275"/>
            <a:ext cx="2733300" cy="286500"/>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type -&gt; disc , circle, square</a:t>
            </a:r>
            <a:endParaRPr sz="1100" b="0" i="0" u="none" strike="noStrike" cap="none">
              <a:solidFill>
                <a:srgbClr val="000000"/>
              </a:solidFill>
              <a:latin typeface="Arial"/>
              <a:ea typeface="Arial"/>
              <a:cs typeface="Arial"/>
              <a:sym typeface="Arial"/>
            </a:endParaRPr>
          </a:p>
        </p:txBody>
      </p:sp>
      <p:pic>
        <p:nvPicPr>
          <p:cNvPr id="527" name="Google Shape;527;p44"/>
          <p:cNvPicPr preferRelativeResize="0"/>
          <p:nvPr/>
        </p:nvPicPr>
        <p:blipFill rotWithShape="1">
          <a:blip r:embed="rId3">
            <a:alphaModFix/>
          </a:blip>
          <a:srcRect/>
          <a:stretch/>
        </p:blipFill>
        <p:spPr>
          <a:xfrm>
            <a:off x="5143501" y="2505075"/>
            <a:ext cx="1769269" cy="1495425"/>
          </a:xfrm>
          <a:prstGeom prst="rect">
            <a:avLst/>
          </a:prstGeom>
          <a:noFill/>
          <a:ln>
            <a:noFill/>
          </a:ln>
        </p:spPr>
      </p:pic>
      <p:sp>
        <p:nvSpPr>
          <p:cNvPr id="528" name="Google Shape;528;p4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42</a:t>
            </a:fld>
            <a:endParaRPr sz="11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5"/>
          <p:cNvSpPr txBox="1"/>
          <p:nvPr/>
        </p:nvSpPr>
        <p:spPr>
          <a:xfrm>
            <a:off x="0" y="54762"/>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rgbClr val="464653"/>
                </a:solidFill>
                <a:latin typeface="Twentieth Century"/>
                <a:ea typeface="Twentieth Century"/>
                <a:cs typeface="Twentieth Century"/>
                <a:sym typeface="Twentieth Century"/>
              </a:rPr>
              <a:t>Example – </a:t>
            </a:r>
            <a:r>
              <a:rPr lang="en" sz="2700" b="0" i="0" u="none" strike="noStrike" cap="none">
                <a:solidFill>
                  <a:srgbClr val="464653"/>
                </a:solidFill>
                <a:latin typeface="Twentieth Century"/>
                <a:ea typeface="Twentieth Century"/>
                <a:cs typeface="Twentieth Century"/>
                <a:sym typeface="Twentieth Century"/>
              </a:rPr>
              <a:t>Definition List</a:t>
            </a:r>
            <a:endParaRPr sz="1100" b="0" i="0" u="none" strike="noStrike" cap="none">
              <a:solidFill>
                <a:srgbClr val="000000"/>
              </a:solidFill>
              <a:latin typeface="Arial"/>
              <a:ea typeface="Arial"/>
              <a:cs typeface="Arial"/>
              <a:sym typeface="Arial"/>
            </a:endParaRPr>
          </a:p>
        </p:txBody>
      </p:sp>
      <p:sp>
        <p:nvSpPr>
          <p:cNvPr id="535" name="Google Shape;535;p45"/>
          <p:cNvSpPr txBox="1"/>
          <p:nvPr/>
        </p:nvSpPr>
        <p:spPr>
          <a:xfrm>
            <a:off x="1543050" y="1885950"/>
            <a:ext cx="6172200" cy="285750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60000"/>
              </a:lnSpc>
              <a:spcBef>
                <a:spcPts val="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B050"/>
                </a:solidFill>
                <a:latin typeface="Times New Roman"/>
                <a:ea typeface="Times New Roman"/>
                <a:cs typeface="Times New Roman"/>
                <a:sym typeface="Times New Roman"/>
              </a:rPr>
              <a:t>&lt;dl&gt;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&lt;dt&gt;Coffee&lt;/dt&gt;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&lt;dd&gt;- black hot drink&lt;/dd&gt;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&lt;dt&gt;Milk&lt;/dt&gt;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0000"/>
                </a:solidFill>
                <a:latin typeface="Times New Roman"/>
                <a:ea typeface="Times New Roman"/>
                <a:cs typeface="Times New Roman"/>
                <a:sym typeface="Times New Roman"/>
              </a:rPr>
              <a:t>&lt;dd&gt;- white cold drink&lt;/dd&gt;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B050"/>
                </a:solidFill>
                <a:latin typeface="Times New Roman"/>
                <a:ea typeface="Times New Roman"/>
                <a:cs typeface="Times New Roman"/>
                <a:sym typeface="Times New Roman"/>
              </a:rPr>
              <a:t>&lt;/dl&gt;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FF0000"/>
              </a:solidFill>
              <a:latin typeface="Times New Roman"/>
              <a:ea typeface="Times New Roman"/>
              <a:cs typeface="Times New Roman"/>
              <a:sym typeface="Times New Roman"/>
            </a:endParaRPr>
          </a:p>
        </p:txBody>
      </p:sp>
      <p:sp>
        <p:nvSpPr>
          <p:cNvPr id="536" name="Google Shape;536;p45"/>
          <p:cNvSpPr txBox="1"/>
          <p:nvPr/>
        </p:nvSpPr>
        <p:spPr>
          <a:xfrm>
            <a:off x="1487091" y="971551"/>
            <a:ext cx="135731" cy="440218"/>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537" name="Google Shape;537;p45"/>
          <p:cNvSpPr txBox="1"/>
          <p:nvPr/>
        </p:nvSpPr>
        <p:spPr>
          <a:xfrm>
            <a:off x="1487091" y="1017978"/>
            <a:ext cx="3894340" cy="694133"/>
          </a:xfrm>
          <a:prstGeom prst="rect">
            <a:avLst/>
          </a:prstGeom>
          <a:noFill/>
          <a:ln>
            <a:noFill/>
          </a:ln>
        </p:spPr>
        <p:txBody>
          <a:bodyPr spcFirstLastPara="1" wrap="square" lIns="67500" tIns="35100" rIns="67500" bIns="351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&lt;dl &gt;    definition list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&lt;dt&gt;     define an item</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&lt;dd&gt;    define a description of an item</a:t>
            </a:r>
            <a:endParaRPr sz="1100" b="0" i="0" u="none" strike="noStrike" cap="none">
              <a:solidFill>
                <a:srgbClr val="000000"/>
              </a:solidFill>
              <a:latin typeface="Arial"/>
              <a:ea typeface="Arial"/>
              <a:cs typeface="Arial"/>
              <a:sym typeface="Arial"/>
            </a:endParaRPr>
          </a:p>
        </p:txBody>
      </p:sp>
      <p:pic>
        <p:nvPicPr>
          <p:cNvPr id="538" name="Google Shape;538;p45"/>
          <p:cNvPicPr preferRelativeResize="0"/>
          <p:nvPr/>
        </p:nvPicPr>
        <p:blipFill rotWithShape="1">
          <a:blip r:embed="rId3">
            <a:alphaModFix/>
          </a:blip>
          <a:srcRect/>
          <a:stretch/>
        </p:blipFill>
        <p:spPr>
          <a:xfrm>
            <a:off x="5200651" y="2688431"/>
            <a:ext cx="1878806" cy="1252538"/>
          </a:xfrm>
          <a:prstGeom prst="rect">
            <a:avLst/>
          </a:prstGeom>
          <a:noFill/>
          <a:ln>
            <a:noFill/>
          </a:ln>
        </p:spPr>
      </p:pic>
      <p:sp>
        <p:nvSpPr>
          <p:cNvPr id="539" name="Google Shape;539;p4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43</a:t>
            </a:fld>
            <a:endParaRPr sz="11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44</a:t>
            </a:fld>
            <a:endParaRPr sz="1100"/>
          </a:p>
        </p:txBody>
      </p:sp>
      <p:sp>
        <p:nvSpPr>
          <p:cNvPr id="546" name="Google Shape;546;p46"/>
          <p:cNvSpPr txBox="1">
            <a:spLocks noGrp="1"/>
          </p:cNvSpPr>
          <p:nvPr>
            <p:ph type="title" idx="4294967295"/>
          </p:nvPr>
        </p:nvSpPr>
        <p:spPr>
          <a:xfrm>
            <a:off x="0" y="79310"/>
            <a:ext cx="9144000" cy="620316"/>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HTML Forms</a:t>
            </a:r>
            <a:endParaRPr sz="1100"/>
          </a:p>
        </p:txBody>
      </p:sp>
      <p:sp>
        <p:nvSpPr>
          <p:cNvPr id="547" name="Google Shape;547;p46"/>
          <p:cNvSpPr txBox="1">
            <a:spLocks noGrp="1"/>
          </p:cNvSpPr>
          <p:nvPr>
            <p:ph type="body" idx="4294967295"/>
          </p:nvPr>
        </p:nvSpPr>
        <p:spPr>
          <a:xfrm>
            <a:off x="1000699" y="950950"/>
            <a:ext cx="7096500" cy="3828000"/>
          </a:xfrm>
          <a:prstGeom prst="rect">
            <a:avLst/>
          </a:prstGeom>
          <a:noFill/>
          <a:ln>
            <a:noFill/>
          </a:ln>
        </p:spPr>
        <p:txBody>
          <a:bodyPr spcFirstLastPara="1" wrap="square" lIns="0" tIns="34275" rIns="0" bIns="34275" anchor="t" anchorCtr="0">
            <a:normAutofit/>
          </a:bodyPr>
          <a:lstStyle/>
          <a:p>
            <a:pPr marL="63500" lvl="0" indent="-63500" algn="l" rtl="0">
              <a:lnSpc>
                <a:spcPct val="90000"/>
              </a:lnSpc>
              <a:spcBef>
                <a:spcPts val="0"/>
              </a:spcBef>
              <a:spcAft>
                <a:spcPts val="0"/>
              </a:spcAft>
              <a:buSzPts val="1800"/>
              <a:buChar char=" "/>
            </a:pPr>
            <a:r>
              <a:rPr lang="en" sz="1400"/>
              <a:t>HTML forms are used to collect user input.</a:t>
            </a:r>
            <a:endParaRPr sz="1400"/>
          </a:p>
          <a:p>
            <a:pPr marL="63500" lvl="0" indent="-63500" algn="l" rtl="0">
              <a:lnSpc>
                <a:spcPct val="90000"/>
              </a:lnSpc>
              <a:spcBef>
                <a:spcPts val="1100"/>
              </a:spcBef>
              <a:spcAft>
                <a:spcPts val="0"/>
              </a:spcAft>
              <a:buSzPts val="1800"/>
              <a:buChar char=" "/>
            </a:pPr>
            <a:r>
              <a:rPr lang="en" sz="1400"/>
              <a:t>The </a:t>
            </a:r>
            <a:r>
              <a:rPr lang="en" sz="1400" b="1"/>
              <a:t>&lt;form&gt;</a:t>
            </a:r>
            <a:r>
              <a:rPr lang="en" sz="1400"/>
              <a:t> element defines an HTML form:</a:t>
            </a:r>
            <a:endParaRPr sz="1400"/>
          </a:p>
          <a:p>
            <a:pPr marL="63500" lvl="0" indent="0" algn="l" rtl="0">
              <a:lnSpc>
                <a:spcPct val="90000"/>
              </a:lnSpc>
              <a:spcBef>
                <a:spcPts val="1100"/>
              </a:spcBef>
              <a:spcAft>
                <a:spcPts val="0"/>
              </a:spcAft>
              <a:buSzPts val="1500"/>
              <a:buNone/>
            </a:pPr>
            <a:endParaRPr sz="1400"/>
          </a:p>
          <a:p>
            <a:pPr marL="63500" lvl="0" indent="0" algn="l" rtl="0">
              <a:lnSpc>
                <a:spcPct val="90000"/>
              </a:lnSpc>
              <a:spcBef>
                <a:spcPts val="1100"/>
              </a:spcBef>
              <a:spcAft>
                <a:spcPts val="0"/>
              </a:spcAft>
              <a:buSzPts val="1500"/>
              <a:buNone/>
            </a:pPr>
            <a:endParaRPr sz="1400"/>
          </a:p>
          <a:p>
            <a:pPr marL="63500" lvl="0" indent="0" algn="l" rtl="0">
              <a:lnSpc>
                <a:spcPct val="90000"/>
              </a:lnSpc>
              <a:spcBef>
                <a:spcPts val="1100"/>
              </a:spcBef>
              <a:spcAft>
                <a:spcPts val="0"/>
              </a:spcAft>
              <a:buSzPts val="1500"/>
              <a:buNone/>
            </a:pPr>
            <a:endParaRPr sz="1400"/>
          </a:p>
          <a:p>
            <a:pPr marL="63500" lvl="0" indent="0" algn="l" rtl="0">
              <a:lnSpc>
                <a:spcPct val="90000"/>
              </a:lnSpc>
              <a:spcBef>
                <a:spcPts val="1100"/>
              </a:spcBef>
              <a:spcAft>
                <a:spcPts val="0"/>
              </a:spcAft>
              <a:buSzPts val="1500"/>
              <a:buNone/>
            </a:pPr>
            <a:endParaRPr sz="1400"/>
          </a:p>
          <a:p>
            <a:pPr marL="63500" lvl="0" indent="0" algn="l" rtl="0">
              <a:lnSpc>
                <a:spcPct val="90000"/>
              </a:lnSpc>
              <a:spcBef>
                <a:spcPts val="1100"/>
              </a:spcBef>
              <a:spcAft>
                <a:spcPts val="0"/>
              </a:spcAft>
              <a:buSzPts val="1500"/>
              <a:buNone/>
            </a:pPr>
            <a:endParaRPr sz="1400"/>
          </a:p>
          <a:p>
            <a:pPr marL="63500" lvl="0" indent="0" algn="l" rtl="0">
              <a:lnSpc>
                <a:spcPct val="90000"/>
              </a:lnSpc>
              <a:spcBef>
                <a:spcPts val="1100"/>
              </a:spcBef>
              <a:spcAft>
                <a:spcPts val="0"/>
              </a:spcAft>
              <a:buSzPts val="1500"/>
              <a:buNone/>
            </a:pPr>
            <a:endParaRPr sz="1400"/>
          </a:p>
          <a:p>
            <a:pPr marL="63500" lvl="0" indent="-63500" algn="l" rtl="0">
              <a:lnSpc>
                <a:spcPct val="90000"/>
              </a:lnSpc>
              <a:spcBef>
                <a:spcPts val="1100"/>
              </a:spcBef>
              <a:spcAft>
                <a:spcPts val="0"/>
              </a:spcAft>
              <a:buSzPts val="1800"/>
              <a:buChar char=" "/>
            </a:pPr>
            <a:r>
              <a:rPr lang="en" sz="1400"/>
              <a:t>HTML forms contain </a:t>
            </a:r>
            <a:r>
              <a:rPr lang="en" sz="1400" b="1"/>
              <a:t>form elements</a:t>
            </a:r>
            <a:r>
              <a:rPr lang="en" sz="1400"/>
              <a:t>: Form elements are different types of input elements</a:t>
            </a:r>
            <a:endParaRPr sz="1400"/>
          </a:p>
          <a:p>
            <a:pPr marL="63500" lvl="0" indent="0" algn="l" rtl="0">
              <a:lnSpc>
                <a:spcPct val="90000"/>
              </a:lnSpc>
              <a:spcBef>
                <a:spcPts val="1100"/>
              </a:spcBef>
              <a:spcAft>
                <a:spcPts val="0"/>
              </a:spcAft>
              <a:buSzPts val="1500"/>
              <a:buNone/>
            </a:pPr>
            <a:endParaRPr sz="1400"/>
          </a:p>
        </p:txBody>
      </p:sp>
      <p:pic>
        <p:nvPicPr>
          <p:cNvPr id="548" name="Google Shape;548;p46"/>
          <p:cNvPicPr preferRelativeResize="0"/>
          <p:nvPr/>
        </p:nvPicPr>
        <p:blipFill rotWithShape="1">
          <a:blip r:embed="rId3">
            <a:alphaModFix/>
          </a:blip>
          <a:srcRect/>
          <a:stretch/>
        </p:blipFill>
        <p:spPr>
          <a:xfrm>
            <a:off x="3567575" y="1836208"/>
            <a:ext cx="2451618" cy="174713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45</a:t>
            </a:fld>
            <a:endParaRPr sz="1100"/>
          </a:p>
        </p:txBody>
      </p:sp>
      <p:sp>
        <p:nvSpPr>
          <p:cNvPr id="555" name="Google Shape;555;p47"/>
          <p:cNvSpPr txBox="1">
            <a:spLocks noGrp="1"/>
          </p:cNvSpPr>
          <p:nvPr>
            <p:ph type="title" idx="4294967295"/>
          </p:nvPr>
        </p:nvSpPr>
        <p:spPr>
          <a:xfrm>
            <a:off x="865562" y="0"/>
            <a:ext cx="7543800" cy="74414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HTML Forms: The &lt;input&gt; Element</a:t>
            </a:r>
            <a:endParaRPr sz="3000">
              <a:latin typeface="Twentieth Century"/>
              <a:ea typeface="Twentieth Century"/>
              <a:cs typeface="Twentieth Century"/>
              <a:sym typeface="Twentieth Century"/>
            </a:endParaRPr>
          </a:p>
        </p:txBody>
      </p:sp>
      <p:sp>
        <p:nvSpPr>
          <p:cNvPr id="556" name="Google Shape;556;p47"/>
          <p:cNvSpPr txBox="1">
            <a:spLocks noGrp="1"/>
          </p:cNvSpPr>
          <p:nvPr>
            <p:ph type="body" idx="4294967295"/>
          </p:nvPr>
        </p:nvSpPr>
        <p:spPr>
          <a:xfrm>
            <a:off x="482773" y="1180979"/>
            <a:ext cx="8309377" cy="3017044"/>
          </a:xfrm>
          <a:prstGeom prst="rect">
            <a:avLst/>
          </a:prstGeom>
          <a:noFill/>
          <a:ln>
            <a:noFill/>
          </a:ln>
        </p:spPr>
        <p:txBody>
          <a:bodyPr spcFirstLastPara="1" wrap="square" lIns="0" tIns="34275" rIns="0" bIns="34275" anchor="t" anchorCtr="0">
            <a:normAutofit/>
          </a:bodyPr>
          <a:lstStyle/>
          <a:p>
            <a:pPr marL="63500" lvl="0" indent="-133350" algn="l" rtl="0">
              <a:lnSpc>
                <a:spcPct val="90000"/>
              </a:lnSpc>
              <a:spcBef>
                <a:spcPts val="0"/>
              </a:spcBef>
              <a:spcAft>
                <a:spcPts val="0"/>
              </a:spcAft>
              <a:buSzPts val="2100"/>
              <a:buChar char=" "/>
            </a:pPr>
            <a:r>
              <a:rPr lang="en" sz="2100"/>
              <a:t>The &lt;input&gt; element has many variations, depending on the </a:t>
            </a:r>
            <a:r>
              <a:rPr lang="en" sz="2100" b="1"/>
              <a:t>type</a:t>
            </a:r>
            <a:r>
              <a:rPr lang="en" sz="2100"/>
              <a:t> attribute.</a:t>
            </a:r>
            <a:endParaRPr sz="1100"/>
          </a:p>
          <a:p>
            <a:pPr marL="63500" lvl="0" indent="0" algn="l" rtl="0">
              <a:lnSpc>
                <a:spcPct val="90000"/>
              </a:lnSpc>
              <a:spcBef>
                <a:spcPts val="1100"/>
              </a:spcBef>
              <a:spcAft>
                <a:spcPts val="0"/>
              </a:spcAft>
              <a:buSzPts val="2100"/>
              <a:buNone/>
            </a:pPr>
            <a:endParaRPr sz="2100"/>
          </a:p>
          <a:p>
            <a:pPr marL="63500" lvl="0" indent="-133350" algn="l" rtl="0">
              <a:lnSpc>
                <a:spcPct val="90000"/>
              </a:lnSpc>
              <a:spcBef>
                <a:spcPts val="1100"/>
              </a:spcBef>
              <a:spcAft>
                <a:spcPts val="0"/>
              </a:spcAft>
              <a:buSzPts val="2100"/>
              <a:buChar char=" "/>
            </a:pPr>
            <a:r>
              <a:rPr lang="en" sz="2100"/>
              <a:t>An input element can be of type:</a:t>
            </a:r>
            <a:endParaRPr sz="1100"/>
          </a:p>
          <a:p>
            <a:pPr marL="292100" lvl="1" indent="-139700" algn="l" rtl="0">
              <a:lnSpc>
                <a:spcPct val="90000"/>
              </a:lnSpc>
              <a:spcBef>
                <a:spcPts val="300"/>
              </a:spcBef>
              <a:spcAft>
                <a:spcPts val="0"/>
              </a:spcAft>
              <a:buSzPts val="1800"/>
              <a:buChar char="◦"/>
            </a:pPr>
            <a:r>
              <a:rPr lang="en" sz="1800"/>
              <a:t>text field, </a:t>
            </a:r>
            <a:endParaRPr sz="1100"/>
          </a:p>
          <a:p>
            <a:pPr marL="292100" lvl="1" indent="-139700" algn="l" rtl="0">
              <a:lnSpc>
                <a:spcPct val="90000"/>
              </a:lnSpc>
              <a:spcBef>
                <a:spcPts val="500"/>
              </a:spcBef>
              <a:spcAft>
                <a:spcPts val="0"/>
              </a:spcAft>
              <a:buSzPts val="1800"/>
              <a:buChar char="◦"/>
            </a:pPr>
            <a:r>
              <a:rPr lang="en" sz="1800"/>
              <a:t>checkbox, </a:t>
            </a:r>
            <a:endParaRPr sz="1100"/>
          </a:p>
          <a:p>
            <a:pPr marL="292100" lvl="1" indent="-139700" algn="l" rtl="0">
              <a:lnSpc>
                <a:spcPct val="90000"/>
              </a:lnSpc>
              <a:spcBef>
                <a:spcPts val="500"/>
              </a:spcBef>
              <a:spcAft>
                <a:spcPts val="0"/>
              </a:spcAft>
              <a:buSzPts val="1800"/>
              <a:buChar char="◦"/>
            </a:pPr>
            <a:r>
              <a:rPr lang="en" sz="1800"/>
              <a:t>password, </a:t>
            </a:r>
            <a:endParaRPr sz="1100"/>
          </a:p>
          <a:p>
            <a:pPr marL="292100" lvl="1" indent="-139700" algn="l" rtl="0">
              <a:lnSpc>
                <a:spcPct val="90000"/>
              </a:lnSpc>
              <a:spcBef>
                <a:spcPts val="500"/>
              </a:spcBef>
              <a:spcAft>
                <a:spcPts val="0"/>
              </a:spcAft>
              <a:buSzPts val="1800"/>
              <a:buChar char="◦"/>
            </a:pPr>
            <a:r>
              <a:rPr lang="en" sz="1800"/>
              <a:t>radio button,</a:t>
            </a:r>
            <a:endParaRPr sz="1100"/>
          </a:p>
          <a:p>
            <a:pPr marL="292100" lvl="1" indent="-139700" algn="l" rtl="0">
              <a:lnSpc>
                <a:spcPct val="90000"/>
              </a:lnSpc>
              <a:spcBef>
                <a:spcPts val="500"/>
              </a:spcBef>
              <a:spcAft>
                <a:spcPts val="0"/>
              </a:spcAft>
              <a:buSzPts val="1800"/>
              <a:buChar char="◦"/>
            </a:pPr>
            <a:r>
              <a:rPr lang="en" sz="1800"/>
              <a:t>submit button, and more.</a:t>
            </a:r>
            <a:endParaRPr sz="1100"/>
          </a:p>
          <a:p>
            <a:pPr marL="63500" lvl="0" indent="0" algn="l" rtl="0">
              <a:lnSpc>
                <a:spcPct val="90000"/>
              </a:lnSpc>
              <a:spcBef>
                <a:spcPts val="1200"/>
              </a:spcBef>
              <a:spcAft>
                <a:spcPts val="0"/>
              </a:spcAft>
              <a:buSzPts val="1500"/>
              <a:buNone/>
            </a:pPr>
            <a:endParaRPr sz="1100"/>
          </a:p>
          <a:p>
            <a:pPr marL="63500" lvl="0" indent="0" algn="l" rtl="0">
              <a:lnSpc>
                <a:spcPct val="90000"/>
              </a:lnSpc>
              <a:spcBef>
                <a:spcPts val="1100"/>
              </a:spcBef>
              <a:spcAft>
                <a:spcPts val="0"/>
              </a:spcAft>
              <a:buSzPts val="1500"/>
              <a:buNone/>
            </a:pPr>
            <a:endParaRPr sz="11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46</a:t>
            </a:fld>
            <a:endParaRPr sz="1100"/>
          </a:p>
        </p:txBody>
      </p:sp>
      <p:sp>
        <p:nvSpPr>
          <p:cNvPr id="564" name="Google Shape;564;p48"/>
          <p:cNvSpPr txBox="1">
            <a:spLocks noGrp="1"/>
          </p:cNvSpPr>
          <p:nvPr>
            <p:ph type="title" idx="4294967295"/>
          </p:nvPr>
        </p:nvSpPr>
        <p:spPr>
          <a:xfrm>
            <a:off x="0" y="2646"/>
            <a:ext cx="9144000" cy="74295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Input Element - Text Fields</a:t>
            </a:r>
            <a:endParaRPr sz="1100"/>
          </a:p>
        </p:txBody>
      </p:sp>
      <p:sp>
        <p:nvSpPr>
          <p:cNvPr id="565" name="Google Shape;565;p48"/>
          <p:cNvSpPr txBox="1">
            <a:spLocks noGrp="1"/>
          </p:cNvSpPr>
          <p:nvPr>
            <p:ph type="body" idx="4294967295"/>
          </p:nvPr>
        </p:nvSpPr>
        <p:spPr>
          <a:xfrm>
            <a:off x="793909" y="1557382"/>
            <a:ext cx="7458551" cy="300699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34275" rIns="0" bIns="34275" anchor="t" anchorCtr="0">
            <a:normAutofit fontScale="77500" lnSpcReduction="20000"/>
          </a:bodyPr>
          <a:lstStyle/>
          <a:p>
            <a:pPr marL="330200" lvl="0" indent="-279400" algn="l" rtl="0">
              <a:lnSpc>
                <a:spcPct val="160000"/>
              </a:lnSpc>
              <a:spcBef>
                <a:spcPts val="0"/>
              </a:spcBef>
              <a:spcAft>
                <a:spcPts val="0"/>
              </a:spcAft>
              <a:buSzPct val="100000"/>
              <a:buNone/>
            </a:pPr>
            <a:r>
              <a:rPr lang="en" sz="2100" b="1">
                <a:solidFill>
                  <a:srgbClr val="C00000"/>
                </a:solidFill>
              </a:rPr>
              <a:t>&lt;html&gt;</a:t>
            </a:r>
            <a:br>
              <a:rPr lang="en" sz="2100" b="1">
                <a:solidFill>
                  <a:srgbClr val="C00000"/>
                </a:solidFill>
              </a:rPr>
            </a:br>
            <a:r>
              <a:rPr lang="en" sz="2100" b="1">
                <a:solidFill>
                  <a:srgbClr val="C00000"/>
                </a:solidFill>
              </a:rPr>
              <a:t>&lt;body&gt;</a:t>
            </a:r>
            <a:endParaRPr sz="1100"/>
          </a:p>
          <a:p>
            <a:pPr marL="330200" lvl="0" indent="-279400" algn="l" rtl="0">
              <a:lnSpc>
                <a:spcPct val="160000"/>
              </a:lnSpc>
              <a:spcBef>
                <a:spcPts val="900"/>
              </a:spcBef>
              <a:spcAft>
                <a:spcPts val="0"/>
              </a:spcAft>
              <a:buSzPct val="100000"/>
              <a:buNone/>
            </a:pPr>
            <a:r>
              <a:rPr lang="en" sz="2100" b="1">
                <a:solidFill>
                  <a:srgbClr val="0070C0"/>
                </a:solidFill>
              </a:rPr>
              <a:t>     		</a:t>
            </a:r>
            <a:r>
              <a:rPr lang="en" sz="2100" b="1" i="1">
                <a:solidFill>
                  <a:srgbClr val="8D4120"/>
                </a:solidFill>
              </a:rPr>
              <a:t>&lt;form&gt;</a:t>
            </a:r>
            <a:br>
              <a:rPr lang="en" sz="2100" b="1" i="1">
                <a:solidFill>
                  <a:srgbClr val="8D4120"/>
                </a:solidFill>
              </a:rPr>
            </a:br>
            <a:r>
              <a:rPr lang="en" sz="2100" b="1" i="1">
                <a:solidFill>
                  <a:srgbClr val="8D4120"/>
                </a:solidFill>
              </a:rPr>
              <a:t>		</a:t>
            </a:r>
            <a:r>
              <a:rPr lang="en" sz="1700" b="1" i="1">
                <a:solidFill>
                  <a:srgbClr val="8D4120"/>
                </a:solidFill>
              </a:rPr>
              <a:t>First name: &lt;input </a:t>
            </a:r>
            <a:r>
              <a:rPr lang="en" sz="1700" b="1" i="1">
                <a:solidFill>
                  <a:srgbClr val="C00000"/>
                </a:solidFill>
              </a:rPr>
              <a:t>type="text"</a:t>
            </a:r>
            <a:r>
              <a:rPr lang="en" sz="1700" b="1" i="1">
                <a:solidFill>
                  <a:srgbClr val="8D4120"/>
                </a:solidFill>
              </a:rPr>
              <a:t> name="firstname"/&gt;&lt;br/&gt;</a:t>
            </a:r>
            <a:br>
              <a:rPr lang="en" sz="1700" b="1" i="1">
                <a:solidFill>
                  <a:srgbClr val="8D4120"/>
                </a:solidFill>
              </a:rPr>
            </a:br>
            <a:r>
              <a:rPr lang="en" sz="1700" b="1" i="1">
                <a:solidFill>
                  <a:srgbClr val="8D4120"/>
                </a:solidFill>
              </a:rPr>
              <a:t>		Last name: &lt;input </a:t>
            </a:r>
            <a:r>
              <a:rPr lang="en" sz="1700" b="1" i="1">
                <a:solidFill>
                  <a:srgbClr val="C00000"/>
                </a:solidFill>
              </a:rPr>
              <a:t>type="text"</a:t>
            </a:r>
            <a:r>
              <a:rPr lang="en" sz="1700" b="1" i="1">
                <a:solidFill>
                  <a:srgbClr val="8D4120"/>
                </a:solidFill>
              </a:rPr>
              <a:t> name="lastname" /&gt;</a:t>
            </a:r>
            <a:br>
              <a:rPr lang="en" sz="1700" b="1" i="1">
                <a:solidFill>
                  <a:srgbClr val="8D4120"/>
                </a:solidFill>
              </a:rPr>
            </a:br>
            <a:r>
              <a:rPr lang="en" sz="2100" b="1" i="1">
                <a:solidFill>
                  <a:srgbClr val="8D4120"/>
                </a:solidFill>
              </a:rPr>
              <a:t>	&lt;/form&gt;</a:t>
            </a:r>
            <a:br>
              <a:rPr lang="en" sz="2100" b="1">
                <a:solidFill>
                  <a:srgbClr val="8D4120"/>
                </a:solidFill>
              </a:rPr>
            </a:br>
            <a:r>
              <a:rPr lang="en" sz="2100" b="1">
                <a:solidFill>
                  <a:srgbClr val="C00000"/>
                </a:solidFill>
              </a:rPr>
              <a:t>&lt;/body&gt;</a:t>
            </a:r>
            <a:endParaRPr sz="1100"/>
          </a:p>
          <a:p>
            <a:pPr marL="330200" lvl="0" indent="-279400" algn="l" rtl="0">
              <a:lnSpc>
                <a:spcPct val="160000"/>
              </a:lnSpc>
              <a:spcBef>
                <a:spcPts val="900"/>
              </a:spcBef>
              <a:spcAft>
                <a:spcPts val="0"/>
              </a:spcAft>
              <a:buSzPct val="100000"/>
              <a:buNone/>
            </a:pPr>
            <a:r>
              <a:rPr lang="en" sz="2100" b="1">
                <a:solidFill>
                  <a:srgbClr val="C00000"/>
                </a:solidFill>
              </a:rPr>
              <a:t>&lt;/html&gt;</a:t>
            </a:r>
            <a:endParaRPr sz="1100" b="1">
              <a:solidFill>
                <a:srgbClr val="C00000"/>
              </a:solidFill>
            </a:endParaRPr>
          </a:p>
        </p:txBody>
      </p:sp>
      <p:pic>
        <p:nvPicPr>
          <p:cNvPr id="566" name="Google Shape;566;p48" descr="C:\Documents and Settings\Khazbak\Desktop\untitled.bmp"/>
          <p:cNvPicPr preferRelativeResize="0"/>
          <p:nvPr/>
        </p:nvPicPr>
        <p:blipFill rotWithShape="1">
          <a:blip r:embed="rId3">
            <a:alphaModFix/>
          </a:blip>
          <a:srcRect/>
          <a:stretch/>
        </p:blipFill>
        <p:spPr>
          <a:xfrm>
            <a:off x="4945553" y="3455670"/>
            <a:ext cx="2971800" cy="885162"/>
          </a:xfrm>
          <a:prstGeom prst="roundRect">
            <a:avLst>
              <a:gd name="adj" fmla="val 4167"/>
            </a:avLst>
          </a:prstGeom>
          <a:solidFill>
            <a:srgbClr val="FFFFFF"/>
          </a:solidFill>
          <a:ln w="76200" cap="sq" cmpd="sng">
            <a:solidFill>
              <a:schemeClr val="lt2"/>
            </a:solidFill>
            <a:prstDash val="solid"/>
            <a:miter lim="800000"/>
            <a:headEnd type="none" w="sm" len="sm"/>
            <a:tailEnd type="none" w="sm" len="sm"/>
          </a:ln>
          <a:effectLst>
            <a:reflection stA="33000" endPos="28000" dist="5000" dir="5400000" sy="-100000" algn="bl" rotWithShape="0"/>
          </a:effectLst>
        </p:spPr>
      </p:pic>
      <p:sp>
        <p:nvSpPr>
          <p:cNvPr id="567" name="Google Shape;567;p48"/>
          <p:cNvSpPr txBox="1"/>
          <p:nvPr/>
        </p:nvSpPr>
        <p:spPr>
          <a:xfrm>
            <a:off x="701041" y="1257300"/>
            <a:ext cx="1859548" cy="30008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00"/>
                </a:solidFill>
                <a:latin typeface="Calibri"/>
                <a:ea typeface="Calibri"/>
                <a:cs typeface="Calibri"/>
                <a:sym typeface="Calibri"/>
              </a:rPr>
              <a:t>&lt;input type="text" /&gt;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47</a:t>
            </a:fld>
            <a:endParaRPr sz="1100"/>
          </a:p>
        </p:txBody>
      </p:sp>
      <p:sp>
        <p:nvSpPr>
          <p:cNvPr id="574" name="Google Shape;574;p49"/>
          <p:cNvSpPr txBox="1">
            <a:spLocks noGrp="1"/>
          </p:cNvSpPr>
          <p:nvPr>
            <p:ph type="title" idx="4294967295"/>
          </p:nvPr>
        </p:nvSpPr>
        <p:spPr>
          <a:xfrm>
            <a:off x="316230" y="41925"/>
            <a:ext cx="8557260" cy="74295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br>
              <a:rPr lang="en" sz="3000">
                <a:latin typeface="Twentieth Century"/>
                <a:ea typeface="Twentieth Century"/>
                <a:cs typeface="Twentieth Century"/>
                <a:sym typeface="Twentieth Century"/>
              </a:rPr>
            </a:br>
            <a:r>
              <a:rPr lang="en" sz="3000">
                <a:latin typeface="Twentieth Century"/>
                <a:ea typeface="Twentieth Century"/>
                <a:cs typeface="Twentieth Century"/>
                <a:sym typeface="Twentieth Century"/>
              </a:rPr>
              <a:t>The Input Element-Password Field</a:t>
            </a:r>
            <a:endParaRPr sz="1100"/>
          </a:p>
        </p:txBody>
      </p:sp>
      <p:sp>
        <p:nvSpPr>
          <p:cNvPr id="575" name="Google Shape;575;p49"/>
          <p:cNvSpPr txBox="1">
            <a:spLocks noGrp="1"/>
          </p:cNvSpPr>
          <p:nvPr>
            <p:ph type="body" idx="4294967295"/>
          </p:nvPr>
        </p:nvSpPr>
        <p:spPr>
          <a:xfrm>
            <a:off x="982980" y="1526679"/>
            <a:ext cx="7223760" cy="30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34275" rIns="0" bIns="34275" anchor="t" anchorCtr="0">
            <a:normAutofit/>
          </a:bodyPr>
          <a:lstStyle/>
          <a:p>
            <a:pPr marL="330200" lvl="0" indent="-279400" algn="l" rtl="0">
              <a:lnSpc>
                <a:spcPct val="160000"/>
              </a:lnSpc>
              <a:spcBef>
                <a:spcPts val="0"/>
              </a:spcBef>
              <a:spcAft>
                <a:spcPts val="0"/>
              </a:spcAft>
              <a:buSzPts val="1500"/>
              <a:buNone/>
            </a:pPr>
            <a:r>
              <a:rPr lang="en" sz="1100" b="1">
                <a:solidFill>
                  <a:srgbClr val="C00000"/>
                </a:solidFill>
              </a:rPr>
              <a:t>&lt;html&gt;</a:t>
            </a:r>
            <a:br>
              <a:rPr lang="en" sz="1100" b="1">
                <a:solidFill>
                  <a:srgbClr val="C00000"/>
                </a:solidFill>
              </a:rPr>
            </a:br>
            <a:r>
              <a:rPr lang="en" sz="1100" b="1">
                <a:solidFill>
                  <a:srgbClr val="C00000"/>
                </a:solidFill>
              </a:rPr>
              <a:t>&lt;body&gt;</a:t>
            </a:r>
            <a:endParaRPr sz="1100"/>
          </a:p>
          <a:p>
            <a:pPr marL="330200" lvl="0" indent="-279400" algn="l" rtl="0">
              <a:lnSpc>
                <a:spcPct val="160000"/>
              </a:lnSpc>
              <a:spcBef>
                <a:spcPts val="900"/>
              </a:spcBef>
              <a:spcAft>
                <a:spcPts val="0"/>
              </a:spcAft>
              <a:buSzPts val="1500"/>
              <a:buNone/>
            </a:pPr>
            <a:r>
              <a:rPr lang="en" sz="1100" b="1">
                <a:solidFill>
                  <a:srgbClr val="C00000"/>
                </a:solidFill>
              </a:rPr>
              <a:t>     		 </a:t>
            </a:r>
            <a:r>
              <a:rPr lang="en" sz="1100" b="1">
                <a:solidFill>
                  <a:srgbClr val="8D4120"/>
                </a:solidFill>
              </a:rPr>
              <a:t>&lt;form&gt;</a:t>
            </a:r>
            <a:br>
              <a:rPr lang="en" sz="1100" b="1">
                <a:solidFill>
                  <a:srgbClr val="8D4120"/>
                </a:solidFill>
              </a:rPr>
            </a:br>
            <a:r>
              <a:rPr lang="en" sz="1100" b="1">
                <a:solidFill>
                  <a:srgbClr val="8D4120"/>
                </a:solidFill>
              </a:rPr>
              <a:t>		</a:t>
            </a:r>
            <a:r>
              <a:rPr lang="en" sz="1200" b="1">
                <a:solidFill>
                  <a:srgbClr val="8D4120"/>
                </a:solidFill>
              </a:rPr>
              <a:t>Password: &lt;input </a:t>
            </a:r>
            <a:r>
              <a:rPr lang="en" sz="1200" b="1">
                <a:solidFill>
                  <a:srgbClr val="C00000"/>
                </a:solidFill>
              </a:rPr>
              <a:t>type="password"</a:t>
            </a:r>
            <a:r>
              <a:rPr lang="en" sz="1200" b="1">
                <a:solidFill>
                  <a:srgbClr val="8D4120"/>
                </a:solidFill>
              </a:rPr>
              <a:t> name="pwd" /&gt;</a:t>
            </a:r>
            <a:br>
              <a:rPr lang="en" sz="1100" b="1">
                <a:solidFill>
                  <a:srgbClr val="8D4120"/>
                </a:solidFill>
              </a:rPr>
            </a:br>
            <a:r>
              <a:rPr lang="en" sz="1100" b="1">
                <a:solidFill>
                  <a:srgbClr val="8D4120"/>
                </a:solidFill>
              </a:rPr>
              <a:t>	&lt;/form&gt;</a:t>
            </a:r>
            <a:br>
              <a:rPr lang="en" sz="1100" b="1">
                <a:solidFill>
                  <a:srgbClr val="C00000"/>
                </a:solidFill>
              </a:rPr>
            </a:br>
            <a:r>
              <a:rPr lang="en" sz="1100" b="1">
                <a:solidFill>
                  <a:srgbClr val="C00000"/>
                </a:solidFill>
              </a:rPr>
              <a:t>&lt;/body&gt;</a:t>
            </a:r>
            <a:endParaRPr sz="1100"/>
          </a:p>
          <a:p>
            <a:pPr marL="330200" lvl="0" indent="-279400" algn="l" rtl="0">
              <a:lnSpc>
                <a:spcPct val="160000"/>
              </a:lnSpc>
              <a:spcBef>
                <a:spcPts val="900"/>
              </a:spcBef>
              <a:spcAft>
                <a:spcPts val="0"/>
              </a:spcAft>
              <a:buSzPts val="1500"/>
              <a:buNone/>
            </a:pPr>
            <a:r>
              <a:rPr lang="en" sz="1100" b="1">
                <a:solidFill>
                  <a:srgbClr val="C00000"/>
                </a:solidFill>
              </a:rPr>
              <a:t>&lt;/html&gt;</a:t>
            </a:r>
            <a:endParaRPr sz="1100"/>
          </a:p>
        </p:txBody>
      </p:sp>
      <p:sp>
        <p:nvSpPr>
          <p:cNvPr id="576" name="Google Shape;576;p49"/>
          <p:cNvSpPr txBox="1"/>
          <p:nvPr/>
        </p:nvSpPr>
        <p:spPr>
          <a:xfrm>
            <a:off x="982974" y="1249675"/>
            <a:ext cx="23526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&lt;input type=“password" /&gt;</a:t>
            </a:r>
            <a:endParaRPr sz="1100" b="0" i="0" u="none" strike="noStrike" cap="none">
              <a:solidFill>
                <a:srgbClr val="000000"/>
              </a:solidFill>
              <a:latin typeface="Arial"/>
              <a:ea typeface="Arial"/>
              <a:cs typeface="Arial"/>
              <a:sym typeface="Arial"/>
            </a:endParaRPr>
          </a:p>
        </p:txBody>
      </p:sp>
      <p:pic>
        <p:nvPicPr>
          <p:cNvPr id="577" name="Google Shape;577;p49" descr="C:\Documents and Settings\Khazbak\Desktop\untitled.bmp"/>
          <p:cNvPicPr preferRelativeResize="0"/>
          <p:nvPr/>
        </p:nvPicPr>
        <p:blipFill rotWithShape="1">
          <a:blip r:embed="rId3">
            <a:alphaModFix/>
          </a:blip>
          <a:srcRect/>
          <a:stretch/>
        </p:blipFill>
        <p:spPr>
          <a:xfrm>
            <a:off x="4907280" y="3753237"/>
            <a:ext cx="2914650" cy="428625"/>
          </a:xfrm>
          <a:prstGeom prst="roundRect">
            <a:avLst>
              <a:gd name="adj" fmla="val 4167"/>
            </a:avLst>
          </a:prstGeom>
          <a:solidFill>
            <a:srgbClr val="FFFFFF"/>
          </a:solidFill>
          <a:ln w="76200" cap="sq" cmpd="sng">
            <a:solidFill>
              <a:schemeClr val="lt2"/>
            </a:solidFill>
            <a:prstDash val="solid"/>
            <a:miter lim="800000"/>
            <a:headEnd type="none" w="sm" len="sm"/>
            <a:tailEnd type="none" w="sm" len="sm"/>
          </a:ln>
          <a:effectLst>
            <a:reflection stA="33000" endPos="28000" dist="5000" dir="5400000" sy="-100000" algn="bl" rotWithShape="0"/>
          </a:effectLst>
        </p:spPr>
      </p:pic>
      <p:sp>
        <p:nvSpPr>
          <p:cNvPr id="578" name="Google Shape;578;p49"/>
          <p:cNvSpPr txBox="1"/>
          <p:nvPr/>
        </p:nvSpPr>
        <p:spPr>
          <a:xfrm>
            <a:off x="5899044" y="3829050"/>
            <a:ext cx="11538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48</a:t>
            </a:fld>
            <a:endParaRPr sz="1100"/>
          </a:p>
        </p:txBody>
      </p:sp>
      <p:sp>
        <p:nvSpPr>
          <p:cNvPr id="585" name="Google Shape;585;p50"/>
          <p:cNvSpPr txBox="1">
            <a:spLocks noGrp="1"/>
          </p:cNvSpPr>
          <p:nvPr>
            <p:ph type="title" idx="4294967295"/>
          </p:nvPr>
        </p:nvSpPr>
        <p:spPr>
          <a:xfrm>
            <a:off x="327660" y="114300"/>
            <a:ext cx="8496300" cy="74295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br>
              <a:rPr lang="en" sz="3000">
                <a:latin typeface="Twentieth Century"/>
                <a:ea typeface="Twentieth Century"/>
                <a:cs typeface="Twentieth Century"/>
                <a:sym typeface="Twentieth Century"/>
              </a:rPr>
            </a:br>
            <a:r>
              <a:rPr lang="en" sz="3000">
                <a:latin typeface="Twentieth Century"/>
                <a:ea typeface="Twentieth Century"/>
                <a:cs typeface="Twentieth Century"/>
                <a:sym typeface="Twentieth Century"/>
              </a:rPr>
              <a:t>The Input Element- Radio Buttons</a:t>
            </a:r>
            <a:endParaRPr sz="1100"/>
          </a:p>
        </p:txBody>
      </p:sp>
      <p:sp>
        <p:nvSpPr>
          <p:cNvPr id="586" name="Google Shape;586;p50"/>
          <p:cNvSpPr txBox="1">
            <a:spLocks noGrp="1"/>
          </p:cNvSpPr>
          <p:nvPr>
            <p:ph type="body" idx="4294967295"/>
          </p:nvPr>
        </p:nvSpPr>
        <p:spPr>
          <a:xfrm>
            <a:off x="969584" y="1473339"/>
            <a:ext cx="7183817" cy="3086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34275" rIns="0" bIns="34275" anchor="t" anchorCtr="0">
            <a:noAutofit/>
          </a:bodyPr>
          <a:lstStyle/>
          <a:p>
            <a:pPr marL="330200" lvl="0" indent="-279400" algn="l" rtl="0">
              <a:lnSpc>
                <a:spcPct val="150000"/>
              </a:lnSpc>
              <a:spcBef>
                <a:spcPts val="0"/>
              </a:spcBef>
              <a:spcAft>
                <a:spcPts val="0"/>
              </a:spcAft>
              <a:buSzPts val="1500"/>
              <a:buNone/>
            </a:pPr>
            <a:r>
              <a:rPr lang="en" sz="1100" b="1" dirty="0">
                <a:solidFill>
                  <a:srgbClr val="C00000"/>
                </a:solidFill>
              </a:rPr>
              <a:t>&lt;html&gt;</a:t>
            </a:r>
            <a:br>
              <a:rPr lang="en" sz="1100" b="1" dirty="0">
                <a:solidFill>
                  <a:srgbClr val="C00000"/>
                </a:solidFill>
              </a:rPr>
            </a:br>
            <a:r>
              <a:rPr lang="en" sz="1100" b="1" dirty="0">
                <a:solidFill>
                  <a:srgbClr val="C00000"/>
                </a:solidFill>
              </a:rPr>
              <a:t>&lt;body&gt;</a:t>
            </a:r>
            <a:endParaRPr sz="1100" dirty="0"/>
          </a:p>
          <a:p>
            <a:pPr marL="330200" lvl="0" indent="-279400" algn="l" rtl="0">
              <a:lnSpc>
                <a:spcPct val="150000"/>
              </a:lnSpc>
              <a:spcBef>
                <a:spcPts val="900"/>
              </a:spcBef>
              <a:spcAft>
                <a:spcPts val="0"/>
              </a:spcAft>
              <a:buSzPts val="1500"/>
              <a:buNone/>
            </a:pPr>
            <a:r>
              <a:rPr lang="en" sz="1100" b="1" dirty="0">
                <a:solidFill>
                  <a:srgbClr val="C00000"/>
                </a:solidFill>
              </a:rPr>
              <a:t>    		</a:t>
            </a:r>
            <a:r>
              <a:rPr lang="en" sz="1100" b="1" dirty="0">
                <a:solidFill>
                  <a:srgbClr val="8D4120"/>
                </a:solidFill>
              </a:rPr>
              <a:t> &lt;form&gt;</a:t>
            </a:r>
            <a:br>
              <a:rPr lang="en" sz="1100" b="1" dirty="0">
                <a:solidFill>
                  <a:srgbClr val="8D4120"/>
                </a:solidFill>
              </a:rPr>
            </a:br>
            <a:r>
              <a:rPr lang="en" sz="1100" b="1" dirty="0">
                <a:solidFill>
                  <a:srgbClr val="8D4120"/>
                </a:solidFill>
              </a:rPr>
              <a:t>		&lt;input </a:t>
            </a:r>
            <a:r>
              <a:rPr lang="en" sz="1100" b="1" dirty="0">
                <a:solidFill>
                  <a:srgbClr val="C00000"/>
                </a:solidFill>
              </a:rPr>
              <a:t>type="radio"</a:t>
            </a:r>
            <a:r>
              <a:rPr lang="en" sz="1100" b="1" dirty="0">
                <a:solidFill>
                  <a:srgbClr val="8D4120"/>
                </a:solidFill>
              </a:rPr>
              <a:t>  name=“gender ” </a:t>
            </a:r>
            <a:r>
              <a:rPr lang="en" sz="1100" b="1" dirty="0">
                <a:solidFill>
                  <a:srgbClr val="C00000"/>
                </a:solidFill>
              </a:rPr>
              <a:t>checked</a:t>
            </a:r>
            <a:r>
              <a:rPr lang="en" sz="1100" b="1" dirty="0">
                <a:solidFill>
                  <a:srgbClr val="8D4120"/>
                </a:solidFill>
              </a:rPr>
              <a:t>/&gt; Male&lt;br /&gt;</a:t>
            </a:r>
            <a:br>
              <a:rPr lang="en" sz="1100" b="1" dirty="0">
                <a:solidFill>
                  <a:srgbClr val="8D4120"/>
                </a:solidFill>
              </a:rPr>
            </a:br>
            <a:r>
              <a:rPr lang="en" sz="1100" b="1" dirty="0">
                <a:solidFill>
                  <a:srgbClr val="8D4120"/>
                </a:solidFill>
              </a:rPr>
              <a:t>		&lt;input </a:t>
            </a:r>
            <a:r>
              <a:rPr lang="en" sz="1100" b="1" dirty="0">
                <a:solidFill>
                  <a:srgbClr val="C00000"/>
                </a:solidFill>
              </a:rPr>
              <a:t>type="radio”</a:t>
            </a:r>
            <a:r>
              <a:rPr lang="en" sz="1100" b="1" dirty="0">
                <a:solidFill>
                  <a:srgbClr val="8D4120"/>
                </a:solidFill>
              </a:rPr>
              <a:t> name=“gender” /&gt; Female</a:t>
            </a:r>
            <a:br>
              <a:rPr lang="en" sz="1100" b="1" dirty="0">
                <a:solidFill>
                  <a:srgbClr val="8D4120"/>
                </a:solidFill>
              </a:rPr>
            </a:br>
            <a:r>
              <a:rPr lang="en" sz="1100" b="1" dirty="0">
                <a:solidFill>
                  <a:srgbClr val="8D4120"/>
                </a:solidFill>
              </a:rPr>
              <a:t>	&lt;/form&gt; </a:t>
            </a:r>
            <a:br>
              <a:rPr lang="en" sz="1100" b="1" dirty="0">
                <a:solidFill>
                  <a:srgbClr val="C00000"/>
                </a:solidFill>
              </a:rPr>
            </a:br>
            <a:r>
              <a:rPr lang="en" sz="1100" b="1" dirty="0">
                <a:solidFill>
                  <a:srgbClr val="C00000"/>
                </a:solidFill>
              </a:rPr>
              <a:t>&lt;/body&gt;</a:t>
            </a:r>
            <a:endParaRPr sz="1100" dirty="0"/>
          </a:p>
          <a:p>
            <a:pPr marL="330200" lvl="0" indent="-279400" algn="l" rtl="0">
              <a:lnSpc>
                <a:spcPct val="150000"/>
              </a:lnSpc>
              <a:spcBef>
                <a:spcPts val="900"/>
              </a:spcBef>
              <a:spcAft>
                <a:spcPts val="0"/>
              </a:spcAft>
              <a:buSzPts val="1500"/>
              <a:buNone/>
            </a:pPr>
            <a:r>
              <a:rPr lang="en" sz="1100" b="1" dirty="0">
                <a:solidFill>
                  <a:srgbClr val="C00000"/>
                </a:solidFill>
              </a:rPr>
              <a:t>&lt;/html&gt;</a:t>
            </a:r>
            <a:endParaRPr sz="1100" dirty="0"/>
          </a:p>
        </p:txBody>
      </p:sp>
      <p:sp>
        <p:nvSpPr>
          <p:cNvPr id="587" name="Google Shape;587;p50"/>
          <p:cNvSpPr txBox="1"/>
          <p:nvPr/>
        </p:nvSpPr>
        <p:spPr>
          <a:xfrm>
            <a:off x="969574" y="1196350"/>
            <a:ext cx="20853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&lt;input type=“radio" /&gt;</a:t>
            </a:r>
            <a:endParaRPr sz="1100" b="0" i="0" u="none" strike="noStrike" cap="none">
              <a:solidFill>
                <a:srgbClr val="000000"/>
              </a:solidFill>
              <a:latin typeface="Arial"/>
              <a:ea typeface="Arial"/>
              <a:cs typeface="Arial"/>
              <a:sym typeface="Arial"/>
            </a:endParaRPr>
          </a:p>
        </p:txBody>
      </p:sp>
      <p:pic>
        <p:nvPicPr>
          <p:cNvPr id="588" name="Google Shape;588;p50" descr="C:\Documents and Settings\Khazbak\Desktop\untitled.bmp"/>
          <p:cNvPicPr preferRelativeResize="0"/>
          <p:nvPr/>
        </p:nvPicPr>
        <p:blipFill rotWithShape="1">
          <a:blip r:embed="rId3">
            <a:alphaModFix/>
          </a:blip>
          <a:srcRect/>
          <a:stretch/>
        </p:blipFill>
        <p:spPr>
          <a:xfrm>
            <a:off x="5920741" y="3640931"/>
            <a:ext cx="1617283" cy="604838"/>
          </a:xfrm>
          <a:prstGeom prst="roundRect">
            <a:avLst>
              <a:gd name="adj" fmla="val 4167"/>
            </a:avLst>
          </a:prstGeom>
          <a:solidFill>
            <a:srgbClr val="FFFFFF"/>
          </a:solidFill>
          <a:ln w="76200" cap="sq" cmpd="sng">
            <a:solidFill>
              <a:schemeClr val="lt2"/>
            </a:solidFill>
            <a:prstDash val="solid"/>
            <a:miter lim="800000"/>
            <a:headEnd type="none" w="sm" len="sm"/>
            <a:tailEnd type="none" w="sm" len="sm"/>
          </a:ln>
          <a:effectLst>
            <a:reflection stA="33000" endPos="28000" dist="5000" dir="5400000" sy="-100000" algn="bl" rotWithShape="0"/>
          </a:effectLst>
        </p:spPr>
      </p:pic>
      <p:sp>
        <p:nvSpPr>
          <p:cNvPr id="589" name="Google Shape;589;p50"/>
          <p:cNvSpPr/>
          <p:nvPr/>
        </p:nvSpPr>
        <p:spPr>
          <a:xfrm>
            <a:off x="6042660" y="3741420"/>
            <a:ext cx="160020" cy="167640"/>
          </a:xfrm>
          <a:prstGeom prst="ellipse">
            <a:avLst/>
          </a:prstGeom>
          <a:solidFill>
            <a:srgbClr val="595959"/>
          </a:solidFill>
          <a:ln w="19050"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Georgia"/>
              <a:ea typeface="Georgia"/>
              <a:cs typeface="Georgia"/>
              <a:sym typeface="Georg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5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49</a:t>
            </a:fld>
            <a:endParaRPr sz="1100"/>
          </a:p>
        </p:txBody>
      </p:sp>
      <p:sp>
        <p:nvSpPr>
          <p:cNvPr id="597" name="Google Shape;597;p51"/>
          <p:cNvSpPr txBox="1">
            <a:spLocks noGrp="1"/>
          </p:cNvSpPr>
          <p:nvPr>
            <p:ph type="title" idx="4294967295"/>
          </p:nvPr>
        </p:nvSpPr>
        <p:spPr>
          <a:xfrm>
            <a:off x="160020" y="5953"/>
            <a:ext cx="8717280" cy="74295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Input Element- Submit Button</a:t>
            </a:r>
            <a:endParaRPr sz="1100"/>
          </a:p>
        </p:txBody>
      </p:sp>
      <p:sp>
        <p:nvSpPr>
          <p:cNvPr id="598" name="Google Shape;598;p51"/>
          <p:cNvSpPr txBox="1">
            <a:spLocks noGrp="1"/>
          </p:cNvSpPr>
          <p:nvPr>
            <p:ph type="body" idx="4294967295"/>
          </p:nvPr>
        </p:nvSpPr>
        <p:spPr>
          <a:xfrm>
            <a:off x="994409" y="1173986"/>
            <a:ext cx="7174231" cy="3429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34275" rIns="0" bIns="34275" anchor="t" anchorCtr="0">
            <a:noAutofit/>
          </a:bodyPr>
          <a:lstStyle/>
          <a:p>
            <a:pPr marL="330200" lvl="0" indent="-279400" algn="l" rtl="0">
              <a:lnSpc>
                <a:spcPct val="160000"/>
              </a:lnSpc>
              <a:spcBef>
                <a:spcPts val="0"/>
              </a:spcBef>
              <a:spcAft>
                <a:spcPts val="0"/>
              </a:spcAft>
              <a:buSzPts val="1500"/>
              <a:buNone/>
            </a:pPr>
            <a:r>
              <a:rPr lang="en" sz="1100" b="1" dirty="0">
                <a:solidFill>
                  <a:srgbClr val="C00000"/>
                </a:solidFill>
              </a:rPr>
              <a:t>&lt;html&gt;</a:t>
            </a:r>
            <a:br>
              <a:rPr lang="en" sz="1100" b="1" dirty="0">
                <a:solidFill>
                  <a:srgbClr val="C00000"/>
                </a:solidFill>
              </a:rPr>
            </a:br>
            <a:r>
              <a:rPr lang="en" sz="1100" b="1" dirty="0">
                <a:solidFill>
                  <a:srgbClr val="C00000"/>
                </a:solidFill>
              </a:rPr>
              <a:t>&lt;body&gt;</a:t>
            </a:r>
            <a:endParaRPr sz="1100" dirty="0"/>
          </a:p>
          <a:p>
            <a:pPr marL="330200" lvl="0" indent="-279400" algn="l" rtl="0">
              <a:lnSpc>
                <a:spcPct val="160000"/>
              </a:lnSpc>
              <a:spcBef>
                <a:spcPts val="900"/>
              </a:spcBef>
              <a:spcAft>
                <a:spcPts val="0"/>
              </a:spcAft>
              <a:buSzPts val="1500"/>
              <a:buNone/>
            </a:pPr>
            <a:r>
              <a:rPr lang="en" sz="1100" b="1" dirty="0">
                <a:solidFill>
                  <a:srgbClr val="8D4120"/>
                </a:solidFill>
              </a:rPr>
              <a:t> 		</a:t>
            </a:r>
            <a:r>
              <a:rPr lang="en" sz="1200" b="1" dirty="0">
                <a:solidFill>
                  <a:srgbClr val="8D4120"/>
                </a:solidFill>
              </a:rPr>
              <a:t>&lt;form </a:t>
            </a:r>
            <a:r>
              <a:rPr lang="en" sz="1200" b="1" dirty="0">
                <a:solidFill>
                  <a:srgbClr val="C00000"/>
                </a:solidFill>
              </a:rPr>
              <a:t>name="input"</a:t>
            </a:r>
            <a:r>
              <a:rPr lang="en" sz="1200" b="1" dirty="0">
                <a:solidFill>
                  <a:srgbClr val="8D4120"/>
                </a:solidFill>
              </a:rPr>
              <a:t> </a:t>
            </a:r>
            <a:r>
              <a:rPr lang="en" sz="1200" b="1" dirty="0">
                <a:solidFill>
                  <a:srgbClr val="C00000"/>
                </a:solidFill>
              </a:rPr>
              <a:t>action="html_form_action.asp"</a:t>
            </a:r>
            <a:r>
              <a:rPr lang="en" sz="1200" b="1" dirty="0">
                <a:solidFill>
                  <a:srgbClr val="8D4120"/>
                </a:solidFill>
              </a:rPr>
              <a:t> </a:t>
            </a:r>
            <a:r>
              <a:rPr lang="en" sz="1200" b="1" dirty="0">
                <a:solidFill>
                  <a:srgbClr val="C00000"/>
                </a:solidFill>
              </a:rPr>
              <a:t>method="get"</a:t>
            </a:r>
            <a:r>
              <a:rPr lang="en" sz="1200" b="1" dirty="0">
                <a:solidFill>
                  <a:srgbClr val="8D4120"/>
                </a:solidFill>
              </a:rPr>
              <a:t>&gt;</a:t>
            </a:r>
            <a:br>
              <a:rPr lang="en" sz="1200" b="1" dirty="0">
                <a:solidFill>
                  <a:srgbClr val="8D4120"/>
                </a:solidFill>
              </a:rPr>
            </a:br>
            <a:r>
              <a:rPr lang="en" sz="1200" b="1" dirty="0">
                <a:solidFill>
                  <a:srgbClr val="8D4120"/>
                </a:solidFill>
              </a:rPr>
              <a:t>		Username: &lt;input type="text" name="user" /&gt;</a:t>
            </a:r>
            <a:br>
              <a:rPr lang="en" sz="1200" b="1" dirty="0">
                <a:solidFill>
                  <a:srgbClr val="8D4120"/>
                </a:solidFill>
              </a:rPr>
            </a:br>
            <a:r>
              <a:rPr lang="en" sz="1200" b="1" dirty="0">
                <a:solidFill>
                  <a:srgbClr val="8D4120"/>
                </a:solidFill>
              </a:rPr>
              <a:t>		&lt;input </a:t>
            </a:r>
            <a:r>
              <a:rPr lang="en" sz="1200" b="1" dirty="0">
                <a:solidFill>
                  <a:srgbClr val="C00000"/>
                </a:solidFill>
              </a:rPr>
              <a:t>type="submit"</a:t>
            </a:r>
            <a:r>
              <a:rPr lang="en" sz="1200" b="1" dirty="0">
                <a:solidFill>
                  <a:srgbClr val="8D4120"/>
                </a:solidFill>
              </a:rPr>
              <a:t> value="Submit" /&gt;</a:t>
            </a:r>
            <a:br>
              <a:rPr lang="en" sz="1200" b="1" dirty="0">
                <a:solidFill>
                  <a:srgbClr val="8D4120"/>
                </a:solidFill>
              </a:rPr>
            </a:br>
            <a:r>
              <a:rPr lang="en" sz="1200" b="1" dirty="0">
                <a:solidFill>
                  <a:srgbClr val="8D4120"/>
                </a:solidFill>
              </a:rPr>
              <a:t>	&lt;/form&gt; </a:t>
            </a:r>
            <a:endParaRPr sz="1100" dirty="0"/>
          </a:p>
          <a:p>
            <a:pPr marL="330200" lvl="0" indent="-279400" algn="l" rtl="0">
              <a:lnSpc>
                <a:spcPct val="160000"/>
              </a:lnSpc>
              <a:spcBef>
                <a:spcPts val="900"/>
              </a:spcBef>
              <a:spcAft>
                <a:spcPts val="0"/>
              </a:spcAft>
              <a:buSzPts val="1500"/>
              <a:buNone/>
            </a:pPr>
            <a:r>
              <a:rPr lang="en" sz="1100" b="1" dirty="0">
                <a:solidFill>
                  <a:srgbClr val="C00000"/>
                </a:solidFill>
              </a:rPr>
              <a:t>    &lt;/body&gt;</a:t>
            </a:r>
            <a:endParaRPr sz="1100" dirty="0"/>
          </a:p>
          <a:p>
            <a:pPr marL="330200" lvl="0" indent="-279400" algn="l" rtl="0">
              <a:lnSpc>
                <a:spcPct val="160000"/>
              </a:lnSpc>
              <a:spcBef>
                <a:spcPts val="900"/>
              </a:spcBef>
              <a:spcAft>
                <a:spcPts val="0"/>
              </a:spcAft>
              <a:buSzPts val="1500"/>
              <a:buNone/>
            </a:pPr>
            <a:r>
              <a:rPr lang="en" sz="1100" b="1" dirty="0">
                <a:solidFill>
                  <a:srgbClr val="C00000"/>
                </a:solidFill>
              </a:rPr>
              <a:t>&lt;/html&gt;</a:t>
            </a:r>
            <a:endParaRPr sz="1100" dirty="0"/>
          </a:p>
        </p:txBody>
      </p:sp>
      <p:sp>
        <p:nvSpPr>
          <p:cNvPr id="599" name="Google Shape;599;p51"/>
          <p:cNvSpPr txBox="1"/>
          <p:nvPr/>
        </p:nvSpPr>
        <p:spPr>
          <a:xfrm>
            <a:off x="994397" y="896975"/>
            <a:ext cx="24813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&lt;input type=“submit" /&gt;</a:t>
            </a:r>
            <a:endParaRPr sz="1100" b="0" i="0" u="none" strike="noStrike" cap="none">
              <a:solidFill>
                <a:srgbClr val="000000"/>
              </a:solidFill>
              <a:latin typeface="Arial"/>
              <a:ea typeface="Arial"/>
              <a:cs typeface="Arial"/>
              <a:sym typeface="Arial"/>
            </a:endParaRPr>
          </a:p>
        </p:txBody>
      </p:sp>
      <p:pic>
        <p:nvPicPr>
          <p:cNvPr id="600" name="Google Shape;600;p51" descr="C:\Documents and Settings\Khazbak\Desktop\untitled.bmp"/>
          <p:cNvPicPr preferRelativeResize="0"/>
          <p:nvPr/>
        </p:nvPicPr>
        <p:blipFill rotWithShape="1">
          <a:blip r:embed="rId3">
            <a:alphaModFix/>
          </a:blip>
          <a:srcRect/>
          <a:stretch/>
        </p:blipFill>
        <p:spPr>
          <a:xfrm>
            <a:off x="4286251" y="3857732"/>
            <a:ext cx="3753448" cy="577454"/>
          </a:xfrm>
          <a:prstGeom prst="roundRect">
            <a:avLst>
              <a:gd name="adj" fmla="val 4167"/>
            </a:avLst>
          </a:prstGeom>
          <a:solidFill>
            <a:srgbClr val="FFFFFF"/>
          </a:solidFill>
          <a:ln w="76200" cap="sq" cmpd="sng">
            <a:solidFill>
              <a:schemeClr val="lt2"/>
            </a:solidFill>
            <a:prstDash val="solid"/>
            <a:miter lim="800000"/>
            <a:headEnd type="none" w="sm" len="sm"/>
            <a:tailEnd type="none" w="sm" len="sm"/>
          </a:ln>
          <a:effectLst>
            <a:reflection stA="33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What We Need?</a:t>
            </a:r>
            <a:endParaRPr sz="1100" b="0" i="0" u="none" strike="noStrike" cap="none">
              <a:solidFill>
                <a:schemeClr val="dk1"/>
              </a:solidFill>
              <a:latin typeface="Arial"/>
              <a:ea typeface="Arial"/>
              <a:cs typeface="Arial"/>
              <a:sym typeface="Arial"/>
            </a:endParaRPr>
          </a:p>
        </p:txBody>
      </p:sp>
      <p:sp>
        <p:nvSpPr>
          <p:cNvPr id="151" name="Google Shape;151;p7"/>
          <p:cNvSpPr txBox="1"/>
          <p:nvPr/>
        </p:nvSpPr>
        <p:spPr>
          <a:xfrm>
            <a:off x="632460" y="1181100"/>
            <a:ext cx="7368540" cy="3733800"/>
          </a:xfrm>
          <a:prstGeom prst="rect">
            <a:avLst/>
          </a:prstGeom>
          <a:noFill/>
          <a:ln>
            <a:noFill/>
          </a:ln>
        </p:spPr>
        <p:txBody>
          <a:bodyPr spcFirstLastPara="1" wrap="square" lIns="68575" tIns="34275" rIns="68575" bIns="34275" anchor="t" anchorCtr="0">
            <a:noAutofit/>
          </a:bodyPr>
          <a:lstStyle/>
          <a:p>
            <a:pPr marL="342900" marR="0" lvl="0" indent="-336550" algn="l" rtl="0">
              <a:lnSpc>
                <a:spcPct val="200000"/>
              </a:lnSpc>
              <a:spcBef>
                <a:spcPts val="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Any text editor (like Notepad) or</a:t>
            </a:r>
            <a:r>
              <a:rPr lang="en" sz="2200" b="0" i="0" u="none" strike="noStrike" cap="none">
                <a:solidFill>
                  <a:srgbClr val="464653"/>
                </a:solidFill>
                <a:latin typeface="Twentieth Century"/>
                <a:ea typeface="Twentieth Century"/>
                <a:cs typeface="Twentieth Century"/>
                <a:sym typeface="Twentieth Century"/>
              </a:rPr>
              <a:t> </a:t>
            </a:r>
            <a:r>
              <a:rPr lang="en" sz="2200" b="0" i="0" u="none" strike="noStrike" cap="none">
                <a:solidFill>
                  <a:srgbClr val="000000"/>
                </a:solidFill>
                <a:latin typeface="Twentieth Century"/>
                <a:ea typeface="Twentieth Century"/>
                <a:cs typeface="Twentieth Century"/>
                <a:sym typeface="Twentieth Century"/>
              </a:rPr>
              <a:t>HTML editor</a:t>
            </a:r>
            <a:endParaRPr sz="1100" b="0" i="0" u="none" strike="noStrike" cap="none">
              <a:solidFill>
                <a:srgbClr val="000000"/>
              </a:solidFill>
              <a:latin typeface="Arial"/>
              <a:ea typeface="Arial"/>
              <a:cs typeface="Arial"/>
              <a:sym typeface="Arial"/>
            </a:endParaRPr>
          </a:p>
          <a:p>
            <a:pPr marL="342900" marR="0" lvl="0" indent="-336550" algn="l" rtl="0">
              <a:lnSpc>
                <a:spcPct val="200000"/>
              </a:lnSpc>
              <a:spcBef>
                <a:spcPts val="500"/>
              </a:spcBef>
              <a:spcAft>
                <a:spcPts val="0"/>
              </a:spcAft>
              <a:buClr>
                <a:srgbClr val="9FB8CD"/>
              </a:buClr>
              <a:buSzPts val="1300"/>
              <a:buFont typeface="Noto Sans Symbols"/>
              <a:buChar char="❑"/>
            </a:pPr>
            <a:r>
              <a:rPr lang="en" sz="2200" b="0" i="0" u="none" strike="noStrike" cap="none">
                <a:solidFill>
                  <a:srgbClr val="000000"/>
                </a:solidFill>
                <a:latin typeface="Twentieth Century"/>
                <a:ea typeface="Twentieth Century"/>
                <a:cs typeface="Twentieth Century"/>
                <a:sym typeface="Twentieth Century"/>
              </a:rPr>
              <a:t>Browser</a:t>
            </a:r>
            <a:endParaRPr sz="1100" b="0" i="0" u="none" strike="noStrike" cap="none">
              <a:solidFill>
                <a:srgbClr val="000000"/>
              </a:solidFill>
              <a:latin typeface="Arial"/>
              <a:ea typeface="Arial"/>
              <a:cs typeface="Arial"/>
              <a:sym typeface="Arial"/>
            </a:endParaRPr>
          </a:p>
        </p:txBody>
      </p:sp>
      <p:sp>
        <p:nvSpPr>
          <p:cNvPr id="152" name="Google Shape;152;p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5</a:t>
            </a:fld>
            <a:endParaRPr sz="11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50</a:t>
            </a:fld>
            <a:endParaRPr sz="1100"/>
          </a:p>
        </p:txBody>
      </p:sp>
      <p:sp>
        <p:nvSpPr>
          <p:cNvPr id="608" name="Google Shape;608;p52"/>
          <p:cNvSpPr txBox="1">
            <a:spLocks noGrp="1"/>
          </p:cNvSpPr>
          <p:nvPr>
            <p:ph type="title" idx="4294967295"/>
          </p:nvPr>
        </p:nvSpPr>
        <p:spPr>
          <a:xfrm>
            <a:off x="434340" y="0"/>
            <a:ext cx="8176260" cy="74295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Input Element- Submit Button – 1/2</a:t>
            </a:r>
            <a:endParaRPr sz="3000">
              <a:latin typeface="Twentieth Century"/>
              <a:ea typeface="Twentieth Century"/>
              <a:cs typeface="Twentieth Century"/>
              <a:sym typeface="Twentieth Century"/>
            </a:endParaRPr>
          </a:p>
        </p:txBody>
      </p:sp>
      <p:sp>
        <p:nvSpPr>
          <p:cNvPr id="609" name="Google Shape;609;p52"/>
          <p:cNvSpPr txBox="1">
            <a:spLocks noGrp="1"/>
          </p:cNvSpPr>
          <p:nvPr>
            <p:ph type="body" idx="4294967295"/>
          </p:nvPr>
        </p:nvSpPr>
        <p:spPr>
          <a:xfrm>
            <a:off x="600075" y="1075450"/>
            <a:ext cx="8260800" cy="3906300"/>
          </a:xfrm>
          <a:prstGeom prst="rect">
            <a:avLst/>
          </a:prstGeom>
          <a:noFill/>
          <a:ln>
            <a:noFill/>
          </a:ln>
        </p:spPr>
        <p:txBody>
          <a:bodyPr spcFirstLastPara="1" wrap="square" lIns="0" tIns="34275" rIns="0" bIns="34275" anchor="t" anchorCtr="0">
            <a:normAutofit fontScale="70000" lnSpcReduction="20000"/>
          </a:bodyPr>
          <a:lstStyle/>
          <a:p>
            <a:pPr marL="63500" lvl="0" indent="-120015" algn="l" rtl="0">
              <a:lnSpc>
                <a:spcPct val="200000"/>
              </a:lnSpc>
              <a:spcBef>
                <a:spcPts val="0"/>
              </a:spcBef>
              <a:spcAft>
                <a:spcPts val="0"/>
              </a:spcAft>
              <a:buClr>
                <a:schemeClr val="lt2"/>
              </a:buClr>
              <a:buSzPct val="100000"/>
              <a:buFont typeface="Noto Sans Symbols"/>
              <a:buChar char="❑"/>
            </a:pPr>
            <a:r>
              <a:rPr lang="en" sz="2700" b="1"/>
              <a:t>&lt;input type="submit“ method=“Post”&gt;</a:t>
            </a:r>
            <a:r>
              <a:rPr lang="en" sz="2700"/>
              <a:t> defines a button for </a:t>
            </a:r>
            <a:r>
              <a:rPr lang="en" sz="2700" b="1"/>
              <a:t>submitting</a:t>
            </a:r>
            <a:r>
              <a:rPr lang="en" sz="2700"/>
              <a:t> a form to a </a:t>
            </a:r>
            <a:r>
              <a:rPr lang="en" sz="2700" b="1"/>
              <a:t>form-handler</a:t>
            </a:r>
            <a:r>
              <a:rPr lang="en" sz="2700"/>
              <a:t>.</a:t>
            </a:r>
            <a:endParaRPr sz="1100"/>
          </a:p>
          <a:p>
            <a:pPr marL="63500" lvl="0" indent="-120015" algn="l" rtl="0">
              <a:lnSpc>
                <a:spcPct val="200000"/>
              </a:lnSpc>
              <a:spcBef>
                <a:spcPts val="1100"/>
              </a:spcBef>
              <a:spcAft>
                <a:spcPts val="0"/>
              </a:spcAft>
              <a:buClr>
                <a:schemeClr val="lt2"/>
              </a:buClr>
              <a:buSzPct val="100000"/>
              <a:buFont typeface="Noto Sans Symbols"/>
              <a:buChar char="❑"/>
            </a:pPr>
            <a:r>
              <a:rPr lang="en" sz="2700"/>
              <a:t>The form-handler is typically a server page with a script for processing input data.</a:t>
            </a:r>
            <a:endParaRPr sz="1100"/>
          </a:p>
          <a:p>
            <a:pPr marL="63500" lvl="0" indent="-120015" algn="l" rtl="0">
              <a:lnSpc>
                <a:spcPct val="200000"/>
              </a:lnSpc>
              <a:spcBef>
                <a:spcPts val="1100"/>
              </a:spcBef>
              <a:spcAft>
                <a:spcPts val="0"/>
              </a:spcAft>
              <a:buClr>
                <a:schemeClr val="lt2"/>
              </a:buClr>
              <a:buSzPct val="100000"/>
              <a:buFont typeface="Noto Sans Symbols"/>
              <a:buChar char="❑"/>
            </a:pPr>
            <a:r>
              <a:rPr lang="en" sz="2700"/>
              <a:t>The form-handler is specified in the form's </a:t>
            </a:r>
            <a:r>
              <a:rPr lang="en" sz="2700" b="1"/>
              <a:t>action</a:t>
            </a:r>
            <a:r>
              <a:rPr lang="en" sz="2700"/>
              <a:t> attribute.</a:t>
            </a:r>
            <a:endParaRPr sz="1100"/>
          </a:p>
          <a:p>
            <a:pPr marL="63500" lvl="0" indent="-120015" algn="l" rtl="0">
              <a:lnSpc>
                <a:spcPct val="200000"/>
              </a:lnSpc>
              <a:spcBef>
                <a:spcPts val="1100"/>
              </a:spcBef>
              <a:spcAft>
                <a:spcPts val="0"/>
              </a:spcAft>
              <a:buClr>
                <a:schemeClr val="lt2"/>
              </a:buClr>
              <a:buSzPct val="100000"/>
              <a:buFont typeface="Noto Sans Symbols"/>
              <a:buChar char="❑"/>
            </a:pPr>
            <a:r>
              <a:rPr lang="en" sz="2700"/>
              <a:t>If the action attribute is omitted, the action is set to the current page.</a:t>
            </a:r>
            <a:endParaRPr sz="1100"/>
          </a:p>
          <a:p>
            <a:pPr marL="292100" lvl="1" indent="-76200" algn="l" rtl="0">
              <a:lnSpc>
                <a:spcPct val="90000"/>
              </a:lnSpc>
              <a:spcBef>
                <a:spcPts val="300"/>
              </a:spcBef>
              <a:spcAft>
                <a:spcPts val="0"/>
              </a:spcAft>
              <a:buSzPct val="127272"/>
              <a:buNone/>
            </a:pPr>
            <a:endParaRPr sz="1100"/>
          </a:p>
          <a:p>
            <a:pPr marL="63500" lvl="0" indent="0" algn="l" rtl="0">
              <a:lnSpc>
                <a:spcPct val="90000"/>
              </a:lnSpc>
              <a:spcBef>
                <a:spcPts val="1200"/>
              </a:spcBef>
              <a:spcAft>
                <a:spcPts val="0"/>
              </a:spcAft>
              <a:buSzPct val="136363"/>
              <a:buNone/>
            </a:pPr>
            <a:endParaRPr sz="11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51</a:t>
            </a:fld>
            <a:endParaRPr sz="1100"/>
          </a:p>
        </p:txBody>
      </p:sp>
      <p:sp>
        <p:nvSpPr>
          <p:cNvPr id="617" name="Google Shape;617;p53"/>
          <p:cNvSpPr txBox="1">
            <a:spLocks noGrp="1"/>
          </p:cNvSpPr>
          <p:nvPr>
            <p:ph type="title" idx="4294967295"/>
          </p:nvPr>
        </p:nvSpPr>
        <p:spPr>
          <a:xfrm>
            <a:off x="434340" y="0"/>
            <a:ext cx="8176260" cy="74295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Input Element- Submit Button – 2/2</a:t>
            </a:r>
            <a:endParaRPr sz="3000">
              <a:latin typeface="Twentieth Century"/>
              <a:ea typeface="Twentieth Century"/>
              <a:cs typeface="Twentieth Century"/>
              <a:sym typeface="Twentieth Century"/>
            </a:endParaRPr>
          </a:p>
        </p:txBody>
      </p:sp>
      <p:sp>
        <p:nvSpPr>
          <p:cNvPr id="618" name="Google Shape;618;p53"/>
          <p:cNvSpPr txBox="1">
            <a:spLocks noGrp="1"/>
          </p:cNvSpPr>
          <p:nvPr>
            <p:ph type="body" idx="4294967295"/>
          </p:nvPr>
        </p:nvSpPr>
        <p:spPr>
          <a:xfrm>
            <a:off x="556260" y="971550"/>
            <a:ext cx="8519160" cy="4171950"/>
          </a:xfrm>
          <a:prstGeom prst="rect">
            <a:avLst/>
          </a:prstGeom>
          <a:noFill/>
          <a:ln>
            <a:noFill/>
          </a:ln>
        </p:spPr>
        <p:txBody>
          <a:bodyPr spcFirstLastPara="1" wrap="square" lIns="0" tIns="34275" rIns="0" bIns="34275" anchor="t" anchorCtr="0">
            <a:normAutofit/>
          </a:bodyPr>
          <a:lstStyle/>
          <a:p>
            <a:pPr marL="63500" lvl="0" indent="-63500" algn="l" rtl="0">
              <a:lnSpc>
                <a:spcPct val="100000"/>
              </a:lnSpc>
              <a:spcBef>
                <a:spcPts val="0"/>
              </a:spcBef>
              <a:spcAft>
                <a:spcPts val="0"/>
              </a:spcAft>
              <a:buSzPts val="1800"/>
              <a:buChar char=" "/>
            </a:pPr>
            <a:r>
              <a:rPr lang="en" sz="1800"/>
              <a:t>The </a:t>
            </a:r>
            <a:r>
              <a:rPr lang="en" sz="1800" b="1"/>
              <a:t>method attribute</a:t>
            </a:r>
            <a:r>
              <a:rPr lang="en" sz="1800"/>
              <a:t> specifies the HTTP method (</a:t>
            </a:r>
            <a:r>
              <a:rPr lang="en" sz="1800" b="1"/>
              <a:t>GET </a:t>
            </a:r>
            <a:r>
              <a:rPr lang="en" sz="1800"/>
              <a:t>or </a:t>
            </a:r>
            <a:r>
              <a:rPr lang="en" sz="1800" b="1"/>
              <a:t>POST</a:t>
            </a:r>
            <a:r>
              <a:rPr lang="en" sz="1800"/>
              <a:t>) to be used when submitting the forms:</a:t>
            </a:r>
            <a:endParaRPr sz="1100"/>
          </a:p>
          <a:p>
            <a:pPr marL="292100" lvl="1" indent="-139700" algn="l" rtl="0">
              <a:lnSpc>
                <a:spcPct val="100000"/>
              </a:lnSpc>
              <a:spcBef>
                <a:spcPts val="300"/>
              </a:spcBef>
              <a:spcAft>
                <a:spcPts val="0"/>
              </a:spcAft>
              <a:buSzPts val="1800"/>
              <a:buChar char="◦"/>
            </a:pPr>
            <a:r>
              <a:rPr lang="en" sz="1800"/>
              <a:t>Get: </a:t>
            </a:r>
            <a:endParaRPr sz="1100"/>
          </a:p>
          <a:p>
            <a:pPr marL="419100" lvl="2" indent="-133350" algn="l" rtl="0">
              <a:lnSpc>
                <a:spcPct val="100000"/>
              </a:lnSpc>
              <a:spcBef>
                <a:spcPts val="500"/>
              </a:spcBef>
              <a:spcAft>
                <a:spcPts val="0"/>
              </a:spcAft>
              <a:buSzPts val="1500"/>
              <a:buChar char="◦"/>
            </a:pPr>
            <a:r>
              <a:rPr lang="en" sz="1500"/>
              <a:t>the default method. </a:t>
            </a:r>
            <a:endParaRPr sz="1100"/>
          </a:p>
          <a:p>
            <a:pPr marL="419100" lvl="2" indent="-133350" algn="l" rtl="0">
              <a:lnSpc>
                <a:spcPct val="100000"/>
              </a:lnSpc>
              <a:spcBef>
                <a:spcPts val="500"/>
              </a:spcBef>
              <a:spcAft>
                <a:spcPts val="0"/>
              </a:spcAft>
              <a:buSzPts val="1500"/>
              <a:buChar char="◦"/>
            </a:pPr>
            <a:r>
              <a:rPr lang="en" sz="1500"/>
              <a:t>If the form submission is passive (like a search engine query), and without sensitive information.</a:t>
            </a:r>
            <a:endParaRPr sz="1100"/>
          </a:p>
          <a:p>
            <a:pPr marL="419100" lvl="2" indent="-133350" algn="l" rtl="0">
              <a:lnSpc>
                <a:spcPct val="100000"/>
              </a:lnSpc>
              <a:spcBef>
                <a:spcPts val="500"/>
              </a:spcBef>
              <a:spcAft>
                <a:spcPts val="0"/>
              </a:spcAft>
              <a:buSzPts val="1500"/>
              <a:buChar char="◦"/>
            </a:pPr>
            <a:r>
              <a:rPr lang="en" sz="1500"/>
              <a:t>When you use GET, the form data will be visible in the page address</a:t>
            </a:r>
            <a:endParaRPr sz="1800"/>
          </a:p>
          <a:p>
            <a:pPr marL="292100" lvl="1" indent="-139700" algn="l" rtl="0">
              <a:lnSpc>
                <a:spcPct val="100000"/>
              </a:lnSpc>
              <a:spcBef>
                <a:spcPts val="500"/>
              </a:spcBef>
              <a:spcAft>
                <a:spcPts val="0"/>
              </a:spcAft>
              <a:buSzPts val="1800"/>
              <a:buChar char="◦"/>
            </a:pPr>
            <a:r>
              <a:rPr lang="en" sz="1800"/>
              <a:t>Post:</a:t>
            </a:r>
            <a:endParaRPr sz="1100"/>
          </a:p>
          <a:p>
            <a:pPr marL="419100" lvl="2" indent="-133350" algn="l" rtl="0">
              <a:lnSpc>
                <a:spcPct val="100000"/>
              </a:lnSpc>
              <a:spcBef>
                <a:spcPts val="500"/>
              </a:spcBef>
              <a:spcAft>
                <a:spcPts val="0"/>
              </a:spcAft>
              <a:buSzPts val="1500"/>
              <a:buChar char="◦"/>
            </a:pPr>
            <a:r>
              <a:rPr lang="en" sz="1500"/>
              <a:t>If the form is updating data, or includes sensitive information (password).</a:t>
            </a:r>
            <a:endParaRPr sz="1100"/>
          </a:p>
          <a:p>
            <a:pPr marL="419100" lvl="2" indent="-133350" algn="l" rtl="0">
              <a:lnSpc>
                <a:spcPct val="100000"/>
              </a:lnSpc>
              <a:spcBef>
                <a:spcPts val="500"/>
              </a:spcBef>
              <a:spcAft>
                <a:spcPts val="0"/>
              </a:spcAft>
              <a:buSzPts val="1500"/>
              <a:buChar char="◦"/>
            </a:pPr>
            <a:r>
              <a:rPr lang="en" sz="1500"/>
              <a:t>POST offers better security because the submitted data is not visible in the page address.</a:t>
            </a:r>
            <a:endParaRPr sz="1100"/>
          </a:p>
          <a:p>
            <a:pPr marL="292100" lvl="1" indent="-50800" algn="l" rtl="0">
              <a:lnSpc>
                <a:spcPct val="90000"/>
              </a:lnSpc>
              <a:spcBef>
                <a:spcPts val="500"/>
              </a:spcBef>
              <a:spcAft>
                <a:spcPts val="0"/>
              </a:spcAft>
              <a:buSzPts val="1400"/>
              <a:buNone/>
            </a:pPr>
            <a:endParaRPr sz="1100"/>
          </a:p>
          <a:p>
            <a:pPr marL="63500" lvl="0" indent="0" algn="l" rtl="0">
              <a:lnSpc>
                <a:spcPct val="90000"/>
              </a:lnSpc>
              <a:spcBef>
                <a:spcPts val="1200"/>
              </a:spcBef>
              <a:spcAft>
                <a:spcPts val="0"/>
              </a:spcAft>
              <a:buSzPts val="1500"/>
              <a:buNone/>
            </a:pPr>
            <a:endParaRPr sz="11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52</a:t>
            </a:fld>
            <a:endParaRPr sz="1100"/>
          </a:p>
        </p:txBody>
      </p:sp>
      <p:sp>
        <p:nvSpPr>
          <p:cNvPr id="626" name="Google Shape;626;p54"/>
          <p:cNvSpPr txBox="1">
            <a:spLocks noGrp="1"/>
          </p:cNvSpPr>
          <p:nvPr>
            <p:ph type="title" idx="4294967295"/>
          </p:nvPr>
        </p:nvSpPr>
        <p:spPr>
          <a:xfrm>
            <a:off x="0" y="12602"/>
            <a:ext cx="9144000" cy="74295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Input Element- Submit Button</a:t>
            </a:r>
            <a:endParaRPr sz="1100"/>
          </a:p>
        </p:txBody>
      </p:sp>
      <p:sp>
        <p:nvSpPr>
          <p:cNvPr id="627" name="Google Shape;627;p54"/>
          <p:cNvSpPr txBox="1">
            <a:spLocks noGrp="1"/>
          </p:cNvSpPr>
          <p:nvPr>
            <p:ph type="body" idx="4294967295"/>
          </p:nvPr>
        </p:nvSpPr>
        <p:spPr>
          <a:xfrm>
            <a:off x="0" y="1314450"/>
            <a:ext cx="6172200" cy="3829050"/>
          </a:xfrm>
          <a:prstGeom prst="rect">
            <a:avLst/>
          </a:prstGeom>
          <a:noFill/>
          <a:ln>
            <a:noFill/>
          </a:ln>
        </p:spPr>
        <p:txBody>
          <a:bodyPr spcFirstLastPara="1" wrap="square" lIns="0" tIns="34275" rIns="0" bIns="34275" anchor="t" anchorCtr="0">
            <a:normAutofit/>
          </a:bodyPr>
          <a:lstStyle/>
          <a:p>
            <a:pPr marL="63500" lvl="0" indent="0" algn="l" rtl="0">
              <a:lnSpc>
                <a:spcPct val="90000"/>
              </a:lnSpc>
              <a:spcBef>
                <a:spcPts val="0"/>
              </a:spcBef>
              <a:spcAft>
                <a:spcPts val="0"/>
              </a:spcAft>
              <a:buSzPts val="1400"/>
              <a:buNone/>
            </a:pPr>
            <a:endParaRPr sz="1400"/>
          </a:p>
          <a:p>
            <a:pPr marL="292100" lvl="1" indent="-50800" algn="l" rtl="0">
              <a:lnSpc>
                <a:spcPct val="90000"/>
              </a:lnSpc>
              <a:spcBef>
                <a:spcPts val="300"/>
              </a:spcBef>
              <a:spcAft>
                <a:spcPts val="0"/>
              </a:spcAft>
              <a:buSzPts val="1400"/>
              <a:buNone/>
            </a:pPr>
            <a:endParaRPr sz="1100"/>
          </a:p>
          <a:p>
            <a:pPr marL="292100" lvl="1" indent="-50800" algn="l" rtl="0">
              <a:lnSpc>
                <a:spcPct val="90000"/>
              </a:lnSpc>
              <a:spcBef>
                <a:spcPts val="500"/>
              </a:spcBef>
              <a:spcAft>
                <a:spcPts val="0"/>
              </a:spcAft>
              <a:buSzPts val="1400"/>
              <a:buNone/>
            </a:pPr>
            <a:endParaRPr sz="1100"/>
          </a:p>
          <a:p>
            <a:pPr marL="292100" lvl="1" indent="-139700" algn="l" rtl="0">
              <a:lnSpc>
                <a:spcPct val="90000"/>
              </a:lnSpc>
              <a:spcBef>
                <a:spcPts val="500"/>
              </a:spcBef>
              <a:spcAft>
                <a:spcPts val="0"/>
              </a:spcAft>
              <a:buSzPts val="1400"/>
              <a:buNone/>
            </a:pPr>
            <a:endParaRPr sz="1100"/>
          </a:p>
          <a:p>
            <a:pPr marL="292100" lvl="1" indent="-50800" algn="l" rtl="0">
              <a:lnSpc>
                <a:spcPct val="90000"/>
              </a:lnSpc>
              <a:spcBef>
                <a:spcPts val="500"/>
              </a:spcBef>
              <a:spcAft>
                <a:spcPts val="0"/>
              </a:spcAft>
              <a:buSzPts val="1400"/>
              <a:buNone/>
            </a:pPr>
            <a:endParaRPr sz="1100"/>
          </a:p>
          <a:p>
            <a:pPr marL="63500" lvl="0" indent="0" algn="l" rtl="0">
              <a:lnSpc>
                <a:spcPct val="90000"/>
              </a:lnSpc>
              <a:spcBef>
                <a:spcPts val="1200"/>
              </a:spcBef>
              <a:spcAft>
                <a:spcPts val="0"/>
              </a:spcAft>
              <a:buSzPts val="1500"/>
              <a:buNone/>
            </a:pPr>
            <a:endParaRPr sz="1100"/>
          </a:p>
        </p:txBody>
      </p:sp>
      <p:grpSp>
        <p:nvGrpSpPr>
          <p:cNvPr id="628" name="Google Shape;628;p54"/>
          <p:cNvGrpSpPr/>
          <p:nvPr/>
        </p:nvGrpSpPr>
        <p:grpSpPr>
          <a:xfrm>
            <a:off x="2457450" y="1371601"/>
            <a:ext cx="4171950" cy="1923923"/>
            <a:chOff x="1752600" y="1371600"/>
            <a:chExt cx="5562600" cy="2565231"/>
          </a:xfrm>
        </p:grpSpPr>
        <p:sp>
          <p:nvSpPr>
            <p:cNvPr id="629" name="Google Shape;629;p54"/>
            <p:cNvSpPr/>
            <p:nvPr/>
          </p:nvSpPr>
          <p:spPr>
            <a:xfrm>
              <a:off x="2743200" y="1371600"/>
              <a:ext cx="3124200" cy="1295400"/>
            </a:xfrm>
            <a:prstGeom prst="irregularSeal1">
              <a:avLst/>
            </a:prstGeom>
            <a:gradFill>
              <a:gsLst>
                <a:gs pos="0">
                  <a:srgbClr val="F07B00"/>
                </a:gs>
                <a:gs pos="34000">
                  <a:srgbClr val="EE7B00"/>
                </a:gs>
                <a:gs pos="70000">
                  <a:srgbClr val="F77E00"/>
                </a:gs>
                <a:gs pos="100000">
                  <a:srgbClr val="EE8307"/>
                </a:gs>
              </a:gsLst>
              <a:path path="circle">
                <a:fillToRect l="50000" t="50000" r="50000" b="50000"/>
              </a:path>
              <a:tileRect/>
            </a:gradFill>
            <a:ln>
              <a:noFill/>
            </a:ln>
            <a:effectLst>
              <a:outerShdw blurRad="44450" dist="25400" dir="2700000" algn="br" rotWithShape="0">
                <a:srgbClr val="000000">
                  <a:alpha val="6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 sz="1500" b="1" i="0" u="none" strike="noStrike" cap="none">
                  <a:solidFill>
                    <a:schemeClr val="lt1"/>
                  </a:solidFill>
                  <a:latin typeface="Calibri"/>
                  <a:ea typeface="Calibri"/>
                  <a:cs typeface="Calibri"/>
                  <a:sym typeface="Calibri"/>
                </a:rPr>
                <a:t>Take Care</a:t>
              </a:r>
              <a:endParaRPr sz="1100" b="0" i="0" u="none" strike="noStrike" cap="none">
                <a:solidFill>
                  <a:srgbClr val="000000"/>
                </a:solidFill>
                <a:latin typeface="Arial"/>
                <a:ea typeface="Arial"/>
                <a:cs typeface="Arial"/>
                <a:sym typeface="Arial"/>
              </a:endParaRPr>
            </a:p>
          </p:txBody>
        </p:sp>
        <p:sp>
          <p:nvSpPr>
            <p:cNvPr id="630" name="Google Shape;630;p54"/>
            <p:cNvSpPr/>
            <p:nvPr/>
          </p:nvSpPr>
          <p:spPr>
            <a:xfrm>
              <a:off x="1752600" y="3105834"/>
              <a:ext cx="5562600" cy="830997"/>
            </a:xfrm>
            <a:prstGeom prst="rect">
              <a:avLst/>
            </a:prstGeom>
            <a:gradFill>
              <a:gsLst>
                <a:gs pos="0">
                  <a:srgbClr val="F0AF8D"/>
                </a:gs>
                <a:gs pos="45000">
                  <a:srgbClr val="F4BCA0"/>
                </a:gs>
                <a:gs pos="100000">
                  <a:srgbClr val="FDC2A5"/>
                </a:gs>
              </a:gsLst>
              <a:path path="circle">
                <a:fillToRect l="50000" t="50000" r="50000" b="50000"/>
              </a:path>
              <a:tileRect/>
            </a:gradFill>
            <a:ln w="1270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To be submitted correctly, each input field must have a </a:t>
              </a:r>
              <a:r>
                <a:rPr lang="en" sz="1800" b="1" i="1" u="none" strike="noStrike" cap="none">
                  <a:solidFill>
                    <a:schemeClr val="dk1"/>
                  </a:solidFill>
                  <a:latin typeface="Calibri"/>
                  <a:ea typeface="Calibri"/>
                  <a:cs typeface="Calibri"/>
                  <a:sym typeface="Calibri"/>
                </a:rPr>
                <a:t>name attribute</a:t>
              </a:r>
              <a:endParaRPr sz="1100" b="0" i="0" u="none" strike="noStrike" cap="none">
                <a:solidFill>
                  <a:srgbClr val="000000"/>
                </a:solidFill>
                <a:latin typeface="Arial"/>
                <a:ea typeface="Arial"/>
                <a:cs typeface="Arial"/>
                <a:sym typeface="Aria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53</a:t>
            </a:fld>
            <a:endParaRPr sz="1100"/>
          </a:p>
        </p:txBody>
      </p:sp>
      <p:sp>
        <p:nvSpPr>
          <p:cNvPr id="637" name="Google Shape;637;p55"/>
          <p:cNvSpPr txBox="1">
            <a:spLocks noGrp="1"/>
          </p:cNvSpPr>
          <p:nvPr>
            <p:ph type="title" idx="4294967295"/>
          </p:nvPr>
        </p:nvSpPr>
        <p:spPr>
          <a:xfrm>
            <a:off x="0" y="14102"/>
            <a:ext cx="9144000" cy="80010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&lt;select&gt; Element (Drop-Down List)</a:t>
            </a:r>
            <a:endParaRPr sz="1100"/>
          </a:p>
        </p:txBody>
      </p:sp>
      <p:sp>
        <p:nvSpPr>
          <p:cNvPr id="638" name="Google Shape;638;p55"/>
          <p:cNvSpPr txBox="1">
            <a:spLocks noGrp="1"/>
          </p:cNvSpPr>
          <p:nvPr>
            <p:ph type="body" idx="4294967295"/>
          </p:nvPr>
        </p:nvSpPr>
        <p:spPr>
          <a:xfrm>
            <a:off x="1428750" y="3869305"/>
            <a:ext cx="7543800" cy="857400"/>
          </a:xfrm>
          <a:prstGeom prst="rect">
            <a:avLst/>
          </a:prstGeom>
          <a:noFill/>
          <a:ln>
            <a:noFill/>
          </a:ln>
        </p:spPr>
        <p:txBody>
          <a:bodyPr spcFirstLastPara="1" wrap="square" lIns="0" tIns="34275" rIns="0" bIns="34275" anchor="t" anchorCtr="0">
            <a:noAutofit/>
          </a:bodyPr>
          <a:lstStyle/>
          <a:p>
            <a:pPr marL="0" lvl="0" indent="0" algn="l" rtl="0">
              <a:lnSpc>
                <a:spcPct val="90000"/>
              </a:lnSpc>
              <a:spcBef>
                <a:spcPts val="1100"/>
              </a:spcBef>
              <a:spcAft>
                <a:spcPts val="0"/>
              </a:spcAft>
              <a:buSzPts val="1500"/>
              <a:buNone/>
            </a:pPr>
            <a:r>
              <a:rPr lang="en" sz="1200"/>
              <a:t>The </a:t>
            </a:r>
            <a:r>
              <a:rPr lang="en" sz="1200" b="1"/>
              <a:t>&lt;option&gt;</a:t>
            </a:r>
            <a:r>
              <a:rPr lang="en" sz="1200"/>
              <a:t> elements defines the options to select.</a:t>
            </a:r>
            <a:endParaRPr sz="1200"/>
          </a:p>
          <a:p>
            <a:pPr marL="0" lvl="0" indent="0" algn="l" rtl="0">
              <a:lnSpc>
                <a:spcPct val="90000"/>
              </a:lnSpc>
              <a:spcBef>
                <a:spcPts val="1100"/>
              </a:spcBef>
              <a:spcAft>
                <a:spcPts val="0"/>
              </a:spcAft>
              <a:buSzPts val="1500"/>
              <a:buNone/>
            </a:pPr>
            <a:r>
              <a:rPr lang="en" sz="1200" b="1"/>
              <a:t>The list will normally show the first item as selected.</a:t>
            </a:r>
            <a:endParaRPr sz="1200"/>
          </a:p>
          <a:p>
            <a:pPr marL="0" lvl="0" indent="0" algn="l" rtl="0">
              <a:lnSpc>
                <a:spcPct val="90000"/>
              </a:lnSpc>
              <a:spcBef>
                <a:spcPts val="1100"/>
              </a:spcBef>
              <a:spcAft>
                <a:spcPts val="0"/>
              </a:spcAft>
              <a:buSzPts val="1500"/>
              <a:buNone/>
            </a:pPr>
            <a:r>
              <a:rPr lang="en" sz="1200" b="1"/>
              <a:t>You can add a selected attribute to define a predefined option. </a:t>
            </a:r>
            <a:endParaRPr sz="1200"/>
          </a:p>
        </p:txBody>
      </p:sp>
      <p:sp>
        <p:nvSpPr>
          <p:cNvPr id="639" name="Google Shape;639;p55"/>
          <p:cNvSpPr txBox="1"/>
          <p:nvPr/>
        </p:nvSpPr>
        <p:spPr>
          <a:xfrm>
            <a:off x="1314450" y="1257300"/>
            <a:ext cx="6115050" cy="257175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241300" marR="0" lvl="0" indent="-241300" algn="l" rtl="0">
              <a:lnSpc>
                <a:spcPct val="100000"/>
              </a:lnSpc>
              <a:spcBef>
                <a:spcPts val="0"/>
              </a:spcBef>
              <a:spcAft>
                <a:spcPts val="0"/>
              </a:spcAft>
              <a:buClr>
                <a:srgbClr val="000000"/>
              </a:buClr>
              <a:buSzPts val="1200"/>
              <a:buFont typeface="Arial"/>
              <a:buNone/>
            </a:pPr>
            <a:r>
              <a:rPr lang="en" sz="12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C00000"/>
                </a:solidFill>
                <a:latin typeface="Calibri"/>
                <a:ea typeface="Calibri"/>
                <a:cs typeface="Calibri"/>
                <a:sym typeface="Calibri"/>
              </a:rPr>
              <a:t>	&lt;body&gt;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8D4120"/>
                </a:solidFill>
                <a:latin typeface="Calibri"/>
                <a:ea typeface="Calibri"/>
                <a:cs typeface="Calibri"/>
                <a:sym typeface="Calibri"/>
              </a:rPr>
              <a:t>		&lt;form action=""&gt;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8D4120"/>
                </a:solidFill>
                <a:latin typeface="Calibri"/>
                <a:ea typeface="Calibri"/>
                <a:cs typeface="Calibri"/>
                <a:sym typeface="Calibri"/>
              </a:rPr>
              <a:t>			&lt;</a:t>
            </a:r>
            <a:r>
              <a:rPr lang="en" sz="1200" b="1" i="0" u="none" strike="noStrike" cap="none">
                <a:solidFill>
                  <a:srgbClr val="FF0000"/>
                </a:solidFill>
                <a:latin typeface="Calibri"/>
                <a:ea typeface="Calibri"/>
                <a:cs typeface="Calibri"/>
                <a:sym typeface="Calibri"/>
              </a:rPr>
              <a:t>select </a:t>
            </a:r>
            <a:r>
              <a:rPr lang="en" sz="1200" b="1" i="0" u="none" strike="noStrike" cap="none">
                <a:solidFill>
                  <a:srgbClr val="8D4120"/>
                </a:solidFill>
                <a:latin typeface="Calibri"/>
                <a:ea typeface="Calibri"/>
                <a:cs typeface="Calibri"/>
                <a:sym typeface="Calibri"/>
              </a:rPr>
              <a:t>name="cars"&gt;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8D4120"/>
                </a:solidFill>
                <a:latin typeface="Calibri"/>
                <a:ea typeface="Calibri"/>
                <a:cs typeface="Calibri"/>
                <a:sym typeface="Calibri"/>
              </a:rPr>
              <a:t>				&lt;option value="volvo"&gt;Volvo&lt;/option&gt;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8D4120"/>
                </a:solidFill>
                <a:latin typeface="Calibri"/>
                <a:ea typeface="Calibri"/>
                <a:cs typeface="Calibri"/>
                <a:sym typeface="Calibri"/>
              </a:rPr>
              <a:t>				&lt;option value="saab"&gt;Saab&lt;/option&gt;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8D4120"/>
                </a:solidFill>
                <a:latin typeface="Calibri"/>
                <a:ea typeface="Calibri"/>
                <a:cs typeface="Calibri"/>
                <a:sym typeface="Calibri"/>
              </a:rPr>
              <a:t>				&lt;option value="fiat"&gt;Fiat&lt;/option&gt;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8D4120"/>
                </a:solidFill>
                <a:latin typeface="Calibri"/>
                <a:ea typeface="Calibri"/>
                <a:cs typeface="Calibri"/>
                <a:sym typeface="Calibri"/>
              </a:rPr>
              <a:t>				&lt;option value="audi" </a:t>
            </a:r>
            <a:r>
              <a:rPr lang="en" sz="1200" b="1" i="1" u="none" strike="noStrike" cap="none">
                <a:solidFill>
                  <a:srgbClr val="8D4120"/>
                </a:solidFill>
                <a:latin typeface="Calibri"/>
                <a:ea typeface="Calibri"/>
                <a:cs typeface="Calibri"/>
                <a:sym typeface="Calibri"/>
              </a:rPr>
              <a:t>selected</a:t>
            </a:r>
            <a:r>
              <a:rPr lang="en" sz="1200" b="1" i="0" u="none" strike="noStrike" cap="none">
                <a:solidFill>
                  <a:srgbClr val="8D4120"/>
                </a:solidFill>
                <a:latin typeface="Calibri"/>
                <a:ea typeface="Calibri"/>
                <a:cs typeface="Calibri"/>
                <a:sym typeface="Calibri"/>
              </a:rPr>
              <a:t>&gt;Audi&lt;/option&gt;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8D4120"/>
                </a:solidFill>
                <a:latin typeface="Calibri"/>
                <a:ea typeface="Calibri"/>
                <a:cs typeface="Calibri"/>
                <a:sym typeface="Calibri"/>
              </a:rPr>
              <a:t>			&lt;/select&gt;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8D4120"/>
                </a:solidFill>
                <a:latin typeface="Calibri"/>
                <a:ea typeface="Calibri"/>
                <a:cs typeface="Calibri"/>
                <a:sym typeface="Calibri"/>
              </a:rPr>
              <a:t>		&lt;/form&gt;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C00000"/>
                </a:solidFill>
                <a:latin typeface="Calibri"/>
                <a:ea typeface="Calibri"/>
                <a:cs typeface="Calibri"/>
                <a:sym typeface="Calibri"/>
              </a:rPr>
              <a:t>	&lt;/body&gt;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200"/>
              <a:buFont typeface="Arial"/>
              <a:buNone/>
            </a:pPr>
            <a:r>
              <a:rPr lang="en" sz="12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54</a:t>
            </a:fld>
            <a:endParaRPr sz="1100"/>
          </a:p>
        </p:txBody>
      </p:sp>
      <p:sp>
        <p:nvSpPr>
          <p:cNvPr id="646" name="Google Shape;646;p56"/>
          <p:cNvSpPr txBox="1">
            <a:spLocks noGrp="1"/>
          </p:cNvSpPr>
          <p:nvPr>
            <p:ph type="title" idx="4294967295"/>
          </p:nvPr>
        </p:nvSpPr>
        <p:spPr>
          <a:xfrm>
            <a:off x="0" y="0"/>
            <a:ext cx="9144000" cy="61674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&lt;button&gt; Element</a:t>
            </a:r>
            <a:endParaRPr sz="1100"/>
          </a:p>
        </p:txBody>
      </p:sp>
      <p:sp>
        <p:nvSpPr>
          <p:cNvPr id="647" name="Google Shape;647;p56"/>
          <p:cNvSpPr txBox="1">
            <a:spLocks noGrp="1"/>
          </p:cNvSpPr>
          <p:nvPr>
            <p:ph type="body" idx="4294967295"/>
          </p:nvPr>
        </p:nvSpPr>
        <p:spPr>
          <a:xfrm>
            <a:off x="1600200" y="1384697"/>
            <a:ext cx="7543800" cy="3017044"/>
          </a:xfrm>
          <a:prstGeom prst="rect">
            <a:avLst/>
          </a:prstGeom>
          <a:noFill/>
          <a:ln>
            <a:noFill/>
          </a:ln>
        </p:spPr>
        <p:txBody>
          <a:bodyPr spcFirstLastPara="1" wrap="square" lIns="0" tIns="34275" rIns="0" bIns="34275" anchor="t" anchorCtr="0">
            <a:normAutofit/>
          </a:bodyPr>
          <a:lstStyle/>
          <a:p>
            <a:pPr marL="63500" lvl="0" indent="0" algn="l" rtl="0">
              <a:lnSpc>
                <a:spcPct val="90000"/>
              </a:lnSpc>
              <a:spcBef>
                <a:spcPts val="0"/>
              </a:spcBef>
              <a:spcAft>
                <a:spcPts val="0"/>
              </a:spcAft>
              <a:buSzPts val="1500"/>
              <a:buNone/>
            </a:pPr>
            <a:endParaRPr sz="1100"/>
          </a:p>
          <a:p>
            <a:pPr marL="63500" lvl="0" indent="0" algn="l" rtl="0">
              <a:lnSpc>
                <a:spcPct val="90000"/>
              </a:lnSpc>
              <a:spcBef>
                <a:spcPts val="1100"/>
              </a:spcBef>
              <a:spcAft>
                <a:spcPts val="0"/>
              </a:spcAft>
              <a:buSzPts val="1500"/>
              <a:buNone/>
            </a:pPr>
            <a:endParaRPr sz="1100"/>
          </a:p>
          <a:p>
            <a:pPr marL="63500" lvl="0" indent="0" algn="l" rtl="0">
              <a:lnSpc>
                <a:spcPct val="90000"/>
              </a:lnSpc>
              <a:spcBef>
                <a:spcPts val="1100"/>
              </a:spcBef>
              <a:spcAft>
                <a:spcPts val="0"/>
              </a:spcAft>
              <a:buSzPts val="1500"/>
              <a:buNone/>
            </a:pPr>
            <a:endParaRPr sz="1100"/>
          </a:p>
          <a:p>
            <a:pPr marL="63500" lvl="0" indent="0" algn="l" rtl="0">
              <a:lnSpc>
                <a:spcPct val="90000"/>
              </a:lnSpc>
              <a:spcBef>
                <a:spcPts val="1100"/>
              </a:spcBef>
              <a:spcAft>
                <a:spcPts val="0"/>
              </a:spcAft>
              <a:buSzPts val="1500"/>
              <a:buNone/>
            </a:pPr>
            <a:endParaRPr sz="1100"/>
          </a:p>
          <a:p>
            <a:pPr marL="63500" lvl="0" indent="0" algn="l" rtl="0">
              <a:lnSpc>
                <a:spcPct val="90000"/>
              </a:lnSpc>
              <a:spcBef>
                <a:spcPts val="1100"/>
              </a:spcBef>
              <a:spcAft>
                <a:spcPts val="0"/>
              </a:spcAft>
              <a:buSzPts val="1500"/>
              <a:buNone/>
            </a:pPr>
            <a:endParaRPr sz="1100"/>
          </a:p>
          <a:p>
            <a:pPr marL="63500" lvl="0" indent="0" algn="l" rtl="0">
              <a:lnSpc>
                <a:spcPct val="90000"/>
              </a:lnSpc>
              <a:spcBef>
                <a:spcPts val="1100"/>
              </a:spcBef>
              <a:spcAft>
                <a:spcPts val="0"/>
              </a:spcAft>
              <a:buSzPts val="1500"/>
              <a:buNone/>
            </a:pPr>
            <a:endParaRPr sz="1100"/>
          </a:p>
          <a:p>
            <a:pPr marL="63500" lvl="0" indent="0" algn="l" rtl="0">
              <a:lnSpc>
                <a:spcPct val="90000"/>
              </a:lnSpc>
              <a:spcBef>
                <a:spcPts val="1100"/>
              </a:spcBef>
              <a:spcAft>
                <a:spcPts val="0"/>
              </a:spcAft>
              <a:buSzPts val="1500"/>
              <a:buNone/>
            </a:pPr>
            <a:endParaRPr sz="1100"/>
          </a:p>
          <a:p>
            <a:pPr marL="63500" lvl="0" indent="0" algn="l" rtl="0">
              <a:lnSpc>
                <a:spcPct val="90000"/>
              </a:lnSpc>
              <a:spcBef>
                <a:spcPts val="1100"/>
              </a:spcBef>
              <a:spcAft>
                <a:spcPts val="0"/>
              </a:spcAft>
              <a:buSzPts val="1500"/>
              <a:buNone/>
            </a:pPr>
            <a:endParaRPr sz="1100"/>
          </a:p>
          <a:p>
            <a:pPr marL="63500" lvl="0" indent="0" algn="l" rtl="0">
              <a:lnSpc>
                <a:spcPct val="90000"/>
              </a:lnSpc>
              <a:spcBef>
                <a:spcPts val="1100"/>
              </a:spcBef>
              <a:spcAft>
                <a:spcPts val="0"/>
              </a:spcAft>
              <a:buSzPts val="1500"/>
              <a:buNone/>
            </a:pPr>
            <a:endParaRPr sz="1100"/>
          </a:p>
        </p:txBody>
      </p:sp>
      <p:sp>
        <p:nvSpPr>
          <p:cNvPr id="648" name="Google Shape;648;p56"/>
          <p:cNvSpPr txBox="1"/>
          <p:nvPr/>
        </p:nvSpPr>
        <p:spPr>
          <a:xfrm>
            <a:off x="1120140" y="1188720"/>
            <a:ext cx="7139940" cy="2964179"/>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241300" marR="0" lvl="0" indent="-241300" algn="l" rtl="0">
              <a:lnSpc>
                <a:spcPct val="100000"/>
              </a:lnSpc>
              <a:spcBef>
                <a:spcPts val="0"/>
              </a:spcBef>
              <a:spcAft>
                <a:spcPts val="0"/>
              </a:spcAft>
              <a:buClr>
                <a:srgbClr val="000000"/>
              </a:buClr>
              <a:buSzPts val="1800"/>
              <a:buFont typeface="Arial"/>
              <a:buNone/>
            </a:pPr>
            <a:r>
              <a:rPr lang="en" sz="18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800"/>
              <a:buFont typeface="Arial"/>
              <a:buNone/>
            </a:pPr>
            <a:r>
              <a:rPr lang="en" sz="1800" b="1" i="0" u="none" strike="noStrike" cap="none">
                <a:solidFill>
                  <a:srgbClr val="C00000"/>
                </a:solidFill>
                <a:latin typeface="Calibri"/>
                <a:ea typeface="Calibri"/>
                <a:cs typeface="Calibri"/>
                <a:sym typeface="Calibri"/>
              </a:rPr>
              <a:t>	&lt;body&gt;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800"/>
              <a:buFont typeface="Arial"/>
              <a:buNone/>
            </a:pPr>
            <a:r>
              <a:rPr lang="en" sz="1800" b="1" i="0" u="none" strike="noStrike" cap="none">
                <a:solidFill>
                  <a:srgbClr val="8D4120"/>
                </a:solidFill>
                <a:latin typeface="Calibri"/>
                <a:ea typeface="Calibri"/>
                <a:cs typeface="Calibri"/>
                <a:sym typeface="Calibri"/>
              </a:rPr>
              <a:t>		</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800"/>
              <a:buFont typeface="Arial"/>
              <a:buNone/>
            </a:pPr>
            <a:r>
              <a:rPr lang="en" sz="1800" b="1" i="0" u="none" strike="noStrike" cap="none">
                <a:solidFill>
                  <a:srgbClr val="8D4120"/>
                </a:solidFill>
                <a:latin typeface="Calibri"/>
                <a:ea typeface="Calibri"/>
                <a:cs typeface="Calibri"/>
                <a:sym typeface="Calibri"/>
              </a:rPr>
              <a:t>		&lt;button type="button" onclick="alert('Hello World!')"&gt;  </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800"/>
              <a:buFont typeface="Arial"/>
              <a:buNone/>
            </a:pPr>
            <a:r>
              <a:rPr lang="en" sz="1800" b="1" i="0" u="none" strike="noStrike" cap="none">
                <a:solidFill>
                  <a:srgbClr val="8D4120"/>
                </a:solidFill>
                <a:latin typeface="Calibri"/>
                <a:ea typeface="Calibri"/>
                <a:cs typeface="Calibri"/>
                <a:sym typeface="Calibri"/>
              </a:rPr>
              <a:t>                     Click Me!&lt;/button&gt; 		   </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800"/>
              <a:buFont typeface="Arial"/>
              <a:buNone/>
            </a:pPr>
            <a:r>
              <a:rPr lang="en" sz="1800" b="1" i="0" u="none" strike="noStrike" cap="none">
                <a:solidFill>
                  <a:srgbClr val="8D4120"/>
                </a:solidFill>
                <a:latin typeface="Calibri"/>
                <a:ea typeface="Calibri"/>
                <a:cs typeface="Calibri"/>
                <a:sym typeface="Calibri"/>
              </a:rPr>
              <a:t>		</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800"/>
              <a:buFont typeface="Arial"/>
              <a:buNone/>
            </a:pPr>
            <a:r>
              <a:rPr lang="en" sz="1800" b="1" i="0" u="none" strike="noStrike" cap="none">
                <a:solidFill>
                  <a:srgbClr val="C00000"/>
                </a:solidFill>
                <a:latin typeface="Calibri"/>
                <a:ea typeface="Calibri"/>
                <a:cs typeface="Calibri"/>
                <a:sym typeface="Calibri"/>
              </a:rPr>
              <a:t>	&lt;/body&gt;</a:t>
            </a:r>
            <a:endParaRPr sz="1100" b="0" i="0" u="none" strike="noStrike" cap="none">
              <a:solidFill>
                <a:srgbClr val="000000"/>
              </a:solidFill>
              <a:latin typeface="Arial"/>
              <a:ea typeface="Arial"/>
              <a:cs typeface="Arial"/>
              <a:sym typeface="Arial"/>
            </a:endParaRPr>
          </a:p>
          <a:p>
            <a:pPr marL="241300" marR="0" lvl="0" indent="-241300" algn="l" rtl="0">
              <a:lnSpc>
                <a:spcPct val="100000"/>
              </a:lnSpc>
              <a:spcBef>
                <a:spcPts val="200"/>
              </a:spcBef>
              <a:spcAft>
                <a:spcPts val="0"/>
              </a:spcAft>
              <a:buClr>
                <a:srgbClr val="000000"/>
              </a:buClr>
              <a:buSzPts val="1800"/>
              <a:buFont typeface="Arial"/>
              <a:buNone/>
            </a:pPr>
            <a:r>
              <a:rPr lang="en" sz="18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55</a:t>
            </a:fld>
            <a:endParaRPr sz="1100"/>
          </a:p>
        </p:txBody>
      </p:sp>
      <p:sp>
        <p:nvSpPr>
          <p:cNvPr id="655" name="Google Shape;655;p57"/>
          <p:cNvSpPr txBox="1">
            <a:spLocks noGrp="1"/>
          </p:cNvSpPr>
          <p:nvPr>
            <p:ph type="title" idx="4294967295"/>
          </p:nvPr>
        </p:nvSpPr>
        <p:spPr>
          <a:xfrm>
            <a:off x="0" y="83820"/>
            <a:ext cx="9144000" cy="53340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Send Email From a Form</a:t>
            </a:r>
            <a:endParaRPr sz="1100"/>
          </a:p>
        </p:txBody>
      </p:sp>
      <p:sp>
        <p:nvSpPr>
          <p:cNvPr id="656" name="Google Shape;656;p57"/>
          <p:cNvSpPr txBox="1">
            <a:spLocks noGrp="1"/>
          </p:cNvSpPr>
          <p:nvPr>
            <p:ph type="body" idx="4294967295"/>
          </p:nvPr>
        </p:nvSpPr>
        <p:spPr>
          <a:xfrm>
            <a:off x="175260" y="701040"/>
            <a:ext cx="8854440" cy="395478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34275" rIns="0" bIns="34275" anchor="t" anchorCtr="0">
            <a:normAutofit fontScale="92500" lnSpcReduction="10000"/>
          </a:bodyPr>
          <a:lstStyle/>
          <a:p>
            <a:pPr marL="241300" lvl="0" indent="-241300" algn="l" rtl="0">
              <a:lnSpc>
                <a:spcPct val="120000"/>
              </a:lnSpc>
              <a:spcBef>
                <a:spcPts val="0"/>
              </a:spcBef>
              <a:spcAft>
                <a:spcPts val="0"/>
              </a:spcAft>
              <a:buSzPct val="100000"/>
              <a:buNone/>
            </a:pPr>
            <a:r>
              <a:rPr lang="en" sz="1400" b="1" dirty="0">
                <a:solidFill>
                  <a:srgbClr val="C00000"/>
                </a:solidFill>
              </a:rPr>
              <a:t>&lt;h3&gt;Send e-mail to someone@example.com:&lt;/h3&gt;</a:t>
            </a:r>
            <a:endParaRPr sz="1100" dirty="0"/>
          </a:p>
          <a:p>
            <a:pPr marL="241300" lvl="0" indent="-241300" algn="l" rtl="0">
              <a:lnSpc>
                <a:spcPct val="120000"/>
              </a:lnSpc>
              <a:spcBef>
                <a:spcPts val="900"/>
              </a:spcBef>
              <a:spcAft>
                <a:spcPts val="0"/>
              </a:spcAft>
              <a:buSzPct val="100000"/>
              <a:buNone/>
            </a:pPr>
            <a:r>
              <a:rPr lang="en" sz="1400" b="1" dirty="0">
                <a:solidFill>
                  <a:srgbClr val="8D4120"/>
                </a:solidFill>
              </a:rPr>
              <a:t>&lt;form action="MAILTO:someone@example.com" method="post" enctype="text/plain"&gt;</a:t>
            </a:r>
            <a:endParaRPr sz="1100" dirty="0"/>
          </a:p>
          <a:p>
            <a:pPr marL="241300" lvl="0" indent="-241300" algn="l" rtl="0">
              <a:lnSpc>
                <a:spcPct val="120000"/>
              </a:lnSpc>
              <a:spcBef>
                <a:spcPts val="900"/>
              </a:spcBef>
              <a:spcAft>
                <a:spcPts val="0"/>
              </a:spcAft>
              <a:buSzPct val="100000"/>
              <a:buNone/>
            </a:pPr>
            <a:r>
              <a:rPr lang="en" sz="1400" b="1" dirty="0">
                <a:solidFill>
                  <a:srgbClr val="C00000"/>
                </a:solidFill>
              </a:rPr>
              <a:t>Name:&lt;br /&gt;</a:t>
            </a:r>
            <a:endParaRPr sz="1100" dirty="0"/>
          </a:p>
          <a:p>
            <a:pPr marL="241300" lvl="0" indent="-241300" algn="l" rtl="0">
              <a:lnSpc>
                <a:spcPct val="120000"/>
              </a:lnSpc>
              <a:spcBef>
                <a:spcPts val="900"/>
              </a:spcBef>
              <a:spcAft>
                <a:spcPts val="0"/>
              </a:spcAft>
              <a:buSzPct val="100000"/>
              <a:buNone/>
            </a:pPr>
            <a:r>
              <a:rPr lang="en" sz="1400" b="1" dirty="0">
                <a:solidFill>
                  <a:srgbClr val="8D4120"/>
                </a:solidFill>
              </a:rPr>
              <a:t>&lt;input type="text" name="name" value="your name" /&gt;&lt;br /&gt;</a:t>
            </a:r>
            <a:endParaRPr sz="1100" dirty="0"/>
          </a:p>
          <a:p>
            <a:pPr marL="241300" lvl="0" indent="-241300" algn="l" rtl="0">
              <a:lnSpc>
                <a:spcPct val="120000"/>
              </a:lnSpc>
              <a:spcBef>
                <a:spcPts val="900"/>
              </a:spcBef>
              <a:spcAft>
                <a:spcPts val="0"/>
              </a:spcAft>
              <a:buSzPct val="100000"/>
              <a:buNone/>
            </a:pPr>
            <a:r>
              <a:rPr lang="en" sz="1400" b="1" dirty="0">
                <a:solidFill>
                  <a:srgbClr val="C00000"/>
                </a:solidFill>
              </a:rPr>
              <a:t>E-mail:&lt;br /&gt;</a:t>
            </a:r>
            <a:endParaRPr sz="1100" dirty="0"/>
          </a:p>
          <a:p>
            <a:pPr marL="241300" lvl="0" indent="-241300" algn="l" rtl="0">
              <a:lnSpc>
                <a:spcPct val="120000"/>
              </a:lnSpc>
              <a:spcBef>
                <a:spcPts val="900"/>
              </a:spcBef>
              <a:spcAft>
                <a:spcPts val="0"/>
              </a:spcAft>
              <a:buSzPct val="100000"/>
              <a:buNone/>
            </a:pPr>
            <a:r>
              <a:rPr lang="en" sz="1400" b="1" dirty="0">
                <a:solidFill>
                  <a:srgbClr val="8D4120"/>
                </a:solidFill>
              </a:rPr>
              <a:t>&lt;input type="text" name="mail" value="your email" /&gt;&lt;br /&gt;</a:t>
            </a:r>
            <a:endParaRPr sz="1100" dirty="0"/>
          </a:p>
          <a:p>
            <a:pPr marL="241300" lvl="0" indent="-241300" algn="l" rtl="0">
              <a:lnSpc>
                <a:spcPct val="120000"/>
              </a:lnSpc>
              <a:spcBef>
                <a:spcPts val="900"/>
              </a:spcBef>
              <a:spcAft>
                <a:spcPts val="0"/>
              </a:spcAft>
              <a:buSzPct val="100000"/>
              <a:buNone/>
            </a:pPr>
            <a:r>
              <a:rPr lang="en" sz="1400" b="1" dirty="0">
                <a:solidFill>
                  <a:srgbClr val="C00000"/>
                </a:solidFill>
              </a:rPr>
              <a:t>Comment:&lt;br /&gt;</a:t>
            </a:r>
            <a:endParaRPr sz="1100" dirty="0"/>
          </a:p>
          <a:p>
            <a:pPr marL="241300" lvl="0" indent="-241300" algn="l" rtl="0">
              <a:lnSpc>
                <a:spcPct val="120000"/>
              </a:lnSpc>
              <a:spcBef>
                <a:spcPts val="900"/>
              </a:spcBef>
              <a:spcAft>
                <a:spcPts val="0"/>
              </a:spcAft>
              <a:buSzPct val="100000"/>
              <a:buNone/>
            </a:pPr>
            <a:r>
              <a:rPr lang="en" sz="1400" b="1" dirty="0">
                <a:solidFill>
                  <a:srgbClr val="8D4120"/>
                </a:solidFill>
              </a:rPr>
              <a:t>&lt;input type="text" name="comment" value="your comment" size="50" /&gt;</a:t>
            </a:r>
            <a:endParaRPr sz="1100" dirty="0"/>
          </a:p>
          <a:p>
            <a:pPr marL="241300" lvl="0" indent="-241300" algn="l" rtl="0">
              <a:lnSpc>
                <a:spcPct val="120000"/>
              </a:lnSpc>
              <a:spcBef>
                <a:spcPts val="900"/>
              </a:spcBef>
              <a:spcAft>
                <a:spcPts val="0"/>
              </a:spcAft>
              <a:buSzPct val="100000"/>
              <a:buNone/>
            </a:pPr>
            <a:r>
              <a:rPr lang="en" sz="1400" b="1" dirty="0">
                <a:solidFill>
                  <a:srgbClr val="C00000"/>
                </a:solidFill>
              </a:rPr>
              <a:t>&lt;br /&gt;&lt;br /&gt;</a:t>
            </a:r>
            <a:endParaRPr sz="1100" dirty="0"/>
          </a:p>
          <a:p>
            <a:pPr marL="241300" lvl="0" indent="-241300" algn="l" rtl="0">
              <a:lnSpc>
                <a:spcPct val="120000"/>
              </a:lnSpc>
              <a:spcBef>
                <a:spcPts val="900"/>
              </a:spcBef>
              <a:spcAft>
                <a:spcPts val="0"/>
              </a:spcAft>
              <a:buSzPct val="100000"/>
              <a:buNone/>
            </a:pPr>
            <a:r>
              <a:rPr lang="en" sz="1400" b="1" dirty="0">
                <a:solidFill>
                  <a:srgbClr val="8D4120"/>
                </a:solidFill>
              </a:rPr>
              <a:t>&lt;input type="submit" value="Send"&gt;</a:t>
            </a:r>
            <a:endParaRPr sz="1100" dirty="0"/>
          </a:p>
          <a:p>
            <a:pPr marL="241300" lvl="0" indent="-241300" algn="l" rtl="0">
              <a:lnSpc>
                <a:spcPct val="120000"/>
              </a:lnSpc>
              <a:spcBef>
                <a:spcPts val="900"/>
              </a:spcBef>
              <a:spcAft>
                <a:spcPts val="0"/>
              </a:spcAft>
              <a:buSzPct val="100000"/>
              <a:buNone/>
            </a:pPr>
            <a:r>
              <a:rPr lang="en" sz="1400" b="1" dirty="0">
                <a:solidFill>
                  <a:srgbClr val="8D4120"/>
                </a:solidFill>
              </a:rPr>
              <a:t>&lt;input type="reset" value="Reset"&gt;</a:t>
            </a:r>
            <a:endParaRPr sz="1100" dirty="0"/>
          </a:p>
          <a:p>
            <a:pPr marL="241300" lvl="0" indent="-241300" algn="l" rtl="0">
              <a:lnSpc>
                <a:spcPct val="120000"/>
              </a:lnSpc>
              <a:spcBef>
                <a:spcPts val="900"/>
              </a:spcBef>
              <a:spcAft>
                <a:spcPts val="0"/>
              </a:spcAft>
              <a:buSzPct val="100000"/>
              <a:buNone/>
            </a:pPr>
            <a:r>
              <a:rPr lang="en" sz="1400" b="1" dirty="0">
                <a:solidFill>
                  <a:srgbClr val="8D4120"/>
                </a:solidFill>
              </a:rPr>
              <a:t>&lt;/form&gt;</a:t>
            </a:r>
            <a:endParaRPr sz="1100" dirty="0"/>
          </a:p>
        </p:txBody>
      </p:sp>
      <p:pic>
        <p:nvPicPr>
          <p:cNvPr id="657" name="Google Shape;657;p57" descr="C:\Documents and Settings\Khazbak\Desktop\untitled.bmp"/>
          <p:cNvPicPr preferRelativeResize="0"/>
          <p:nvPr/>
        </p:nvPicPr>
        <p:blipFill rotWithShape="1">
          <a:blip r:embed="rId3">
            <a:alphaModFix/>
          </a:blip>
          <a:srcRect/>
          <a:stretch/>
        </p:blipFill>
        <p:spPr>
          <a:xfrm>
            <a:off x="5495663" y="1699260"/>
            <a:ext cx="3130432" cy="2301240"/>
          </a:xfrm>
          <a:prstGeom prst="roundRect">
            <a:avLst>
              <a:gd name="adj" fmla="val 4167"/>
            </a:avLst>
          </a:prstGeom>
          <a:solidFill>
            <a:srgbClr val="FFFFFF"/>
          </a:solidFill>
          <a:ln w="76200" cap="sq" cmpd="sng">
            <a:solidFill>
              <a:srgbClr val="EAEAEA"/>
            </a:solidFill>
            <a:prstDash val="solid"/>
            <a:miter lim="800000"/>
            <a:headEnd type="none" w="sm" len="sm"/>
            <a:tailEnd type="none" w="sm" len="sm"/>
          </a:ln>
          <a:effectLst>
            <a:reflection stA="33000" endPos="28000" dist="5000" dir="5400000" sy="-100000" algn="bl" rotWithShape="0"/>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5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56</a:t>
            </a:fld>
            <a:endParaRPr sz="1100"/>
          </a:p>
        </p:txBody>
      </p:sp>
      <p:sp>
        <p:nvSpPr>
          <p:cNvPr id="664" name="Google Shape;664;p58"/>
          <p:cNvSpPr txBox="1">
            <a:spLocks noGrp="1"/>
          </p:cNvSpPr>
          <p:nvPr>
            <p:ph type="title" idx="4294967295"/>
          </p:nvPr>
        </p:nvSpPr>
        <p:spPr>
          <a:xfrm>
            <a:off x="0" y="99060"/>
            <a:ext cx="9144000" cy="532924"/>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Send Email From a Form-Comments</a:t>
            </a:r>
            <a:endParaRPr sz="1100"/>
          </a:p>
        </p:txBody>
      </p:sp>
      <p:sp>
        <p:nvSpPr>
          <p:cNvPr id="665" name="Google Shape;665;p58"/>
          <p:cNvSpPr txBox="1">
            <a:spLocks noGrp="1"/>
          </p:cNvSpPr>
          <p:nvPr>
            <p:ph type="body" idx="4294967295"/>
          </p:nvPr>
        </p:nvSpPr>
        <p:spPr>
          <a:xfrm>
            <a:off x="228600" y="960121"/>
            <a:ext cx="8915400" cy="3441621"/>
          </a:xfrm>
          <a:prstGeom prst="rect">
            <a:avLst/>
          </a:prstGeom>
          <a:noFill/>
          <a:ln>
            <a:noFill/>
          </a:ln>
        </p:spPr>
        <p:txBody>
          <a:bodyPr spcFirstLastPara="1" wrap="square" lIns="0" tIns="34275" rIns="0" bIns="34275" anchor="t" anchorCtr="0">
            <a:normAutofit/>
          </a:bodyPr>
          <a:lstStyle/>
          <a:p>
            <a:pPr marL="63500" lvl="0" indent="-133350" algn="l" rtl="0">
              <a:lnSpc>
                <a:spcPct val="90000"/>
              </a:lnSpc>
              <a:spcBef>
                <a:spcPts val="0"/>
              </a:spcBef>
              <a:spcAft>
                <a:spcPts val="0"/>
              </a:spcAft>
              <a:buSzPts val="2100"/>
              <a:buChar char=" "/>
            </a:pPr>
            <a:r>
              <a:rPr lang="en" sz="2100"/>
              <a:t>The </a:t>
            </a:r>
            <a:r>
              <a:rPr lang="en" sz="2100" b="1"/>
              <a:t>size</a:t>
            </a:r>
            <a:r>
              <a:rPr lang="en" sz="2100"/>
              <a:t> attribute specifies the size (in characters) for the input field.</a:t>
            </a:r>
            <a:endParaRPr sz="1100"/>
          </a:p>
          <a:p>
            <a:pPr marL="63500" lvl="0" indent="0" algn="l" rtl="0">
              <a:lnSpc>
                <a:spcPct val="90000"/>
              </a:lnSpc>
              <a:spcBef>
                <a:spcPts val="1100"/>
              </a:spcBef>
              <a:spcAft>
                <a:spcPts val="0"/>
              </a:spcAft>
              <a:buSzPts val="2100"/>
              <a:buNone/>
            </a:pPr>
            <a:endParaRPr sz="2100"/>
          </a:p>
          <a:p>
            <a:pPr marL="63500" lvl="0" indent="-133350" algn="l" rtl="0">
              <a:lnSpc>
                <a:spcPct val="90000"/>
              </a:lnSpc>
              <a:spcBef>
                <a:spcPts val="1100"/>
              </a:spcBef>
              <a:spcAft>
                <a:spcPts val="0"/>
              </a:spcAft>
              <a:buSzPts val="2100"/>
              <a:buChar char=" "/>
            </a:pPr>
            <a:r>
              <a:rPr lang="en" sz="2100"/>
              <a:t> enctype=“text/plain” </a:t>
            </a:r>
            <a:r>
              <a:rPr lang="en" sz="1800"/>
              <a:t>🡪 See other types</a:t>
            </a:r>
            <a:endParaRPr sz="1800"/>
          </a:p>
          <a:p>
            <a:pPr marL="292100" lvl="1" indent="-139700" algn="l" rtl="0">
              <a:lnSpc>
                <a:spcPct val="90000"/>
              </a:lnSpc>
              <a:spcBef>
                <a:spcPts val="300"/>
              </a:spcBef>
              <a:spcAft>
                <a:spcPts val="0"/>
              </a:spcAft>
              <a:buSzPts val="1800"/>
              <a:buChar char="◦"/>
            </a:pPr>
            <a:r>
              <a:rPr lang="en" sz="1800"/>
              <a:t>The enctype attribute can be used only if method="post".</a:t>
            </a:r>
            <a:endParaRPr sz="1100"/>
          </a:p>
          <a:p>
            <a:pPr marL="292100" lvl="1" indent="-139700" algn="l" rtl="0">
              <a:lnSpc>
                <a:spcPct val="90000"/>
              </a:lnSpc>
              <a:spcBef>
                <a:spcPts val="500"/>
              </a:spcBef>
              <a:spcAft>
                <a:spcPts val="0"/>
              </a:spcAft>
              <a:buSzPts val="1800"/>
              <a:buChar char="◦"/>
            </a:pPr>
            <a:r>
              <a:rPr lang="en" sz="1800"/>
              <a:t>Spaces are converted to "+" symbols, but no special characters are encoded</a:t>
            </a:r>
            <a:endParaRPr sz="11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57</a:t>
            </a:fld>
            <a:endParaRPr sz="1100"/>
          </a:p>
        </p:txBody>
      </p:sp>
      <p:sp>
        <p:nvSpPr>
          <p:cNvPr id="672" name="Google Shape;672;p59"/>
          <p:cNvSpPr txBox="1">
            <a:spLocks noGrp="1"/>
          </p:cNvSpPr>
          <p:nvPr>
            <p:ph type="title" idx="4294967295"/>
          </p:nvPr>
        </p:nvSpPr>
        <p:spPr>
          <a:xfrm>
            <a:off x="0" y="106680"/>
            <a:ext cx="9144000" cy="800101"/>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HTML Frames</a:t>
            </a:r>
            <a:endParaRPr sz="1100"/>
          </a:p>
        </p:txBody>
      </p:sp>
      <p:sp>
        <p:nvSpPr>
          <p:cNvPr id="673" name="Google Shape;673;p59"/>
          <p:cNvSpPr txBox="1">
            <a:spLocks noGrp="1"/>
          </p:cNvSpPr>
          <p:nvPr>
            <p:ph type="body" idx="4294967295"/>
          </p:nvPr>
        </p:nvSpPr>
        <p:spPr>
          <a:xfrm>
            <a:off x="335100" y="906775"/>
            <a:ext cx="8443200" cy="3642300"/>
          </a:xfrm>
          <a:prstGeom prst="rect">
            <a:avLst/>
          </a:prstGeom>
          <a:noFill/>
          <a:ln>
            <a:noFill/>
          </a:ln>
        </p:spPr>
        <p:txBody>
          <a:bodyPr spcFirstLastPara="1" wrap="square" lIns="0" tIns="34275" rIns="0" bIns="34275" anchor="t" anchorCtr="0">
            <a:normAutofit/>
          </a:bodyPr>
          <a:lstStyle/>
          <a:p>
            <a:pPr marL="63500" lvl="0" indent="0" algn="l" rtl="0">
              <a:lnSpc>
                <a:spcPct val="90000"/>
              </a:lnSpc>
              <a:spcBef>
                <a:spcPts val="0"/>
              </a:spcBef>
              <a:spcAft>
                <a:spcPts val="0"/>
              </a:spcAft>
              <a:buSzPts val="1500"/>
              <a:buNone/>
            </a:pPr>
            <a:endParaRPr sz="1100"/>
          </a:p>
          <a:p>
            <a:pPr marL="63500" lvl="0" indent="-63500" algn="l" rtl="0">
              <a:lnSpc>
                <a:spcPct val="90000"/>
              </a:lnSpc>
              <a:spcBef>
                <a:spcPts val="1100"/>
              </a:spcBef>
              <a:spcAft>
                <a:spcPts val="0"/>
              </a:spcAft>
              <a:buClr>
                <a:schemeClr val="lt2"/>
              </a:buClr>
              <a:buSzPts val="1800"/>
              <a:buFont typeface="Noto Sans Symbols"/>
              <a:buChar char="❑"/>
            </a:pPr>
            <a:r>
              <a:rPr lang="en" sz="1800"/>
              <a:t>HTML frames are used to divide your browser window into multiple sections where each section can load a separate HTML document.</a:t>
            </a:r>
            <a:endParaRPr sz="1100"/>
          </a:p>
          <a:p>
            <a:pPr marL="63500" lvl="0" indent="0" algn="l" rtl="0">
              <a:lnSpc>
                <a:spcPct val="90000"/>
              </a:lnSpc>
              <a:spcBef>
                <a:spcPts val="1100"/>
              </a:spcBef>
              <a:spcAft>
                <a:spcPts val="0"/>
              </a:spcAft>
              <a:buClr>
                <a:schemeClr val="lt2"/>
              </a:buClr>
              <a:buSzPts val="1800"/>
              <a:buFont typeface="Noto Sans Symbols"/>
              <a:buNone/>
            </a:pPr>
            <a:endParaRPr sz="1800"/>
          </a:p>
          <a:p>
            <a:pPr marL="63500" lvl="0" indent="-63500" algn="l" rtl="0">
              <a:lnSpc>
                <a:spcPct val="90000"/>
              </a:lnSpc>
              <a:spcBef>
                <a:spcPts val="1100"/>
              </a:spcBef>
              <a:spcAft>
                <a:spcPts val="0"/>
              </a:spcAft>
              <a:buClr>
                <a:schemeClr val="lt2"/>
              </a:buClr>
              <a:buSzPts val="1800"/>
              <a:buFont typeface="Noto Sans Symbols"/>
              <a:buChar char="❑"/>
            </a:pPr>
            <a:r>
              <a:rPr lang="en" sz="1800"/>
              <a:t>A collection of frames in the browser window is known as a frameset. </a:t>
            </a:r>
            <a:endParaRPr sz="1100"/>
          </a:p>
          <a:p>
            <a:pPr marL="63500" lvl="0" indent="0" algn="l" rtl="0">
              <a:lnSpc>
                <a:spcPct val="90000"/>
              </a:lnSpc>
              <a:spcBef>
                <a:spcPts val="1100"/>
              </a:spcBef>
              <a:spcAft>
                <a:spcPts val="0"/>
              </a:spcAft>
              <a:buClr>
                <a:schemeClr val="lt2"/>
              </a:buClr>
              <a:buSzPts val="1800"/>
              <a:buFont typeface="Noto Sans Symbols"/>
              <a:buNone/>
            </a:pPr>
            <a:endParaRPr sz="1800"/>
          </a:p>
          <a:p>
            <a:pPr marL="63500" lvl="0" indent="-63500" algn="l" rtl="0">
              <a:lnSpc>
                <a:spcPct val="90000"/>
              </a:lnSpc>
              <a:spcBef>
                <a:spcPts val="1100"/>
              </a:spcBef>
              <a:spcAft>
                <a:spcPts val="0"/>
              </a:spcAft>
              <a:buClr>
                <a:schemeClr val="lt2"/>
              </a:buClr>
              <a:buSzPts val="1800"/>
              <a:buFont typeface="Noto Sans Symbols"/>
              <a:buChar char="❑"/>
            </a:pPr>
            <a:r>
              <a:rPr lang="en" sz="1800"/>
              <a:t>The window is divided into frames in a similar way the tables are organized: into rows and columns.</a:t>
            </a:r>
            <a:endParaRPr sz="1100"/>
          </a:p>
          <a:p>
            <a:pPr marL="63500" lvl="0" indent="0" algn="l" rtl="0">
              <a:lnSpc>
                <a:spcPct val="90000"/>
              </a:lnSpc>
              <a:spcBef>
                <a:spcPts val="1100"/>
              </a:spcBef>
              <a:spcAft>
                <a:spcPts val="0"/>
              </a:spcAft>
              <a:buSzPts val="1500"/>
              <a:buNone/>
            </a:pPr>
            <a:endParaRPr sz="11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6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58</a:t>
            </a:fld>
            <a:endParaRPr sz="1100"/>
          </a:p>
        </p:txBody>
      </p:sp>
      <p:sp>
        <p:nvSpPr>
          <p:cNvPr id="680" name="Google Shape;680;p60"/>
          <p:cNvSpPr txBox="1">
            <a:spLocks noGrp="1"/>
          </p:cNvSpPr>
          <p:nvPr>
            <p:ph type="title" idx="4294967295"/>
          </p:nvPr>
        </p:nvSpPr>
        <p:spPr>
          <a:xfrm>
            <a:off x="0" y="57151"/>
            <a:ext cx="9144000" cy="78105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HTML Frames-Horizontal Frames</a:t>
            </a:r>
            <a:endParaRPr sz="1100"/>
          </a:p>
        </p:txBody>
      </p:sp>
      <p:sp>
        <p:nvSpPr>
          <p:cNvPr id="681" name="Google Shape;681;p60"/>
          <p:cNvSpPr txBox="1"/>
          <p:nvPr/>
        </p:nvSpPr>
        <p:spPr>
          <a:xfrm>
            <a:off x="601980" y="1078230"/>
            <a:ext cx="5200650" cy="29146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75" tIns="34275" rIns="68575" bIns="34275" anchor="t" anchorCtr="0">
            <a:noAutofit/>
          </a:bodyPr>
          <a:lstStyle/>
          <a:p>
            <a:pPr marL="330200" marR="0" lvl="0" indent="-279400" algn="l" rtl="0">
              <a:lnSpc>
                <a:spcPct val="160000"/>
              </a:lnSpc>
              <a:spcBef>
                <a:spcPts val="0"/>
              </a:spcBef>
              <a:spcAft>
                <a:spcPts val="0"/>
              </a:spcAft>
              <a:buClr>
                <a:srgbClr val="000000"/>
              </a:buClr>
              <a:buSzPts val="1500"/>
              <a:buFont typeface="Arial"/>
              <a:buNone/>
            </a:pPr>
            <a:r>
              <a:rPr lang="en" sz="15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&lt;frameset rows=“10%,80%,10%"&gt;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 src="frame_a.htm" /&gt;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 src="frame_b.htm" /&gt;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 src="frame_c.htm" /&gt;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&lt;/frameset&gt;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endParaRPr sz="1100" b="0" i="0" u="none" strike="noStrike" cap="none">
              <a:solidFill>
                <a:srgbClr val="C00000"/>
              </a:solidFill>
              <a:latin typeface="Calibri"/>
              <a:ea typeface="Calibri"/>
              <a:cs typeface="Calibri"/>
              <a:sym typeface="Calibri"/>
            </a:endParaRPr>
          </a:p>
          <a:p>
            <a:pPr marL="330200" marR="0" lvl="0" indent="-279400" algn="l" rtl="0">
              <a:lnSpc>
                <a:spcPct val="160000"/>
              </a:lnSpc>
              <a:spcBef>
                <a:spcPts val="200"/>
              </a:spcBef>
              <a:spcAft>
                <a:spcPts val="0"/>
              </a:spcAft>
              <a:buClr>
                <a:srgbClr val="000000"/>
              </a:buClr>
              <a:buSzPts val="1100"/>
              <a:buFont typeface="Arial"/>
              <a:buNone/>
            </a:pPr>
            <a:endParaRPr sz="1100" b="0" i="0" u="none" strike="noStrike" cap="none">
              <a:solidFill>
                <a:srgbClr val="C00000"/>
              </a:solidFill>
              <a:latin typeface="Calibri"/>
              <a:ea typeface="Calibri"/>
              <a:cs typeface="Calibri"/>
              <a:sym typeface="Calibri"/>
            </a:endParaRPr>
          </a:p>
        </p:txBody>
      </p:sp>
      <p:pic>
        <p:nvPicPr>
          <p:cNvPr id="682" name="Google Shape;682;p60"/>
          <p:cNvPicPr preferRelativeResize="0"/>
          <p:nvPr/>
        </p:nvPicPr>
        <p:blipFill rotWithShape="1">
          <a:blip r:embed="rId3">
            <a:alphaModFix/>
          </a:blip>
          <a:srcRect/>
          <a:stretch/>
        </p:blipFill>
        <p:spPr>
          <a:xfrm>
            <a:off x="6225193" y="1435022"/>
            <a:ext cx="2400300" cy="220106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59</a:t>
            </a:fld>
            <a:endParaRPr sz="1100"/>
          </a:p>
        </p:txBody>
      </p:sp>
      <p:sp>
        <p:nvSpPr>
          <p:cNvPr id="689" name="Google Shape;689;p61"/>
          <p:cNvSpPr txBox="1">
            <a:spLocks noGrp="1"/>
          </p:cNvSpPr>
          <p:nvPr>
            <p:ph type="title" idx="4294967295"/>
          </p:nvPr>
        </p:nvSpPr>
        <p:spPr>
          <a:xfrm>
            <a:off x="0" y="106680"/>
            <a:ext cx="9144000" cy="64722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HTML Frames-Vertical Frames</a:t>
            </a:r>
            <a:endParaRPr sz="3000">
              <a:latin typeface="Twentieth Century"/>
              <a:ea typeface="Twentieth Century"/>
              <a:cs typeface="Twentieth Century"/>
              <a:sym typeface="Twentieth Century"/>
            </a:endParaRPr>
          </a:p>
        </p:txBody>
      </p:sp>
      <p:sp>
        <p:nvSpPr>
          <p:cNvPr id="690" name="Google Shape;690;p61"/>
          <p:cNvSpPr txBox="1"/>
          <p:nvPr/>
        </p:nvSpPr>
        <p:spPr>
          <a:xfrm>
            <a:off x="377190" y="929640"/>
            <a:ext cx="5886450" cy="28575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75" tIns="34275" rIns="68575" bIns="34275" anchor="t" anchorCtr="0">
            <a:noAutofit/>
          </a:bodyPr>
          <a:lstStyle/>
          <a:p>
            <a:pPr marL="330200" marR="0" lvl="0" indent="-279400" algn="l" rtl="0">
              <a:lnSpc>
                <a:spcPct val="160000"/>
              </a:lnSpc>
              <a:spcBef>
                <a:spcPts val="0"/>
              </a:spcBef>
              <a:spcAft>
                <a:spcPts val="0"/>
              </a:spcAft>
              <a:buClr>
                <a:srgbClr val="000000"/>
              </a:buClr>
              <a:buSzPts val="1500"/>
              <a:buFont typeface="Arial"/>
              <a:buNone/>
            </a:pPr>
            <a:r>
              <a:rPr lang="en" sz="15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&lt;frameset cols="25%,50%,25%"&gt;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 src="frame_a.htm" /&gt;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 src="frame_b.htm" /&gt;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 src="frame_c.htm" /&gt;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&lt;/frameset&gt;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p:txBody>
      </p:sp>
      <p:pic>
        <p:nvPicPr>
          <p:cNvPr id="691" name="Google Shape;691;p61"/>
          <p:cNvPicPr preferRelativeResize="0"/>
          <p:nvPr/>
        </p:nvPicPr>
        <p:blipFill rotWithShape="1">
          <a:blip r:embed="rId3">
            <a:alphaModFix/>
          </a:blip>
          <a:srcRect/>
          <a:stretch/>
        </p:blipFill>
        <p:spPr>
          <a:xfrm>
            <a:off x="4156710" y="1440180"/>
            <a:ext cx="4924020" cy="148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p:nvPr/>
        </p:nvSpPr>
        <p:spPr>
          <a:xfrm>
            <a:off x="0" y="171450"/>
            <a:ext cx="9143999"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What is HTML?</a:t>
            </a:r>
            <a:endParaRPr sz="1100" b="0" i="0" u="none" strike="noStrike" cap="none">
              <a:solidFill>
                <a:schemeClr val="dk1"/>
              </a:solidFill>
              <a:latin typeface="Arial"/>
              <a:ea typeface="Arial"/>
              <a:cs typeface="Arial"/>
              <a:sym typeface="Arial"/>
            </a:endParaRPr>
          </a:p>
        </p:txBody>
      </p:sp>
      <p:sp>
        <p:nvSpPr>
          <p:cNvPr id="161" name="Google Shape;161;p8"/>
          <p:cNvSpPr txBox="1"/>
          <p:nvPr/>
        </p:nvSpPr>
        <p:spPr>
          <a:xfrm>
            <a:off x="609600" y="914400"/>
            <a:ext cx="7277100" cy="3657600"/>
          </a:xfrm>
          <a:prstGeom prst="rect">
            <a:avLst/>
          </a:prstGeom>
          <a:noFill/>
          <a:ln>
            <a:noFill/>
          </a:ln>
        </p:spPr>
        <p:txBody>
          <a:bodyPr spcFirstLastPara="1" wrap="square" lIns="68575" tIns="34275" rIns="68575" bIns="34275" anchor="t" anchorCtr="0">
            <a:noAutofit/>
          </a:bodyPr>
          <a:lstStyle/>
          <a:p>
            <a:pPr marL="241300" marR="0" lvl="0" indent="-241300" algn="l" rtl="0">
              <a:lnSpc>
                <a:spcPct val="200000"/>
              </a:lnSpc>
              <a:spcBef>
                <a:spcPts val="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HTML stands for </a:t>
            </a:r>
            <a:r>
              <a:rPr lang="en" sz="2100" b="1" i="0" u="none" strike="noStrike" cap="none">
                <a:solidFill>
                  <a:srgbClr val="000000"/>
                </a:solidFill>
                <a:latin typeface="Twentieth Century"/>
                <a:ea typeface="Twentieth Century"/>
                <a:cs typeface="Twentieth Century"/>
                <a:sym typeface="Twentieth Century"/>
              </a:rPr>
              <a:t>H</a:t>
            </a:r>
            <a:r>
              <a:rPr lang="en" sz="2100" b="0" i="0" u="none" strike="noStrike" cap="none">
                <a:solidFill>
                  <a:srgbClr val="000000"/>
                </a:solidFill>
                <a:latin typeface="Twentieth Century"/>
                <a:ea typeface="Twentieth Century"/>
                <a:cs typeface="Twentieth Century"/>
                <a:sym typeface="Twentieth Century"/>
              </a:rPr>
              <a:t>yper </a:t>
            </a:r>
            <a:r>
              <a:rPr lang="en" sz="2100" b="1" i="0" u="none" strike="noStrike" cap="none">
                <a:solidFill>
                  <a:srgbClr val="000000"/>
                </a:solidFill>
                <a:latin typeface="Twentieth Century"/>
                <a:ea typeface="Twentieth Century"/>
                <a:cs typeface="Twentieth Century"/>
                <a:sym typeface="Twentieth Century"/>
              </a:rPr>
              <a:t>T</a:t>
            </a:r>
            <a:r>
              <a:rPr lang="en" sz="2100" b="0" i="0" u="none" strike="noStrike" cap="none">
                <a:solidFill>
                  <a:srgbClr val="000000"/>
                </a:solidFill>
                <a:latin typeface="Twentieth Century"/>
                <a:ea typeface="Twentieth Century"/>
                <a:cs typeface="Twentieth Century"/>
                <a:sym typeface="Twentieth Century"/>
              </a:rPr>
              <a:t>ext </a:t>
            </a:r>
            <a:r>
              <a:rPr lang="en" sz="2100" b="1" i="0" u="none" strike="noStrike" cap="none">
                <a:solidFill>
                  <a:srgbClr val="000000"/>
                </a:solidFill>
                <a:latin typeface="Twentieth Century"/>
                <a:ea typeface="Twentieth Century"/>
                <a:cs typeface="Twentieth Century"/>
                <a:sym typeface="Twentieth Century"/>
              </a:rPr>
              <a:t>M</a:t>
            </a:r>
            <a:r>
              <a:rPr lang="en" sz="2100" b="0" i="0" u="none" strike="noStrike" cap="none">
                <a:solidFill>
                  <a:srgbClr val="000000"/>
                </a:solidFill>
                <a:latin typeface="Twentieth Century"/>
                <a:ea typeface="Twentieth Century"/>
                <a:cs typeface="Twentieth Century"/>
                <a:sym typeface="Twentieth Century"/>
              </a:rPr>
              <a:t>arkup </a:t>
            </a:r>
            <a:r>
              <a:rPr lang="en" sz="2100" b="1" i="0" u="none" strike="noStrike" cap="none">
                <a:solidFill>
                  <a:srgbClr val="000000"/>
                </a:solidFill>
                <a:latin typeface="Twentieth Century"/>
                <a:ea typeface="Twentieth Century"/>
                <a:cs typeface="Twentieth Century"/>
                <a:sym typeface="Twentieth Century"/>
              </a:rPr>
              <a:t>L</a:t>
            </a:r>
            <a:r>
              <a:rPr lang="en" sz="2100" b="0" i="0" u="none" strike="noStrike" cap="none">
                <a:solidFill>
                  <a:srgbClr val="000000"/>
                </a:solidFill>
                <a:latin typeface="Twentieth Century"/>
                <a:ea typeface="Twentieth Century"/>
                <a:cs typeface="Twentieth Century"/>
                <a:sym typeface="Twentieth Century"/>
              </a:rPr>
              <a:t>anguage.</a:t>
            </a:r>
            <a:endParaRPr sz="1100" b="0" i="0" u="none" strike="noStrike" cap="none">
              <a:solidFill>
                <a:srgbClr val="000000"/>
              </a:solidFill>
              <a:latin typeface="Arial"/>
              <a:ea typeface="Arial"/>
              <a:cs typeface="Arial"/>
              <a:sym typeface="Arial"/>
            </a:endParaRPr>
          </a:p>
          <a:p>
            <a:pPr marL="241300" marR="0" lvl="0" indent="-241300" algn="l" rtl="0">
              <a:lnSpc>
                <a:spcPct val="20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HTML is a language for describing web pages.</a:t>
            </a:r>
            <a:endParaRPr sz="1100" b="0" i="0" u="none" strike="noStrike" cap="none">
              <a:solidFill>
                <a:srgbClr val="000000"/>
              </a:solidFill>
              <a:latin typeface="Arial"/>
              <a:ea typeface="Arial"/>
              <a:cs typeface="Arial"/>
              <a:sym typeface="Arial"/>
            </a:endParaRPr>
          </a:p>
          <a:p>
            <a:pPr marL="241300" marR="0" lvl="0" indent="-241300" algn="l" rtl="0">
              <a:lnSpc>
                <a:spcPct val="20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HTML is not a programming language, it is a </a:t>
            </a:r>
            <a:r>
              <a:rPr lang="en" sz="2100" b="1" i="0" u="none" strike="noStrike" cap="none">
                <a:solidFill>
                  <a:srgbClr val="000000"/>
                </a:solidFill>
                <a:latin typeface="Twentieth Century"/>
                <a:ea typeface="Twentieth Century"/>
                <a:cs typeface="Twentieth Century"/>
                <a:sym typeface="Twentieth Century"/>
              </a:rPr>
              <a:t>markup language.</a:t>
            </a:r>
            <a:endParaRPr sz="1100" b="0" i="0" u="none" strike="noStrike" cap="none">
              <a:solidFill>
                <a:srgbClr val="000000"/>
              </a:solidFill>
              <a:latin typeface="Arial"/>
              <a:ea typeface="Arial"/>
              <a:cs typeface="Arial"/>
              <a:sym typeface="Arial"/>
            </a:endParaRPr>
          </a:p>
          <a:p>
            <a:pPr marL="241300" marR="0" lvl="0" indent="-241300" algn="l" rtl="0">
              <a:lnSpc>
                <a:spcPct val="20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A markup language is a set of </a:t>
            </a:r>
            <a:r>
              <a:rPr lang="en" sz="2100" b="1" i="0" u="none" strike="noStrike" cap="none">
                <a:solidFill>
                  <a:srgbClr val="000000"/>
                </a:solidFill>
                <a:latin typeface="Twentieth Century"/>
                <a:ea typeface="Twentieth Century"/>
                <a:cs typeface="Twentieth Century"/>
                <a:sym typeface="Twentieth Century"/>
              </a:rPr>
              <a:t>markup tags.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Twentieth Century"/>
              <a:ea typeface="Twentieth Century"/>
              <a:cs typeface="Twentieth Century"/>
              <a:sym typeface="Twentieth Century"/>
            </a:endParaRPr>
          </a:p>
        </p:txBody>
      </p:sp>
      <p:sp>
        <p:nvSpPr>
          <p:cNvPr id="162" name="Google Shape;162;p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a:t>
            </a:fld>
            <a:endParaRPr sz="11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60</a:t>
            </a:fld>
            <a:endParaRPr sz="1100"/>
          </a:p>
        </p:txBody>
      </p:sp>
      <p:sp>
        <p:nvSpPr>
          <p:cNvPr id="698" name="Google Shape;698;p62"/>
          <p:cNvSpPr txBox="1">
            <a:spLocks noGrp="1"/>
          </p:cNvSpPr>
          <p:nvPr>
            <p:ph type="title" idx="4294967295"/>
          </p:nvPr>
        </p:nvSpPr>
        <p:spPr>
          <a:xfrm>
            <a:off x="0" y="60960"/>
            <a:ext cx="9144000" cy="63960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HTML Frames-Comments</a:t>
            </a:r>
            <a:endParaRPr sz="1100"/>
          </a:p>
        </p:txBody>
      </p:sp>
      <p:sp>
        <p:nvSpPr>
          <p:cNvPr id="699" name="Google Shape;699;p62"/>
          <p:cNvSpPr txBox="1">
            <a:spLocks noGrp="1"/>
          </p:cNvSpPr>
          <p:nvPr>
            <p:ph type="body" idx="4294967295"/>
          </p:nvPr>
        </p:nvSpPr>
        <p:spPr>
          <a:xfrm>
            <a:off x="254550" y="791600"/>
            <a:ext cx="8634900" cy="3714900"/>
          </a:xfrm>
          <a:prstGeom prst="rect">
            <a:avLst/>
          </a:prstGeom>
          <a:noFill/>
          <a:ln>
            <a:noFill/>
          </a:ln>
        </p:spPr>
        <p:txBody>
          <a:bodyPr spcFirstLastPara="1" wrap="square" lIns="0" tIns="34275" rIns="0" bIns="34275" anchor="t" anchorCtr="0">
            <a:normAutofit lnSpcReduction="10000"/>
          </a:bodyPr>
          <a:lstStyle/>
          <a:p>
            <a:pPr marL="63500" lvl="0" indent="-133350" algn="l" rtl="0">
              <a:lnSpc>
                <a:spcPct val="90000"/>
              </a:lnSpc>
              <a:spcBef>
                <a:spcPts val="0"/>
              </a:spcBef>
              <a:spcAft>
                <a:spcPts val="0"/>
              </a:spcAft>
              <a:buSzPts val="2100"/>
              <a:buChar char=" "/>
            </a:pPr>
            <a:r>
              <a:rPr lang="en" sz="2100"/>
              <a:t>You can specify the width of each column/ height of each row in one of four ways:</a:t>
            </a:r>
            <a:endParaRPr sz="1100"/>
          </a:p>
          <a:p>
            <a:pPr marL="63500" lvl="0" indent="0" algn="l" rtl="0">
              <a:lnSpc>
                <a:spcPct val="90000"/>
              </a:lnSpc>
              <a:spcBef>
                <a:spcPts val="1100"/>
              </a:spcBef>
              <a:spcAft>
                <a:spcPts val="0"/>
              </a:spcAft>
              <a:buSzPts val="2100"/>
              <a:buNone/>
            </a:pPr>
            <a:endParaRPr sz="2100"/>
          </a:p>
          <a:p>
            <a:pPr marL="292100" lvl="1" indent="-139700" algn="l" rtl="0">
              <a:lnSpc>
                <a:spcPct val="90000"/>
              </a:lnSpc>
              <a:spcBef>
                <a:spcPts val="300"/>
              </a:spcBef>
              <a:spcAft>
                <a:spcPts val="0"/>
              </a:spcAft>
              <a:buSzPts val="1800"/>
              <a:buChar char="◦"/>
            </a:pPr>
            <a:r>
              <a:rPr lang="en" sz="1800"/>
              <a:t>Absolute values in pixels: </a:t>
            </a:r>
            <a:r>
              <a:rPr lang="en" sz="1800" i="1"/>
              <a:t>cols="100, 500,100"</a:t>
            </a:r>
            <a:r>
              <a:rPr lang="en" sz="1800"/>
              <a:t>.</a:t>
            </a:r>
            <a:endParaRPr sz="1100"/>
          </a:p>
          <a:p>
            <a:pPr marL="292100" lvl="1" indent="-25400" algn="l" rtl="0">
              <a:lnSpc>
                <a:spcPct val="90000"/>
              </a:lnSpc>
              <a:spcBef>
                <a:spcPts val="500"/>
              </a:spcBef>
              <a:spcAft>
                <a:spcPts val="0"/>
              </a:spcAft>
              <a:buSzPts val="1800"/>
              <a:buNone/>
            </a:pPr>
            <a:endParaRPr sz="1800"/>
          </a:p>
          <a:p>
            <a:pPr marL="292100" lvl="1" indent="-139700" algn="l" rtl="0">
              <a:lnSpc>
                <a:spcPct val="90000"/>
              </a:lnSpc>
              <a:spcBef>
                <a:spcPts val="500"/>
              </a:spcBef>
              <a:spcAft>
                <a:spcPts val="0"/>
              </a:spcAft>
              <a:buSzPts val="1800"/>
              <a:buChar char="◦"/>
            </a:pPr>
            <a:r>
              <a:rPr lang="en" sz="1800"/>
              <a:t>A percentage of the browser window: </a:t>
            </a:r>
            <a:r>
              <a:rPr lang="en" sz="1800" i="1"/>
              <a:t>cols="10%, 80%,10%"</a:t>
            </a:r>
            <a:r>
              <a:rPr lang="en" sz="1800"/>
              <a:t>.</a:t>
            </a:r>
            <a:endParaRPr sz="1100"/>
          </a:p>
          <a:p>
            <a:pPr marL="292100" lvl="1" indent="-25400" algn="l" rtl="0">
              <a:lnSpc>
                <a:spcPct val="90000"/>
              </a:lnSpc>
              <a:spcBef>
                <a:spcPts val="500"/>
              </a:spcBef>
              <a:spcAft>
                <a:spcPts val="0"/>
              </a:spcAft>
              <a:buSzPts val="1800"/>
              <a:buNone/>
            </a:pPr>
            <a:endParaRPr sz="1800"/>
          </a:p>
          <a:p>
            <a:pPr marL="292100" lvl="1" indent="-139700" algn="l" rtl="0">
              <a:lnSpc>
                <a:spcPct val="90000"/>
              </a:lnSpc>
              <a:spcBef>
                <a:spcPts val="500"/>
              </a:spcBef>
              <a:spcAft>
                <a:spcPts val="0"/>
              </a:spcAft>
              <a:buSzPts val="1800"/>
              <a:buChar char="◦"/>
            </a:pPr>
            <a:r>
              <a:rPr lang="en" sz="1800"/>
              <a:t>Using a wildcard symbol: </a:t>
            </a:r>
            <a:r>
              <a:rPr lang="en" sz="1800" i="1"/>
              <a:t>cols="10%, *,10%"</a:t>
            </a:r>
            <a:r>
              <a:rPr lang="en" sz="1800"/>
              <a:t>. </a:t>
            </a:r>
            <a:endParaRPr sz="1100"/>
          </a:p>
          <a:p>
            <a:pPr marL="292100" lvl="1" indent="-25400" algn="l" rtl="0">
              <a:lnSpc>
                <a:spcPct val="90000"/>
              </a:lnSpc>
              <a:spcBef>
                <a:spcPts val="500"/>
              </a:spcBef>
              <a:spcAft>
                <a:spcPts val="0"/>
              </a:spcAft>
              <a:buSzPts val="1800"/>
              <a:buNone/>
            </a:pPr>
            <a:endParaRPr sz="1800"/>
          </a:p>
          <a:p>
            <a:pPr marL="292100" lvl="1" indent="-139700" algn="l" rtl="0">
              <a:lnSpc>
                <a:spcPct val="90000"/>
              </a:lnSpc>
              <a:spcBef>
                <a:spcPts val="500"/>
              </a:spcBef>
              <a:spcAft>
                <a:spcPts val="0"/>
              </a:spcAft>
              <a:buSzPts val="1800"/>
              <a:buChar char="◦"/>
            </a:pPr>
            <a:r>
              <a:rPr lang="en" sz="1800"/>
              <a:t>As relative widths of the browser window: </a:t>
            </a:r>
            <a:r>
              <a:rPr lang="en" sz="1800" i="1"/>
              <a:t>cols="3*,2*,1*"</a:t>
            </a:r>
            <a:r>
              <a:rPr lang="en" sz="1800"/>
              <a:t>. </a:t>
            </a:r>
            <a:endParaRPr sz="1100"/>
          </a:p>
          <a:p>
            <a:pPr marL="292100" lvl="1" indent="-139700" algn="l" rtl="0">
              <a:lnSpc>
                <a:spcPct val="90000"/>
              </a:lnSpc>
              <a:spcBef>
                <a:spcPts val="500"/>
              </a:spcBef>
              <a:spcAft>
                <a:spcPts val="0"/>
              </a:spcAft>
              <a:buSzPts val="1800"/>
              <a:buNone/>
            </a:pPr>
            <a:r>
              <a:rPr lang="en" sz="1800"/>
              <a:t>   🡪 Here the window is divided into sixths: the first column takes up half of the window, the second takes one third, and the third takes one sixth.</a:t>
            </a:r>
            <a:endParaRPr sz="1100"/>
          </a:p>
          <a:p>
            <a:pPr marL="292100" lvl="1" indent="-50800" algn="l" rtl="0">
              <a:lnSpc>
                <a:spcPct val="90000"/>
              </a:lnSpc>
              <a:spcBef>
                <a:spcPts val="500"/>
              </a:spcBef>
              <a:spcAft>
                <a:spcPts val="0"/>
              </a:spcAft>
              <a:buSzPts val="1400"/>
              <a:buNone/>
            </a:pPr>
            <a:endParaRPr sz="11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6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61</a:t>
            </a:fld>
            <a:endParaRPr sz="1100"/>
          </a:p>
        </p:txBody>
      </p:sp>
      <p:sp>
        <p:nvSpPr>
          <p:cNvPr id="706" name="Google Shape;706;p63"/>
          <p:cNvSpPr txBox="1">
            <a:spLocks noGrp="1"/>
          </p:cNvSpPr>
          <p:nvPr>
            <p:ph type="title" idx="4294967295"/>
          </p:nvPr>
        </p:nvSpPr>
        <p:spPr>
          <a:xfrm>
            <a:off x="0" y="83820"/>
            <a:ext cx="9144000" cy="63198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HTML Frames-Disadvantages</a:t>
            </a:r>
            <a:endParaRPr sz="1100"/>
          </a:p>
        </p:txBody>
      </p:sp>
      <p:sp>
        <p:nvSpPr>
          <p:cNvPr id="707" name="Google Shape;707;p63"/>
          <p:cNvSpPr txBox="1">
            <a:spLocks noGrp="1"/>
          </p:cNvSpPr>
          <p:nvPr>
            <p:ph type="body" idx="4294967295"/>
          </p:nvPr>
        </p:nvSpPr>
        <p:spPr>
          <a:xfrm>
            <a:off x="241600" y="802700"/>
            <a:ext cx="8595900" cy="3599100"/>
          </a:xfrm>
          <a:prstGeom prst="rect">
            <a:avLst/>
          </a:prstGeom>
          <a:noFill/>
          <a:ln>
            <a:noFill/>
          </a:ln>
        </p:spPr>
        <p:txBody>
          <a:bodyPr spcFirstLastPara="1" wrap="square" lIns="0" tIns="34275" rIns="0" bIns="34275" anchor="t" anchorCtr="0">
            <a:normAutofit lnSpcReduction="10000"/>
          </a:bodyPr>
          <a:lstStyle/>
          <a:p>
            <a:pPr marL="63500" lvl="0" indent="-133350" algn="l" rtl="0">
              <a:lnSpc>
                <a:spcPct val="150000"/>
              </a:lnSpc>
              <a:spcBef>
                <a:spcPts val="0"/>
              </a:spcBef>
              <a:spcAft>
                <a:spcPts val="0"/>
              </a:spcAft>
              <a:buSzPts val="2100"/>
              <a:buChar char=" "/>
            </a:pPr>
            <a:r>
              <a:rPr lang="en" sz="2100"/>
              <a:t>There are few drawbacks with using frames, so it's never recommended to use frames in your webpages :</a:t>
            </a:r>
            <a:endParaRPr sz="2100"/>
          </a:p>
          <a:p>
            <a:pPr marL="292100" lvl="1" indent="-139700" algn="l" rtl="0">
              <a:lnSpc>
                <a:spcPct val="150000"/>
              </a:lnSpc>
              <a:spcBef>
                <a:spcPts val="300"/>
              </a:spcBef>
              <a:spcAft>
                <a:spcPts val="0"/>
              </a:spcAft>
              <a:buSzPts val="1800"/>
              <a:buChar char="◦"/>
            </a:pPr>
            <a:r>
              <a:rPr lang="en" sz="1800"/>
              <a:t>Some smaller devices cannot cope with frames often because their screen is not big enough to be divided up.</a:t>
            </a:r>
            <a:endParaRPr sz="1100"/>
          </a:p>
          <a:p>
            <a:pPr marL="292100" lvl="1" indent="-139700" algn="l" rtl="0">
              <a:lnSpc>
                <a:spcPct val="150000"/>
              </a:lnSpc>
              <a:spcBef>
                <a:spcPts val="500"/>
              </a:spcBef>
              <a:spcAft>
                <a:spcPts val="0"/>
              </a:spcAft>
              <a:buSzPts val="1800"/>
              <a:buChar char="◦"/>
            </a:pPr>
            <a:r>
              <a:rPr lang="en" sz="1800"/>
              <a:t>Sometimes your page will be displayed differently on different computers due to different screen resolution.</a:t>
            </a:r>
            <a:endParaRPr sz="1100"/>
          </a:p>
          <a:p>
            <a:pPr marL="292100" lvl="1" indent="-139700" algn="l" rtl="0">
              <a:lnSpc>
                <a:spcPct val="150000"/>
              </a:lnSpc>
              <a:spcBef>
                <a:spcPts val="500"/>
              </a:spcBef>
              <a:spcAft>
                <a:spcPts val="0"/>
              </a:spcAft>
              <a:buSzPts val="1800"/>
              <a:buChar char="◦"/>
            </a:pPr>
            <a:r>
              <a:rPr lang="en" sz="1800"/>
              <a:t>The browser's </a:t>
            </a:r>
            <a:r>
              <a:rPr lang="en" sz="1800" i="1"/>
              <a:t>back button</a:t>
            </a:r>
            <a:r>
              <a:rPr lang="en" sz="1800"/>
              <a:t> might not work as the user hopes.</a:t>
            </a:r>
            <a:endParaRPr sz="1100"/>
          </a:p>
          <a:p>
            <a:pPr marL="292100" lvl="1" indent="-139700" algn="l" rtl="0">
              <a:lnSpc>
                <a:spcPct val="150000"/>
              </a:lnSpc>
              <a:spcBef>
                <a:spcPts val="500"/>
              </a:spcBef>
              <a:spcAft>
                <a:spcPts val="0"/>
              </a:spcAft>
              <a:buSzPts val="1800"/>
              <a:buChar char="◦"/>
            </a:pPr>
            <a:r>
              <a:rPr lang="en" sz="1800"/>
              <a:t>There are still few browsers that do not support frame technology.</a:t>
            </a:r>
            <a:endParaRPr sz="1100"/>
          </a:p>
          <a:p>
            <a:pPr marL="63500" lvl="0" indent="0" algn="l" rtl="0">
              <a:lnSpc>
                <a:spcPct val="90000"/>
              </a:lnSpc>
              <a:spcBef>
                <a:spcPts val="1200"/>
              </a:spcBef>
              <a:spcAft>
                <a:spcPts val="0"/>
              </a:spcAft>
              <a:buSzPts val="1500"/>
              <a:buNone/>
            </a:pPr>
            <a:endParaRPr sz="11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6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62</a:t>
            </a:fld>
            <a:endParaRPr sz="1100"/>
          </a:p>
        </p:txBody>
      </p:sp>
      <p:sp>
        <p:nvSpPr>
          <p:cNvPr id="715" name="Google Shape;715;p64"/>
          <p:cNvSpPr txBox="1">
            <a:spLocks noGrp="1"/>
          </p:cNvSpPr>
          <p:nvPr>
            <p:ph type="title" idx="4294967295"/>
          </p:nvPr>
        </p:nvSpPr>
        <p:spPr>
          <a:xfrm>
            <a:off x="0" y="10717"/>
            <a:ext cx="9144000" cy="73604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Inline Frames</a:t>
            </a:r>
            <a:endParaRPr sz="3000">
              <a:latin typeface="Twentieth Century"/>
              <a:ea typeface="Twentieth Century"/>
              <a:cs typeface="Twentieth Century"/>
              <a:sym typeface="Twentieth Century"/>
            </a:endParaRPr>
          </a:p>
        </p:txBody>
      </p:sp>
      <p:sp>
        <p:nvSpPr>
          <p:cNvPr id="716" name="Google Shape;716;p64"/>
          <p:cNvSpPr txBox="1">
            <a:spLocks noGrp="1"/>
          </p:cNvSpPr>
          <p:nvPr>
            <p:ph type="body" idx="4294967295"/>
          </p:nvPr>
        </p:nvSpPr>
        <p:spPr>
          <a:xfrm>
            <a:off x="228600" y="942737"/>
            <a:ext cx="7543800" cy="3017044"/>
          </a:xfrm>
          <a:prstGeom prst="rect">
            <a:avLst/>
          </a:prstGeom>
          <a:noFill/>
          <a:ln>
            <a:noFill/>
          </a:ln>
        </p:spPr>
        <p:txBody>
          <a:bodyPr spcFirstLastPara="1" wrap="square" lIns="0" tIns="34275" rIns="0" bIns="34275" anchor="t" anchorCtr="0">
            <a:normAutofit/>
          </a:bodyPr>
          <a:lstStyle/>
          <a:p>
            <a:pPr marL="63500" lvl="0" indent="-95250" algn="l" rtl="0">
              <a:lnSpc>
                <a:spcPct val="90000"/>
              </a:lnSpc>
              <a:spcBef>
                <a:spcPts val="0"/>
              </a:spcBef>
              <a:spcAft>
                <a:spcPts val="0"/>
              </a:spcAft>
              <a:buSzPts val="1500"/>
              <a:buChar char=" "/>
            </a:pPr>
            <a:r>
              <a:rPr lang="en" sz="1100"/>
              <a:t>An iframe is used to display a web page within a web page.</a:t>
            </a:r>
            <a:endParaRPr sz="1100"/>
          </a:p>
          <a:p>
            <a:pPr marL="63500" lvl="0" indent="0" algn="l" rtl="0">
              <a:lnSpc>
                <a:spcPct val="90000"/>
              </a:lnSpc>
              <a:spcBef>
                <a:spcPts val="1100"/>
              </a:spcBef>
              <a:spcAft>
                <a:spcPts val="0"/>
              </a:spcAft>
              <a:buSzPts val="1500"/>
              <a:buNone/>
            </a:pPr>
            <a:endParaRPr sz="1100"/>
          </a:p>
        </p:txBody>
      </p:sp>
      <p:sp>
        <p:nvSpPr>
          <p:cNvPr id="717" name="Google Shape;717;p64"/>
          <p:cNvSpPr txBox="1"/>
          <p:nvPr/>
        </p:nvSpPr>
        <p:spPr>
          <a:xfrm>
            <a:off x="228600" y="1242894"/>
            <a:ext cx="8747700" cy="3268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75" tIns="34275" rIns="68575" bIns="34275" anchor="t" anchorCtr="0">
            <a:noAutofit/>
          </a:bodyPr>
          <a:lstStyle/>
          <a:p>
            <a:pPr marL="330200" marR="0" lvl="0" indent="-279400" algn="l" rtl="0">
              <a:lnSpc>
                <a:spcPct val="160000"/>
              </a:lnSpc>
              <a:spcBef>
                <a:spcPts val="0"/>
              </a:spcBef>
              <a:spcAft>
                <a:spcPts val="0"/>
              </a:spcAft>
              <a:buClr>
                <a:srgbClr val="000000"/>
              </a:buClr>
              <a:buSzPts val="1500"/>
              <a:buFont typeface="Arial"/>
              <a:buNone/>
            </a:pPr>
            <a:r>
              <a:rPr lang="en" sz="15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C00000"/>
                </a:solidFill>
                <a:latin typeface="Calibri"/>
                <a:ea typeface="Calibri"/>
                <a:cs typeface="Calibri"/>
                <a:sym typeface="Calibri"/>
              </a:rPr>
              <a:t>	&lt;body&gt;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8D4120"/>
                </a:solidFill>
                <a:latin typeface="Calibri"/>
                <a:ea typeface="Calibri"/>
                <a:cs typeface="Calibri"/>
                <a:sym typeface="Calibri"/>
              </a:rPr>
              <a:t>		&lt;iframe src=" frame_a.htm "&gt;&lt;/iframe&gt;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C00000"/>
                </a:solidFill>
                <a:latin typeface="Calibri"/>
                <a:ea typeface="Calibri"/>
                <a:cs typeface="Calibri"/>
                <a:sym typeface="Calibri"/>
              </a:rPr>
              <a:t>	&lt;/body&gt;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500"/>
              <a:buFont typeface="Arial"/>
              <a:buNone/>
            </a:pPr>
            <a:r>
              <a:rPr lang="en" sz="15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endParaRPr sz="1100" b="0" i="0" u="none" strike="noStrike" cap="none">
              <a:solidFill>
                <a:srgbClr val="C00000"/>
              </a:solidFill>
              <a:latin typeface="Calibri"/>
              <a:ea typeface="Calibri"/>
              <a:cs typeface="Calibri"/>
              <a:sym typeface="Calibri"/>
            </a:endParaRPr>
          </a:p>
        </p:txBody>
      </p:sp>
      <p:pic>
        <p:nvPicPr>
          <p:cNvPr id="718" name="Google Shape;718;p64" descr="C:\Documents and Settings\Khazbak\Desktop\untitled.bmp"/>
          <p:cNvPicPr preferRelativeResize="0"/>
          <p:nvPr/>
        </p:nvPicPr>
        <p:blipFill rotWithShape="1">
          <a:blip r:embed="rId3">
            <a:alphaModFix/>
          </a:blip>
          <a:srcRect/>
          <a:stretch/>
        </p:blipFill>
        <p:spPr>
          <a:xfrm>
            <a:off x="5093970" y="2451259"/>
            <a:ext cx="3600450" cy="1385374"/>
          </a:xfrm>
          <a:prstGeom prst="roundRect">
            <a:avLst>
              <a:gd name="adj" fmla="val 4167"/>
            </a:avLst>
          </a:prstGeom>
          <a:solidFill>
            <a:srgbClr val="FFFFFF"/>
          </a:solidFill>
          <a:ln w="76200" cap="sq" cmpd="sng">
            <a:solidFill>
              <a:schemeClr val="lt2"/>
            </a:solidFill>
            <a:prstDash val="solid"/>
            <a:miter lim="800000"/>
            <a:headEnd type="none" w="sm" len="sm"/>
            <a:tailEnd type="none" w="sm" len="sm"/>
          </a:ln>
          <a:effectLst>
            <a:reflection stA="33000" endPos="28000" dist="5000" dir="5400000" sy="-100000" algn="bl" rotWithShape="0"/>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63</a:t>
            </a:fld>
            <a:endParaRPr sz="1100"/>
          </a:p>
        </p:txBody>
      </p:sp>
      <p:sp>
        <p:nvSpPr>
          <p:cNvPr id="725" name="Google Shape;725;p65"/>
          <p:cNvSpPr txBox="1">
            <a:spLocks noGrp="1"/>
          </p:cNvSpPr>
          <p:nvPr>
            <p:ph type="title" idx="4294967295"/>
          </p:nvPr>
        </p:nvSpPr>
        <p:spPr>
          <a:xfrm>
            <a:off x="0" y="53340"/>
            <a:ext cx="9144000" cy="64722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HTML Meta Element</a:t>
            </a:r>
            <a:endParaRPr sz="1100"/>
          </a:p>
        </p:txBody>
      </p:sp>
      <p:sp>
        <p:nvSpPr>
          <p:cNvPr id="726" name="Google Shape;726;p65"/>
          <p:cNvSpPr txBox="1">
            <a:spLocks noGrp="1"/>
          </p:cNvSpPr>
          <p:nvPr>
            <p:ph type="body" idx="4294967295"/>
          </p:nvPr>
        </p:nvSpPr>
        <p:spPr>
          <a:xfrm>
            <a:off x="251460" y="758190"/>
            <a:ext cx="8709660" cy="3737610"/>
          </a:xfrm>
          <a:prstGeom prst="rect">
            <a:avLst/>
          </a:prstGeom>
          <a:noFill/>
          <a:ln>
            <a:noFill/>
          </a:ln>
        </p:spPr>
        <p:txBody>
          <a:bodyPr spcFirstLastPara="1" wrap="square" lIns="0" tIns="34275" rIns="0" bIns="34275" anchor="t" anchorCtr="0">
            <a:normAutofit/>
          </a:bodyPr>
          <a:lstStyle/>
          <a:p>
            <a:pPr marL="63500" lvl="0" indent="-63500" algn="l" rtl="0">
              <a:lnSpc>
                <a:spcPct val="90000"/>
              </a:lnSpc>
              <a:spcBef>
                <a:spcPts val="0"/>
              </a:spcBef>
              <a:spcAft>
                <a:spcPts val="0"/>
              </a:spcAft>
              <a:buClr>
                <a:schemeClr val="lt2"/>
              </a:buClr>
              <a:buSzPts val="1800"/>
              <a:buFont typeface="Noto Sans Symbols"/>
              <a:buChar char="❑"/>
            </a:pPr>
            <a:r>
              <a:rPr lang="en" sz="1800"/>
              <a:t>Metadata is data (information) about web page .</a:t>
            </a:r>
            <a:endParaRPr sz="1800"/>
          </a:p>
          <a:p>
            <a:pPr marL="63500" lvl="0" indent="0" algn="l" rtl="0">
              <a:lnSpc>
                <a:spcPct val="90000"/>
              </a:lnSpc>
              <a:spcBef>
                <a:spcPts val="1100"/>
              </a:spcBef>
              <a:spcAft>
                <a:spcPts val="0"/>
              </a:spcAft>
              <a:buClr>
                <a:schemeClr val="lt2"/>
              </a:buClr>
              <a:buSzPts val="1800"/>
              <a:buFont typeface="Noto Sans Symbols"/>
              <a:buNone/>
            </a:pPr>
            <a:endParaRPr sz="1800"/>
          </a:p>
          <a:p>
            <a:pPr marL="63500" lvl="0" indent="-63500" algn="l" rtl="0">
              <a:lnSpc>
                <a:spcPct val="90000"/>
              </a:lnSpc>
              <a:spcBef>
                <a:spcPts val="1100"/>
              </a:spcBef>
              <a:spcAft>
                <a:spcPts val="0"/>
              </a:spcAft>
              <a:buClr>
                <a:schemeClr val="lt2"/>
              </a:buClr>
              <a:buSzPts val="1800"/>
              <a:buFont typeface="Noto Sans Symbols"/>
              <a:buChar char="❑"/>
            </a:pPr>
            <a:r>
              <a:rPr lang="en" sz="1800"/>
              <a:t>The &lt;meta&gt; tag provides metadata about the HTML document. Metadata will not be displayed on the page, but will be machine parse able.</a:t>
            </a:r>
            <a:endParaRPr sz="1100"/>
          </a:p>
          <a:p>
            <a:pPr marL="63500" lvl="0" indent="0" algn="l" rtl="0">
              <a:lnSpc>
                <a:spcPct val="90000"/>
              </a:lnSpc>
              <a:spcBef>
                <a:spcPts val="1100"/>
              </a:spcBef>
              <a:spcAft>
                <a:spcPts val="0"/>
              </a:spcAft>
              <a:buClr>
                <a:schemeClr val="lt2"/>
              </a:buClr>
              <a:buSzPts val="1800"/>
              <a:buFont typeface="Noto Sans Symbols"/>
              <a:buNone/>
            </a:pPr>
            <a:endParaRPr sz="1800"/>
          </a:p>
          <a:p>
            <a:pPr marL="63500" lvl="0" indent="-63500" algn="l" rtl="0">
              <a:lnSpc>
                <a:spcPct val="90000"/>
              </a:lnSpc>
              <a:spcBef>
                <a:spcPts val="1100"/>
              </a:spcBef>
              <a:spcAft>
                <a:spcPts val="0"/>
              </a:spcAft>
              <a:buClr>
                <a:schemeClr val="lt2"/>
              </a:buClr>
              <a:buSzPts val="1800"/>
              <a:buFont typeface="Noto Sans Symbols"/>
              <a:buChar char="❑"/>
            </a:pPr>
            <a:r>
              <a:rPr lang="en" sz="1800"/>
              <a:t>Meta elements are typically used to specify page description, keywords, author of the document, last modified, and other metadata.</a:t>
            </a:r>
            <a:endParaRPr sz="1100"/>
          </a:p>
          <a:p>
            <a:pPr marL="63500" lvl="0" indent="0" algn="l" rtl="0">
              <a:lnSpc>
                <a:spcPct val="90000"/>
              </a:lnSpc>
              <a:spcBef>
                <a:spcPts val="1100"/>
              </a:spcBef>
              <a:spcAft>
                <a:spcPts val="0"/>
              </a:spcAft>
              <a:buClr>
                <a:schemeClr val="lt2"/>
              </a:buClr>
              <a:buSzPts val="1800"/>
              <a:buFont typeface="Noto Sans Symbols"/>
              <a:buNone/>
            </a:pPr>
            <a:endParaRPr sz="1800"/>
          </a:p>
          <a:p>
            <a:pPr marL="63500" lvl="0" indent="-63500" algn="l" rtl="0">
              <a:lnSpc>
                <a:spcPct val="90000"/>
              </a:lnSpc>
              <a:spcBef>
                <a:spcPts val="1100"/>
              </a:spcBef>
              <a:spcAft>
                <a:spcPts val="0"/>
              </a:spcAft>
              <a:buClr>
                <a:schemeClr val="lt2"/>
              </a:buClr>
              <a:buSzPts val="1800"/>
              <a:buFont typeface="Noto Sans Symbols"/>
              <a:buChar char="❑"/>
            </a:pPr>
            <a:r>
              <a:rPr lang="en" sz="1800"/>
              <a:t>The metadata can be used by browsers (how to display content or reload page), search engines (keywords), or other web services.</a:t>
            </a:r>
            <a:endParaRPr sz="1100"/>
          </a:p>
          <a:p>
            <a:pPr marL="63500" lvl="0" indent="0" algn="l" rtl="0">
              <a:lnSpc>
                <a:spcPct val="90000"/>
              </a:lnSpc>
              <a:spcBef>
                <a:spcPts val="1100"/>
              </a:spcBef>
              <a:spcAft>
                <a:spcPts val="0"/>
              </a:spcAft>
              <a:buSzPts val="1500"/>
              <a:buNone/>
            </a:pPr>
            <a:endParaRPr sz="11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6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64</a:t>
            </a:fld>
            <a:endParaRPr sz="1100"/>
          </a:p>
        </p:txBody>
      </p:sp>
      <p:sp>
        <p:nvSpPr>
          <p:cNvPr id="733" name="Google Shape;733;p66"/>
          <p:cNvSpPr txBox="1">
            <a:spLocks noGrp="1"/>
          </p:cNvSpPr>
          <p:nvPr>
            <p:ph type="title" idx="4294967295"/>
          </p:nvPr>
        </p:nvSpPr>
        <p:spPr>
          <a:xfrm>
            <a:off x="0" y="25479"/>
            <a:ext cx="9090660" cy="74295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HTML Meta Element</a:t>
            </a:r>
            <a:endParaRPr sz="1100"/>
          </a:p>
        </p:txBody>
      </p:sp>
      <p:sp>
        <p:nvSpPr>
          <p:cNvPr id="734" name="Google Shape;734;p66"/>
          <p:cNvSpPr txBox="1">
            <a:spLocks noGrp="1"/>
          </p:cNvSpPr>
          <p:nvPr>
            <p:ph type="body" idx="4294967295"/>
          </p:nvPr>
        </p:nvSpPr>
        <p:spPr>
          <a:xfrm>
            <a:off x="0" y="1043940"/>
            <a:ext cx="9144000" cy="3585210"/>
          </a:xfrm>
          <a:prstGeom prst="rect">
            <a:avLst/>
          </a:prstGeom>
          <a:noFill/>
          <a:ln>
            <a:noFill/>
          </a:ln>
        </p:spPr>
        <p:txBody>
          <a:bodyPr spcFirstLastPara="1" wrap="square" lIns="0" tIns="34275" rIns="0" bIns="34275" anchor="t" anchorCtr="0">
            <a:normAutofit/>
          </a:bodyPr>
          <a:lstStyle/>
          <a:p>
            <a:pPr marL="63500" lvl="0" indent="0" algn="ctr" rtl="0">
              <a:lnSpc>
                <a:spcPct val="90000"/>
              </a:lnSpc>
              <a:spcBef>
                <a:spcPts val="0"/>
              </a:spcBef>
              <a:spcAft>
                <a:spcPts val="0"/>
              </a:spcAft>
              <a:buSzPts val="1500"/>
              <a:buNone/>
            </a:pPr>
            <a:endParaRPr sz="1100"/>
          </a:p>
          <a:p>
            <a:pPr marL="63500" lvl="0" indent="-95250" algn="ctr" rtl="0">
              <a:lnSpc>
                <a:spcPct val="90000"/>
              </a:lnSpc>
              <a:spcBef>
                <a:spcPts val="1100"/>
              </a:spcBef>
              <a:spcAft>
                <a:spcPts val="0"/>
              </a:spcAft>
              <a:buSzPts val="1500"/>
              <a:buChar char=" "/>
            </a:pPr>
            <a:r>
              <a:rPr lang="en" sz="1100"/>
              <a:t>The following meta element defines a description and a keywords of a page:</a:t>
            </a:r>
            <a:endParaRPr sz="1100"/>
          </a:p>
          <a:p>
            <a:pPr marL="63500" lvl="0" indent="0" algn="ctr" rtl="0">
              <a:lnSpc>
                <a:spcPct val="90000"/>
              </a:lnSpc>
              <a:spcBef>
                <a:spcPts val="1100"/>
              </a:spcBef>
              <a:spcAft>
                <a:spcPts val="0"/>
              </a:spcAft>
              <a:buSzPts val="1500"/>
              <a:buNone/>
            </a:pPr>
            <a:endParaRPr sz="1100"/>
          </a:p>
          <a:p>
            <a:pPr marL="63500" lvl="0" indent="0" algn="ctr" rtl="0">
              <a:lnSpc>
                <a:spcPct val="90000"/>
              </a:lnSpc>
              <a:spcBef>
                <a:spcPts val="1100"/>
              </a:spcBef>
              <a:spcAft>
                <a:spcPts val="0"/>
              </a:spcAft>
              <a:buSzPts val="1500"/>
              <a:buNone/>
            </a:pPr>
            <a:endParaRPr sz="1100"/>
          </a:p>
          <a:p>
            <a:pPr marL="63500" lvl="0" indent="0" algn="ctr" rtl="0">
              <a:lnSpc>
                <a:spcPct val="90000"/>
              </a:lnSpc>
              <a:spcBef>
                <a:spcPts val="1100"/>
              </a:spcBef>
              <a:spcAft>
                <a:spcPts val="0"/>
              </a:spcAft>
              <a:buSzPts val="1400"/>
              <a:buNone/>
            </a:pPr>
            <a:endParaRPr sz="1400"/>
          </a:p>
          <a:p>
            <a:pPr marL="63500" lvl="0" indent="0" algn="ctr" rtl="0">
              <a:lnSpc>
                <a:spcPct val="90000"/>
              </a:lnSpc>
              <a:spcBef>
                <a:spcPts val="1100"/>
              </a:spcBef>
              <a:spcAft>
                <a:spcPts val="0"/>
              </a:spcAft>
              <a:buSzPts val="1400"/>
              <a:buNone/>
            </a:pPr>
            <a:endParaRPr sz="1400"/>
          </a:p>
          <a:p>
            <a:pPr marL="63500" lvl="0" indent="0" algn="ctr" rtl="0">
              <a:lnSpc>
                <a:spcPct val="90000"/>
              </a:lnSpc>
              <a:spcBef>
                <a:spcPts val="1100"/>
              </a:spcBef>
              <a:spcAft>
                <a:spcPts val="0"/>
              </a:spcAft>
              <a:buSzPts val="1400"/>
              <a:buNone/>
            </a:pPr>
            <a:endParaRPr sz="1400"/>
          </a:p>
        </p:txBody>
      </p:sp>
      <p:sp>
        <p:nvSpPr>
          <p:cNvPr id="735" name="Google Shape;735;p66"/>
          <p:cNvSpPr txBox="1"/>
          <p:nvPr/>
        </p:nvSpPr>
        <p:spPr>
          <a:xfrm>
            <a:off x="1516375" y="2142398"/>
            <a:ext cx="6172200" cy="17853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75" tIns="34275" rIns="68575" bIns="34275" anchor="t" anchorCtr="0">
            <a:noAutofit/>
          </a:bodyPr>
          <a:lstStyle/>
          <a:p>
            <a:pPr marL="330200" marR="0" lvl="0" indent="-279400" algn="l" rtl="0">
              <a:lnSpc>
                <a:spcPct val="160000"/>
              </a:lnSpc>
              <a:spcBef>
                <a:spcPts val="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&lt;head&gt;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400"/>
              <a:buFont typeface="Arial"/>
              <a:buNone/>
            </a:pPr>
            <a:r>
              <a:rPr lang="en" sz="1400" b="1" i="0" u="none" strike="noStrike" cap="none">
                <a:solidFill>
                  <a:srgbClr val="8D4120"/>
                </a:solidFill>
                <a:latin typeface="Calibri"/>
                <a:ea typeface="Calibri"/>
                <a:cs typeface="Calibri"/>
                <a:sym typeface="Calibri"/>
              </a:rPr>
              <a:t>   &lt;meta name="description" content="Free Web tutorials on HTML, CSS, XML" /&gt;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400"/>
              <a:buFont typeface="Arial"/>
              <a:buNone/>
            </a:pPr>
            <a:r>
              <a:rPr lang="en" sz="1400" b="1" i="0" u="none" strike="noStrike" cap="none">
                <a:solidFill>
                  <a:srgbClr val="8D4120"/>
                </a:solidFill>
                <a:latin typeface="Calibri"/>
                <a:ea typeface="Calibri"/>
                <a:cs typeface="Calibri"/>
                <a:sym typeface="Calibri"/>
              </a:rPr>
              <a:t>    &lt;meta name="keywords" content="HTML, CSS, XML" /&gt; </a:t>
            </a:r>
            <a:endParaRPr sz="1400" b="1" i="0" u="none" strike="noStrike" cap="none">
              <a:solidFill>
                <a:srgbClr val="8D4120"/>
              </a:solidFill>
              <a:latin typeface="Calibri"/>
              <a:ea typeface="Calibri"/>
              <a:cs typeface="Calibri"/>
              <a:sym typeface="Calibri"/>
            </a:endParaRPr>
          </a:p>
          <a:p>
            <a:pPr marL="330200" marR="0" lvl="0" indent="-279400" algn="l" rtl="0">
              <a:lnSpc>
                <a:spcPct val="160000"/>
              </a:lnSpc>
              <a:spcBef>
                <a:spcPts val="30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&lt;/head&gt;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6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65</a:t>
            </a:fld>
            <a:endParaRPr sz="1100"/>
          </a:p>
        </p:txBody>
      </p:sp>
      <p:sp>
        <p:nvSpPr>
          <p:cNvPr id="742" name="Google Shape;742;p67"/>
          <p:cNvSpPr txBox="1">
            <a:spLocks noGrp="1"/>
          </p:cNvSpPr>
          <p:nvPr>
            <p:ph type="title" idx="4294967295"/>
          </p:nvPr>
        </p:nvSpPr>
        <p:spPr>
          <a:xfrm>
            <a:off x="0" y="0"/>
            <a:ext cx="9144000" cy="1143000"/>
          </a:xfrm>
          <a:prstGeom prst="rect">
            <a:avLst/>
          </a:prstGeom>
          <a:noFill/>
          <a:ln>
            <a:noFill/>
          </a:ln>
        </p:spPr>
        <p:txBody>
          <a:bodyPr spcFirstLastPara="1" wrap="square" lIns="68575" tIns="34275" rIns="68575" bIns="34275" anchor="b" anchorCtr="0">
            <a:no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HTML meta Element</a:t>
            </a:r>
            <a:br>
              <a:rPr lang="en" sz="3000">
                <a:latin typeface="Twentieth Century"/>
                <a:ea typeface="Twentieth Century"/>
                <a:cs typeface="Twentieth Century"/>
                <a:sym typeface="Twentieth Century"/>
              </a:rPr>
            </a:br>
            <a:r>
              <a:rPr lang="en" sz="3000">
                <a:latin typeface="Twentieth Century"/>
                <a:ea typeface="Twentieth Century"/>
                <a:cs typeface="Twentieth Century"/>
                <a:sym typeface="Twentieth Century"/>
              </a:rPr>
              <a:t>Redirect to a new web address</a:t>
            </a:r>
            <a:endParaRPr sz="1100"/>
          </a:p>
        </p:txBody>
      </p:sp>
      <p:sp>
        <p:nvSpPr>
          <p:cNvPr id="743" name="Google Shape;743;p67"/>
          <p:cNvSpPr txBox="1"/>
          <p:nvPr/>
        </p:nvSpPr>
        <p:spPr>
          <a:xfrm>
            <a:off x="1443990" y="1276350"/>
            <a:ext cx="6400800" cy="331851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68575" tIns="34275" rIns="68575" bIns="34275" anchor="t" anchorCtr="0">
            <a:noAutofit/>
          </a:bodyPr>
          <a:lstStyle/>
          <a:p>
            <a:pPr marL="330200" marR="0" lvl="0" indent="-279400" algn="l" rtl="0">
              <a:lnSpc>
                <a:spcPct val="100000"/>
              </a:lnSpc>
              <a:spcBef>
                <a:spcPts val="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&lt;head&gt;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      </a:t>
            </a:r>
            <a:r>
              <a:rPr lang="en" sz="1400" b="1" i="0" u="none" strike="noStrike" cap="none">
                <a:solidFill>
                  <a:srgbClr val="8D4120"/>
                </a:solidFill>
                <a:latin typeface="Calibri"/>
                <a:ea typeface="Calibri"/>
                <a:cs typeface="Calibri"/>
                <a:sym typeface="Calibri"/>
              </a:rPr>
              <a:t>&lt;meta http-equiv="Refresh" content="5;url=http://www.google.com" /&gt;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&lt;/head&gt;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endParaRPr sz="1400" b="1" i="0" u="none" strike="noStrike" cap="none">
              <a:solidFill>
                <a:srgbClr val="C00000"/>
              </a:solidFill>
              <a:latin typeface="Calibri"/>
              <a:ea typeface="Calibri"/>
              <a:cs typeface="Calibri"/>
              <a:sym typeface="Calibri"/>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8D4120"/>
                </a:solidFill>
                <a:latin typeface="Calibri"/>
                <a:ea typeface="Calibri"/>
                <a:cs typeface="Calibri"/>
                <a:sym typeface="Calibri"/>
              </a:rPr>
              <a:t>	&lt;h1&gt;Sorry! We have moved!&lt;/h1&gt;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8D4120"/>
                </a:solidFill>
                <a:latin typeface="Calibri"/>
                <a:ea typeface="Calibri"/>
                <a:cs typeface="Calibri"/>
                <a:sym typeface="Calibri"/>
              </a:rPr>
              <a:t>	&lt;h2&gt;The new URL is: </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8D4120"/>
                </a:solidFill>
                <a:latin typeface="Calibri"/>
                <a:ea typeface="Calibri"/>
                <a:cs typeface="Calibri"/>
                <a:sym typeface="Calibri"/>
              </a:rPr>
              <a:t>	    &lt;a href="http://www.google.com"&gt;http://www.google.com&lt;/a&gt;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8D4120"/>
                </a:solidFill>
                <a:latin typeface="Calibri"/>
                <a:ea typeface="Calibri"/>
                <a:cs typeface="Calibri"/>
                <a:sym typeface="Calibri"/>
              </a:rPr>
              <a:t>	&lt;/h2&gt;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8D4120"/>
                </a:solidFill>
                <a:latin typeface="Calibri"/>
                <a:ea typeface="Calibri"/>
                <a:cs typeface="Calibri"/>
                <a:sym typeface="Calibri"/>
              </a:rPr>
              <a:t>	&lt;p&gt;You will be redirected to the new address in five seconds.&lt;/p&gt;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C00000"/>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500"/>
              <a:buFont typeface="Arial"/>
              <a:buNone/>
            </a:pPr>
            <a:endParaRPr sz="1500" b="1" i="0" u="none" strike="noStrike" cap="none">
              <a:solidFill>
                <a:srgbClr val="C0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68"/>
          <p:cNvSpPr txBox="1"/>
          <p:nvPr/>
        </p:nvSpPr>
        <p:spPr>
          <a:xfrm>
            <a:off x="-543205" y="1361423"/>
            <a:ext cx="9144000" cy="148590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000"/>
              <a:buFont typeface="Arial"/>
              <a:buNone/>
            </a:pPr>
            <a:br>
              <a:rPr lang="en" sz="3000" b="0" i="0" u="none" strike="noStrike" cap="none">
                <a:solidFill>
                  <a:schemeClr val="dk1"/>
                </a:solidFill>
                <a:latin typeface="Twentieth Century"/>
                <a:ea typeface="Twentieth Century"/>
                <a:cs typeface="Twentieth Century"/>
                <a:sym typeface="Twentieth Century"/>
              </a:rPr>
            </a:br>
            <a:r>
              <a:rPr lang="en" sz="3000" b="0" i="0" u="none" strike="noStrike" cap="none">
                <a:solidFill>
                  <a:schemeClr val="dk1"/>
                </a:solidFill>
                <a:latin typeface="Twentieth Century"/>
                <a:ea typeface="Twentieth Century"/>
                <a:cs typeface="Twentieth Century"/>
                <a:sym typeface="Twentieth Century"/>
              </a:rPr>
              <a:t>      </a:t>
            </a:r>
            <a:r>
              <a:rPr lang="en" sz="2400" b="0" i="0" u="none" strike="noStrike" cap="none">
                <a:solidFill>
                  <a:schemeClr val="dk1"/>
                </a:solidFill>
                <a:latin typeface="Twentieth Century"/>
                <a:ea typeface="Twentieth Century"/>
                <a:cs typeface="Twentieth Century"/>
                <a:sym typeface="Twentieth Century"/>
              </a:rPr>
              <a:t> </a:t>
            </a:r>
            <a:r>
              <a:rPr lang="en" sz="4500" b="0" i="0" u="none" strike="noStrike" cap="none">
                <a:solidFill>
                  <a:schemeClr val="dk1"/>
                </a:solidFill>
                <a:latin typeface="Twentieth Century"/>
                <a:ea typeface="Twentieth Century"/>
                <a:cs typeface="Twentieth Century"/>
                <a:sym typeface="Twentieth Century"/>
              </a:rPr>
              <a:t>Lesson(2)  </a:t>
            </a:r>
            <a:br>
              <a:rPr lang="en" sz="4500" b="0" i="0" u="none" strike="noStrike" cap="none">
                <a:solidFill>
                  <a:schemeClr val="dk1"/>
                </a:solidFill>
                <a:latin typeface="Twentieth Century"/>
                <a:ea typeface="Twentieth Century"/>
                <a:cs typeface="Twentieth Century"/>
                <a:sym typeface="Twentieth Century"/>
              </a:rPr>
            </a:br>
            <a:r>
              <a:rPr lang="en" sz="4500" b="0" i="0" u="none" strike="noStrike" cap="none">
                <a:solidFill>
                  <a:schemeClr val="dk1"/>
                </a:solidFill>
                <a:latin typeface="Twentieth Century"/>
                <a:ea typeface="Twentieth Century"/>
                <a:cs typeface="Twentieth Century"/>
                <a:sym typeface="Twentieth Century"/>
              </a:rPr>
              <a:t>     CSS &amp; STYLING</a:t>
            </a:r>
            <a:endParaRPr sz="1100" b="0" i="0" u="none" strike="noStrike" cap="none">
              <a:solidFill>
                <a:schemeClr val="dk1"/>
              </a:solidFill>
              <a:latin typeface="Arial"/>
              <a:ea typeface="Arial"/>
              <a:cs typeface="Arial"/>
              <a:sym typeface="Arial"/>
            </a:endParaRPr>
          </a:p>
        </p:txBody>
      </p:sp>
      <p:sp>
        <p:nvSpPr>
          <p:cNvPr id="750" name="Google Shape;750;p6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66</a:t>
            </a:fld>
            <a:endParaRPr sz="11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6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67</a:t>
            </a:fld>
            <a:endParaRPr sz="1100"/>
          </a:p>
        </p:txBody>
      </p:sp>
      <p:sp>
        <p:nvSpPr>
          <p:cNvPr id="757" name="Google Shape;757;p69"/>
          <p:cNvSpPr txBox="1">
            <a:spLocks noGrp="1"/>
          </p:cNvSpPr>
          <p:nvPr>
            <p:ph type="title" idx="4294967295"/>
          </p:nvPr>
        </p:nvSpPr>
        <p:spPr>
          <a:xfrm>
            <a:off x="0" y="0"/>
            <a:ext cx="9144000" cy="81486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Cascading Style Sheets</a:t>
            </a:r>
            <a:endParaRPr sz="1100"/>
          </a:p>
        </p:txBody>
      </p:sp>
      <p:sp>
        <p:nvSpPr>
          <p:cNvPr id="758" name="Google Shape;758;p69"/>
          <p:cNvSpPr txBox="1">
            <a:spLocks noGrp="1"/>
          </p:cNvSpPr>
          <p:nvPr>
            <p:ph type="body" idx="4294967295"/>
          </p:nvPr>
        </p:nvSpPr>
        <p:spPr>
          <a:xfrm>
            <a:off x="436425" y="942975"/>
            <a:ext cx="8402700" cy="4029000"/>
          </a:xfrm>
          <a:prstGeom prst="rect">
            <a:avLst/>
          </a:prstGeom>
          <a:noFill/>
          <a:ln>
            <a:noFill/>
          </a:ln>
        </p:spPr>
        <p:txBody>
          <a:bodyPr spcFirstLastPara="1" wrap="square" lIns="0" tIns="34275" rIns="0" bIns="34275" anchor="t" anchorCtr="0">
            <a:normAutofit/>
          </a:bodyPr>
          <a:lstStyle/>
          <a:p>
            <a:pPr marL="63500" lvl="0" indent="-63500" algn="l" rtl="0">
              <a:lnSpc>
                <a:spcPct val="90000"/>
              </a:lnSpc>
              <a:spcBef>
                <a:spcPts val="0"/>
              </a:spcBef>
              <a:spcAft>
                <a:spcPts val="0"/>
              </a:spcAft>
              <a:buClr>
                <a:schemeClr val="lt2"/>
              </a:buClr>
              <a:buSzPts val="1800"/>
              <a:buFont typeface="Noto Sans Symbols"/>
              <a:buChar char="❑"/>
            </a:pPr>
            <a:r>
              <a:rPr lang="en" sz="1800"/>
              <a:t>Styles define </a:t>
            </a:r>
            <a:r>
              <a:rPr lang="en" sz="1800" b="1"/>
              <a:t>how to display</a:t>
            </a:r>
            <a:r>
              <a:rPr lang="en" sz="1800"/>
              <a:t> HTML elements</a:t>
            </a:r>
            <a:endParaRPr sz="1100"/>
          </a:p>
          <a:p>
            <a:pPr marL="63500" lvl="0" indent="0" algn="l" rtl="0">
              <a:lnSpc>
                <a:spcPct val="90000"/>
              </a:lnSpc>
              <a:spcBef>
                <a:spcPts val="1100"/>
              </a:spcBef>
              <a:spcAft>
                <a:spcPts val="0"/>
              </a:spcAft>
              <a:buClr>
                <a:schemeClr val="lt2"/>
              </a:buClr>
              <a:buSzPts val="1800"/>
              <a:buFont typeface="Noto Sans Symbols"/>
              <a:buNone/>
            </a:pPr>
            <a:endParaRPr sz="1800"/>
          </a:p>
          <a:p>
            <a:pPr marL="63500" lvl="0" indent="-63500" algn="l" rtl="0">
              <a:lnSpc>
                <a:spcPct val="90000"/>
              </a:lnSpc>
              <a:spcBef>
                <a:spcPts val="1100"/>
              </a:spcBef>
              <a:spcAft>
                <a:spcPts val="0"/>
              </a:spcAft>
              <a:buClr>
                <a:schemeClr val="lt2"/>
              </a:buClr>
              <a:buSzPts val="1800"/>
              <a:buFont typeface="Noto Sans Symbols"/>
              <a:buChar char="❑"/>
            </a:pPr>
            <a:r>
              <a:rPr lang="en" sz="1800"/>
              <a:t>Styles were added to HTML 4.0 </a:t>
            </a:r>
            <a:r>
              <a:rPr lang="en" sz="1800" b="1"/>
              <a:t>to solve the problem </a:t>
            </a:r>
            <a:r>
              <a:rPr lang="en" sz="1800"/>
              <a:t>where fonts , color… information were added to every single page, became a long and expensive process.</a:t>
            </a:r>
            <a:endParaRPr sz="1100"/>
          </a:p>
          <a:p>
            <a:pPr marL="63500" lvl="0" indent="0" algn="l" rtl="0">
              <a:lnSpc>
                <a:spcPct val="90000"/>
              </a:lnSpc>
              <a:spcBef>
                <a:spcPts val="1100"/>
              </a:spcBef>
              <a:spcAft>
                <a:spcPts val="0"/>
              </a:spcAft>
              <a:buClr>
                <a:schemeClr val="lt2"/>
              </a:buClr>
              <a:buSzPts val="1800"/>
              <a:buFont typeface="Noto Sans Symbols"/>
              <a:buNone/>
            </a:pPr>
            <a:endParaRPr sz="1800"/>
          </a:p>
          <a:p>
            <a:pPr marL="63500" lvl="0" indent="-63500" algn="l" rtl="0">
              <a:lnSpc>
                <a:spcPct val="90000"/>
              </a:lnSpc>
              <a:spcBef>
                <a:spcPts val="1100"/>
              </a:spcBef>
              <a:spcAft>
                <a:spcPts val="0"/>
              </a:spcAft>
              <a:buClr>
                <a:schemeClr val="lt2"/>
              </a:buClr>
              <a:buSzPts val="1800"/>
              <a:buFont typeface="Noto Sans Symbols"/>
              <a:buChar char="❑"/>
            </a:pPr>
            <a:r>
              <a:rPr lang="en" sz="1800" b="1"/>
              <a:t>External style sheets</a:t>
            </a:r>
            <a:r>
              <a:rPr lang="en" sz="1800"/>
              <a:t> enable you to change the appearance and layout of all the pages in a Web site, just by editing one single file!</a:t>
            </a:r>
            <a:endParaRPr sz="1100"/>
          </a:p>
          <a:p>
            <a:pPr marL="63500" lvl="0" indent="0" algn="l" rtl="0">
              <a:lnSpc>
                <a:spcPct val="90000"/>
              </a:lnSpc>
              <a:spcBef>
                <a:spcPts val="1100"/>
              </a:spcBef>
              <a:spcAft>
                <a:spcPts val="0"/>
              </a:spcAft>
              <a:buClr>
                <a:schemeClr val="lt2"/>
              </a:buClr>
              <a:buSzPts val="1800"/>
              <a:buFont typeface="Noto Sans Symbols"/>
              <a:buNone/>
            </a:pPr>
            <a:endParaRPr sz="1800"/>
          </a:p>
          <a:p>
            <a:pPr marL="63500" lvl="0" indent="-63500" algn="l" rtl="0">
              <a:lnSpc>
                <a:spcPct val="90000"/>
              </a:lnSpc>
              <a:spcBef>
                <a:spcPts val="1100"/>
              </a:spcBef>
              <a:spcAft>
                <a:spcPts val="0"/>
              </a:spcAft>
              <a:buClr>
                <a:schemeClr val="lt2"/>
              </a:buClr>
              <a:buSzPts val="1800"/>
              <a:buFont typeface="Noto Sans Symbols"/>
              <a:buChar char="❑"/>
            </a:pPr>
            <a:r>
              <a:rPr lang="en" sz="1800"/>
              <a:t>External Style Sheets are stored in </a:t>
            </a:r>
            <a:r>
              <a:rPr lang="en" sz="1800" b="1"/>
              <a:t>CSS files.</a:t>
            </a:r>
            <a:endParaRPr sz="1800"/>
          </a:p>
          <a:p>
            <a:pPr marL="63500" lvl="0" indent="0" algn="l" rtl="0">
              <a:lnSpc>
                <a:spcPct val="90000"/>
              </a:lnSpc>
              <a:spcBef>
                <a:spcPts val="1100"/>
              </a:spcBef>
              <a:spcAft>
                <a:spcPts val="0"/>
              </a:spcAft>
              <a:buClr>
                <a:schemeClr val="lt2"/>
              </a:buClr>
              <a:buSzPts val="1500"/>
              <a:buFont typeface="Noto Sans Symbols"/>
              <a:buNone/>
            </a:pPr>
            <a:endParaRPr sz="11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68</a:t>
            </a:fld>
            <a:endParaRPr sz="1100"/>
          </a:p>
        </p:txBody>
      </p:sp>
      <p:sp>
        <p:nvSpPr>
          <p:cNvPr id="765" name="Google Shape;765;p70"/>
          <p:cNvSpPr txBox="1">
            <a:spLocks noGrp="1"/>
          </p:cNvSpPr>
          <p:nvPr>
            <p:ph type="title" idx="4294967295"/>
          </p:nvPr>
        </p:nvSpPr>
        <p:spPr>
          <a:xfrm>
            <a:off x="0" y="1"/>
            <a:ext cx="9144000" cy="82296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Cascading Style Sheets</a:t>
            </a:r>
            <a:endParaRPr sz="1100"/>
          </a:p>
        </p:txBody>
      </p:sp>
      <p:sp>
        <p:nvSpPr>
          <p:cNvPr id="766" name="Google Shape;766;p70"/>
          <p:cNvSpPr txBox="1">
            <a:spLocks noGrp="1"/>
          </p:cNvSpPr>
          <p:nvPr>
            <p:ph type="body" idx="4294967295"/>
          </p:nvPr>
        </p:nvSpPr>
        <p:spPr>
          <a:xfrm>
            <a:off x="327660" y="914400"/>
            <a:ext cx="8816340" cy="4057650"/>
          </a:xfrm>
          <a:prstGeom prst="rect">
            <a:avLst/>
          </a:prstGeom>
          <a:noFill/>
          <a:ln>
            <a:noFill/>
          </a:ln>
        </p:spPr>
        <p:txBody>
          <a:bodyPr spcFirstLastPara="1" wrap="square" lIns="0" tIns="34275" rIns="0" bIns="34275" anchor="t" anchorCtr="0">
            <a:normAutofit/>
          </a:bodyPr>
          <a:lstStyle/>
          <a:p>
            <a:pPr marL="63500" lvl="0" indent="0" algn="l" rtl="0">
              <a:lnSpc>
                <a:spcPct val="90000"/>
              </a:lnSpc>
              <a:spcBef>
                <a:spcPts val="0"/>
              </a:spcBef>
              <a:spcAft>
                <a:spcPts val="0"/>
              </a:spcAft>
              <a:buSzPts val="2400"/>
              <a:buNone/>
            </a:pPr>
            <a:endParaRPr sz="2400"/>
          </a:p>
          <a:p>
            <a:pPr marL="63500" lvl="0" indent="-63500" algn="l" rtl="0">
              <a:lnSpc>
                <a:spcPct val="90000"/>
              </a:lnSpc>
              <a:spcBef>
                <a:spcPts val="1100"/>
              </a:spcBef>
              <a:spcAft>
                <a:spcPts val="0"/>
              </a:spcAft>
              <a:buSzPts val="2400"/>
              <a:buChar char=" "/>
            </a:pPr>
            <a:r>
              <a:rPr lang="en" sz="2400"/>
              <a:t>Styling can be added to HTML elements in 3 ways:</a:t>
            </a:r>
            <a:endParaRPr sz="1100"/>
          </a:p>
          <a:p>
            <a:pPr marL="63500" lvl="0" indent="0" algn="l" rtl="0">
              <a:lnSpc>
                <a:spcPct val="90000"/>
              </a:lnSpc>
              <a:spcBef>
                <a:spcPts val="1100"/>
              </a:spcBef>
              <a:spcAft>
                <a:spcPts val="0"/>
              </a:spcAft>
              <a:buSzPts val="2400"/>
              <a:buNone/>
            </a:pPr>
            <a:endParaRPr sz="2400"/>
          </a:p>
          <a:p>
            <a:pPr marL="292100" lvl="1" indent="-146050" algn="l" rtl="0">
              <a:lnSpc>
                <a:spcPct val="100000"/>
              </a:lnSpc>
              <a:spcBef>
                <a:spcPts val="300"/>
              </a:spcBef>
              <a:spcAft>
                <a:spcPts val="0"/>
              </a:spcAft>
              <a:buSzPts val="2100"/>
              <a:buChar char="◦"/>
            </a:pPr>
            <a:r>
              <a:rPr lang="en" sz="2100"/>
              <a:t>Inline - using a </a:t>
            </a:r>
            <a:r>
              <a:rPr lang="en" sz="2100" b="1"/>
              <a:t>style attribute</a:t>
            </a:r>
            <a:r>
              <a:rPr lang="en" sz="2100"/>
              <a:t> in HTML elements</a:t>
            </a:r>
            <a:endParaRPr sz="1100"/>
          </a:p>
          <a:p>
            <a:pPr marL="292100" lvl="1" indent="-146050" algn="l" rtl="0">
              <a:lnSpc>
                <a:spcPct val="100000"/>
              </a:lnSpc>
              <a:spcBef>
                <a:spcPts val="500"/>
              </a:spcBef>
              <a:spcAft>
                <a:spcPts val="0"/>
              </a:spcAft>
              <a:buSzPts val="2100"/>
              <a:buChar char="◦"/>
            </a:pPr>
            <a:r>
              <a:rPr lang="en" sz="2100"/>
              <a:t>Internal - using a </a:t>
            </a:r>
            <a:r>
              <a:rPr lang="en" sz="2100" b="1"/>
              <a:t>&lt;style&gt; element</a:t>
            </a:r>
            <a:r>
              <a:rPr lang="en" sz="2100"/>
              <a:t> in the HTML &lt;head&gt; section</a:t>
            </a:r>
            <a:endParaRPr sz="1100"/>
          </a:p>
          <a:p>
            <a:pPr marL="292100" lvl="1" indent="-146050" algn="l" rtl="0">
              <a:lnSpc>
                <a:spcPct val="100000"/>
              </a:lnSpc>
              <a:spcBef>
                <a:spcPts val="500"/>
              </a:spcBef>
              <a:spcAft>
                <a:spcPts val="0"/>
              </a:spcAft>
              <a:buSzPts val="2100"/>
              <a:buChar char="◦"/>
            </a:pPr>
            <a:r>
              <a:rPr lang="en" sz="2100"/>
              <a:t>External - using one or more </a:t>
            </a:r>
            <a:r>
              <a:rPr lang="en" sz="2100" b="1"/>
              <a:t>external CSS files</a:t>
            </a:r>
            <a:endParaRPr sz="21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7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69</a:t>
            </a:fld>
            <a:endParaRPr sz="1100"/>
          </a:p>
        </p:txBody>
      </p:sp>
      <p:sp>
        <p:nvSpPr>
          <p:cNvPr id="773" name="Google Shape;773;p71"/>
          <p:cNvSpPr txBox="1">
            <a:spLocks noGrp="1"/>
          </p:cNvSpPr>
          <p:nvPr>
            <p:ph type="title" idx="4294967295"/>
          </p:nvPr>
        </p:nvSpPr>
        <p:spPr>
          <a:xfrm>
            <a:off x="0" y="1"/>
            <a:ext cx="9144000" cy="73152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CSS Syntax</a:t>
            </a:r>
            <a:endParaRPr sz="1100"/>
          </a:p>
        </p:txBody>
      </p:sp>
      <p:sp>
        <p:nvSpPr>
          <p:cNvPr id="774" name="Google Shape;774;p71"/>
          <p:cNvSpPr txBox="1">
            <a:spLocks noGrp="1"/>
          </p:cNvSpPr>
          <p:nvPr>
            <p:ph type="body" idx="4294967295"/>
          </p:nvPr>
        </p:nvSpPr>
        <p:spPr>
          <a:xfrm>
            <a:off x="556260" y="1125617"/>
            <a:ext cx="7543800" cy="3017044"/>
          </a:xfrm>
          <a:prstGeom prst="rect">
            <a:avLst/>
          </a:prstGeom>
          <a:noFill/>
          <a:ln>
            <a:noFill/>
          </a:ln>
        </p:spPr>
        <p:txBody>
          <a:bodyPr spcFirstLastPara="1" wrap="square" lIns="0" tIns="34275" rIns="0" bIns="34275" anchor="t" anchorCtr="0">
            <a:normAutofit fontScale="92500" lnSpcReduction="10000"/>
          </a:bodyPr>
          <a:lstStyle/>
          <a:p>
            <a:pPr marL="63500" lvl="0" indent="0" algn="l" rtl="0">
              <a:lnSpc>
                <a:spcPct val="90000"/>
              </a:lnSpc>
              <a:spcBef>
                <a:spcPts val="0"/>
              </a:spcBef>
              <a:spcAft>
                <a:spcPts val="0"/>
              </a:spcAft>
              <a:buSzPct val="136363"/>
              <a:buNone/>
            </a:pPr>
            <a:endParaRPr sz="1100"/>
          </a:p>
          <a:p>
            <a:pPr marL="63500" lvl="0" indent="0" algn="l" rtl="0">
              <a:lnSpc>
                <a:spcPct val="90000"/>
              </a:lnSpc>
              <a:spcBef>
                <a:spcPts val="1100"/>
              </a:spcBef>
              <a:spcAft>
                <a:spcPts val="0"/>
              </a:spcAft>
              <a:buSzPct val="136363"/>
              <a:buNone/>
            </a:pPr>
            <a:endParaRPr sz="1100"/>
          </a:p>
          <a:p>
            <a:pPr marL="63500" lvl="0" indent="-105727" algn="l" rtl="0">
              <a:lnSpc>
                <a:spcPct val="90000"/>
              </a:lnSpc>
              <a:spcBef>
                <a:spcPts val="1100"/>
              </a:spcBef>
              <a:spcAft>
                <a:spcPts val="0"/>
              </a:spcAft>
              <a:buSzPct val="100000"/>
              <a:buChar char=" "/>
            </a:pPr>
            <a:r>
              <a:rPr lang="en" sz="1800"/>
              <a:t>The </a:t>
            </a:r>
            <a:r>
              <a:rPr lang="en" sz="1800" b="1"/>
              <a:t>element/selector </a:t>
            </a:r>
            <a:r>
              <a:rPr lang="en" sz="1800"/>
              <a:t> is an HTML element name. </a:t>
            </a:r>
            <a:endParaRPr sz="1100"/>
          </a:p>
          <a:p>
            <a:pPr marL="63500" lvl="0" indent="0" algn="l" rtl="0">
              <a:lnSpc>
                <a:spcPct val="90000"/>
              </a:lnSpc>
              <a:spcBef>
                <a:spcPts val="1100"/>
              </a:spcBef>
              <a:spcAft>
                <a:spcPts val="0"/>
              </a:spcAft>
              <a:buSzPct val="100000"/>
              <a:buNone/>
            </a:pPr>
            <a:endParaRPr sz="1800"/>
          </a:p>
          <a:p>
            <a:pPr marL="63500" lvl="0" indent="-105727" algn="l" rtl="0">
              <a:lnSpc>
                <a:spcPct val="90000"/>
              </a:lnSpc>
              <a:spcBef>
                <a:spcPts val="1100"/>
              </a:spcBef>
              <a:spcAft>
                <a:spcPts val="0"/>
              </a:spcAft>
              <a:buSzPct val="100000"/>
              <a:buChar char=" "/>
            </a:pPr>
            <a:r>
              <a:rPr lang="en" sz="1800"/>
              <a:t>The </a:t>
            </a:r>
            <a:r>
              <a:rPr lang="en" sz="1800" b="1" i="1"/>
              <a:t>property</a:t>
            </a:r>
            <a:r>
              <a:rPr lang="en" sz="1800"/>
              <a:t> is a CSS property.</a:t>
            </a:r>
            <a:endParaRPr sz="1100"/>
          </a:p>
          <a:p>
            <a:pPr marL="63500" lvl="0" indent="0" algn="l" rtl="0">
              <a:lnSpc>
                <a:spcPct val="90000"/>
              </a:lnSpc>
              <a:spcBef>
                <a:spcPts val="1100"/>
              </a:spcBef>
              <a:spcAft>
                <a:spcPts val="0"/>
              </a:spcAft>
              <a:buSzPct val="100000"/>
              <a:buNone/>
            </a:pPr>
            <a:endParaRPr sz="1800"/>
          </a:p>
          <a:p>
            <a:pPr marL="63500" lvl="0" indent="-105727" algn="l" rtl="0">
              <a:lnSpc>
                <a:spcPct val="90000"/>
              </a:lnSpc>
              <a:spcBef>
                <a:spcPts val="1100"/>
              </a:spcBef>
              <a:spcAft>
                <a:spcPts val="0"/>
              </a:spcAft>
              <a:buSzPct val="100000"/>
              <a:buChar char=" "/>
            </a:pPr>
            <a:r>
              <a:rPr lang="en" sz="1800"/>
              <a:t> The </a:t>
            </a:r>
            <a:r>
              <a:rPr lang="en" sz="1800" b="1" i="1"/>
              <a:t>value</a:t>
            </a:r>
            <a:r>
              <a:rPr lang="en" sz="1800"/>
              <a:t> is a CSS value.</a:t>
            </a:r>
            <a:endParaRPr sz="1100"/>
          </a:p>
          <a:p>
            <a:pPr marL="63500" lvl="0" indent="0" algn="l" rtl="0">
              <a:lnSpc>
                <a:spcPct val="90000"/>
              </a:lnSpc>
              <a:spcBef>
                <a:spcPts val="1100"/>
              </a:spcBef>
              <a:spcAft>
                <a:spcPts val="0"/>
              </a:spcAft>
              <a:buSzPct val="100000"/>
              <a:buNone/>
            </a:pPr>
            <a:endParaRPr sz="1800"/>
          </a:p>
          <a:p>
            <a:pPr marL="63500" lvl="0" indent="-105727" algn="l" rtl="0">
              <a:lnSpc>
                <a:spcPct val="90000"/>
              </a:lnSpc>
              <a:spcBef>
                <a:spcPts val="1100"/>
              </a:spcBef>
              <a:spcAft>
                <a:spcPts val="0"/>
              </a:spcAft>
              <a:buSzPct val="100000"/>
              <a:buChar char=" "/>
            </a:pPr>
            <a:r>
              <a:rPr lang="en" sz="1800"/>
              <a:t>Multiple styles are separated with semicolon.</a:t>
            </a:r>
            <a:endParaRPr sz="1100"/>
          </a:p>
          <a:p>
            <a:pPr marL="63500" lvl="0" indent="0" algn="l" rtl="0">
              <a:lnSpc>
                <a:spcPct val="90000"/>
              </a:lnSpc>
              <a:spcBef>
                <a:spcPts val="1100"/>
              </a:spcBef>
              <a:spcAft>
                <a:spcPts val="0"/>
              </a:spcAft>
              <a:buSzPct val="136363"/>
              <a:buNone/>
            </a:pPr>
            <a:endParaRPr sz="1100"/>
          </a:p>
        </p:txBody>
      </p:sp>
      <p:pic>
        <p:nvPicPr>
          <p:cNvPr id="775" name="Google Shape;775;p71"/>
          <p:cNvPicPr preferRelativeResize="0"/>
          <p:nvPr/>
        </p:nvPicPr>
        <p:blipFill rotWithShape="1">
          <a:blip r:embed="rId3">
            <a:alphaModFix/>
          </a:blip>
          <a:srcRect/>
          <a:stretch/>
        </p:blipFill>
        <p:spPr>
          <a:xfrm>
            <a:off x="2042161" y="1015008"/>
            <a:ext cx="5325137" cy="5107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HTML Tags</a:t>
            </a:r>
            <a:endParaRPr sz="1100" b="0" i="0" u="none" strike="noStrike" cap="none">
              <a:solidFill>
                <a:schemeClr val="dk1"/>
              </a:solidFill>
              <a:latin typeface="Arial"/>
              <a:ea typeface="Arial"/>
              <a:cs typeface="Arial"/>
              <a:sym typeface="Arial"/>
            </a:endParaRPr>
          </a:p>
        </p:txBody>
      </p:sp>
      <p:sp>
        <p:nvSpPr>
          <p:cNvPr id="169" name="Google Shape;169;p9"/>
          <p:cNvSpPr txBox="1"/>
          <p:nvPr/>
        </p:nvSpPr>
        <p:spPr>
          <a:xfrm>
            <a:off x="678180" y="914400"/>
            <a:ext cx="7139488" cy="3470875"/>
          </a:xfrm>
          <a:prstGeom prst="rect">
            <a:avLst/>
          </a:prstGeom>
          <a:noFill/>
          <a:ln>
            <a:noFill/>
          </a:ln>
        </p:spPr>
        <p:txBody>
          <a:bodyPr spcFirstLastPara="1" wrap="square" lIns="68575" tIns="34275" rIns="68575" bIns="34275" anchor="t" anchorCtr="0">
            <a:noAutofit/>
          </a:bodyPr>
          <a:lstStyle/>
          <a:p>
            <a:pPr marL="241300" marR="0" lvl="0" indent="-241300" algn="l" rtl="0">
              <a:lnSpc>
                <a:spcPct val="150000"/>
              </a:lnSpc>
              <a:spcBef>
                <a:spcPts val="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HTML tags are keywords surrounded by </a:t>
            </a:r>
            <a:r>
              <a:rPr lang="en" sz="2100" b="1" i="0" u="none" strike="noStrike" cap="none">
                <a:solidFill>
                  <a:srgbClr val="000000"/>
                </a:solidFill>
                <a:latin typeface="Twentieth Century"/>
                <a:ea typeface="Twentieth Century"/>
                <a:cs typeface="Twentieth Century"/>
                <a:sym typeface="Twentieth Century"/>
              </a:rPr>
              <a:t>angle brackets </a:t>
            </a:r>
            <a:r>
              <a:rPr lang="en" sz="2100" b="0" i="0" u="none" strike="noStrike" cap="none">
                <a:solidFill>
                  <a:srgbClr val="000000"/>
                </a:solidFill>
                <a:latin typeface="Twentieth Century"/>
                <a:ea typeface="Twentieth Century"/>
                <a:cs typeface="Twentieth Century"/>
                <a:sym typeface="Twentieth Century"/>
              </a:rPr>
              <a:t>like </a:t>
            </a:r>
            <a:r>
              <a:rPr lang="en" sz="2100" b="0" i="0" u="none" strike="noStrike" cap="none">
                <a:solidFill>
                  <a:srgbClr val="638CAE"/>
                </a:solidFill>
                <a:latin typeface="Twentieth Century"/>
                <a:ea typeface="Twentieth Century"/>
                <a:cs typeface="Twentieth Century"/>
                <a:sym typeface="Twentieth Century"/>
              </a:rPr>
              <a:t>&lt;html&gt;</a:t>
            </a:r>
            <a:endParaRPr sz="1100" b="0" i="0" u="none" strike="noStrike" cap="none">
              <a:solidFill>
                <a:srgbClr val="000000"/>
              </a:solidFill>
              <a:latin typeface="Arial"/>
              <a:ea typeface="Arial"/>
              <a:cs typeface="Arial"/>
              <a:sym typeface="Arial"/>
            </a:endParaRPr>
          </a:p>
          <a:p>
            <a:pPr marL="241300" marR="0" lvl="0" indent="-241300" algn="l" rtl="0">
              <a:lnSpc>
                <a:spcPct val="15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HTML tags normally </a:t>
            </a:r>
            <a:r>
              <a:rPr lang="en" sz="2100" b="1" i="0" u="none" strike="noStrike" cap="none">
                <a:solidFill>
                  <a:srgbClr val="000000"/>
                </a:solidFill>
                <a:latin typeface="Twentieth Century"/>
                <a:ea typeface="Twentieth Century"/>
                <a:cs typeface="Twentieth Century"/>
                <a:sym typeface="Twentieth Century"/>
              </a:rPr>
              <a:t>come in pairs</a:t>
            </a:r>
            <a:r>
              <a:rPr lang="en" sz="2100" b="0" i="0" u="none" strike="noStrike" cap="none">
                <a:solidFill>
                  <a:srgbClr val="000000"/>
                </a:solidFill>
                <a:latin typeface="Twentieth Century"/>
                <a:ea typeface="Twentieth Century"/>
                <a:cs typeface="Twentieth Century"/>
                <a:sym typeface="Twentieth Century"/>
              </a:rPr>
              <a:t> like </a:t>
            </a:r>
            <a:r>
              <a:rPr lang="en" sz="2100" b="0" i="0" u="none" strike="noStrike" cap="none">
                <a:solidFill>
                  <a:srgbClr val="638CAE"/>
                </a:solidFill>
                <a:latin typeface="Twentieth Century"/>
                <a:ea typeface="Twentieth Century"/>
                <a:cs typeface="Twentieth Century"/>
                <a:sym typeface="Twentieth Century"/>
              </a:rPr>
              <a:t>&lt;b&gt;</a:t>
            </a:r>
            <a:r>
              <a:rPr lang="en" sz="2100" b="0" i="0" u="none" strike="noStrike" cap="none">
                <a:solidFill>
                  <a:srgbClr val="000000"/>
                </a:solidFill>
                <a:latin typeface="Twentieth Century"/>
                <a:ea typeface="Twentieth Century"/>
                <a:cs typeface="Twentieth Century"/>
                <a:sym typeface="Twentieth Century"/>
              </a:rPr>
              <a:t> and </a:t>
            </a:r>
            <a:r>
              <a:rPr lang="en" sz="2100" b="0" i="0" u="none" strike="noStrike" cap="none">
                <a:solidFill>
                  <a:srgbClr val="638CAE"/>
                </a:solidFill>
                <a:latin typeface="Twentieth Century"/>
                <a:ea typeface="Twentieth Century"/>
                <a:cs typeface="Twentieth Century"/>
                <a:sym typeface="Twentieth Century"/>
              </a:rPr>
              <a:t>&lt;/b&gt;</a:t>
            </a:r>
            <a:endParaRPr sz="1100" b="0" i="0" u="none" strike="noStrike" cap="none">
              <a:solidFill>
                <a:srgbClr val="000000"/>
              </a:solidFill>
              <a:latin typeface="Arial"/>
              <a:ea typeface="Arial"/>
              <a:cs typeface="Arial"/>
              <a:sym typeface="Arial"/>
            </a:endParaRPr>
          </a:p>
          <a:p>
            <a:pPr marL="241300" marR="0" lvl="0" indent="-241300" algn="l" rtl="0">
              <a:lnSpc>
                <a:spcPct val="15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HTML tags are not case sensitive. </a:t>
            </a:r>
            <a:endParaRPr sz="1100" b="0" i="0" u="none" strike="noStrike" cap="none">
              <a:solidFill>
                <a:srgbClr val="000000"/>
              </a:solidFill>
              <a:latin typeface="Arial"/>
              <a:ea typeface="Arial"/>
              <a:cs typeface="Arial"/>
              <a:sym typeface="Arial"/>
            </a:endParaRPr>
          </a:p>
          <a:p>
            <a:pPr marL="241300" marR="0" lvl="0" indent="-241300" algn="l" rtl="0">
              <a:lnSpc>
                <a:spcPct val="15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The first tag in a pair is the </a:t>
            </a:r>
            <a:r>
              <a:rPr lang="en" sz="2100" b="1" i="0" u="none" strike="noStrike" cap="none">
                <a:solidFill>
                  <a:srgbClr val="000000"/>
                </a:solidFill>
                <a:latin typeface="Twentieth Century"/>
                <a:ea typeface="Twentieth Century"/>
                <a:cs typeface="Twentieth Century"/>
                <a:sym typeface="Twentieth Century"/>
              </a:rPr>
              <a:t>start tag,</a:t>
            </a:r>
            <a:r>
              <a:rPr lang="en" sz="2100" b="0" i="0" u="none" strike="noStrike" cap="none">
                <a:solidFill>
                  <a:srgbClr val="000000"/>
                </a:solidFill>
                <a:latin typeface="Twentieth Century"/>
                <a:ea typeface="Twentieth Century"/>
                <a:cs typeface="Twentieth Century"/>
                <a:sym typeface="Twentieth Century"/>
              </a:rPr>
              <a:t> the second tag is the </a:t>
            </a:r>
            <a:r>
              <a:rPr lang="en" sz="2100" b="1" i="0" u="none" strike="noStrike" cap="none">
                <a:solidFill>
                  <a:srgbClr val="000000"/>
                </a:solidFill>
                <a:latin typeface="Twentieth Century"/>
                <a:ea typeface="Twentieth Century"/>
                <a:cs typeface="Twentieth Century"/>
                <a:sym typeface="Twentieth Century"/>
              </a:rPr>
              <a:t>end tag</a:t>
            </a:r>
            <a:endParaRPr sz="1100" b="0" i="0" u="none" strike="noStrike" cap="none">
              <a:solidFill>
                <a:srgbClr val="000000"/>
              </a:solidFill>
              <a:latin typeface="Arial"/>
              <a:ea typeface="Arial"/>
              <a:cs typeface="Arial"/>
              <a:sym typeface="Arial"/>
            </a:endParaRPr>
          </a:p>
        </p:txBody>
      </p:sp>
      <p:sp>
        <p:nvSpPr>
          <p:cNvPr id="170" name="Google Shape;170;p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a:t>
            </a:fld>
            <a:endParaRPr sz="11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7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70</a:t>
            </a:fld>
            <a:endParaRPr sz="1100"/>
          </a:p>
        </p:txBody>
      </p:sp>
      <p:sp>
        <p:nvSpPr>
          <p:cNvPr id="782" name="Google Shape;782;p72"/>
          <p:cNvSpPr txBox="1">
            <a:spLocks noGrp="1"/>
          </p:cNvSpPr>
          <p:nvPr>
            <p:ph type="title" idx="4294967295"/>
          </p:nvPr>
        </p:nvSpPr>
        <p:spPr>
          <a:xfrm>
            <a:off x="0" y="0"/>
            <a:ext cx="9144000" cy="726096"/>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600"/>
              <a:buFont typeface="Calibri"/>
              <a:buNone/>
            </a:pPr>
            <a:r>
              <a:rPr lang="en" sz="3000">
                <a:latin typeface="Twentieth Century"/>
                <a:ea typeface="Twentieth Century"/>
                <a:cs typeface="Twentieth Century"/>
                <a:sym typeface="Twentieth Century"/>
              </a:rPr>
              <a:t>Inline Styling (Inline CSS)</a:t>
            </a:r>
            <a:endParaRPr sz="3000">
              <a:latin typeface="Twentieth Century"/>
              <a:ea typeface="Twentieth Century"/>
              <a:cs typeface="Twentieth Century"/>
              <a:sym typeface="Twentieth Century"/>
            </a:endParaRPr>
          </a:p>
        </p:txBody>
      </p:sp>
      <p:sp>
        <p:nvSpPr>
          <p:cNvPr id="783" name="Google Shape;783;p72"/>
          <p:cNvSpPr txBox="1">
            <a:spLocks noGrp="1"/>
          </p:cNvSpPr>
          <p:nvPr>
            <p:ph type="body" idx="4294967295"/>
          </p:nvPr>
        </p:nvSpPr>
        <p:spPr>
          <a:xfrm>
            <a:off x="464820" y="952501"/>
            <a:ext cx="8679180" cy="3449241"/>
          </a:xfrm>
          <a:prstGeom prst="rect">
            <a:avLst/>
          </a:prstGeom>
          <a:noFill/>
          <a:ln>
            <a:noFill/>
          </a:ln>
        </p:spPr>
        <p:txBody>
          <a:bodyPr spcFirstLastPara="1" wrap="square" lIns="0" tIns="34275" rIns="0" bIns="34275" anchor="t" anchorCtr="0">
            <a:normAutofit/>
          </a:bodyPr>
          <a:lstStyle/>
          <a:p>
            <a:pPr marL="63500" lvl="0" indent="-63500" algn="l" rtl="0">
              <a:lnSpc>
                <a:spcPct val="90000"/>
              </a:lnSpc>
              <a:spcBef>
                <a:spcPts val="0"/>
              </a:spcBef>
              <a:spcAft>
                <a:spcPts val="0"/>
              </a:spcAft>
              <a:buSzPts val="1800"/>
              <a:buChar char=" "/>
            </a:pPr>
            <a:r>
              <a:rPr lang="en" sz="1800" b="1"/>
              <a:t>Inline styling</a:t>
            </a:r>
            <a:r>
              <a:rPr lang="en" sz="1800"/>
              <a:t> is useful for applying a unique style to a single HTML element.</a:t>
            </a:r>
            <a:endParaRPr sz="1100"/>
          </a:p>
          <a:p>
            <a:pPr marL="63500" lvl="0" indent="0" algn="l" rtl="0">
              <a:lnSpc>
                <a:spcPct val="90000"/>
              </a:lnSpc>
              <a:spcBef>
                <a:spcPts val="1100"/>
              </a:spcBef>
              <a:spcAft>
                <a:spcPts val="0"/>
              </a:spcAft>
              <a:buSzPts val="1800"/>
              <a:buNone/>
            </a:pPr>
            <a:endParaRPr sz="1800"/>
          </a:p>
          <a:p>
            <a:pPr marL="63500" lvl="0" indent="-63500" algn="l" rtl="0">
              <a:lnSpc>
                <a:spcPct val="90000"/>
              </a:lnSpc>
              <a:spcBef>
                <a:spcPts val="1100"/>
              </a:spcBef>
              <a:spcAft>
                <a:spcPts val="0"/>
              </a:spcAft>
              <a:buSzPts val="1800"/>
              <a:buChar char=" "/>
            </a:pPr>
            <a:r>
              <a:rPr lang="en" sz="1800"/>
              <a:t>Inline styling uses the </a:t>
            </a:r>
            <a:r>
              <a:rPr lang="en" sz="1800" b="1"/>
              <a:t>style attribute</a:t>
            </a:r>
            <a:r>
              <a:rPr lang="en" sz="1800"/>
              <a:t>.</a:t>
            </a:r>
            <a:endParaRPr sz="1100"/>
          </a:p>
          <a:p>
            <a:pPr marL="63500" lvl="0" indent="0" algn="l" rtl="0">
              <a:lnSpc>
                <a:spcPct val="90000"/>
              </a:lnSpc>
              <a:spcBef>
                <a:spcPts val="1100"/>
              </a:spcBef>
              <a:spcAft>
                <a:spcPts val="0"/>
              </a:spcAft>
              <a:buSzPts val="1800"/>
              <a:buNone/>
            </a:pPr>
            <a:endParaRPr sz="1800"/>
          </a:p>
          <a:p>
            <a:pPr marL="63500" lvl="0" indent="-63500" algn="l" rtl="0">
              <a:lnSpc>
                <a:spcPct val="90000"/>
              </a:lnSpc>
              <a:spcBef>
                <a:spcPts val="1100"/>
              </a:spcBef>
              <a:spcAft>
                <a:spcPts val="0"/>
              </a:spcAft>
              <a:buSzPts val="1800"/>
              <a:buChar char=" "/>
            </a:pPr>
            <a:r>
              <a:rPr lang="en" sz="1800"/>
              <a:t>This inline styling changes the text color of a single heading:</a:t>
            </a:r>
            <a:endParaRPr sz="1100"/>
          </a:p>
          <a:p>
            <a:pPr marL="63500" lvl="0" indent="0" algn="l" rtl="0">
              <a:lnSpc>
                <a:spcPct val="90000"/>
              </a:lnSpc>
              <a:spcBef>
                <a:spcPts val="1100"/>
              </a:spcBef>
              <a:spcAft>
                <a:spcPts val="0"/>
              </a:spcAft>
              <a:buSzPts val="1800"/>
              <a:buNone/>
            </a:pPr>
            <a:endParaRPr sz="1800" b="1"/>
          </a:p>
          <a:p>
            <a:pPr marL="63500" lvl="0" indent="0" algn="l" rtl="0">
              <a:lnSpc>
                <a:spcPct val="90000"/>
              </a:lnSpc>
              <a:spcBef>
                <a:spcPts val="1100"/>
              </a:spcBef>
              <a:spcAft>
                <a:spcPts val="0"/>
              </a:spcAft>
              <a:buSzPts val="1500"/>
              <a:buNone/>
            </a:pPr>
            <a:endParaRPr sz="1100"/>
          </a:p>
        </p:txBody>
      </p:sp>
      <p:pic>
        <p:nvPicPr>
          <p:cNvPr id="784" name="Google Shape;784;p72"/>
          <p:cNvPicPr preferRelativeResize="0"/>
          <p:nvPr/>
        </p:nvPicPr>
        <p:blipFill rotWithShape="1">
          <a:blip r:embed="rId3">
            <a:alphaModFix/>
          </a:blip>
          <a:srcRect/>
          <a:stretch/>
        </p:blipFill>
        <p:spPr>
          <a:xfrm>
            <a:off x="1463040" y="3348991"/>
            <a:ext cx="6457950" cy="40715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73"/>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rgbClr val="464653"/>
                </a:solidFill>
                <a:latin typeface="Twentieth Century"/>
                <a:ea typeface="Twentieth Century"/>
                <a:cs typeface="Twentieth Century"/>
                <a:sym typeface="Twentieth Century"/>
              </a:rPr>
              <a:t>HTML Styles</a:t>
            </a:r>
            <a:endParaRPr sz="900" b="0" i="0" u="none" strike="noStrike" cap="none">
              <a:solidFill>
                <a:srgbClr val="000000"/>
              </a:solidFill>
              <a:latin typeface="Arial"/>
              <a:ea typeface="Arial"/>
              <a:cs typeface="Arial"/>
              <a:sym typeface="Arial"/>
            </a:endParaRPr>
          </a:p>
        </p:txBody>
      </p:sp>
      <p:sp>
        <p:nvSpPr>
          <p:cNvPr id="791" name="Google Shape;791;p73"/>
          <p:cNvSpPr txBox="1"/>
          <p:nvPr/>
        </p:nvSpPr>
        <p:spPr>
          <a:xfrm>
            <a:off x="1744280" y="1596157"/>
            <a:ext cx="5715000" cy="3028950"/>
          </a:xfrm>
          <a:prstGeom prst="rect">
            <a:avLst/>
          </a:prstGeom>
          <a:solidFill>
            <a:srgbClr val="FFFFFF"/>
          </a:solidFill>
          <a:ln w="19075" cap="sq" cmpd="sng">
            <a:solidFill>
              <a:srgbClr val="000000"/>
            </a:solidFill>
            <a:prstDash val="solid"/>
            <a:miter lim="800000"/>
            <a:headEnd type="none" w="sm" len="sm"/>
            <a:tailEnd type="none" w="sm" len="sm"/>
          </a:ln>
        </p:spPr>
        <p:txBody>
          <a:bodyPr spcFirstLastPara="1" wrap="square" lIns="67500" tIns="35100" rIns="67500" bIns="35100" anchor="t" anchorCtr="0">
            <a:noAutofit/>
          </a:bodyPr>
          <a:lstStyle/>
          <a:p>
            <a:pPr marL="330200" marR="0" lvl="0" indent="-279400" algn="l" rtl="0">
              <a:lnSpc>
                <a:spcPct val="140000"/>
              </a:lnSpc>
              <a:spcBef>
                <a:spcPts val="0"/>
              </a:spcBef>
              <a:spcAft>
                <a:spcPts val="0"/>
              </a:spcAft>
              <a:buClr>
                <a:srgbClr val="000000"/>
              </a:buClr>
              <a:buSzPts val="1000"/>
              <a:buFont typeface="Arial"/>
              <a:buNone/>
            </a:pPr>
            <a:r>
              <a:rPr lang="en" sz="10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70C0"/>
                </a:solidFill>
                <a:latin typeface="Times New Roman"/>
                <a:ea typeface="Times New Roman"/>
                <a:cs typeface="Times New Roman"/>
                <a:sym typeface="Times New Roman"/>
              </a:rPr>
              <a:t>&lt;body style="background-color:PowderBlue;"&gt;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endParaRPr sz="10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&lt;h1 style="text-align:center"&gt;This is a heading&lt;/h1&gt;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endParaRPr sz="1000" b="1" i="0" u="none" strike="noStrike" cap="none">
              <a:solidFill>
                <a:srgbClr val="000000"/>
              </a:solidFill>
              <a:latin typeface="Times New Roman"/>
              <a:ea typeface="Times New Roman"/>
              <a:cs typeface="Times New Roman"/>
              <a:sym typeface="Times New Roman"/>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&lt;p style="font-family:verdana;color:red"&gt;This text is in Verdana and red&lt;/p&gt;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&lt;p style="font-family:times;color:green"&gt;This text is in Times and green&lt;/p&gt;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&lt;p style="font-size:30px"&gt;This text is 30 pixels high&lt;/p&gt;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&lt;p style="font-family:arial;color:red;font-size:40px;"&gt;A paragraph.&lt;/p&gt;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0000"/>
                </a:solidFill>
                <a:latin typeface="Times New Roman"/>
                <a:ea typeface="Times New Roman"/>
                <a:cs typeface="Times New Roman"/>
                <a:sym typeface="Times New Roman"/>
              </a:rPr>
              <a:t>&lt;p style="background-color:green"&gt;This is a paragraph.&lt;/p&gt;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r>
              <a:rPr lang="en" sz="10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200"/>
              </a:spcBef>
              <a:spcAft>
                <a:spcPts val="0"/>
              </a:spcAft>
              <a:buClr>
                <a:srgbClr val="000000"/>
              </a:buClr>
              <a:buSzPts val="1000"/>
              <a:buFont typeface="Arial"/>
              <a:buNone/>
            </a:pPr>
            <a:endParaRPr sz="1000" b="0" i="0" u="none" strike="noStrike" cap="none">
              <a:solidFill>
                <a:srgbClr val="000000"/>
              </a:solidFill>
              <a:latin typeface="Twentieth Century"/>
              <a:ea typeface="Twentieth Century"/>
              <a:cs typeface="Twentieth Century"/>
              <a:sym typeface="Twentieth Century"/>
            </a:endParaRPr>
          </a:p>
          <a:p>
            <a:pPr marL="330200" marR="0" lvl="0" indent="-279400" algn="l" rtl="0">
              <a:lnSpc>
                <a:spcPct val="140000"/>
              </a:lnSpc>
              <a:spcBef>
                <a:spcPts val="200"/>
              </a:spcBef>
              <a:spcAft>
                <a:spcPts val="0"/>
              </a:spcAft>
              <a:buClr>
                <a:srgbClr val="000000"/>
              </a:buClr>
              <a:buSzPts val="1000"/>
              <a:buFont typeface="Arial"/>
              <a:buNone/>
            </a:pPr>
            <a:endParaRPr sz="10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Twentieth Century"/>
              <a:ea typeface="Twentieth Century"/>
              <a:cs typeface="Twentieth Century"/>
              <a:sym typeface="Twentieth Century"/>
            </a:endParaRPr>
          </a:p>
        </p:txBody>
      </p:sp>
      <p:sp>
        <p:nvSpPr>
          <p:cNvPr id="792" name="Google Shape;792;p73"/>
          <p:cNvSpPr txBox="1"/>
          <p:nvPr/>
        </p:nvSpPr>
        <p:spPr>
          <a:xfrm>
            <a:off x="2187907" y="701040"/>
            <a:ext cx="4539853" cy="1098946"/>
          </a:xfrm>
          <a:prstGeom prst="rect">
            <a:avLst/>
          </a:prstGeom>
          <a:noFill/>
          <a:ln>
            <a:noFill/>
          </a:ln>
        </p:spPr>
        <p:txBody>
          <a:bodyPr spcFirstLastPara="1" wrap="square" lIns="67500" tIns="35100" rIns="67500" bIns="351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purpose of the style attribute is:</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To provide a common way to style all HTML elements.</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br>
              <a:rPr lang="en" sz="1400" b="0" i="0" u="none" strike="noStrike" cap="none">
                <a:solidFill>
                  <a:srgbClr val="000000"/>
                </a:solidFill>
                <a:latin typeface="Arial"/>
                <a:ea typeface="Arial"/>
                <a:cs typeface="Arial"/>
                <a:sym typeface="Arial"/>
              </a:rPr>
            </a:br>
            <a:endParaRPr sz="1100" b="0" i="0" u="none" strike="noStrike" cap="none">
              <a:solidFill>
                <a:srgbClr val="000000"/>
              </a:solidFill>
              <a:latin typeface="Arial"/>
              <a:ea typeface="Arial"/>
              <a:cs typeface="Arial"/>
              <a:sym typeface="Arial"/>
            </a:endParaRPr>
          </a:p>
        </p:txBody>
      </p:sp>
      <p:sp>
        <p:nvSpPr>
          <p:cNvPr id="793" name="Google Shape;793;p7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71</a:t>
            </a:fld>
            <a:endParaRPr sz="11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74"/>
          <p:cNvSpPr txBox="1"/>
          <p:nvPr/>
        </p:nvSpPr>
        <p:spPr>
          <a:xfrm>
            <a:off x="0" y="0"/>
            <a:ext cx="9144000" cy="74295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0" i="0" u="none" strike="noStrike" cap="none">
                <a:solidFill>
                  <a:srgbClr val="464653"/>
                </a:solidFill>
                <a:latin typeface="Twentieth Century"/>
                <a:ea typeface="Twentieth Century"/>
                <a:cs typeface="Twentieth Century"/>
                <a:sym typeface="Twentieth Century"/>
              </a:rPr>
              <a:t>HTML Styles</a:t>
            </a:r>
            <a:endParaRPr sz="900" b="0" i="0" u="none" strike="noStrike" cap="none">
              <a:solidFill>
                <a:srgbClr val="000000"/>
              </a:solidFill>
              <a:latin typeface="Arial"/>
              <a:ea typeface="Arial"/>
              <a:cs typeface="Arial"/>
              <a:sym typeface="Arial"/>
            </a:endParaRPr>
          </a:p>
        </p:txBody>
      </p:sp>
      <p:pic>
        <p:nvPicPr>
          <p:cNvPr id="800" name="Google Shape;800;p74"/>
          <p:cNvPicPr preferRelativeResize="0"/>
          <p:nvPr/>
        </p:nvPicPr>
        <p:blipFill rotWithShape="1">
          <a:blip r:embed="rId3">
            <a:alphaModFix/>
          </a:blip>
          <a:srcRect/>
          <a:stretch/>
        </p:blipFill>
        <p:spPr>
          <a:xfrm>
            <a:off x="541172" y="1328446"/>
            <a:ext cx="8122816" cy="1827634"/>
          </a:xfrm>
          <a:prstGeom prst="rect">
            <a:avLst/>
          </a:prstGeom>
          <a:noFill/>
          <a:ln>
            <a:noFill/>
          </a:ln>
        </p:spPr>
      </p:pic>
      <p:sp>
        <p:nvSpPr>
          <p:cNvPr id="801" name="Google Shape;801;p7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72</a:t>
            </a:fld>
            <a:endParaRPr sz="11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7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73</a:t>
            </a:fld>
            <a:endParaRPr sz="1100"/>
          </a:p>
        </p:txBody>
      </p:sp>
      <p:sp>
        <p:nvSpPr>
          <p:cNvPr id="809" name="Google Shape;809;p75"/>
          <p:cNvSpPr txBox="1">
            <a:spLocks noGrp="1"/>
          </p:cNvSpPr>
          <p:nvPr>
            <p:ph type="title" idx="4294967295"/>
          </p:nvPr>
        </p:nvSpPr>
        <p:spPr>
          <a:xfrm>
            <a:off x="28575" y="-12329"/>
            <a:ext cx="9115425" cy="667648"/>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Internal Styling (Internal CSS)</a:t>
            </a:r>
            <a:endParaRPr sz="1100"/>
          </a:p>
        </p:txBody>
      </p:sp>
      <p:sp>
        <p:nvSpPr>
          <p:cNvPr id="810" name="Google Shape;810;p75"/>
          <p:cNvSpPr txBox="1">
            <a:spLocks noGrp="1"/>
          </p:cNvSpPr>
          <p:nvPr>
            <p:ph type="body" idx="4294967295"/>
          </p:nvPr>
        </p:nvSpPr>
        <p:spPr>
          <a:xfrm>
            <a:off x="350700" y="845825"/>
            <a:ext cx="5602200" cy="3440400"/>
          </a:xfrm>
          <a:prstGeom prst="rect">
            <a:avLst/>
          </a:prstGeom>
          <a:noFill/>
          <a:ln>
            <a:noFill/>
          </a:ln>
        </p:spPr>
        <p:txBody>
          <a:bodyPr spcFirstLastPara="1" wrap="square" lIns="0" tIns="34275" rIns="0" bIns="34275" anchor="t" anchorCtr="0">
            <a:normAutofit/>
          </a:bodyPr>
          <a:lstStyle/>
          <a:p>
            <a:pPr marL="63500" lvl="0" indent="-133350" algn="l" rtl="0">
              <a:lnSpc>
                <a:spcPct val="200000"/>
              </a:lnSpc>
              <a:spcBef>
                <a:spcPts val="0"/>
              </a:spcBef>
              <a:spcAft>
                <a:spcPts val="0"/>
              </a:spcAft>
              <a:buClr>
                <a:schemeClr val="lt2"/>
              </a:buClr>
              <a:buSzPts val="2100"/>
              <a:buFont typeface="Noto Sans Symbols"/>
              <a:buChar char="❑"/>
            </a:pPr>
            <a:r>
              <a:rPr lang="en" sz="2100"/>
              <a:t>An internal style sheet can be used to define a common style for all HTML elements on a page.</a:t>
            </a:r>
            <a:endParaRPr sz="1100"/>
          </a:p>
          <a:p>
            <a:pPr marL="63500" lvl="0" indent="-133350" algn="l" rtl="0">
              <a:lnSpc>
                <a:spcPct val="200000"/>
              </a:lnSpc>
              <a:spcBef>
                <a:spcPts val="1100"/>
              </a:spcBef>
              <a:spcAft>
                <a:spcPts val="0"/>
              </a:spcAft>
              <a:buClr>
                <a:schemeClr val="lt2"/>
              </a:buClr>
              <a:buSzPts val="2100"/>
              <a:buFont typeface="Noto Sans Symbols"/>
              <a:buChar char="❑"/>
            </a:pPr>
            <a:r>
              <a:rPr lang="en" sz="2100" b="1"/>
              <a:t>Internal styling</a:t>
            </a:r>
            <a:r>
              <a:rPr lang="en" sz="2100"/>
              <a:t> is defined in the </a:t>
            </a:r>
            <a:r>
              <a:rPr lang="en" sz="2100" b="1"/>
              <a:t>&lt;head&gt;</a:t>
            </a:r>
            <a:r>
              <a:rPr lang="en" sz="2100"/>
              <a:t> section of an HTML page, using a </a:t>
            </a:r>
            <a:r>
              <a:rPr lang="en" sz="2100" b="1"/>
              <a:t>&lt;style&gt;</a:t>
            </a:r>
            <a:r>
              <a:rPr lang="en" sz="2100"/>
              <a:t> element:</a:t>
            </a:r>
            <a:endParaRPr sz="1100"/>
          </a:p>
          <a:p>
            <a:pPr marL="63500" lvl="0" indent="0" algn="l" rtl="0">
              <a:lnSpc>
                <a:spcPct val="90000"/>
              </a:lnSpc>
              <a:spcBef>
                <a:spcPts val="1100"/>
              </a:spcBef>
              <a:spcAft>
                <a:spcPts val="0"/>
              </a:spcAft>
              <a:buSzPts val="1500"/>
              <a:buNone/>
            </a:pPr>
            <a:endParaRPr sz="1100"/>
          </a:p>
        </p:txBody>
      </p:sp>
      <p:pic>
        <p:nvPicPr>
          <p:cNvPr id="811" name="Google Shape;811;p75"/>
          <p:cNvPicPr preferRelativeResize="0"/>
          <p:nvPr/>
        </p:nvPicPr>
        <p:blipFill rotWithShape="1">
          <a:blip r:embed="rId3">
            <a:alphaModFix/>
          </a:blip>
          <a:srcRect/>
          <a:stretch/>
        </p:blipFill>
        <p:spPr>
          <a:xfrm>
            <a:off x="5952882" y="1097280"/>
            <a:ext cx="3083000" cy="2937509"/>
          </a:xfrm>
          <a:prstGeom prst="rect">
            <a:avLst/>
          </a:prstGeom>
          <a:noFill/>
          <a:ln w="9525" cap="flat" cmpd="sng">
            <a:solidFill>
              <a:schemeClr val="dk1"/>
            </a:solidFill>
            <a:prstDash val="solid"/>
            <a:round/>
            <a:headEnd type="none" w="sm" len="sm"/>
            <a:tailEnd type="none" w="sm" len="sm"/>
          </a:ln>
          <a:effectLst>
            <a:outerShdw blurRad="292100" dist="139700" dir="2700000" algn="tl" rotWithShape="0">
              <a:srgbClr val="333333">
                <a:alpha val="64313"/>
              </a:srgbClr>
            </a:outerShdw>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7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74</a:t>
            </a:fld>
            <a:endParaRPr sz="1100"/>
          </a:p>
        </p:txBody>
      </p:sp>
      <p:sp>
        <p:nvSpPr>
          <p:cNvPr id="818" name="Google Shape;818;p76"/>
          <p:cNvSpPr txBox="1">
            <a:spLocks noGrp="1"/>
          </p:cNvSpPr>
          <p:nvPr>
            <p:ph type="title" idx="4294967295"/>
          </p:nvPr>
        </p:nvSpPr>
        <p:spPr>
          <a:xfrm>
            <a:off x="0" y="0"/>
            <a:ext cx="9144000" cy="65484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External Styling (External CSS)</a:t>
            </a:r>
            <a:endParaRPr sz="1100"/>
          </a:p>
        </p:txBody>
      </p:sp>
      <p:sp>
        <p:nvSpPr>
          <p:cNvPr id="819" name="Google Shape;819;p76"/>
          <p:cNvSpPr txBox="1">
            <a:spLocks noGrp="1"/>
          </p:cNvSpPr>
          <p:nvPr>
            <p:ph type="body" idx="4294967295"/>
          </p:nvPr>
        </p:nvSpPr>
        <p:spPr>
          <a:xfrm>
            <a:off x="266700" y="883921"/>
            <a:ext cx="8877300" cy="3517821"/>
          </a:xfrm>
          <a:prstGeom prst="rect">
            <a:avLst/>
          </a:prstGeom>
          <a:noFill/>
          <a:ln>
            <a:noFill/>
          </a:ln>
        </p:spPr>
        <p:txBody>
          <a:bodyPr spcFirstLastPara="1" wrap="square" lIns="0" tIns="34275" rIns="0" bIns="34275" anchor="t" anchorCtr="0">
            <a:normAutofit/>
          </a:bodyPr>
          <a:lstStyle/>
          <a:p>
            <a:pPr marL="63500" lvl="0" indent="-133350" algn="l" rtl="0">
              <a:lnSpc>
                <a:spcPct val="90000"/>
              </a:lnSpc>
              <a:spcBef>
                <a:spcPts val="0"/>
              </a:spcBef>
              <a:spcAft>
                <a:spcPts val="0"/>
              </a:spcAft>
              <a:buClr>
                <a:schemeClr val="lt2"/>
              </a:buClr>
              <a:buSzPts val="2100"/>
              <a:buFont typeface="Noto Sans Symbols"/>
              <a:buChar char="❑"/>
            </a:pPr>
            <a:r>
              <a:rPr lang="en" sz="2100"/>
              <a:t>External style sheet are ideal when the style is applied to many pages.</a:t>
            </a:r>
            <a:endParaRPr sz="1100"/>
          </a:p>
          <a:p>
            <a:pPr marL="63500" lvl="0" indent="0" algn="l" rtl="0">
              <a:lnSpc>
                <a:spcPct val="90000"/>
              </a:lnSpc>
              <a:spcBef>
                <a:spcPts val="1100"/>
              </a:spcBef>
              <a:spcAft>
                <a:spcPts val="0"/>
              </a:spcAft>
              <a:buClr>
                <a:schemeClr val="lt2"/>
              </a:buClr>
              <a:buSzPts val="2100"/>
              <a:buFont typeface="Noto Sans Symbols"/>
              <a:buNone/>
            </a:pPr>
            <a:endParaRPr sz="2100"/>
          </a:p>
          <a:p>
            <a:pPr marL="63500" lvl="0" indent="-133350" algn="l" rtl="0">
              <a:lnSpc>
                <a:spcPct val="90000"/>
              </a:lnSpc>
              <a:spcBef>
                <a:spcPts val="1100"/>
              </a:spcBef>
              <a:spcAft>
                <a:spcPts val="0"/>
              </a:spcAft>
              <a:buClr>
                <a:schemeClr val="lt2"/>
              </a:buClr>
              <a:buSzPts val="2100"/>
              <a:buFont typeface="Noto Sans Symbols"/>
              <a:buChar char="❑"/>
            </a:pPr>
            <a:r>
              <a:rPr lang="en" sz="2100"/>
              <a:t>With external style sheets, you can change the look of an entire web site by changing one file.</a:t>
            </a:r>
            <a:endParaRPr sz="1100"/>
          </a:p>
          <a:p>
            <a:pPr marL="63500" lvl="0" indent="0" algn="l" rtl="0">
              <a:lnSpc>
                <a:spcPct val="90000"/>
              </a:lnSpc>
              <a:spcBef>
                <a:spcPts val="1100"/>
              </a:spcBef>
              <a:spcAft>
                <a:spcPts val="0"/>
              </a:spcAft>
              <a:buClr>
                <a:schemeClr val="lt2"/>
              </a:buClr>
              <a:buSzPts val="2100"/>
              <a:buFont typeface="Noto Sans Symbols"/>
              <a:buNone/>
            </a:pPr>
            <a:endParaRPr sz="2100"/>
          </a:p>
          <a:p>
            <a:pPr marL="63500" lvl="0" indent="-133350" algn="l" rtl="0">
              <a:lnSpc>
                <a:spcPct val="90000"/>
              </a:lnSpc>
              <a:spcBef>
                <a:spcPts val="1100"/>
              </a:spcBef>
              <a:spcAft>
                <a:spcPts val="0"/>
              </a:spcAft>
              <a:buClr>
                <a:schemeClr val="lt2"/>
              </a:buClr>
              <a:buSzPts val="2100"/>
              <a:buFont typeface="Noto Sans Symbols"/>
              <a:buChar char="❑"/>
            </a:pPr>
            <a:r>
              <a:rPr lang="en" sz="2100" b="1"/>
              <a:t>External styles</a:t>
            </a:r>
            <a:r>
              <a:rPr lang="en" sz="2100"/>
              <a:t> are defined in an external CSS file, and then linked to in the </a:t>
            </a:r>
            <a:r>
              <a:rPr lang="en" sz="2100" b="1"/>
              <a:t>&lt;head&gt;</a:t>
            </a:r>
            <a:r>
              <a:rPr lang="en" sz="2100"/>
              <a:t> section of an HTML page</a:t>
            </a:r>
            <a:endParaRPr sz="1100"/>
          </a:p>
          <a:p>
            <a:pPr marL="63500" lvl="0" indent="0" algn="l" rtl="0">
              <a:lnSpc>
                <a:spcPct val="90000"/>
              </a:lnSpc>
              <a:spcBef>
                <a:spcPts val="1100"/>
              </a:spcBef>
              <a:spcAft>
                <a:spcPts val="0"/>
              </a:spcAft>
              <a:buClr>
                <a:schemeClr val="lt2"/>
              </a:buClr>
              <a:buSzPts val="1500"/>
              <a:buFont typeface="Noto Sans Symbols"/>
              <a:buNone/>
            </a:pPr>
            <a:endParaRPr sz="11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7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75</a:t>
            </a:fld>
            <a:endParaRPr sz="1100"/>
          </a:p>
        </p:txBody>
      </p:sp>
      <p:sp>
        <p:nvSpPr>
          <p:cNvPr id="827" name="Google Shape;827;p77"/>
          <p:cNvSpPr txBox="1">
            <a:spLocks noGrp="1"/>
          </p:cNvSpPr>
          <p:nvPr>
            <p:ph type="title" idx="4294967295"/>
          </p:nvPr>
        </p:nvSpPr>
        <p:spPr>
          <a:xfrm>
            <a:off x="0" y="0"/>
            <a:ext cx="9083040" cy="64008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External Styling (External CSS)</a:t>
            </a:r>
            <a:endParaRPr sz="1100"/>
          </a:p>
        </p:txBody>
      </p:sp>
      <p:pic>
        <p:nvPicPr>
          <p:cNvPr id="828" name="Google Shape;828;p77"/>
          <p:cNvPicPr preferRelativeResize="0">
            <a:picLocks noGrp="1"/>
          </p:cNvPicPr>
          <p:nvPr>
            <p:ph type="body" idx="4294967295"/>
          </p:nvPr>
        </p:nvPicPr>
        <p:blipFill rotWithShape="1">
          <a:blip r:embed="rId3">
            <a:alphaModFix/>
          </a:blip>
          <a:srcRect/>
          <a:stretch/>
        </p:blipFill>
        <p:spPr>
          <a:xfrm>
            <a:off x="266700" y="1501801"/>
            <a:ext cx="4611336" cy="2778919"/>
          </a:xfrm>
          <a:prstGeom prst="rect">
            <a:avLst/>
          </a:prstGeom>
          <a:noFill/>
          <a:ln w="9525" cap="flat" cmpd="sng">
            <a:solidFill>
              <a:schemeClr val="dk1"/>
            </a:solidFill>
            <a:prstDash val="solid"/>
            <a:miter lim="800000"/>
            <a:headEnd type="none" w="sm" len="sm"/>
            <a:tailEnd type="none" w="sm" len="sm"/>
          </a:ln>
        </p:spPr>
      </p:pic>
      <p:pic>
        <p:nvPicPr>
          <p:cNvPr id="829" name="Google Shape;829;p77"/>
          <p:cNvPicPr preferRelativeResize="0"/>
          <p:nvPr/>
        </p:nvPicPr>
        <p:blipFill rotWithShape="1">
          <a:blip r:embed="rId4">
            <a:alphaModFix/>
          </a:blip>
          <a:srcRect/>
          <a:stretch/>
        </p:blipFill>
        <p:spPr>
          <a:xfrm>
            <a:off x="4947642" y="1501801"/>
            <a:ext cx="3936206" cy="2778919"/>
          </a:xfrm>
          <a:prstGeom prst="rect">
            <a:avLst/>
          </a:prstGeom>
          <a:noFill/>
          <a:ln w="9525" cap="flat" cmpd="sng">
            <a:solidFill>
              <a:schemeClr val="dk1"/>
            </a:solidFill>
            <a:prstDash val="solid"/>
            <a:miter lim="800000"/>
            <a:headEnd type="none" w="sm" len="sm"/>
            <a:tailEnd type="none" w="sm" len="sm"/>
          </a:ln>
        </p:spPr>
      </p:pic>
      <p:sp>
        <p:nvSpPr>
          <p:cNvPr id="830" name="Google Shape;830;p77"/>
          <p:cNvSpPr txBox="1"/>
          <p:nvPr/>
        </p:nvSpPr>
        <p:spPr>
          <a:xfrm>
            <a:off x="6259830" y="1048657"/>
            <a:ext cx="876682" cy="30008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Calibri"/>
                <a:ea typeface="Calibri"/>
                <a:cs typeface="Calibri"/>
                <a:sym typeface="Calibri"/>
              </a:rPr>
              <a:t>Styles.css</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78"/>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76</a:t>
            </a:fld>
            <a:endParaRPr sz="1100"/>
          </a:p>
        </p:txBody>
      </p:sp>
      <p:sp>
        <p:nvSpPr>
          <p:cNvPr id="837" name="Google Shape;837;p78"/>
          <p:cNvSpPr txBox="1">
            <a:spLocks noGrp="1"/>
          </p:cNvSpPr>
          <p:nvPr>
            <p:ph type="title" idx="4294967295"/>
          </p:nvPr>
        </p:nvSpPr>
        <p:spPr>
          <a:xfrm>
            <a:off x="15240" y="0"/>
            <a:ext cx="9128760" cy="637937"/>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CSS Comments</a:t>
            </a:r>
            <a:endParaRPr sz="1100"/>
          </a:p>
        </p:txBody>
      </p:sp>
      <p:sp>
        <p:nvSpPr>
          <p:cNvPr id="838" name="Google Shape;838;p78"/>
          <p:cNvSpPr txBox="1">
            <a:spLocks noGrp="1"/>
          </p:cNvSpPr>
          <p:nvPr>
            <p:ph type="body" idx="4294967295"/>
          </p:nvPr>
        </p:nvSpPr>
        <p:spPr>
          <a:xfrm>
            <a:off x="2708910" y="1142999"/>
            <a:ext cx="3741420" cy="2125981"/>
          </a:xfrm>
          <a:prstGeom prst="rect">
            <a:avLst/>
          </a:prstGeom>
          <a:noFill/>
          <a:ln w="28575" cap="flat" cmpd="sng">
            <a:solidFill>
              <a:schemeClr val="dk1"/>
            </a:solidFill>
            <a:prstDash val="solid"/>
            <a:round/>
            <a:headEnd type="none" w="sm" len="sm"/>
            <a:tailEnd type="none" w="sm" len="sm"/>
          </a:ln>
        </p:spPr>
        <p:txBody>
          <a:bodyPr spcFirstLastPara="1" wrap="square" lIns="0" tIns="34275" rIns="0" bIns="34275" anchor="t" anchorCtr="0">
            <a:normAutofit/>
          </a:bodyPr>
          <a:lstStyle/>
          <a:p>
            <a:pPr marL="292100" lvl="2" indent="0" algn="l" rtl="0">
              <a:lnSpc>
                <a:spcPct val="90000"/>
              </a:lnSpc>
              <a:spcBef>
                <a:spcPts val="0"/>
              </a:spcBef>
              <a:spcAft>
                <a:spcPts val="0"/>
              </a:spcAft>
              <a:buSzPts val="1800"/>
              <a:buNone/>
            </a:pPr>
            <a:endParaRPr sz="1800" b="1">
              <a:solidFill>
                <a:srgbClr val="8D4120"/>
              </a:solidFill>
            </a:endParaRPr>
          </a:p>
          <a:p>
            <a:pPr marL="292100" lvl="2" indent="0" algn="l" rtl="0">
              <a:lnSpc>
                <a:spcPct val="90000"/>
              </a:lnSpc>
              <a:spcBef>
                <a:spcPts val="500"/>
              </a:spcBef>
              <a:spcAft>
                <a:spcPts val="0"/>
              </a:spcAft>
              <a:buSzPts val="1800"/>
              <a:buNone/>
            </a:pPr>
            <a:r>
              <a:rPr lang="en" sz="1800" b="1">
                <a:solidFill>
                  <a:srgbClr val="8D4120"/>
                </a:solidFill>
              </a:rPr>
              <a:t>/*This is a comment*/</a:t>
            </a:r>
            <a:endParaRPr sz="1100"/>
          </a:p>
          <a:p>
            <a:pPr marL="292100" lvl="2" indent="0" algn="l" rtl="0">
              <a:lnSpc>
                <a:spcPct val="90000"/>
              </a:lnSpc>
              <a:spcBef>
                <a:spcPts val="500"/>
              </a:spcBef>
              <a:spcAft>
                <a:spcPts val="0"/>
              </a:spcAft>
              <a:buSzPts val="1800"/>
              <a:buNone/>
            </a:pPr>
            <a:r>
              <a:rPr lang="en" sz="1800"/>
              <a:t>p {</a:t>
            </a:r>
            <a:endParaRPr sz="1100"/>
          </a:p>
          <a:p>
            <a:pPr marL="292100" lvl="2" indent="0" algn="l" rtl="0">
              <a:lnSpc>
                <a:spcPct val="90000"/>
              </a:lnSpc>
              <a:spcBef>
                <a:spcPts val="500"/>
              </a:spcBef>
              <a:spcAft>
                <a:spcPts val="0"/>
              </a:spcAft>
              <a:buSzPts val="1800"/>
              <a:buNone/>
            </a:pPr>
            <a:r>
              <a:rPr lang="en" sz="1800"/>
              <a:t>  color: red;</a:t>
            </a:r>
            <a:endParaRPr sz="1100"/>
          </a:p>
          <a:p>
            <a:pPr marL="292100" lvl="2" indent="0" algn="l" rtl="0">
              <a:lnSpc>
                <a:spcPct val="90000"/>
              </a:lnSpc>
              <a:spcBef>
                <a:spcPts val="500"/>
              </a:spcBef>
              <a:spcAft>
                <a:spcPts val="0"/>
              </a:spcAft>
              <a:buSzPts val="1800"/>
              <a:buNone/>
            </a:pPr>
            <a:r>
              <a:rPr lang="en" sz="1800"/>
              <a:t>  text-align: center;</a:t>
            </a:r>
            <a:endParaRPr sz="1100"/>
          </a:p>
          <a:p>
            <a:pPr marL="292100" lvl="2" indent="0" algn="l" rtl="0">
              <a:lnSpc>
                <a:spcPct val="90000"/>
              </a:lnSpc>
              <a:spcBef>
                <a:spcPts val="500"/>
              </a:spcBef>
              <a:spcAft>
                <a:spcPts val="0"/>
              </a:spcAft>
              <a:buSzPts val="1800"/>
              <a:buNone/>
            </a:pPr>
            <a:r>
              <a:rPr lang="en" sz="1800"/>
              <a:t>} </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9"/>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77</a:t>
            </a:fld>
            <a:endParaRPr sz="1100"/>
          </a:p>
        </p:txBody>
      </p:sp>
      <p:sp>
        <p:nvSpPr>
          <p:cNvPr id="845" name="Google Shape;845;p79"/>
          <p:cNvSpPr txBox="1">
            <a:spLocks noGrp="1"/>
          </p:cNvSpPr>
          <p:nvPr>
            <p:ph type="title" idx="4294967295"/>
          </p:nvPr>
        </p:nvSpPr>
        <p:spPr>
          <a:xfrm>
            <a:off x="0" y="1"/>
            <a:ext cx="9144000" cy="76200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id Attribute</a:t>
            </a:r>
            <a:endParaRPr sz="1100"/>
          </a:p>
        </p:txBody>
      </p:sp>
      <p:sp>
        <p:nvSpPr>
          <p:cNvPr id="846" name="Google Shape;846;p79"/>
          <p:cNvSpPr txBox="1">
            <a:spLocks noGrp="1"/>
          </p:cNvSpPr>
          <p:nvPr>
            <p:ph type="body" idx="4294967295"/>
          </p:nvPr>
        </p:nvSpPr>
        <p:spPr>
          <a:xfrm>
            <a:off x="373553" y="900287"/>
            <a:ext cx="7543800" cy="3017044"/>
          </a:xfrm>
          <a:prstGeom prst="rect">
            <a:avLst/>
          </a:prstGeom>
          <a:noFill/>
          <a:ln>
            <a:noFill/>
          </a:ln>
        </p:spPr>
        <p:txBody>
          <a:bodyPr spcFirstLastPara="1" wrap="square" lIns="0" tIns="34275" rIns="0" bIns="34275" anchor="t" anchorCtr="0">
            <a:normAutofit/>
          </a:bodyPr>
          <a:lstStyle/>
          <a:p>
            <a:pPr marL="63500" lvl="0" indent="-133350" algn="l" rtl="0">
              <a:lnSpc>
                <a:spcPct val="90000"/>
              </a:lnSpc>
              <a:spcBef>
                <a:spcPts val="0"/>
              </a:spcBef>
              <a:spcAft>
                <a:spcPts val="0"/>
              </a:spcAft>
              <a:buSzPts val="2100"/>
              <a:buChar char=" "/>
            </a:pPr>
            <a:r>
              <a:rPr lang="en" sz="2100"/>
              <a:t>To define a special style for one special element, first add an id attribute to the element:</a:t>
            </a:r>
            <a:endParaRPr sz="1100"/>
          </a:p>
          <a:p>
            <a:pPr marL="63500" lvl="0" indent="0" algn="l" rtl="0">
              <a:lnSpc>
                <a:spcPct val="90000"/>
              </a:lnSpc>
              <a:spcBef>
                <a:spcPts val="1100"/>
              </a:spcBef>
              <a:spcAft>
                <a:spcPts val="0"/>
              </a:spcAft>
              <a:buSzPts val="2100"/>
              <a:buNone/>
            </a:pPr>
            <a:endParaRPr sz="2100"/>
          </a:p>
          <a:p>
            <a:pPr marL="63500" lvl="0" indent="-63500" algn="l" rtl="0">
              <a:lnSpc>
                <a:spcPct val="90000"/>
              </a:lnSpc>
              <a:spcBef>
                <a:spcPts val="1100"/>
              </a:spcBef>
              <a:spcAft>
                <a:spcPts val="0"/>
              </a:spcAft>
              <a:buSzPts val="2100"/>
              <a:buNone/>
            </a:pPr>
            <a:endParaRPr sz="2100"/>
          </a:p>
          <a:p>
            <a:pPr marL="63500" lvl="0" indent="-133350" algn="l" rtl="0">
              <a:lnSpc>
                <a:spcPct val="90000"/>
              </a:lnSpc>
              <a:spcBef>
                <a:spcPts val="1100"/>
              </a:spcBef>
              <a:spcAft>
                <a:spcPts val="0"/>
              </a:spcAft>
              <a:buSzPts val="2100"/>
              <a:buChar char=" "/>
            </a:pPr>
            <a:r>
              <a:rPr lang="en" sz="2100"/>
              <a:t> then define a different style for the (identified) element:</a:t>
            </a:r>
            <a:endParaRPr sz="1100"/>
          </a:p>
          <a:p>
            <a:pPr marL="63500" lvl="0" indent="0" algn="l" rtl="0">
              <a:lnSpc>
                <a:spcPct val="90000"/>
              </a:lnSpc>
              <a:spcBef>
                <a:spcPts val="1100"/>
              </a:spcBef>
              <a:spcAft>
                <a:spcPts val="0"/>
              </a:spcAft>
              <a:buSzPts val="1800"/>
              <a:buNone/>
            </a:pPr>
            <a:endParaRPr sz="1800"/>
          </a:p>
        </p:txBody>
      </p:sp>
      <p:pic>
        <p:nvPicPr>
          <p:cNvPr id="847" name="Google Shape;847;p79"/>
          <p:cNvPicPr preferRelativeResize="0"/>
          <p:nvPr/>
        </p:nvPicPr>
        <p:blipFill rotWithShape="1">
          <a:blip r:embed="rId3">
            <a:alphaModFix/>
          </a:blip>
          <a:srcRect/>
          <a:stretch/>
        </p:blipFill>
        <p:spPr>
          <a:xfrm>
            <a:off x="3114675" y="1752959"/>
            <a:ext cx="2914650" cy="406695"/>
          </a:xfrm>
          <a:prstGeom prst="rect">
            <a:avLst/>
          </a:prstGeom>
          <a:noFill/>
          <a:ln>
            <a:noFill/>
          </a:ln>
        </p:spPr>
      </p:pic>
      <p:pic>
        <p:nvPicPr>
          <p:cNvPr id="848" name="Google Shape;848;p79"/>
          <p:cNvPicPr preferRelativeResize="0"/>
          <p:nvPr/>
        </p:nvPicPr>
        <p:blipFill rotWithShape="1">
          <a:blip r:embed="rId4">
            <a:alphaModFix/>
          </a:blip>
          <a:srcRect/>
          <a:stretch/>
        </p:blipFill>
        <p:spPr>
          <a:xfrm>
            <a:off x="3571875" y="3307556"/>
            <a:ext cx="2000250" cy="74806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8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78</a:t>
            </a:fld>
            <a:endParaRPr sz="1100"/>
          </a:p>
        </p:txBody>
      </p:sp>
      <p:sp>
        <p:nvSpPr>
          <p:cNvPr id="855" name="Google Shape;855;p80"/>
          <p:cNvSpPr txBox="1">
            <a:spLocks noGrp="1"/>
          </p:cNvSpPr>
          <p:nvPr>
            <p:ph type="title" idx="4294967295"/>
          </p:nvPr>
        </p:nvSpPr>
        <p:spPr>
          <a:xfrm>
            <a:off x="0" y="0"/>
            <a:ext cx="9144000" cy="592217"/>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id Attribute-Example</a:t>
            </a:r>
            <a:endParaRPr sz="1100"/>
          </a:p>
        </p:txBody>
      </p:sp>
      <p:pic>
        <p:nvPicPr>
          <p:cNvPr id="856" name="Google Shape;856;p80"/>
          <p:cNvPicPr preferRelativeResize="0">
            <a:picLocks noGrp="1"/>
          </p:cNvPicPr>
          <p:nvPr>
            <p:ph type="body" idx="4294967295"/>
          </p:nvPr>
        </p:nvPicPr>
        <p:blipFill rotWithShape="1">
          <a:blip r:embed="rId3">
            <a:alphaModFix/>
          </a:blip>
          <a:srcRect/>
          <a:stretch/>
        </p:blipFill>
        <p:spPr>
          <a:xfrm>
            <a:off x="2962870" y="750570"/>
            <a:ext cx="3218260" cy="3715941"/>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8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79</a:t>
            </a:fld>
            <a:endParaRPr sz="1100"/>
          </a:p>
        </p:txBody>
      </p:sp>
      <p:sp>
        <p:nvSpPr>
          <p:cNvPr id="863" name="Google Shape;863;p81"/>
          <p:cNvSpPr txBox="1">
            <a:spLocks noGrp="1"/>
          </p:cNvSpPr>
          <p:nvPr>
            <p:ph type="title" idx="4294967295"/>
          </p:nvPr>
        </p:nvSpPr>
        <p:spPr>
          <a:xfrm>
            <a:off x="0" y="1"/>
            <a:ext cx="9144000" cy="70104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class Attribute</a:t>
            </a:r>
            <a:endParaRPr sz="1100"/>
          </a:p>
        </p:txBody>
      </p:sp>
      <p:sp>
        <p:nvSpPr>
          <p:cNvPr id="864" name="Google Shape;864;p81"/>
          <p:cNvSpPr txBox="1">
            <a:spLocks noGrp="1"/>
          </p:cNvSpPr>
          <p:nvPr>
            <p:ph type="body" idx="4294967295"/>
          </p:nvPr>
        </p:nvSpPr>
        <p:spPr>
          <a:xfrm>
            <a:off x="236219" y="930867"/>
            <a:ext cx="8173142" cy="3483775"/>
          </a:xfrm>
          <a:prstGeom prst="rect">
            <a:avLst/>
          </a:prstGeom>
          <a:noFill/>
          <a:ln>
            <a:noFill/>
          </a:ln>
        </p:spPr>
        <p:txBody>
          <a:bodyPr spcFirstLastPara="1" wrap="square" lIns="0" tIns="34275" rIns="0" bIns="34275" anchor="t" anchorCtr="0">
            <a:normAutofit/>
          </a:bodyPr>
          <a:lstStyle/>
          <a:p>
            <a:pPr marL="63500" lvl="0" indent="-133350" algn="l" rtl="0">
              <a:lnSpc>
                <a:spcPct val="90000"/>
              </a:lnSpc>
              <a:spcBef>
                <a:spcPts val="0"/>
              </a:spcBef>
              <a:spcAft>
                <a:spcPts val="0"/>
              </a:spcAft>
              <a:buSzPts val="2100"/>
              <a:buChar char=" "/>
            </a:pPr>
            <a:r>
              <a:rPr lang="en" sz="2100"/>
              <a:t>To define a style for a special type (class) of elements, add a class attribute to the element:</a:t>
            </a:r>
            <a:endParaRPr sz="1100"/>
          </a:p>
          <a:p>
            <a:pPr marL="63500" lvl="0" indent="0" algn="l" rtl="0">
              <a:lnSpc>
                <a:spcPct val="90000"/>
              </a:lnSpc>
              <a:spcBef>
                <a:spcPts val="1100"/>
              </a:spcBef>
              <a:spcAft>
                <a:spcPts val="0"/>
              </a:spcAft>
              <a:buSzPts val="2100"/>
              <a:buNone/>
            </a:pPr>
            <a:endParaRPr sz="2100"/>
          </a:p>
          <a:p>
            <a:pPr marL="63500" lvl="0" indent="0" algn="l" rtl="0">
              <a:lnSpc>
                <a:spcPct val="90000"/>
              </a:lnSpc>
              <a:spcBef>
                <a:spcPts val="1100"/>
              </a:spcBef>
              <a:spcAft>
                <a:spcPts val="0"/>
              </a:spcAft>
              <a:buSzPts val="2100"/>
              <a:buNone/>
            </a:pPr>
            <a:endParaRPr sz="2100"/>
          </a:p>
          <a:p>
            <a:pPr marL="63500" lvl="0" indent="-133350" algn="l" rtl="0">
              <a:lnSpc>
                <a:spcPct val="90000"/>
              </a:lnSpc>
              <a:spcBef>
                <a:spcPts val="1100"/>
              </a:spcBef>
              <a:spcAft>
                <a:spcPts val="0"/>
              </a:spcAft>
              <a:buSzPts val="2100"/>
              <a:buChar char=" "/>
            </a:pPr>
            <a:r>
              <a:rPr lang="en" sz="2100"/>
              <a:t> Now you can define a different style for all elements with the specified class:</a:t>
            </a:r>
            <a:endParaRPr sz="1100"/>
          </a:p>
        </p:txBody>
      </p:sp>
      <p:pic>
        <p:nvPicPr>
          <p:cNvPr id="865" name="Google Shape;865;p81"/>
          <p:cNvPicPr preferRelativeResize="0"/>
          <p:nvPr/>
        </p:nvPicPr>
        <p:blipFill rotWithShape="1">
          <a:blip r:embed="rId3">
            <a:alphaModFix/>
          </a:blip>
          <a:srcRect/>
          <a:stretch/>
        </p:blipFill>
        <p:spPr>
          <a:xfrm>
            <a:off x="2743200" y="1665511"/>
            <a:ext cx="3657600" cy="421078"/>
          </a:xfrm>
          <a:prstGeom prst="rect">
            <a:avLst/>
          </a:prstGeom>
          <a:noFill/>
          <a:ln>
            <a:noFill/>
          </a:ln>
        </p:spPr>
      </p:pic>
      <p:pic>
        <p:nvPicPr>
          <p:cNvPr id="866" name="Google Shape;866;p81"/>
          <p:cNvPicPr preferRelativeResize="0"/>
          <p:nvPr/>
        </p:nvPicPr>
        <p:blipFill rotWithShape="1">
          <a:blip r:embed="rId4">
            <a:alphaModFix/>
          </a:blip>
          <a:srcRect/>
          <a:stretch/>
        </p:blipFill>
        <p:spPr>
          <a:xfrm>
            <a:off x="3714750" y="3242311"/>
            <a:ext cx="1714500" cy="8141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p:nvPr/>
        </p:nvSpPr>
        <p:spPr>
          <a:xfrm>
            <a:off x="0" y="171450"/>
            <a:ext cx="9075420"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HTML Documents</a:t>
            </a:r>
            <a:endParaRPr sz="1100" b="0" i="0" u="none" strike="noStrike" cap="none">
              <a:solidFill>
                <a:schemeClr val="dk1"/>
              </a:solidFill>
              <a:latin typeface="Arial"/>
              <a:ea typeface="Arial"/>
              <a:cs typeface="Arial"/>
              <a:sym typeface="Arial"/>
            </a:endParaRPr>
          </a:p>
        </p:txBody>
      </p:sp>
      <p:sp>
        <p:nvSpPr>
          <p:cNvPr id="177" name="Google Shape;177;p10"/>
          <p:cNvSpPr txBox="1"/>
          <p:nvPr/>
        </p:nvSpPr>
        <p:spPr>
          <a:xfrm>
            <a:off x="586740" y="914401"/>
            <a:ext cx="7414260" cy="4000500"/>
          </a:xfrm>
          <a:prstGeom prst="rect">
            <a:avLst/>
          </a:prstGeom>
          <a:noFill/>
          <a:ln>
            <a:noFill/>
          </a:ln>
        </p:spPr>
        <p:txBody>
          <a:bodyPr spcFirstLastPara="1" wrap="square" lIns="68575" tIns="34275" rIns="68575" bIns="34275" anchor="t" anchorCtr="0">
            <a:noAutofit/>
          </a:bodyPr>
          <a:lstStyle/>
          <a:p>
            <a:pPr marL="393700" marR="0" lvl="0" indent="-349250" algn="l" rtl="0">
              <a:lnSpc>
                <a:spcPct val="150000"/>
              </a:lnSpc>
              <a:spcBef>
                <a:spcPts val="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HTML documents are also </a:t>
            </a:r>
            <a:r>
              <a:rPr lang="en" sz="2100" b="1" i="0" u="none" strike="noStrike" cap="none">
                <a:solidFill>
                  <a:srgbClr val="000000"/>
                </a:solidFill>
                <a:latin typeface="Twentieth Century"/>
                <a:ea typeface="Twentieth Century"/>
                <a:cs typeface="Twentieth Century"/>
                <a:sym typeface="Twentieth Century"/>
              </a:rPr>
              <a:t>called web pages</a:t>
            </a:r>
            <a:endParaRPr sz="1100" b="0" i="0" u="none" strike="noStrike" cap="none">
              <a:solidFill>
                <a:srgbClr val="000000"/>
              </a:solidFill>
              <a:latin typeface="Arial"/>
              <a:ea typeface="Arial"/>
              <a:cs typeface="Arial"/>
              <a:sym typeface="Arial"/>
            </a:endParaRPr>
          </a:p>
          <a:p>
            <a:pPr marL="393700" marR="0" lvl="0" indent="-349250" algn="l" rtl="0">
              <a:lnSpc>
                <a:spcPct val="15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The purpose of a web browser (such as Internet Explorer, Firefox, and Google Chrome) is to read HTML documents and display them as web pages. </a:t>
            </a:r>
            <a:endParaRPr sz="1100" b="0" i="0" u="none" strike="noStrike" cap="none">
              <a:solidFill>
                <a:srgbClr val="000000"/>
              </a:solidFill>
              <a:latin typeface="Arial"/>
              <a:ea typeface="Arial"/>
              <a:cs typeface="Arial"/>
              <a:sym typeface="Arial"/>
            </a:endParaRPr>
          </a:p>
          <a:p>
            <a:pPr marL="393700" marR="0" lvl="0" indent="-349250" algn="l" rtl="0">
              <a:lnSpc>
                <a:spcPct val="150000"/>
              </a:lnSpc>
              <a:spcBef>
                <a:spcPts val="500"/>
              </a:spcBef>
              <a:spcAft>
                <a:spcPts val="0"/>
              </a:spcAft>
              <a:buClr>
                <a:srgbClr val="9FB8CD"/>
              </a:buClr>
              <a:buSzPts val="1300"/>
              <a:buFont typeface="Noto Sans Symbols"/>
              <a:buChar char="❑"/>
            </a:pPr>
            <a:r>
              <a:rPr lang="en" sz="2100" b="0" i="0" u="none" strike="noStrike" cap="none">
                <a:solidFill>
                  <a:srgbClr val="000000"/>
                </a:solidFill>
                <a:latin typeface="Twentieth Century"/>
                <a:ea typeface="Twentieth Century"/>
                <a:cs typeface="Twentieth Century"/>
                <a:sym typeface="Twentieth Century"/>
              </a:rPr>
              <a:t>The browser does not display the HTML tags, but uses the tags to interpret the content of the page:</a:t>
            </a:r>
            <a:endParaRPr sz="1100" b="0" i="0" u="none" strike="noStrike" cap="none">
              <a:solidFill>
                <a:srgbClr val="000000"/>
              </a:solidFill>
              <a:latin typeface="Arial"/>
              <a:ea typeface="Arial"/>
              <a:cs typeface="Arial"/>
              <a:sym typeface="Arial"/>
            </a:endParaRPr>
          </a:p>
        </p:txBody>
      </p:sp>
      <p:sp>
        <p:nvSpPr>
          <p:cNvPr id="178" name="Google Shape;178;p10"/>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8</a:t>
            </a:fld>
            <a:endParaRPr sz="11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82"/>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80</a:t>
            </a:fld>
            <a:endParaRPr sz="1100"/>
          </a:p>
        </p:txBody>
      </p:sp>
      <p:sp>
        <p:nvSpPr>
          <p:cNvPr id="873" name="Google Shape;873;p82"/>
          <p:cNvSpPr txBox="1">
            <a:spLocks noGrp="1"/>
          </p:cNvSpPr>
          <p:nvPr>
            <p:ph type="title" idx="4294967295"/>
          </p:nvPr>
        </p:nvSpPr>
        <p:spPr>
          <a:xfrm>
            <a:off x="0" y="0"/>
            <a:ext cx="9144000" cy="57150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The class Attribute-Example</a:t>
            </a:r>
            <a:endParaRPr sz="1100"/>
          </a:p>
        </p:txBody>
      </p:sp>
      <p:sp>
        <p:nvSpPr>
          <p:cNvPr id="874" name="Google Shape;874;p82"/>
          <p:cNvSpPr txBox="1"/>
          <p:nvPr/>
        </p:nvSpPr>
        <p:spPr>
          <a:xfrm>
            <a:off x="1714500" y="571500"/>
            <a:ext cx="5715000" cy="4141134"/>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330200" marR="0" lvl="0" indent="-27940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&lt;head&gt;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&lt;style type="text/css"&gt;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rgbClr val="FF0000"/>
                </a:solidFill>
                <a:latin typeface="Calibri"/>
                <a:ea typeface="Calibri"/>
                <a:cs typeface="Calibri"/>
                <a:sym typeface="Calibri"/>
              </a:rPr>
              <a:t>. center</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text-align:center;</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&lt;/style&gt;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&lt;/head&gt;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&lt;h1 </a:t>
            </a:r>
            <a:r>
              <a:rPr lang="en" sz="1400" b="1" i="0" u="none" strike="noStrike" cap="none">
                <a:solidFill>
                  <a:srgbClr val="FF0000"/>
                </a:solidFill>
                <a:latin typeface="Calibri"/>
                <a:ea typeface="Calibri"/>
                <a:cs typeface="Calibri"/>
                <a:sym typeface="Calibri"/>
              </a:rPr>
              <a:t>class="center"</a:t>
            </a:r>
            <a:r>
              <a:rPr lang="en" sz="1400" b="1" i="0" u="none" strike="noStrike" cap="none">
                <a:solidFill>
                  <a:schemeClr val="dk1"/>
                </a:solidFill>
                <a:latin typeface="Calibri"/>
                <a:ea typeface="Calibri"/>
                <a:cs typeface="Calibri"/>
                <a:sym typeface="Calibri"/>
              </a:rPr>
              <a:t>&gt;Center-aligned heading&lt;/h1&gt;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&lt;p</a:t>
            </a:r>
            <a:r>
              <a:rPr lang="en" sz="1400" b="1" i="0" u="none" strike="noStrike" cap="none">
                <a:solidFill>
                  <a:srgbClr val="8D4120"/>
                </a:solidFill>
                <a:latin typeface="Calibri"/>
                <a:ea typeface="Calibri"/>
                <a:cs typeface="Calibri"/>
                <a:sym typeface="Calibri"/>
              </a:rPr>
              <a:t> </a:t>
            </a:r>
            <a:r>
              <a:rPr lang="en" sz="1400" b="1" i="0" u="none" strike="noStrike" cap="none">
                <a:solidFill>
                  <a:srgbClr val="FF0000"/>
                </a:solidFill>
                <a:latin typeface="Calibri"/>
                <a:ea typeface="Calibri"/>
                <a:cs typeface="Calibri"/>
                <a:sym typeface="Calibri"/>
              </a:rPr>
              <a:t>class="center</a:t>
            </a:r>
            <a:r>
              <a:rPr lang="en" sz="1400" b="1" i="0" u="none" strike="noStrike" cap="none">
                <a:solidFill>
                  <a:schemeClr val="dk1"/>
                </a:solidFill>
                <a:latin typeface="Calibri"/>
                <a:ea typeface="Calibri"/>
                <a:cs typeface="Calibri"/>
                <a:sym typeface="Calibri"/>
              </a:rPr>
              <a:t>"&gt;Center-aligned paragraph.&lt;/p&gt; </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300"/>
              </a:spcBef>
              <a:spcAft>
                <a:spcPts val="0"/>
              </a:spcAft>
              <a:buClr>
                <a:srgbClr val="000000"/>
              </a:buClr>
              <a:buSzPts val="1400"/>
              <a:buFont typeface="Arial"/>
              <a:buNone/>
            </a:pPr>
            <a:r>
              <a:rPr lang="en" sz="1400" b="1" i="0" u="none" strike="noStrike" cap="none">
                <a:solidFill>
                  <a:schemeClr val="dk1"/>
                </a:solidFill>
                <a:latin typeface="Calibri"/>
                <a:ea typeface="Calibri"/>
                <a:cs typeface="Calibri"/>
                <a:sym typeface="Calibri"/>
              </a:rPr>
              <a:t>&lt;/html&gt;</a:t>
            </a:r>
            <a:endParaRPr sz="1400" b="1" i="0" u="none" strike="noStrike" cap="non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83"/>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81</a:t>
            </a:fld>
            <a:endParaRPr sz="1100"/>
          </a:p>
        </p:txBody>
      </p:sp>
      <p:sp>
        <p:nvSpPr>
          <p:cNvPr id="881" name="Google Shape;881;p83"/>
          <p:cNvSpPr txBox="1">
            <a:spLocks noGrp="1"/>
          </p:cNvSpPr>
          <p:nvPr>
            <p:ph type="title" idx="4294967295"/>
          </p:nvPr>
        </p:nvSpPr>
        <p:spPr>
          <a:xfrm>
            <a:off x="0" y="16755"/>
            <a:ext cx="9090660" cy="514350"/>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2700"/>
              <a:buFont typeface="Twentieth Century"/>
              <a:buNone/>
            </a:pPr>
            <a:r>
              <a:rPr lang="en" sz="2700">
                <a:latin typeface="Twentieth Century"/>
                <a:ea typeface="Twentieth Century"/>
                <a:cs typeface="Twentieth Century"/>
                <a:sym typeface="Twentieth Century"/>
              </a:rPr>
              <a:t>The class Attribute</a:t>
            </a:r>
            <a:endParaRPr sz="1100"/>
          </a:p>
        </p:txBody>
      </p:sp>
      <p:sp>
        <p:nvSpPr>
          <p:cNvPr id="882" name="Google Shape;882;p83"/>
          <p:cNvSpPr txBox="1">
            <a:spLocks noGrp="1"/>
          </p:cNvSpPr>
          <p:nvPr>
            <p:ph type="body" idx="4294967295"/>
          </p:nvPr>
        </p:nvSpPr>
        <p:spPr>
          <a:xfrm>
            <a:off x="420825" y="531100"/>
            <a:ext cx="7450200" cy="3543300"/>
          </a:xfrm>
          <a:prstGeom prst="rect">
            <a:avLst/>
          </a:prstGeom>
          <a:noFill/>
          <a:ln>
            <a:noFill/>
          </a:ln>
        </p:spPr>
        <p:txBody>
          <a:bodyPr spcFirstLastPara="1" wrap="square" lIns="0" tIns="34275" rIns="0" bIns="34275" anchor="t" anchorCtr="0">
            <a:normAutofit/>
          </a:bodyPr>
          <a:lstStyle/>
          <a:p>
            <a:pPr marL="63500" lvl="0" indent="-63500" algn="l" rtl="0">
              <a:lnSpc>
                <a:spcPct val="90000"/>
              </a:lnSpc>
              <a:spcBef>
                <a:spcPts val="0"/>
              </a:spcBef>
              <a:spcAft>
                <a:spcPts val="0"/>
              </a:spcAft>
              <a:buClr>
                <a:schemeClr val="dk1"/>
              </a:buClr>
              <a:buSzPts val="2000"/>
              <a:buChar char=" "/>
            </a:pPr>
            <a:r>
              <a:rPr lang="en" sz="1600">
                <a:solidFill>
                  <a:schemeClr val="dk1"/>
                </a:solidFill>
              </a:rPr>
              <a:t>You can also specify that only specific HTML elements should be affected by a class.</a:t>
            </a:r>
            <a:endParaRPr sz="1600">
              <a:solidFill>
                <a:schemeClr val="dk1"/>
              </a:solidFill>
            </a:endParaRPr>
          </a:p>
          <a:p>
            <a:pPr marL="63500" lvl="0" indent="-63500" algn="l" rtl="0">
              <a:lnSpc>
                <a:spcPct val="90000"/>
              </a:lnSpc>
              <a:spcBef>
                <a:spcPts val="1100"/>
              </a:spcBef>
              <a:spcAft>
                <a:spcPts val="0"/>
              </a:spcAft>
              <a:buClr>
                <a:schemeClr val="dk1"/>
              </a:buClr>
              <a:buSzPts val="2000"/>
              <a:buChar char=" "/>
            </a:pPr>
            <a:r>
              <a:rPr lang="en" sz="1600">
                <a:solidFill>
                  <a:schemeClr val="dk1"/>
                </a:solidFill>
              </a:rPr>
              <a:t>In the next example, ONLY  p elements with class="center" will be center-aligned:</a:t>
            </a:r>
            <a:endParaRPr sz="1600">
              <a:solidFill>
                <a:schemeClr val="dk1"/>
              </a:solidFill>
            </a:endParaRPr>
          </a:p>
          <a:p>
            <a:pPr marL="63500" lvl="0" indent="0" algn="l" rtl="0">
              <a:lnSpc>
                <a:spcPct val="90000"/>
              </a:lnSpc>
              <a:spcBef>
                <a:spcPts val="1100"/>
              </a:spcBef>
              <a:spcAft>
                <a:spcPts val="0"/>
              </a:spcAft>
              <a:buSzPts val="1500"/>
              <a:buNone/>
            </a:pPr>
            <a:endParaRPr sz="1100">
              <a:solidFill>
                <a:schemeClr val="dk1"/>
              </a:solidFill>
            </a:endParaRPr>
          </a:p>
        </p:txBody>
      </p:sp>
      <p:sp>
        <p:nvSpPr>
          <p:cNvPr id="883" name="Google Shape;883;p83"/>
          <p:cNvSpPr txBox="1"/>
          <p:nvPr/>
        </p:nvSpPr>
        <p:spPr>
          <a:xfrm>
            <a:off x="1863090" y="1432561"/>
            <a:ext cx="5715000" cy="3236270"/>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spAutoFit/>
          </a:bodyPr>
          <a:lstStyle/>
          <a:p>
            <a:pPr marL="330200" marR="0" lvl="0" indent="-27940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&lt;head&gt;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&lt;style type="text/css"&gt;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200"/>
              </a:spcBef>
              <a:spcAft>
                <a:spcPts val="0"/>
              </a:spcAft>
              <a:buClr>
                <a:srgbClr val="000000"/>
              </a:buClr>
              <a:buSzPts val="1100"/>
              <a:buFont typeface="Arial"/>
              <a:buNone/>
            </a:pPr>
            <a:r>
              <a:rPr lang="en" sz="1100" b="1" i="0" u="none" strike="noStrike" cap="none">
                <a:solidFill>
                  <a:srgbClr val="FF0000"/>
                </a:solidFill>
                <a:latin typeface="Calibri"/>
                <a:ea typeface="Calibri"/>
                <a:cs typeface="Calibri"/>
                <a:sym typeface="Calibri"/>
              </a:rPr>
              <a:t>p. center</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text-align:center;</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&lt;/style&gt;</a:t>
            </a:r>
            <a:endParaRPr sz="1100" b="0" i="0" u="none" strike="noStrike" cap="none">
              <a:solidFill>
                <a:srgbClr val="000000"/>
              </a:solidFill>
              <a:latin typeface="Arial"/>
              <a:ea typeface="Arial"/>
              <a:cs typeface="Arial"/>
              <a:sym typeface="Arial"/>
            </a:endParaRPr>
          </a:p>
          <a:p>
            <a:pPr marL="330200" marR="0" lvl="0" indent="-279400" algn="l" rtl="0">
              <a:lnSpc>
                <a:spcPct val="10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&lt;/head&gt;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&lt;h1 </a:t>
            </a:r>
            <a:r>
              <a:rPr lang="en" sz="1100" b="1" i="0" u="none" strike="noStrike" cap="none">
                <a:solidFill>
                  <a:srgbClr val="FF0000"/>
                </a:solidFill>
                <a:latin typeface="Calibri"/>
                <a:ea typeface="Calibri"/>
                <a:cs typeface="Calibri"/>
                <a:sym typeface="Calibri"/>
              </a:rPr>
              <a:t>class="center"</a:t>
            </a:r>
            <a:r>
              <a:rPr lang="en" sz="1100" b="1" i="0" u="none" strike="noStrike" cap="none">
                <a:solidFill>
                  <a:schemeClr val="dk1"/>
                </a:solidFill>
                <a:latin typeface="Calibri"/>
                <a:ea typeface="Calibri"/>
                <a:cs typeface="Calibri"/>
                <a:sym typeface="Calibri"/>
              </a:rPr>
              <a:t>&gt;The heading will not be affected&lt;/h1&gt;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&lt;p</a:t>
            </a:r>
            <a:r>
              <a:rPr lang="en" sz="1100" b="1" i="0" u="none" strike="noStrike" cap="none">
                <a:solidFill>
                  <a:srgbClr val="8D4120"/>
                </a:solidFill>
                <a:latin typeface="Calibri"/>
                <a:ea typeface="Calibri"/>
                <a:cs typeface="Calibri"/>
                <a:sym typeface="Calibri"/>
              </a:rPr>
              <a:t> </a:t>
            </a:r>
            <a:r>
              <a:rPr lang="en" sz="1100" b="1" i="0" u="none" strike="noStrike" cap="none">
                <a:solidFill>
                  <a:srgbClr val="FF0000"/>
                </a:solidFill>
                <a:latin typeface="Calibri"/>
                <a:ea typeface="Calibri"/>
                <a:cs typeface="Calibri"/>
                <a:sym typeface="Calibri"/>
              </a:rPr>
              <a:t>class="center</a:t>
            </a:r>
            <a:r>
              <a:rPr lang="en" sz="1100" b="1" i="0" u="none" strike="noStrike" cap="none">
                <a:solidFill>
                  <a:schemeClr val="dk1"/>
                </a:solidFill>
                <a:latin typeface="Calibri"/>
                <a:ea typeface="Calibri"/>
                <a:cs typeface="Calibri"/>
                <a:sym typeface="Calibri"/>
              </a:rPr>
              <a:t>"&gt;Center-aligned paragraph.&lt;/p&gt; </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60000"/>
              </a:lnSpc>
              <a:spcBef>
                <a:spcPts val="200"/>
              </a:spcBef>
              <a:spcAft>
                <a:spcPts val="0"/>
              </a:spcAft>
              <a:buClr>
                <a:srgbClr val="000000"/>
              </a:buClr>
              <a:buSzPts val="1100"/>
              <a:buFont typeface="Arial"/>
              <a:buNone/>
            </a:pPr>
            <a:r>
              <a:rPr lang="en" sz="1100" b="1" i="0" u="none" strike="noStrike" cap="none">
                <a:solidFill>
                  <a:schemeClr val="dk1"/>
                </a:solidFill>
                <a:latin typeface="Calibri"/>
                <a:ea typeface="Calibri"/>
                <a:cs typeface="Calibri"/>
                <a:sym typeface="Calibri"/>
              </a:rPr>
              <a:t>&lt;/html&gt;</a:t>
            </a:r>
            <a:endParaRPr sz="1100" b="1" i="0" u="none" strike="noStrike" cap="none">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4"/>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rmAutofit/>
          </a:bodyPr>
          <a:lstStyle/>
          <a:p>
            <a:pPr marL="0" lvl="0" indent="0" algn="r" rtl="0">
              <a:lnSpc>
                <a:spcPct val="100000"/>
              </a:lnSpc>
              <a:spcBef>
                <a:spcPts val="0"/>
              </a:spcBef>
              <a:spcAft>
                <a:spcPts val="0"/>
              </a:spcAft>
              <a:buSzPts val="1100"/>
              <a:buNone/>
            </a:pPr>
            <a:fld id="{00000000-1234-1234-1234-123412341234}" type="slidenum">
              <a:rPr lang="en" sz="1100"/>
              <a:t>82</a:t>
            </a:fld>
            <a:endParaRPr sz="1100"/>
          </a:p>
        </p:txBody>
      </p:sp>
      <p:sp>
        <p:nvSpPr>
          <p:cNvPr id="890" name="Google Shape;890;p84"/>
          <p:cNvSpPr txBox="1">
            <a:spLocks noGrp="1"/>
          </p:cNvSpPr>
          <p:nvPr>
            <p:ph type="title" idx="4294967295"/>
          </p:nvPr>
        </p:nvSpPr>
        <p:spPr>
          <a:xfrm>
            <a:off x="0" y="-13134"/>
            <a:ext cx="9144000" cy="72941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CSS Multiple style sheets</a:t>
            </a:r>
            <a:endParaRPr sz="1100"/>
          </a:p>
        </p:txBody>
      </p:sp>
      <p:sp>
        <p:nvSpPr>
          <p:cNvPr id="891" name="Google Shape;891;p84"/>
          <p:cNvSpPr txBox="1">
            <a:spLocks noGrp="1"/>
          </p:cNvSpPr>
          <p:nvPr>
            <p:ph type="body" idx="4294967295"/>
          </p:nvPr>
        </p:nvSpPr>
        <p:spPr>
          <a:xfrm>
            <a:off x="1327075" y="1226038"/>
            <a:ext cx="2687471" cy="1747242"/>
          </a:xfrm>
          <a:prstGeom prst="rect">
            <a:avLst/>
          </a:prstGeom>
          <a:noFill/>
          <a:ln>
            <a:noFill/>
          </a:ln>
        </p:spPr>
        <p:txBody>
          <a:bodyPr spcFirstLastPara="1" wrap="square" lIns="0" tIns="34275" rIns="0" bIns="34275" anchor="t" anchorCtr="0">
            <a:normAutofit/>
          </a:bodyPr>
          <a:lstStyle/>
          <a:p>
            <a:pPr marL="241300" lvl="0" indent="-234950" algn="l" rtl="0">
              <a:lnSpc>
                <a:spcPct val="90000"/>
              </a:lnSpc>
              <a:spcBef>
                <a:spcPts val="0"/>
              </a:spcBef>
              <a:spcAft>
                <a:spcPts val="0"/>
              </a:spcAft>
              <a:buSzPts val="1500"/>
              <a:buFont typeface="Noto Sans Symbols"/>
              <a:buChar char="◻"/>
            </a:pPr>
            <a:r>
              <a:rPr lang="en" sz="1100"/>
              <a:t> </a:t>
            </a:r>
            <a:r>
              <a:rPr lang="en" sz="1100" u="sng"/>
              <a:t>External style sheet </a:t>
            </a:r>
            <a:r>
              <a:rPr lang="en" sz="1100"/>
              <a:t>has these properties for the h3 selector:</a:t>
            </a:r>
            <a:endParaRPr sz="1100"/>
          </a:p>
          <a:p>
            <a:pPr marL="241300" lvl="0" indent="-241300" algn="l" rtl="0">
              <a:lnSpc>
                <a:spcPct val="90000"/>
              </a:lnSpc>
              <a:spcBef>
                <a:spcPts val="900"/>
              </a:spcBef>
              <a:spcAft>
                <a:spcPts val="0"/>
              </a:spcAft>
              <a:buSzPts val="1400"/>
              <a:buNone/>
            </a:pPr>
            <a:r>
              <a:rPr lang="en" sz="1400"/>
              <a:t>   </a:t>
            </a:r>
            <a:r>
              <a:rPr lang="en" sz="1400" b="1">
                <a:solidFill>
                  <a:srgbClr val="8D4120"/>
                </a:solidFill>
              </a:rPr>
              <a:t>h3</a:t>
            </a:r>
            <a:br>
              <a:rPr lang="en" sz="1400" b="1">
                <a:solidFill>
                  <a:srgbClr val="8D4120"/>
                </a:solidFill>
              </a:rPr>
            </a:br>
            <a:r>
              <a:rPr lang="en" sz="1400" b="1">
                <a:solidFill>
                  <a:srgbClr val="8D4120"/>
                </a:solidFill>
              </a:rPr>
              <a:t>{</a:t>
            </a:r>
            <a:br>
              <a:rPr lang="en" sz="1400" b="1">
                <a:solidFill>
                  <a:srgbClr val="8D4120"/>
                </a:solidFill>
              </a:rPr>
            </a:br>
            <a:r>
              <a:rPr lang="en" sz="1400" b="1">
                <a:solidFill>
                  <a:srgbClr val="8D4120"/>
                </a:solidFill>
              </a:rPr>
              <a:t>color:red;</a:t>
            </a:r>
            <a:br>
              <a:rPr lang="en" sz="1400" b="1">
                <a:solidFill>
                  <a:srgbClr val="8D4120"/>
                </a:solidFill>
              </a:rPr>
            </a:br>
            <a:r>
              <a:rPr lang="en" sz="1400" b="1">
                <a:solidFill>
                  <a:srgbClr val="8D4120"/>
                </a:solidFill>
              </a:rPr>
              <a:t>text-align:left;</a:t>
            </a:r>
            <a:br>
              <a:rPr lang="en" sz="1400" b="1">
                <a:solidFill>
                  <a:srgbClr val="8D4120"/>
                </a:solidFill>
              </a:rPr>
            </a:br>
            <a:r>
              <a:rPr lang="en" sz="1400" b="1">
                <a:solidFill>
                  <a:srgbClr val="8D4120"/>
                </a:solidFill>
              </a:rPr>
              <a:t>font-size:8pt;</a:t>
            </a:r>
            <a:br>
              <a:rPr lang="en" sz="1400" b="1">
                <a:solidFill>
                  <a:srgbClr val="8D4120"/>
                </a:solidFill>
              </a:rPr>
            </a:br>
            <a:r>
              <a:rPr lang="en" sz="1400" b="1">
                <a:solidFill>
                  <a:srgbClr val="8D4120"/>
                </a:solidFill>
              </a:rPr>
              <a:t>}</a:t>
            </a:r>
            <a:endParaRPr sz="1100"/>
          </a:p>
        </p:txBody>
      </p:sp>
      <p:sp>
        <p:nvSpPr>
          <p:cNvPr id="892" name="Google Shape;892;p84"/>
          <p:cNvSpPr txBox="1">
            <a:spLocks noGrp="1"/>
          </p:cNvSpPr>
          <p:nvPr>
            <p:ph type="body" idx="4294967295"/>
          </p:nvPr>
        </p:nvSpPr>
        <p:spPr>
          <a:xfrm>
            <a:off x="5357033" y="1224557"/>
            <a:ext cx="2697480" cy="1722834"/>
          </a:xfrm>
          <a:prstGeom prst="rect">
            <a:avLst/>
          </a:prstGeom>
          <a:noFill/>
          <a:ln>
            <a:noFill/>
          </a:ln>
        </p:spPr>
        <p:txBody>
          <a:bodyPr spcFirstLastPara="1" wrap="square" lIns="0" tIns="34275" rIns="0" bIns="34275" anchor="t" anchorCtr="0">
            <a:normAutofit/>
          </a:bodyPr>
          <a:lstStyle/>
          <a:p>
            <a:pPr marL="241300" lvl="0" indent="-234950" algn="l" rtl="0">
              <a:lnSpc>
                <a:spcPct val="90000"/>
              </a:lnSpc>
              <a:spcBef>
                <a:spcPts val="0"/>
              </a:spcBef>
              <a:spcAft>
                <a:spcPts val="0"/>
              </a:spcAft>
              <a:buSzPts val="1500"/>
              <a:buFont typeface="Noto Sans Symbols"/>
              <a:buChar char="◻"/>
            </a:pPr>
            <a:r>
              <a:rPr lang="en" sz="1100" u="sng"/>
              <a:t>Internal style sheet </a:t>
            </a:r>
            <a:r>
              <a:rPr lang="en" sz="1100"/>
              <a:t>has these properties for the h3 selector:</a:t>
            </a:r>
            <a:endParaRPr sz="1100"/>
          </a:p>
          <a:p>
            <a:pPr marL="241300" lvl="0" indent="-241300" algn="l" rtl="0">
              <a:lnSpc>
                <a:spcPct val="90000"/>
              </a:lnSpc>
              <a:spcBef>
                <a:spcPts val="900"/>
              </a:spcBef>
              <a:spcAft>
                <a:spcPts val="0"/>
              </a:spcAft>
              <a:buSzPts val="1400"/>
              <a:buNone/>
            </a:pPr>
            <a:r>
              <a:rPr lang="en" sz="1400"/>
              <a:t>   </a:t>
            </a:r>
            <a:r>
              <a:rPr lang="en" sz="1400" b="1">
                <a:solidFill>
                  <a:srgbClr val="8D4120"/>
                </a:solidFill>
              </a:rPr>
              <a:t>h3</a:t>
            </a:r>
            <a:br>
              <a:rPr lang="en" sz="1400" b="1">
                <a:solidFill>
                  <a:srgbClr val="8D4120"/>
                </a:solidFill>
              </a:rPr>
            </a:br>
            <a:r>
              <a:rPr lang="en" sz="1400" b="1">
                <a:solidFill>
                  <a:srgbClr val="8D4120"/>
                </a:solidFill>
              </a:rPr>
              <a:t>{</a:t>
            </a:r>
            <a:br>
              <a:rPr lang="en" sz="1400" b="1">
                <a:solidFill>
                  <a:srgbClr val="8D4120"/>
                </a:solidFill>
              </a:rPr>
            </a:br>
            <a:r>
              <a:rPr lang="en" sz="1400" b="1">
                <a:solidFill>
                  <a:srgbClr val="8D4120"/>
                </a:solidFill>
              </a:rPr>
              <a:t>text-align:right;</a:t>
            </a:r>
            <a:br>
              <a:rPr lang="en" sz="1400" b="1">
                <a:solidFill>
                  <a:srgbClr val="8D4120"/>
                </a:solidFill>
              </a:rPr>
            </a:br>
            <a:r>
              <a:rPr lang="en" sz="1400" b="1">
                <a:solidFill>
                  <a:srgbClr val="8D4120"/>
                </a:solidFill>
              </a:rPr>
              <a:t>font-size:20pt;</a:t>
            </a:r>
            <a:br>
              <a:rPr lang="en" sz="1400" b="1">
                <a:solidFill>
                  <a:srgbClr val="8D4120"/>
                </a:solidFill>
              </a:rPr>
            </a:br>
            <a:r>
              <a:rPr lang="en" sz="1400" b="1">
                <a:solidFill>
                  <a:srgbClr val="8D4120"/>
                </a:solidFill>
              </a:rPr>
              <a:t>}</a:t>
            </a:r>
            <a:endParaRPr sz="1100"/>
          </a:p>
        </p:txBody>
      </p:sp>
      <p:sp>
        <p:nvSpPr>
          <p:cNvPr id="893" name="Google Shape;893;p84"/>
          <p:cNvSpPr/>
          <p:nvPr/>
        </p:nvSpPr>
        <p:spPr>
          <a:xfrm rot="-5400000">
            <a:off x="4171378" y="1257872"/>
            <a:ext cx="342900" cy="3770757"/>
          </a:xfrm>
          <a:prstGeom prst="leftBrace">
            <a:avLst>
              <a:gd name="adj1" fmla="val 8333"/>
              <a:gd name="adj2" fmla="val 50000"/>
            </a:avLst>
          </a:prstGeom>
          <a:noFill/>
          <a:ln w="25400"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894" name="Google Shape;894;p84"/>
          <p:cNvSpPr/>
          <p:nvPr/>
        </p:nvSpPr>
        <p:spPr>
          <a:xfrm>
            <a:off x="2857500" y="3714750"/>
            <a:ext cx="3429000" cy="692497"/>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8D4120"/>
                </a:solidFill>
                <a:latin typeface="Calibri"/>
                <a:ea typeface="Calibri"/>
                <a:cs typeface="Calibri"/>
                <a:sym typeface="Calibri"/>
              </a:rPr>
              <a:t>                color:red;</a:t>
            </a:r>
            <a:br>
              <a:rPr lang="en" sz="1400" b="1" i="0" u="none" strike="noStrike" cap="none">
                <a:solidFill>
                  <a:srgbClr val="8D4120"/>
                </a:solidFill>
                <a:latin typeface="Calibri"/>
                <a:ea typeface="Calibri"/>
                <a:cs typeface="Calibri"/>
                <a:sym typeface="Calibri"/>
              </a:rPr>
            </a:br>
            <a:r>
              <a:rPr lang="en" sz="1400" b="1" i="0" u="none" strike="noStrike" cap="none">
                <a:solidFill>
                  <a:srgbClr val="8D4120"/>
                </a:solidFill>
                <a:latin typeface="Calibri"/>
                <a:ea typeface="Calibri"/>
                <a:cs typeface="Calibri"/>
                <a:sym typeface="Calibri"/>
              </a:rPr>
              <a:t>	text-align:right;</a:t>
            </a:r>
            <a:br>
              <a:rPr lang="en" sz="1400" b="1" i="0" u="none" strike="noStrike" cap="none">
                <a:solidFill>
                  <a:srgbClr val="8D4120"/>
                </a:solidFill>
                <a:latin typeface="Calibri"/>
                <a:ea typeface="Calibri"/>
                <a:cs typeface="Calibri"/>
                <a:sym typeface="Calibri"/>
              </a:rPr>
            </a:br>
            <a:r>
              <a:rPr lang="en" sz="1400" b="1" i="0" u="none" strike="noStrike" cap="none">
                <a:solidFill>
                  <a:srgbClr val="8D4120"/>
                </a:solidFill>
                <a:latin typeface="Calibri"/>
                <a:ea typeface="Calibri"/>
                <a:cs typeface="Calibri"/>
                <a:sym typeface="Calibri"/>
              </a:rPr>
              <a:t>	font-size:20pt;</a:t>
            </a: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85"/>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83</a:t>
            </a:fld>
            <a:endParaRPr sz="1100"/>
          </a:p>
        </p:txBody>
      </p:sp>
      <p:sp>
        <p:nvSpPr>
          <p:cNvPr id="901" name="Google Shape;901;p85"/>
          <p:cNvSpPr txBox="1">
            <a:spLocks noGrp="1"/>
          </p:cNvSpPr>
          <p:nvPr>
            <p:ph type="title" idx="4294967295"/>
          </p:nvPr>
        </p:nvSpPr>
        <p:spPr>
          <a:xfrm>
            <a:off x="0" y="0"/>
            <a:ext cx="9144000" cy="647224"/>
          </a:xfrm>
          <a:prstGeom prst="rect">
            <a:avLst/>
          </a:prstGeom>
          <a:noFill/>
          <a:ln>
            <a:noFill/>
          </a:ln>
        </p:spPr>
        <p:txBody>
          <a:bodyPr spcFirstLastPara="1" wrap="square" lIns="68575" tIns="34275" rIns="68575" bIns="34275" anchor="b" anchorCtr="0">
            <a:normAutofit/>
          </a:bodyPr>
          <a:lstStyle/>
          <a:p>
            <a:pPr marL="0" lvl="0" indent="0" algn="ctr" rtl="0">
              <a:lnSpc>
                <a:spcPct val="85000"/>
              </a:lnSpc>
              <a:spcBef>
                <a:spcPts val="0"/>
              </a:spcBef>
              <a:spcAft>
                <a:spcPts val="0"/>
              </a:spcAft>
              <a:buClr>
                <a:srgbClr val="3F3F3F"/>
              </a:buClr>
              <a:buSzPts val="3000"/>
              <a:buFont typeface="Twentieth Century"/>
              <a:buNone/>
            </a:pPr>
            <a:r>
              <a:rPr lang="en" sz="3000">
                <a:latin typeface="Twentieth Century"/>
                <a:ea typeface="Twentieth Century"/>
                <a:cs typeface="Twentieth Century"/>
                <a:sym typeface="Twentieth Century"/>
              </a:rPr>
              <a:t>Multiple Styles Will Cascade into One</a:t>
            </a:r>
            <a:endParaRPr sz="1100"/>
          </a:p>
        </p:txBody>
      </p:sp>
      <p:sp>
        <p:nvSpPr>
          <p:cNvPr id="902" name="Google Shape;902;p85"/>
          <p:cNvSpPr txBox="1">
            <a:spLocks noGrp="1"/>
          </p:cNvSpPr>
          <p:nvPr>
            <p:ph type="body" idx="4294967295"/>
          </p:nvPr>
        </p:nvSpPr>
        <p:spPr>
          <a:xfrm>
            <a:off x="413050" y="748150"/>
            <a:ext cx="8338800" cy="3808500"/>
          </a:xfrm>
          <a:prstGeom prst="rect">
            <a:avLst/>
          </a:prstGeom>
          <a:noFill/>
          <a:ln>
            <a:noFill/>
          </a:ln>
        </p:spPr>
        <p:txBody>
          <a:bodyPr spcFirstLastPara="1" wrap="square" lIns="0" tIns="34275" rIns="0" bIns="34275" anchor="t" anchorCtr="0">
            <a:normAutofit/>
          </a:bodyPr>
          <a:lstStyle/>
          <a:p>
            <a:pPr marL="63500" lvl="0" indent="-133350" algn="l" rtl="0">
              <a:lnSpc>
                <a:spcPct val="90000"/>
              </a:lnSpc>
              <a:spcBef>
                <a:spcPts val="0"/>
              </a:spcBef>
              <a:spcAft>
                <a:spcPts val="0"/>
              </a:spcAft>
              <a:buSzPts val="2100"/>
              <a:buChar char=" "/>
            </a:pPr>
            <a:r>
              <a:rPr lang="en" sz="2100"/>
              <a:t>What style will be used when there is more than one style specified for an HTML element?</a:t>
            </a:r>
            <a:endParaRPr sz="1100"/>
          </a:p>
          <a:p>
            <a:pPr marL="63500" lvl="0" indent="0" algn="l" rtl="0">
              <a:lnSpc>
                <a:spcPct val="90000"/>
              </a:lnSpc>
              <a:spcBef>
                <a:spcPts val="1100"/>
              </a:spcBef>
              <a:spcAft>
                <a:spcPts val="0"/>
              </a:spcAft>
              <a:buSzPts val="2100"/>
              <a:buNone/>
            </a:pPr>
            <a:endParaRPr sz="2100"/>
          </a:p>
          <a:p>
            <a:pPr marL="63500" lvl="0" indent="-133350" algn="l" rtl="0">
              <a:lnSpc>
                <a:spcPct val="90000"/>
              </a:lnSpc>
              <a:spcBef>
                <a:spcPts val="1100"/>
              </a:spcBef>
              <a:spcAft>
                <a:spcPts val="0"/>
              </a:spcAft>
              <a:buSzPts val="2100"/>
              <a:buChar char=" "/>
            </a:pPr>
            <a:r>
              <a:rPr lang="en" sz="2100"/>
              <a:t>Generally speaking we can say that all the styles will "cascade" into a new "virtual" style sheet by the following rules, </a:t>
            </a:r>
            <a:r>
              <a:rPr lang="en" sz="2100" b="1" u="sng"/>
              <a:t>where number four has the highest priority:</a:t>
            </a:r>
            <a:endParaRPr sz="1100"/>
          </a:p>
          <a:p>
            <a:pPr marL="431800" lvl="0" indent="-387350" algn="l" rtl="0">
              <a:lnSpc>
                <a:spcPct val="90000"/>
              </a:lnSpc>
              <a:spcBef>
                <a:spcPts val="1100"/>
              </a:spcBef>
              <a:spcAft>
                <a:spcPts val="0"/>
              </a:spcAft>
              <a:buSzPts val="2100"/>
              <a:buFont typeface="Calibri"/>
              <a:buAutoNum type="arabicPeriod"/>
            </a:pPr>
            <a:r>
              <a:rPr lang="en" sz="2100"/>
              <a:t>Browser default</a:t>
            </a:r>
            <a:endParaRPr sz="1100"/>
          </a:p>
          <a:p>
            <a:pPr marL="431800" lvl="0" indent="-387350" algn="l" rtl="0">
              <a:lnSpc>
                <a:spcPct val="90000"/>
              </a:lnSpc>
              <a:spcBef>
                <a:spcPts val="1100"/>
              </a:spcBef>
              <a:spcAft>
                <a:spcPts val="0"/>
              </a:spcAft>
              <a:buSzPts val="2100"/>
              <a:buFont typeface="Calibri"/>
              <a:buAutoNum type="arabicPeriod"/>
            </a:pPr>
            <a:r>
              <a:rPr lang="en" sz="2100"/>
              <a:t>External style sheet</a:t>
            </a:r>
            <a:endParaRPr sz="1100"/>
          </a:p>
          <a:p>
            <a:pPr marL="431800" lvl="0" indent="-387350" algn="l" rtl="0">
              <a:lnSpc>
                <a:spcPct val="90000"/>
              </a:lnSpc>
              <a:spcBef>
                <a:spcPts val="1100"/>
              </a:spcBef>
              <a:spcAft>
                <a:spcPts val="0"/>
              </a:spcAft>
              <a:buSzPts val="2100"/>
              <a:buFont typeface="Calibri"/>
              <a:buAutoNum type="arabicPeriod"/>
            </a:pPr>
            <a:r>
              <a:rPr lang="en" sz="2100"/>
              <a:t>Internal style sheet (in the head section)</a:t>
            </a:r>
            <a:endParaRPr sz="1100"/>
          </a:p>
          <a:p>
            <a:pPr marL="431800" lvl="0" indent="-387350" algn="l" rtl="0">
              <a:lnSpc>
                <a:spcPct val="90000"/>
              </a:lnSpc>
              <a:spcBef>
                <a:spcPts val="1100"/>
              </a:spcBef>
              <a:spcAft>
                <a:spcPts val="0"/>
              </a:spcAft>
              <a:buSzPts val="2100"/>
              <a:buFont typeface="Calibri"/>
              <a:buAutoNum type="arabicPeriod"/>
            </a:pPr>
            <a:r>
              <a:rPr lang="en" sz="2100"/>
              <a:t>Inline style (inside an HTML element)</a:t>
            </a:r>
            <a:endParaRPr sz="11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86"/>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84</a:t>
            </a:fld>
            <a:endParaRPr sz="1100"/>
          </a:p>
        </p:txBody>
      </p:sp>
      <p:sp>
        <p:nvSpPr>
          <p:cNvPr id="909" name="Google Shape;909;p86"/>
          <p:cNvSpPr/>
          <p:nvPr/>
        </p:nvSpPr>
        <p:spPr>
          <a:xfrm>
            <a:off x="2601030" y="2225501"/>
            <a:ext cx="3941944" cy="69249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100"/>
              <a:buFont typeface="Arial"/>
              <a:buNone/>
            </a:pPr>
            <a:r>
              <a:rPr lang="en" sz="4100" b="1" i="0" u="none" strike="noStrike" cap="none">
                <a:solidFill>
                  <a:srgbClr val="EC8E58"/>
                </a:solidFill>
                <a:latin typeface="Calibri"/>
                <a:ea typeface="Calibri"/>
                <a:cs typeface="Calibri"/>
                <a:sym typeface="Calibri"/>
              </a:rPr>
              <a:t>ANY QUESTIONS?</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87"/>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85</a:t>
            </a:fld>
            <a:endParaRPr sz="1100"/>
          </a:p>
        </p:txBody>
      </p:sp>
      <p:sp>
        <p:nvSpPr>
          <p:cNvPr id="916" name="Google Shape;916;p87"/>
          <p:cNvSpPr/>
          <p:nvPr/>
        </p:nvSpPr>
        <p:spPr>
          <a:xfrm>
            <a:off x="3210477" y="2225501"/>
            <a:ext cx="2723053" cy="692497"/>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100"/>
              <a:buFont typeface="Arial"/>
              <a:buNone/>
            </a:pPr>
            <a:r>
              <a:rPr lang="en" sz="4100" b="1" i="0" u="none" strike="noStrike" cap="none">
                <a:solidFill>
                  <a:srgbClr val="EC8E58"/>
                </a:solidFill>
                <a:latin typeface="Calibri"/>
                <a:ea typeface="Calibri"/>
                <a:cs typeface="Calibri"/>
                <a:sym typeface="Calibri"/>
              </a:rPr>
              <a:t>THANK YOU</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p:nvPr/>
        </p:nvSpPr>
        <p:spPr>
          <a:xfrm>
            <a:off x="0" y="171450"/>
            <a:ext cx="9144000" cy="742950"/>
          </a:xfrm>
          <a:prstGeom prst="rect">
            <a:avLst/>
          </a:prstGeom>
          <a:noFill/>
          <a:ln>
            <a:noFill/>
          </a:ln>
        </p:spPr>
        <p:txBody>
          <a:bodyPr spcFirstLastPara="1" wrap="square" lIns="68575" tIns="34275" rIns="68575" bIns="34275" anchor="ctr" anchorCtr="0">
            <a:noAutofit/>
          </a:bodyPr>
          <a:lstStyle/>
          <a:p>
            <a:pPr marL="36830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dk1"/>
                </a:solidFill>
                <a:latin typeface="Twentieth Century"/>
                <a:ea typeface="Twentieth Century"/>
                <a:cs typeface="Twentieth Century"/>
                <a:sym typeface="Twentieth Century"/>
              </a:rPr>
              <a:t>Example</a:t>
            </a:r>
            <a:endParaRPr sz="1100" b="0" i="0" u="none" strike="noStrike" cap="none">
              <a:solidFill>
                <a:schemeClr val="dk1"/>
              </a:solidFill>
              <a:latin typeface="Arial"/>
              <a:ea typeface="Arial"/>
              <a:cs typeface="Arial"/>
              <a:sym typeface="Arial"/>
            </a:endParaRPr>
          </a:p>
        </p:txBody>
      </p:sp>
      <p:sp>
        <p:nvSpPr>
          <p:cNvPr id="187" name="Google Shape;187;p11"/>
          <p:cNvSpPr txBox="1"/>
          <p:nvPr/>
        </p:nvSpPr>
        <p:spPr>
          <a:xfrm>
            <a:off x="632149" y="688132"/>
            <a:ext cx="6172200" cy="3429000"/>
          </a:xfrm>
          <a:prstGeom prst="rect">
            <a:avLst/>
          </a:prstGeom>
          <a:noFill/>
          <a:ln>
            <a:noFill/>
          </a:ln>
        </p:spPr>
        <p:txBody>
          <a:bodyPr spcFirstLastPara="1" wrap="square" lIns="68575" tIns="34275" rIns="68575" bIns="34275" anchor="t" anchorCtr="0">
            <a:noAutofit/>
          </a:bodyPr>
          <a:lstStyle/>
          <a:p>
            <a:pPr marL="330200" marR="0" lvl="0" indent="-279400" algn="l" rtl="0">
              <a:lnSpc>
                <a:spcPct val="140000"/>
              </a:lnSpc>
              <a:spcBef>
                <a:spcPts val="0"/>
              </a:spcBef>
              <a:spcAft>
                <a:spcPts val="0"/>
              </a:spcAft>
              <a:buClr>
                <a:srgbClr val="000000"/>
              </a:buClr>
              <a:buSzPts val="1400"/>
              <a:buFont typeface="Arial"/>
              <a:buNone/>
            </a:pPr>
            <a:endParaRPr sz="1400" b="1" i="0" u="none" strike="noStrike" cap="none">
              <a:solidFill>
                <a:srgbClr val="FF0000"/>
              </a:solidFill>
              <a:latin typeface="Times New Roman"/>
              <a:ea typeface="Times New Roman"/>
              <a:cs typeface="Times New Roman"/>
              <a:sym typeface="Times New Roman"/>
            </a:endParaRPr>
          </a:p>
          <a:p>
            <a:pPr marL="330200" marR="0" lvl="0" indent="-279400" algn="l" rtl="0">
              <a:lnSpc>
                <a:spcPct val="140000"/>
              </a:lnSpc>
              <a:spcBef>
                <a:spcPts val="500"/>
              </a:spcBef>
              <a:spcAft>
                <a:spcPts val="0"/>
              </a:spcAft>
              <a:buClr>
                <a:srgbClr val="000000"/>
              </a:buClr>
              <a:buSzPts val="1400"/>
              <a:buFont typeface="Arial"/>
              <a:buNone/>
            </a:pPr>
            <a:r>
              <a:rPr lang="en" sz="14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500"/>
              </a:spcBef>
              <a:spcAft>
                <a:spcPts val="0"/>
              </a:spcAft>
              <a:buClr>
                <a:srgbClr val="000000"/>
              </a:buClr>
              <a:buSzPts val="1400"/>
              <a:buFont typeface="Arial"/>
              <a:buNone/>
            </a:pPr>
            <a:r>
              <a:rPr lang="en" sz="1400" b="1" i="0" u="none" strike="noStrike" cap="none">
                <a:solidFill>
                  <a:srgbClr val="0070C0"/>
                </a:solidFill>
                <a:latin typeface="Times New Roman"/>
                <a:ea typeface="Times New Roman"/>
                <a:cs typeface="Times New Roman"/>
                <a:sym typeface="Times New Roman"/>
              </a:rPr>
              <a:t>	&lt;head&gt;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500"/>
              </a:spcBef>
              <a:spcAft>
                <a:spcPts val="0"/>
              </a:spcAft>
              <a:buClr>
                <a:srgbClr val="000000"/>
              </a:buClr>
              <a:buSzPts val="1400"/>
              <a:buFont typeface="Arial"/>
              <a:buNone/>
            </a:pPr>
            <a:r>
              <a:rPr lang="en" sz="1400" b="1" i="0" u="none" strike="noStrike" cap="none">
                <a:solidFill>
                  <a:srgbClr val="00B050"/>
                </a:solidFill>
                <a:latin typeface="Times New Roman"/>
                <a:ea typeface="Times New Roman"/>
                <a:cs typeface="Times New Roman"/>
                <a:sym typeface="Times New Roman"/>
              </a:rPr>
              <a:t>		&lt;title&gt;</a:t>
            </a:r>
            <a:r>
              <a:rPr lang="en" sz="1400" b="1" i="0" u="none" strike="noStrike" cap="none">
                <a:solidFill>
                  <a:srgbClr val="000000"/>
                </a:solidFill>
                <a:latin typeface="Times New Roman"/>
                <a:ea typeface="Times New Roman"/>
                <a:cs typeface="Times New Roman"/>
                <a:sym typeface="Times New Roman"/>
              </a:rPr>
              <a:t>My first HTML document</a:t>
            </a:r>
            <a:r>
              <a:rPr lang="en" sz="1400" b="1" i="0" u="none" strike="noStrike" cap="none">
                <a:solidFill>
                  <a:srgbClr val="00B050"/>
                </a:solidFill>
                <a:latin typeface="Times New Roman"/>
                <a:ea typeface="Times New Roman"/>
                <a:cs typeface="Times New Roman"/>
                <a:sym typeface="Times New Roman"/>
              </a:rPr>
              <a:t>&lt;/title&gt;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500"/>
              </a:spcBef>
              <a:spcAft>
                <a:spcPts val="0"/>
              </a:spcAft>
              <a:buClr>
                <a:srgbClr val="000000"/>
              </a:buClr>
              <a:buSzPts val="1400"/>
              <a:buFont typeface="Arial"/>
              <a:buNone/>
            </a:pPr>
            <a:r>
              <a:rPr lang="en" sz="1400" b="1" i="0" u="none" strike="noStrike" cap="none">
                <a:solidFill>
                  <a:srgbClr val="FF0000"/>
                </a:solidFill>
                <a:latin typeface="Times New Roman"/>
                <a:ea typeface="Times New Roman"/>
                <a:cs typeface="Times New Roman"/>
                <a:sym typeface="Times New Roman"/>
              </a:rPr>
              <a:t>	</a:t>
            </a:r>
            <a:r>
              <a:rPr lang="en" sz="1400" b="1" i="0" u="none" strike="noStrike" cap="none">
                <a:solidFill>
                  <a:srgbClr val="0070C0"/>
                </a:solidFill>
                <a:latin typeface="Times New Roman"/>
                <a:ea typeface="Times New Roman"/>
                <a:cs typeface="Times New Roman"/>
                <a:sym typeface="Times New Roman"/>
              </a:rPr>
              <a:t>&lt;/head&gt;</a:t>
            </a:r>
            <a:br>
              <a:rPr lang="en" sz="1400" b="1" i="0" u="none" strike="noStrike" cap="none">
                <a:solidFill>
                  <a:srgbClr val="000000"/>
                </a:solidFill>
                <a:latin typeface="Times New Roman"/>
                <a:ea typeface="Times New Roman"/>
                <a:cs typeface="Times New Roman"/>
                <a:sym typeface="Times New Roman"/>
              </a:rPr>
            </a:br>
            <a:r>
              <a:rPr lang="en" sz="1400" b="1" i="0" u="none" strike="noStrike" cap="none">
                <a:solidFill>
                  <a:srgbClr val="0070C0"/>
                </a:solidFill>
                <a:latin typeface="Times New Roman"/>
                <a:ea typeface="Times New Roman"/>
                <a:cs typeface="Times New Roman"/>
                <a:sym typeface="Times New Roman"/>
              </a:rPr>
              <a:t>&lt;body&gt;</a:t>
            </a:r>
            <a:br>
              <a:rPr lang="en" sz="1400" b="1" i="0" u="none" strike="noStrike" cap="none">
                <a:solidFill>
                  <a:srgbClr val="000000"/>
                </a:solidFill>
                <a:latin typeface="Times New Roman"/>
                <a:ea typeface="Times New Roman"/>
                <a:cs typeface="Times New Roman"/>
                <a:sym typeface="Times New Roman"/>
              </a:rPr>
            </a:br>
            <a:r>
              <a:rPr lang="en" sz="1400" b="1" i="0" u="none" strike="noStrike" cap="none">
                <a:solidFill>
                  <a:srgbClr val="00B050"/>
                </a:solidFill>
                <a:latin typeface="Times New Roman"/>
                <a:ea typeface="Times New Roman"/>
                <a:cs typeface="Times New Roman"/>
                <a:sym typeface="Times New Roman"/>
              </a:rPr>
              <a:t>&lt;h1&gt;</a:t>
            </a:r>
            <a:r>
              <a:rPr lang="en" sz="1400" b="1" i="0" u="none" strike="noStrike" cap="none">
                <a:solidFill>
                  <a:srgbClr val="000000"/>
                </a:solidFill>
                <a:latin typeface="Times New Roman"/>
                <a:ea typeface="Times New Roman"/>
                <a:cs typeface="Times New Roman"/>
                <a:sym typeface="Times New Roman"/>
              </a:rPr>
              <a:t>My First Heading</a:t>
            </a:r>
            <a:r>
              <a:rPr lang="en" sz="1400" b="1" i="0" u="none" strike="noStrike" cap="none">
                <a:solidFill>
                  <a:srgbClr val="00B050"/>
                </a:solidFill>
                <a:latin typeface="Times New Roman"/>
                <a:ea typeface="Times New Roman"/>
                <a:cs typeface="Times New Roman"/>
                <a:sym typeface="Times New Roman"/>
              </a:rPr>
              <a:t>&lt;/h1&gt;</a:t>
            </a:r>
            <a:br>
              <a:rPr lang="en" sz="1400" b="1" i="0" u="none" strike="noStrike" cap="none">
                <a:solidFill>
                  <a:srgbClr val="00B050"/>
                </a:solidFill>
                <a:latin typeface="Times New Roman"/>
                <a:ea typeface="Times New Roman"/>
                <a:cs typeface="Times New Roman"/>
                <a:sym typeface="Times New Roman"/>
              </a:rPr>
            </a:br>
            <a:r>
              <a:rPr lang="en" sz="1400" b="1" i="0" u="none" strike="noStrike" cap="none">
                <a:solidFill>
                  <a:srgbClr val="00B050"/>
                </a:solidFill>
                <a:latin typeface="Times New Roman"/>
                <a:ea typeface="Times New Roman"/>
                <a:cs typeface="Times New Roman"/>
                <a:sym typeface="Times New Roman"/>
              </a:rPr>
              <a:t>&lt;p&gt;</a:t>
            </a:r>
            <a:r>
              <a:rPr lang="en" sz="1400" b="1" i="0" u="none" strike="noStrike" cap="none">
                <a:solidFill>
                  <a:srgbClr val="000000"/>
                </a:solidFill>
                <a:latin typeface="Times New Roman"/>
                <a:ea typeface="Times New Roman"/>
                <a:cs typeface="Times New Roman"/>
                <a:sym typeface="Times New Roman"/>
              </a:rPr>
              <a:t>My first paragraph.</a:t>
            </a:r>
            <a:r>
              <a:rPr lang="en" sz="1400" b="1" i="0" u="none" strike="noStrike" cap="none">
                <a:solidFill>
                  <a:srgbClr val="00B050"/>
                </a:solidFill>
                <a:latin typeface="Times New Roman"/>
                <a:ea typeface="Times New Roman"/>
                <a:cs typeface="Times New Roman"/>
                <a:sym typeface="Times New Roman"/>
              </a:rPr>
              <a:t>&lt;/p&gt;</a:t>
            </a:r>
            <a:br>
              <a:rPr lang="en" sz="1400" b="1" i="0" u="none" strike="noStrike" cap="none">
                <a:solidFill>
                  <a:srgbClr val="00B050"/>
                </a:solidFill>
                <a:latin typeface="Times New Roman"/>
                <a:ea typeface="Times New Roman"/>
                <a:cs typeface="Times New Roman"/>
                <a:sym typeface="Times New Roman"/>
              </a:rPr>
            </a:br>
            <a:r>
              <a:rPr lang="en" sz="1400" b="1" i="0" u="none" strike="noStrike" cap="none">
                <a:solidFill>
                  <a:srgbClr val="0070C0"/>
                </a:solidFill>
                <a:latin typeface="Times New Roman"/>
                <a:ea typeface="Times New Roman"/>
                <a:cs typeface="Times New Roman"/>
                <a:sym typeface="Times New Roman"/>
              </a:rPr>
              <a:t>&lt;/body&gt;</a:t>
            </a:r>
            <a:endParaRPr sz="1100" b="0" i="0" u="none" strike="noStrike" cap="none">
              <a:solidFill>
                <a:srgbClr val="000000"/>
              </a:solidFill>
              <a:latin typeface="Arial"/>
              <a:ea typeface="Arial"/>
              <a:cs typeface="Arial"/>
              <a:sym typeface="Arial"/>
            </a:endParaRPr>
          </a:p>
          <a:p>
            <a:pPr marL="330200" marR="0" lvl="0" indent="-279400" algn="l" rtl="0">
              <a:lnSpc>
                <a:spcPct val="140000"/>
              </a:lnSpc>
              <a:spcBef>
                <a:spcPts val="500"/>
              </a:spcBef>
              <a:spcAft>
                <a:spcPts val="0"/>
              </a:spcAft>
              <a:buClr>
                <a:srgbClr val="000000"/>
              </a:buClr>
              <a:buSzPts val="1400"/>
              <a:buFont typeface="Arial"/>
              <a:buNone/>
            </a:pPr>
            <a:r>
              <a:rPr lang="en" sz="1400" b="1" i="0" u="none" strike="noStrike" cap="none">
                <a:solidFill>
                  <a:srgbClr val="FF0000"/>
                </a:solidFill>
                <a:latin typeface="Times New Roman"/>
                <a:ea typeface="Times New Roman"/>
                <a:cs typeface="Times New Roman"/>
                <a:sym typeface="Times New Roman"/>
              </a:rPr>
              <a:t>&lt;/html&gt;</a:t>
            </a:r>
            <a:endParaRPr sz="1100" b="0" i="0" u="none" strike="noStrike" cap="none">
              <a:solidFill>
                <a:srgbClr val="000000"/>
              </a:solidFill>
              <a:latin typeface="Arial"/>
              <a:ea typeface="Arial"/>
              <a:cs typeface="Arial"/>
              <a:sym typeface="Arial"/>
            </a:endParaRPr>
          </a:p>
        </p:txBody>
      </p:sp>
      <p:pic>
        <p:nvPicPr>
          <p:cNvPr id="188" name="Google Shape;188;p11"/>
          <p:cNvPicPr preferRelativeResize="0"/>
          <p:nvPr/>
        </p:nvPicPr>
        <p:blipFill rotWithShape="1">
          <a:blip r:embed="rId3">
            <a:alphaModFix/>
          </a:blip>
          <a:srcRect/>
          <a:stretch/>
        </p:blipFill>
        <p:spPr>
          <a:xfrm>
            <a:off x="4882535" y="1523514"/>
            <a:ext cx="3515016" cy="2724247"/>
          </a:xfrm>
          <a:prstGeom prst="rect">
            <a:avLst/>
          </a:prstGeom>
          <a:noFill/>
          <a:ln>
            <a:noFill/>
          </a:ln>
        </p:spPr>
      </p:pic>
      <p:cxnSp>
        <p:nvCxnSpPr>
          <p:cNvPr id="189" name="Google Shape;189;p11"/>
          <p:cNvCxnSpPr/>
          <p:nvPr/>
        </p:nvCxnSpPr>
        <p:spPr>
          <a:xfrm>
            <a:off x="1329612" y="1210647"/>
            <a:ext cx="1140667" cy="0"/>
          </a:xfrm>
          <a:prstGeom prst="straightConnector1">
            <a:avLst/>
          </a:prstGeom>
          <a:noFill/>
          <a:ln w="12700" cap="flat" cmpd="sng">
            <a:solidFill>
              <a:schemeClr val="dk1"/>
            </a:solidFill>
            <a:prstDash val="solid"/>
            <a:round/>
            <a:headEnd type="none" w="sm" len="sm"/>
            <a:tailEnd type="triangle" w="med" len="med"/>
          </a:ln>
        </p:spPr>
      </p:cxnSp>
      <p:cxnSp>
        <p:nvCxnSpPr>
          <p:cNvPr id="190" name="Google Shape;190;p11"/>
          <p:cNvCxnSpPr/>
          <p:nvPr/>
        </p:nvCxnSpPr>
        <p:spPr>
          <a:xfrm rot="10800000" flipH="1">
            <a:off x="1602581" y="1266631"/>
            <a:ext cx="867698" cy="331237"/>
          </a:xfrm>
          <a:prstGeom prst="straightConnector1">
            <a:avLst/>
          </a:prstGeom>
          <a:noFill/>
          <a:ln w="12700" cap="flat" cmpd="sng">
            <a:solidFill>
              <a:schemeClr val="dk1"/>
            </a:solidFill>
            <a:prstDash val="solid"/>
            <a:round/>
            <a:headEnd type="none" w="sm" len="sm"/>
            <a:tailEnd type="triangle" w="med" len="med"/>
          </a:ln>
        </p:spPr>
      </p:cxnSp>
      <p:cxnSp>
        <p:nvCxnSpPr>
          <p:cNvPr id="191" name="Google Shape;191;p11"/>
          <p:cNvCxnSpPr/>
          <p:nvPr/>
        </p:nvCxnSpPr>
        <p:spPr>
          <a:xfrm rot="10800000" flipH="1">
            <a:off x="1658516" y="1329612"/>
            <a:ext cx="811763" cy="531846"/>
          </a:xfrm>
          <a:prstGeom prst="straightConnector1">
            <a:avLst/>
          </a:prstGeom>
          <a:noFill/>
          <a:ln w="12700" cap="flat" cmpd="sng">
            <a:solidFill>
              <a:schemeClr val="dk1"/>
            </a:solidFill>
            <a:prstDash val="solid"/>
            <a:round/>
            <a:headEnd type="none" w="sm" len="sm"/>
            <a:tailEnd type="triangle" w="med" len="med"/>
          </a:ln>
        </p:spPr>
      </p:cxnSp>
      <p:sp>
        <p:nvSpPr>
          <p:cNvPr id="192" name="Google Shape;192;p11"/>
          <p:cNvSpPr/>
          <p:nvPr/>
        </p:nvSpPr>
        <p:spPr>
          <a:xfrm>
            <a:off x="2290639" y="1027757"/>
            <a:ext cx="1826516" cy="438581"/>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Calibri"/>
                <a:ea typeface="Calibri"/>
                <a:cs typeface="Calibri"/>
                <a:sym typeface="Calibri"/>
              </a:rPr>
              <a:t>HTML Tags</a:t>
            </a:r>
            <a:endParaRPr sz="2400" b="0" i="0" u="none" strike="noStrike" cap="none">
              <a:solidFill>
                <a:schemeClr val="dk1"/>
              </a:solidFill>
              <a:latin typeface="Calibri"/>
              <a:ea typeface="Calibri"/>
              <a:cs typeface="Calibri"/>
              <a:sym typeface="Calibri"/>
            </a:endParaRPr>
          </a:p>
        </p:txBody>
      </p:sp>
      <p:cxnSp>
        <p:nvCxnSpPr>
          <p:cNvPr id="193" name="Google Shape;193;p11"/>
          <p:cNvCxnSpPr/>
          <p:nvPr/>
        </p:nvCxnSpPr>
        <p:spPr>
          <a:xfrm>
            <a:off x="2353623" y="2059732"/>
            <a:ext cx="592518" cy="239098"/>
          </a:xfrm>
          <a:prstGeom prst="straightConnector1">
            <a:avLst/>
          </a:prstGeom>
          <a:noFill/>
          <a:ln w="12700" cap="flat" cmpd="sng">
            <a:solidFill>
              <a:schemeClr val="dk1"/>
            </a:solidFill>
            <a:prstDash val="solid"/>
            <a:round/>
            <a:headEnd type="none" w="sm" len="sm"/>
            <a:tailEnd type="triangle" w="med" len="med"/>
          </a:ln>
        </p:spPr>
      </p:cxnSp>
      <p:cxnSp>
        <p:nvCxnSpPr>
          <p:cNvPr id="194" name="Google Shape;194;p11"/>
          <p:cNvCxnSpPr/>
          <p:nvPr/>
        </p:nvCxnSpPr>
        <p:spPr>
          <a:xfrm rot="10800000" flipH="1">
            <a:off x="2418962" y="2470280"/>
            <a:ext cx="527179" cy="258925"/>
          </a:xfrm>
          <a:prstGeom prst="straightConnector1">
            <a:avLst/>
          </a:prstGeom>
          <a:noFill/>
          <a:ln w="12700" cap="flat" cmpd="sng">
            <a:solidFill>
              <a:schemeClr val="dk1"/>
            </a:solidFill>
            <a:prstDash val="solid"/>
            <a:round/>
            <a:headEnd type="none" w="sm" len="sm"/>
            <a:tailEnd type="triangle" w="med" len="med"/>
          </a:ln>
        </p:spPr>
      </p:cxnSp>
      <p:sp>
        <p:nvSpPr>
          <p:cNvPr id="195" name="Google Shape;195;p11"/>
          <p:cNvSpPr/>
          <p:nvPr/>
        </p:nvSpPr>
        <p:spPr>
          <a:xfrm>
            <a:off x="2820104" y="2156762"/>
            <a:ext cx="1826516" cy="438581"/>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Calibri"/>
                <a:ea typeface="Calibri"/>
                <a:cs typeface="Calibri"/>
                <a:sym typeface="Calibri"/>
              </a:rPr>
              <a:t>Tag Content</a:t>
            </a:r>
            <a:endParaRPr sz="2400" b="0" i="0" u="none" strike="noStrike" cap="none">
              <a:solidFill>
                <a:schemeClr val="dk1"/>
              </a:solidFill>
              <a:latin typeface="Calibri"/>
              <a:ea typeface="Calibri"/>
              <a:cs typeface="Calibri"/>
              <a:sym typeface="Calibri"/>
            </a:endParaRPr>
          </a:p>
        </p:txBody>
      </p:sp>
      <p:cxnSp>
        <p:nvCxnSpPr>
          <p:cNvPr id="196" name="Google Shape;196;p11"/>
          <p:cNvCxnSpPr/>
          <p:nvPr/>
        </p:nvCxnSpPr>
        <p:spPr>
          <a:xfrm rot="10800000" flipH="1">
            <a:off x="4366729" y="1778728"/>
            <a:ext cx="1035698" cy="159707"/>
          </a:xfrm>
          <a:prstGeom prst="straightConnector1">
            <a:avLst/>
          </a:prstGeom>
          <a:noFill/>
          <a:ln w="57150" cap="flat" cmpd="sng">
            <a:solidFill>
              <a:schemeClr val="dk1"/>
            </a:solidFill>
            <a:prstDash val="solid"/>
            <a:round/>
            <a:headEnd type="none" w="sm" len="sm"/>
            <a:tailEnd type="triangle" w="med" len="med"/>
          </a:ln>
        </p:spPr>
      </p:cxnSp>
      <p:cxnSp>
        <p:nvCxnSpPr>
          <p:cNvPr id="197" name="Google Shape;197;p11"/>
          <p:cNvCxnSpPr/>
          <p:nvPr/>
        </p:nvCxnSpPr>
        <p:spPr>
          <a:xfrm>
            <a:off x="3182056" y="2869727"/>
            <a:ext cx="1786496" cy="15911"/>
          </a:xfrm>
          <a:prstGeom prst="straightConnector1">
            <a:avLst/>
          </a:prstGeom>
          <a:noFill/>
          <a:ln w="57150" cap="flat" cmpd="sng">
            <a:solidFill>
              <a:schemeClr val="dk1"/>
            </a:solidFill>
            <a:prstDash val="solid"/>
            <a:round/>
            <a:headEnd type="none" w="sm" len="sm"/>
            <a:tailEnd type="triangle" w="med" len="med"/>
          </a:ln>
        </p:spPr>
      </p:cxnSp>
      <p:cxnSp>
        <p:nvCxnSpPr>
          <p:cNvPr id="198" name="Google Shape;198;p11"/>
          <p:cNvCxnSpPr/>
          <p:nvPr/>
        </p:nvCxnSpPr>
        <p:spPr>
          <a:xfrm>
            <a:off x="3158559" y="3160022"/>
            <a:ext cx="1809992" cy="310966"/>
          </a:xfrm>
          <a:prstGeom prst="straightConnector1">
            <a:avLst/>
          </a:prstGeom>
          <a:noFill/>
          <a:ln w="57150" cap="flat" cmpd="sng">
            <a:solidFill>
              <a:schemeClr val="dk1"/>
            </a:solidFill>
            <a:prstDash val="solid"/>
            <a:round/>
            <a:headEnd type="none" w="sm" len="sm"/>
            <a:tailEnd type="triangle" w="med" len="med"/>
          </a:ln>
        </p:spPr>
      </p:cxnSp>
      <p:sp>
        <p:nvSpPr>
          <p:cNvPr id="199" name="Google Shape;199;p11"/>
          <p:cNvSpPr txBox="1">
            <a:spLocks noGrp="1"/>
          </p:cNvSpPr>
          <p:nvPr>
            <p:ph type="sldNum" idx="12"/>
          </p:nvPr>
        </p:nvSpPr>
        <p:spPr>
          <a:xfrm>
            <a:off x="7425343" y="4844839"/>
            <a:ext cx="984019"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1100"/>
              <a:buNone/>
            </a:pPr>
            <a:fld id="{00000000-1234-1234-1234-123412341234}" type="slidenum">
              <a:rPr lang="en" sz="1100"/>
              <a:t>9</a:t>
            </a:fld>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5"/>
                                        </p:tgtEl>
                                        <p:attrNameLst>
                                          <p:attrName>style.visibility</p:attrName>
                                        </p:attrNameLst>
                                      </p:cBhvr>
                                      <p:to>
                                        <p:strVal val="visible"/>
                                      </p:to>
                                    </p:set>
                                  </p:childTnLst>
                                </p:cTn>
                              </p:par>
                              <p:par>
                                <p:cTn id="19" presetID="1" presetClass="entr" presetSubtype="0" fill="hold" nodeType="withEffect">
                                  <p:stCondLst>
                                    <p:cond delay="5000"/>
                                  </p:stCondLst>
                                  <p:childTnLst>
                                    <p:set>
                                      <p:cBhvr>
                                        <p:cTn id="20" dur="1" fill="hold">
                                          <p:stCondLst>
                                            <p:cond delay="0"/>
                                          </p:stCondLst>
                                        </p:cTn>
                                        <p:tgtEl>
                                          <p:spTgt spid="196"/>
                                        </p:tgtEl>
                                        <p:attrNameLst>
                                          <p:attrName>style.visibility</p:attrName>
                                        </p:attrNameLst>
                                      </p:cBhvr>
                                      <p:to>
                                        <p:strVal val="visible"/>
                                      </p:to>
                                    </p:set>
                                  </p:childTnLst>
                                </p:cTn>
                              </p:par>
                            </p:childTnLst>
                          </p:cTn>
                        </p:par>
                        <p:par>
                          <p:cTn id="21" fill="hold">
                            <p:stCondLst>
                              <p:cond delay="1"/>
                            </p:stCondLst>
                            <p:childTnLst>
                              <p:par>
                                <p:cTn id="22" presetID="1" presetClass="entr" presetSubtype="0" fill="hold" nodeType="afterEffect">
                                  <p:stCondLst>
                                    <p:cond delay="0"/>
                                  </p:stCondLst>
                                  <p:childTnLst>
                                    <p:set>
                                      <p:cBhvr>
                                        <p:cTn id="23" dur="1" fill="hold">
                                          <p:stCondLst>
                                            <p:cond delay="0"/>
                                          </p:stCondLst>
                                        </p:cTn>
                                        <p:tgtEl>
                                          <p:spTgt spid="197"/>
                                        </p:tgtEl>
                                        <p:attrNameLst>
                                          <p:attrName>style.visibility</p:attrName>
                                        </p:attrNameLst>
                                      </p:cBhvr>
                                      <p:to>
                                        <p:strVal val="visible"/>
                                      </p:to>
                                    </p:set>
                                  </p:childTnLst>
                                </p:cTn>
                              </p:par>
                            </p:childTnLst>
                          </p:cTn>
                        </p:par>
                        <p:par>
                          <p:cTn id="24" fill="hold">
                            <p:stCondLst>
                              <p:cond delay="2"/>
                            </p:stCondLst>
                            <p:childTnLst>
                              <p:par>
                                <p:cTn id="25" presetID="1" presetClass="entr" presetSubtype="0" fill="hold" nodeType="afterEffect">
                                  <p:stCondLst>
                                    <p:cond delay="0"/>
                                  </p:stCondLst>
                                  <p:childTnLst>
                                    <p:set>
                                      <p:cBhvr>
                                        <p:cTn id="26"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6152</Words>
  <Application>Microsoft Office PowerPoint</Application>
  <PresentationFormat>On-screen Show (16:9)</PresentationFormat>
  <Paragraphs>901</Paragraphs>
  <Slides>85</Slides>
  <Notes>85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-apple-system</vt:lpstr>
      <vt:lpstr>Arial</vt:lpstr>
      <vt:lpstr>Calibri</vt:lpstr>
      <vt:lpstr>Cambria</vt:lpstr>
      <vt:lpstr>Georgia</vt:lpstr>
      <vt:lpstr>Noto Sans Symbols</vt:lpstr>
      <vt:lpstr>Times New Roman</vt:lpstr>
      <vt:lpstr>Twentieth Century</vt:lpstr>
      <vt:lpstr>Retrospect</vt:lpstr>
      <vt:lpstr>Computer Consultation Tutorial 1</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Forms</vt:lpstr>
      <vt:lpstr>HTML Forms: The &lt;input&gt; Element</vt:lpstr>
      <vt:lpstr>The Input Element - Text Fields</vt:lpstr>
      <vt:lpstr> The Input Element-Password Field</vt:lpstr>
      <vt:lpstr> The Input Element- Radio Buttons</vt:lpstr>
      <vt:lpstr>The Input Element- Submit Button</vt:lpstr>
      <vt:lpstr>The Input Element- Submit Button – 1/2</vt:lpstr>
      <vt:lpstr>The Input Element- Submit Button – 2/2</vt:lpstr>
      <vt:lpstr>The Input Element- Submit Button</vt:lpstr>
      <vt:lpstr>The &lt;select&gt; Element (Drop-Down List)</vt:lpstr>
      <vt:lpstr>The &lt;button&gt; Element</vt:lpstr>
      <vt:lpstr>Send Email From a Form</vt:lpstr>
      <vt:lpstr>Send Email From a Form-Comments</vt:lpstr>
      <vt:lpstr>HTML Frames</vt:lpstr>
      <vt:lpstr>HTML Frames-Horizontal Frames</vt:lpstr>
      <vt:lpstr>HTML Frames-Vertical Frames</vt:lpstr>
      <vt:lpstr>HTML Frames-Comments</vt:lpstr>
      <vt:lpstr>HTML Frames-Disadvantages</vt:lpstr>
      <vt:lpstr>Inline Frames</vt:lpstr>
      <vt:lpstr>HTML Meta Element</vt:lpstr>
      <vt:lpstr>The HTML Meta Element</vt:lpstr>
      <vt:lpstr>The HTML meta Element Redirect to a new web address</vt:lpstr>
      <vt:lpstr>PowerPoint Presentation</vt:lpstr>
      <vt:lpstr>Cascading Style Sheets</vt:lpstr>
      <vt:lpstr>Cascading Style Sheets</vt:lpstr>
      <vt:lpstr>CSS Syntax</vt:lpstr>
      <vt:lpstr>Inline Styling (Inline CSS)</vt:lpstr>
      <vt:lpstr>PowerPoint Presentation</vt:lpstr>
      <vt:lpstr>PowerPoint Presentation</vt:lpstr>
      <vt:lpstr>Internal Styling (Internal CSS)</vt:lpstr>
      <vt:lpstr>External Styling (External CSS)</vt:lpstr>
      <vt:lpstr>External Styling (External CSS)</vt:lpstr>
      <vt:lpstr>CSS Comments</vt:lpstr>
      <vt:lpstr>The id Attribute</vt:lpstr>
      <vt:lpstr>The id Attribute-Example</vt:lpstr>
      <vt:lpstr>The class Attribute</vt:lpstr>
      <vt:lpstr>The class Attribute-Example</vt:lpstr>
      <vt:lpstr>The class Attribute</vt:lpstr>
      <vt:lpstr>CSS Multiple style sheets</vt:lpstr>
      <vt:lpstr>Multiple Styles Will Cascade into One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CMPN 425  Tutorial 1</dc:title>
  <cp:lastModifiedBy>Ali Hashish</cp:lastModifiedBy>
  <cp:revision>6</cp:revision>
  <dcterms:modified xsi:type="dcterms:W3CDTF">2023-10-03T19:53:26Z</dcterms:modified>
</cp:coreProperties>
</file>