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59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2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1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7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3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145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5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3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99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9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1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0CAF6D-76BA-4560-97F4-5D2E4C2F5EC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1E2945-9777-4AE0-810C-BBDFEF154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95FE-D238-8A56-C14E-3075A9790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 10</a:t>
            </a:r>
            <a:br>
              <a:rPr lang="en-US" dirty="0"/>
            </a:br>
            <a:r>
              <a:rPr lang="en-US" dirty="0"/>
              <a:t>From 67 To 73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D64D1-491D-AD39-CBB2-1E980685E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072" y="3786765"/>
            <a:ext cx="9144000" cy="1655762"/>
          </a:xfrm>
        </p:spPr>
        <p:txBody>
          <a:bodyPr/>
          <a:lstStyle/>
          <a:p>
            <a:r>
              <a:rPr lang="en-US" dirty="0"/>
              <a:t>Khaled Hesham Sayed</a:t>
            </a:r>
          </a:p>
          <a:p>
            <a:r>
              <a:rPr lang="en-US" dirty="0"/>
              <a:t>Kirollos Samy Hakim</a:t>
            </a:r>
          </a:p>
          <a:p>
            <a:r>
              <a:rPr lang="en-US" dirty="0"/>
              <a:t>Abdelaziz Salah Mohamed</a:t>
            </a:r>
          </a:p>
        </p:txBody>
      </p:sp>
    </p:spTree>
    <p:extLst>
      <p:ext uri="{BB962C8B-B14F-4D97-AF65-F5344CB8AC3E}">
        <p14:creationId xmlns:p14="http://schemas.microsoft.com/office/powerpoint/2010/main" val="158690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BE1E-D144-CCB3-5C46-B42C47E0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دراسة و تقييم العروض المالية :  مادة </a:t>
            </a:r>
            <a:r>
              <a:rPr lang="en-US" dirty="0"/>
              <a:t>72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0A95-4986-3161-A1C5-4199D228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r" rtl="1">
              <a:lnSpc>
                <a:spcPct val="110000"/>
              </a:lnSpc>
            </a:pPr>
            <a:r>
              <a:rPr lang="ar-EG" sz="2400" dirty="0"/>
              <a:t>تفريغ العروض</a:t>
            </a:r>
          </a:p>
          <a:p>
            <a:pPr lvl="1" algn="r" rtl="1">
              <a:lnSpc>
                <a:spcPct val="110000"/>
              </a:lnSpc>
            </a:pPr>
            <a:r>
              <a:rPr lang="ar-EG" sz="2400" dirty="0"/>
              <a:t>مراجعتها</a:t>
            </a:r>
          </a:p>
          <a:p>
            <a:pPr lvl="1" algn="r" rtl="1">
              <a:lnSpc>
                <a:spcPct val="110000"/>
              </a:lnSpc>
            </a:pPr>
            <a:r>
              <a:rPr lang="ar-EG" sz="2400" dirty="0"/>
              <a:t>لجنة البت و تفويض لجنة مختصة</a:t>
            </a:r>
          </a:p>
          <a:p>
            <a:pPr lvl="1" algn="r" rtl="1">
              <a:lnSpc>
                <a:spcPct val="110000"/>
              </a:lnSpc>
            </a:pPr>
            <a:r>
              <a:rPr lang="ar-EG" sz="2400" dirty="0"/>
              <a:t>اللجنة المختصة و تقديم التقرير	</a:t>
            </a:r>
          </a:p>
          <a:p>
            <a:pPr lvl="1" algn="r" rtl="1">
              <a:lnSpc>
                <a:spcPct val="110000"/>
              </a:lnSpc>
            </a:pPr>
            <a:r>
              <a:rPr lang="ar-EG" sz="2400" dirty="0"/>
              <a:t>لجنة البت و التقييم</a:t>
            </a:r>
          </a:p>
          <a:p>
            <a:pPr lvl="1" algn="r" rtl="1">
              <a:lnSpc>
                <a:spcPct val="110000"/>
              </a:lnSpc>
            </a:pPr>
            <a:r>
              <a:rPr lang="ar-EG" sz="2400" dirty="0"/>
              <a:t>يجب ان يتم تقييم الجميع بنفس المعايير فنية كانت او مالية</a:t>
            </a:r>
          </a:p>
          <a:p>
            <a:pPr lvl="1" algn="r" rt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7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E27B-341B-10B9-D8C2-A41E2D3D3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EG" b="1" dirty="0"/>
              <a:t>يتم الاخذ في الاعتبار تكاليف دورة حياة المنتج</a:t>
            </a:r>
          </a:p>
          <a:p>
            <a:pPr lvl="1" algn="r" rtl="1"/>
            <a:r>
              <a:rPr lang="ar-EG" sz="2400" dirty="0"/>
              <a:t>تكاليف الانتاج</a:t>
            </a:r>
          </a:p>
          <a:p>
            <a:pPr lvl="1" algn="r" rtl="1"/>
            <a:r>
              <a:rPr lang="ar-EG" sz="2400" dirty="0"/>
              <a:t>التطوير</a:t>
            </a:r>
          </a:p>
          <a:p>
            <a:pPr lvl="1" algn="r" rtl="1"/>
            <a:r>
              <a:rPr lang="ar-EG" sz="2400" dirty="0"/>
              <a:t>التصميم الهندسي</a:t>
            </a:r>
          </a:p>
          <a:p>
            <a:pPr lvl="1" algn="r" rtl="1"/>
            <a:r>
              <a:rPr lang="ar-EG" sz="2400" dirty="0"/>
              <a:t>الصيانة</a:t>
            </a:r>
          </a:p>
          <a:p>
            <a:pPr lvl="1" algn="r" rtl="1"/>
            <a:r>
              <a:rPr lang="ar-EG" sz="2400" dirty="0"/>
              <a:t>المستلزمات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D15C9D-E695-E515-2E48-9FA937E67D80}"/>
              </a:ext>
            </a:extLst>
          </p:cNvPr>
          <p:cNvSpPr txBox="1">
            <a:spLocks/>
          </p:cNvSpPr>
          <p:nvPr/>
        </p:nvSpPr>
        <p:spPr>
          <a:xfrm>
            <a:off x="288636" y="1339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EG" dirty="0"/>
              <a:t>دراسة و تقييم العروض المالية :  مادة </a:t>
            </a:r>
            <a:r>
              <a:rPr lang="en-US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9486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78EBB-EC0E-A200-A7D0-8F29328C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ar-EG" b="1" dirty="0"/>
              <a:t>يتم الاخذ في الاعتبار ايضا</a:t>
            </a:r>
          </a:p>
          <a:p>
            <a:pPr lvl="2" algn="r" rtl="1"/>
            <a:r>
              <a:rPr lang="ar-EG" sz="2000" dirty="0"/>
              <a:t>شروط السداد و الاستلام و الضمان و قطع الغيار</a:t>
            </a:r>
          </a:p>
          <a:p>
            <a:pPr lvl="2" algn="r" rtl="1"/>
            <a:r>
              <a:rPr lang="ar-EG" sz="2000" dirty="0"/>
              <a:t>تقييم العناصر غير السعرية (مثل قيمة التشغييل) و تحويلها الي قيمة مالية</a:t>
            </a:r>
          </a:p>
          <a:p>
            <a:pPr lvl="2" algn="r" rtl="1"/>
            <a:r>
              <a:rPr lang="ar-EG" sz="2000" dirty="0"/>
              <a:t>حساب نسبة الدفعة المقدمة لتقييم الفوائد</a:t>
            </a:r>
          </a:p>
          <a:p>
            <a:pPr lvl="2" algn="r" rtl="1"/>
            <a:r>
              <a:rPr lang="ar-EG" sz="2000" dirty="0"/>
              <a:t>علاقة الفايدة بالمقدم</a:t>
            </a:r>
          </a:p>
          <a:p>
            <a:pPr lvl="2" algn="r" rtl="1"/>
            <a:r>
              <a:rPr lang="ar-EG" sz="2000" dirty="0"/>
              <a:t>نسبة الافضلية</a:t>
            </a:r>
          </a:p>
          <a:p>
            <a:pPr lvl="2" algn="r" rtl="1"/>
            <a:r>
              <a:rPr lang="ar-EG" sz="2000" dirty="0"/>
              <a:t>المكون الصناعي المصري</a:t>
            </a:r>
          </a:p>
          <a:p>
            <a:pPr lvl="2" algn="r" rtl="1"/>
            <a:r>
              <a:rPr lang="ar-EG" sz="2000" dirty="0"/>
              <a:t>الافضلية للمنتج و الخدمات المصرية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6E2B84-1526-EC3C-FA71-F6B548206059}"/>
              </a:ext>
            </a:extLst>
          </p:cNvPr>
          <p:cNvSpPr txBox="1">
            <a:spLocks/>
          </p:cNvSpPr>
          <p:nvPr/>
        </p:nvSpPr>
        <p:spPr>
          <a:xfrm>
            <a:off x="284018" y="13718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EG" dirty="0"/>
              <a:t>دراسة و تقييم العروض المالية :  مادة </a:t>
            </a:r>
            <a:r>
              <a:rPr lang="en-US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96443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34CD-5287-799B-62DD-66749C0BB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/>
              <a:t>عطاء بالعملة الاجنبية</a:t>
            </a:r>
          </a:p>
          <a:p>
            <a:pPr algn="r" rtl="1"/>
            <a:r>
              <a:rPr lang="ar-EG" dirty="0"/>
              <a:t>في حالة عدم قيام صاحب العطاء بتحديد سعر صنف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EG" sz="2400" dirty="0"/>
              <a:t>غير مقاولات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EG" sz="2400" dirty="0"/>
              <a:t>مقاولات</a:t>
            </a:r>
          </a:p>
          <a:p>
            <a:pPr algn="r" rtl="1"/>
            <a:r>
              <a:rPr lang="ar-EG" dirty="0"/>
              <a:t>في حالة تعادل العطاءات</a:t>
            </a:r>
          </a:p>
          <a:p>
            <a:pPr lvl="1" algn="r" rtl="1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EAE5AE-F587-AA8E-D1C5-D937B5A97349}"/>
              </a:ext>
            </a:extLst>
          </p:cNvPr>
          <p:cNvSpPr txBox="1">
            <a:spLocks/>
          </p:cNvSpPr>
          <p:nvPr/>
        </p:nvSpPr>
        <p:spPr>
          <a:xfrm>
            <a:off x="163945" y="1122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EG" dirty="0"/>
              <a:t>دراسة و تقييم العروض المالية :  مادة </a:t>
            </a:r>
            <a:r>
              <a:rPr lang="en-US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138578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AB473E-79BF-F183-8945-90F788A8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الاستيفاء و اسيضاح العروض :  مادة </a:t>
            </a:r>
            <a:r>
              <a:rPr lang="en-US" dirty="0"/>
              <a:t>73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9476-9ADC-EE49-DAFE-0B1765A9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EG" dirty="0"/>
              <a:t>معني الاستيفاء</a:t>
            </a:r>
          </a:p>
          <a:p>
            <a:pPr algn="r" rtl="1"/>
            <a:r>
              <a:rPr lang="ar-EG" dirty="0"/>
              <a:t>مدة السماحية للرد علي الطلب</a:t>
            </a:r>
          </a:p>
          <a:p>
            <a:pPr algn="r" rtl="1"/>
            <a:r>
              <a:rPr lang="ar-EG" dirty="0"/>
              <a:t>يجب ان يكون الخطاب مكتوب</a:t>
            </a:r>
          </a:p>
          <a:p>
            <a:pPr algn="r" rtl="1"/>
            <a:r>
              <a:rPr lang="ar-EG" dirty="0"/>
              <a:t>يجب الا يكشف الخطاب عن اي معلومات وألا يؤدي الي تغيير السعر, الارقام او اي شكل من اشكال العطاء</a:t>
            </a:r>
          </a:p>
          <a:p>
            <a:pPr algn="r" rtl="1"/>
            <a:r>
              <a:rPr lang="ar-EG" dirty="0"/>
              <a:t>الهدف من الطلب</a:t>
            </a:r>
          </a:p>
          <a:p>
            <a:pPr algn="r" rtl="1"/>
            <a:r>
              <a:rPr lang="ar-EG" dirty="0"/>
              <a:t>في حالة عدم الرد.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3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867A6-FCAF-A832-20C3-FF30CB4B7057}"/>
              </a:ext>
            </a:extLst>
          </p:cNvPr>
          <p:cNvSpPr/>
          <p:nvPr/>
        </p:nvSpPr>
        <p:spPr>
          <a:xfrm>
            <a:off x="3399302" y="2735944"/>
            <a:ext cx="539339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سلامو عليكوا</a:t>
            </a:r>
            <a:endParaRPr lang="en-U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E4200-2AAF-87D1-84B9-DA7D2430EF5E}"/>
              </a:ext>
            </a:extLst>
          </p:cNvPr>
          <p:cNvSpPr/>
          <p:nvPr/>
        </p:nvSpPr>
        <p:spPr>
          <a:xfrm>
            <a:off x="1163782" y="1911927"/>
            <a:ext cx="9744363" cy="886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1617-29D1-6C5D-D94B-F1A6DB2B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استيفاء و استيضاح العروض الفنية :  مادة 67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77A8-0E0B-D3B8-8563-3D4163C9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ar-EG" b="1" dirty="0"/>
              <a:t>استيضاح ما غمض من امور من اصحاب العطاءات </a:t>
            </a:r>
            <a:r>
              <a:rPr lang="ar-EG" dirty="0"/>
              <a:t>(لجنة البت)</a:t>
            </a:r>
          </a:p>
          <a:p>
            <a:pPr lvl="1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EG" dirty="0"/>
              <a:t>اعداد تقرير فني بحد اقصي ثلاثة ايام من تاريخ اخطارهم (اصحاب العطاءات)</a:t>
            </a:r>
          </a:p>
          <a:p>
            <a:pPr lvl="1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EG" dirty="0"/>
              <a:t>عدم الاخلال بمبدأ تكافؤ الفرص و وجوب المساواه بين الجميع وألا يؤدي الي تغيير السعر, الارقام او اي شكل من اشكال العطاء </a:t>
            </a:r>
            <a:r>
              <a:rPr lang="en-US" dirty="0"/>
              <a:t> </a:t>
            </a:r>
            <a:endParaRPr lang="ar-EG" dirty="0"/>
          </a:p>
          <a:p>
            <a:pPr marL="457200" lvl="1" indent="0" algn="r" rtl="1">
              <a:buNone/>
            </a:pPr>
            <a:endParaRPr lang="ar-EG" dirty="0"/>
          </a:p>
          <a:p>
            <a:pPr algn="r" rtl="1"/>
            <a:r>
              <a:rPr lang="ar-EG" b="1" dirty="0"/>
              <a:t>لا يعتد باي استيفاء ما لم تطلبة اللجنة</a:t>
            </a:r>
          </a:p>
          <a:p>
            <a:pPr algn="r" rtl="1"/>
            <a:endParaRPr lang="ar-EG" dirty="0"/>
          </a:p>
          <a:p>
            <a:pPr algn="r" rtl="1"/>
            <a:r>
              <a:rPr lang="ar-EG" b="1" dirty="0"/>
              <a:t>في حالة عدم الاستجابة للطلب يتم استبعاد العطاء</a:t>
            </a:r>
          </a:p>
          <a:p>
            <a:pPr algn="r" rtl="1"/>
            <a:endParaRPr lang="ar-EG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866B64-A202-BBF4-D965-78269343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البت الفني :  مادة 68  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504FCD-10D5-894A-9AC6-5B32F5D9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b="1" dirty="0"/>
              <a:t>تعد لجنة البت محضر يتضمن ما توصلت الية محتوياتة : 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EG" dirty="0"/>
              <a:t>قبول العطاء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ar-EG" dirty="0"/>
              <a:t>استبعاد العطاء مع ذكر السبب</a:t>
            </a:r>
          </a:p>
          <a:p>
            <a:pPr marL="457200" lvl="1" indent="0" algn="r" rtl="1">
              <a:buNone/>
            </a:pPr>
            <a:endParaRPr lang="ar-EG" dirty="0"/>
          </a:p>
          <a:p>
            <a:pPr algn="r" rtl="1"/>
            <a:r>
              <a:rPr lang="ar-EG" b="1" dirty="0"/>
              <a:t>ترفع لجنة البت المحضر للسلطة المختصة للاعتماد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544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5FDD83-18F8-CADC-2D2E-69142165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اعلان نتائج البت الفني :  مادة 69 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C9FEC7-5D57-3EB7-C749-2877E50D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ar-EG" b="1" dirty="0"/>
              <a:t>فور اعتماد السلطة المختصة للتوصيات يتم اخطار اصحاب العطاءات:</a:t>
            </a:r>
          </a:p>
          <a:p>
            <a:pPr lvl="1" algn="r" rtl="1">
              <a:lnSpc>
                <a:spcPct val="110000"/>
              </a:lnSpc>
            </a:pPr>
            <a:r>
              <a:rPr lang="ar-EG" sz="2800" dirty="0"/>
              <a:t>بالقبول</a:t>
            </a:r>
          </a:p>
          <a:p>
            <a:pPr lvl="1" algn="r" rtl="1">
              <a:lnSpc>
                <a:spcPct val="110000"/>
              </a:lnSpc>
            </a:pPr>
            <a:r>
              <a:rPr lang="ar-EG" sz="2800" dirty="0"/>
              <a:t>اسباب الاستبعاد</a:t>
            </a:r>
          </a:p>
          <a:p>
            <a:pPr lvl="1" algn="r" rtl="1">
              <a:lnSpc>
                <a:spcPct val="110000"/>
              </a:lnSpc>
            </a:pPr>
            <a:r>
              <a:rPr lang="ar-EG" sz="2800" dirty="0"/>
              <a:t>الالغاء</a:t>
            </a:r>
          </a:p>
        </p:txBody>
      </p:sp>
    </p:spTree>
    <p:extLst>
      <p:ext uri="{BB962C8B-B14F-4D97-AF65-F5344CB8AC3E}">
        <p14:creationId xmlns:p14="http://schemas.microsoft.com/office/powerpoint/2010/main" val="28786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5FDD83-18F8-CADC-2D2E-69142165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اعلان نتائج البت الفني :  مادة 69 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C9FEC7-5D57-3EB7-C749-2877E50D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lnSpc>
                <a:spcPct val="110000"/>
              </a:lnSpc>
            </a:pPr>
            <a:r>
              <a:rPr lang="ar-EG" b="1" dirty="0"/>
              <a:t>ارسال خطابات بالنتائج عن طريق : </a:t>
            </a:r>
          </a:p>
          <a:p>
            <a:pPr lvl="1" algn="r" rt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ar-EG" sz="3000" dirty="0"/>
              <a:t>الهيئة القومية للبريد مع تعزيزة بالبريد الالكتروني</a:t>
            </a:r>
          </a:p>
          <a:p>
            <a:pPr lvl="1" algn="r" rt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ar-EG" sz="3000" dirty="0"/>
              <a:t>الفاكس</a:t>
            </a:r>
          </a:p>
          <a:p>
            <a:pPr lvl="1" algn="r" rtl="1">
              <a:lnSpc>
                <a:spcPct val="110000"/>
              </a:lnSpc>
            </a:pPr>
            <a:endParaRPr lang="ar-EG" dirty="0"/>
          </a:p>
          <a:p>
            <a:pPr algn="r" rtl="1">
              <a:lnSpc>
                <a:spcPct val="110000"/>
              </a:lnSpc>
            </a:pPr>
            <a:r>
              <a:rPr lang="ar-EG" b="1" dirty="0"/>
              <a:t>يحق لاصحاب العطاءات التقديم بشكوي في خلال سبعة ايام</a:t>
            </a:r>
          </a:p>
          <a:p>
            <a:pPr algn="r" rtl="1">
              <a:lnSpc>
                <a:spcPct val="110000"/>
              </a:lnSpc>
            </a:pPr>
            <a:r>
              <a:rPr lang="ar-EG" b="1" dirty="0"/>
              <a:t>يتم نشر نتيجة الاخطارات في لوحة الاعلان و علي بوابة التعاقدات</a:t>
            </a:r>
          </a:p>
          <a:p>
            <a:pPr algn="r" rtl="1">
              <a:lnSpc>
                <a:spcPct val="110000"/>
              </a:lnSpc>
            </a:pPr>
            <a:r>
              <a:rPr lang="ar-EG" b="1" dirty="0"/>
              <a:t>بعد مرور سبعة ايام يتم الاخطار بموعد و مكان فتح المظاريف المالية</a:t>
            </a:r>
          </a:p>
        </p:txBody>
      </p:sp>
    </p:spTree>
    <p:extLst>
      <p:ext uri="{BB962C8B-B14F-4D97-AF65-F5344CB8AC3E}">
        <p14:creationId xmlns:p14="http://schemas.microsoft.com/office/powerpoint/2010/main" val="373153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5FDD83-18F8-CADC-2D2E-69142165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فتح المظاريف المالية :  مادة 70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C9FEC7-5D57-3EB7-C749-2877E50D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lnSpc>
                <a:spcPct val="110000"/>
              </a:lnSpc>
            </a:pPr>
            <a:r>
              <a:rPr lang="ar-EG" b="1" dirty="0"/>
              <a:t>تجتمع اللجنة لفتح المظاريف المقبولة فنيا فقط</a:t>
            </a:r>
          </a:p>
          <a:p>
            <a:pPr algn="r" rtl="1">
              <a:lnSpc>
                <a:spcPct val="110000"/>
              </a:lnSpc>
            </a:pPr>
            <a:r>
              <a:rPr lang="ar-EG" b="1" dirty="0"/>
              <a:t>اللجنة علانية بحضور أصحاب العطاءات المقبولة فنيا أو بتفويض من صاحب العطاء</a:t>
            </a:r>
          </a:p>
          <a:p>
            <a:pPr algn="r" rtl="1">
              <a:lnSpc>
                <a:spcPct val="110000"/>
              </a:lnSpc>
            </a:pPr>
            <a:r>
              <a:rPr lang="ar-EG" b="1" dirty="0"/>
              <a:t>على رئيس اللجنة التحقق من سلامة المظاريف و وجود توقيع أعضاء اللجنة السابق فى جلسة فتح المظاريف الفنية</a:t>
            </a:r>
          </a:p>
        </p:txBody>
      </p:sp>
    </p:spTree>
    <p:extLst>
      <p:ext uri="{BB962C8B-B14F-4D97-AF65-F5344CB8AC3E}">
        <p14:creationId xmlns:p14="http://schemas.microsoft.com/office/powerpoint/2010/main" val="110894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5FDD83-18F8-CADC-2D2E-69142165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dirty="0"/>
              <a:t>فتح المظاريف المالية :  مادة 70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C9FEC7-5D57-3EB7-C749-2877E50D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>
              <a:lnSpc>
                <a:spcPct val="110000"/>
              </a:lnSpc>
              <a:buNone/>
            </a:pPr>
            <a:r>
              <a:rPr lang="ar-EG" sz="3600" b="1" dirty="0"/>
              <a:t>الإجرائات</a:t>
            </a:r>
          </a:p>
          <a:p>
            <a:pPr marL="457200" indent="-457200" algn="r" rtl="1">
              <a:lnSpc>
                <a:spcPct val="110000"/>
              </a:lnSpc>
              <a:buFont typeface="+mj-lt"/>
              <a:buAutoNum type="arabicParenR"/>
            </a:pPr>
            <a:r>
              <a:rPr lang="ar-EG" b="1" dirty="0"/>
              <a:t>فتح كل مظروف مالى و عد أوراقه</a:t>
            </a:r>
          </a:p>
          <a:p>
            <a:pPr marL="457200" indent="-457200" algn="r" rtl="1">
              <a:lnSpc>
                <a:spcPct val="110000"/>
              </a:lnSpc>
              <a:buFont typeface="+mj-lt"/>
              <a:buAutoNum type="arabicParenR"/>
            </a:pPr>
            <a:r>
              <a:rPr lang="ar-EG" b="1" dirty="0"/>
              <a:t>توقيع رئيس اللجنة و أعضائها على كل ورقة داخل المظروف</a:t>
            </a:r>
          </a:p>
          <a:p>
            <a:pPr marL="457200" indent="-457200" algn="r" rtl="1">
              <a:lnSpc>
                <a:spcPct val="110000"/>
              </a:lnSpc>
              <a:buFont typeface="+mj-lt"/>
              <a:buAutoNum type="arabicParenR"/>
            </a:pPr>
            <a:r>
              <a:rPr lang="ar-EG" b="1" dirty="0"/>
              <a:t>التأشير بعلامة حمراء على أى قشط أو تحشير للأرقام</a:t>
            </a:r>
          </a:p>
          <a:p>
            <a:pPr marL="457200" indent="-457200" algn="r" rtl="1">
              <a:lnSpc>
                <a:spcPct val="110000"/>
              </a:lnSpc>
              <a:buFont typeface="+mj-lt"/>
              <a:buAutoNum type="arabicParenR"/>
            </a:pPr>
            <a:r>
              <a:rPr lang="ar-EG" b="1" dirty="0"/>
              <a:t>قراءة اسم صاحب العطاء و العرض المالى على الحاضرين</a:t>
            </a:r>
          </a:p>
          <a:p>
            <a:pPr marL="457200" indent="-457200" algn="r" rtl="1">
              <a:lnSpc>
                <a:spcPct val="110000"/>
              </a:lnSpc>
              <a:buFont typeface="+mj-lt"/>
              <a:buAutoNum type="arabicParenR"/>
            </a:pPr>
            <a:r>
              <a:rPr lang="ar-EG" b="1" dirty="0"/>
              <a:t>توقيع رئيس اللجنة و أعضائها على محضر اللجنة و إرفاق المظاريف المالية</a:t>
            </a:r>
          </a:p>
        </p:txBody>
      </p:sp>
    </p:spTree>
    <p:extLst>
      <p:ext uri="{BB962C8B-B14F-4D97-AF65-F5344CB8AC3E}">
        <p14:creationId xmlns:p14="http://schemas.microsoft.com/office/powerpoint/2010/main" val="155771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5FDD83-18F8-CADC-2D2E-69142165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b="1" dirty="0"/>
              <a:t>فتح المظاريف المالية </a:t>
            </a:r>
            <a:r>
              <a:rPr lang="ar-EG" dirty="0"/>
              <a:t>:  مادة 70 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C9FEC7-5D57-3EB7-C749-2877E50D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lnSpc>
                <a:spcPct val="110000"/>
              </a:lnSpc>
            </a:pPr>
            <a:r>
              <a:rPr lang="ar-EG" b="1" dirty="0"/>
              <a:t>يجب أن تتم اللجنة عملها فى ذات الجلسة</a:t>
            </a:r>
          </a:p>
          <a:p>
            <a:pPr algn="r" rtl="1">
              <a:lnSpc>
                <a:spcPct val="110000"/>
              </a:lnSpc>
            </a:pPr>
            <a:r>
              <a:rPr lang="ar-EG" b="1" dirty="0"/>
              <a:t>لا يحق لها استبعاد أى عطاء أو اتخاذ أى قرار متعلق بالعطائات</a:t>
            </a:r>
          </a:p>
          <a:p>
            <a:pPr algn="r" rtl="1">
              <a:lnSpc>
                <a:spcPct val="110000"/>
              </a:lnSpc>
            </a:pPr>
            <a:r>
              <a:rPr lang="ar-EG" b="1" dirty="0"/>
              <a:t>لا يحق للجنة الطلب من أصحاب العطائات تصحيح أى أخطاء</a:t>
            </a:r>
          </a:p>
          <a:p>
            <a:pPr algn="r" rtl="1">
              <a:lnSpc>
                <a:spcPct val="110000"/>
              </a:lnSpc>
            </a:pPr>
            <a:r>
              <a:rPr lang="ar-EG" b="1" dirty="0"/>
              <a:t>يتم نشر محضر اللجنة على بوابة التعاقدات العامة</a:t>
            </a:r>
          </a:p>
        </p:txBody>
      </p:sp>
    </p:spTree>
    <p:extLst>
      <p:ext uri="{BB962C8B-B14F-4D97-AF65-F5344CB8AC3E}">
        <p14:creationId xmlns:p14="http://schemas.microsoft.com/office/powerpoint/2010/main" val="382014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5FDD83-18F8-CADC-2D2E-69142165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EG" b="1" dirty="0"/>
              <a:t>تفريغ و مراجعة العروض المالية </a:t>
            </a:r>
            <a:r>
              <a:rPr lang="ar-EG" dirty="0"/>
              <a:t>:  مادة 71 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C9FEC7-5D57-3EB7-C749-2877E50D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lnSpc>
                <a:spcPct val="110000"/>
              </a:lnSpc>
            </a:pPr>
            <a:r>
              <a:rPr lang="ar-EG" b="1" dirty="0"/>
              <a:t>يكلف رئيس لجنة البت اثنين من أعضائها لمراجعة العروض المالية مراجعة حسابية دقيقة</a:t>
            </a:r>
          </a:p>
          <a:p>
            <a:pPr algn="r" rtl="1">
              <a:lnSpc>
                <a:spcPct val="110000"/>
              </a:lnSpc>
            </a:pPr>
            <a:r>
              <a:rPr lang="ar-EG" b="1" dirty="0"/>
              <a:t>هذه المراجعة هى أساس تحديد سعر العطاء</a:t>
            </a:r>
          </a:p>
          <a:p>
            <a:pPr algn="r" rtl="1">
              <a:lnSpc>
                <a:spcPct val="110000"/>
              </a:lnSpc>
            </a:pPr>
            <a:r>
              <a:rPr lang="ar-EG" b="1" dirty="0"/>
              <a:t>فى حالة وجود أخطاء حسابية يسمح تعديلها فى هذه الحالات فقط</a:t>
            </a:r>
          </a:p>
          <a:p>
            <a:pPr marL="971550" lvl="1" indent="-514350" algn="r" rtl="1">
              <a:lnSpc>
                <a:spcPct val="110000"/>
              </a:lnSpc>
              <a:buFont typeface="+mj-lt"/>
              <a:buAutoNum type="arabicParenR"/>
            </a:pPr>
            <a:r>
              <a:rPr lang="ar-EG" b="1" dirty="0"/>
              <a:t>اختلاف بين سعر الوحدة و إجمالى سعر الوحدات</a:t>
            </a:r>
            <a:r>
              <a:rPr lang="en-US" b="1" dirty="0"/>
              <a:t> </a:t>
            </a:r>
            <a:r>
              <a:rPr lang="ar-EG" b="1" dirty="0"/>
              <a:t> </a:t>
            </a:r>
            <a:r>
              <a:rPr lang="en-US" b="1" dirty="0"/>
              <a:t>           </a:t>
            </a:r>
            <a:r>
              <a:rPr lang="ar-EG" b="1" dirty="0"/>
              <a:t>سعر الوحدة</a:t>
            </a:r>
          </a:p>
          <a:p>
            <a:pPr marL="971550" lvl="1" indent="-514350" algn="r" rtl="1">
              <a:lnSpc>
                <a:spcPct val="110000"/>
              </a:lnSpc>
              <a:buFont typeface="+mj-lt"/>
              <a:buAutoNum type="arabicParenR"/>
            </a:pPr>
            <a:r>
              <a:rPr lang="ar-EG" b="1" dirty="0"/>
              <a:t>اختلاف بين السعر المبين بالتفقيط و المبين بالأرقام</a:t>
            </a:r>
            <a:r>
              <a:rPr lang="en-US" b="1" dirty="0"/>
              <a:t>          </a:t>
            </a:r>
            <a:r>
              <a:rPr lang="ar-EG" b="1" dirty="0"/>
              <a:t> المبين بالتفقيط</a:t>
            </a:r>
          </a:p>
          <a:p>
            <a:pPr marL="971550" lvl="1" indent="-514350" algn="r" rtl="1">
              <a:lnSpc>
                <a:spcPct val="110000"/>
              </a:lnSpc>
              <a:buFont typeface="+mj-lt"/>
              <a:buAutoNum type="arabicParenR"/>
            </a:pPr>
            <a:r>
              <a:rPr lang="ar-EG" b="1" dirty="0"/>
              <a:t>تقديم أكثر من نسخة للعطاء و وجود اختلاف فى السعر بينهم </a:t>
            </a:r>
            <a:r>
              <a:rPr lang="en-US" b="1" dirty="0"/>
              <a:t>        </a:t>
            </a:r>
            <a:r>
              <a:rPr lang="ar-EG" b="1" dirty="0"/>
              <a:t> </a:t>
            </a:r>
            <a:r>
              <a:rPr lang="en-US" b="1" dirty="0"/>
              <a:t> </a:t>
            </a:r>
            <a:r>
              <a:rPr lang="ar-EG" b="1" dirty="0"/>
              <a:t>النسخة الأصلية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FF798D-532E-59DE-567A-770C27C168A7}"/>
              </a:ext>
            </a:extLst>
          </p:cNvPr>
          <p:cNvCxnSpPr/>
          <p:nvPr/>
        </p:nvCxnSpPr>
        <p:spPr>
          <a:xfrm flipH="1">
            <a:off x="5209307" y="4424218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1A614E-BF2A-0607-CCF0-76877D7E86C9}"/>
              </a:ext>
            </a:extLst>
          </p:cNvPr>
          <p:cNvCxnSpPr/>
          <p:nvPr/>
        </p:nvCxnSpPr>
        <p:spPr>
          <a:xfrm flipH="1">
            <a:off x="5079998" y="4890651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28E697-C20D-AD1A-C229-EC93FAA517BD}"/>
              </a:ext>
            </a:extLst>
          </p:cNvPr>
          <p:cNvCxnSpPr/>
          <p:nvPr/>
        </p:nvCxnSpPr>
        <p:spPr>
          <a:xfrm flipH="1">
            <a:off x="4336471" y="5357089"/>
            <a:ext cx="591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23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597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Garamond</vt:lpstr>
      <vt:lpstr>Organic</vt:lpstr>
      <vt:lpstr>Team 10 From 67 To 73</vt:lpstr>
      <vt:lpstr>استيفاء و استيضاح العروض الفنية :  مادة 67</vt:lpstr>
      <vt:lpstr>البت الفني :  مادة 68  </vt:lpstr>
      <vt:lpstr>اعلان نتائج البت الفني :  مادة 69  </vt:lpstr>
      <vt:lpstr>اعلان نتائج البت الفني :  مادة 69  </vt:lpstr>
      <vt:lpstr>فتح المظاريف المالية :  مادة 70 </vt:lpstr>
      <vt:lpstr>فتح المظاريف المالية :  مادة 70 </vt:lpstr>
      <vt:lpstr>فتح المظاريف المالية :  مادة 70  </vt:lpstr>
      <vt:lpstr>تفريغ و مراجعة العروض المالية :  مادة 71  </vt:lpstr>
      <vt:lpstr>دراسة و تقييم العروض المالية :  مادة 72</vt:lpstr>
      <vt:lpstr>PowerPoint Presentation</vt:lpstr>
      <vt:lpstr>PowerPoint Presentation</vt:lpstr>
      <vt:lpstr>PowerPoint Presentation</vt:lpstr>
      <vt:lpstr>الاستيفاء و اسيضاح العروض :  مادة 73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Consultation Team 10</dc:title>
  <dc:creator>khaled hesham</dc:creator>
  <cp:lastModifiedBy>khaled hesham</cp:lastModifiedBy>
  <cp:revision>14</cp:revision>
  <dcterms:created xsi:type="dcterms:W3CDTF">2023-11-14T09:24:19Z</dcterms:created>
  <dcterms:modified xsi:type="dcterms:W3CDTF">2023-11-14T11:10:24Z</dcterms:modified>
</cp:coreProperties>
</file>