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8724E6CA.xml" ContentType="application/vnd.ms-powerpoint.comments+xml"/>
  <Override PartName="/ppt/comments/modernComment_102_80AEA7D5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CC4605F-59F3-0F49-F45A-795ACEF03AF1}" name="عبدالعزيز صلاح محمد عبده نعمه الله" initials="عن" userId="S::14712019100794@stud.cu.edu.eg::d1e278c4-e494-498d-bddb-84f4287d1f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6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comments/modernComment_101_8724E6C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52673B6-6924-4E53-AB4B-A6492D65F9B1}" authorId="{5CC4605F-59F3-0F49-F45A-795ACEF03AF1}" created="2023-11-26T12:30:24.91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67342538" sldId="257"/>
      <ac:spMk id="3" creationId="{2E8352E2-9531-8B41-D0A1-AA60D86AB55B}"/>
    </ac:deMkLst>
    <p188:txBody>
      <a:bodyPr/>
      <a:lstStyle/>
      <a:p>
        <a:r>
          <a:rPr lang="en-US"/>
          <a:t>Online transactional processing, online analytical processing, fa hya haybrid 34an bt3ml el transaction m3 el analytical. </a:t>
        </a:r>
      </a:p>
    </p188:txBody>
  </p188:cm>
</p188:cmLst>
</file>

<file path=ppt/comments/modernComment_102_80AEA7D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91F0DBB-DF73-4EF7-8BB9-0FBB46E80CE9}" authorId="{5CC4605F-59F3-0F49-F45A-795ACEF03AF1}" created="2023-11-26T12:29:32.56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58929877" sldId="258"/>
      <ac:spMk id="2" creationId="{272D633B-C633-A37E-7670-684EDF1696B8}"/>
    </ac:deMkLst>
    <p188:txBody>
      <a:bodyPr/>
      <a:lstStyle/>
      <a:p>
        <a:r>
          <a:rPr lang="en-US"/>
          <a:t>This figure reveals the impact of a hybrid workload – performing a real-time query in-between an online transaction on the performance of TiDB – a state-of-the-art HTAP system against that of only an online transaction. The significant performance gap justifies why we should consider real-time queries in benchmarking HTAP systems. The other two critical factors that the HTAP benchmarks must consider are semantically consistent schema and domain-specific workloads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DA718-3764-4001-BB51-C7D8328B385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19A363-57C9-4CA4-8522-3E52F6EB538F}">
      <dgm:prSet/>
      <dgm:spPr/>
      <dgm:t>
        <a:bodyPr/>
        <a:lstStyle/>
        <a:p>
          <a:pPr>
            <a:defRPr b="1"/>
          </a:pPr>
          <a:r>
            <a:rPr lang="en-US" dirty="0"/>
            <a:t>Solutions:</a:t>
          </a:r>
        </a:p>
      </dgm:t>
    </dgm:pt>
    <dgm:pt modelId="{EAA57256-3BEC-4BC6-A30A-F9B1AEC955DD}" type="parTrans" cxnId="{8A152962-7A2B-4C45-A998-5C30361122F2}">
      <dgm:prSet/>
      <dgm:spPr/>
      <dgm:t>
        <a:bodyPr/>
        <a:lstStyle/>
        <a:p>
          <a:endParaRPr lang="en-US"/>
        </a:p>
      </dgm:t>
    </dgm:pt>
    <dgm:pt modelId="{856151A6-396E-4617-8D8B-32AC60EEB5A0}" type="sibTrans" cxnId="{8A152962-7A2B-4C45-A998-5C30361122F2}">
      <dgm:prSet/>
      <dgm:spPr/>
      <dgm:t>
        <a:bodyPr/>
        <a:lstStyle/>
        <a:p>
          <a:endParaRPr lang="en-US"/>
        </a:p>
      </dgm:t>
    </dgm:pt>
    <dgm:pt modelId="{AEC314FA-E6F5-4A83-B272-BBF0F6751099}">
      <dgm:prSet/>
      <dgm:spPr/>
      <dgm:t>
        <a:bodyPr/>
        <a:lstStyle/>
        <a:p>
          <a:r>
            <a:rPr lang="en-US" baseline="0" dirty="0"/>
            <a:t>Separate DBMSs</a:t>
          </a:r>
          <a:endParaRPr lang="en-US" dirty="0"/>
        </a:p>
      </dgm:t>
    </dgm:pt>
    <dgm:pt modelId="{4B14538E-144E-457A-8CA7-C89634E402A1}" type="parTrans" cxnId="{EF4A0D70-D0B6-41F0-ACE5-8AE36597078B}">
      <dgm:prSet/>
      <dgm:spPr/>
      <dgm:t>
        <a:bodyPr/>
        <a:lstStyle/>
        <a:p>
          <a:endParaRPr lang="en-US"/>
        </a:p>
      </dgm:t>
    </dgm:pt>
    <dgm:pt modelId="{48B63280-4D3D-4751-9BAA-B5768FDEDD47}" type="sibTrans" cxnId="{EF4A0D70-D0B6-41F0-ACE5-8AE36597078B}">
      <dgm:prSet/>
      <dgm:spPr/>
      <dgm:t>
        <a:bodyPr/>
        <a:lstStyle/>
        <a:p>
          <a:endParaRPr lang="en-US"/>
        </a:p>
      </dgm:t>
    </dgm:pt>
    <dgm:pt modelId="{3ACC97F3-59DA-47A0-908E-67610167F193}">
      <dgm:prSet/>
      <dgm:spPr/>
      <dgm:t>
        <a:bodyPr/>
        <a:lstStyle/>
        <a:p>
          <a:r>
            <a:rPr lang="en-US" baseline="0"/>
            <a:t>Lambda Architecture</a:t>
          </a:r>
          <a:endParaRPr lang="en-US"/>
        </a:p>
      </dgm:t>
    </dgm:pt>
    <dgm:pt modelId="{36B9EB90-EDE5-42DB-97DE-1FF29C1D15EC}" type="parTrans" cxnId="{92139DEE-63D2-4336-8116-450FD488EA65}">
      <dgm:prSet/>
      <dgm:spPr/>
      <dgm:t>
        <a:bodyPr/>
        <a:lstStyle/>
        <a:p>
          <a:endParaRPr lang="en-US"/>
        </a:p>
      </dgm:t>
    </dgm:pt>
    <dgm:pt modelId="{A88F50B0-CBB0-4AE8-9C02-370465B36564}" type="sibTrans" cxnId="{92139DEE-63D2-4336-8116-450FD488EA65}">
      <dgm:prSet/>
      <dgm:spPr/>
      <dgm:t>
        <a:bodyPr/>
        <a:lstStyle/>
        <a:p>
          <a:endParaRPr lang="en-US"/>
        </a:p>
      </dgm:t>
    </dgm:pt>
    <dgm:pt modelId="{DAE998FC-3750-41FB-933B-F9FAB5E3268C}">
      <dgm:prSet/>
      <dgm:spPr/>
      <dgm:t>
        <a:bodyPr/>
        <a:lstStyle/>
        <a:p>
          <a:r>
            <a:rPr lang="en-US" baseline="0"/>
            <a:t>Single STAP DBMS</a:t>
          </a:r>
          <a:endParaRPr lang="en-US"/>
        </a:p>
      </dgm:t>
    </dgm:pt>
    <dgm:pt modelId="{22E877BD-50A4-48D4-82A2-68C0A3BED5F6}" type="parTrans" cxnId="{9D08A077-D7EB-4760-9D53-D7B45826731B}">
      <dgm:prSet/>
      <dgm:spPr/>
      <dgm:t>
        <a:bodyPr/>
        <a:lstStyle/>
        <a:p>
          <a:endParaRPr lang="en-US"/>
        </a:p>
      </dgm:t>
    </dgm:pt>
    <dgm:pt modelId="{1581B6E1-083E-426C-852E-F2D569889CE9}" type="sibTrans" cxnId="{9D08A077-D7EB-4760-9D53-D7B45826731B}">
      <dgm:prSet/>
      <dgm:spPr/>
      <dgm:t>
        <a:bodyPr/>
        <a:lstStyle/>
        <a:p>
          <a:endParaRPr lang="en-US"/>
        </a:p>
      </dgm:t>
    </dgm:pt>
    <dgm:pt modelId="{196E271C-843F-4350-AA93-F34AB41E7976}">
      <dgm:prSet/>
      <dgm:spPr/>
      <dgm:t>
        <a:bodyPr/>
        <a:lstStyle/>
        <a:p>
          <a:pPr>
            <a:defRPr b="1"/>
          </a:pPr>
          <a:r>
            <a:rPr lang="en-US"/>
            <a:t>Benchmarks</a:t>
          </a:r>
        </a:p>
      </dgm:t>
    </dgm:pt>
    <dgm:pt modelId="{A4ECC4D0-3027-4B4D-A278-AD865E72D3A1}" type="parTrans" cxnId="{31B833A5-D375-46EB-A4F5-757172F5D455}">
      <dgm:prSet/>
      <dgm:spPr/>
      <dgm:t>
        <a:bodyPr/>
        <a:lstStyle/>
        <a:p>
          <a:endParaRPr lang="en-US"/>
        </a:p>
      </dgm:t>
    </dgm:pt>
    <dgm:pt modelId="{22D75B57-2B8E-430C-A107-5675269930F6}" type="sibTrans" cxnId="{31B833A5-D375-46EB-A4F5-757172F5D455}">
      <dgm:prSet/>
      <dgm:spPr/>
      <dgm:t>
        <a:bodyPr/>
        <a:lstStyle/>
        <a:p>
          <a:endParaRPr lang="en-US"/>
        </a:p>
      </dgm:t>
    </dgm:pt>
    <dgm:pt modelId="{BEC46D81-D13B-4E23-BD93-115D4C1F7B54}">
      <dgm:prSet/>
      <dgm:spPr/>
      <dgm:t>
        <a:bodyPr/>
        <a:lstStyle/>
        <a:p>
          <a:r>
            <a:rPr lang="en-US" b="1" baseline="0" dirty="0" err="1"/>
            <a:t>Subenchmark</a:t>
          </a:r>
          <a:r>
            <a:rPr lang="en-US" b="1" baseline="0" dirty="0"/>
            <a:t> (Generic)</a:t>
          </a:r>
          <a:endParaRPr lang="en-US" dirty="0"/>
        </a:p>
      </dgm:t>
    </dgm:pt>
    <dgm:pt modelId="{F4049CCF-14F6-4EE2-B534-D8048241F275}" type="parTrans" cxnId="{BB9DDDB6-7720-43C0-B535-A09CE3698D12}">
      <dgm:prSet/>
      <dgm:spPr/>
      <dgm:t>
        <a:bodyPr/>
        <a:lstStyle/>
        <a:p>
          <a:endParaRPr lang="en-US"/>
        </a:p>
      </dgm:t>
    </dgm:pt>
    <dgm:pt modelId="{E95A4665-C310-4225-B377-A1A4A4F1A318}" type="sibTrans" cxnId="{BB9DDDB6-7720-43C0-B535-A09CE3698D12}">
      <dgm:prSet/>
      <dgm:spPr/>
      <dgm:t>
        <a:bodyPr/>
        <a:lstStyle/>
        <a:p>
          <a:endParaRPr lang="en-US"/>
        </a:p>
      </dgm:t>
    </dgm:pt>
    <dgm:pt modelId="{BA35CDF7-B5B7-414A-989F-56E5149A54F1}">
      <dgm:prSet/>
      <dgm:spPr/>
      <dgm:t>
        <a:bodyPr/>
        <a:lstStyle/>
        <a:p>
          <a:r>
            <a:rPr lang="en-US" b="1" baseline="0" dirty="0" err="1"/>
            <a:t>Fibenchmark</a:t>
          </a:r>
          <a:r>
            <a:rPr lang="en-US" b="1" baseline="0" dirty="0"/>
            <a:t> (Banks – Domain specific) </a:t>
          </a:r>
          <a:endParaRPr lang="en-US" dirty="0"/>
        </a:p>
      </dgm:t>
    </dgm:pt>
    <dgm:pt modelId="{1FC6D2C9-1467-4721-92D3-7DF054890E0D}" type="parTrans" cxnId="{454B9107-E58C-436D-9E5B-A9258EE66940}">
      <dgm:prSet/>
      <dgm:spPr/>
      <dgm:t>
        <a:bodyPr/>
        <a:lstStyle/>
        <a:p>
          <a:endParaRPr lang="en-US"/>
        </a:p>
      </dgm:t>
    </dgm:pt>
    <dgm:pt modelId="{80D68EAC-4D33-4F74-BE98-C6E3DE3707BE}" type="sibTrans" cxnId="{454B9107-E58C-436D-9E5B-A9258EE66940}">
      <dgm:prSet/>
      <dgm:spPr/>
      <dgm:t>
        <a:bodyPr/>
        <a:lstStyle/>
        <a:p>
          <a:endParaRPr lang="en-US"/>
        </a:p>
      </dgm:t>
    </dgm:pt>
    <dgm:pt modelId="{BBD433E1-756A-4F06-8D20-E1600C2EE18F}">
      <dgm:prSet/>
      <dgm:spPr/>
      <dgm:t>
        <a:bodyPr/>
        <a:lstStyle/>
        <a:p>
          <a:r>
            <a:rPr lang="en-US" b="1" baseline="0" dirty="0" err="1"/>
            <a:t>Tabenchmark</a:t>
          </a:r>
          <a:r>
            <a:rPr lang="en-US" b="1" baseline="0" dirty="0"/>
            <a:t> (Telecoms – Domain specific)</a:t>
          </a:r>
          <a:endParaRPr lang="en-US" dirty="0"/>
        </a:p>
      </dgm:t>
    </dgm:pt>
    <dgm:pt modelId="{1CBDAE6E-D595-4E01-B710-7F4247C3987E}" type="parTrans" cxnId="{2F37CD0B-BBBC-422A-8623-718C71EE93D6}">
      <dgm:prSet/>
      <dgm:spPr/>
      <dgm:t>
        <a:bodyPr/>
        <a:lstStyle/>
        <a:p>
          <a:endParaRPr lang="en-US"/>
        </a:p>
      </dgm:t>
    </dgm:pt>
    <dgm:pt modelId="{31D1611B-8418-4F5B-A901-FEF319257799}" type="sibTrans" cxnId="{2F37CD0B-BBBC-422A-8623-718C71EE93D6}">
      <dgm:prSet/>
      <dgm:spPr/>
      <dgm:t>
        <a:bodyPr/>
        <a:lstStyle/>
        <a:p>
          <a:endParaRPr lang="en-US"/>
        </a:p>
      </dgm:t>
    </dgm:pt>
    <dgm:pt modelId="{D4B1F8A5-DD67-45FE-A567-2BBF7183CD2D}" type="pres">
      <dgm:prSet presAssocID="{40FDA718-3764-4001-BB51-C7D8328B3853}" presName="root" presStyleCnt="0">
        <dgm:presLayoutVars>
          <dgm:dir/>
          <dgm:resizeHandles val="exact"/>
        </dgm:presLayoutVars>
      </dgm:prSet>
      <dgm:spPr/>
    </dgm:pt>
    <dgm:pt modelId="{F16EC411-4C30-4574-AF72-ADF92DD13156}" type="pres">
      <dgm:prSet presAssocID="{8819A363-57C9-4CA4-8522-3E52F6EB538F}" presName="compNode" presStyleCnt="0"/>
      <dgm:spPr/>
    </dgm:pt>
    <dgm:pt modelId="{276BB910-9F79-414E-A52F-C8D224257B11}" type="pres">
      <dgm:prSet presAssocID="{8819A363-57C9-4CA4-8522-3E52F6EB53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5A511CD-5992-456B-A68F-A1EFBEC8DC2A}" type="pres">
      <dgm:prSet presAssocID="{8819A363-57C9-4CA4-8522-3E52F6EB538F}" presName="iconSpace" presStyleCnt="0"/>
      <dgm:spPr/>
    </dgm:pt>
    <dgm:pt modelId="{25DDED1C-9388-4540-9FDD-653DF4D84E29}" type="pres">
      <dgm:prSet presAssocID="{8819A363-57C9-4CA4-8522-3E52F6EB538F}" presName="parTx" presStyleLbl="revTx" presStyleIdx="0" presStyleCnt="4">
        <dgm:presLayoutVars>
          <dgm:chMax val="0"/>
          <dgm:chPref val="0"/>
        </dgm:presLayoutVars>
      </dgm:prSet>
      <dgm:spPr/>
    </dgm:pt>
    <dgm:pt modelId="{244B4DCE-99D7-40B5-BC42-D44585F9FD2C}" type="pres">
      <dgm:prSet presAssocID="{8819A363-57C9-4CA4-8522-3E52F6EB538F}" presName="txSpace" presStyleCnt="0"/>
      <dgm:spPr/>
    </dgm:pt>
    <dgm:pt modelId="{17BA7B10-EF90-4311-B014-DB5C18D6C20D}" type="pres">
      <dgm:prSet presAssocID="{8819A363-57C9-4CA4-8522-3E52F6EB538F}" presName="desTx" presStyleLbl="revTx" presStyleIdx="1" presStyleCnt="4" custLinFactNeighborX="6510" custLinFactNeighborY="-23079">
        <dgm:presLayoutVars/>
      </dgm:prSet>
      <dgm:spPr/>
    </dgm:pt>
    <dgm:pt modelId="{DD7543DB-C094-4F3A-B5EB-FA11E2B298F5}" type="pres">
      <dgm:prSet presAssocID="{856151A6-396E-4617-8D8B-32AC60EEB5A0}" presName="sibTrans" presStyleCnt="0"/>
      <dgm:spPr/>
    </dgm:pt>
    <dgm:pt modelId="{7DBDD5A7-5DA5-4098-9BB9-7F74FAC6D329}" type="pres">
      <dgm:prSet presAssocID="{196E271C-843F-4350-AA93-F34AB41E7976}" presName="compNode" presStyleCnt="0"/>
      <dgm:spPr/>
    </dgm:pt>
    <dgm:pt modelId="{B34C91DD-470F-4E94-95D9-36F993D298BD}" type="pres">
      <dgm:prSet presAssocID="{196E271C-843F-4350-AA93-F34AB41E79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51ED41-5270-40CB-A018-9E08353E1F33}" type="pres">
      <dgm:prSet presAssocID="{196E271C-843F-4350-AA93-F34AB41E7976}" presName="iconSpace" presStyleCnt="0"/>
      <dgm:spPr/>
    </dgm:pt>
    <dgm:pt modelId="{25C27EC2-336B-4A16-A891-4DC0D5A1DBCF}" type="pres">
      <dgm:prSet presAssocID="{196E271C-843F-4350-AA93-F34AB41E7976}" presName="parTx" presStyleLbl="revTx" presStyleIdx="2" presStyleCnt="4">
        <dgm:presLayoutVars>
          <dgm:chMax val="0"/>
          <dgm:chPref val="0"/>
        </dgm:presLayoutVars>
      </dgm:prSet>
      <dgm:spPr/>
    </dgm:pt>
    <dgm:pt modelId="{81AC8397-DEFD-414D-8C57-E5C897B60526}" type="pres">
      <dgm:prSet presAssocID="{196E271C-843F-4350-AA93-F34AB41E7976}" presName="txSpace" presStyleCnt="0"/>
      <dgm:spPr/>
    </dgm:pt>
    <dgm:pt modelId="{210B4AC9-D20E-4083-B08C-389796ECB29C}" type="pres">
      <dgm:prSet presAssocID="{196E271C-843F-4350-AA93-F34AB41E7976}" presName="desTx" presStyleLbl="revTx" presStyleIdx="3" presStyleCnt="4" custScaleX="106133" custLinFactNeighborX="11680" custLinFactNeighborY="-17374">
        <dgm:presLayoutVars/>
      </dgm:prSet>
      <dgm:spPr/>
    </dgm:pt>
  </dgm:ptLst>
  <dgm:cxnLst>
    <dgm:cxn modelId="{454B9107-E58C-436D-9E5B-A9258EE66940}" srcId="{196E271C-843F-4350-AA93-F34AB41E7976}" destId="{BA35CDF7-B5B7-414A-989F-56E5149A54F1}" srcOrd="1" destOrd="0" parTransId="{1FC6D2C9-1467-4721-92D3-7DF054890E0D}" sibTransId="{80D68EAC-4D33-4F74-BE98-C6E3DE3707BE}"/>
    <dgm:cxn modelId="{2F37CD0B-BBBC-422A-8623-718C71EE93D6}" srcId="{196E271C-843F-4350-AA93-F34AB41E7976}" destId="{BBD433E1-756A-4F06-8D20-E1600C2EE18F}" srcOrd="2" destOrd="0" parTransId="{1CBDAE6E-D595-4E01-B710-7F4247C3987E}" sibTransId="{31D1611B-8418-4F5B-A901-FEF319257799}"/>
    <dgm:cxn modelId="{AC20085B-01B1-425E-AC89-2D8000BD26EB}" type="presOf" srcId="{3ACC97F3-59DA-47A0-908E-67610167F193}" destId="{17BA7B10-EF90-4311-B014-DB5C18D6C20D}" srcOrd="0" destOrd="1" presId="urn:microsoft.com/office/officeart/2018/2/layout/IconLabelDescriptionList"/>
    <dgm:cxn modelId="{8A152962-7A2B-4C45-A998-5C30361122F2}" srcId="{40FDA718-3764-4001-BB51-C7D8328B3853}" destId="{8819A363-57C9-4CA4-8522-3E52F6EB538F}" srcOrd="0" destOrd="0" parTransId="{EAA57256-3BEC-4BC6-A30A-F9B1AEC955DD}" sibTransId="{856151A6-396E-4617-8D8B-32AC60EEB5A0}"/>
    <dgm:cxn modelId="{23AC1868-7BAC-4624-8701-172F24092E8C}" type="presOf" srcId="{AEC314FA-E6F5-4A83-B272-BBF0F6751099}" destId="{17BA7B10-EF90-4311-B014-DB5C18D6C20D}" srcOrd="0" destOrd="0" presId="urn:microsoft.com/office/officeart/2018/2/layout/IconLabelDescriptionList"/>
    <dgm:cxn modelId="{EF4A0D70-D0B6-41F0-ACE5-8AE36597078B}" srcId="{8819A363-57C9-4CA4-8522-3E52F6EB538F}" destId="{AEC314FA-E6F5-4A83-B272-BBF0F6751099}" srcOrd="0" destOrd="0" parTransId="{4B14538E-144E-457A-8CA7-C89634E402A1}" sibTransId="{48B63280-4D3D-4751-9BAA-B5768FDEDD47}"/>
    <dgm:cxn modelId="{9D08A077-D7EB-4760-9D53-D7B45826731B}" srcId="{8819A363-57C9-4CA4-8522-3E52F6EB538F}" destId="{DAE998FC-3750-41FB-933B-F9FAB5E3268C}" srcOrd="2" destOrd="0" parTransId="{22E877BD-50A4-48D4-82A2-68C0A3BED5F6}" sibTransId="{1581B6E1-083E-426C-852E-F2D569889CE9}"/>
    <dgm:cxn modelId="{23CFED99-A050-4F05-846E-CB6905FA2C21}" type="presOf" srcId="{BEC46D81-D13B-4E23-BD93-115D4C1F7B54}" destId="{210B4AC9-D20E-4083-B08C-389796ECB29C}" srcOrd="0" destOrd="0" presId="urn:microsoft.com/office/officeart/2018/2/layout/IconLabelDescriptionList"/>
    <dgm:cxn modelId="{31B833A5-D375-46EB-A4F5-757172F5D455}" srcId="{40FDA718-3764-4001-BB51-C7D8328B3853}" destId="{196E271C-843F-4350-AA93-F34AB41E7976}" srcOrd="1" destOrd="0" parTransId="{A4ECC4D0-3027-4B4D-A278-AD865E72D3A1}" sibTransId="{22D75B57-2B8E-430C-A107-5675269930F6}"/>
    <dgm:cxn modelId="{BB9DDDB6-7720-43C0-B535-A09CE3698D12}" srcId="{196E271C-843F-4350-AA93-F34AB41E7976}" destId="{BEC46D81-D13B-4E23-BD93-115D4C1F7B54}" srcOrd="0" destOrd="0" parTransId="{F4049CCF-14F6-4EE2-B534-D8048241F275}" sibTransId="{E95A4665-C310-4225-B377-A1A4A4F1A318}"/>
    <dgm:cxn modelId="{477744C0-3E51-4D87-9C1A-709699474116}" type="presOf" srcId="{8819A363-57C9-4CA4-8522-3E52F6EB538F}" destId="{25DDED1C-9388-4540-9FDD-653DF4D84E29}" srcOrd="0" destOrd="0" presId="urn:microsoft.com/office/officeart/2018/2/layout/IconLabelDescriptionList"/>
    <dgm:cxn modelId="{E24CD1C8-62AA-4B5A-9A26-40A8C0406884}" type="presOf" srcId="{BBD433E1-756A-4F06-8D20-E1600C2EE18F}" destId="{210B4AC9-D20E-4083-B08C-389796ECB29C}" srcOrd="0" destOrd="2" presId="urn:microsoft.com/office/officeart/2018/2/layout/IconLabelDescriptionList"/>
    <dgm:cxn modelId="{9327F6CD-06FC-41CF-B9ED-0EFEFBB148E6}" type="presOf" srcId="{BA35CDF7-B5B7-414A-989F-56E5149A54F1}" destId="{210B4AC9-D20E-4083-B08C-389796ECB29C}" srcOrd="0" destOrd="1" presId="urn:microsoft.com/office/officeart/2018/2/layout/IconLabelDescriptionList"/>
    <dgm:cxn modelId="{E49781D3-F56F-4861-8025-53A78CE99F72}" type="presOf" srcId="{40FDA718-3764-4001-BB51-C7D8328B3853}" destId="{D4B1F8A5-DD67-45FE-A567-2BBF7183CD2D}" srcOrd="0" destOrd="0" presId="urn:microsoft.com/office/officeart/2018/2/layout/IconLabelDescriptionList"/>
    <dgm:cxn modelId="{9AAEE6D3-3108-4104-838E-CD0688986B53}" type="presOf" srcId="{196E271C-843F-4350-AA93-F34AB41E7976}" destId="{25C27EC2-336B-4A16-A891-4DC0D5A1DBCF}" srcOrd="0" destOrd="0" presId="urn:microsoft.com/office/officeart/2018/2/layout/IconLabelDescriptionList"/>
    <dgm:cxn modelId="{92139DEE-63D2-4336-8116-450FD488EA65}" srcId="{8819A363-57C9-4CA4-8522-3E52F6EB538F}" destId="{3ACC97F3-59DA-47A0-908E-67610167F193}" srcOrd="1" destOrd="0" parTransId="{36B9EB90-EDE5-42DB-97DE-1FF29C1D15EC}" sibTransId="{A88F50B0-CBB0-4AE8-9C02-370465B36564}"/>
    <dgm:cxn modelId="{0C1589F1-8F3F-4C18-8021-B80C758D783D}" type="presOf" srcId="{DAE998FC-3750-41FB-933B-F9FAB5E3268C}" destId="{17BA7B10-EF90-4311-B014-DB5C18D6C20D}" srcOrd="0" destOrd="2" presId="urn:microsoft.com/office/officeart/2018/2/layout/IconLabelDescriptionList"/>
    <dgm:cxn modelId="{2EA4DDE1-8A39-407D-8D7E-12DD36DB7441}" type="presParOf" srcId="{D4B1F8A5-DD67-45FE-A567-2BBF7183CD2D}" destId="{F16EC411-4C30-4574-AF72-ADF92DD13156}" srcOrd="0" destOrd="0" presId="urn:microsoft.com/office/officeart/2018/2/layout/IconLabelDescriptionList"/>
    <dgm:cxn modelId="{01318D75-0E84-4990-8B9B-43A33542A2B5}" type="presParOf" srcId="{F16EC411-4C30-4574-AF72-ADF92DD13156}" destId="{276BB910-9F79-414E-A52F-C8D224257B11}" srcOrd="0" destOrd="0" presId="urn:microsoft.com/office/officeart/2018/2/layout/IconLabelDescriptionList"/>
    <dgm:cxn modelId="{C3E5F06F-4842-4753-A3FA-6CBC0AF7D970}" type="presParOf" srcId="{F16EC411-4C30-4574-AF72-ADF92DD13156}" destId="{E5A511CD-5992-456B-A68F-A1EFBEC8DC2A}" srcOrd="1" destOrd="0" presId="urn:microsoft.com/office/officeart/2018/2/layout/IconLabelDescriptionList"/>
    <dgm:cxn modelId="{37B49DA2-C0A7-41B2-A936-3ABF083CF6C6}" type="presParOf" srcId="{F16EC411-4C30-4574-AF72-ADF92DD13156}" destId="{25DDED1C-9388-4540-9FDD-653DF4D84E29}" srcOrd="2" destOrd="0" presId="urn:microsoft.com/office/officeart/2018/2/layout/IconLabelDescriptionList"/>
    <dgm:cxn modelId="{AC9DEA97-A45D-4C04-B60D-4479181A446E}" type="presParOf" srcId="{F16EC411-4C30-4574-AF72-ADF92DD13156}" destId="{244B4DCE-99D7-40B5-BC42-D44585F9FD2C}" srcOrd="3" destOrd="0" presId="urn:microsoft.com/office/officeart/2018/2/layout/IconLabelDescriptionList"/>
    <dgm:cxn modelId="{D1752032-9F4E-47A8-A38A-B972E83DA02A}" type="presParOf" srcId="{F16EC411-4C30-4574-AF72-ADF92DD13156}" destId="{17BA7B10-EF90-4311-B014-DB5C18D6C20D}" srcOrd="4" destOrd="0" presId="urn:microsoft.com/office/officeart/2018/2/layout/IconLabelDescriptionList"/>
    <dgm:cxn modelId="{5C2A5EA4-B47B-4E90-831F-FEDA6769D281}" type="presParOf" srcId="{D4B1F8A5-DD67-45FE-A567-2BBF7183CD2D}" destId="{DD7543DB-C094-4F3A-B5EB-FA11E2B298F5}" srcOrd="1" destOrd="0" presId="urn:microsoft.com/office/officeart/2018/2/layout/IconLabelDescriptionList"/>
    <dgm:cxn modelId="{959814D9-3D6C-4AF1-944F-5EDA2C2F025B}" type="presParOf" srcId="{D4B1F8A5-DD67-45FE-A567-2BBF7183CD2D}" destId="{7DBDD5A7-5DA5-4098-9BB9-7F74FAC6D329}" srcOrd="2" destOrd="0" presId="urn:microsoft.com/office/officeart/2018/2/layout/IconLabelDescriptionList"/>
    <dgm:cxn modelId="{0380D74A-B598-4956-9F8F-91A2BA081F4B}" type="presParOf" srcId="{7DBDD5A7-5DA5-4098-9BB9-7F74FAC6D329}" destId="{B34C91DD-470F-4E94-95D9-36F993D298BD}" srcOrd="0" destOrd="0" presId="urn:microsoft.com/office/officeart/2018/2/layout/IconLabelDescriptionList"/>
    <dgm:cxn modelId="{36C9B2B4-0D0B-4904-8664-2783595E959D}" type="presParOf" srcId="{7DBDD5A7-5DA5-4098-9BB9-7F74FAC6D329}" destId="{1B51ED41-5270-40CB-A018-9E08353E1F33}" srcOrd="1" destOrd="0" presId="urn:microsoft.com/office/officeart/2018/2/layout/IconLabelDescriptionList"/>
    <dgm:cxn modelId="{F7AC08B4-CEE4-4A6B-837D-440D46EAAD80}" type="presParOf" srcId="{7DBDD5A7-5DA5-4098-9BB9-7F74FAC6D329}" destId="{25C27EC2-336B-4A16-A891-4DC0D5A1DBCF}" srcOrd="2" destOrd="0" presId="urn:microsoft.com/office/officeart/2018/2/layout/IconLabelDescriptionList"/>
    <dgm:cxn modelId="{C5BFE71C-90FE-4B98-B2B4-5951C0A9C7C5}" type="presParOf" srcId="{7DBDD5A7-5DA5-4098-9BB9-7F74FAC6D329}" destId="{81AC8397-DEFD-414D-8C57-E5C897B60526}" srcOrd="3" destOrd="0" presId="urn:microsoft.com/office/officeart/2018/2/layout/IconLabelDescriptionList"/>
    <dgm:cxn modelId="{6EB772BA-C1B0-4CB0-A0A6-F0D7E6A2AFD8}" type="presParOf" srcId="{7DBDD5A7-5DA5-4098-9BB9-7F74FAC6D329}" destId="{210B4AC9-D20E-4083-B08C-389796ECB29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BB910-9F79-414E-A52F-C8D224257B11}">
      <dsp:nvSpPr>
        <dsp:cNvPr id="0" name=""/>
        <dsp:cNvSpPr/>
      </dsp:nvSpPr>
      <dsp:spPr>
        <a:xfrm>
          <a:off x="892375" y="246036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DED1C-9388-4540-9FDD-653DF4D84E29}">
      <dsp:nvSpPr>
        <dsp:cNvPr id="0" name=""/>
        <dsp:cNvSpPr/>
      </dsp:nvSpPr>
      <dsp:spPr>
        <a:xfrm>
          <a:off x="892375" y="1895537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Solutions:</a:t>
          </a:r>
        </a:p>
      </dsp:txBody>
      <dsp:txXfrm>
        <a:off x="892375" y="1895537"/>
        <a:ext cx="4315781" cy="647367"/>
      </dsp:txXfrm>
    </dsp:sp>
    <dsp:sp modelId="{17BA7B10-EF90-4311-B014-DB5C18D6C20D}">
      <dsp:nvSpPr>
        <dsp:cNvPr id="0" name=""/>
        <dsp:cNvSpPr/>
      </dsp:nvSpPr>
      <dsp:spPr>
        <a:xfrm>
          <a:off x="1173333" y="2407126"/>
          <a:ext cx="4315781" cy="868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Separate DBMSs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Lambda Architecture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Single STAP DBMS</a:t>
          </a:r>
          <a:endParaRPr lang="en-US" sz="1700" kern="1200"/>
        </a:p>
      </dsp:txBody>
      <dsp:txXfrm>
        <a:off x="1173333" y="2407126"/>
        <a:ext cx="4315781" cy="868402"/>
      </dsp:txXfrm>
    </dsp:sp>
    <dsp:sp modelId="{B34C91DD-470F-4E94-95D9-36F993D298BD}">
      <dsp:nvSpPr>
        <dsp:cNvPr id="0" name=""/>
        <dsp:cNvSpPr/>
      </dsp:nvSpPr>
      <dsp:spPr>
        <a:xfrm>
          <a:off x="6095762" y="246036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27EC2-336B-4A16-A891-4DC0D5A1DBCF}">
      <dsp:nvSpPr>
        <dsp:cNvPr id="0" name=""/>
        <dsp:cNvSpPr/>
      </dsp:nvSpPr>
      <dsp:spPr>
        <a:xfrm>
          <a:off x="6095762" y="1895537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Benchmarks</a:t>
          </a:r>
        </a:p>
      </dsp:txBody>
      <dsp:txXfrm>
        <a:off x="6095762" y="1895537"/>
        <a:ext cx="4315781" cy="647367"/>
      </dsp:txXfrm>
    </dsp:sp>
    <dsp:sp modelId="{210B4AC9-D20E-4083-B08C-389796ECB29C}">
      <dsp:nvSpPr>
        <dsp:cNvPr id="0" name=""/>
        <dsp:cNvSpPr/>
      </dsp:nvSpPr>
      <dsp:spPr>
        <a:xfrm>
          <a:off x="6467502" y="2456668"/>
          <a:ext cx="4580468" cy="868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 err="1"/>
            <a:t>Subenchmark</a:t>
          </a:r>
          <a:r>
            <a:rPr lang="en-US" sz="1700" b="1" kern="1200" baseline="0" dirty="0"/>
            <a:t> (Generic)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 err="1"/>
            <a:t>Fibenchmark</a:t>
          </a:r>
          <a:r>
            <a:rPr lang="en-US" sz="1700" b="1" kern="1200" baseline="0" dirty="0"/>
            <a:t> (Banks – Domain specific) 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 err="1"/>
            <a:t>Tabenchmark</a:t>
          </a:r>
          <a:r>
            <a:rPr lang="en-US" sz="1700" b="1" kern="1200" baseline="0" dirty="0"/>
            <a:t> (Telecoms – Domain specific)</a:t>
          </a:r>
          <a:endParaRPr lang="en-US" sz="1700" kern="1200" dirty="0"/>
        </a:p>
      </dsp:txBody>
      <dsp:txXfrm>
        <a:off x="6467502" y="2456668"/>
        <a:ext cx="4580468" cy="86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0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1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55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5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64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0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0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6F8F9D-67CE-4AE7-8980-E27D89BBC2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7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8F9D-67CE-4AE7-8980-E27D89BBC2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9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8724E6CA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2_80AEA7D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64BC-10FF-7BA8-8577-767C7AF9B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OLxPBench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DA44E-890B-F411-7501-1F0E59A09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6583" y="3658514"/>
            <a:ext cx="7481713" cy="861299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/>
              <a:t>Real-time, Semantically Consistent, and Domain specific Benchmark, Designing, and Implementing hybrid transactional analytical processing (HTAP) Systems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6CA79A-9C4C-DDDF-D868-261D2EC6EE46}"/>
              </a:ext>
            </a:extLst>
          </p:cNvPr>
          <p:cNvSpPr txBox="1">
            <a:spLocks/>
          </p:cNvSpPr>
          <p:nvPr/>
        </p:nvSpPr>
        <p:spPr>
          <a:xfrm>
            <a:off x="8804483" y="5664733"/>
            <a:ext cx="3387517" cy="3909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DR/ Samir </a:t>
            </a:r>
            <a:r>
              <a:rPr lang="en-US" dirty="0" err="1"/>
              <a:t>Shahien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83E9555-FB38-506D-9FA7-871143233A37}"/>
              </a:ext>
            </a:extLst>
          </p:cNvPr>
          <p:cNvSpPr txBox="1">
            <a:spLocks/>
          </p:cNvSpPr>
          <p:nvPr/>
        </p:nvSpPr>
        <p:spPr>
          <a:xfrm>
            <a:off x="8461469" y="5402318"/>
            <a:ext cx="3387517" cy="3909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Presented to: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ECFAA88-D5A2-63D7-55CA-6506ABA633B7}"/>
              </a:ext>
            </a:extLst>
          </p:cNvPr>
          <p:cNvSpPr txBox="1">
            <a:spLocks/>
          </p:cNvSpPr>
          <p:nvPr/>
        </p:nvSpPr>
        <p:spPr>
          <a:xfrm>
            <a:off x="962015" y="5664733"/>
            <a:ext cx="3387517" cy="3909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Abdelaziz Salah Mohammed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C67C05A-2AD1-B499-5808-34ECE1BF3D20}"/>
              </a:ext>
            </a:extLst>
          </p:cNvPr>
          <p:cNvSpPr txBox="1">
            <a:spLocks/>
          </p:cNvSpPr>
          <p:nvPr/>
        </p:nvSpPr>
        <p:spPr>
          <a:xfrm>
            <a:off x="724020" y="5402318"/>
            <a:ext cx="3387517" cy="3909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75044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7B94-DD80-2621-C640-BACBFF9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1343"/>
            <a:ext cx="9603275" cy="5874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52E2-9531-8B41-D0A1-AA60D86A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HTAP?</a:t>
            </a:r>
          </a:p>
          <a:p>
            <a:pPr lvl="1"/>
            <a:r>
              <a:rPr lang="en-US" dirty="0"/>
              <a:t>Hybrid (OLTP &amp; OLAP).</a:t>
            </a:r>
          </a:p>
          <a:p>
            <a:pPr lvl="1"/>
            <a:r>
              <a:rPr lang="en-US" dirty="0"/>
              <a:t>Transactional.</a:t>
            </a:r>
          </a:p>
          <a:p>
            <a:pPr lvl="1"/>
            <a:r>
              <a:rPr lang="en-US" dirty="0"/>
              <a:t>Analytical.</a:t>
            </a:r>
          </a:p>
          <a:p>
            <a:pPr lvl="1"/>
            <a:r>
              <a:rPr lang="en-US" dirty="0"/>
              <a:t>Processing.</a:t>
            </a:r>
          </a:p>
          <a:p>
            <a:r>
              <a:rPr lang="en-US" dirty="0"/>
              <a:t>Can you guess the topic?</a:t>
            </a:r>
          </a:p>
          <a:p>
            <a:pPr lvl="1"/>
            <a:r>
              <a:rPr lang="en-US" dirty="0"/>
              <a:t>Correct! Databases &lt;3</a:t>
            </a:r>
          </a:p>
        </p:txBody>
      </p:sp>
    </p:spTree>
    <p:extLst>
      <p:ext uri="{BB962C8B-B14F-4D97-AF65-F5344CB8AC3E}">
        <p14:creationId xmlns:p14="http://schemas.microsoft.com/office/powerpoint/2010/main" val="22673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633B-C633-A37E-7670-684EDF16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Why to consider?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FA1D9B2-101F-3C2D-6277-A13AD1B8B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3304" b="-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9298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4D21B-F64D-8461-5190-A062DCF3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9081988B-C980-4BFD-3DCC-93A463E1E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056050"/>
              </p:ext>
            </p:extLst>
          </p:nvPr>
        </p:nvGraphicFramePr>
        <p:xfrm>
          <a:off x="513567" y="2331498"/>
          <a:ext cx="11436263" cy="3721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3B7D5D-D8A5-9A1F-B3E3-DEB46C803917}"/>
              </a:ext>
            </a:extLst>
          </p:cNvPr>
          <p:cNvSpPr txBox="1"/>
          <p:nvPr/>
        </p:nvSpPr>
        <p:spPr>
          <a:xfrm>
            <a:off x="1302707" y="5572872"/>
            <a:ext cx="310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We compare the tradeoffs of these solutions.</a:t>
            </a:r>
          </a:p>
        </p:txBody>
      </p:sp>
    </p:spTree>
    <p:extLst>
      <p:ext uri="{BB962C8B-B14F-4D97-AF65-F5344CB8AC3E}">
        <p14:creationId xmlns:p14="http://schemas.microsoft.com/office/powerpoint/2010/main" val="14040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BBBF8107-6175-42D9-ADD9-CE38772F0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D21C6EA-BBE8-4E7E-B86E-CAE4245C4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8CA2D2-9540-7E09-7F5C-540704E62686}"/>
              </a:ext>
            </a:extLst>
          </p:cNvPr>
          <p:cNvSpPr txBox="1"/>
          <p:nvPr/>
        </p:nvSpPr>
        <p:spPr>
          <a:xfrm>
            <a:off x="8671406" y="1474969"/>
            <a:ext cx="3026558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Sample Results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7C5442D-91EA-4157-A0FD-2B96EBE4F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7463258" y="583365"/>
            <a:chExt cx="7560115" cy="518192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3CDF368-2610-418F-96F7-A60B6CF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D943544-4D30-40A5-8B74-B8C76E458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1A46C47-E493-4059-8069-C9D95CAF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497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AFBB384-3651-3C92-E947-F489C922F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14774"/>
          <a:stretch/>
        </p:blipFill>
        <p:spPr>
          <a:xfrm>
            <a:off x="1271223" y="976036"/>
            <a:ext cx="3059596" cy="4136203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71C69E1-1BF1-4985-8619-E4A076640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69720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0E6FB9E-BD95-5916-ADCF-D531AC05E7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" r="4528"/>
          <a:stretch/>
        </p:blipFill>
        <p:spPr>
          <a:xfrm>
            <a:off x="4489918" y="1474968"/>
            <a:ext cx="3059596" cy="363727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6ACF493D-8E13-4887-8052-16549EF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87E0B82-3A3E-4B42-9B4C-61A1F0AF8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86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846310-0B3D-402C-B392-09061F938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A3A86-D41C-4CFC-896C-D90661C5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D0165-60BA-4B8A-5E82-137042E5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Sample results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4F6C91-B667-4929-B60B-158C21B9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7639235" y="600024"/>
            <a:chExt cx="3898557" cy="52224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188BD8-D89F-4620-9999-A7EA52237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BE6818-79E6-4683-9F8E-9DE0B4BCF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D48DF-B489-F374-7219-8721905A6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517" r="2" b="2"/>
          <a:stretch/>
        </p:blipFill>
        <p:spPr>
          <a:xfrm>
            <a:off x="2079933" y="963739"/>
            <a:ext cx="8020655" cy="236922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12F86B-0657-48B2-BD05-BF3EED4DC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D64DB3A-631F-479A-B041-4C1E38B7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FB2A90-ACBA-4B96-98AD-8BB04A8B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67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7FA4D42-65A2-43F3-B3E9-FD6D6030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FD2CDA-D2E2-4E29-862F-3EF51E21D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71059D-2A1C-4086-9685-CD5E7444B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632238" y="482171"/>
            <a:chExt cx="4641751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9CB73A-BE1E-44A1-B082-574755C8C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8" y="482171"/>
              <a:ext cx="464175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674C1A-A7A7-4416-A164-BCAECE838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7" y="812507"/>
              <a:ext cx="4001652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12A852B-0DE0-4F26-B397-1E207E047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77965"/>
            <a:ext cx="367121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2E1EA7-582F-4962-9969-DC469519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3317" y="1847088"/>
            <a:ext cx="498508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F4F770-C841-8DB9-BFE4-07A35B22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225" y="977965"/>
            <a:ext cx="4985079" cy="104923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37" name="Graphic 36" descr="Document">
            <a:extLst>
              <a:ext uri="{FF2B5EF4-FFF2-40B4-BE49-F238E27FC236}">
                <a16:creationId xmlns:a16="http://schemas.microsoft.com/office/drawing/2014/main" id="{7F7FF05D-4CEA-478F-5B8C-127102F9F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1223" y="1368360"/>
            <a:ext cx="3362141" cy="33621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A0FC-7860-58D8-A97C-87909CEE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317" y="2015732"/>
            <a:ext cx="5331642" cy="392124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This paper quantitatively discloses that the previous HTAP benchmarks provide misleading information in evaluating, designing, and implementing HTAP systems. We design and implement an extensible HTAP benchmarking framework named </a:t>
            </a:r>
            <a:r>
              <a:rPr lang="en-US" sz="1600" dirty="0" err="1"/>
              <a:t>OLxPBench</a:t>
            </a:r>
            <a:r>
              <a:rPr lang="en-US" sz="1600" dirty="0"/>
              <a:t>. </a:t>
            </a:r>
            <a:r>
              <a:rPr lang="en-US" sz="1600" dirty="0" err="1"/>
              <a:t>OLxPBench</a:t>
            </a:r>
            <a:r>
              <a:rPr lang="en-US" sz="1600" dirty="0"/>
              <a:t> proposes the abstraction of a hybrid transaction to model the widely-observed behavior pattern – making a quick decision while consulting real-time analysis; a semantically consistent schema to express the relationships between OLTP and OLAP schemas; the combination of domain-specific and general benchmarks to characterize diverse application scenarios with varying resource demands. Extensive experiments demonstrate its merit and pinpoint the bottlenecks of the mainstream distributed HTAP DBMSs.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02AF165-73E4-493F-80C2-C80E393F6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BFBA1A-A6D7-47C1-ACBB-29FBCFF0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9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Ethernet cables connected to a networking patch">
            <a:extLst>
              <a:ext uri="{FF2B5EF4-FFF2-40B4-BE49-F238E27FC236}">
                <a16:creationId xmlns:a16="http://schemas.microsoft.com/office/drawing/2014/main" id="{606D9752-152B-E985-4083-42E74CA308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8651" r="-1" b="1509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A14A3-E7D3-F35A-0F9D-A3D35EA1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701E-BEF6-955C-642F-20F650F0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80" y="3531204"/>
            <a:ext cx="8637072" cy="977621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800" cap="all"/>
              <a:t>DATABASE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577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316</TotalTime>
  <Words>218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3</vt:lpstr>
      <vt:lpstr>Gallery</vt:lpstr>
      <vt:lpstr>OLxPBench</vt:lpstr>
      <vt:lpstr>Introduction</vt:lpstr>
      <vt:lpstr>Why to consider?</vt:lpstr>
      <vt:lpstr>Methodology</vt:lpstr>
      <vt:lpstr>PowerPoint Presentation</vt:lpstr>
      <vt:lpstr>Sample results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OLxPBench</dc:title>
  <dc:creator>عبدالعزيز صلاح محمد عبده نعمه الله</dc:creator>
  <cp:lastModifiedBy>عبدالعزيز صلاح محمد عبده نعمه الله</cp:lastModifiedBy>
  <cp:revision>1</cp:revision>
  <dcterms:created xsi:type="dcterms:W3CDTF">2023-11-26T07:36:14Z</dcterms:created>
  <dcterms:modified xsi:type="dcterms:W3CDTF">2023-11-26T12:52:40Z</dcterms:modified>
</cp:coreProperties>
</file>