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259" r:id="rId4"/>
    <p:sldId id="262" r:id="rId5"/>
    <p:sldId id="258" r:id="rId6"/>
    <p:sldId id="263" r:id="rId7"/>
    <p:sldId id="264" r:id="rId8"/>
    <p:sldId id="265" r:id="rId9"/>
    <p:sldId id="272" r:id="rId10"/>
    <p:sldId id="266" r:id="rId11"/>
    <p:sldId id="268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36" autoAdjust="0"/>
  </p:normalViewPr>
  <p:slideViewPr>
    <p:cSldViewPr snapToGrid="0">
      <p:cViewPr>
        <p:scale>
          <a:sx n="100" d="100"/>
          <a:sy n="100" d="100"/>
        </p:scale>
        <p:origin x="-14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A4F1F-78B8-464A-B609-6ECD8DF1E5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EA99-7D39-46E1-84BB-B672A397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5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cannot simply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hoeffding’s</a:t>
            </a:r>
            <a:r>
              <a:rPr lang="en-US" baseline="0" dirty="0" smtClean="0"/>
              <a:t> inequality for g?</a:t>
            </a:r>
          </a:p>
          <a:p>
            <a:r>
              <a:rPr lang="en-US" baseline="0" dirty="0" smtClean="0"/>
              <a:t>As g is affected by the data. The basic assumption when applying </a:t>
            </a:r>
            <a:r>
              <a:rPr lang="en-US" baseline="0" dirty="0" err="1" smtClean="0"/>
              <a:t>hoeffding</a:t>
            </a:r>
            <a:r>
              <a:rPr lang="en-US" baseline="0" dirty="0" smtClean="0"/>
              <a:t> inequality is that the hypothesis is fixed before generating the data.</a:t>
            </a:r>
          </a:p>
          <a:p>
            <a:r>
              <a:rPr lang="en-US" baseline="0" dirty="0" smtClean="0"/>
              <a:t>The best performing hypothesis g is affected by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EA99-7D39-46E1-84BB-B672A3978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6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5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5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8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F63EDA-7EA7-46AD-AC5A-73D60B6FDA7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452030-E545-4A82-B2AE-A18302631A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9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2: The Learning Theory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Dina Elreedy</a:t>
            </a:r>
          </a:p>
          <a:p>
            <a:r>
              <a:rPr lang="en-US" dirty="0" smtClean="0"/>
              <a:t>CMP402B-Spring 2022</a:t>
            </a:r>
          </a:p>
        </p:txBody>
      </p:sp>
    </p:spTree>
    <p:extLst>
      <p:ext uri="{BB962C8B-B14F-4D97-AF65-F5344CB8AC3E}">
        <p14:creationId xmlns:p14="http://schemas.microsoft.com/office/powerpoint/2010/main" val="1139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Hoeffdeing’s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Hoeffdeing’s</a:t>
                </a:r>
                <a:r>
                  <a:rPr lang="en-US" dirty="0"/>
                  <a:t> Inequality to the learning problem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(|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Ein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(h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)-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Eout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(h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)|&gt;</a:t>
                </a:r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)≤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−2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  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any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&gt;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0</a:t>
                </a:r>
              </a:p>
              <a:p>
                <a:pPr algn="ctr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dirty="0" smtClean="0"/>
                  <a:t>The</a:t>
                </a:r>
                <a:r>
                  <a:rPr lang="en-US" dirty="0"/>
                  <a:t> </a:t>
                </a:r>
                <a:r>
                  <a:rPr lang="en-US" dirty="0" smtClean="0"/>
                  <a:t>probability </a:t>
                </a:r>
                <a:r>
                  <a:rPr lang="en-US" dirty="0"/>
                  <a:t>that </a:t>
                </a:r>
                <a:r>
                  <a:rPr lang="en-US" dirty="0" err="1"/>
                  <a:t>ℎ’s</a:t>
                </a:r>
                <a:r>
                  <a:rPr lang="en-US" dirty="0"/>
                  <a:t> performance on points not in the training set </a:t>
                </a:r>
                <a:r>
                  <a:rPr lang="en-US" dirty="0" smtClean="0"/>
                  <a:t>deviates from </a:t>
                </a:r>
                <a:r>
                  <a:rPr lang="en-US" dirty="0" err="1"/>
                  <a:t>ℎ’s</a:t>
                </a:r>
                <a:r>
                  <a:rPr lang="en-US" dirty="0"/>
                  <a:t> </a:t>
                </a:r>
                <a:r>
                  <a:rPr lang="en-US" dirty="0" smtClean="0"/>
                  <a:t>performance on </a:t>
                </a:r>
                <a:r>
                  <a:rPr lang="en-US" dirty="0"/>
                  <a:t>points in the training set </a:t>
                </a:r>
                <a:r>
                  <a:rPr lang="en-US" dirty="0" smtClean="0"/>
                  <a:t>is low</a:t>
                </a:r>
                <a:r>
                  <a:rPr lang="en-US" dirty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67067" y="2227152"/>
            <a:ext cx="5549774" cy="814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Setup-updated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Important Note: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A fundamental assumption made </a:t>
            </a:r>
            <a:endParaRPr 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in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this analysis is that the sample </a:t>
            </a:r>
            <a:endParaRPr 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is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taken randomly and training and </a:t>
            </a:r>
            <a:endParaRPr 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testing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data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have the same distribution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48" y="1875199"/>
            <a:ext cx="5259403" cy="3993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5901" y="6083930"/>
            <a:ext cx="35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Learning from data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Hypotheses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learning, we have multiple hypotheses to pick from.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Finite Hypothesis set H={h</a:t>
            </a:r>
            <a:r>
              <a:rPr lang="en-US" baseline="-25000" dirty="0" smtClean="0"/>
              <a:t>1</a:t>
            </a:r>
            <a:r>
              <a:rPr lang="en-US" dirty="0" smtClean="0"/>
              <a:t>,h</a:t>
            </a:r>
            <a:r>
              <a:rPr lang="en-US" baseline="-25000" dirty="0" smtClean="0"/>
              <a:t>2</a:t>
            </a:r>
            <a:r>
              <a:rPr lang="en-US" dirty="0" smtClean="0"/>
              <a:t>,…</a:t>
            </a:r>
            <a:r>
              <a:rPr lang="en-US" dirty="0" err="1" smtClean="0"/>
              <a:t>h</a:t>
            </a:r>
            <a:r>
              <a:rPr lang="en-US" baseline="-25000" dirty="0" err="1" smtClean="0"/>
              <a:t>M</a:t>
            </a:r>
            <a:r>
              <a:rPr lang="en-US" dirty="0" smtClean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 is analogous to </a:t>
            </a:r>
            <a:r>
              <a:rPr lang="en-US" dirty="0" smtClean="0">
                <a:solidFill>
                  <a:srgbClr val="00B0F0"/>
                </a:solidFill>
              </a:rPr>
              <a:t>multiple bins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final hypothesis </a:t>
            </a:r>
            <a:r>
              <a:rPr lang="en-US" dirty="0" smtClean="0">
                <a:solidFill>
                  <a:srgbClr val="00B050"/>
                </a:solidFill>
              </a:rPr>
              <a:t>g</a:t>
            </a:r>
            <a:r>
              <a:rPr lang="en-US" dirty="0" smtClean="0"/>
              <a:t> is selected</a:t>
            </a:r>
          </a:p>
          <a:p>
            <a:pPr marL="0" indent="0">
              <a:buNone/>
            </a:pPr>
            <a:r>
              <a:rPr lang="en-US" dirty="0" smtClean="0"/>
              <a:t>by the learning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39" y="2924269"/>
            <a:ext cx="6617631" cy="30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Hoeffdeing’s Inequality for </a:t>
            </a:r>
            <a:r>
              <a:rPr lang="en-US" smtClean="0"/>
              <a:t>final hypothesis 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0037" y="1873424"/>
            <a:ext cx="973288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Hoeffdeing’s </a:t>
            </a:r>
            <a:r>
              <a:rPr lang="en-US" smtClean="0"/>
              <a:t>Inequality for final hypothesis 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As </a:t>
            </a:r>
            <a:r>
              <a:rPr lang="en-US"/>
              <a:t>M (the hypothesis set  size) increases, the bound gets looser.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94" y="2096765"/>
            <a:ext cx="8530176" cy="32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Feasibility of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Can we make sure that </a:t>
            </a:r>
            <a:r>
              <a:rPr lang="en-US" b="1" dirty="0" err="1" smtClean="0"/>
              <a:t>Eout</a:t>
            </a:r>
            <a:r>
              <a:rPr lang="en-US" b="1" dirty="0" smtClean="0"/>
              <a:t>(g) is close enough to </a:t>
            </a:r>
            <a:r>
              <a:rPr lang="en-US" b="1" dirty="0" err="1" smtClean="0"/>
              <a:t>Ein</a:t>
            </a:r>
            <a:r>
              <a:rPr lang="en-US" b="1" dirty="0" smtClean="0"/>
              <a:t>(g)?</a:t>
            </a:r>
            <a:br>
              <a:rPr lang="en-US" b="1" dirty="0" smtClean="0"/>
            </a:br>
            <a:r>
              <a:rPr lang="en-US" dirty="0" err="1"/>
              <a:t>Hoeffdeing’s</a:t>
            </a:r>
            <a:r>
              <a:rPr lang="en-US" dirty="0"/>
              <a:t> Inequality</a:t>
            </a:r>
            <a:r>
              <a:rPr lang="en-US" dirty="0" smtClean="0"/>
              <a:t>.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 Can we make </a:t>
            </a:r>
            <a:r>
              <a:rPr lang="en-US" b="1" dirty="0" err="1"/>
              <a:t>Ein</a:t>
            </a:r>
            <a:r>
              <a:rPr lang="en-US" b="1" dirty="0"/>
              <a:t>(g) </a:t>
            </a:r>
            <a:r>
              <a:rPr lang="en-US" b="1" dirty="0" smtClean="0"/>
              <a:t>small?</a:t>
            </a:r>
          </a:p>
          <a:p>
            <a:r>
              <a:rPr lang="en-US" smtClean="0"/>
              <a:t>        Learning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Puzzle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03" y="1942019"/>
            <a:ext cx="5694708" cy="383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learning feasible?-Example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X={0,1}</a:t>
            </a:r>
            <a:r>
              <a:rPr lang="en-US" baseline="30000" smtClean="0"/>
              <a:t>3</a:t>
            </a:r>
          </a:p>
          <a:p>
            <a:r>
              <a:rPr lang="en-US"/>
              <a:t>Y={0,1</a:t>
            </a:r>
            <a:r>
              <a:rPr lang="en-US" smtClean="0"/>
              <a:t>}</a:t>
            </a:r>
          </a:p>
          <a:p>
            <a:endParaRPr lang="en-US"/>
          </a:p>
          <a:p>
            <a:r>
              <a:rPr lang="en-US" smtClean="0"/>
              <a:t>Hypothesis set H:All Boolean functions X</a:t>
            </a:r>
            <a:r>
              <a:rPr lang="en-US" smtClean="0">
                <a:sym typeface="Wingdings" panose="05000000000000000000" pitchFamily="2" charset="2"/>
              </a:rPr>
              <a:t>Y 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|H|=? </a:t>
            </a:r>
          </a:p>
          <a:p>
            <a:r>
              <a:rPr lang="en-US" smtClean="0">
                <a:sym typeface="Wingdings" panose="05000000000000000000" pitchFamily="2" charset="2"/>
              </a:rPr>
              <a:t>|H|=2</a:t>
            </a:r>
            <a:r>
              <a:rPr lang="en-US" baseline="30000" smtClean="0">
                <a:sym typeface="Wingdings" panose="05000000000000000000" pitchFamily="2" charset="2"/>
              </a:rPr>
              <a:t>8</a:t>
            </a:r>
            <a:r>
              <a:rPr lang="en-US" smtClean="0">
                <a:sym typeface="Wingdings" panose="05000000000000000000" pitchFamily="2" charset="2"/>
              </a:rPr>
              <a:t>=256</a:t>
            </a:r>
          </a:p>
          <a:p>
            <a:r>
              <a:rPr lang="en-US" smtClean="0">
                <a:sym typeface="Wingdings" panose="05000000000000000000" pitchFamily="2" charset="2"/>
              </a:rPr>
              <a:t>f: Target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140226"/>
              </p:ext>
            </p:extLst>
          </p:nvPr>
        </p:nvGraphicFramePr>
        <p:xfrm>
          <a:off x="1186003" y="1901746"/>
          <a:ext cx="8981984" cy="398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544"/>
                <a:gridCol w="816544"/>
                <a:gridCol w="816544"/>
                <a:gridCol w="816544"/>
                <a:gridCol w="816544"/>
                <a:gridCol w="816544"/>
                <a:gridCol w="816544"/>
                <a:gridCol w="816544"/>
                <a:gridCol w="816544"/>
                <a:gridCol w="816544"/>
                <a:gridCol w="816544"/>
              </a:tblGrid>
              <a:tr h="22056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f8</a:t>
                      </a:r>
                      <a:endParaRPr lang="en-US" dirty="0"/>
                    </a:p>
                  </a:txBody>
                  <a:tcPr/>
                </a:tc>
              </a:tr>
              <a:tr h="510727">
                <a:tc>
                  <a:txBody>
                    <a:bodyPr/>
                    <a:lstStyle/>
                    <a:p>
                      <a:r>
                        <a:rPr lang="en-US" smtClean="0"/>
                        <a:t>0 0 0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0727">
                <a:tc>
                  <a:txBody>
                    <a:bodyPr/>
                    <a:lstStyle/>
                    <a:p>
                      <a:r>
                        <a:rPr lang="en-US" smtClean="0"/>
                        <a:t>0 0</a:t>
                      </a:r>
                      <a:r>
                        <a:rPr lang="en-US" baseline="0" smtClean="0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0727">
                <a:tc>
                  <a:txBody>
                    <a:bodyPr/>
                    <a:lstStyle/>
                    <a:p>
                      <a:r>
                        <a:rPr lang="en-US" smtClean="0"/>
                        <a:t>0 1 0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0727">
                <a:tc>
                  <a:txBody>
                    <a:bodyPr/>
                    <a:lstStyle/>
                    <a:p>
                      <a:r>
                        <a:rPr lang="en-US" smtClean="0"/>
                        <a:t>0 1 1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78159"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57509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7509">
                <a:tc>
                  <a:txBody>
                    <a:bodyPr/>
                    <a:lstStyle/>
                    <a:p>
                      <a:r>
                        <a:rPr lang="en-US" smtClean="0"/>
                        <a:t>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7509">
                <a:tc>
                  <a:txBody>
                    <a:bodyPr/>
                    <a:lstStyle/>
                    <a:p>
                      <a:r>
                        <a:rPr lang="en-US" smtClean="0"/>
                        <a:t>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learning feasible?-Example</a:t>
            </a:r>
          </a:p>
        </p:txBody>
      </p:sp>
      <p:sp>
        <p:nvSpPr>
          <p:cNvPr id="7" name="Left Brace 6"/>
          <p:cNvSpPr/>
          <p:nvPr/>
        </p:nvSpPr>
        <p:spPr>
          <a:xfrm>
            <a:off x="1024852" y="2245198"/>
            <a:ext cx="72428" cy="21909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534" y="2879002"/>
            <a:ext cx="109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Training data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632928" y="4709608"/>
            <a:ext cx="434566" cy="1249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49794" y="4744016"/>
            <a:ext cx="109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6056768"/>
            <a:ext cx="729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Nothing to tell us which f is the true function??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0335802" y="2245198"/>
            <a:ext cx="369870" cy="2498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0032" y="3156001"/>
            <a:ext cx="123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learning feasible?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we </a:t>
            </a:r>
            <a:r>
              <a:rPr lang="en-US" dirty="0"/>
              <a:t>generalize to unseen data?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Yes, it is feasible to learn the </a:t>
            </a:r>
            <a:r>
              <a:rPr lang="en-US" dirty="0" smtClean="0">
                <a:solidFill>
                  <a:srgbClr val="FF0000"/>
                </a:solidFill>
              </a:rPr>
              <a:t>unknown function f </a:t>
            </a:r>
            <a:r>
              <a:rPr lang="en-US" dirty="0" smtClean="0">
                <a:solidFill>
                  <a:srgbClr val="00B050"/>
                </a:solidFill>
              </a:rPr>
              <a:t>in a probabilistic way.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41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Analogy 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Assume we have a bin of infinitely many red </a:t>
            </a:r>
          </a:p>
          <a:p>
            <a:pPr marL="0" indent="0">
              <a:buNone/>
            </a:pPr>
            <a:r>
              <a:rPr lang="en-US" dirty="0" smtClean="0"/>
              <a:t>and green marbles.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Assume we pick a random sample of N </a:t>
            </a:r>
          </a:p>
          <a:p>
            <a:pPr marL="0" indent="0">
              <a:buNone/>
            </a:pPr>
            <a:r>
              <a:rPr lang="en-US" dirty="0" smtClean="0"/>
              <a:t>marbles out of the bin.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=??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 say anything about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?</a:t>
            </a:r>
            <a:endParaRPr 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39" y="2072600"/>
            <a:ext cx="523951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Hoeffdeing’s</a:t>
            </a:r>
            <a:r>
              <a:rPr lang="en-US" dirty="0" smtClean="0"/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: Frequency of red marbles in the bin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: Fraction of red marbles in a random sample of size N.</a:t>
                </a:r>
                <a:endParaRPr lang="en-US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endParaRPr lang="en-US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P(|-|&gt;)≤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p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  For any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&gt;0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endParaRPr lang="en-US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What happens as sample size N increases?</a:t>
                </a: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 has a better approximation of .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Trade-off between N, , and the bound.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78179" y="2915215"/>
            <a:ext cx="6654297" cy="1131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Analogy to the learning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Bin: Input space 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Sample:(Observed) Training set 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marble is a point x that belongs to the input space X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 marbles: Misclassified points </a:t>
            </a:r>
            <a:r>
              <a:rPr lang="en-US" dirty="0">
                <a:solidFill>
                  <a:srgbClr val="FF0000"/>
                </a:solidFill>
              </a:rPr>
              <a:t>by hypothesis h</a:t>
            </a:r>
            <a:r>
              <a:rPr lang="en-US" dirty="0" smtClean="0">
                <a:solidFill>
                  <a:srgbClr val="FF0000"/>
                </a:solidFill>
              </a:rPr>
              <a:t> h(x)≠f(x)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Green marbles: Correctly classified points by hypothesis h (h(x)=f(x))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: Fraction of misclassified data points by hypothesis h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in </a:t>
            </a:r>
            <a:r>
              <a:rPr lang="en-US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traning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data. </a:t>
            </a:r>
            <a:r>
              <a:rPr lang="en-US" b="1" dirty="0">
                <a:solidFill>
                  <a:schemeClr val="accent1"/>
                </a:solidFill>
                <a:sym typeface="Symbol" panose="05050102010706020507" pitchFamily="18" charset="2"/>
              </a:rPr>
              <a:t>(</a:t>
            </a:r>
            <a:r>
              <a:rPr lang="en-US" b="1" dirty="0" err="1">
                <a:solidFill>
                  <a:schemeClr val="accent1"/>
                </a:solidFill>
                <a:sym typeface="Symbol" panose="05050102010706020507" pitchFamily="18" charset="2"/>
              </a:rPr>
              <a:t>Ein</a:t>
            </a:r>
            <a:r>
              <a:rPr lang="en-US" b="1" dirty="0">
                <a:solidFill>
                  <a:schemeClr val="accent1"/>
                </a:solidFill>
                <a:sym typeface="Symbol" panose="05050102010706020507" pitchFamily="18" charset="2"/>
              </a:rPr>
              <a:t>(h</a:t>
            </a:r>
            <a:r>
              <a:rPr lang="en-US" b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))</a:t>
            </a:r>
            <a:endParaRPr lang="en-US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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is the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in-sample error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of the hypothesis h </a:t>
            </a:r>
            <a:r>
              <a:rPr lang="en-US" b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Ein</a:t>
            </a:r>
            <a:r>
              <a:rPr lang="en-US" b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(h))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: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Fraction of misclassified data points by hypothesis h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in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the input space. </a:t>
            </a:r>
            <a:r>
              <a:rPr lang="en-US" b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Eout</a:t>
            </a:r>
            <a:r>
              <a:rPr lang="en-US" b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(h))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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is the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out-of-sample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error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of the hypothesis h </a:t>
            </a:r>
            <a:r>
              <a:rPr lang="en-US" b="1" dirty="0">
                <a:solidFill>
                  <a:schemeClr val="accent1"/>
                </a:solidFill>
                <a:sym typeface="Symbol" panose="05050102010706020507" pitchFamily="18" charset="2"/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Eout</a:t>
            </a:r>
            <a:r>
              <a:rPr lang="en-US" b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(h</a:t>
            </a:r>
            <a:r>
              <a:rPr lang="en-US" b="1" dirty="0">
                <a:solidFill>
                  <a:schemeClr val="accent1"/>
                </a:solidFill>
                <a:sym typeface="Symbol" panose="05050102010706020507" pitchFamily="18" charset="2"/>
              </a:rPr>
              <a:t>))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2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In-sample versus Out-of sample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𝑑𝑖𝑠𝑎𝑔𝑟𝑒𝑒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⟦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⟧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en-US" b="0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3742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5021</TotalTime>
  <Words>585</Words>
  <Application>Microsoft Office PowerPoint</Application>
  <PresentationFormat>Widescreen</PresentationFormat>
  <Paragraphs>198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Wingdings</vt:lpstr>
      <vt:lpstr>Retrospect</vt:lpstr>
      <vt:lpstr>Lecture 2: The Learning Theory</vt:lpstr>
      <vt:lpstr>Learning Puzzle</vt:lpstr>
      <vt:lpstr>Is learning feasible?-Example</vt:lpstr>
      <vt:lpstr>Is learning feasible?-Example</vt:lpstr>
      <vt:lpstr>Is learning feasible?</vt:lpstr>
      <vt:lpstr>Analogy </vt:lpstr>
      <vt:lpstr>Hoeffdeing’s Inequality</vt:lpstr>
      <vt:lpstr>Analogy to the learning problem</vt:lpstr>
      <vt:lpstr>In-sample versus Out-of sample error</vt:lpstr>
      <vt:lpstr>Hoeffdeing’s Inequality</vt:lpstr>
      <vt:lpstr>Learning Setup-updated</vt:lpstr>
      <vt:lpstr>Multiple Hypotheses</vt:lpstr>
      <vt:lpstr>Hoeffdeing’s Inequality for final hypothesis g</vt:lpstr>
      <vt:lpstr>Hoeffdeing’s Inequality for final hypothesis g</vt:lpstr>
      <vt:lpstr>Feasibility of Learning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Dina Elreedy</dc:creator>
  <cp:lastModifiedBy>Dina</cp:lastModifiedBy>
  <cp:revision>194</cp:revision>
  <dcterms:created xsi:type="dcterms:W3CDTF">2021-09-27T01:42:22Z</dcterms:created>
  <dcterms:modified xsi:type="dcterms:W3CDTF">2023-02-19T02:35:37Z</dcterms:modified>
</cp:coreProperties>
</file>