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66" r:id="rId9"/>
    <p:sldId id="264" r:id="rId10"/>
    <p:sldId id="268" r:id="rId11"/>
    <p:sldId id="267" r:id="rId12"/>
    <p:sldId id="269" r:id="rId13"/>
    <p:sldId id="270" r:id="rId14"/>
    <p:sldId id="271" r:id="rId15"/>
    <p:sldId id="272" r:id="rId16"/>
    <p:sldId id="291" r:id="rId17"/>
    <p:sldId id="293" r:id="rId18"/>
    <p:sldId id="274" r:id="rId19"/>
    <p:sldId id="290" r:id="rId20"/>
    <p:sldId id="276" r:id="rId21"/>
    <p:sldId id="280" r:id="rId22"/>
    <p:sldId id="281" r:id="rId23"/>
    <p:sldId id="294" r:id="rId24"/>
    <p:sldId id="295" r:id="rId25"/>
    <p:sldId id="277" r:id="rId26"/>
    <p:sldId id="279" r:id="rId27"/>
    <p:sldId id="283" r:id="rId28"/>
    <p:sldId id="282" r:id="rId29"/>
    <p:sldId id="284" r:id="rId30"/>
    <p:sldId id="286" r:id="rId31"/>
    <p:sldId id="289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34C13-2F9E-4746-A1DB-1901C40A501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0C534-DB36-48C2-B934-0E6B7EBF5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6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0C534-DB36-48C2-B934-0E6B7EBF5E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0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N&lt;3 the</a:t>
            </a:r>
            <a:r>
              <a:rPr lang="en-US" baseline="0" dirty="0" smtClean="0"/>
              <a:t> convex set would be line, point, or empty 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0C534-DB36-48C2-B934-0E6B7EBF5E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6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VC bound is loose.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0C534-DB36-48C2-B934-0E6B7EBF5E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2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A428-D040-4130-87ED-011E73602D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261-8B32-489B-B62B-70FA6E8B75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7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A428-D040-4130-87ED-011E73602D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261-8B32-489B-B62B-70FA6E8B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5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A428-D040-4130-87ED-011E73602D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261-8B32-489B-B62B-70FA6E8B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A428-D040-4130-87ED-011E73602D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261-8B32-489B-B62B-70FA6E8B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A428-D040-4130-87ED-011E73602D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261-8B32-489B-B62B-70FA6E8B75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9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A428-D040-4130-87ED-011E73602D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261-8B32-489B-B62B-70FA6E8B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A428-D040-4130-87ED-011E73602D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261-8B32-489B-B62B-70FA6E8B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2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A428-D040-4130-87ED-011E73602D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261-8B32-489B-B62B-70FA6E8B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1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A428-D040-4130-87ED-011E73602D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261-8B32-489B-B62B-70FA6E8B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4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35A428-D040-4130-87ED-011E73602D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6E261-8B32-489B-B62B-70FA6E8B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A428-D040-4130-87ED-011E73602D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261-8B32-489B-B62B-70FA6E8B7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6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35A428-D040-4130-87ED-011E73602D94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86E261-8B32-489B-B62B-70FA6E8B75B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2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Learning Theory-Infinite Hypothesis sets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Dina </a:t>
            </a:r>
            <a:r>
              <a:rPr lang="en-US" dirty="0" err="1"/>
              <a:t>Elreedy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</a:t>
            </a:r>
            <a:r>
              <a:rPr lang="en-US" dirty="0" smtClean="0"/>
              <a:t>Function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Given H, if H can generate all possible dichotomies on  data points 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2, …</m:t>
                    </m:r>
                    <m:r>
                      <a:rPr lang="en-US" sz="2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200" b="0" i="0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 smtClean="0"/>
                  <a:t>) such that |H(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2, …</m:t>
                    </m:r>
                    <m:r>
                      <a:rPr lang="en-US" sz="2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 smtClean="0"/>
                  <a:t>)|=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2200" baseline="30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then H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shatters </a:t>
                </a:r>
                <a14:m>
                  <m:oMath xmlns:m="http://schemas.openxmlformats.org/officeDocument/2006/math">
                    <m:r>
                      <a:rPr lang="en-US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2, …</m:t>
                    </m:r>
                    <m:r>
                      <a:rPr lang="en-US" sz="22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2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 smtClean="0"/>
                  <a:t>).</a:t>
                </a:r>
                <a:endParaRPr lang="en-US" sz="2200" baseline="300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6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function-Perceptron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N=3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baseline="-25000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221" y="2261185"/>
            <a:ext cx="3421229" cy="34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4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</a:t>
            </a:r>
            <a:r>
              <a:rPr lang="en-US" dirty="0" smtClean="0"/>
              <a:t>function-Perceptron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N=3  (co-linear points)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039" y="2061912"/>
            <a:ext cx="45339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4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</a:t>
            </a:r>
            <a:r>
              <a:rPr lang="en-US" dirty="0" smtClean="0"/>
              <a:t>function-Perceptron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baseline="-25000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2025014"/>
            <a:ext cx="3557587" cy="3085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377" y="2457239"/>
            <a:ext cx="30670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function- Positive rays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 consists of all hypotheses h of the form: h(x)=sign(x-a)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baseline="-25000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 b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213" y="2454442"/>
            <a:ext cx="8125165" cy="20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1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</a:t>
            </a:r>
            <a:r>
              <a:rPr lang="en-US" dirty="0" smtClean="0"/>
              <a:t>function- Positive intervals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 consists of all hypotheses in one dimension that returns +1 within some interval and -1 otherwise.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Each hypothesis is specified by the two end values of the interval (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baseline="-25000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                   +1=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221" y="2991032"/>
            <a:ext cx="9050154" cy="2083219"/>
          </a:xfrm>
          <a:prstGeom prst="rect">
            <a:avLst/>
          </a:prstGeom>
        </p:spPr>
      </p:pic>
      <p:graphicFrame>
        <p:nvGraphicFramePr>
          <p:cNvPr id="9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46762"/>
              </p:ext>
            </p:extLst>
          </p:nvPr>
        </p:nvGraphicFramePr>
        <p:xfrm>
          <a:off x="2141622" y="5074251"/>
          <a:ext cx="1034716" cy="955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" r:id="rId5" imgW="495000" imgH="457200" progId="">
                  <p:embed/>
                </p:oleObj>
              </mc:Choice>
              <mc:Fallback>
                <p:oleObj r:id="rId5" imgW="495000" imgH="457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1622" y="5074251"/>
                        <a:ext cx="1034716" cy="955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33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sets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A set is convex if the line between any two points in the set entirely lies within the set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178" y="2608941"/>
            <a:ext cx="7269145" cy="24969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7966" y="5515803"/>
            <a:ext cx="5049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https</a:t>
            </a:r>
            <a:r>
              <a:rPr lang="en-US" dirty="0"/>
              <a:t>://faculty.math.illinois.edu/~mlavrov/docs/484-spring-2019/ch2lec1.pdf</a:t>
            </a:r>
          </a:p>
        </p:txBody>
      </p:sp>
    </p:spTree>
    <p:extLst>
      <p:ext uri="{BB962C8B-B14F-4D97-AF65-F5344CB8AC3E}">
        <p14:creationId xmlns:p14="http://schemas.microsoft.com/office/powerpoint/2010/main" val="28474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</a:t>
            </a:r>
            <a:r>
              <a:rPr lang="en-US" dirty="0" smtClean="0"/>
              <a:t>function- Convex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 consists of all the hypotheses in two dimensions that are positive inside a convex set and negative elsewhere.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Choose N points on the circumference of a circle.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Connect positive points with a polygon.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baseline="-25000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 shatters these N points.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177" y="3533148"/>
            <a:ext cx="2731382" cy="221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600" dirty="0" smtClean="0"/>
                  <a:t>If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no data set </a:t>
                </a:r>
                <a:r>
                  <a:rPr lang="en-US" sz="2600" dirty="0" smtClean="0"/>
                  <a:t>of size k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can be shattered </a:t>
                </a:r>
                <a:r>
                  <a:rPr lang="en-US" sz="2600" dirty="0" smtClean="0"/>
                  <a:t>by H, then k is said to be a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breakpoint</a:t>
                </a:r>
                <a:r>
                  <a:rPr lang="en-US" sz="2600" dirty="0" smtClean="0"/>
                  <a:t> for H.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600" dirty="0" smtClean="0"/>
                  <a:t>If k is a breakpoint then: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600" i="1" baseline="-25000" dirty="0" err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600" i="1" baseline="-25000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18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Breakpoint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For </a:t>
            </a:r>
            <a:r>
              <a:rPr lang="en-US" sz="2200" dirty="0"/>
              <a:t>2D perceptron: </a:t>
            </a:r>
          </a:p>
          <a:p>
            <a:pPr marL="292608" lvl="1" indent="0">
              <a:buNone/>
            </a:pPr>
            <a:r>
              <a:rPr lang="en-US" sz="2200" dirty="0"/>
              <a:t>k=4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For the 1D positive rays: </a:t>
            </a:r>
          </a:p>
          <a:p>
            <a:pPr marL="0" indent="0">
              <a:buNone/>
            </a:pPr>
            <a:r>
              <a:rPr lang="en-US" sz="2200" dirty="0"/>
              <a:t>k=2   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For the 1D positive interval:</a:t>
            </a:r>
          </a:p>
          <a:p>
            <a:pPr marL="0" indent="0">
              <a:buNone/>
            </a:pPr>
            <a:r>
              <a:rPr lang="en-US" sz="2200" dirty="0"/>
              <a:t>  k=3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For the convex sets: </a:t>
            </a:r>
          </a:p>
          <a:p>
            <a:pPr marL="0" indent="0">
              <a:buNone/>
            </a:pPr>
            <a:r>
              <a:rPr lang="en-US" sz="2200" dirty="0" smtClean="0"/>
              <a:t>   k</a:t>
            </a:r>
            <a:r>
              <a:rPr lang="en-US" sz="2200" dirty="0"/>
              <a:t>=∞</a:t>
            </a:r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72" y="3219614"/>
            <a:ext cx="1006072" cy="341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57" y="4627519"/>
            <a:ext cx="1354995" cy="4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7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Generalization bound </a:t>
                </a:r>
                <a:r>
                  <a:rPr lang="en-US" dirty="0" err="1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M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hypotheses</m:t>
                    </m:r>
                    <m:r>
                      <m:rPr>
                        <m:nor/>
                      </m:rPr>
                      <a:rPr lang="en-US" b="0" i="0" dirty="0" smtClean="0"/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723122" y="1828801"/>
                <a:ext cx="10058400" cy="402336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600" dirty="0" smtClean="0"/>
                      <m:t>Hoeffdeing</m:t>
                    </m:r>
                    <m:r>
                      <m:rPr>
                        <m:nor/>
                      </m:rPr>
                      <a:rPr lang="en-US" sz="2600" dirty="0" smtClean="0"/>
                      <m:t>’</m:t>
                    </m:r>
                    <m:r>
                      <m:rPr>
                        <m:nor/>
                      </m:rPr>
                      <a:rPr lang="en-US" sz="2600" dirty="0" smtClean="0"/>
                      <m:t>s</m:t>
                    </m:r>
                    <m:r>
                      <m:rPr>
                        <m:nor/>
                      </m:rPr>
                      <a:rPr lang="en-US" sz="2600" dirty="0" smtClean="0"/>
                      <m:t> </m:t>
                    </m:r>
                    <m:r>
                      <m:rPr>
                        <m:nor/>
                      </m:rPr>
                      <a:rPr lang="en-US" sz="2600" dirty="0" smtClean="0"/>
                      <m:t>Inequality</m:t>
                    </m:r>
                    <m:r>
                      <m:rPr>
                        <m:nor/>
                      </m:rPr>
                      <a:rPr lang="en-US" sz="2600" dirty="0" smtClean="0"/>
                      <m:t> </m:t>
                    </m:r>
                    <m:r>
                      <m:rPr>
                        <m:nor/>
                      </m:rPr>
                      <a:rPr lang="en-US" sz="2600" dirty="0" smtClean="0"/>
                      <m:t>of</m:t>
                    </m:r>
                    <m:r>
                      <m:rPr>
                        <m:nor/>
                      </m:rPr>
                      <a:rPr lang="en-US" sz="2600" dirty="0" smtClean="0"/>
                      <m:t> </m:t>
                    </m:r>
                    <m:r>
                      <m:rPr>
                        <m:nor/>
                      </m:rPr>
                      <a:rPr lang="en-US" sz="2600" dirty="0" smtClean="0"/>
                      <m:t>the</m:t>
                    </m:r>
                    <m:r>
                      <m:rPr>
                        <m:nor/>
                      </m:rPr>
                      <a:rPr lang="en-US" sz="2600" dirty="0" smtClean="0"/>
                      <m:t> </m:t>
                    </m:r>
                    <m:r>
                      <m:rPr>
                        <m:nor/>
                      </m:rPr>
                      <a:rPr lang="en-US" sz="2600" dirty="0" smtClean="0"/>
                      <m:t>selected</m:t>
                    </m:r>
                    <m:r>
                      <m:rPr>
                        <m:nor/>
                      </m:rPr>
                      <a:rPr lang="en-US" sz="2600" dirty="0" smtClean="0"/>
                      <m:t> </m:t>
                    </m:r>
                    <m:r>
                      <m:rPr>
                        <m:nor/>
                      </m:rPr>
                      <a:rPr lang="en-US" sz="2600" dirty="0" smtClean="0"/>
                      <m:t>g</m:t>
                    </m:r>
                    <m:r>
                      <m:rPr>
                        <m:nor/>
                      </m:rPr>
                      <a:rPr lang="en-US" sz="2600" dirty="0" smtClean="0"/>
                      <m:t> </m:t>
                    </m:r>
                    <m:r>
                      <m:rPr>
                        <m:nor/>
                      </m:rPr>
                      <a:rPr lang="en-US" sz="2600" dirty="0" smtClean="0"/>
                      <m:t>hypothesis</m:t>
                    </m:r>
                    <m:r>
                      <m:rPr>
                        <m:nor/>
                      </m:rPr>
                      <a:rPr lang="en-US" sz="2600" dirty="0" smtClean="0"/>
                      <m:t> </m:t>
                    </m:r>
                    <m:r>
                      <m:rPr>
                        <m:nor/>
                      </m:rPr>
                      <a:rPr lang="en-US" sz="2600" dirty="0" smtClean="0"/>
                      <m:t>out</m:t>
                    </m:r>
                    <m:r>
                      <m:rPr>
                        <m:nor/>
                      </m:rPr>
                      <a:rPr lang="en-US" sz="2600" dirty="0" smtClean="0"/>
                      <m:t> </m:t>
                    </m:r>
                    <m:r>
                      <m:rPr>
                        <m:nor/>
                      </m:rPr>
                      <a:rPr lang="en-US" sz="2600" dirty="0" smtClean="0"/>
                      <m:t>of</m:t>
                    </m:r>
                    <m:r>
                      <m:rPr>
                        <m:nor/>
                      </m:rPr>
                      <a:rPr lang="en-US" sz="2600" dirty="0" smtClean="0"/>
                      <m:t> </m:t>
                    </m:r>
                    <m:r>
                      <m:rPr>
                        <m:nor/>
                      </m:rPr>
                      <a:rPr lang="en-US" sz="2600" dirty="0" smtClean="0"/>
                      <m:t>M</m:t>
                    </m:r>
                    <m:r>
                      <m:rPr>
                        <m:nor/>
                      </m:rPr>
                      <a:rPr lang="en-US" sz="2600" dirty="0" smtClean="0"/>
                      <m:t> </m:t>
                    </m:r>
                    <m:r>
                      <m:rPr>
                        <m:nor/>
                      </m:rPr>
                      <a:rPr lang="en-US" sz="2600" dirty="0" smtClean="0"/>
                      <m:t>hypotheses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</a:rPr>
                  <a:t> using N training </a:t>
                </a:r>
                <a:r>
                  <a:rPr lang="en-US" sz="2600" dirty="0" smtClean="0">
                    <a:latin typeface="Cambria Math" panose="02040503050406030204" pitchFamily="18" charset="0"/>
                  </a:rPr>
                  <a:t>points.</a:t>
                </a:r>
              </a:p>
              <a:p>
                <a:pPr marL="0" indent="0">
                  <a:buNone/>
                </a:pPr>
                <a:endParaRPr lang="en-US" sz="26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𝐸𝑖𝑛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𝐸𝑜𝑢𝑡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6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600" dirty="0" smtClean="0"/>
                  <a:t>Then, with probability at least 1-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600" dirty="0" smtClean="0"/>
                  <a:t>:</a:t>
                </a:r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𝐸𝑜𝑢𝑡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𝐸𝑖𝑛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600" b="0" i="1" dirty="0" smtClean="0">
                    <a:latin typeface="Cambria Math" panose="02040503050406030204" pitchFamily="18" charset="0"/>
                  </a:rPr>
                  <a:t>+</a:t>
                </a:r>
                <a:r>
                  <a:rPr lang="en-US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𝐸𝑜𝑢𝑡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𝐸𝑖𝑛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 smtClean="0"/>
                  <a:t>                 where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=2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6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122" y="1828801"/>
                <a:ext cx="10058400" cy="4023360"/>
              </a:xfrm>
              <a:blipFill rotWithShape="0"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926773" y="3000726"/>
            <a:ext cx="8612155" cy="83975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1216" y="5012405"/>
            <a:ext cx="5831634" cy="839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8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VC Dimension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VC dimension of a hypothesis set H denoted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𝑣𝑐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is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largest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for which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baseline="-25000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𝑣𝑐</m:t>
                    </m:r>
                    <m:d>
                      <m:dPr>
                        <m:ctrlPr>
                          <a:rPr lang="en-US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If there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 break point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the </a:t>
                </a:r>
                <a:r>
                  <a:rPr lang="en-US" dirty="0"/>
                  <a:t>hypothesis set </a:t>
                </a:r>
                <a:r>
                  <a:rPr lang="en-US" dirty="0" smtClean="0"/>
                  <a:t>H,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baseline="-25000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𝑣𝑐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8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 dimension-examples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VC dimension for 2D perceptron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𝑣𝑐</m:t>
                    </m:r>
                    <m:d>
                      <m:dPr>
                        <m:ctrlPr>
                          <a:rPr lang="en-US" i="1" baseline="-25000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3.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</a:t>
                </a:r>
                <a:r>
                  <a:rPr lang="en-US" dirty="0"/>
                  <a:t>VC dimension </a:t>
                </a:r>
                <a:r>
                  <a:rPr lang="en-US" dirty="0" smtClean="0"/>
                  <a:t>for d-dimension </a:t>
                </a:r>
                <a:r>
                  <a:rPr lang="en-US" dirty="0"/>
                  <a:t>perceptron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𝑣𝑐</m:t>
                    </m:r>
                    <m:d>
                      <m:dPr>
                        <m:ctrlPr>
                          <a:rPr lang="en-US" i="1" baseline="-25000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d+1.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0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 </a:t>
            </a:r>
            <a:r>
              <a:rPr lang="en-US" dirty="0" smtClean="0"/>
              <a:t>dimension-examples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VC dimension for positive rays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𝑣𝑐</m:t>
                    </m:r>
                    <m:d>
                      <m:dPr>
                        <m:ctrlPr>
                          <a:rPr lang="en-US" i="1" baseline="-25000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VC dimension for positive intervals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𝑣𝑐</m:t>
                    </m:r>
                    <m:d>
                      <m:dPr>
                        <m:ctrlPr>
                          <a:rPr lang="en-US" i="1" baseline="-25000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VC dimension can be interpreted as the </a:t>
                </a:r>
                <a:r>
                  <a:rPr lang="en-US" dirty="0">
                    <a:solidFill>
                      <a:srgbClr val="FF0000"/>
                    </a:solidFill>
                  </a:rPr>
                  <a:t>effective</a:t>
                </a:r>
                <a:r>
                  <a:rPr lang="en-US" dirty="0"/>
                  <a:t> number of parameters (degrees of freedom).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502" y="1845734"/>
            <a:ext cx="4029875" cy="99642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412" y="3613009"/>
            <a:ext cx="4843537" cy="111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5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H has a break point,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baseline="-2500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 smtClean="0"/>
                  <a:t>  is bounded by a polynomial in N.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baseline="-250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baseline="-250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𝑣𝑐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649404" y="2470403"/>
            <a:ext cx="2851484" cy="866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49404" y="3961345"/>
            <a:ext cx="2728354" cy="708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7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VC-Generalization bound for Infinite hypothesis set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VC inequality using the growth function instead of M: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𝐸𝑖𝑛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𝐸𝑜𝑢𝑡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baseline="-250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46612" y="2273118"/>
            <a:ext cx="6074228" cy="951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2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 Generalization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 Math" panose="02040503050406030204" pitchFamily="18" charset="0"/>
                  </a:rPr>
                  <a:t>The VC inequality: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𝐸𝑖𝑛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𝐸𝑜𝑢𝑡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baseline="-250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Thus, with </a:t>
                </a:r>
                <a:r>
                  <a:rPr lang="en-US" dirty="0"/>
                  <a:t>probability at least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1-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𝐸𝑜𝑢𝑡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Accordingly, the VC generalization bound: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𝐸𝑜𝑢𝑡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baseline="-25000" dirty="0" err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 baseline="-25000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If VC </a:t>
                </a:r>
                <a:r>
                  <a:rPr lang="en-US" dirty="0" smtClean="0"/>
                  <a:t>dimension is finite, then the growth function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baseline="-250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 smtClean="0"/>
                  <a:t> is polynomial, and the generalization error converges to zero as N increases.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2273" r="-1394" b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618170" y="4105470"/>
            <a:ext cx="4864981" cy="951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8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sample complexity means the number of training examples N needed to achieve a certain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g</a:t>
                </a:r>
                <a:r>
                  <a:rPr lang="en-US" dirty="0" smtClean="0"/>
                  <a:t>eneralization performance.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generalization performance is characterized by two parameters: </a:t>
                </a:r>
              </a:p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Error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tolerance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defines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allowed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generalization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error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Defines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how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often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error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tolerance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is violated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4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smtClean="0"/>
              <a:t>Complexity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 get a generalization error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baseline="-25000" dirty="0" err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 baseline="-25000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ea typeface="Cambria Math" panose="02040503050406030204" pitchFamily="18" charset="0"/>
                  </a:rPr>
                  <a:t>Then, the sample complexity N to achieve that generalization error would be: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baseline="-25000" dirty="0" err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 baseline="-25000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w</a:t>
                </a:r>
                <a:r>
                  <a:rPr lang="en-US" dirty="0" smtClean="0">
                    <a:ea typeface="Cambria Math" panose="02040503050406030204" pitchFamily="18" charset="0"/>
                  </a:rPr>
                  <a:t>hich if function of N, solve it using numerical iterative methods.</a:t>
                </a: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As a rule of thumb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10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𝑣𝑐</m:t>
                    </m:r>
                    <m:d>
                      <m:dPr>
                        <m:ctrlPr>
                          <a:rPr lang="en-US" i="1" baseline="-25000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097280" y="3405673"/>
            <a:ext cx="2392369" cy="681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 Math" panose="02040503050406030204" pitchFamily="18" charset="0"/>
                  </a:rPr>
                  <a:t>With probability at least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1-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𝐸𝑜𝑢𝑡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baseline="-25000" dirty="0" err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 baseline="-25000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With </a:t>
                </a:r>
                <a:r>
                  <a:rPr lang="en-US" dirty="0"/>
                  <a:t>fixed N (number of training samples</a:t>
                </a:r>
                <a:r>
                  <a:rPr lang="en-US" dirty="0" smtClean="0"/>
                  <a:t>), the term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baseline="-25000" dirty="0" err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 baseline="-25000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dirty="0" smtClean="0"/>
                  <a:t> can be regarded as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model complexity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(N,H,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baseline="-25000" dirty="0" err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 baseline="-25000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Thus, </a:t>
                </a:r>
                <a:r>
                  <a:rPr lang="en-US" dirty="0" smtClean="0">
                    <a:latin typeface="Cambria Math" panose="02040503050406030204" pitchFamily="18" charset="0"/>
                  </a:rPr>
                  <a:t>with </a:t>
                </a:r>
                <a:r>
                  <a:rPr lang="en-US" dirty="0">
                    <a:latin typeface="Cambria Math" panose="02040503050406030204" pitchFamily="18" charset="0"/>
                  </a:rPr>
                  <a:t>probability at least </a:t>
                </a:r>
                <a:r>
                  <a:rPr lang="en-US" i="1" dirty="0">
                    <a:latin typeface="Cambria Math" panose="02040503050406030204" pitchFamily="18" charset="0"/>
                  </a:rPr>
                  <a:t>1-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𝐸𝑜𝑢𝑡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H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,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409038" y="5106154"/>
            <a:ext cx="3911097" cy="407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complexity vs. generalization error Trade-off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                                     Increases </a:t>
                </a:r>
                <a:r>
                  <a:rPr lang="en-US" dirty="0">
                    <a:solidFill>
                      <a:srgbClr val="FF0000"/>
                    </a:solidFill>
                  </a:rPr>
                  <a:t>as </a:t>
                </a:r>
                <a:r>
                  <a:rPr lang="en-US" dirty="0" err="1">
                    <a:solidFill>
                      <a:srgbClr val="FF0000"/>
                    </a:solidFill>
                  </a:rPr>
                  <a:t>dvc</a:t>
                </a:r>
                <a:r>
                  <a:rPr lang="en-US" dirty="0">
                    <a:solidFill>
                      <a:srgbClr val="FF0000"/>
                    </a:solidFill>
                  </a:rPr>
                  <a:t> increases (complex models)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𝐸𝑜𝑢𝑡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𝐸𝑖𝑛</m:t>
                    </m:r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baseline="-25000" dirty="0" err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 baseline="-250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B050"/>
                    </a:solidFill>
                  </a:rPr>
                  <a:t>Decreases as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dvc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increases (complex models)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more complex H, the higher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baseline="-250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and the generalization error </a:t>
                </a:r>
                <a:r>
                  <a:rPr lang="en-US"/>
                  <a:t>would </a:t>
                </a:r>
                <a:r>
                  <a:rPr lang="en-US" smtClean="0"/>
                  <a:t>be </a:t>
                </a:r>
                <a:r>
                  <a:rPr lang="en-US" dirty="0"/>
                  <a:t>larger (worse).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However, the more complex H, the less the in-sample error.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B050"/>
                    </a:solidFill>
                  </a:rPr>
                  <a:t>  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16200000">
            <a:off x="5771393" y="1921282"/>
            <a:ext cx="541417" cy="11024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2374476" y="2903861"/>
            <a:ext cx="541417" cy="11024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 if we have an infinite set of hypotheses?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Example: the perceptron learning algorithm.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we derive a generalization bound?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900" dirty="0" smtClean="0"/>
                  <a:t>A very simple model with low </a:t>
                </a:r>
                <a14:m>
                  <m:oMath xmlns:m="http://schemas.openxmlformats.org/officeDocument/2006/math">
                    <m:r>
                      <a:rPr lang="en-US" sz="19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900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𝑣𝑐</m:t>
                    </m:r>
                  </m:oMath>
                </a14:m>
                <a:r>
                  <a:rPr lang="en-US" sz="1900" dirty="0" smtClean="0"/>
                  <a:t>, will </a:t>
                </a:r>
              </a:p>
              <a:p>
                <a:pPr marL="0" indent="0">
                  <a:buNone/>
                </a:pPr>
                <a:r>
                  <a:rPr lang="en-US" sz="1900" dirty="0" smtClean="0"/>
                  <a:t>not </a:t>
                </a:r>
                <a:r>
                  <a:rPr lang="en-US" sz="1900" dirty="0"/>
                  <a:t>fit </a:t>
                </a:r>
                <a:r>
                  <a:rPr lang="en-US" sz="1900" dirty="0" smtClean="0"/>
                  <a:t>the training </a:t>
                </a:r>
                <a:r>
                  <a:rPr lang="en-US" sz="1900" dirty="0"/>
                  <a:t>data well and </a:t>
                </a:r>
                <a:r>
                  <a:rPr lang="en-US" sz="1900" dirty="0" smtClean="0"/>
                  <a:t>will have </a:t>
                </a:r>
                <a:r>
                  <a:rPr lang="en-US" sz="1900" dirty="0"/>
                  <a:t>a </a:t>
                </a:r>
                <a:r>
                  <a:rPr lang="en-US" sz="1900" dirty="0" smtClean="0"/>
                  <a:t>high</a:t>
                </a:r>
              </a:p>
              <a:p>
                <a:pPr marL="0" indent="0">
                  <a:buNone/>
                </a:pPr>
                <a:r>
                  <a:rPr lang="en-US" sz="1900" dirty="0" smtClean="0"/>
                  <a:t>in-sample </a:t>
                </a:r>
                <a:r>
                  <a:rPr lang="en-US" sz="1900" dirty="0"/>
                  <a:t>error. </a:t>
                </a:r>
                <a:endParaRPr lang="en-US" sz="19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900" dirty="0" smtClean="0"/>
                  <a:t>A </a:t>
                </a:r>
                <a:r>
                  <a:rPr lang="en-US" sz="1900" dirty="0"/>
                  <a:t>more complex learning </a:t>
                </a:r>
                <a:r>
                  <a:rPr lang="en-US" sz="1900" dirty="0" smtClean="0"/>
                  <a:t>model with</a:t>
                </a:r>
              </a:p>
              <a:p>
                <a:pPr marL="0" indent="0">
                  <a:buNone/>
                </a:pPr>
                <a:r>
                  <a:rPr lang="en-US" sz="1900" dirty="0" smtClean="0"/>
                  <a:t> </a:t>
                </a:r>
                <a:r>
                  <a:rPr lang="en-US" sz="1900" dirty="0"/>
                  <a:t>higher</a:t>
                </a:r>
                <a:r>
                  <a:rPr lang="en-US" sz="1900" dirty="0" smtClean="0"/>
                  <a:t> </a:t>
                </a:r>
                <a14:m>
                  <m:oMath xmlns:m="http://schemas.openxmlformats.org/officeDocument/2006/math">
                    <m:r>
                      <a:rPr lang="en-US" sz="19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900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𝑣𝑐</m:t>
                    </m:r>
                  </m:oMath>
                </a14:m>
                <a:r>
                  <a:rPr lang="en-US" sz="1900" dirty="0" smtClean="0"/>
                  <a:t> would </a:t>
                </a:r>
                <a:r>
                  <a:rPr lang="en-US" sz="1900" dirty="0"/>
                  <a:t>fit the training data better, </a:t>
                </a:r>
                <a:endParaRPr lang="en-US" sz="1900" dirty="0" smtClean="0"/>
              </a:p>
              <a:p>
                <a:pPr marL="0" indent="0">
                  <a:buNone/>
                </a:pPr>
                <a:r>
                  <a:rPr lang="en-US" sz="1900" dirty="0" smtClean="0"/>
                  <a:t>resulting </a:t>
                </a:r>
                <a:r>
                  <a:rPr lang="en-US" sz="1900" dirty="0"/>
                  <a:t>in </a:t>
                </a:r>
                <a:r>
                  <a:rPr lang="en-US" sz="1900" dirty="0" smtClean="0"/>
                  <a:t>a lower </a:t>
                </a:r>
                <a:r>
                  <a:rPr lang="en-US" sz="1900" dirty="0"/>
                  <a:t>in-sample error, but </a:t>
                </a:r>
                <a:endParaRPr lang="en-US" sz="1900" dirty="0" smtClean="0"/>
              </a:p>
              <a:p>
                <a:pPr marL="0" indent="0">
                  <a:buNone/>
                </a:pPr>
                <a:r>
                  <a:rPr lang="en-US" sz="1900" dirty="0" smtClean="0"/>
                  <a:t>the </a:t>
                </a:r>
                <a:r>
                  <a:rPr lang="en-US" sz="1900" dirty="0"/>
                  <a:t>generalization will be worse. </a:t>
                </a:r>
                <a:endParaRPr lang="en-US" sz="19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900" dirty="0" smtClean="0"/>
                  <a:t>Some </a:t>
                </a:r>
                <a:r>
                  <a:rPr lang="en-US" sz="1900" dirty="0"/>
                  <a:t>intermediate </a:t>
                </a:r>
                <a14:m>
                  <m:oMath xmlns:m="http://schemas.openxmlformats.org/officeDocument/2006/math">
                    <m:r>
                      <a:rPr lang="en-US" sz="19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900" b="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900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𝑣𝑐</m:t>
                    </m:r>
                    <m:r>
                      <a:rPr lang="en-US" sz="1900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 smtClean="0"/>
                  <a:t>represents </a:t>
                </a:r>
                <a:r>
                  <a:rPr lang="en-US" sz="1900" dirty="0"/>
                  <a:t>a </a:t>
                </a:r>
                <a:endParaRPr lang="en-US" sz="1900" dirty="0" smtClean="0"/>
              </a:p>
              <a:p>
                <a:pPr marL="0" indent="0">
                  <a:buNone/>
                </a:pPr>
                <a:r>
                  <a:rPr lang="en-US" sz="1900" dirty="0"/>
                  <a:t>t</a:t>
                </a:r>
                <a:r>
                  <a:rPr lang="en-US" sz="1900" dirty="0" smtClean="0"/>
                  <a:t>rade-off </a:t>
                </a:r>
                <a:r>
                  <a:rPr lang="en-US" sz="1900" dirty="0"/>
                  <a:t>between the two errors.</a:t>
                </a:r>
              </a:p>
              <a:p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143" y="1930433"/>
            <a:ext cx="5751809" cy="38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vs. </a:t>
            </a:r>
            <a:r>
              <a:rPr lang="en-US" dirty="0" err="1" smtClean="0"/>
              <a:t>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B050"/>
                </a:solidFill>
              </a:rPr>
              <a:t>Ein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is the error on the training data. (in-sample error)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Eout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the error over the entire input space X. (out of sample error)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estimate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Eout</a:t>
            </a:r>
            <a:r>
              <a:rPr lang="en-US" dirty="0" smtClean="0"/>
              <a:t>, we should </a:t>
            </a:r>
            <a:r>
              <a:rPr lang="en-US" dirty="0" smtClean="0">
                <a:solidFill>
                  <a:srgbClr val="FF0000"/>
                </a:solidFill>
              </a:rPr>
              <a:t>use new test points that are never used for training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</a:t>
            </a:r>
            <a:r>
              <a:rPr lang="en-US" dirty="0" err="1" smtClean="0"/>
              <a:t>Eout</a:t>
            </a:r>
            <a:r>
              <a:rPr lang="en-US" dirty="0" smtClean="0"/>
              <a:t> in practice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VC bound is loose, we need a more accurate estimate of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Eout</a:t>
                </a:r>
                <a:r>
                  <a:rPr lang="en-US" dirty="0" smtClean="0"/>
                  <a:t> for real-world applications.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Evaluate a sample estimate for </a:t>
                </a:r>
                <a:r>
                  <a:rPr lang="en-US" dirty="0" err="1" smtClean="0"/>
                  <a:t>Eout</a:t>
                </a:r>
                <a:r>
                  <a:rPr lang="en-US" dirty="0" smtClean="0"/>
                  <a:t> as follows: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Use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 fresh new test set </a:t>
                </a:r>
                <a:r>
                  <a:rPr lang="en-US" dirty="0" smtClean="0"/>
                  <a:t>of size K not involved in the training process.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Test the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final hypothesis g </a:t>
                </a:r>
                <a:r>
                  <a:rPr lang="en-US" dirty="0" smtClean="0"/>
                  <a:t>on the test set and report </a:t>
                </a:r>
                <a:r>
                  <a:rPr lang="en-US" dirty="0" err="1" smtClean="0">
                    <a:solidFill>
                      <a:srgbClr val="00B0F0"/>
                    </a:solidFill>
                  </a:rPr>
                  <a:t>Etest</a:t>
                </a:r>
                <a:r>
                  <a:rPr lang="en-US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However, what about the generalization error between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B0F0"/>
                    </a:solidFill>
                  </a:rPr>
                  <a:t>Etest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dirty="0" smtClean="0"/>
                  <a:t>and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Eout</a:t>
                </a:r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We can apply </a:t>
                </a:r>
                <a:r>
                  <a:rPr lang="en-US" dirty="0" err="1" smtClean="0"/>
                  <a:t>Hoeffding’s</a:t>
                </a:r>
                <a:r>
                  <a:rPr lang="en-US" dirty="0" smtClean="0"/>
                  <a:t> Inequality as g is not affected by test data.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                    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(|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𝐸𝑡𝑒𝑠𝑡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𝑔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)−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𝐸𝑜𝑢𝑡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𝑔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)|&gt;)≤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−2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  </a:t>
                </a:r>
                <a:endParaRPr lang="en-US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w</a:t>
                </a:r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here K is the test set size.</a:t>
                </a:r>
                <a:endParaRPr lang="en-US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637323" y="4499810"/>
            <a:ext cx="4605688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5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Dichotomies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Growth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Breakpoint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VC dimension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VC generalization bound for infinite hypotheses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Sample complexity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Model Complexity and trade-off between in-sample and generalization error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Estimate </a:t>
            </a:r>
            <a:r>
              <a:rPr lang="en-US" dirty="0" err="1" smtClean="0"/>
              <a:t>Eout</a:t>
            </a:r>
            <a:r>
              <a:rPr lang="en-US" dirty="0" smtClean="0"/>
              <a:t>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Review: Union bound of M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hypotheses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Remember that M comes from applying a union bound.</a:t>
                </a:r>
              </a:p>
              <a:p>
                <a:r>
                  <a:rPr lang="en-US" dirty="0" smtClean="0"/>
                  <a:t>Let the bad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𝐸𝑖𝑛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𝐸𝑜𝑢𝑡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union bound for M hypotheses: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P[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]+</a:t>
                </a:r>
                <a:r>
                  <a:rPr lang="en-US" dirty="0"/>
                  <a:t> P[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]+….</a:t>
                </a:r>
                <a:r>
                  <a:rPr lang="en-US" dirty="0"/>
                  <a:t> P[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/>
                  <a:t>                     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Since  </a:t>
                </a:r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P(|</a:t>
                </a:r>
                <a:r>
                  <a:rPr lang="en-US" dirty="0" err="1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Ein</a:t>
                </a:r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)-</a:t>
                </a:r>
                <a:r>
                  <a:rPr lang="en-US" dirty="0" err="1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Eout</a:t>
                </a:r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)|&gt;</a:t>
                </a:r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)≤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−2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sym typeface="Symbol" panose="05050102010706020507" pitchFamily="18" charset="2"/>
                              </a:rPr>
                              <m:t>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Then, </a:t>
                </a:r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P(|</a:t>
                </a:r>
                <a:r>
                  <a:rPr lang="en-US" dirty="0" err="1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Ein</a:t>
                </a:r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(g)-</a:t>
                </a:r>
                <a:r>
                  <a:rPr lang="en-US" dirty="0" err="1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Eout</a:t>
                </a:r>
                <a:r>
                  <a:rPr lang="en-US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(g)|&gt;</a:t>
                </a:r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)≤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𝑀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−2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sym typeface="Symbol" panose="05050102010706020507" pitchFamily="18" charset="2"/>
                              </a:rPr>
                              <m:t>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/>
          <p:cNvSpPr/>
          <p:nvPr/>
        </p:nvSpPr>
        <p:spPr>
          <a:xfrm rot="10800000">
            <a:off x="7767366" y="3418752"/>
            <a:ext cx="973822" cy="8773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52181" y="3672748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 </a:t>
            </a:r>
            <a:r>
              <a:rPr lang="en-US" dirty="0" smtClean="0"/>
              <a:t>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</a:t>
                </a:r>
                <a:r>
                  <a:rPr lang="en-US" dirty="0"/>
                  <a:t>Union bound of M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hypotheses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94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good news is  that the B events are overlapping!!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Since many hypotheses are similar, so their corresponding</a:t>
                </a:r>
              </a:p>
              <a:p>
                <a:pPr marL="0" indent="0">
                  <a:buNone/>
                </a:pPr>
                <a:r>
                  <a:rPr lang="en-US" dirty="0" smtClean="0"/>
                  <a:t>B events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𝐸𝑖𝑛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𝐸𝑜𝑢𝑡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overlapping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Thus, the derived union bound was loose.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shall derive a tighter bound for infinite hypotheses.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387" y="2419546"/>
            <a:ext cx="3546799" cy="344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 linear classifiers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788" y="1845734"/>
            <a:ext cx="4108963" cy="410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Dichotomies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For a binary classification problem:</a:t>
            </a:r>
          </a:p>
          <a:p>
            <a:pPr marL="0" indent="0">
              <a:buNone/>
            </a:pPr>
            <a:r>
              <a:rPr lang="en-US" sz="2600" dirty="0">
                <a:sym typeface="Symbol" panose="05050102010706020507" pitchFamily="18" charset="2"/>
              </a:rPr>
              <a:t> </a:t>
            </a:r>
            <a:r>
              <a:rPr lang="en-US" sz="2600" dirty="0" smtClean="0">
                <a:sym typeface="Symbol" panose="05050102010706020507" pitchFamily="18" charset="2"/>
              </a:rPr>
              <a:t>A hypothesis h: X -&gt; </a:t>
            </a:r>
            <a:r>
              <a:rPr lang="en-US" sz="2600" dirty="0" smtClean="0"/>
              <a:t>{+</a:t>
            </a:r>
            <a:r>
              <a:rPr lang="en-US" sz="2600" dirty="0"/>
              <a:t>1,-1</a:t>
            </a:r>
            <a:r>
              <a:rPr lang="en-US" sz="2600" dirty="0" smtClean="0"/>
              <a:t>}.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Apply a hypothesis h to a </a:t>
            </a:r>
            <a:r>
              <a:rPr lang="en-US" sz="2600" dirty="0" smtClean="0">
                <a:solidFill>
                  <a:srgbClr val="FF0000"/>
                </a:solidFill>
              </a:rPr>
              <a:t>finite sample of input points </a:t>
            </a:r>
            <a:r>
              <a:rPr lang="en-US" sz="2600" dirty="0" smtClean="0"/>
              <a:t>not the whole input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Assume </a:t>
            </a:r>
            <a:r>
              <a:rPr lang="en-US" sz="2600" dirty="0"/>
              <a:t>we have N sample </a:t>
            </a:r>
            <a:r>
              <a:rPr lang="en-US" sz="2600" dirty="0" smtClean="0"/>
              <a:t>points</a:t>
            </a:r>
            <a:r>
              <a:rPr lang="en-US" sz="2600" dirty="0" smtClean="0">
                <a:solidFill>
                  <a:srgbClr val="FF0000"/>
                </a:solidFill>
              </a:rPr>
              <a:t> {x</a:t>
            </a:r>
            <a:r>
              <a:rPr lang="en-US" sz="2600" baseline="-25000" dirty="0" smtClean="0">
                <a:solidFill>
                  <a:srgbClr val="FF0000"/>
                </a:solidFill>
              </a:rPr>
              <a:t>1</a:t>
            </a:r>
            <a:r>
              <a:rPr lang="en-US" sz="2600" dirty="0" smtClean="0">
                <a:solidFill>
                  <a:srgbClr val="FF0000"/>
                </a:solidFill>
              </a:rPr>
              <a:t>,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smtClean="0">
                <a:solidFill>
                  <a:srgbClr val="FF0000"/>
                </a:solidFill>
              </a:rPr>
              <a:t>x</a:t>
            </a:r>
            <a:r>
              <a:rPr lang="en-US" sz="2600" baseline="-25000" dirty="0">
                <a:solidFill>
                  <a:srgbClr val="FF0000"/>
                </a:solidFill>
              </a:rPr>
              <a:t>2</a:t>
            </a:r>
            <a:r>
              <a:rPr lang="en-US" sz="2600" dirty="0" smtClean="0">
                <a:solidFill>
                  <a:srgbClr val="FF0000"/>
                </a:solidFill>
              </a:rPr>
              <a:t>,…</a:t>
            </a:r>
            <a:r>
              <a:rPr lang="en-US" sz="2600" dirty="0" err="1" smtClean="0">
                <a:solidFill>
                  <a:srgbClr val="FF0000"/>
                </a:solidFill>
              </a:rPr>
              <a:t>x</a:t>
            </a:r>
            <a:r>
              <a:rPr lang="en-US" sz="26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600" dirty="0" smtClean="0">
                <a:solidFill>
                  <a:srgbClr val="FF0000"/>
                </a:solidFill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Apply h </a:t>
            </a:r>
            <a:r>
              <a:rPr lang="en-US" sz="2600" dirty="0" smtClean="0">
                <a:sym typeface="Symbol" panose="05050102010706020507" pitchFamily="18" charset="2"/>
              </a:rPr>
              <a:t>H to the N points, we get a</a:t>
            </a:r>
            <a:r>
              <a:rPr lang="en-US" sz="2600" dirty="0" smtClean="0">
                <a:solidFill>
                  <a:srgbClr val="FF0000"/>
                </a:solidFill>
                <a:sym typeface="Symbol" panose="05050102010706020507" pitchFamily="18" charset="2"/>
              </a:rPr>
              <a:t> dichotomy </a:t>
            </a:r>
            <a:r>
              <a:rPr lang="en-US" sz="2600" dirty="0" smtClean="0">
                <a:solidFill>
                  <a:schemeClr val="tx1"/>
                </a:solidFill>
                <a:sym typeface="Symbol" panose="05050102010706020507" pitchFamily="18" charset="2"/>
              </a:rPr>
              <a:t>which is an </a:t>
            </a:r>
            <a:r>
              <a:rPr lang="en-US" sz="2600" dirty="0" smtClean="0">
                <a:sym typeface="Symbol" panose="05050102010706020507" pitchFamily="18" charset="2"/>
              </a:rPr>
              <a:t>N-tuple of </a:t>
            </a:r>
            <a:r>
              <a:rPr lang="en-US" sz="26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sz="2600" dirty="0" smtClean="0">
                <a:solidFill>
                  <a:srgbClr val="FF0000"/>
                </a:solidFill>
              </a:rPr>
              <a:t>h(x</a:t>
            </a:r>
            <a:r>
              <a:rPr lang="en-US" sz="2600" baseline="-25000" dirty="0" smtClean="0">
                <a:solidFill>
                  <a:srgbClr val="FF0000"/>
                </a:solidFill>
              </a:rPr>
              <a:t>1</a:t>
            </a:r>
            <a:r>
              <a:rPr lang="en-US" sz="2600" dirty="0" smtClean="0">
                <a:solidFill>
                  <a:srgbClr val="FF0000"/>
                </a:solidFill>
              </a:rPr>
              <a:t>), h(x</a:t>
            </a:r>
            <a:r>
              <a:rPr lang="en-US" sz="2600" baseline="-25000" dirty="0" smtClean="0">
                <a:solidFill>
                  <a:srgbClr val="FF0000"/>
                </a:solidFill>
              </a:rPr>
              <a:t>2</a:t>
            </a:r>
            <a:r>
              <a:rPr lang="en-US" sz="2600" dirty="0" smtClean="0">
                <a:solidFill>
                  <a:srgbClr val="FF0000"/>
                </a:solidFill>
              </a:rPr>
              <a:t>),…h(</a:t>
            </a:r>
            <a:r>
              <a:rPr lang="en-US" sz="2600" dirty="0" err="1" smtClean="0">
                <a:solidFill>
                  <a:srgbClr val="FF0000"/>
                </a:solidFill>
              </a:rPr>
              <a:t>x</a:t>
            </a:r>
            <a:r>
              <a:rPr lang="en-US" sz="26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600" dirty="0" smtClean="0">
                <a:solidFill>
                  <a:srgbClr val="FF0000"/>
                </a:solidFill>
              </a:rPr>
              <a:t>)) 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Dichotomies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chemeClr val="tx1"/>
                    </a:solidFill>
                  </a:rPr>
                  <a:t>For 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a </a:t>
                </a:r>
                <a:r>
                  <a:rPr lang="en-US" sz="2600" dirty="0">
                    <a:solidFill>
                      <a:schemeClr val="tx1"/>
                    </a:solidFill>
                  </a:rPr>
                  <a:t>hypothesis set H, the dichotomies generated by H are defined as:</a:t>
                </a:r>
              </a:p>
              <a:p>
                <a:pPr marL="201168" lvl="1" indent="0" algn="ctr">
                  <a:buNone/>
                </a:pPr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6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sz="26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)={(</m:t>
                      </m:r>
                      <m:r>
                        <a:rPr lang="en-US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),…</m:t>
                      </m:r>
                      <m:r>
                        <a:rPr lang="en-US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))|</m:t>
                      </m:r>
                      <m:r>
                        <a:rPr lang="en-US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</m:t>
                      </m:r>
                      <m:r>
                        <a:rPr lang="en-US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𝐻</m:t>
                      </m:r>
                      <m:r>
                        <a:rPr lang="en-US" sz="2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pPr lvl="1" algn="ctr">
                  <a:buFont typeface="Arial" panose="020B0604020202020204" pitchFamily="34" charset="0"/>
                  <a:buChar char="•"/>
                </a:pPr>
                <a:endParaRPr lang="en-US" sz="2600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A </a:t>
                </a:r>
                <a:r>
                  <a:rPr lang="en-US" sz="26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hypothesis h: X -&gt; </a:t>
                </a:r>
                <a:r>
                  <a:rPr lang="en-US" sz="2600" dirty="0">
                    <a:solidFill>
                      <a:schemeClr val="tx1"/>
                    </a:solidFill>
                  </a:rPr>
                  <a:t>{+1,-1}.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A dichotomy: </a:t>
                </a:r>
                <a:r>
                  <a:rPr lang="en-US" sz="2600" dirty="0">
                    <a:solidFill>
                      <a:schemeClr val="tx1"/>
                    </a:solidFill>
                  </a:rPr>
                  <a:t>{x</a:t>
                </a:r>
                <a:r>
                  <a:rPr lang="en-US" sz="26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600" dirty="0">
                    <a:solidFill>
                      <a:schemeClr val="tx1"/>
                    </a:solidFill>
                  </a:rPr>
                  <a:t>, x</a:t>
                </a:r>
                <a:r>
                  <a:rPr lang="en-US" sz="26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2600" dirty="0">
                    <a:solidFill>
                      <a:schemeClr val="tx1"/>
                    </a:solidFill>
                  </a:rPr>
                  <a:t>,…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x</a:t>
                </a:r>
                <a:r>
                  <a:rPr lang="en-US" sz="2600" baseline="-250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}-&gt;{+1,-1}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Number of hypotheses |H| can be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infinite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Maximum </a:t>
                </a:r>
                <a:r>
                  <a:rPr lang="en-US" sz="2600" dirty="0">
                    <a:solidFill>
                      <a:schemeClr val="tx1"/>
                    </a:solidFill>
                  </a:rPr>
                  <a:t>n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umber of dichotomies |H(x</a:t>
                </a:r>
                <a:r>
                  <a:rPr lang="en-US" sz="26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sz="2600" dirty="0">
                    <a:solidFill>
                      <a:schemeClr val="tx1"/>
                    </a:solidFill>
                  </a:rPr>
                  <a:t>, x</a:t>
                </a:r>
                <a:r>
                  <a:rPr lang="en-US" sz="2600" baseline="-25000" dirty="0">
                    <a:solidFill>
                      <a:schemeClr val="tx1"/>
                    </a:solidFill>
                  </a:rPr>
                  <a:t>2,</a:t>
                </a:r>
                <a:r>
                  <a:rPr lang="en-US" sz="2600" dirty="0">
                    <a:solidFill>
                      <a:schemeClr val="tx1"/>
                    </a:solidFill>
                  </a:rPr>
                  <a:t> …</a:t>
                </a:r>
                <a:r>
                  <a:rPr lang="en-US" sz="2600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en-US" sz="2600" baseline="-25000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)| is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2600" baseline="30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.</a:t>
                </a:r>
                <a:endParaRPr lang="en-US" sz="2600" baseline="30000" dirty="0" smtClean="0">
                  <a:solidFill>
                    <a:srgbClr val="FF000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5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500" dirty="0" smtClean="0">
                    <a:solidFill>
                      <a:schemeClr val="tx1"/>
                    </a:solidFill>
                  </a:rPr>
                  <a:t>greater the number of dichotomies </a:t>
                </a:r>
                <a:r>
                  <a:rPr lang="en-US" sz="2400" dirty="0">
                    <a:solidFill>
                      <a:schemeClr val="tx1"/>
                    </a:solidFill>
                  </a:rPr>
                  <a:t>|H(x</a:t>
                </a:r>
                <a:r>
                  <a:rPr lang="en-US" sz="24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</a:rPr>
                  <a:t>, x</a:t>
                </a:r>
                <a:r>
                  <a:rPr lang="en-US" sz="2400" baseline="-25000" dirty="0">
                    <a:solidFill>
                      <a:schemeClr val="tx1"/>
                    </a:solidFill>
                  </a:rPr>
                  <a:t>2,</a:t>
                </a:r>
                <a:r>
                  <a:rPr lang="en-US" sz="2400" dirty="0">
                    <a:solidFill>
                      <a:schemeClr val="tx1"/>
                    </a:solidFill>
                  </a:rPr>
                  <a:t> …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x</a:t>
                </a:r>
                <a:r>
                  <a:rPr lang="en-US" sz="2400" baseline="-250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sz="2400" dirty="0">
                    <a:solidFill>
                      <a:schemeClr val="tx1"/>
                    </a:solidFill>
                  </a:rPr>
                  <a:t>)| </a:t>
                </a:r>
                <a:r>
                  <a:rPr lang="en-US" sz="2500" dirty="0" smtClean="0">
                    <a:solidFill>
                      <a:schemeClr val="tx1"/>
                    </a:solidFill>
                  </a:rPr>
                  <a:t>is the more diverse and powerful the hypothesis set H.</a:t>
                </a:r>
                <a:endParaRPr lang="en-US" sz="2600" baseline="30000" dirty="0">
                  <a:solidFill>
                    <a:srgbClr val="FF0000"/>
                  </a:solidFill>
                </a:endParaRPr>
              </a:p>
              <a:p>
                <a:pPr marL="201168" lvl="1" indent="0" algn="ctr">
                  <a:buNone/>
                </a:pPr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pPr marL="201168" lvl="1" indent="0" algn="ctr">
                  <a:buNone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 </a:t>
                </a:r>
                <a:endParaRPr lang="en-US" sz="26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2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45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</a:t>
            </a:r>
            <a:r>
              <a:rPr lang="en-US" dirty="0"/>
              <a:t>F</a:t>
            </a:r>
            <a:r>
              <a:rPr lang="en-US" dirty="0" smtClean="0"/>
              <a:t>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growth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a hypothesis set H is defined as: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   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largest</a:t>
                </a:r>
                <a:r>
                  <a:rPr lang="en-US" dirty="0" smtClean="0"/>
                  <a:t> number of dichotomies that can be generated by H on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any</a:t>
                </a:r>
                <a:r>
                  <a:rPr lang="en-US" dirty="0" smtClean="0"/>
                  <a:t> N points.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 …</m:t>
                        </m:r>
                        <m:r>
                          <a:rPr lang="en-US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-25000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2, …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Since the maximum </a:t>
                </a:r>
                <a:r>
                  <a:rPr lang="en-US" dirty="0">
                    <a:solidFill>
                      <a:schemeClr val="tx1"/>
                    </a:solidFill>
                  </a:rPr>
                  <a:t>number of dichotomies |H(x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, 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2,</a:t>
                </a:r>
                <a:r>
                  <a:rPr lang="en-US" dirty="0">
                    <a:solidFill>
                      <a:schemeClr val="tx1"/>
                    </a:solidFill>
                  </a:rPr>
                  <a:t> …</a:t>
                </a:r>
                <a:r>
                  <a:rPr lang="en-US" dirty="0" err="1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)|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baseline="30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then: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Cambria Math" panose="02040503050406030204" pitchFamily="18" charset="0"/>
                  </a:rPr>
                  <a:t>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429000" y="3007895"/>
            <a:ext cx="4957011" cy="830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91238" y="4865127"/>
            <a:ext cx="2470484" cy="759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0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7536</TotalTime>
  <Words>1078</Words>
  <Application>Microsoft Office PowerPoint</Application>
  <PresentationFormat>Widescreen</PresentationFormat>
  <Paragraphs>253</Paragraphs>
  <Slides>33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Courier New</vt:lpstr>
      <vt:lpstr>Symbol</vt:lpstr>
      <vt:lpstr>Retrospect</vt:lpstr>
      <vt:lpstr>Learning Theory-Infinite Hypothesis sets</vt:lpstr>
      <vt:lpstr>Generalization bound ("M hypotheses)"</vt:lpstr>
      <vt:lpstr>Generalization bound</vt:lpstr>
      <vt:lpstr>Review: Union bound of M" hypotheses"</vt:lpstr>
      <vt:lpstr> Union bound of M" hypotheses"</vt:lpstr>
      <vt:lpstr>Example- linear classifiers</vt:lpstr>
      <vt:lpstr>Dichotomies</vt:lpstr>
      <vt:lpstr>Dichotomies (cont.)</vt:lpstr>
      <vt:lpstr>Growth Function</vt:lpstr>
      <vt:lpstr>Growth Function (cont.)</vt:lpstr>
      <vt:lpstr>Growth function-Perceptron</vt:lpstr>
      <vt:lpstr>Growth function-Perceptron</vt:lpstr>
      <vt:lpstr>Growth function-Perceptron</vt:lpstr>
      <vt:lpstr>Growth function- Positive rays</vt:lpstr>
      <vt:lpstr>Growth function- Positive intervals</vt:lpstr>
      <vt:lpstr>Convex sets</vt:lpstr>
      <vt:lpstr>Growth function- Convex sets</vt:lpstr>
      <vt:lpstr>Breakpoint</vt:lpstr>
      <vt:lpstr>Breakpoint Examples</vt:lpstr>
      <vt:lpstr>The VC Dimension</vt:lpstr>
      <vt:lpstr>VC dimension-examples</vt:lpstr>
      <vt:lpstr>VC dimension-examples (cont.)</vt:lpstr>
      <vt:lpstr>Theorem</vt:lpstr>
      <vt:lpstr>VC-Generalization bound for Infinite hypothesis set</vt:lpstr>
      <vt:lpstr>VC Generalization bound</vt:lpstr>
      <vt:lpstr>Sample Complexity</vt:lpstr>
      <vt:lpstr>Sample Complexity (cont.)</vt:lpstr>
      <vt:lpstr>Model Complexity</vt:lpstr>
      <vt:lpstr>Model complexity vs. generalization error Trade-off</vt:lpstr>
      <vt:lpstr>Generalization Error</vt:lpstr>
      <vt:lpstr>Ein vs. Eout</vt:lpstr>
      <vt:lpstr>Estimating Eout in practice</vt:lpstr>
      <vt:lpstr>Summary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Theory-Infinite Hypothesis set</dc:title>
  <dc:creator>Dina Elreedy</dc:creator>
  <cp:lastModifiedBy>Dina Elreedy</cp:lastModifiedBy>
  <cp:revision>363</cp:revision>
  <dcterms:created xsi:type="dcterms:W3CDTF">2021-09-30T03:46:16Z</dcterms:created>
  <dcterms:modified xsi:type="dcterms:W3CDTF">2023-02-27T12:30:38Z</dcterms:modified>
</cp:coreProperties>
</file>