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65" r:id="rId4"/>
    <p:sldId id="261" r:id="rId5"/>
    <p:sldId id="264" r:id="rId6"/>
    <p:sldId id="263" r:id="rId7"/>
    <p:sldId id="266" r:id="rId8"/>
    <p:sldId id="268" r:id="rId9"/>
    <p:sldId id="269" r:id="rId10"/>
    <p:sldId id="270" r:id="rId11"/>
    <p:sldId id="267" r:id="rId12"/>
    <p:sldId id="271" r:id="rId13"/>
    <p:sldId id="272" r:id="rId14"/>
    <p:sldId id="273" r:id="rId15"/>
    <p:sldId id="280" r:id="rId16"/>
    <p:sldId id="274" r:id="rId17"/>
    <p:sldId id="276" r:id="rId18"/>
    <p:sldId id="277" r:id="rId19"/>
    <p:sldId id="279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148FBB-2FD5-4A84-83AD-F6ED72D21D8D}">
          <p14:sldIdLst>
            <p14:sldId id="256"/>
            <p14:sldId id="257"/>
            <p14:sldId id="265"/>
            <p14:sldId id="261"/>
            <p14:sldId id="264"/>
            <p14:sldId id="263"/>
            <p14:sldId id="266"/>
            <p14:sldId id="268"/>
            <p14:sldId id="269"/>
            <p14:sldId id="270"/>
            <p14:sldId id="267"/>
            <p14:sldId id="271"/>
            <p14:sldId id="272"/>
            <p14:sldId id="273"/>
            <p14:sldId id="280"/>
          </p14:sldIdLst>
        </p14:section>
        <p14:section name="Untitled Section" id="{A48AC418-D12E-4CB8-B83D-3E631BC1F539}">
          <p14:sldIdLst>
            <p14:sldId id="274"/>
            <p14:sldId id="276"/>
            <p14:sldId id="277"/>
            <p14:sldId id="279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21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B447-A724-48B4-A239-0397A087784C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2CDE6-763C-4B90-AB7B-7DAFC0C93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8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 w* perfectly</a:t>
            </a:r>
            <a:r>
              <a:rPr lang="en-US" baseline="0" smtClean="0"/>
              <a:t> linearly separate data without mistakes.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5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Nonlinearly</a:t>
            </a:r>
            <a:r>
              <a:rPr lang="en-US" baseline="0" smtClean="0"/>
              <a:t> seperable data.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2CDE6-763C-4B90-AB7B-7DAFC0C931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D70A15-C201-4FB5-9479-C04B903337C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7C5D40-6A10-4926-BB5A-215DC2976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CMP4040: </a:t>
            </a: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Elreedy</a:t>
            </a:r>
          </a:p>
          <a:p>
            <a:r>
              <a:rPr lang="en-US" dirty="0" smtClean="0"/>
              <a:t>CMP402-spring </a:t>
            </a:r>
            <a:r>
              <a:rPr lang="en-US" dirty="0" smtClean="0"/>
              <a:t>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Setup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740" y="1846263"/>
            <a:ext cx="7453539" cy="5296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5050" y="6007693"/>
            <a:ext cx="5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the credit approval example: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Approve credit if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Deny </a:t>
                </a:r>
                <a:r>
                  <a:rPr lang="en-US" dirty="0"/>
                  <a:t>credit if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linear formula </a:t>
                </a:r>
                <a:r>
                  <a:rPr lang="en-US" dirty="0" err="1" smtClean="0"/>
                  <a:t>h</a:t>
                </a:r>
                <a:r>
                  <a:rPr lang="en-US" dirty="0" err="1" smtClean="0">
                    <a:sym typeface="Symbol" panose="05050102010706020507" pitchFamily="18" charset="2"/>
                  </a:rPr>
                  <a:t>H</a:t>
                </a:r>
                <a:r>
                  <a:rPr lang="en-US" dirty="0" smtClean="0">
                    <a:sym typeface="Symbol" panose="05050102010706020507" pitchFamily="18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(x)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-threshold)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 b="-1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92680" y="2538101"/>
            <a:ext cx="5563313" cy="172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perceptron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mtClean="0"/>
                  <a:t>The linear formula h</a:t>
                </a:r>
                <a:r>
                  <a:rPr lang="en-US">
                    <a:sym typeface="Symbol" panose="05050102010706020507" pitchFamily="18" charset="2"/>
                  </a:rPr>
                  <a:t>H:</a:t>
                </a:r>
              </a:p>
              <a:p>
                <a:pPr marL="0" indent="0">
                  <a:buNone/>
                </a:pPr>
                <a:r>
                  <a:rPr lang="en-US"/>
                  <a:t>h(x)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/>
                  <a:t> </a:t>
                </a:r>
                <a:r>
                  <a:rPr lang="en-US" smtClean="0"/>
                  <a:t>)</a:t>
                </a:r>
              </a:p>
              <a:p>
                <a:pPr marL="0" indent="0">
                  <a:buNone/>
                </a:pPr>
                <a:r>
                  <a:rPr lang="en-US" smtClean="0"/>
                  <a:t>In vector form:</a:t>
                </a:r>
              </a:p>
              <a:p>
                <a:pPr marL="0" indent="0">
                  <a:buNone/>
                </a:pPr>
                <a:r>
                  <a:rPr lang="en-US"/>
                  <a:t>h(x)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smtClean="0"/>
                  <a:t>The perceptron learning algorithm assumptions: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mtClean="0"/>
                  <a:t>Binary classification </a:t>
                </a:r>
                <a:r>
                  <a:rPr lang="en-US" smtClean="0">
                    <a:solidFill>
                      <a:srgbClr val="FF0000"/>
                    </a:solidFill>
                  </a:rPr>
                  <a:t>y={+1,-1}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mtClean="0">
                    <a:solidFill>
                      <a:srgbClr val="FF0000"/>
                    </a:solidFill>
                  </a:rPr>
                  <a:t>Linearly seperable data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perceptron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793" y="1863354"/>
            <a:ext cx="359230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At each iteration, pick a misclassified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And update the weight vector according to: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40" y="2238999"/>
            <a:ext cx="3536446" cy="1730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08" y="4187085"/>
            <a:ext cx="3537825" cy="16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perceptron learning algorithm moves w in the right direction of correctly classifying x(t).</a:t>
                </a:r>
              </a:p>
              <a:p>
                <a:r>
                  <a:rPr lang="en-US" dirty="0" smtClean="0"/>
                  <a:t>For a misclassified example: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&lt;0.</a:t>
                </a:r>
              </a:p>
              <a:p>
                <a:endParaRPr lang="en-US" dirty="0"/>
              </a:p>
              <a:p>
                <a:r>
                  <a:rPr lang="en-US" dirty="0" smtClean="0"/>
                  <a:t>After the update, at iteration t+1: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[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w(t)+y(t)x(t)]</a:t>
                </a:r>
                <a:r>
                  <a:rPr lang="en-US" b="0" i="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b="0" i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w(t)x(t)+ y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(t)x(t)</a:t>
                </a:r>
                <a:r>
                  <a:rPr lang="en-US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w(t)x(t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||x(t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)||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Since y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 and ||x(t)||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=x(t)</a:t>
                </a:r>
                <a:r>
                  <a:rPr lang="en-US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w(t)x(t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Accordingly, w moves in the right direction.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Perceptron Convergence Proof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Since data is linearly separable, </a:t>
                </a:r>
                <a:r>
                  <a:rPr lang="en-US" dirty="0" smtClean="0">
                    <a:sym typeface="Symbol" panose="05050102010706020507" pitchFamily="18" charset="2"/>
                  </a:rPr>
                  <a:t>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that separates the training data.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that at t=0, w(t)=w(0)=0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Prove that the perceptron algorithm finds a linear separator vector w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after a finite number of iterations 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So, we will derive an upper bound for number of iterations 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&gt;0…why?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y(t-1)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            from step (1)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Accordingly,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2879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97760" y="5154508"/>
            <a:ext cx="2011680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Convergence </a:t>
            </a:r>
            <a:r>
              <a:rPr lang="en-US" smtClean="0"/>
              <a:t>Proof (cont.)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3.  w(t)=w(t-1)+x(t-1)y(t-1)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Then: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2y(t-1)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This red term &lt;0 why?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smtClean="0"/>
                  <a:t>Accordingly,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tR</m:t>
                    </m:r>
                  </m:oMath>
                </a14:m>
                <a:r>
                  <a:rPr lang="en-US" baseline="30000" dirty="0" smtClean="0"/>
                  <a:t>2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88160" y="4897120"/>
            <a:ext cx="2113280" cy="5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Convergence Proof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𝑐𝑜𝑠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𝑇h𝑒𝑛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From step 2: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From Step 3: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ra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        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II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30000" dirty="0" smtClean="0"/>
                  <a:t> </a:t>
                </a:r>
                <a:endParaRPr lang="en-US" baseline="30000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Then substitute from (II) into (I),</a:t>
                </a:r>
                <a:r>
                  <a:rPr lang="en-US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Accordingly,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We have derived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 upper bound on t </a:t>
                </a:r>
                <a:r>
                  <a:rPr lang="en-US" dirty="0" smtClean="0"/>
                  <a:t>(number of iterations of perceptron)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04720" y="4704080"/>
            <a:ext cx="1544320" cy="59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Perceptron Convergence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w* is any linear separator, we do not know it previously.</a:t>
            </a:r>
          </a:p>
          <a:p>
            <a:r>
              <a:rPr lang="en-US" smtClean="0"/>
              <a:t>2. We </a:t>
            </a:r>
            <a:r>
              <a:rPr lang="en-US" smtClean="0">
                <a:solidFill>
                  <a:srgbClr val="FF0000"/>
                </a:solidFill>
              </a:rPr>
              <a:t>do not say that </a:t>
            </a:r>
            <a:r>
              <a:rPr lang="en-US" smtClean="0"/>
              <a:t>w(t) converges to w*, we just say that w(t) converges to 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 linear separator.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machine learning?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Arthur Samuel </a:t>
            </a:r>
            <a:r>
              <a:rPr lang="en-US" b="1" dirty="0" smtClean="0"/>
              <a:t>Definition(1959)</a:t>
            </a:r>
          </a:p>
          <a:p>
            <a:r>
              <a:rPr lang="en-US" dirty="0" smtClean="0"/>
              <a:t> </a:t>
            </a:r>
            <a:r>
              <a:rPr lang="en-US" dirty="0"/>
              <a:t>Machine Learning is the field of study that gives the computer the ability to learn without being explicitly programmed. </a:t>
            </a:r>
            <a:endParaRPr lang="en-US" b="1" dirty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Tom Mitchell Definition </a:t>
            </a:r>
            <a:r>
              <a:rPr lang="en-US" dirty="0"/>
              <a:t>(1998)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 computer program is said to learn from experience E with respect to some class of  tasks T and performance measure P, if its performance at tasks in T, as measured by P, improves with experience 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the XOR problem?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2475" y="2314575"/>
            <a:ext cx="5667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Machine learning paradigms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Learning </a:t>
            </a:r>
            <a:r>
              <a:rPr lang="en-US" smtClean="0"/>
              <a:t>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The perceptron learning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Convergence of perceptron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Learning Paradigms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Supervised Learning</a:t>
            </a:r>
          </a:p>
          <a:p>
            <a:r>
              <a:rPr lang="en-US" dirty="0" smtClean="0"/>
              <a:t> Training data are labeled (X</a:t>
            </a:r>
            <a:r>
              <a:rPr lang="en-US" dirty="0"/>
              <a:t>, </a:t>
            </a:r>
            <a:r>
              <a:rPr lang="en-US" dirty="0" smtClean="0"/>
              <a:t>y), </a:t>
            </a: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an observation x, what is the best label y?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Unsupervised Learning</a:t>
            </a:r>
          </a:p>
          <a:p>
            <a:r>
              <a:rPr lang="en-US" dirty="0" smtClean="0"/>
              <a:t> Unlabeled training data (X), try to find patterns in input data X. e.g.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</a:t>
            </a:r>
            <a:r>
              <a:rPr lang="en-US" b="1" dirty="0" smtClean="0"/>
              <a:t>einforcement Learning</a:t>
            </a:r>
          </a:p>
          <a:p>
            <a:r>
              <a:rPr lang="en-US" dirty="0" smtClean="0"/>
              <a:t> </a:t>
            </a:r>
            <a:r>
              <a:rPr lang="en-US" dirty="0"/>
              <a:t>Given a sequence of states </a:t>
            </a:r>
            <a:r>
              <a:rPr lang="en-US" dirty="0" smtClean="0"/>
              <a:t>X and </a:t>
            </a:r>
            <a:r>
              <a:rPr lang="en-US" dirty="0"/>
              <a:t>possible actions </a:t>
            </a:r>
            <a:r>
              <a:rPr lang="en-US" dirty="0" smtClean="0"/>
              <a:t>A, </a:t>
            </a:r>
            <a:r>
              <a:rPr lang="en-US" dirty="0"/>
              <a:t>learn which actions maximize </a:t>
            </a:r>
            <a:r>
              <a:rPr lang="en-US" dirty="0" smtClean="0"/>
              <a:t>reward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Supervised Learning Example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Coin recognition for a vending machine</a:t>
            </a:r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61" y="2448560"/>
            <a:ext cx="4370798" cy="37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Unsupervised learning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Unlabeled Coins</a:t>
            </a:r>
          </a:p>
          <a:p>
            <a:endParaRPr lang="en-US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20" y="1954743"/>
            <a:ext cx="40529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Reinforcement Learning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Chess</a:t>
            </a:r>
          </a:p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198" y="2161223"/>
            <a:ext cx="41221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general supervised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Unknown target function: f : X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Y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</a:t>
            </a:r>
            <a:r>
              <a:rPr lang="en-US" dirty="0"/>
              <a:t>data: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),(x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),...,(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) where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f(x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Want </a:t>
            </a:r>
            <a:r>
              <a:rPr lang="en-US" dirty="0"/>
              <a:t>to learn</a:t>
            </a:r>
            <a:r>
              <a:rPr lang="en-US" dirty="0">
                <a:solidFill>
                  <a:srgbClr val="00B050"/>
                </a:solidFill>
              </a:rPr>
              <a:t> g </a:t>
            </a:r>
            <a:r>
              <a:rPr lang="en-US" dirty="0"/>
              <a:t>“close to” </a:t>
            </a:r>
            <a:r>
              <a:rPr lang="en-US" dirty="0">
                <a:solidFill>
                  <a:srgbClr val="FF0000"/>
                </a:solidFill>
              </a:rPr>
              <a:t>f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main </a:t>
            </a:r>
            <a:r>
              <a:rPr lang="en-US" dirty="0"/>
              <a:t>questions</a:t>
            </a:r>
            <a:r>
              <a:rPr lang="en-US" dirty="0" smtClean="0"/>
              <a:t>: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How do we learn 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?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B050"/>
                </a:solidFill>
              </a:rPr>
              <a:t>(Learning models)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What </a:t>
            </a:r>
            <a:r>
              <a:rPr lang="en-US" dirty="0"/>
              <a:t>can we say about how close</a:t>
            </a:r>
            <a:r>
              <a:rPr lang="en-US" dirty="0">
                <a:solidFill>
                  <a:srgbClr val="00B050"/>
                </a:solidFill>
              </a:rPr>
              <a:t> g </a:t>
            </a:r>
            <a:r>
              <a:rPr lang="en-US" dirty="0"/>
              <a:t>is to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/>
              <a:t>?    </a:t>
            </a:r>
            <a:r>
              <a:rPr lang="en-US" dirty="0" smtClean="0">
                <a:solidFill>
                  <a:srgbClr val="FF0000"/>
                </a:solidFill>
              </a:rPr>
              <a:t>(Learning Theory)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Example-Credit </a:t>
            </a:r>
            <a:r>
              <a:rPr lang="en-US"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Input: Customer application x including: customer income, age, current </a:t>
            </a:r>
            <a:r>
              <a:rPr lang="en-US" dirty="0" err="1" smtClean="0"/>
              <a:t>dept</a:t>
            </a:r>
            <a:r>
              <a:rPr lang="en-US" dirty="0" smtClean="0"/>
              <a:t>, years in current job,…etc.)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Output: y (Good or bad customer)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Target function f: X</a:t>
            </a:r>
            <a:r>
              <a:rPr lang="en-US" dirty="0" smtClean="0">
                <a:sym typeface="Wingdings" panose="05000000000000000000" pitchFamily="2" charset="2"/>
              </a:rPr>
              <a:t>Y  (Ideal Credit Approval Formula (unknown))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35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learn the target function f?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Pick a hypothesis set H = {h1, h2,..., }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learning algorithm </a:t>
            </a:r>
            <a:r>
              <a:rPr lang="en-US" dirty="0"/>
              <a:t>to select </a:t>
            </a:r>
            <a:r>
              <a:rPr lang="en-US" dirty="0">
                <a:solidFill>
                  <a:schemeClr val="tx1"/>
                </a:solidFill>
              </a:rPr>
              <a:t>a hypothesis </a:t>
            </a:r>
            <a:r>
              <a:rPr lang="en-US" b="1" dirty="0">
                <a:solidFill>
                  <a:srgbClr val="00B050"/>
                </a:solidFill>
              </a:rPr>
              <a:t>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based on the </a:t>
            </a:r>
            <a:r>
              <a:rPr lang="en-US" dirty="0">
                <a:solidFill>
                  <a:srgbClr val="00B0F0"/>
                </a:solidFill>
              </a:rPr>
              <a:t>training </a:t>
            </a:r>
            <a:r>
              <a:rPr lang="en-US" dirty="0" smtClean="0">
                <a:solidFill>
                  <a:srgbClr val="00B0F0"/>
                </a:solidFill>
              </a:rPr>
              <a:t>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choice of H and the learning algorithm are deeply tied to each </a:t>
            </a:r>
            <a:r>
              <a:rPr lang="en-US" dirty="0" smtClean="0"/>
              <a:t>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hypothesis set H and the learning algorithm together are called the </a:t>
            </a:r>
            <a:r>
              <a:rPr lang="en-US" dirty="0" smtClean="0">
                <a:solidFill>
                  <a:srgbClr val="00B050"/>
                </a:solidFill>
              </a:rPr>
              <a:t>learning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2699</TotalTime>
  <Words>546</Words>
  <Application>Microsoft Office PowerPoint</Application>
  <PresentationFormat>Widescreen</PresentationFormat>
  <Paragraphs>134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Retrospect</vt:lpstr>
      <vt:lpstr>CMP4040: Machine Learning</vt:lpstr>
      <vt:lpstr>What is machine learning?</vt:lpstr>
      <vt:lpstr> Learning Paradigms</vt:lpstr>
      <vt:lpstr>Supervised Learning Example</vt:lpstr>
      <vt:lpstr>Unsupervised learning</vt:lpstr>
      <vt:lpstr>Reinforcement Learning</vt:lpstr>
      <vt:lpstr>The general supervised learning problem</vt:lpstr>
      <vt:lpstr>Example-Credit approval</vt:lpstr>
      <vt:lpstr>How to learn the target function f?</vt:lpstr>
      <vt:lpstr>Learning Setup </vt:lpstr>
      <vt:lpstr>Classification Example</vt:lpstr>
      <vt:lpstr>The perceptron algorithm</vt:lpstr>
      <vt:lpstr>The perceptron algorithm</vt:lpstr>
      <vt:lpstr>The perceptron algorithm</vt:lpstr>
      <vt:lpstr>The perceptron algorithm</vt:lpstr>
      <vt:lpstr>Perceptron Convergence Proof</vt:lpstr>
      <vt:lpstr>Perceptron Convergence Proof (cont.)</vt:lpstr>
      <vt:lpstr>Perceptron Convergence Proof (cont.)</vt:lpstr>
      <vt:lpstr>Perceptron Convergence Notes</vt:lpstr>
      <vt:lpstr>What about the XOR problem?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CMP609: Machine Intelligence2</dc:title>
  <dc:creator>Dina Elreedy</dc:creator>
  <cp:lastModifiedBy>Dina Elreedy</cp:lastModifiedBy>
  <cp:revision>311</cp:revision>
  <dcterms:created xsi:type="dcterms:W3CDTF">2021-09-27T00:48:53Z</dcterms:created>
  <dcterms:modified xsi:type="dcterms:W3CDTF">2023-02-12T05:34:17Z</dcterms:modified>
</cp:coreProperties>
</file>