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OTkFa0zY6y+G1gUVa/XeeK+V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759655"/>
            <a:ext cx="9144000" cy="275030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MapReduce: Simplified Data Processing on Large Clusters</a:t>
            </a:r>
            <a:endParaRPr sz="3100"/>
          </a:p>
        </p:txBody>
      </p:sp>
      <p:sp>
        <p:nvSpPr>
          <p:cNvPr id="89" name="Google Shape;89;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90" name="Google Shape;90;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2" name="Google Shape;92;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Jeffrey Dean and Sanjay Ghemawat</a:t>
            </a:r>
            <a:endParaRPr/>
          </a:p>
        </p:txBody>
      </p:sp>
      <p:sp>
        <p:nvSpPr>
          <p:cNvPr id="93" name="Google Shape;93;p1"/>
          <p:cNvSpPr txBox="1"/>
          <p:nvPr/>
        </p:nvSpPr>
        <p:spPr>
          <a:xfrm>
            <a:off x="3725671" y="5833130"/>
            <a:ext cx="47406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838200" y="15411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Execution Plan</a:t>
            </a:r>
            <a:endParaRPr/>
          </a:p>
        </p:txBody>
      </p:sp>
      <p:pic>
        <p:nvPicPr>
          <p:cNvPr id="172" name="Google Shape;172;p10"/>
          <p:cNvPicPr preferRelativeResize="0">
            <a:picLocks noGrp="1"/>
          </p:cNvPicPr>
          <p:nvPr>
            <p:ph type="body" idx="1"/>
          </p:nvPr>
        </p:nvPicPr>
        <p:blipFill rotWithShape="1">
          <a:blip r:embed="rId3">
            <a:alphaModFix/>
          </a:blip>
          <a:srcRect/>
          <a:stretch/>
        </p:blipFill>
        <p:spPr>
          <a:xfrm>
            <a:off x="1369255" y="1268649"/>
            <a:ext cx="9575409" cy="5178999"/>
          </a:xfrm>
          <a:prstGeom prst="rect">
            <a:avLst/>
          </a:prstGeom>
          <a:noFill/>
          <a:ln>
            <a:noFill/>
          </a:ln>
        </p:spPr>
      </p:pic>
      <p:sp>
        <p:nvSpPr>
          <p:cNvPr id="173" name="Google Shape;17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74" name="Google Shape;17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75" name="Google Shape;17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Execution Sequence </a:t>
            </a:r>
            <a:endParaRPr/>
          </a:p>
        </p:txBody>
      </p:sp>
      <p:sp>
        <p:nvSpPr>
          <p:cNvPr id="181" name="Google Shape;181;p11"/>
          <p:cNvSpPr txBox="1">
            <a:spLocks noGrp="1"/>
          </p:cNvSpPr>
          <p:nvPr>
            <p:ph type="body" idx="1"/>
          </p:nvPr>
        </p:nvSpPr>
        <p:spPr>
          <a:xfrm>
            <a:off x="838200" y="1825624"/>
            <a:ext cx="10515600" cy="4589243"/>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dirty="0"/>
              <a:t>Splits the input files into M pieces of typically 16 megabytes to 64 megabytes per piece.</a:t>
            </a:r>
            <a:endParaRPr dirty="0"/>
          </a:p>
          <a:p>
            <a:pPr marL="692150" lvl="0" indent="-514350" algn="l" rtl="0">
              <a:lnSpc>
                <a:spcPct val="90000"/>
              </a:lnSpc>
              <a:spcBef>
                <a:spcPts val="1000"/>
              </a:spcBef>
              <a:spcAft>
                <a:spcPts val="0"/>
              </a:spcAft>
              <a:buClr>
                <a:schemeClr val="dk1"/>
              </a:buClr>
              <a:buSzPts val="2800"/>
              <a:buFont typeface="+mj-lt"/>
              <a:buAutoNum type="arabicPeriod"/>
            </a:pP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Assigns the program copies to the master and the rest are workers that implement map and reduce tasks assigned by the master.</a:t>
            </a:r>
            <a:endParaRPr dirty="0"/>
          </a:p>
          <a:p>
            <a:pPr marL="692150" lvl="0" indent="-514350" algn="l" rtl="0">
              <a:lnSpc>
                <a:spcPct val="90000"/>
              </a:lnSpc>
              <a:spcBef>
                <a:spcPts val="1000"/>
              </a:spcBef>
              <a:spcAft>
                <a:spcPts val="0"/>
              </a:spcAft>
              <a:buClr>
                <a:schemeClr val="dk1"/>
              </a:buClr>
              <a:buSzPts val="2800"/>
              <a:buFont typeface="+mj-lt"/>
              <a:buAutoNum type="arabicPeriod"/>
            </a:pP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Workers implementing map tasks read input data, parse data to key /value pairs and the intermediate key/value pairs produced by the </a:t>
            </a:r>
            <a:r>
              <a:rPr lang="en-US" i="1" dirty="0"/>
              <a:t>Map </a:t>
            </a:r>
            <a:r>
              <a:rPr lang="en-US" dirty="0"/>
              <a:t>function are buffered in memory.</a:t>
            </a:r>
            <a:endParaRPr dirty="0"/>
          </a:p>
        </p:txBody>
      </p:sp>
      <p:sp>
        <p:nvSpPr>
          <p:cNvPr id="182" name="Google Shape;1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83" name="Google Shape;1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84" name="Google Shape;1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Execution Sequence </a:t>
            </a:r>
            <a:endParaRPr/>
          </a:p>
        </p:txBody>
      </p:sp>
      <p:sp>
        <p:nvSpPr>
          <p:cNvPr id="190" name="Google Shape;190;p12"/>
          <p:cNvSpPr txBox="1">
            <a:spLocks noGrp="1"/>
          </p:cNvSpPr>
          <p:nvPr>
            <p:ph type="body" idx="1"/>
          </p:nvPr>
        </p:nvSpPr>
        <p:spPr>
          <a:xfrm>
            <a:off x="838200" y="1690688"/>
            <a:ext cx="10515600" cy="533868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mj-lt"/>
              <a:buAutoNum type="arabicPeriod" startAt="4"/>
            </a:pPr>
            <a:r>
              <a:rPr lang="en-US" dirty="0"/>
              <a:t>Buffered pairs are saved on local disk, being partitioned, then the      locations of these pairs are passed to the master who is responsible for forwarding these locations to the reduce workers.</a:t>
            </a:r>
            <a:endParaRPr dirty="0"/>
          </a:p>
          <a:p>
            <a:pPr marL="692150" lvl="0" indent="-514350" algn="l" rtl="0">
              <a:lnSpc>
                <a:spcPct val="90000"/>
              </a:lnSpc>
              <a:spcBef>
                <a:spcPts val="1000"/>
              </a:spcBef>
              <a:spcAft>
                <a:spcPts val="0"/>
              </a:spcAft>
              <a:buClr>
                <a:schemeClr val="dk1"/>
              </a:buClr>
              <a:buSzPts val="2800"/>
              <a:buFont typeface="+mj-lt"/>
              <a:buAutoNum type="arabicPeriod" startAt="4"/>
            </a:pPr>
            <a:endParaRPr dirty="0"/>
          </a:p>
          <a:p>
            <a:pPr marL="514350" lvl="0" indent="-514350" algn="l" rtl="0">
              <a:lnSpc>
                <a:spcPct val="90000"/>
              </a:lnSpc>
              <a:spcBef>
                <a:spcPts val="1000"/>
              </a:spcBef>
              <a:spcAft>
                <a:spcPts val="0"/>
              </a:spcAft>
              <a:buClr>
                <a:schemeClr val="dk1"/>
              </a:buClr>
              <a:buSzPts val="2800"/>
              <a:buFont typeface="+mj-lt"/>
              <a:buAutoNum type="arabicPeriod" startAt="4"/>
            </a:pPr>
            <a:r>
              <a:rPr lang="en-US" dirty="0"/>
              <a:t>When reduce workers are notified of the locations of pairs, read the data, sort data by intermediate key.</a:t>
            </a:r>
            <a:endParaRPr dirty="0"/>
          </a:p>
          <a:p>
            <a:pPr marL="692150" lvl="0" indent="-514350" algn="l" rtl="0">
              <a:lnSpc>
                <a:spcPct val="90000"/>
              </a:lnSpc>
              <a:spcBef>
                <a:spcPts val="1000"/>
              </a:spcBef>
              <a:spcAft>
                <a:spcPts val="0"/>
              </a:spcAft>
              <a:buClr>
                <a:schemeClr val="dk1"/>
              </a:buClr>
              <a:buSzPts val="2800"/>
              <a:buFont typeface="+mj-lt"/>
              <a:buAutoNum type="arabicPeriod" startAt="4"/>
            </a:pPr>
            <a:endParaRPr dirty="0"/>
          </a:p>
          <a:p>
            <a:pPr marL="514350" lvl="0" indent="-514350" algn="l" rtl="0">
              <a:lnSpc>
                <a:spcPct val="90000"/>
              </a:lnSpc>
              <a:spcBef>
                <a:spcPts val="1000"/>
              </a:spcBef>
              <a:spcAft>
                <a:spcPts val="0"/>
              </a:spcAft>
              <a:buClr>
                <a:schemeClr val="dk1"/>
              </a:buClr>
              <a:buSzPts val="2800"/>
              <a:buFont typeface="+mj-lt"/>
              <a:buAutoNum type="arabicPeriod" startAt="4"/>
            </a:pPr>
            <a:r>
              <a:rPr lang="en-US" dirty="0"/>
              <a:t>Reduce workers iterate over the sorted intermediate data and for each unique intermediate key, pass the key and the corresponding set of intermediate values to the user's </a:t>
            </a:r>
            <a:r>
              <a:rPr lang="en-US" i="1" dirty="0"/>
              <a:t>Reduce </a:t>
            </a:r>
            <a:r>
              <a:rPr lang="en-US" dirty="0"/>
              <a:t>function then the function’s output is appended to the final output file.</a:t>
            </a:r>
            <a:endParaRPr dirty="0"/>
          </a:p>
          <a:p>
            <a:pPr marL="514350" lvl="0" indent="-514350" algn="l" rtl="0">
              <a:lnSpc>
                <a:spcPct val="90000"/>
              </a:lnSpc>
              <a:spcBef>
                <a:spcPts val="1000"/>
              </a:spcBef>
              <a:spcAft>
                <a:spcPts val="0"/>
              </a:spcAft>
              <a:buClr>
                <a:schemeClr val="dk1"/>
              </a:buClr>
              <a:buSzPts val="2800"/>
              <a:buFont typeface="+mj-lt"/>
              <a:buAutoNum type="arabicPeriod" startAt="4"/>
            </a:pPr>
            <a:endParaRPr dirty="0"/>
          </a:p>
          <a:p>
            <a:pPr marL="692150" lvl="0" indent="-514350" algn="l" rtl="0">
              <a:lnSpc>
                <a:spcPct val="90000"/>
              </a:lnSpc>
              <a:spcBef>
                <a:spcPts val="1000"/>
              </a:spcBef>
              <a:spcAft>
                <a:spcPts val="0"/>
              </a:spcAft>
              <a:buClr>
                <a:schemeClr val="dk1"/>
              </a:buClr>
              <a:buSzPts val="2800"/>
              <a:buFont typeface="+mj-lt"/>
              <a:buAutoNum type="arabicPeriod" startAt="4"/>
            </a:pPr>
            <a:endParaRPr dirty="0"/>
          </a:p>
          <a:p>
            <a:pPr marL="514350" lvl="0" indent="-514350" algn="l" rtl="0">
              <a:lnSpc>
                <a:spcPct val="90000"/>
              </a:lnSpc>
              <a:spcBef>
                <a:spcPts val="1000"/>
              </a:spcBef>
              <a:spcAft>
                <a:spcPts val="0"/>
              </a:spcAft>
              <a:buClr>
                <a:schemeClr val="dk1"/>
              </a:buClr>
              <a:buSzPts val="2800"/>
              <a:buFont typeface="+mj-lt"/>
              <a:buAutoNum type="arabicPeriod" startAt="4"/>
            </a:pPr>
            <a:endParaRPr dirty="0"/>
          </a:p>
          <a:p>
            <a:pPr marL="514350" lvl="0" indent="-514350" algn="l" rtl="0">
              <a:lnSpc>
                <a:spcPct val="90000"/>
              </a:lnSpc>
              <a:spcBef>
                <a:spcPts val="1000"/>
              </a:spcBef>
              <a:spcAft>
                <a:spcPts val="0"/>
              </a:spcAft>
              <a:buClr>
                <a:schemeClr val="dk1"/>
              </a:buClr>
              <a:buSzPts val="2800"/>
              <a:buFont typeface="+mj-lt"/>
              <a:buAutoNum type="arabicPeriod" startAt="4"/>
            </a:pPr>
            <a:endParaRPr dirty="0"/>
          </a:p>
        </p:txBody>
      </p:sp>
      <p:sp>
        <p:nvSpPr>
          <p:cNvPr id="191" name="Google Shape;19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92" name="Google Shape;19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93" name="Google Shape;19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Master data structures</a:t>
            </a:r>
            <a:endParaRPr/>
          </a:p>
        </p:txBody>
      </p:sp>
      <p:sp>
        <p:nvSpPr>
          <p:cNvPr id="199" name="Google Shape;199;p13"/>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Master keeps several data structures for each map task and reduce task, it stores state (idle, in progress, completed).</a:t>
            </a:r>
            <a:endParaRPr dirty="0"/>
          </a:p>
          <a:p>
            <a:pPr marL="0" lvl="0" indent="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Master is responsible of data location’s propagation from map task to reduce task. So each completed map task, the master stores the locations and sizes of the intermediate file regions produced by the map task. </a:t>
            </a:r>
            <a:endParaRPr dirty="0"/>
          </a:p>
          <a:p>
            <a:pPr marL="0" lvl="0" indent="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The information is pushed to workers that have reduce tasks.</a:t>
            </a:r>
            <a:endParaRPr dirty="0"/>
          </a:p>
        </p:txBody>
      </p:sp>
      <p:sp>
        <p:nvSpPr>
          <p:cNvPr id="200" name="Google Shape;20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201" name="Google Shape;20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202" name="Google Shape;20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Refinements </a:t>
            </a:r>
            <a:endParaRPr/>
          </a:p>
        </p:txBody>
      </p:sp>
      <p:sp>
        <p:nvSpPr>
          <p:cNvPr id="208" name="Google Shape;20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Basic functionality was sufficient in most cases </a:t>
            </a:r>
            <a:endParaRPr dirty="0"/>
          </a:p>
          <a:p>
            <a:pPr marL="228600" lvl="0" indent="-228600" algn="l" rtl="0">
              <a:lnSpc>
                <a:spcPct val="90000"/>
              </a:lnSpc>
              <a:spcBef>
                <a:spcPts val="1000"/>
              </a:spcBef>
              <a:spcAft>
                <a:spcPts val="0"/>
              </a:spcAft>
              <a:buClr>
                <a:schemeClr val="dk1"/>
              </a:buClr>
              <a:buSzPts val="2800"/>
              <a:buChar char="•"/>
            </a:pPr>
            <a:r>
              <a:rPr lang="en-US" dirty="0"/>
              <a:t>New extensions were made useful</a:t>
            </a:r>
            <a:endParaRPr dirty="0"/>
          </a:p>
          <a:p>
            <a:pPr marL="685800" lvl="1" indent="-228600" algn="l" rtl="0">
              <a:lnSpc>
                <a:spcPct val="90000"/>
              </a:lnSpc>
              <a:spcBef>
                <a:spcPts val="500"/>
              </a:spcBef>
              <a:spcAft>
                <a:spcPts val="0"/>
              </a:spcAft>
              <a:buClr>
                <a:schemeClr val="dk1"/>
              </a:buClr>
              <a:buSzPts val="2400"/>
              <a:buChar char="•"/>
            </a:pPr>
            <a:r>
              <a:rPr lang="en-US" dirty="0"/>
              <a:t>Partitioning  function</a:t>
            </a:r>
            <a:endParaRPr dirty="0"/>
          </a:p>
          <a:p>
            <a:pPr marL="685800" lvl="1" indent="-228600" algn="l" rtl="0">
              <a:lnSpc>
                <a:spcPct val="90000"/>
              </a:lnSpc>
              <a:spcBef>
                <a:spcPts val="500"/>
              </a:spcBef>
              <a:spcAft>
                <a:spcPts val="0"/>
              </a:spcAft>
              <a:buClr>
                <a:schemeClr val="dk1"/>
              </a:buClr>
              <a:buSzPts val="2400"/>
              <a:buChar char="•"/>
            </a:pPr>
            <a:r>
              <a:rPr lang="en-US" dirty="0"/>
              <a:t>Combiner  function</a:t>
            </a:r>
            <a:endParaRPr dirty="0"/>
          </a:p>
          <a:p>
            <a:pPr marL="685800" lvl="1" indent="-228600" algn="l" rtl="0">
              <a:lnSpc>
                <a:spcPct val="90000"/>
              </a:lnSpc>
              <a:spcBef>
                <a:spcPts val="500"/>
              </a:spcBef>
              <a:spcAft>
                <a:spcPts val="0"/>
              </a:spcAft>
              <a:buClr>
                <a:schemeClr val="dk1"/>
              </a:buClr>
              <a:buSzPts val="2400"/>
              <a:buChar char="•"/>
            </a:pPr>
            <a:r>
              <a:rPr lang="en-US" dirty="0"/>
              <a:t>Input and output types</a:t>
            </a:r>
            <a:endParaRPr dirty="0"/>
          </a:p>
          <a:p>
            <a:pPr marL="685800" lvl="1" indent="-228600" algn="l" rtl="0">
              <a:lnSpc>
                <a:spcPct val="90000"/>
              </a:lnSpc>
              <a:spcBef>
                <a:spcPts val="500"/>
              </a:spcBef>
              <a:spcAft>
                <a:spcPts val="0"/>
              </a:spcAft>
              <a:buClr>
                <a:schemeClr val="dk1"/>
              </a:buClr>
              <a:buSzPts val="2400"/>
              <a:buChar char="•"/>
            </a:pPr>
            <a:r>
              <a:rPr lang="en-US" dirty="0"/>
              <a:t>Skipping bad records</a:t>
            </a:r>
            <a:endParaRPr dirty="0"/>
          </a:p>
          <a:p>
            <a:pPr marL="685800" lvl="1" indent="-228600" algn="l" rtl="0">
              <a:lnSpc>
                <a:spcPct val="90000"/>
              </a:lnSpc>
              <a:spcBef>
                <a:spcPts val="500"/>
              </a:spcBef>
              <a:spcAft>
                <a:spcPts val="0"/>
              </a:spcAft>
              <a:buClr>
                <a:schemeClr val="dk1"/>
              </a:buClr>
              <a:buSzPts val="2400"/>
              <a:buChar char="•"/>
            </a:pPr>
            <a:r>
              <a:rPr lang="en-US" dirty="0"/>
              <a:t>Local execution</a:t>
            </a:r>
            <a:endParaRPr dirty="0"/>
          </a:p>
          <a:p>
            <a:pPr marL="685800" lvl="1" indent="-228600" algn="l" rtl="0">
              <a:lnSpc>
                <a:spcPct val="90000"/>
              </a:lnSpc>
              <a:spcBef>
                <a:spcPts val="500"/>
              </a:spcBef>
              <a:spcAft>
                <a:spcPts val="0"/>
              </a:spcAft>
              <a:buClr>
                <a:schemeClr val="dk1"/>
              </a:buClr>
              <a:buSzPts val="2400"/>
              <a:buChar char="•"/>
            </a:pPr>
            <a:r>
              <a:rPr lang="en-US" dirty="0"/>
              <a:t>Status information </a:t>
            </a:r>
            <a:endParaRPr dirty="0"/>
          </a:p>
          <a:p>
            <a:pPr marL="685800" lvl="1" indent="-228600" algn="l" rtl="0">
              <a:lnSpc>
                <a:spcPct val="90000"/>
              </a:lnSpc>
              <a:spcBef>
                <a:spcPts val="500"/>
              </a:spcBef>
              <a:spcAft>
                <a:spcPts val="0"/>
              </a:spcAft>
              <a:buClr>
                <a:schemeClr val="dk1"/>
              </a:buClr>
              <a:buSzPts val="2400"/>
              <a:buChar char="•"/>
            </a:pPr>
            <a:r>
              <a:rPr lang="en-US" dirty="0"/>
              <a:t>counters</a:t>
            </a:r>
            <a:endParaRPr dirty="0"/>
          </a:p>
        </p:txBody>
      </p:sp>
      <p:sp>
        <p:nvSpPr>
          <p:cNvPr id="209" name="Google Shape;20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210" name="Google Shape;21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211" name="Google Shape;21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Partitioning function</a:t>
            </a:r>
            <a:endParaRPr/>
          </a:p>
        </p:txBody>
      </p:sp>
      <p:sp>
        <p:nvSpPr>
          <p:cNvPr id="217" name="Google Shape;21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800"/>
              <a:buChar char="•"/>
            </a:pPr>
            <a:r>
              <a:rPr lang="en-US" dirty="0"/>
              <a:t>Used to distribute intermediate keys among reduce tasks</a:t>
            </a:r>
            <a:endParaRPr dirty="0"/>
          </a:p>
          <a:p>
            <a:pPr marL="228600" lvl="0" indent="-228600" algn="l" rtl="0">
              <a:lnSpc>
                <a:spcPct val="100000"/>
              </a:lnSpc>
              <a:spcBef>
                <a:spcPts val="1000"/>
              </a:spcBef>
              <a:spcAft>
                <a:spcPts val="0"/>
              </a:spcAft>
              <a:buClr>
                <a:schemeClr val="dk1"/>
              </a:buClr>
              <a:buSzPts val="2800"/>
              <a:buChar char="•"/>
            </a:pPr>
            <a:r>
              <a:rPr lang="en-US" dirty="0"/>
              <a:t>By default, it used hashing on the whole key</a:t>
            </a:r>
            <a:endParaRPr dirty="0"/>
          </a:p>
          <a:p>
            <a:pPr marL="228600" lvl="0" indent="-228600" algn="l" rtl="0">
              <a:lnSpc>
                <a:spcPct val="100000"/>
              </a:lnSpc>
              <a:spcBef>
                <a:spcPts val="1000"/>
              </a:spcBef>
              <a:spcAft>
                <a:spcPts val="0"/>
              </a:spcAft>
              <a:buClr>
                <a:schemeClr val="dk1"/>
              </a:buClr>
              <a:buSzPts val="2800"/>
              <a:buChar char="•"/>
            </a:pPr>
            <a:r>
              <a:rPr lang="en-US" dirty="0"/>
              <a:t>Can be modified to provide better distribution</a:t>
            </a:r>
            <a:endParaRPr dirty="0"/>
          </a:p>
          <a:p>
            <a:pPr marL="228600" lvl="0" indent="-228600" algn="l" rtl="0">
              <a:lnSpc>
                <a:spcPct val="100000"/>
              </a:lnSpc>
              <a:spcBef>
                <a:spcPts val="1000"/>
              </a:spcBef>
              <a:spcAft>
                <a:spcPts val="0"/>
              </a:spcAft>
              <a:buClr>
                <a:schemeClr val="dk1"/>
              </a:buClr>
              <a:buSzPts val="2800"/>
              <a:buChar char="•"/>
            </a:pPr>
            <a:r>
              <a:rPr lang="en-US" dirty="0"/>
              <a:t>Example</a:t>
            </a:r>
            <a:endParaRPr dirty="0"/>
          </a:p>
          <a:p>
            <a:pPr marL="685800" lvl="1" indent="-228600" algn="l" rtl="0">
              <a:lnSpc>
                <a:spcPct val="100000"/>
              </a:lnSpc>
              <a:spcBef>
                <a:spcPts val="500"/>
              </a:spcBef>
              <a:spcAft>
                <a:spcPts val="0"/>
              </a:spcAft>
              <a:buClr>
                <a:schemeClr val="dk1"/>
              </a:buClr>
              <a:buSzPts val="2800"/>
              <a:buChar char="•"/>
            </a:pPr>
            <a:r>
              <a:rPr lang="en-US" sz="2800" dirty="0"/>
              <a:t>Intermediate keys are URLs</a:t>
            </a:r>
            <a:endParaRPr dirty="0"/>
          </a:p>
          <a:p>
            <a:pPr marL="685800" lvl="1" indent="-228600" algn="l" rtl="0">
              <a:lnSpc>
                <a:spcPct val="100000"/>
              </a:lnSpc>
              <a:spcBef>
                <a:spcPts val="500"/>
              </a:spcBef>
              <a:spcAft>
                <a:spcPts val="0"/>
              </a:spcAft>
              <a:buClr>
                <a:schemeClr val="dk1"/>
              </a:buClr>
              <a:buSzPts val="2800"/>
              <a:buChar char="•"/>
            </a:pPr>
            <a:r>
              <a:rPr lang="en-US" sz="2800" dirty="0"/>
              <a:t>We want URLs from same host to be grouped together, to be output in the same file</a:t>
            </a:r>
            <a:endParaRPr dirty="0"/>
          </a:p>
          <a:p>
            <a:pPr marL="685800" lvl="1" indent="-228600" algn="l" rtl="0">
              <a:lnSpc>
                <a:spcPct val="100000"/>
              </a:lnSpc>
              <a:spcBef>
                <a:spcPts val="500"/>
              </a:spcBef>
              <a:spcAft>
                <a:spcPts val="0"/>
              </a:spcAft>
              <a:buClr>
                <a:schemeClr val="dk1"/>
              </a:buClr>
              <a:buSzPts val="2800"/>
              <a:buChar char="•"/>
            </a:pPr>
            <a:r>
              <a:rPr lang="en-US" sz="2800" dirty="0"/>
              <a:t>Define partitioning function that applies hashing on the host part </a:t>
            </a:r>
            <a:endParaRPr dirty="0"/>
          </a:p>
        </p:txBody>
      </p:sp>
      <p:sp>
        <p:nvSpPr>
          <p:cNvPr id="218" name="Google Shape;2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219" name="Google Shape;2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220" name="Google Shape;2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Combiner function</a:t>
            </a:r>
            <a:endParaRPr/>
          </a:p>
        </p:txBody>
      </p:sp>
      <p:sp>
        <p:nvSpPr>
          <p:cNvPr id="226" name="Google Shape;22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Used to “combine” intermediate keys generated of a single map task</a:t>
            </a:r>
            <a:endParaRPr dirty="0"/>
          </a:p>
          <a:p>
            <a:pPr marL="228600" lvl="0" indent="-228600" algn="l" rtl="0">
              <a:lnSpc>
                <a:spcPct val="90000"/>
              </a:lnSpc>
              <a:spcBef>
                <a:spcPts val="1000"/>
              </a:spcBef>
              <a:spcAft>
                <a:spcPts val="0"/>
              </a:spcAft>
              <a:buClr>
                <a:schemeClr val="dk1"/>
              </a:buClr>
              <a:buSzPts val="2800"/>
              <a:buChar char="•"/>
            </a:pPr>
            <a:r>
              <a:rPr lang="en-US" dirty="0"/>
              <a:t>Runs locally on the same machine the map task ran on</a:t>
            </a:r>
            <a:endParaRPr dirty="0"/>
          </a:p>
          <a:p>
            <a:pPr marL="228600" lvl="0" indent="-228600" algn="l" rtl="0">
              <a:lnSpc>
                <a:spcPct val="90000"/>
              </a:lnSpc>
              <a:spcBef>
                <a:spcPts val="1000"/>
              </a:spcBef>
              <a:spcAft>
                <a:spcPts val="0"/>
              </a:spcAft>
              <a:buClr>
                <a:schemeClr val="dk1"/>
              </a:buClr>
              <a:buSzPts val="2800"/>
              <a:buChar char="•"/>
            </a:pPr>
            <a:r>
              <a:rPr lang="en-US" dirty="0"/>
              <a:t>Example</a:t>
            </a:r>
            <a:endParaRPr dirty="0"/>
          </a:p>
          <a:p>
            <a:pPr marL="685800" lvl="1" indent="-228600" algn="l" rtl="0">
              <a:lnSpc>
                <a:spcPct val="90000"/>
              </a:lnSpc>
              <a:spcBef>
                <a:spcPts val="500"/>
              </a:spcBef>
              <a:spcAft>
                <a:spcPts val="0"/>
              </a:spcAft>
              <a:buClr>
                <a:schemeClr val="dk1"/>
              </a:buClr>
              <a:buSzPts val="2400"/>
              <a:buChar char="•"/>
            </a:pPr>
            <a:r>
              <a:rPr lang="en-US" dirty="0"/>
              <a:t>word count</a:t>
            </a:r>
            <a:endParaRPr dirty="0"/>
          </a:p>
          <a:p>
            <a:pPr marL="228600" lvl="0" indent="-228600" algn="l" rtl="0">
              <a:lnSpc>
                <a:spcPct val="90000"/>
              </a:lnSpc>
              <a:spcBef>
                <a:spcPts val="1000"/>
              </a:spcBef>
              <a:spcAft>
                <a:spcPts val="0"/>
              </a:spcAft>
              <a:buClr>
                <a:schemeClr val="dk1"/>
              </a:buClr>
              <a:buSzPts val="2800"/>
              <a:buChar char="•"/>
            </a:pPr>
            <a:r>
              <a:rPr lang="en-US" dirty="0"/>
              <a:t>Usually, same code as reducer</a:t>
            </a:r>
            <a:endParaRPr dirty="0"/>
          </a:p>
          <a:p>
            <a:pPr marL="228600" lvl="0" indent="-228600" algn="l" rtl="0">
              <a:lnSpc>
                <a:spcPct val="90000"/>
              </a:lnSpc>
              <a:spcBef>
                <a:spcPts val="1000"/>
              </a:spcBef>
              <a:spcAft>
                <a:spcPts val="0"/>
              </a:spcAft>
              <a:buClr>
                <a:schemeClr val="dk1"/>
              </a:buClr>
              <a:buSzPts val="2800"/>
              <a:buChar char="•"/>
            </a:pPr>
            <a:r>
              <a:rPr lang="en-US" dirty="0"/>
              <a:t>Improves performance best when intermediate keys are repeated significantly</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227" name="Google Shape;22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228" name="Google Shape;2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229" name="Google Shape;2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9" name="Google Shape;9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MapReduce is a programming model and an associated implementation for processing and generating large data sets.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Many real world tasks are expressible in MapReduce model.</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Programs written in this functional style are automatically</a:t>
            </a:r>
            <a:endParaRPr/>
          </a:p>
          <a:p>
            <a:pPr marL="0" lvl="0" indent="0" algn="l" rtl="0">
              <a:lnSpc>
                <a:spcPct val="90000"/>
              </a:lnSpc>
              <a:spcBef>
                <a:spcPts val="1000"/>
              </a:spcBef>
              <a:spcAft>
                <a:spcPts val="0"/>
              </a:spcAft>
              <a:buClr>
                <a:schemeClr val="dk1"/>
              </a:buClr>
              <a:buSzPts val="2800"/>
              <a:buNone/>
            </a:pPr>
            <a:r>
              <a:rPr lang="en-US"/>
              <a:t>parallelized and executed on a large cluster of commodity machines.</a:t>
            </a:r>
            <a:endParaRPr/>
          </a:p>
        </p:txBody>
      </p:sp>
      <p:sp>
        <p:nvSpPr>
          <p:cNvPr id="100" name="Google Shape;100;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01" name="Google Shape;10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02" name="Google Shape;10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08" name="Google Shape;108;p3"/>
          <p:cNvSpPr txBox="1">
            <a:spLocks noGrp="1"/>
          </p:cNvSpPr>
          <p:nvPr>
            <p:ph type="body" idx="1"/>
          </p:nvPr>
        </p:nvSpPr>
        <p:spPr>
          <a:xfrm>
            <a:off x="838200" y="1825624"/>
            <a:ext cx="10515600" cy="4828394"/>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dirty="0"/>
              <a:t>MapReduce computation allows:</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US" dirty="0"/>
              <a:t>	1- Partitioning input data.</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US" dirty="0"/>
              <a:t> 	2- Handling parallelization in a simple way.</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US" dirty="0"/>
              <a:t>	3- Scheduling the program’s execution across set of machines.</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US" dirty="0"/>
              <a:t>	4- Managing required intercommunication between machines.</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US" dirty="0"/>
              <a:t>	5- Handling machines failure.</a:t>
            </a:r>
            <a:endParaRPr dirty="0"/>
          </a:p>
          <a:p>
            <a:pPr marL="0" lvl="0" indent="0" algn="l" rtl="0">
              <a:lnSpc>
                <a:spcPct val="90000"/>
              </a:lnSpc>
              <a:spcBef>
                <a:spcPts val="1000"/>
              </a:spcBef>
              <a:spcAft>
                <a:spcPts val="0"/>
              </a:spcAft>
              <a:buClr>
                <a:schemeClr val="dk1"/>
              </a:buClr>
              <a:buSzPct val="100000"/>
              <a:buNone/>
            </a:pPr>
            <a:r>
              <a:rPr lang="en-US" dirty="0"/>
              <a:t>	</a:t>
            </a:r>
            <a:endParaRPr dirty="0"/>
          </a:p>
        </p:txBody>
      </p:sp>
      <p:sp>
        <p:nvSpPr>
          <p:cNvPr id="109" name="Google Shape;10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10" name="Google Shape;11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Programming Model</a:t>
            </a:r>
            <a:endParaRPr/>
          </a:p>
        </p:txBody>
      </p:sp>
      <p:sp>
        <p:nvSpPr>
          <p:cNvPr id="117" name="Google Shape;11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Map: Takes input data and processes it to produce key/value pairs.</a:t>
            </a:r>
            <a:endParaRPr dirty="0"/>
          </a:p>
          <a:p>
            <a:pPr marL="0" lvl="0" indent="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Reduce: Takes key/value pairs then combines them to produce final results.</a:t>
            </a:r>
            <a:endParaRPr dirty="0"/>
          </a:p>
          <a:p>
            <a:pPr marL="0" lvl="0" indent="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Reduce is always performed after Map.</a:t>
            </a:r>
            <a:endParaRPr dirty="0"/>
          </a:p>
        </p:txBody>
      </p:sp>
      <p:sp>
        <p:nvSpPr>
          <p:cNvPr id="118" name="Google Shape;11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19" name="Google Shape;11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20" name="Google Shape;1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Programming Model</a:t>
            </a:r>
            <a:endParaRPr/>
          </a:p>
        </p:txBody>
      </p:sp>
      <p:pic>
        <p:nvPicPr>
          <p:cNvPr id="126" name="Google Shape;126;p5" descr="Image result for mapreduce"/>
          <p:cNvPicPr preferRelativeResize="0"/>
          <p:nvPr/>
        </p:nvPicPr>
        <p:blipFill rotWithShape="1">
          <a:blip r:embed="rId3">
            <a:alphaModFix/>
          </a:blip>
          <a:srcRect b="19969"/>
          <a:stretch/>
        </p:blipFill>
        <p:spPr>
          <a:xfrm>
            <a:off x="2417299" y="1968812"/>
            <a:ext cx="7357402" cy="3253183"/>
          </a:xfrm>
          <a:prstGeom prst="rect">
            <a:avLst/>
          </a:prstGeom>
          <a:noFill/>
          <a:ln>
            <a:noFill/>
          </a:ln>
        </p:spPr>
      </p:pic>
      <p:sp>
        <p:nvSpPr>
          <p:cNvPr id="127" name="Google Shape;12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28" name="Google Shape;12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29" name="Google Shape;12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30" name="Google Shape;130;p5"/>
          <p:cNvPicPr preferRelativeResize="0"/>
          <p:nvPr/>
        </p:nvPicPr>
        <p:blipFill rotWithShape="1">
          <a:blip r:embed="rId4">
            <a:alphaModFix/>
          </a:blip>
          <a:srcRect l="53413" t="53975" r="12770" b="39329"/>
          <a:stretch/>
        </p:blipFill>
        <p:spPr>
          <a:xfrm>
            <a:off x="3776949" y="5331644"/>
            <a:ext cx="4638101" cy="5739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1</a:t>
            </a:r>
            <a:br>
              <a:rPr lang="en-US"/>
            </a:br>
            <a:r>
              <a:rPr lang="en-US"/>
              <a:t>Word count</a:t>
            </a:r>
            <a:endParaRPr/>
          </a:p>
        </p:txBody>
      </p:sp>
      <p:pic>
        <p:nvPicPr>
          <p:cNvPr id="136" name="Google Shape;136;p6"/>
          <p:cNvPicPr preferRelativeResize="0">
            <a:picLocks noGrp="1"/>
          </p:cNvPicPr>
          <p:nvPr>
            <p:ph type="body" idx="1"/>
          </p:nvPr>
        </p:nvPicPr>
        <p:blipFill rotWithShape="1">
          <a:blip r:embed="rId3">
            <a:alphaModFix/>
          </a:blip>
          <a:srcRect/>
          <a:stretch/>
        </p:blipFill>
        <p:spPr>
          <a:xfrm>
            <a:off x="233290" y="1994754"/>
            <a:ext cx="6825029" cy="4340604"/>
          </a:xfrm>
          <a:prstGeom prst="rect">
            <a:avLst/>
          </a:prstGeom>
          <a:noFill/>
          <a:ln>
            <a:noFill/>
          </a:ln>
        </p:spPr>
      </p:pic>
      <p:sp>
        <p:nvSpPr>
          <p:cNvPr id="137" name="Google Shape;1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4/13/2021</a:t>
            </a:r>
            <a:endParaRPr dirty="0"/>
          </a:p>
        </p:txBody>
      </p:sp>
      <p:sp>
        <p:nvSpPr>
          <p:cNvPr id="138" name="Google Shape;1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39" name="Google Shape;1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Examples</a:t>
            </a:r>
            <a:endParaRPr/>
          </a:p>
        </p:txBody>
      </p:sp>
      <p:sp>
        <p:nvSpPr>
          <p:cNvPr id="145" name="Google Shape;145;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Distributed Grep</a:t>
            </a:r>
            <a:endParaRPr dirty="0"/>
          </a:p>
          <a:p>
            <a:pPr marL="228600" lvl="0" indent="-228600" algn="l" rtl="0">
              <a:lnSpc>
                <a:spcPct val="90000"/>
              </a:lnSpc>
              <a:spcBef>
                <a:spcPts val="1000"/>
              </a:spcBef>
              <a:spcAft>
                <a:spcPts val="0"/>
              </a:spcAft>
              <a:buClr>
                <a:schemeClr val="dk1"/>
              </a:buClr>
              <a:buSzPts val="2800"/>
              <a:buChar char="•"/>
            </a:pPr>
            <a:r>
              <a:rPr lang="en-US" dirty="0"/>
              <a:t>Count of URL Access Frequency</a:t>
            </a:r>
            <a:endParaRPr dirty="0"/>
          </a:p>
          <a:p>
            <a:pPr marL="228600" lvl="0" indent="-228600" algn="l" rtl="0">
              <a:lnSpc>
                <a:spcPct val="90000"/>
              </a:lnSpc>
              <a:spcBef>
                <a:spcPts val="1000"/>
              </a:spcBef>
              <a:spcAft>
                <a:spcPts val="0"/>
              </a:spcAft>
              <a:buClr>
                <a:schemeClr val="dk1"/>
              </a:buClr>
              <a:buSzPts val="2800"/>
              <a:buChar char="•"/>
            </a:pPr>
            <a:r>
              <a:rPr lang="en-US" dirty="0"/>
              <a:t>Distributed Sort</a:t>
            </a:r>
            <a:endParaRPr dirty="0"/>
          </a:p>
        </p:txBody>
      </p:sp>
      <p:sp>
        <p:nvSpPr>
          <p:cNvPr id="146" name="Google Shape;1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47" name="Google Shape;1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48" name="Google Shape;1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Solution: Count of URL Access Frequency</a:t>
            </a:r>
            <a:endParaRPr/>
          </a:p>
        </p:txBody>
      </p:sp>
      <p:sp>
        <p:nvSpPr>
          <p:cNvPr id="154" name="Google Shape;154;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Map: </a:t>
            </a:r>
            <a:endParaRPr/>
          </a:p>
          <a:p>
            <a:pPr marL="0" lvl="0" indent="0" algn="l" rtl="0">
              <a:lnSpc>
                <a:spcPct val="90000"/>
              </a:lnSpc>
              <a:spcBef>
                <a:spcPts val="1000"/>
              </a:spcBef>
              <a:spcAft>
                <a:spcPts val="0"/>
              </a:spcAft>
              <a:buClr>
                <a:schemeClr val="dk1"/>
              </a:buClr>
              <a:buSzPts val="2800"/>
              <a:buNone/>
            </a:pPr>
            <a:r>
              <a:rPr lang="en-US"/>
              <a:t>Processes logs of web page requests</a:t>
            </a:r>
            <a:endParaRPr/>
          </a:p>
          <a:p>
            <a:pPr marL="0" lvl="0" indent="0" algn="l" rtl="0">
              <a:lnSpc>
                <a:spcPct val="90000"/>
              </a:lnSpc>
              <a:spcBef>
                <a:spcPts val="1000"/>
              </a:spcBef>
              <a:spcAft>
                <a:spcPts val="0"/>
              </a:spcAft>
              <a:buClr>
                <a:schemeClr val="dk1"/>
              </a:buClr>
              <a:buSzPts val="2800"/>
              <a:buNone/>
            </a:pPr>
            <a:r>
              <a:rPr lang="en-US"/>
              <a:t>Output: Key/value pair (URL,1)</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Reduce:</a:t>
            </a:r>
            <a:endParaRPr/>
          </a:p>
          <a:p>
            <a:pPr marL="0" lvl="0" indent="0" algn="l" rtl="0">
              <a:lnSpc>
                <a:spcPct val="90000"/>
              </a:lnSpc>
              <a:spcBef>
                <a:spcPts val="1000"/>
              </a:spcBef>
              <a:spcAft>
                <a:spcPts val="0"/>
              </a:spcAft>
              <a:buClr>
                <a:schemeClr val="dk1"/>
              </a:buClr>
              <a:buSzPts val="2800"/>
              <a:buNone/>
            </a:pPr>
            <a:r>
              <a:rPr lang="en-US"/>
              <a:t>Adds together all values</a:t>
            </a:r>
            <a:endParaRPr/>
          </a:p>
          <a:p>
            <a:pPr marL="0" lvl="0" indent="0" algn="l" rtl="0">
              <a:lnSpc>
                <a:spcPct val="90000"/>
              </a:lnSpc>
              <a:spcBef>
                <a:spcPts val="1000"/>
              </a:spcBef>
              <a:spcAft>
                <a:spcPts val="0"/>
              </a:spcAft>
              <a:buClr>
                <a:schemeClr val="dk1"/>
              </a:buClr>
              <a:buSzPts val="2800"/>
              <a:buNone/>
            </a:pPr>
            <a:r>
              <a:rPr lang="en-US"/>
              <a:t>Result (URL, total count) pairs</a:t>
            </a:r>
            <a:endParaRPr/>
          </a:p>
        </p:txBody>
      </p:sp>
      <p:sp>
        <p:nvSpPr>
          <p:cNvPr id="155" name="Google Shape;1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56" name="Google Shape;1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57" name="Google Shape;1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Implementation</a:t>
            </a:r>
            <a:endParaRPr/>
          </a:p>
        </p:txBody>
      </p:sp>
      <p:sp>
        <p:nvSpPr>
          <p:cNvPr id="163" name="Google Shape;163;p9"/>
          <p:cNvSpPr txBox="1">
            <a:spLocks noGrp="1"/>
          </p:cNvSpPr>
          <p:nvPr>
            <p:ph type="body" idx="1"/>
          </p:nvPr>
        </p:nvSpPr>
        <p:spPr>
          <a:xfrm>
            <a:off x="838200" y="1825625"/>
            <a:ext cx="10515600" cy="48987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The choice of the interface of MapReduce implementation is based on the environment available.</a:t>
            </a:r>
            <a:endParaRPr dirty="0"/>
          </a:p>
          <a:p>
            <a:pPr marL="228600" lvl="0" indent="-228600" algn="l" rtl="0">
              <a:lnSpc>
                <a:spcPct val="90000"/>
              </a:lnSpc>
              <a:spcBef>
                <a:spcPts val="1000"/>
              </a:spcBef>
              <a:spcAft>
                <a:spcPts val="0"/>
              </a:spcAft>
              <a:buClr>
                <a:schemeClr val="dk1"/>
              </a:buClr>
              <a:buSzPts val="2800"/>
              <a:buChar char="•"/>
            </a:pPr>
            <a:r>
              <a:rPr lang="en-US" dirty="0"/>
              <a:t>Google’s computing environment features: (2004)</a:t>
            </a:r>
            <a:endParaRPr dirty="0"/>
          </a:p>
          <a:p>
            <a:pPr marL="685800" lvl="1" indent="-228600" algn="l" rtl="0">
              <a:lnSpc>
                <a:spcPct val="90000"/>
              </a:lnSpc>
              <a:spcBef>
                <a:spcPts val="500"/>
              </a:spcBef>
              <a:spcAft>
                <a:spcPts val="0"/>
              </a:spcAft>
              <a:buClr>
                <a:schemeClr val="dk1"/>
              </a:buClr>
              <a:buSzPts val="2200"/>
              <a:buChar char="•"/>
            </a:pPr>
            <a:r>
              <a:rPr lang="en-US" sz="2200" dirty="0"/>
              <a:t>System is based on large clusters of commodity PCs connected together with switched Ethernet.</a:t>
            </a:r>
            <a:endParaRPr dirty="0"/>
          </a:p>
          <a:p>
            <a:pPr marL="685800" lvl="1" indent="-228600" algn="l" rtl="0">
              <a:lnSpc>
                <a:spcPct val="90000"/>
              </a:lnSpc>
              <a:spcBef>
                <a:spcPts val="500"/>
              </a:spcBef>
              <a:spcAft>
                <a:spcPts val="0"/>
              </a:spcAft>
              <a:buClr>
                <a:schemeClr val="dk1"/>
              </a:buClr>
              <a:buSzPts val="2200"/>
              <a:buChar char="•"/>
            </a:pPr>
            <a:r>
              <a:rPr lang="en-US" sz="2200" dirty="0"/>
              <a:t>Machines are typically dual-processor x86 processors running Linux, with 2-4 GB of memory per machine.</a:t>
            </a:r>
            <a:endParaRPr dirty="0"/>
          </a:p>
          <a:p>
            <a:pPr marL="685800" lvl="1" indent="-228600" algn="l" rtl="0">
              <a:lnSpc>
                <a:spcPct val="90000"/>
              </a:lnSpc>
              <a:spcBef>
                <a:spcPts val="500"/>
              </a:spcBef>
              <a:spcAft>
                <a:spcPts val="0"/>
              </a:spcAft>
              <a:buClr>
                <a:schemeClr val="dk1"/>
              </a:buClr>
              <a:buSzPts val="2200"/>
              <a:buChar char="•"/>
            </a:pPr>
            <a:r>
              <a:rPr lang="en-US" sz="2200" dirty="0"/>
              <a:t>A cluster consists of hundreds or thousands of machines</a:t>
            </a:r>
            <a:endParaRPr dirty="0"/>
          </a:p>
          <a:p>
            <a:pPr marL="685800" lvl="1" indent="-228600" algn="l" rtl="0">
              <a:lnSpc>
                <a:spcPct val="90000"/>
              </a:lnSpc>
              <a:spcBef>
                <a:spcPts val="500"/>
              </a:spcBef>
              <a:spcAft>
                <a:spcPts val="0"/>
              </a:spcAft>
              <a:buClr>
                <a:schemeClr val="dk1"/>
              </a:buClr>
              <a:buSzPts val="2200"/>
              <a:buChar char="•"/>
            </a:pPr>
            <a:r>
              <a:rPr lang="en-US" sz="2200" dirty="0"/>
              <a:t>Storage is provided by inexpensive IDE disks attached directly to individual machines.</a:t>
            </a:r>
            <a:endParaRPr dirty="0"/>
          </a:p>
          <a:p>
            <a:pPr marL="685800" lvl="1" indent="-228600" algn="l" rtl="0">
              <a:lnSpc>
                <a:spcPct val="90000"/>
              </a:lnSpc>
              <a:spcBef>
                <a:spcPts val="500"/>
              </a:spcBef>
              <a:spcAft>
                <a:spcPts val="0"/>
              </a:spcAft>
              <a:buClr>
                <a:schemeClr val="dk1"/>
              </a:buClr>
              <a:buSzPts val="2200"/>
              <a:buChar char="•"/>
            </a:pPr>
            <a:r>
              <a:rPr lang="en-US" sz="2200" dirty="0"/>
              <a:t>Users submit jobs to a scheduling system. Each job consists of a set of tasks, and is mapped by the scheduler to a set of available machines within a cluster.</a:t>
            </a:r>
            <a:endParaRPr dirty="0"/>
          </a:p>
        </p:txBody>
      </p:sp>
      <p:sp>
        <p:nvSpPr>
          <p:cNvPr id="164" name="Google Shape;1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65" name="Google Shape;1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66" name="Google Shape;1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859</Words>
  <Application>Microsoft Office PowerPoint</Application>
  <PresentationFormat>Widescreen</PresentationFormat>
  <Paragraphs>144</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MapReduce: Simplified Data Processing on Large Clusters</vt:lpstr>
      <vt:lpstr>Introduction</vt:lpstr>
      <vt:lpstr>Introduction</vt:lpstr>
      <vt:lpstr>Programming Model</vt:lpstr>
      <vt:lpstr>Programming Model</vt:lpstr>
      <vt:lpstr>Example 1 Word count</vt:lpstr>
      <vt:lpstr>More Examples</vt:lpstr>
      <vt:lpstr>Solution: Count of URL Access Frequency</vt:lpstr>
      <vt:lpstr>Implementation</vt:lpstr>
      <vt:lpstr>Execution Plan</vt:lpstr>
      <vt:lpstr>Execution Sequence </vt:lpstr>
      <vt:lpstr>Execution Sequence </vt:lpstr>
      <vt:lpstr>Master data structures</vt:lpstr>
      <vt:lpstr>Refinements </vt:lpstr>
      <vt:lpstr>Partitioning function</vt:lpstr>
      <vt:lpstr>Combiner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Simplified Data Processing on Large Clusters</dc:title>
  <dc:creator>Hussein, Ahmed</dc:creator>
  <cp:lastModifiedBy>Omar Samir</cp:lastModifiedBy>
  <cp:revision>1</cp:revision>
  <dcterms:created xsi:type="dcterms:W3CDTF">2017-10-25T11:26:34Z</dcterms:created>
  <dcterms:modified xsi:type="dcterms:W3CDTF">2022-03-07T08:43:42Z</dcterms:modified>
</cp:coreProperties>
</file>