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6"/>
  </p:notesMasterIdLst>
  <p:handoutMasterIdLst>
    <p:handoutMasterId r:id="rId27"/>
  </p:handoutMasterIdLst>
  <p:sldIdLst>
    <p:sldId id="410" r:id="rId5"/>
    <p:sldId id="383" r:id="rId6"/>
    <p:sldId id="411" r:id="rId7"/>
    <p:sldId id="397" r:id="rId8"/>
    <p:sldId id="408" r:id="rId9"/>
    <p:sldId id="406" r:id="rId10"/>
    <p:sldId id="407" r:id="rId11"/>
    <p:sldId id="405" r:id="rId12"/>
    <p:sldId id="412" r:id="rId13"/>
    <p:sldId id="413" r:id="rId14"/>
    <p:sldId id="414" r:id="rId15"/>
    <p:sldId id="415" r:id="rId16"/>
    <p:sldId id="416" r:id="rId17"/>
    <p:sldId id="418" r:id="rId18"/>
    <p:sldId id="417" r:id="rId19"/>
    <p:sldId id="419" r:id="rId20"/>
    <p:sldId id="404" r:id="rId21"/>
    <p:sldId id="403" r:id="rId22"/>
    <p:sldId id="420" r:id="rId23"/>
    <p:sldId id="421" r:id="rId24"/>
    <p:sldId id="39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0C89EA-12B8-47F7-A2ED-0C9AAE2AE5FB}" v="913" dt="2024-02-17T19:10:08.592"/>
    <p1510:client id="{9BF4A678-6A9D-1A57-5591-46060F64D1EF}" v="834" dt="2024-02-17T18:10:37.269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2356E-828F-40F9-A6CD-CDEC4E6B15DE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691173-30F8-44F9-8F98-225F92BFD15D}">
      <dgm:prSet/>
      <dgm:spPr/>
      <dgm:t>
        <a:bodyPr/>
        <a:lstStyle/>
        <a:p>
          <a:r>
            <a:rPr lang="en-US" b="0" i="0"/>
            <a:t>Whenever any Employee fails in finishing his task in the estimated time, he must provide the system a feedback, explaining why he could not finish the task.</a:t>
          </a:r>
          <a:endParaRPr lang="en-US"/>
        </a:p>
      </dgm:t>
    </dgm:pt>
    <dgm:pt modelId="{E81649CE-8569-4F96-988C-20016C81ED0B}" type="parTrans" cxnId="{B5D7234F-9F5D-4184-8CE8-7C1055343F0A}">
      <dgm:prSet/>
      <dgm:spPr/>
      <dgm:t>
        <a:bodyPr/>
        <a:lstStyle/>
        <a:p>
          <a:endParaRPr lang="en-US"/>
        </a:p>
      </dgm:t>
    </dgm:pt>
    <dgm:pt modelId="{AAD980BA-0F1C-477D-A954-D033FFA3CDE9}" type="sibTrans" cxnId="{B5D7234F-9F5D-4184-8CE8-7C1055343F0A}">
      <dgm:prSet/>
      <dgm:spPr/>
      <dgm:t>
        <a:bodyPr/>
        <a:lstStyle/>
        <a:p>
          <a:endParaRPr lang="en-US"/>
        </a:p>
      </dgm:t>
    </dgm:pt>
    <dgm:pt modelId="{3718EDAA-B613-4F61-A9B7-74DB27CE8EBA}">
      <dgm:prSet/>
      <dgm:spPr/>
      <dgm:t>
        <a:bodyPr/>
        <a:lstStyle/>
        <a:p>
          <a:r>
            <a:rPr lang="en-US" b="0" i="0"/>
            <a:t>This will be used to analyze the environment and try to enhance the predictions of the model if many employees complain from the same problem.</a:t>
          </a:r>
          <a:endParaRPr lang="en-US"/>
        </a:p>
      </dgm:t>
    </dgm:pt>
    <dgm:pt modelId="{6870AE33-ADC0-4816-9C87-BEE8B9E48DE0}" type="parTrans" cxnId="{ED6B2D36-0AC5-4DA5-8817-7188649990FB}">
      <dgm:prSet/>
      <dgm:spPr/>
      <dgm:t>
        <a:bodyPr/>
        <a:lstStyle/>
        <a:p>
          <a:endParaRPr lang="en-US"/>
        </a:p>
      </dgm:t>
    </dgm:pt>
    <dgm:pt modelId="{7378C5FC-1822-4834-BBC8-F4FF4886BA60}" type="sibTrans" cxnId="{ED6B2D36-0AC5-4DA5-8817-7188649990FB}">
      <dgm:prSet/>
      <dgm:spPr/>
      <dgm:t>
        <a:bodyPr/>
        <a:lstStyle/>
        <a:p>
          <a:endParaRPr lang="en-US"/>
        </a:p>
      </dgm:t>
    </dgm:pt>
    <dgm:pt modelId="{827BE34A-81B1-42C0-8C09-418AF95D55F4}">
      <dgm:prSet/>
      <dgm:spPr/>
      <dgm:t>
        <a:bodyPr/>
        <a:lstStyle/>
        <a:p>
          <a:r>
            <a:rPr lang="en-US" b="0" i="0" dirty="0"/>
            <a:t>Also, we could keep them in a log, so any supervisor can have a look at them, and give try to understand and evaluate the situation.</a:t>
          </a:r>
          <a:endParaRPr lang="en-US" dirty="0"/>
        </a:p>
      </dgm:t>
    </dgm:pt>
    <dgm:pt modelId="{7AE05F20-2219-459C-893B-6A395510BFED}" type="parTrans" cxnId="{58F753E1-5DD3-434F-9636-4712D0513D54}">
      <dgm:prSet/>
      <dgm:spPr/>
      <dgm:t>
        <a:bodyPr/>
        <a:lstStyle/>
        <a:p>
          <a:endParaRPr lang="en-US"/>
        </a:p>
      </dgm:t>
    </dgm:pt>
    <dgm:pt modelId="{5EE8A658-077D-468F-BC2C-39C0F2C45DB5}" type="sibTrans" cxnId="{58F753E1-5DD3-434F-9636-4712D0513D54}">
      <dgm:prSet/>
      <dgm:spPr/>
      <dgm:t>
        <a:bodyPr/>
        <a:lstStyle/>
        <a:p>
          <a:endParaRPr lang="en-US"/>
        </a:p>
      </dgm:t>
    </dgm:pt>
    <dgm:pt modelId="{400B79B2-F800-4D34-A4A3-5ED7C2C24615}" type="pres">
      <dgm:prSet presAssocID="{DD12356E-828F-40F9-A6CD-CDEC4E6B15D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21479CA-BC38-4643-8A3B-770CAC1FD477}" type="pres">
      <dgm:prSet presAssocID="{15691173-30F8-44F9-8F98-225F92BFD15D}" presName="hierRoot1" presStyleCnt="0"/>
      <dgm:spPr/>
    </dgm:pt>
    <dgm:pt modelId="{F0B281AA-25EB-432B-83A5-2A8D346259A2}" type="pres">
      <dgm:prSet presAssocID="{15691173-30F8-44F9-8F98-225F92BFD15D}" presName="composite" presStyleCnt="0"/>
      <dgm:spPr/>
    </dgm:pt>
    <dgm:pt modelId="{296FCFF0-C706-491C-807C-EF5C3F7008AC}" type="pres">
      <dgm:prSet presAssocID="{15691173-30F8-44F9-8F98-225F92BFD15D}" presName="background" presStyleLbl="node0" presStyleIdx="0" presStyleCnt="3"/>
      <dgm:spPr/>
    </dgm:pt>
    <dgm:pt modelId="{CF1D9080-E2F6-4235-9B7D-C1C09C4CF803}" type="pres">
      <dgm:prSet presAssocID="{15691173-30F8-44F9-8F98-225F92BFD15D}" presName="text" presStyleLbl="fgAcc0" presStyleIdx="0" presStyleCnt="3">
        <dgm:presLayoutVars>
          <dgm:chPref val="3"/>
        </dgm:presLayoutVars>
      </dgm:prSet>
      <dgm:spPr/>
    </dgm:pt>
    <dgm:pt modelId="{059D4B7E-A094-464D-A6A3-D2ABA5D54C6E}" type="pres">
      <dgm:prSet presAssocID="{15691173-30F8-44F9-8F98-225F92BFD15D}" presName="hierChild2" presStyleCnt="0"/>
      <dgm:spPr/>
    </dgm:pt>
    <dgm:pt modelId="{91B663E2-10A5-41F0-9412-65EB3B44E12D}" type="pres">
      <dgm:prSet presAssocID="{3718EDAA-B613-4F61-A9B7-74DB27CE8EBA}" presName="hierRoot1" presStyleCnt="0"/>
      <dgm:spPr/>
    </dgm:pt>
    <dgm:pt modelId="{BA29D391-863D-44C2-A8A1-AB4F32DA07A8}" type="pres">
      <dgm:prSet presAssocID="{3718EDAA-B613-4F61-A9B7-74DB27CE8EBA}" presName="composite" presStyleCnt="0"/>
      <dgm:spPr/>
    </dgm:pt>
    <dgm:pt modelId="{5D328D0C-961D-4E5A-A349-671FCDBD6E6B}" type="pres">
      <dgm:prSet presAssocID="{3718EDAA-B613-4F61-A9B7-74DB27CE8EBA}" presName="background" presStyleLbl="node0" presStyleIdx="1" presStyleCnt="3"/>
      <dgm:spPr/>
    </dgm:pt>
    <dgm:pt modelId="{2C209953-A275-4CE9-9928-68A89A424630}" type="pres">
      <dgm:prSet presAssocID="{3718EDAA-B613-4F61-A9B7-74DB27CE8EBA}" presName="text" presStyleLbl="fgAcc0" presStyleIdx="1" presStyleCnt="3">
        <dgm:presLayoutVars>
          <dgm:chPref val="3"/>
        </dgm:presLayoutVars>
      </dgm:prSet>
      <dgm:spPr/>
    </dgm:pt>
    <dgm:pt modelId="{442BB86E-DAB0-41DE-BA48-AEF7D28A80EB}" type="pres">
      <dgm:prSet presAssocID="{3718EDAA-B613-4F61-A9B7-74DB27CE8EBA}" presName="hierChild2" presStyleCnt="0"/>
      <dgm:spPr/>
    </dgm:pt>
    <dgm:pt modelId="{A8E8CBCF-D0D5-4E7D-B464-A506B4AD4248}" type="pres">
      <dgm:prSet presAssocID="{827BE34A-81B1-42C0-8C09-418AF95D55F4}" presName="hierRoot1" presStyleCnt="0"/>
      <dgm:spPr/>
    </dgm:pt>
    <dgm:pt modelId="{9545C194-B526-4381-810E-C0D88EE0B330}" type="pres">
      <dgm:prSet presAssocID="{827BE34A-81B1-42C0-8C09-418AF95D55F4}" presName="composite" presStyleCnt="0"/>
      <dgm:spPr/>
    </dgm:pt>
    <dgm:pt modelId="{5E2D2C6F-A53D-485D-B246-57775C8EC356}" type="pres">
      <dgm:prSet presAssocID="{827BE34A-81B1-42C0-8C09-418AF95D55F4}" presName="background" presStyleLbl="node0" presStyleIdx="2" presStyleCnt="3"/>
      <dgm:spPr/>
    </dgm:pt>
    <dgm:pt modelId="{5DA59330-0CB9-4E25-9F61-45E321F0849F}" type="pres">
      <dgm:prSet presAssocID="{827BE34A-81B1-42C0-8C09-418AF95D55F4}" presName="text" presStyleLbl="fgAcc0" presStyleIdx="2" presStyleCnt="3">
        <dgm:presLayoutVars>
          <dgm:chPref val="3"/>
        </dgm:presLayoutVars>
      </dgm:prSet>
      <dgm:spPr/>
    </dgm:pt>
    <dgm:pt modelId="{2E247B7C-C4B1-4409-95D3-CD562F7AABD9}" type="pres">
      <dgm:prSet presAssocID="{827BE34A-81B1-42C0-8C09-418AF95D55F4}" presName="hierChild2" presStyleCnt="0"/>
      <dgm:spPr/>
    </dgm:pt>
  </dgm:ptLst>
  <dgm:cxnLst>
    <dgm:cxn modelId="{00E5AE15-B967-411B-993B-F2E2D09F44BF}" type="presOf" srcId="{15691173-30F8-44F9-8F98-225F92BFD15D}" destId="{CF1D9080-E2F6-4235-9B7D-C1C09C4CF803}" srcOrd="0" destOrd="0" presId="urn:microsoft.com/office/officeart/2005/8/layout/hierarchy1"/>
    <dgm:cxn modelId="{ED6B2D36-0AC5-4DA5-8817-7188649990FB}" srcId="{DD12356E-828F-40F9-A6CD-CDEC4E6B15DE}" destId="{3718EDAA-B613-4F61-A9B7-74DB27CE8EBA}" srcOrd="1" destOrd="0" parTransId="{6870AE33-ADC0-4816-9C87-BEE8B9E48DE0}" sibTransId="{7378C5FC-1822-4834-BBC8-F4FF4886BA60}"/>
    <dgm:cxn modelId="{B5D7234F-9F5D-4184-8CE8-7C1055343F0A}" srcId="{DD12356E-828F-40F9-A6CD-CDEC4E6B15DE}" destId="{15691173-30F8-44F9-8F98-225F92BFD15D}" srcOrd="0" destOrd="0" parTransId="{E81649CE-8569-4F96-988C-20016C81ED0B}" sibTransId="{AAD980BA-0F1C-477D-A954-D033FFA3CDE9}"/>
    <dgm:cxn modelId="{9D787E58-C803-4661-BC57-907A0C24DEF6}" type="presOf" srcId="{3718EDAA-B613-4F61-A9B7-74DB27CE8EBA}" destId="{2C209953-A275-4CE9-9928-68A89A424630}" srcOrd="0" destOrd="0" presId="urn:microsoft.com/office/officeart/2005/8/layout/hierarchy1"/>
    <dgm:cxn modelId="{1956399F-751E-44E6-B323-5F76D64EFF25}" type="presOf" srcId="{DD12356E-828F-40F9-A6CD-CDEC4E6B15DE}" destId="{400B79B2-F800-4D34-A4A3-5ED7C2C24615}" srcOrd="0" destOrd="0" presId="urn:microsoft.com/office/officeart/2005/8/layout/hierarchy1"/>
    <dgm:cxn modelId="{2E9742CC-F3F3-4334-AC4D-52FA8A8E9718}" type="presOf" srcId="{827BE34A-81B1-42C0-8C09-418AF95D55F4}" destId="{5DA59330-0CB9-4E25-9F61-45E321F0849F}" srcOrd="0" destOrd="0" presId="urn:microsoft.com/office/officeart/2005/8/layout/hierarchy1"/>
    <dgm:cxn modelId="{58F753E1-5DD3-434F-9636-4712D0513D54}" srcId="{DD12356E-828F-40F9-A6CD-CDEC4E6B15DE}" destId="{827BE34A-81B1-42C0-8C09-418AF95D55F4}" srcOrd="2" destOrd="0" parTransId="{7AE05F20-2219-459C-893B-6A395510BFED}" sibTransId="{5EE8A658-077D-468F-BC2C-39C0F2C45DB5}"/>
    <dgm:cxn modelId="{9141B349-20E9-4187-AD38-895C6EDD3B10}" type="presParOf" srcId="{400B79B2-F800-4D34-A4A3-5ED7C2C24615}" destId="{D21479CA-BC38-4643-8A3B-770CAC1FD477}" srcOrd="0" destOrd="0" presId="urn:microsoft.com/office/officeart/2005/8/layout/hierarchy1"/>
    <dgm:cxn modelId="{52A0030B-D8C5-48EE-9A80-95BD836912CD}" type="presParOf" srcId="{D21479CA-BC38-4643-8A3B-770CAC1FD477}" destId="{F0B281AA-25EB-432B-83A5-2A8D346259A2}" srcOrd="0" destOrd="0" presId="urn:microsoft.com/office/officeart/2005/8/layout/hierarchy1"/>
    <dgm:cxn modelId="{F8A97E12-EF70-40B6-BCFA-08EEFCBD2EE7}" type="presParOf" srcId="{F0B281AA-25EB-432B-83A5-2A8D346259A2}" destId="{296FCFF0-C706-491C-807C-EF5C3F7008AC}" srcOrd="0" destOrd="0" presId="urn:microsoft.com/office/officeart/2005/8/layout/hierarchy1"/>
    <dgm:cxn modelId="{B1BB52E9-1102-41DB-9252-0F20A6CDF6C3}" type="presParOf" srcId="{F0B281AA-25EB-432B-83A5-2A8D346259A2}" destId="{CF1D9080-E2F6-4235-9B7D-C1C09C4CF803}" srcOrd="1" destOrd="0" presId="urn:microsoft.com/office/officeart/2005/8/layout/hierarchy1"/>
    <dgm:cxn modelId="{E48341CF-E15C-49CC-ACFC-1CA1B478417D}" type="presParOf" srcId="{D21479CA-BC38-4643-8A3B-770CAC1FD477}" destId="{059D4B7E-A094-464D-A6A3-D2ABA5D54C6E}" srcOrd="1" destOrd="0" presId="urn:microsoft.com/office/officeart/2005/8/layout/hierarchy1"/>
    <dgm:cxn modelId="{4072BEFF-7FC8-4AB8-8C27-BFB61A7CB360}" type="presParOf" srcId="{400B79B2-F800-4D34-A4A3-5ED7C2C24615}" destId="{91B663E2-10A5-41F0-9412-65EB3B44E12D}" srcOrd="1" destOrd="0" presId="urn:microsoft.com/office/officeart/2005/8/layout/hierarchy1"/>
    <dgm:cxn modelId="{5261A00F-9851-4E86-AD19-455A872AE6F6}" type="presParOf" srcId="{91B663E2-10A5-41F0-9412-65EB3B44E12D}" destId="{BA29D391-863D-44C2-A8A1-AB4F32DA07A8}" srcOrd="0" destOrd="0" presId="urn:microsoft.com/office/officeart/2005/8/layout/hierarchy1"/>
    <dgm:cxn modelId="{439420C2-6323-4E7A-B829-B2BCA049CF84}" type="presParOf" srcId="{BA29D391-863D-44C2-A8A1-AB4F32DA07A8}" destId="{5D328D0C-961D-4E5A-A349-671FCDBD6E6B}" srcOrd="0" destOrd="0" presId="urn:microsoft.com/office/officeart/2005/8/layout/hierarchy1"/>
    <dgm:cxn modelId="{B683E128-FD53-4663-9EDC-8BCAD1DAD933}" type="presParOf" srcId="{BA29D391-863D-44C2-A8A1-AB4F32DA07A8}" destId="{2C209953-A275-4CE9-9928-68A89A424630}" srcOrd="1" destOrd="0" presId="urn:microsoft.com/office/officeart/2005/8/layout/hierarchy1"/>
    <dgm:cxn modelId="{1A4C7171-464A-42BD-ABF8-F73C1CD4103E}" type="presParOf" srcId="{91B663E2-10A5-41F0-9412-65EB3B44E12D}" destId="{442BB86E-DAB0-41DE-BA48-AEF7D28A80EB}" srcOrd="1" destOrd="0" presId="urn:microsoft.com/office/officeart/2005/8/layout/hierarchy1"/>
    <dgm:cxn modelId="{7DBF3FE6-3672-443D-A6D0-13E3FC47777B}" type="presParOf" srcId="{400B79B2-F800-4D34-A4A3-5ED7C2C24615}" destId="{A8E8CBCF-D0D5-4E7D-B464-A506B4AD4248}" srcOrd="2" destOrd="0" presId="urn:microsoft.com/office/officeart/2005/8/layout/hierarchy1"/>
    <dgm:cxn modelId="{B70D1341-1DC0-49F3-930F-B13C1F925C05}" type="presParOf" srcId="{A8E8CBCF-D0D5-4E7D-B464-A506B4AD4248}" destId="{9545C194-B526-4381-810E-C0D88EE0B330}" srcOrd="0" destOrd="0" presId="urn:microsoft.com/office/officeart/2005/8/layout/hierarchy1"/>
    <dgm:cxn modelId="{8EC590A4-BEF4-4ADA-89EC-05E8BBF401F3}" type="presParOf" srcId="{9545C194-B526-4381-810E-C0D88EE0B330}" destId="{5E2D2C6F-A53D-485D-B246-57775C8EC356}" srcOrd="0" destOrd="0" presId="urn:microsoft.com/office/officeart/2005/8/layout/hierarchy1"/>
    <dgm:cxn modelId="{3A693853-872D-4228-B520-DA201A34C93A}" type="presParOf" srcId="{9545C194-B526-4381-810E-C0D88EE0B330}" destId="{5DA59330-0CB9-4E25-9F61-45E321F0849F}" srcOrd="1" destOrd="0" presId="urn:microsoft.com/office/officeart/2005/8/layout/hierarchy1"/>
    <dgm:cxn modelId="{C7BF8F54-C414-4D96-8556-B788EB8F7DF6}" type="presParOf" srcId="{A8E8CBCF-D0D5-4E7D-B464-A506B4AD4248}" destId="{2E247B7C-C4B1-4409-95D3-CD562F7AABD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0FE8F1-DA05-4693-936C-0C77504211C9}" type="doc">
      <dgm:prSet loTypeId="urn:microsoft.com/office/officeart/2005/8/layout/vProcess5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8C08601-4FB7-4728-AA70-F26874CF4216}">
      <dgm:prSet/>
      <dgm:spPr/>
      <dgm:t>
        <a:bodyPr/>
        <a:lstStyle/>
        <a:p>
          <a:r>
            <a:rPr lang="en-US" b="0" i="0" dirty="0"/>
            <a:t>Each Task is assigned based on some equation using the required skills for this task.</a:t>
          </a:r>
          <a:endParaRPr lang="en-US" dirty="0"/>
        </a:p>
      </dgm:t>
    </dgm:pt>
    <dgm:pt modelId="{8788126F-85F8-41CD-B78A-C4DB2189CD09}" type="parTrans" cxnId="{58BC47E2-761C-468F-910C-564F0E8C46CC}">
      <dgm:prSet/>
      <dgm:spPr/>
      <dgm:t>
        <a:bodyPr/>
        <a:lstStyle/>
        <a:p>
          <a:endParaRPr lang="en-US"/>
        </a:p>
      </dgm:t>
    </dgm:pt>
    <dgm:pt modelId="{EAC699A8-47AD-40F2-9E8C-346FC0C8695B}" type="sibTrans" cxnId="{58BC47E2-761C-468F-910C-564F0E8C46CC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AD0A7E0A-98D7-4933-8EED-D118C8E93E45}">
      <dgm:prSet/>
      <dgm:spPr/>
      <dgm:t>
        <a:bodyPr/>
        <a:lstStyle/>
        <a:p>
          <a:r>
            <a:rPr lang="en-US" b="0" i="0"/>
            <a:t>So, we should have three main factors</a:t>
          </a:r>
          <a:endParaRPr lang="en-US"/>
        </a:p>
      </dgm:t>
    </dgm:pt>
    <dgm:pt modelId="{91D0D803-E57B-4BF0-8DBE-46BA12AF30AE}" type="parTrans" cxnId="{5CA4E1D2-1B8E-4843-A465-538BF1DE7ACC}">
      <dgm:prSet/>
      <dgm:spPr/>
      <dgm:t>
        <a:bodyPr/>
        <a:lstStyle/>
        <a:p>
          <a:endParaRPr lang="en-US"/>
        </a:p>
      </dgm:t>
    </dgm:pt>
    <dgm:pt modelId="{04E10ED2-4732-483E-886B-5F40C1C18390}" type="sibTrans" cxnId="{5CA4E1D2-1B8E-4843-A465-538BF1DE7ACC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0840A492-D4BB-4073-A5E6-236102F61677}">
      <dgm:prSet/>
      <dgm:spPr/>
      <dgm:t>
        <a:bodyPr/>
        <a:lstStyle/>
        <a:p>
          <a:r>
            <a:rPr lang="en-US" b="0" i="0"/>
            <a:t>Constant reduction factor (CRF).</a:t>
          </a:r>
          <a:endParaRPr lang="en-US"/>
        </a:p>
      </dgm:t>
    </dgm:pt>
    <dgm:pt modelId="{FBE17B6F-942E-421A-AC49-FC1C6CAF8A0B}" type="parTrans" cxnId="{FAB268D6-5484-4B14-BEB7-7F7FA67472F0}">
      <dgm:prSet/>
      <dgm:spPr/>
      <dgm:t>
        <a:bodyPr/>
        <a:lstStyle/>
        <a:p>
          <a:endParaRPr lang="en-US"/>
        </a:p>
      </dgm:t>
    </dgm:pt>
    <dgm:pt modelId="{0DD1C198-15EE-476B-A1AF-26E6C474246E}" type="sibTrans" cxnId="{FAB268D6-5484-4B14-BEB7-7F7FA67472F0}">
      <dgm:prSet/>
      <dgm:spPr/>
      <dgm:t>
        <a:bodyPr/>
        <a:lstStyle/>
        <a:p>
          <a:endParaRPr lang="en-US"/>
        </a:p>
      </dgm:t>
    </dgm:pt>
    <dgm:pt modelId="{B4984909-5953-4D37-B941-9AEC8E5B1FB3}">
      <dgm:prSet/>
      <dgm:spPr/>
      <dgm:t>
        <a:bodyPr/>
        <a:lstStyle/>
        <a:p>
          <a:r>
            <a:rPr lang="en-US" b="0" i="0"/>
            <a:t>Quality Factor (QF).</a:t>
          </a:r>
          <a:endParaRPr lang="en-US"/>
        </a:p>
      </dgm:t>
    </dgm:pt>
    <dgm:pt modelId="{0D02BE64-3F4A-4A85-9D11-E9905C859D0F}" type="parTrans" cxnId="{8E4EDEDD-A720-4852-8381-A8359F95635A}">
      <dgm:prSet/>
      <dgm:spPr/>
      <dgm:t>
        <a:bodyPr/>
        <a:lstStyle/>
        <a:p>
          <a:endParaRPr lang="en-US"/>
        </a:p>
      </dgm:t>
    </dgm:pt>
    <dgm:pt modelId="{53A920BF-52FB-4264-90D2-0D970B8DD3BB}" type="sibTrans" cxnId="{8E4EDEDD-A720-4852-8381-A8359F95635A}">
      <dgm:prSet/>
      <dgm:spPr/>
      <dgm:t>
        <a:bodyPr/>
        <a:lstStyle/>
        <a:p>
          <a:endParaRPr lang="en-US"/>
        </a:p>
      </dgm:t>
    </dgm:pt>
    <dgm:pt modelId="{C406D3EF-69F8-4CAF-95EE-B201EE8ACE2F}">
      <dgm:prSet/>
      <dgm:spPr/>
      <dgm:t>
        <a:bodyPr/>
        <a:lstStyle/>
        <a:p>
          <a:r>
            <a:rPr lang="en-US" b="0" i="0"/>
            <a:t>Importance of each skill factor (ISF).</a:t>
          </a:r>
          <a:endParaRPr lang="en-US"/>
        </a:p>
      </dgm:t>
    </dgm:pt>
    <dgm:pt modelId="{1D3A6184-64CB-45B3-B37C-BCE577C70C5C}" type="parTrans" cxnId="{21F0CBC4-5500-493D-97E5-3431EC0ADB41}">
      <dgm:prSet/>
      <dgm:spPr/>
      <dgm:t>
        <a:bodyPr/>
        <a:lstStyle/>
        <a:p>
          <a:endParaRPr lang="en-US"/>
        </a:p>
      </dgm:t>
    </dgm:pt>
    <dgm:pt modelId="{31B78213-C618-4788-83AB-89B88B5AF337}" type="sibTrans" cxnId="{21F0CBC4-5500-493D-97E5-3431EC0ADB41}">
      <dgm:prSet/>
      <dgm:spPr/>
      <dgm:t>
        <a:bodyPr/>
        <a:lstStyle/>
        <a:p>
          <a:endParaRPr lang="en-US"/>
        </a:p>
      </dgm:t>
    </dgm:pt>
    <dgm:pt modelId="{25F7651A-7984-4725-82C6-8F65456042A0}">
      <dgm:prSet/>
      <dgm:spPr/>
      <dgm:t>
        <a:bodyPr/>
        <a:lstStyle/>
        <a:p>
          <a:r>
            <a:rPr lang="en-US" b="0" i="0" dirty="0"/>
            <a:t>Then we add/deduce points from each skill using the following equation</a:t>
          </a:r>
          <a:endParaRPr lang="en-US" dirty="0"/>
        </a:p>
      </dgm:t>
    </dgm:pt>
    <dgm:pt modelId="{719C41A8-BD47-47D4-ABF6-900C96EE3AC4}" type="parTrans" cxnId="{A15596E6-126C-45CA-B719-FBEF9D3DB490}">
      <dgm:prSet/>
      <dgm:spPr/>
      <dgm:t>
        <a:bodyPr/>
        <a:lstStyle/>
        <a:p>
          <a:endParaRPr lang="en-US"/>
        </a:p>
      </dgm:t>
    </dgm:pt>
    <dgm:pt modelId="{D80CCB8A-9B1B-4733-8847-10021E24F1D5}" type="sibTrans" cxnId="{A15596E6-126C-45CA-B719-FBEF9D3DB490}">
      <dgm:prSet phldrT="03" phldr="0"/>
      <dgm:spPr/>
      <dgm:t>
        <a:bodyPr/>
        <a:lstStyle/>
        <a:p>
          <a:endParaRPr lang="en-US"/>
        </a:p>
      </dgm:t>
    </dgm:pt>
    <dgm:pt modelId="{4F69095F-7565-4C86-A81F-44F9E0D51612}">
      <dgm:prSet/>
      <dgm:spPr/>
      <dgm:t>
        <a:bodyPr/>
        <a:lstStyle/>
        <a:p>
          <a:r>
            <a:rPr lang="en-US" b="0" i="0" dirty="0"/>
            <a:t>Reduction -= CRF * QF * ISF</a:t>
          </a:r>
          <a:endParaRPr lang="en-US" dirty="0"/>
        </a:p>
      </dgm:t>
    </dgm:pt>
    <dgm:pt modelId="{0F802292-40E3-4F86-9538-1CEDB0B942E1}" type="parTrans" cxnId="{5EC475B3-ADF5-4715-8EAB-7F4FBEA585C3}">
      <dgm:prSet/>
      <dgm:spPr/>
      <dgm:t>
        <a:bodyPr/>
        <a:lstStyle/>
        <a:p>
          <a:endParaRPr lang="en-US"/>
        </a:p>
      </dgm:t>
    </dgm:pt>
    <dgm:pt modelId="{1134F2B9-C159-401E-B9BC-D5BD1940DB95}" type="sibTrans" cxnId="{5EC475B3-ADF5-4715-8EAB-7F4FBEA585C3}">
      <dgm:prSet/>
      <dgm:spPr/>
      <dgm:t>
        <a:bodyPr/>
        <a:lstStyle/>
        <a:p>
          <a:endParaRPr lang="en-US"/>
        </a:p>
      </dgm:t>
    </dgm:pt>
    <dgm:pt modelId="{12F92990-4A53-4A19-98CA-27F67EE5E776}">
      <dgm:prSet/>
      <dgm:spPr/>
      <dgm:t>
        <a:bodyPr/>
        <a:lstStyle/>
        <a:p>
          <a:r>
            <a:rPr lang="en-US" dirty="0"/>
            <a:t>Bonus += CRF * QF * ISF</a:t>
          </a:r>
        </a:p>
      </dgm:t>
    </dgm:pt>
    <dgm:pt modelId="{48C37DE0-1E2C-44A3-8A8B-E01958855364}" type="parTrans" cxnId="{63D449B2-8D6C-49AD-AB50-0FA81A996E9B}">
      <dgm:prSet/>
      <dgm:spPr/>
      <dgm:t>
        <a:bodyPr/>
        <a:lstStyle/>
        <a:p>
          <a:endParaRPr lang="en-US"/>
        </a:p>
      </dgm:t>
    </dgm:pt>
    <dgm:pt modelId="{FD0C5D93-0EBB-440E-96F2-766B4DBAFFD6}" type="sibTrans" cxnId="{63D449B2-8D6C-49AD-AB50-0FA81A996E9B}">
      <dgm:prSet/>
      <dgm:spPr/>
      <dgm:t>
        <a:bodyPr/>
        <a:lstStyle/>
        <a:p>
          <a:endParaRPr lang="en-US"/>
        </a:p>
      </dgm:t>
    </dgm:pt>
    <dgm:pt modelId="{716A6983-A2F0-4C36-BEDA-6E911F4DED1F}" type="pres">
      <dgm:prSet presAssocID="{360FE8F1-DA05-4693-936C-0C77504211C9}" presName="outerComposite" presStyleCnt="0">
        <dgm:presLayoutVars>
          <dgm:chMax val="5"/>
          <dgm:dir/>
          <dgm:resizeHandles val="exact"/>
        </dgm:presLayoutVars>
      </dgm:prSet>
      <dgm:spPr/>
    </dgm:pt>
    <dgm:pt modelId="{CBC3C143-C819-4A85-882B-6428D2D7DB05}" type="pres">
      <dgm:prSet presAssocID="{360FE8F1-DA05-4693-936C-0C77504211C9}" presName="dummyMaxCanvas" presStyleCnt="0">
        <dgm:presLayoutVars/>
      </dgm:prSet>
      <dgm:spPr/>
    </dgm:pt>
    <dgm:pt modelId="{76E3D451-94F4-460D-B91A-AA2D5C7779DB}" type="pres">
      <dgm:prSet presAssocID="{360FE8F1-DA05-4693-936C-0C77504211C9}" presName="ThreeNodes_1" presStyleLbl="node1" presStyleIdx="0" presStyleCnt="3">
        <dgm:presLayoutVars>
          <dgm:bulletEnabled val="1"/>
        </dgm:presLayoutVars>
      </dgm:prSet>
      <dgm:spPr/>
    </dgm:pt>
    <dgm:pt modelId="{F50F1FDD-2026-43C8-82D1-37DC6044E3FB}" type="pres">
      <dgm:prSet presAssocID="{360FE8F1-DA05-4693-936C-0C77504211C9}" presName="ThreeNodes_2" presStyleLbl="node1" presStyleIdx="1" presStyleCnt="3">
        <dgm:presLayoutVars>
          <dgm:bulletEnabled val="1"/>
        </dgm:presLayoutVars>
      </dgm:prSet>
      <dgm:spPr/>
    </dgm:pt>
    <dgm:pt modelId="{2DD92181-3903-4B9E-8813-0A9CA5A30576}" type="pres">
      <dgm:prSet presAssocID="{360FE8F1-DA05-4693-936C-0C77504211C9}" presName="ThreeNodes_3" presStyleLbl="node1" presStyleIdx="2" presStyleCnt="3">
        <dgm:presLayoutVars>
          <dgm:bulletEnabled val="1"/>
        </dgm:presLayoutVars>
      </dgm:prSet>
      <dgm:spPr/>
    </dgm:pt>
    <dgm:pt modelId="{0E896AF9-266F-4EA7-9D3D-4B89D4DA1FF6}" type="pres">
      <dgm:prSet presAssocID="{360FE8F1-DA05-4693-936C-0C77504211C9}" presName="ThreeConn_1-2" presStyleLbl="fgAccFollowNode1" presStyleIdx="0" presStyleCnt="2">
        <dgm:presLayoutVars>
          <dgm:bulletEnabled val="1"/>
        </dgm:presLayoutVars>
      </dgm:prSet>
      <dgm:spPr/>
    </dgm:pt>
    <dgm:pt modelId="{E261D01D-23AC-4CAA-895E-8302FEF94150}" type="pres">
      <dgm:prSet presAssocID="{360FE8F1-DA05-4693-936C-0C77504211C9}" presName="ThreeConn_2-3" presStyleLbl="fgAccFollowNode1" presStyleIdx="1" presStyleCnt="2">
        <dgm:presLayoutVars>
          <dgm:bulletEnabled val="1"/>
        </dgm:presLayoutVars>
      </dgm:prSet>
      <dgm:spPr/>
    </dgm:pt>
    <dgm:pt modelId="{A1B20583-37B5-4826-8A78-EF15B1096261}" type="pres">
      <dgm:prSet presAssocID="{360FE8F1-DA05-4693-936C-0C77504211C9}" presName="ThreeNodes_1_text" presStyleLbl="node1" presStyleIdx="2" presStyleCnt="3">
        <dgm:presLayoutVars>
          <dgm:bulletEnabled val="1"/>
        </dgm:presLayoutVars>
      </dgm:prSet>
      <dgm:spPr/>
    </dgm:pt>
    <dgm:pt modelId="{A8BA7D72-E27A-43DC-9BAD-E5210C3960BC}" type="pres">
      <dgm:prSet presAssocID="{360FE8F1-DA05-4693-936C-0C77504211C9}" presName="ThreeNodes_2_text" presStyleLbl="node1" presStyleIdx="2" presStyleCnt="3">
        <dgm:presLayoutVars>
          <dgm:bulletEnabled val="1"/>
        </dgm:presLayoutVars>
      </dgm:prSet>
      <dgm:spPr/>
    </dgm:pt>
    <dgm:pt modelId="{E09EFC1A-6909-47D3-BC5F-DFBD60429067}" type="pres">
      <dgm:prSet presAssocID="{360FE8F1-DA05-4693-936C-0C77504211C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801F109-B30E-4BE0-9E22-F3FC0247632F}" type="presOf" srcId="{EAC699A8-47AD-40F2-9E8C-346FC0C8695B}" destId="{0E896AF9-266F-4EA7-9D3D-4B89D4DA1FF6}" srcOrd="0" destOrd="0" presId="urn:microsoft.com/office/officeart/2005/8/layout/vProcess5"/>
    <dgm:cxn modelId="{9E5D4D23-FF65-4F62-B0A4-6DB54E1F78EE}" type="presOf" srcId="{B4984909-5953-4D37-B941-9AEC8E5B1FB3}" destId="{F50F1FDD-2026-43C8-82D1-37DC6044E3FB}" srcOrd="0" destOrd="2" presId="urn:microsoft.com/office/officeart/2005/8/layout/vProcess5"/>
    <dgm:cxn modelId="{7B8B2926-7787-42F9-BA80-3685DB92B2DA}" type="presOf" srcId="{4F69095F-7565-4C86-A81F-44F9E0D51612}" destId="{E09EFC1A-6909-47D3-BC5F-DFBD60429067}" srcOrd="1" destOrd="1" presId="urn:microsoft.com/office/officeart/2005/8/layout/vProcess5"/>
    <dgm:cxn modelId="{7DB42042-4269-4BFA-80C7-51CED0395C81}" type="presOf" srcId="{C406D3EF-69F8-4CAF-95EE-B201EE8ACE2F}" destId="{F50F1FDD-2026-43C8-82D1-37DC6044E3FB}" srcOrd="0" destOrd="3" presId="urn:microsoft.com/office/officeart/2005/8/layout/vProcess5"/>
    <dgm:cxn modelId="{5BD4666F-56B5-4816-8C34-52C103C361ED}" type="presOf" srcId="{12F92990-4A53-4A19-98CA-27F67EE5E776}" destId="{2DD92181-3903-4B9E-8813-0A9CA5A30576}" srcOrd="0" destOrd="2" presId="urn:microsoft.com/office/officeart/2005/8/layout/vProcess5"/>
    <dgm:cxn modelId="{B55AD451-1A79-4381-BFD9-0556D215A0A6}" type="presOf" srcId="{25F7651A-7984-4725-82C6-8F65456042A0}" destId="{2DD92181-3903-4B9E-8813-0A9CA5A30576}" srcOrd="0" destOrd="0" presId="urn:microsoft.com/office/officeart/2005/8/layout/vProcess5"/>
    <dgm:cxn modelId="{D14D0057-7728-4BB2-A0E3-2684D9928EE8}" type="presOf" srcId="{B8C08601-4FB7-4728-AA70-F26874CF4216}" destId="{A1B20583-37B5-4826-8A78-EF15B1096261}" srcOrd="1" destOrd="0" presId="urn:microsoft.com/office/officeart/2005/8/layout/vProcess5"/>
    <dgm:cxn modelId="{EC5EB577-0C3E-4A4C-BABC-C89E9A7800E7}" type="presOf" srcId="{AD0A7E0A-98D7-4933-8EED-D118C8E93E45}" destId="{A8BA7D72-E27A-43DC-9BAD-E5210C3960BC}" srcOrd="1" destOrd="0" presId="urn:microsoft.com/office/officeart/2005/8/layout/vProcess5"/>
    <dgm:cxn modelId="{52436683-D108-4F38-A7F7-933213603682}" type="presOf" srcId="{B8C08601-4FB7-4728-AA70-F26874CF4216}" destId="{76E3D451-94F4-460D-B91A-AA2D5C7779DB}" srcOrd="0" destOrd="0" presId="urn:microsoft.com/office/officeart/2005/8/layout/vProcess5"/>
    <dgm:cxn modelId="{BB6B168E-850F-4A6C-93CC-99B1A16F1697}" type="presOf" srcId="{360FE8F1-DA05-4693-936C-0C77504211C9}" destId="{716A6983-A2F0-4C36-BEDA-6E911F4DED1F}" srcOrd="0" destOrd="0" presId="urn:microsoft.com/office/officeart/2005/8/layout/vProcess5"/>
    <dgm:cxn modelId="{27A1FA96-033F-411C-8756-E722C2B439A6}" type="presOf" srcId="{0840A492-D4BB-4073-A5E6-236102F61677}" destId="{A8BA7D72-E27A-43DC-9BAD-E5210C3960BC}" srcOrd="1" destOrd="1" presId="urn:microsoft.com/office/officeart/2005/8/layout/vProcess5"/>
    <dgm:cxn modelId="{60D617AC-52E0-41DF-B2BD-24BE73E261E2}" type="presOf" srcId="{4F69095F-7565-4C86-A81F-44F9E0D51612}" destId="{2DD92181-3903-4B9E-8813-0A9CA5A30576}" srcOrd="0" destOrd="1" presId="urn:microsoft.com/office/officeart/2005/8/layout/vProcess5"/>
    <dgm:cxn modelId="{63D449B2-8D6C-49AD-AB50-0FA81A996E9B}" srcId="{25F7651A-7984-4725-82C6-8F65456042A0}" destId="{12F92990-4A53-4A19-98CA-27F67EE5E776}" srcOrd="1" destOrd="0" parTransId="{48C37DE0-1E2C-44A3-8A8B-E01958855364}" sibTransId="{FD0C5D93-0EBB-440E-96F2-766B4DBAFFD6}"/>
    <dgm:cxn modelId="{5EC475B3-ADF5-4715-8EAB-7F4FBEA585C3}" srcId="{25F7651A-7984-4725-82C6-8F65456042A0}" destId="{4F69095F-7565-4C86-A81F-44F9E0D51612}" srcOrd="0" destOrd="0" parTransId="{0F802292-40E3-4F86-9538-1CEDB0B942E1}" sibTransId="{1134F2B9-C159-401E-B9BC-D5BD1940DB95}"/>
    <dgm:cxn modelId="{3D7574C1-4F2F-4841-BF7E-1B8E74660F55}" type="presOf" srcId="{12F92990-4A53-4A19-98CA-27F67EE5E776}" destId="{E09EFC1A-6909-47D3-BC5F-DFBD60429067}" srcOrd="1" destOrd="2" presId="urn:microsoft.com/office/officeart/2005/8/layout/vProcess5"/>
    <dgm:cxn modelId="{566B37C2-9451-4F85-A43D-FB26FB47547A}" type="presOf" srcId="{B4984909-5953-4D37-B941-9AEC8E5B1FB3}" destId="{A8BA7D72-E27A-43DC-9BAD-E5210C3960BC}" srcOrd="1" destOrd="2" presId="urn:microsoft.com/office/officeart/2005/8/layout/vProcess5"/>
    <dgm:cxn modelId="{21F0CBC4-5500-493D-97E5-3431EC0ADB41}" srcId="{AD0A7E0A-98D7-4933-8EED-D118C8E93E45}" destId="{C406D3EF-69F8-4CAF-95EE-B201EE8ACE2F}" srcOrd="2" destOrd="0" parTransId="{1D3A6184-64CB-45B3-B37C-BCE577C70C5C}" sibTransId="{31B78213-C618-4788-83AB-89B88B5AF337}"/>
    <dgm:cxn modelId="{5CA4E1D2-1B8E-4843-A465-538BF1DE7ACC}" srcId="{360FE8F1-DA05-4693-936C-0C77504211C9}" destId="{AD0A7E0A-98D7-4933-8EED-D118C8E93E45}" srcOrd="1" destOrd="0" parTransId="{91D0D803-E57B-4BF0-8DBE-46BA12AF30AE}" sibTransId="{04E10ED2-4732-483E-886B-5F40C1C18390}"/>
    <dgm:cxn modelId="{984359D3-93CD-46B8-93FA-3BD653116192}" type="presOf" srcId="{04E10ED2-4732-483E-886B-5F40C1C18390}" destId="{E261D01D-23AC-4CAA-895E-8302FEF94150}" srcOrd="0" destOrd="0" presId="urn:microsoft.com/office/officeart/2005/8/layout/vProcess5"/>
    <dgm:cxn modelId="{FAB268D6-5484-4B14-BEB7-7F7FA67472F0}" srcId="{AD0A7E0A-98D7-4933-8EED-D118C8E93E45}" destId="{0840A492-D4BB-4073-A5E6-236102F61677}" srcOrd="0" destOrd="0" parTransId="{FBE17B6F-942E-421A-AC49-FC1C6CAF8A0B}" sibTransId="{0DD1C198-15EE-476B-A1AF-26E6C474246E}"/>
    <dgm:cxn modelId="{BC42A4D6-85BD-4C31-9097-FEA76AB2E95C}" type="presOf" srcId="{0840A492-D4BB-4073-A5E6-236102F61677}" destId="{F50F1FDD-2026-43C8-82D1-37DC6044E3FB}" srcOrd="0" destOrd="1" presId="urn:microsoft.com/office/officeart/2005/8/layout/vProcess5"/>
    <dgm:cxn modelId="{8E4EDEDD-A720-4852-8381-A8359F95635A}" srcId="{AD0A7E0A-98D7-4933-8EED-D118C8E93E45}" destId="{B4984909-5953-4D37-B941-9AEC8E5B1FB3}" srcOrd="1" destOrd="0" parTransId="{0D02BE64-3F4A-4A85-9D11-E9905C859D0F}" sibTransId="{53A920BF-52FB-4264-90D2-0D970B8DD3BB}"/>
    <dgm:cxn modelId="{58BC47E2-761C-468F-910C-564F0E8C46CC}" srcId="{360FE8F1-DA05-4693-936C-0C77504211C9}" destId="{B8C08601-4FB7-4728-AA70-F26874CF4216}" srcOrd="0" destOrd="0" parTransId="{8788126F-85F8-41CD-B78A-C4DB2189CD09}" sibTransId="{EAC699A8-47AD-40F2-9E8C-346FC0C8695B}"/>
    <dgm:cxn modelId="{0CBB5AE4-F035-4942-882A-FE828926B297}" type="presOf" srcId="{25F7651A-7984-4725-82C6-8F65456042A0}" destId="{E09EFC1A-6909-47D3-BC5F-DFBD60429067}" srcOrd="1" destOrd="0" presId="urn:microsoft.com/office/officeart/2005/8/layout/vProcess5"/>
    <dgm:cxn modelId="{A15596E6-126C-45CA-B719-FBEF9D3DB490}" srcId="{360FE8F1-DA05-4693-936C-0C77504211C9}" destId="{25F7651A-7984-4725-82C6-8F65456042A0}" srcOrd="2" destOrd="0" parTransId="{719C41A8-BD47-47D4-ABF6-900C96EE3AC4}" sibTransId="{D80CCB8A-9B1B-4733-8847-10021E24F1D5}"/>
    <dgm:cxn modelId="{A790ABEB-A7AE-4EF2-B73D-6AACA08C2E18}" type="presOf" srcId="{AD0A7E0A-98D7-4933-8EED-D118C8E93E45}" destId="{F50F1FDD-2026-43C8-82D1-37DC6044E3FB}" srcOrd="0" destOrd="0" presId="urn:microsoft.com/office/officeart/2005/8/layout/vProcess5"/>
    <dgm:cxn modelId="{703FA2F2-B555-4E70-A005-0410769534F5}" type="presOf" srcId="{C406D3EF-69F8-4CAF-95EE-B201EE8ACE2F}" destId="{A8BA7D72-E27A-43DC-9BAD-E5210C3960BC}" srcOrd="1" destOrd="3" presId="urn:microsoft.com/office/officeart/2005/8/layout/vProcess5"/>
    <dgm:cxn modelId="{7D39BA8E-D3F6-4C59-B195-EC2D1D6FE72D}" type="presParOf" srcId="{716A6983-A2F0-4C36-BEDA-6E911F4DED1F}" destId="{CBC3C143-C819-4A85-882B-6428D2D7DB05}" srcOrd="0" destOrd="0" presId="urn:microsoft.com/office/officeart/2005/8/layout/vProcess5"/>
    <dgm:cxn modelId="{48F434D5-2190-441A-9E9A-9D3952FFCA77}" type="presParOf" srcId="{716A6983-A2F0-4C36-BEDA-6E911F4DED1F}" destId="{76E3D451-94F4-460D-B91A-AA2D5C7779DB}" srcOrd="1" destOrd="0" presId="urn:microsoft.com/office/officeart/2005/8/layout/vProcess5"/>
    <dgm:cxn modelId="{E6C1B93F-598C-40AC-8500-341F6B2B1A39}" type="presParOf" srcId="{716A6983-A2F0-4C36-BEDA-6E911F4DED1F}" destId="{F50F1FDD-2026-43C8-82D1-37DC6044E3FB}" srcOrd="2" destOrd="0" presId="urn:microsoft.com/office/officeart/2005/8/layout/vProcess5"/>
    <dgm:cxn modelId="{B1D5F7C9-0969-4699-AB7A-1314BF6D44B0}" type="presParOf" srcId="{716A6983-A2F0-4C36-BEDA-6E911F4DED1F}" destId="{2DD92181-3903-4B9E-8813-0A9CA5A30576}" srcOrd="3" destOrd="0" presId="urn:microsoft.com/office/officeart/2005/8/layout/vProcess5"/>
    <dgm:cxn modelId="{7C6928C4-7786-4062-A1A6-C9A32886FECE}" type="presParOf" srcId="{716A6983-A2F0-4C36-BEDA-6E911F4DED1F}" destId="{0E896AF9-266F-4EA7-9D3D-4B89D4DA1FF6}" srcOrd="4" destOrd="0" presId="urn:microsoft.com/office/officeart/2005/8/layout/vProcess5"/>
    <dgm:cxn modelId="{74CC2DFB-43B6-42CC-8B7E-3DFDD164F9A4}" type="presParOf" srcId="{716A6983-A2F0-4C36-BEDA-6E911F4DED1F}" destId="{E261D01D-23AC-4CAA-895E-8302FEF94150}" srcOrd="5" destOrd="0" presId="urn:microsoft.com/office/officeart/2005/8/layout/vProcess5"/>
    <dgm:cxn modelId="{3824369A-E15B-456F-80B7-A2D9FDF58F4B}" type="presParOf" srcId="{716A6983-A2F0-4C36-BEDA-6E911F4DED1F}" destId="{A1B20583-37B5-4826-8A78-EF15B1096261}" srcOrd="6" destOrd="0" presId="urn:microsoft.com/office/officeart/2005/8/layout/vProcess5"/>
    <dgm:cxn modelId="{F20B29A4-7372-4214-BE0E-83341754DA1F}" type="presParOf" srcId="{716A6983-A2F0-4C36-BEDA-6E911F4DED1F}" destId="{A8BA7D72-E27A-43DC-9BAD-E5210C3960BC}" srcOrd="7" destOrd="0" presId="urn:microsoft.com/office/officeart/2005/8/layout/vProcess5"/>
    <dgm:cxn modelId="{201D3214-44D2-4CF2-BE52-02DCDB29D6CD}" type="presParOf" srcId="{716A6983-A2F0-4C36-BEDA-6E911F4DED1F}" destId="{E09EFC1A-6909-47D3-BC5F-DFBD6042906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D67397-6A80-424A-A8C0-07ACB705A05C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0BE5AAD-8437-4B4E-B811-5DFD4E88EF82}">
      <dgm:prSet/>
      <dgm:spPr/>
      <dgm:t>
        <a:bodyPr/>
        <a:lstStyle/>
        <a:p>
          <a:r>
            <a:rPr lang="en-US" b="0" i="0"/>
            <a:t>If The Employee’s points was less than certain threshold</a:t>
          </a:r>
          <a:endParaRPr lang="en-US"/>
        </a:p>
      </dgm:t>
    </dgm:pt>
    <dgm:pt modelId="{B2A74ABD-3CFB-4E46-9BD8-1F951C86B086}" type="parTrans" cxnId="{5610CE02-0630-45C7-912A-1A303BBD573E}">
      <dgm:prSet/>
      <dgm:spPr/>
      <dgm:t>
        <a:bodyPr/>
        <a:lstStyle/>
        <a:p>
          <a:endParaRPr lang="en-US"/>
        </a:p>
      </dgm:t>
    </dgm:pt>
    <dgm:pt modelId="{3E836C68-374E-45AD-8E49-D220463858A0}" type="sibTrans" cxnId="{5610CE02-0630-45C7-912A-1A303BBD573E}">
      <dgm:prSet/>
      <dgm:spPr/>
      <dgm:t>
        <a:bodyPr/>
        <a:lstStyle/>
        <a:p>
          <a:endParaRPr lang="en-US"/>
        </a:p>
      </dgm:t>
    </dgm:pt>
    <dgm:pt modelId="{604F4F24-6C74-4F8E-87E6-3A295CD9FB19}">
      <dgm:prSet/>
      <dgm:spPr/>
      <dgm:t>
        <a:bodyPr/>
        <a:lstStyle/>
        <a:p>
          <a:r>
            <a:rPr lang="en-US" b="0" i="0"/>
            <a:t>We should send a warning to him, and notification to his supervisor to take care about this situation.</a:t>
          </a:r>
          <a:endParaRPr lang="en-US"/>
        </a:p>
      </dgm:t>
    </dgm:pt>
    <dgm:pt modelId="{9E14673E-9995-4CFA-BBD8-C33CFA5AF694}" type="parTrans" cxnId="{ACE81AE0-27EC-4917-8D71-C0CA91876786}">
      <dgm:prSet/>
      <dgm:spPr/>
      <dgm:t>
        <a:bodyPr/>
        <a:lstStyle/>
        <a:p>
          <a:endParaRPr lang="en-US"/>
        </a:p>
      </dgm:t>
    </dgm:pt>
    <dgm:pt modelId="{59EF61FA-7761-410E-B529-8A2FB25E3FED}" type="sibTrans" cxnId="{ACE81AE0-27EC-4917-8D71-C0CA91876786}">
      <dgm:prSet/>
      <dgm:spPr/>
      <dgm:t>
        <a:bodyPr/>
        <a:lstStyle/>
        <a:p>
          <a:endParaRPr lang="en-US"/>
        </a:p>
      </dgm:t>
    </dgm:pt>
    <dgm:pt modelId="{880DBBAE-1358-440A-8B5A-6DECE292D889}" type="pres">
      <dgm:prSet presAssocID="{74D67397-6A80-424A-A8C0-07ACB705A0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8362B66-FE7F-439A-BCCA-F6E1557DC560}" type="pres">
      <dgm:prSet presAssocID="{C0BE5AAD-8437-4B4E-B811-5DFD4E88EF82}" presName="hierRoot1" presStyleCnt="0"/>
      <dgm:spPr/>
    </dgm:pt>
    <dgm:pt modelId="{D1E95733-1CB3-4644-B636-626C09ED2639}" type="pres">
      <dgm:prSet presAssocID="{C0BE5AAD-8437-4B4E-B811-5DFD4E88EF82}" presName="composite" presStyleCnt="0"/>
      <dgm:spPr/>
    </dgm:pt>
    <dgm:pt modelId="{CBD272BF-BE3A-45F8-A1E8-5E8C84135A62}" type="pres">
      <dgm:prSet presAssocID="{C0BE5AAD-8437-4B4E-B811-5DFD4E88EF82}" presName="background" presStyleLbl="node0" presStyleIdx="0" presStyleCnt="2"/>
      <dgm:spPr/>
    </dgm:pt>
    <dgm:pt modelId="{12EC9023-1D4E-4678-BC94-C1C4F017B094}" type="pres">
      <dgm:prSet presAssocID="{C0BE5AAD-8437-4B4E-B811-5DFD4E88EF82}" presName="text" presStyleLbl="fgAcc0" presStyleIdx="0" presStyleCnt="2">
        <dgm:presLayoutVars>
          <dgm:chPref val="3"/>
        </dgm:presLayoutVars>
      </dgm:prSet>
      <dgm:spPr/>
    </dgm:pt>
    <dgm:pt modelId="{85E57CFA-85A8-4E87-831C-FAFEB6116320}" type="pres">
      <dgm:prSet presAssocID="{C0BE5AAD-8437-4B4E-B811-5DFD4E88EF82}" presName="hierChild2" presStyleCnt="0"/>
      <dgm:spPr/>
    </dgm:pt>
    <dgm:pt modelId="{FB56E141-FC8D-4BC3-9FAB-58FF79BAAF7A}" type="pres">
      <dgm:prSet presAssocID="{604F4F24-6C74-4F8E-87E6-3A295CD9FB19}" presName="hierRoot1" presStyleCnt="0"/>
      <dgm:spPr/>
    </dgm:pt>
    <dgm:pt modelId="{5AEA1DD8-0EF5-4BBD-AE78-ABC70985F481}" type="pres">
      <dgm:prSet presAssocID="{604F4F24-6C74-4F8E-87E6-3A295CD9FB19}" presName="composite" presStyleCnt="0"/>
      <dgm:spPr/>
    </dgm:pt>
    <dgm:pt modelId="{B30D4998-A127-4E98-8CC6-26A146E772ED}" type="pres">
      <dgm:prSet presAssocID="{604F4F24-6C74-4F8E-87E6-3A295CD9FB19}" presName="background" presStyleLbl="node0" presStyleIdx="1" presStyleCnt="2"/>
      <dgm:spPr/>
    </dgm:pt>
    <dgm:pt modelId="{4D236E63-8976-450F-951C-64A08C23D635}" type="pres">
      <dgm:prSet presAssocID="{604F4F24-6C74-4F8E-87E6-3A295CD9FB19}" presName="text" presStyleLbl="fgAcc0" presStyleIdx="1" presStyleCnt="2">
        <dgm:presLayoutVars>
          <dgm:chPref val="3"/>
        </dgm:presLayoutVars>
      </dgm:prSet>
      <dgm:spPr/>
    </dgm:pt>
    <dgm:pt modelId="{60B32FEF-D3C9-479D-985C-F88EC17A3A1A}" type="pres">
      <dgm:prSet presAssocID="{604F4F24-6C74-4F8E-87E6-3A295CD9FB19}" presName="hierChild2" presStyleCnt="0"/>
      <dgm:spPr/>
    </dgm:pt>
  </dgm:ptLst>
  <dgm:cxnLst>
    <dgm:cxn modelId="{5610CE02-0630-45C7-912A-1A303BBD573E}" srcId="{74D67397-6A80-424A-A8C0-07ACB705A05C}" destId="{C0BE5AAD-8437-4B4E-B811-5DFD4E88EF82}" srcOrd="0" destOrd="0" parTransId="{B2A74ABD-3CFB-4E46-9BD8-1F951C86B086}" sibTransId="{3E836C68-374E-45AD-8E49-D220463858A0}"/>
    <dgm:cxn modelId="{199E730A-13FE-4772-8F98-89B81EA14C1F}" type="presOf" srcId="{604F4F24-6C74-4F8E-87E6-3A295CD9FB19}" destId="{4D236E63-8976-450F-951C-64A08C23D635}" srcOrd="0" destOrd="0" presId="urn:microsoft.com/office/officeart/2005/8/layout/hierarchy1"/>
    <dgm:cxn modelId="{FF046A2C-114B-4D1B-911A-9EBB30E9364C}" type="presOf" srcId="{74D67397-6A80-424A-A8C0-07ACB705A05C}" destId="{880DBBAE-1358-440A-8B5A-6DECE292D889}" srcOrd="0" destOrd="0" presId="urn:microsoft.com/office/officeart/2005/8/layout/hierarchy1"/>
    <dgm:cxn modelId="{ACE81AE0-27EC-4917-8D71-C0CA91876786}" srcId="{74D67397-6A80-424A-A8C0-07ACB705A05C}" destId="{604F4F24-6C74-4F8E-87E6-3A295CD9FB19}" srcOrd="1" destOrd="0" parTransId="{9E14673E-9995-4CFA-BBD8-C33CFA5AF694}" sibTransId="{59EF61FA-7761-410E-B529-8A2FB25E3FED}"/>
    <dgm:cxn modelId="{FC58FAE0-E5A4-4682-986F-EADDE9B71105}" type="presOf" srcId="{C0BE5AAD-8437-4B4E-B811-5DFD4E88EF82}" destId="{12EC9023-1D4E-4678-BC94-C1C4F017B094}" srcOrd="0" destOrd="0" presId="urn:microsoft.com/office/officeart/2005/8/layout/hierarchy1"/>
    <dgm:cxn modelId="{8953B366-B401-42F2-B890-680A04751CA0}" type="presParOf" srcId="{880DBBAE-1358-440A-8B5A-6DECE292D889}" destId="{78362B66-FE7F-439A-BCCA-F6E1557DC560}" srcOrd="0" destOrd="0" presId="urn:microsoft.com/office/officeart/2005/8/layout/hierarchy1"/>
    <dgm:cxn modelId="{64BEA0A2-5A2F-4936-89FF-721DF2FA5360}" type="presParOf" srcId="{78362B66-FE7F-439A-BCCA-F6E1557DC560}" destId="{D1E95733-1CB3-4644-B636-626C09ED2639}" srcOrd="0" destOrd="0" presId="urn:microsoft.com/office/officeart/2005/8/layout/hierarchy1"/>
    <dgm:cxn modelId="{E8082FC1-55BA-4506-A374-E5D0CD80CD77}" type="presParOf" srcId="{D1E95733-1CB3-4644-B636-626C09ED2639}" destId="{CBD272BF-BE3A-45F8-A1E8-5E8C84135A62}" srcOrd="0" destOrd="0" presId="urn:microsoft.com/office/officeart/2005/8/layout/hierarchy1"/>
    <dgm:cxn modelId="{4B00E2AA-2DC1-4E2A-9686-08FE45A6A094}" type="presParOf" srcId="{D1E95733-1CB3-4644-B636-626C09ED2639}" destId="{12EC9023-1D4E-4678-BC94-C1C4F017B094}" srcOrd="1" destOrd="0" presId="urn:microsoft.com/office/officeart/2005/8/layout/hierarchy1"/>
    <dgm:cxn modelId="{5F83F281-E524-451A-B758-9C3A600C4B40}" type="presParOf" srcId="{78362B66-FE7F-439A-BCCA-F6E1557DC560}" destId="{85E57CFA-85A8-4E87-831C-FAFEB6116320}" srcOrd="1" destOrd="0" presId="urn:microsoft.com/office/officeart/2005/8/layout/hierarchy1"/>
    <dgm:cxn modelId="{530F8D0A-26ED-4539-B5B1-F025C4D65AF9}" type="presParOf" srcId="{880DBBAE-1358-440A-8B5A-6DECE292D889}" destId="{FB56E141-FC8D-4BC3-9FAB-58FF79BAAF7A}" srcOrd="1" destOrd="0" presId="urn:microsoft.com/office/officeart/2005/8/layout/hierarchy1"/>
    <dgm:cxn modelId="{6FFEFD7D-A9FF-4B06-B6B3-4B842C270CF1}" type="presParOf" srcId="{FB56E141-FC8D-4BC3-9FAB-58FF79BAAF7A}" destId="{5AEA1DD8-0EF5-4BBD-AE78-ABC70985F481}" srcOrd="0" destOrd="0" presId="urn:microsoft.com/office/officeart/2005/8/layout/hierarchy1"/>
    <dgm:cxn modelId="{6670F347-F1AC-45F5-AF98-16DD8E388ABE}" type="presParOf" srcId="{5AEA1DD8-0EF5-4BBD-AE78-ABC70985F481}" destId="{B30D4998-A127-4E98-8CC6-26A146E772ED}" srcOrd="0" destOrd="0" presId="urn:microsoft.com/office/officeart/2005/8/layout/hierarchy1"/>
    <dgm:cxn modelId="{8D8A0668-599D-497D-9C3E-3B339F200703}" type="presParOf" srcId="{5AEA1DD8-0EF5-4BBD-AE78-ABC70985F481}" destId="{4D236E63-8976-450F-951C-64A08C23D635}" srcOrd="1" destOrd="0" presId="urn:microsoft.com/office/officeart/2005/8/layout/hierarchy1"/>
    <dgm:cxn modelId="{F0D0D770-8E0A-4BE8-A72D-28E40C194CF6}" type="presParOf" srcId="{FB56E141-FC8D-4BC3-9FAB-58FF79BAAF7A}" destId="{60B32FEF-D3C9-479D-985C-F88EC17A3A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6FCFF0-C706-491C-807C-EF5C3F7008AC}">
      <dsp:nvSpPr>
        <dsp:cNvPr id="0" name=""/>
        <dsp:cNvSpPr/>
      </dsp:nvSpPr>
      <dsp:spPr>
        <a:xfrm>
          <a:off x="0" y="675655"/>
          <a:ext cx="3086099" cy="1959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F1D9080-E2F6-4235-9B7D-C1C09C4CF803}">
      <dsp:nvSpPr>
        <dsp:cNvPr id="0" name=""/>
        <dsp:cNvSpPr/>
      </dsp:nvSpPr>
      <dsp:spPr>
        <a:xfrm>
          <a:off x="342900" y="1001410"/>
          <a:ext cx="3086099" cy="19596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Whenever any Employee fails in finishing his task in the estimated time, he must provide the system a feedback, explaining why he could not finish the task.</a:t>
          </a:r>
          <a:endParaRPr lang="en-US" sz="1900" kern="1200"/>
        </a:p>
      </dsp:txBody>
      <dsp:txXfrm>
        <a:off x="400297" y="1058807"/>
        <a:ext cx="2971305" cy="1844879"/>
      </dsp:txXfrm>
    </dsp:sp>
    <dsp:sp modelId="{5D328D0C-961D-4E5A-A349-671FCDBD6E6B}">
      <dsp:nvSpPr>
        <dsp:cNvPr id="0" name=""/>
        <dsp:cNvSpPr/>
      </dsp:nvSpPr>
      <dsp:spPr>
        <a:xfrm>
          <a:off x="3771900" y="675655"/>
          <a:ext cx="3086099" cy="1959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C209953-A275-4CE9-9928-68A89A424630}">
      <dsp:nvSpPr>
        <dsp:cNvPr id="0" name=""/>
        <dsp:cNvSpPr/>
      </dsp:nvSpPr>
      <dsp:spPr>
        <a:xfrm>
          <a:off x="4114800" y="1001410"/>
          <a:ext cx="3086099" cy="19596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This will be used to analyze the environment and try to enhance the predictions of the model if many employees complain from the same problem.</a:t>
          </a:r>
          <a:endParaRPr lang="en-US" sz="1900" kern="1200"/>
        </a:p>
      </dsp:txBody>
      <dsp:txXfrm>
        <a:off x="4172197" y="1058807"/>
        <a:ext cx="2971305" cy="1844879"/>
      </dsp:txXfrm>
    </dsp:sp>
    <dsp:sp modelId="{5E2D2C6F-A53D-485D-B246-57775C8EC356}">
      <dsp:nvSpPr>
        <dsp:cNvPr id="0" name=""/>
        <dsp:cNvSpPr/>
      </dsp:nvSpPr>
      <dsp:spPr>
        <a:xfrm>
          <a:off x="7543800" y="675655"/>
          <a:ext cx="3086099" cy="1959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DA59330-0CB9-4E25-9F61-45E321F0849F}">
      <dsp:nvSpPr>
        <dsp:cNvPr id="0" name=""/>
        <dsp:cNvSpPr/>
      </dsp:nvSpPr>
      <dsp:spPr>
        <a:xfrm>
          <a:off x="7886699" y="1001410"/>
          <a:ext cx="3086099" cy="19596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Also, we could keep them in a log, so any supervisor can have a look at them, and give try to understand and evaluate the situation.</a:t>
          </a:r>
          <a:endParaRPr lang="en-US" sz="1900" kern="1200" dirty="0"/>
        </a:p>
      </dsp:txBody>
      <dsp:txXfrm>
        <a:off x="7944096" y="1058807"/>
        <a:ext cx="2971305" cy="18448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E3D451-94F4-460D-B91A-AA2D5C7779DB}">
      <dsp:nvSpPr>
        <dsp:cNvPr id="0" name=""/>
        <dsp:cNvSpPr/>
      </dsp:nvSpPr>
      <dsp:spPr>
        <a:xfrm>
          <a:off x="0" y="0"/>
          <a:ext cx="9326880" cy="10910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Each Task is assigned based on some equation using the required skills for this task.</a:t>
          </a:r>
          <a:endParaRPr lang="en-US" sz="1700" kern="1200" dirty="0"/>
        </a:p>
      </dsp:txBody>
      <dsp:txXfrm>
        <a:off x="31955" y="31955"/>
        <a:ext cx="8149582" cy="1027112"/>
      </dsp:txXfrm>
    </dsp:sp>
    <dsp:sp modelId="{F50F1FDD-2026-43C8-82D1-37DC6044E3FB}">
      <dsp:nvSpPr>
        <dsp:cNvPr id="0" name=""/>
        <dsp:cNvSpPr/>
      </dsp:nvSpPr>
      <dsp:spPr>
        <a:xfrm>
          <a:off x="822959" y="1272859"/>
          <a:ext cx="9326880" cy="10910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So, we should have three main factors</a:t>
          </a:r>
          <a:endParaRPr lang="en-US" sz="17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Constant reduction factor (CRF).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Quality Factor (QF).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Importance of each skill factor (ISF).</a:t>
          </a:r>
          <a:endParaRPr lang="en-US" sz="1300" kern="1200"/>
        </a:p>
      </dsp:txBody>
      <dsp:txXfrm>
        <a:off x="854914" y="1304814"/>
        <a:ext cx="7730845" cy="1027112"/>
      </dsp:txXfrm>
    </dsp:sp>
    <dsp:sp modelId="{2DD92181-3903-4B9E-8813-0A9CA5A30576}">
      <dsp:nvSpPr>
        <dsp:cNvPr id="0" name=""/>
        <dsp:cNvSpPr/>
      </dsp:nvSpPr>
      <dsp:spPr>
        <a:xfrm>
          <a:off x="1645919" y="2545718"/>
          <a:ext cx="9326880" cy="10910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Then we add/deduce points from each skill using the following equation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dirty="0"/>
            <a:t>Reduction -= CRF * QF * ISF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Bonus += CRF * QF * ISF</a:t>
          </a:r>
        </a:p>
      </dsp:txBody>
      <dsp:txXfrm>
        <a:off x="1677874" y="2577673"/>
        <a:ext cx="7730845" cy="1027112"/>
      </dsp:txXfrm>
    </dsp:sp>
    <dsp:sp modelId="{0E896AF9-266F-4EA7-9D3D-4B89D4DA1FF6}">
      <dsp:nvSpPr>
        <dsp:cNvPr id="0" name=""/>
        <dsp:cNvSpPr/>
      </dsp:nvSpPr>
      <dsp:spPr>
        <a:xfrm>
          <a:off x="8617715" y="827358"/>
          <a:ext cx="709164" cy="70916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01</a:t>
          </a:r>
        </a:p>
      </dsp:txBody>
      <dsp:txXfrm>
        <a:off x="8777277" y="827358"/>
        <a:ext cx="390040" cy="533646"/>
      </dsp:txXfrm>
    </dsp:sp>
    <dsp:sp modelId="{E261D01D-23AC-4CAA-895E-8302FEF94150}">
      <dsp:nvSpPr>
        <dsp:cNvPr id="0" name=""/>
        <dsp:cNvSpPr/>
      </dsp:nvSpPr>
      <dsp:spPr>
        <a:xfrm>
          <a:off x="9440675" y="2092943"/>
          <a:ext cx="709164" cy="70916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02</a:t>
          </a:r>
        </a:p>
      </dsp:txBody>
      <dsp:txXfrm>
        <a:off x="9600237" y="2092943"/>
        <a:ext cx="390040" cy="5336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D272BF-BE3A-45F8-A1E8-5E8C84135A62}">
      <dsp:nvSpPr>
        <dsp:cNvPr id="0" name=""/>
        <dsp:cNvSpPr/>
      </dsp:nvSpPr>
      <dsp:spPr>
        <a:xfrm>
          <a:off x="1339" y="77516"/>
          <a:ext cx="4701480" cy="29854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2EC9023-1D4E-4678-BC94-C1C4F017B094}">
      <dsp:nvSpPr>
        <dsp:cNvPr id="0" name=""/>
        <dsp:cNvSpPr/>
      </dsp:nvSpPr>
      <dsp:spPr>
        <a:xfrm>
          <a:off x="523726" y="573783"/>
          <a:ext cx="4701480" cy="29854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/>
            <a:t>If The Employee’s points was less than certain threshold</a:t>
          </a:r>
          <a:endParaRPr lang="en-US" sz="3400" kern="1200"/>
        </a:p>
      </dsp:txBody>
      <dsp:txXfrm>
        <a:off x="611167" y="661224"/>
        <a:ext cx="4526598" cy="2810558"/>
      </dsp:txXfrm>
    </dsp:sp>
    <dsp:sp modelId="{B30D4998-A127-4E98-8CC6-26A146E772ED}">
      <dsp:nvSpPr>
        <dsp:cNvPr id="0" name=""/>
        <dsp:cNvSpPr/>
      </dsp:nvSpPr>
      <dsp:spPr>
        <a:xfrm>
          <a:off x="5747593" y="77516"/>
          <a:ext cx="4701480" cy="29854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D236E63-8976-450F-951C-64A08C23D635}">
      <dsp:nvSpPr>
        <dsp:cNvPr id="0" name=""/>
        <dsp:cNvSpPr/>
      </dsp:nvSpPr>
      <dsp:spPr>
        <a:xfrm>
          <a:off x="6269980" y="573783"/>
          <a:ext cx="4701480" cy="29854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/>
            <a:t>We should send a warning to him, and notification to his supervisor to take care about this situation.</a:t>
          </a:r>
          <a:endParaRPr lang="en-US" sz="3400" kern="1200"/>
        </a:p>
      </dsp:txBody>
      <dsp:txXfrm>
        <a:off x="6357421" y="661224"/>
        <a:ext cx="4526598" cy="2810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2/17/2024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2/17/2024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25F6D-189E-A148-4DCB-81E0AF64B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8DCE8D-CEA7-478C-1643-827DF89289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995D46-07F8-F317-1B6A-B952F7265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D4079-F58F-13B5-1B16-E7BF908685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63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4E246-606E-774C-7570-36E13FD34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53BA10-183C-0A3B-D9E6-14FE497689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218917-0591-C6A5-B267-C0CE2ABE92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6918C-0709-289F-19D5-A16938046E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92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sz="4000" dirty="0"/>
              <a:t>Tasks Time Estimation Automation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764B92-AB91-B26B-019F-35C61113FE7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4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0535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60288" y="143108"/>
            <a:ext cx="1804504" cy="1115422"/>
          </a:xfrm>
          <a:prstGeom prst="rect">
            <a:avLst/>
          </a:prstGeom>
          <a:noFill/>
          <a:effectLst>
            <a:outerShdw blurRad="50800" dist="50800" dir="5400000" sx="83000" sy="83000" algn="ctr" rotWithShape="0">
              <a:srgbClr val="000000">
                <a:alpha val="43137"/>
              </a:srgbClr>
            </a:outerShdw>
          </a:effectLst>
          <a:scene3d>
            <a:camera prst="orthographicFront">
              <a:rot lat="0" lon="600000" rev="0"/>
            </a:camera>
            <a:lightRig rig="threePt" dir="t"/>
          </a:scene3d>
          <a:sp3d extrusionH="114300">
            <a:bevelT w="12700"/>
            <a:extrusionClr>
              <a:srgbClr val="FFFF00"/>
            </a:extrusion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01C629-1B7A-F1DC-A207-9E4853730137}"/>
              </a:ext>
            </a:extLst>
          </p:cNvPr>
          <p:cNvSpPr txBox="1"/>
          <p:nvPr/>
        </p:nvSpPr>
        <p:spPr>
          <a:xfrm>
            <a:off x="6309904" y="4218039"/>
            <a:ext cx="51446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bg2">
                    <a:lumMod val="10000"/>
                  </a:schemeClr>
                </a:solidFill>
              </a:rPr>
              <a:t>Abdelaziz Salah</a:t>
            </a:r>
          </a:p>
          <a:p>
            <a:r>
              <a:rPr lang="en-US" sz="2100" b="1" dirty="0">
                <a:solidFill>
                  <a:schemeClr val="bg2">
                    <a:lumMod val="10000"/>
                  </a:schemeClr>
                </a:solidFill>
              </a:rPr>
              <a:t>Abdelrahman </a:t>
            </a:r>
            <a:r>
              <a:rPr lang="en-US" sz="2100" b="1" dirty="0" err="1">
                <a:solidFill>
                  <a:schemeClr val="bg2">
                    <a:lumMod val="10000"/>
                  </a:schemeClr>
                </a:solidFill>
              </a:rPr>
              <a:t>Hazma</a:t>
            </a:r>
            <a:endParaRPr lang="en-US" sz="21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2100" b="1" dirty="0">
                <a:solidFill>
                  <a:schemeClr val="bg2">
                    <a:lumMod val="10000"/>
                  </a:schemeClr>
                </a:solidFill>
              </a:rPr>
              <a:t>Donia </a:t>
            </a:r>
            <a:r>
              <a:rPr lang="en-US" sz="2100" b="1" dirty="0" err="1">
                <a:solidFill>
                  <a:schemeClr val="bg2">
                    <a:lumMod val="10000"/>
                  </a:schemeClr>
                </a:solidFill>
              </a:rPr>
              <a:t>Gamel</a:t>
            </a:r>
            <a:endParaRPr lang="en-US" sz="21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2100" b="1" dirty="0">
                <a:solidFill>
                  <a:schemeClr val="bg2">
                    <a:lumMod val="10000"/>
                  </a:schemeClr>
                </a:solidFill>
              </a:rPr>
              <a:t>Heba Ashraf</a:t>
            </a:r>
          </a:p>
          <a:p>
            <a:endParaRPr lang="en-US" sz="2100" b="1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sz="21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2FF01A-7019-4C0B-812D-1895484D3C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454" y="189811"/>
            <a:ext cx="1391811" cy="12555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60F582-084E-97DE-7AC8-C38899C32764}"/>
              </a:ext>
            </a:extLst>
          </p:cNvPr>
          <p:cNvSpPr txBox="1"/>
          <p:nvPr/>
        </p:nvSpPr>
        <p:spPr>
          <a:xfrm>
            <a:off x="6096000" y="6446521"/>
            <a:ext cx="6309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2">
                    <a:lumMod val="10000"/>
                  </a:schemeClr>
                </a:solidFill>
              </a:rPr>
              <a:t>Cairo University Faculty of Engineering Computer Department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B266-6A4D-BC18-E3A9-05452C3AF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04885"/>
            <a:ext cx="10972800" cy="1574317"/>
          </a:xfrm>
        </p:spPr>
        <p:txBody>
          <a:bodyPr/>
          <a:lstStyle/>
          <a:p>
            <a:r>
              <a:rPr lang="en-US" sz="3500" dirty="0"/>
              <a:t>Possible Scenarios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AD34E-ED53-2C38-B223-435A8924DA6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4360" y="2568370"/>
            <a:ext cx="3947160" cy="359747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Developer finished the task in the estimated time</a:t>
            </a:r>
          </a:p>
          <a:p>
            <a:pPr lvl="1"/>
            <a:r>
              <a:rPr lang="en-US" dirty="0"/>
              <a:t>We Should Increment the points of this developer in the related skills which are need in the given task.</a:t>
            </a:r>
          </a:p>
        </p:txBody>
      </p:sp>
    </p:spTree>
    <p:extLst>
      <p:ext uri="{BB962C8B-B14F-4D97-AF65-F5344CB8AC3E}">
        <p14:creationId xmlns:p14="http://schemas.microsoft.com/office/powerpoint/2010/main" val="887591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73C5-89CF-02A2-3FE1-A0A096A45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A0856-05CB-154D-A978-A34B1803B1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0" y="2420886"/>
            <a:ext cx="5746750" cy="3597470"/>
          </a:xfrm>
        </p:spPr>
        <p:txBody>
          <a:bodyPr/>
          <a:lstStyle/>
          <a:p>
            <a:r>
              <a:rPr lang="en-US" dirty="0"/>
              <a:t>2. The Developer failed to finish it in the estimated time:</a:t>
            </a:r>
          </a:p>
          <a:p>
            <a:pPr marL="1028700" lvl="1" indent="-342900"/>
            <a:r>
              <a:rPr lang="en-US" dirty="0"/>
              <a:t>Give the developer another chance to finish it, by incrementing the estimated time with new estimated time using some factor: </a:t>
            </a:r>
          </a:p>
          <a:p>
            <a:pPr marL="1485900" lvl="2" indent="-342900"/>
            <a:r>
              <a:rPr lang="en-US" dirty="0"/>
              <a:t>Estimated Time += Γ ( old Estimated  time )	</a:t>
            </a:r>
          </a:p>
          <a:p>
            <a:pPr marL="1028700" lvl="1" indent="-342900"/>
            <a:r>
              <a:rPr lang="en-US" dirty="0"/>
              <a:t>If he failed, then we should assign it to more skilled employee	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176CE-C1F9-EBAC-0FAE-AC6D7BC6602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33419" y="2420885"/>
            <a:ext cx="3947160" cy="3960249"/>
          </a:xfrm>
        </p:spPr>
        <p:txBody>
          <a:bodyPr>
            <a:normAutofit/>
          </a:bodyPr>
          <a:lstStyle/>
          <a:p>
            <a:r>
              <a:rPr lang="en-US" dirty="0"/>
              <a:t>If this employee succeeded in finishing the task in the given estimated time + the incremented time to the previous employee, then we will deduce points from the less skilled employee, and give points to the skilled employee</a:t>
            </a:r>
          </a:p>
          <a:p>
            <a:r>
              <a:rPr lang="en-US" dirty="0"/>
              <a:t>Else, then we can try to re-estimate the time of this task, assuming that we have a wrong estimation.</a:t>
            </a:r>
          </a:p>
        </p:txBody>
      </p:sp>
    </p:spTree>
    <p:extLst>
      <p:ext uri="{BB962C8B-B14F-4D97-AF65-F5344CB8AC3E}">
        <p14:creationId xmlns:p14="http://schemas.microsoft.com/office/powerpoint/2010/main" val="1874560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9C8A6-115F-3F56-F857-169C06AF90B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3. If the developer delivered the task with bad quality</a:t>
            </a:r>
          </a:p>
          <a:p>
            <a:pPr marL="1028700" lvl="1" indent="-342900"/>
            <a:r>
              <a:rPr lang="en-US" dirty="0"/>
              <a:t>We could give him another chance to enhance the quality of the task by incrementing the estimate time using a factor in the quality of the delivered task.</a:t>
            </a:r>
          </a:p>
          <a:p>
            <a:pPr marL="1028700" lvl="1" indent="-342900"/>
            <a:r>
              <a:rPr lang="en-US" dirty="0"/>
              <a:t>If he finished it, we will give him points, but less than the amount of points we would give him, if he delivered it from the first time.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511FE-16BA-D868-B882-3258170EF7A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735097" y="2737669"/>
            <a:ext cx="3947160" cy="4007260"/>
          </a:xfrm>
        </p:spPr>
        <p:txBody>
          <a:bodyPr>
            <a:normAutofit/>
          </a:bodyPr>
          <a:lstStyle/>
          <a:p>
            <a:r>
              <a:rPr lang="en-US" dirty="0"/>
              <a:t>Else, we could use the same scenario, we applied in the case of exceeding the time estimation</a:t>
            </a:r>
          </a:p>
          <a:p>
            <a:r>
              <a:rPr lang="en-US" dirty="0"/>
              <a:t>Here we can also assume that if the developer finished the task after incrementing the estimated time, that we had a bad task time estimation, so we could try to fine tune the parameters of the model to increment the time for similar tasks in the coming tasks.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ABC5F55-6FBD-E2FA-11D0-54348F41C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Possible Scenarios</a:t>
            </a:r>
          </a:p>
        </p:txBody>
      </p:sp>
    </p:spTree>
    <p:extLst>
      <p:ext uri="{BB962C8B-B14F-4D97-AF65-F5344CB8AC3E}">
        <p14:creationId xmlns:p14="http://schemas.microsoft.com/office/powerpoint/2010/main" val="209839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B50D2-D742-B87D-B786-3EA2F3B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/>
              <a:t>On Any Failure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1EB502-DD81-670B-39C3-A50623017ADD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625404593"/>
              </p:ext>
            </p:extLst>
          </p:nvPr>
        </p:nvGraphicFramePr>
        <p:xfrm>
          <a:off x="594360" y="2628629"/>
          <a:ext cx="10972800" cy="3636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7038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9750-9F77-E641-4F84-CB8316A05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 dirty="0"/>
              <a:t>Rewards And Punishments</a:t>
            </a:r>
          </a:p>
        </p:txBody>
      </p:sp>
      <p:pic>
        <p:nvPicPr>
          <p:cNvPr id="4" name="Picture 3" descr="Pink boxing gloves on a wooden table">
            <a:extLst>
              <a:ext uri="{FF2B5EF4-FFF2-40B4-BE49-F238E27FC236}">
                <a16:creationId xmlns:a16="http://schemas.microsoft.com/office/drawing/2014/main" id="{5F5E0F63-A6E2-AA18-49C3-CB3E525788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59" r="4021" b="-1"/>
          <a:stretch/>
        </p:blipFill>
        <p:spPr>
          <a:xfrm>
            <a:off x="20" y="-11113"/>
            <a:ext cx="5791180" cy="6880226"/>
          </a:xfrm>
          <a:prstGeom prst="rect">
            <a:avLst/>
          </a:prstGeom>
          <a:noFill/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E303D7-511D-86E6-B654-D646A1D39E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We Suggest a fair way in rewards and punishments, and both are based on the nature of the provided task.</a:t>
            </a:r>
          </a:p>
        </p:txBody>
      </p:sp>
    </p:spTree>
    <p:extLst>
      <p:ext uri="{BB962C8B-B14F-4D97-AF65-F5344CB8AC3E}">
        <p14:creationId xmlns:p14="http://schemas.microsoft.com/office/powerpoint/2010/main" val="1436309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33723-2C7E-4D7F-2057-CEFD0D61F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/>
              <a:t>Rewards &amp; Punishments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0F4784A7-357E-383C-564D-0DC39FEDDA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1159313"/>
              </p:ext>
            </p:extLst>
          </p:nvPr>
        </p:nvGraphicFramePr>
        <p:xfrm>
          <a:off x="594360" y="2628629"/>
          <a:ext cx="10972800" cy="3636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4642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B01C8-5A7F-6235-10D5-591F8FC2E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/>
              <a:t>Warnings</a:t>
            </a:r>
          </a:p>
        </p:txBody>
      </p:sp>
      <p:graphicFrame>
        <p:nvGraphicFramePr>
          <p:cNvPr id="7" name="Table Placeholder 2">
            <a:extLst>
              <a:ext uri="{FF2B5EF4-FFF2-40B4-BE49-F238E27FC236}">
                <a16:creationId xmlns:a16="http://schemas.microsoft.com/office/drawing/2014/main" id="{7A21B680-14F8-20F8-7C63-F2FE1666BC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8897597"/>
              </p:ext>
            </p:extLst>
          </p:nvPr>
        </p:nvGraphicFramePr>
        <p:xfrm>
          <a:off x="594360" y="2628629"/>
          <a:ext cx="10972800" cy="3636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0245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746750" cy="359747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# of Engineers to build the system</a:t>
            </a:r>
          </a:p>
          <a:p>
            <a:pPr marL="1143000" lvl="1" indent="-457200">
              <a:buAutoNum type="arabicPeriod"/>
            </a:pPr>
            <a:r>
              <a:rPr lang="en-US" dirty="0"/>
              <a:t>4-5 Backend Developers</a:t>
            </a:r>
          </a:p>
          <a:p>
            <a:pPr marL="1143000" lvl="1" indent="-457200">
              <a:buAutoNum type="arabicPeriod"/>
            </a:pPr>
            <a:r>
              <a:rPr lang="en-US" dirty="0"/>
              <a:t>5-6 Frontend Developers</a:t>
            </a:r>
          </a:p>
          <a:p>
            <a:pPr marL="1143000" lvl="1" indent="-457200">
              <a:buAutoNum type="arabicPeriod"/>
            </a:pPr>
            <a:r>
              <a:rPr lang="en-US" dirty="0"/>
              <a:t>2-3 Testers</a:t>
            </a:r>
          </a:p>
          <a:p>
            <a:pPr marL="1143000" lvl="1" indent="-457200">
              <a:buAutoNum type="arabicPeriod"/>
            </a:pPr>
            <a:r>
              <a:rPr lang="en-US" dirty="0"/>
              <a:t>6-12 Machine Learning Engineers</a:t>
            </a:r>
          </a:p>
          <a:p>
            <a:pPr marL="457200" indent="-457200">
              <a:buAutoNum type="arabicPeriod"/>
            </a:pPr>
            <a:r>
              <a:rPr lang="en-US" dirty="0"/>
              <a:t>Time Taken to build and test the System</a:t>
            </a:r>
          </a:p>
          <a:p>
            <a:pPr marL="1143000" lvl="1" indent="-457200">
              <a:buAutoNum type="arabicPeriod"/>
            </a:pPr>
            <a:r>
              <a:rPr lang="en-US" dirty="0"/>
              <a:t>Roughly 6 Months.</a:t>
            </a:r>
          </a:p>
          <a:p>
            <a:pPr marL="457200" indent="-457200">
              <a:buAutoNum type="arabicPeriod"/>
            </a:pPr>
            <a:r>
              <a:rPr lang="en-US" dirty="0"/>
              <a:t>Time Taken to maintain the system</a:t>
            </a:r>
          </a:p>
          <a:p>
            <a:pPr marL="1143000" lvl="1" indent="-457200">
              <a:buAutoNum type="arabicPeriod"/>
            </a:pPr>
            <a:r>
              <a:rPr lang="en-US" dirty="0"/>
              <a:t>Roughly 2 Months.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198AA-251D-4446-30C4-8F2FA7F6A72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675783" y="2676525"/>
            <a:ext cx="3947160" cy="22297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4. Resources needed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GPUS –&gt; 2-4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Servers -&gt; 1.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Machines -&gt; one for each developer.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229118-73E3-188E-E1AC-1B2ABAA6B920}"/>
              </a:ext>
            </a:extLst>
          </p:cNvPr>
          <p:cNvSpPr txBox="1"/>
          <p:nvPr/>
        </p:nvSpPr>
        <p:spPr>
          <a:xfrm>
            <a:off x="6725265" y="5085276"/>
            <a:ext cx="409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5. Data gathered from companies.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5F82C91D-D61E-49E8-F782-DAE023829F9B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9EE43-36DA-7016-AFBC-2AD6C3619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FAA640-E604-1D14-B58D-0C1E4035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Market Research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25B79ED7-42D2-46DC-1512-FA52490718E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1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 i="0" kern="1200" spc="100" baseline="0" dirty="0"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 vert="horz" lIns="0" tIns="45720" rIns="0" bIns="0" rtlCol="0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Introduction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Problem Statement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Solution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Tasks Metrics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Possible Scenarios</a:t>
            </a:r>
          </a:p>
          <a:p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8D27A19-92E7-27A7-F09E-AA37C4728395}"/>
              </a:ext>
            </a:extLst>
          </p:cNvPr>
          <p:cNvSpPr txBox="1">
            <a:spLocks/>
          </p:cNvSpPr>
          <p:nvPr/>
        </p:nvSpPr>
        <p:spPr>
          <a:xfrm>
            <a:off x="5881898" y="2676525"/>
            <a:ext cx="4490827" cy="3597470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lvl1pPr marL="283464" indent="-283464" algn="l" defTabSz="914400" rtl="0" eaLnBrk="1" latinLnBrk="0" hangingPunct="1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0" dirty="0">
                <a:solidFill>
                  <a:schemeClr val="bg1"/>
                </a:solidFill>
              </a:rPr>
              <a:t>Rewards and Punishments</a:t>
            </a:r>
          </a:p>
          <a:p>
            <a:pPr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0" dirty="0">
                <a:solidFill>
                  <a:schemeClr val="bg1"/>
                </a:solidFill>
              </a:rPr>
              <a:t>System Architecture </a:t>
            </a:r>
          </a:p>
          <a:p>
            <a:pPr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0" dirty="0">
                <a:solidFill>
                  <a:schemeClr val="bg1"/>
                </a:solidFill>
                <a:effectLst/>
              </a:rPr>
              <a:t>Estimated Cost</a:t>
            </a:r>
          </a:p>
          <a:p>
            <a:pPr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0" dirty="0">
                <a:solidFill>
                  <a:schemeClr val="bg1"/>
                </a:solidFill>
                <a:effectLst/>
              </a:rPr>
              <a:t>Market Research</a:t>
            </a:r>
          </a:p>
          <a:p>
            <a:pPr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0" dirty="0">
                <a:solidFill>
                  <a:schemeClr val="bg1"/>
                </a:solidFill>
                <a:effectLst/>
              </a:rPr>
              <a:t>Limitations</a:t>
            </a:r>
          </a:p>
          <a:p>
            <a:pPr marL="0" indent="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sz="2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8FD63-B9B0-5B69-F1FE-491BFB242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1EF65A-4C36-997A-AB98-18207029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/>
              <a:t>Limitations</a:t>
            </a:r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3ED0D739-ACB2-15E8-08F4-BA169F9D967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57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34465-DA19-DF81-7C9A-22ABECA6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D9161-3674-1C7A-ED47-51865CE0746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0" tIns="228600" rIns="0" bIns="0" rtlCol="0" anchor="t">
            <a:normAutofit/>
          </a:bodyPr>
          <a:lstStyle/>
          <a:p>
            <a:pPr marL="283210" indent="-283210"/>
            <a:r>
              <a:rPr lang="en-US" dirty="0"/>
              <a:t>Task Time Estimation in corporations revolves around accurately predicting the amount of time required from each employee to complete his task. </a:t>
            </a:r>
            <a:endParaRPr lang="en-US"/>
          </a:p>
          <a:p>
            <a:pPr marL="283210" indent="-283210"/>
            <a:r>
              <a:rPr lang="en-US" dirty="0">
                <a:ea typeface="+mn-lt"/>
                <a:cs typeface="+mn-lt"/>
              </a:rPr>
              <a:t>It is typically crucial because managers rely on accurate task time estimation to evaluate their employees' performance and determine if they are working efficiently or not.</a:t>
            </a:r>
          </a:p>
          <a:p>
            <a:pPr marL="283210" indent="-283210"/>
            <a:r>
              <a:rPr lang="en-US" dirty="0"/>
              <a:t>Moreover, it impacts a lot of factors in the organization such as:</a:t>
            </a:r>
          </a:p>
          <a:p>
            <a:pPr lvl="1" indent="-283210">
              <a:buFont typeface="Courier New" panose="020B0604020202020204" pitchFamily="34" charset="0"/>
              <a:buChar char="o"/>
            </a:pPr>
            <a:r>
              <a:rPr lang="en-US" dirty="0"/>
              <a:t>Cost                                </a:t>
            </a:r>
          </a:p>
          <a:p>
            <a:pPr lvl="1" indent="-283210">
              <a:buFont typeface="Courier New" panose="020B0604020202020204" pitchFamily="34" charset="0"/>
              <a:buChar char="o"/>
            </a:pPr>
            <a:r>
              <a:rPr lang="en-US" dirty="0"/>
              <a:t>Reputation</a:t>
            </a:r>
          </a:p>
          <a:p>
            <a:pPr lvl="1" indent="-283210">
              <a:buFont typeface="Courier New" panose="020B0604020202020204" pitchFamily="34" charset="0"/>
              <a:buChar char="o"/>
            </a:pPr>
            <a:endParaRPr lang="en-US" dirty="0"/>
          </a:p>
          <a:p>
            <a:pPr marL="402590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6993DB-3402-8B18-77E8-7E769D6D9868}"/>
              </a:ext>
            </a:extLst>
          </p:cNvPr>
          <p:cNvSpPr txBox="1"/>
          <p:nvPr/>
        </p:nvSpPr>
        <p:spPr>
          <a:xfrm>
            <a:off x="6220952" y="5069758"/>
            <a:ext cx="4395838" cy="8771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lvl="1" indent="-283210">
              <a:lnSpc>
                <a:spcPct val="90000"/>
              </a:lnSpc>
              <a:spcBef>
                <a:spcPts val="1800"/>
              </a:spcBef>
              <a:buFont typeface="Courier New,monospace"/>
              <a:buChar char="o"/>
            </a:pPr>
            <a:r>
              <a:rPr lang="en-US" sz="2000" dirty="0">
                <a:solidFill>
                  <a:schemeClr val="bg1"/>
                </a:solidFill>
              </a:rPr>
              <a:t>Missing Deadlines</a:t>
            </a:r>
          </a:p>
          <a:p>
            <a:pPr marL="742950" lvl="1" indent="-283210">
              <a:lnSpc>
                <a:spcPct val="90000"/>
              </a:lnSpc>
              <a:spcBef>
                <a:spcPts val="1800"/>
              </a:spcBef>
              <a:buFont typeface="Courier New,monospace"/>
              <a:buChar char="o"/>
            </a:pPr>
            <a:r>
              <a:rPr lang="en-US" sz="2000" dirty="0">
                <a:solidFill>
                  <a:schemeClr val="bg1"/>
                </a:solidFill>
              </a:rPr>
              <a:t>Budget Overruns</a:t>
            </a:r>
          </a:p>
        </p:txBody>
      </p:sp>
    </p:spTree>
    <p:extLst>
      <p:ext uri="{BB962C8B-B14F-4D97-AF65-F5344CB8AC3E}">
        <p14:creationId xmlns:p14="http://schemas.microsoft.com/office/powerpoint/2010/main" val="572031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sz="5000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Tasks Time Estimation Difficulty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/>
              <a:t>Correct Time Estimation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 vert="horz" lIns="0" tIns="45720" rIns="0" bIns="0" rtlCol="0" anchor="t">
            <a:normAutofit fontScale="92500" lnSpcReduction="10000"/>
          </a:bodyPr>
          <a:lstStyle/>
          <a:p>
            <a:pPr marL="342900" indent="-342900">
              <a:buChar char="•"/>
            </a:pPr>
            <a:r>
              <a:rPr lang="en-US" dirty="0"/>
              <a:t>Our main problem is that usually we do not have a standard way to estimate the duration that the task should be done within it.</a:t>
            </a:r>
          </a:p>
          <a:p>
            <a:pPr marL="342900" indent="-342900">
              <a:buChar char="•"/>
            </a:pPr>
            <a:r>
              <a:rPr lang="en-US" dirty="0"/>
              <a:t>As This task depends on many factors such as: </a:t>
            </a:r>
          </a:p>
          <a:p>
            <a:pPr lvl="2" indent="-283210">
              <a:buFont typeface="Wingdings" panose="020B0604020202020204" pitchFamily="34" charset="0"/>
              <a:buChar char="§"/>
            </a:pPr>
            <a:r>
              <a:rPr lang="en-US" dirty="0"/>
              <a:t>Employee's Experience</a:t>
            </a:r>
          </a:p>
          <a:p>
            <a:pPr lvl="2" indent="-283210">
              <a:buFont typeface="Wingdings" panose="020B0604020202020204" pitchFamily="34" charset="0"/>
              <a:buChar char="§"/>
            </a:pPr>
            <a:r>
              <a:rPr lang="en-US" dirty="0"/>
              <a:t>Task Complexity</a:t>
            </a:r>
          </a:p>
          <a:p>
            <a:pPr lvl="2" indent="-283210">
              <a:buFont typeface="Wingdings" panose="020B0604020202020204" pitchFamily="34" charset="0"/>
              <a:buChar char="§"/>
            </a:pPr>
            <a:r>
              <a:rPr lang="en-US" dirty="0"/>
              <a:t>Resources Availability</a:t>
            </a:r>
          </a:p>
          <a:p>
            <a:pPr lvl="2" indent="-283210">
              <a:buFont typeface="Wingdings" panose="020B0604020202020204" pitchFamily="34" charset="0"/>
              <a:buChar char="§"/>
            </a:pPr>
            <a:r>
              <a:rPr lang="en-US" dirty="0"/>
              <a:t>Etc...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 vert="horz" lIns="0" tIns="45720" rIns="0" bIns="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/>
              <a:t>Moreover, sometimes the employees themselves are fresh, and have limited experience in time estimation, so they usually under/over-estimates the time needed to complete the tasks. </a:t>
            </a:r>
          </a:p>
          <a:p>
            <a:pPr marL="342900" indent="-342900">
              <a:buChar char="•"/>
            </a:pPr>
            <a:r>
              <a:rPr lang="en-US" dirty="0"/>
              <a:t>Even experienced employees may face some difficulties in estimating the time needed for a task, especially when its requirements are unclear, or it has some dependencies and constraints.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045075" cy="299402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Since We are in the AI era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We could use Machine Learning and Neural networks to help us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So, we Suggest an AI Solution based on gathering previous data from different companies to be able to estimate tasks duration and automate this process using a smart system.</a:t>
            </a:r>
          </a:p>
          <a:p>
            <a:endParaRPr lang="en-US" dirty="0"/>
          </a:p>
        </p:txBody>
      </p:sp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dirty="0"/>
              <a:t>Solution Steps.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3632C-2D2E-7026-33B8-EE42DA4BDB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457200"/>
            <a:ext cx="5198269" cy="6189405"/>
          </a:xfrm>
        </p:spPr>
        <p:txBody>
          <a:bodyPr>
            <a:normAutofit/>
          </a:bodyPr>
          <a:lstStyle/>
          <a:p>
            <a:r>
              <a:rPr lang="en-US" dirty="0"/>
              <a:t>Each Employee has set of skills</a:t>
            </a:r>
          </a:p>
          <a:p>
            <a:r>
              <a:rPr lang="en-US" dirty="0"/>
              <a:t>And we have a set of provided Tasks provided by the product owner as a plain text</a:t>
            </a:r>
          </a:p>
          <a:p>
            <a:r>
              <a:rPr lang="en-US" dirty="0"/>
              <a:t>So, our system should start by extracting these tasks.</a:t>
            </a:r>
          </a:p>
          <a:p>
            <a:r>
              <a:rPr lang="en-US" dirty="0"/>
              <a:t>Then assign them certain difficulty and time estimation.</a:t>
            </a:r>
          </a:p>
          <a:p>
            <a:r>
              <a:rPr lang="en-US" dirty="0"/>
              <a:t>Then it should assign these tasks to the available employees based on their skills.</a:t>
            </a:r>
          </a:p>
          <a:p>
            <a:r>
              <a:rPr lang="en-US" dirty="0"/>
              <a:t>Then we should have an evaluation system, if the developer was able to finish the task in the given estimation, we should give him reward. </a:t>
            </a:r>
          </a:p>
          <a:p>
            <a:r>
              <a:rPr lang="en-US" dirty="0"/>
              <a:t>Else, then we should punish him.</a:t>
            </a: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 anchor="b">
            <a:normAutofit/>
          </a:bodyPr>
          <a:lstStyle/>
          <a:p>
            <a:r>
              <a:rPr lang="en-US" dirty="0"/>
              <a:t>Tasks Metrics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2825115" cy="3999060"/>
          </a:xfrm>
        </p:spPr>
        <p:txBody>
          <a:bodyPr>
            <a:normAutofit/>
          </a:bodyPr>
          <a:lstStyle/>
          <a:p>
            <a:r>
              <a:rPr lang="en-US" dirty="0"/>
              <a:t>The Metrics differ from one organization to another, but we assume that we are developing this tool to software organization</a:t>
            </a:r>
          </a:p>
        </p:txBody>
      </p:sp>
      <p:graphicFrame>
        <p:nvGraphicFramePr>
          <p:cNvPr id="8" name="Table Placeholder 2">
            <a:extLst>
              <a:ext uri="{FF2B5EF4-FFF2-40B4-BE49-F238E27FC236}">
                <a16:creationId xmlns:a16="http://schemas.microsoft.com/office/drawing/2014/main" id="{C60AA2D2-28D7-69D7-F6C5-B31DAD3332C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39968123"/>
              </p:ext>
            </p:extLst>
          </p:nvPr>
        </p:nvGraphicFramePr>
        <p:xfrm>
          <a:off x="4600468" y="856843"/>
          <a:ext cx="6067638" cy="41910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789344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3278294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pPr algn="ctr"/>
                      <a:r>
                        <a:rPr lang="en-US" sz="3300" b="0" dirty="0">
                          <a:latin typeface="+mj-lt"/>
                        </a:rPr>
                        <a:t>Metric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>
                          <a:latin typeface="+mj-lt"/>
                        </a:rPr>
                        <a:t>Measurement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algn="ctr"/>
                      <a:r>
                        <a:rPr lang="en-US" sz="3300" b="0"/>
                        <a:t>Time Taken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dirty="0"/>
                        <a:t># of days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1240536">
                <a:tc>
                  <a:txBody>
                    <a:bodyPr/>
                    <a:lstStyle/>
                    <a:p>
                      <a:pPr algn="ctr"/>
                      <a:r>
                        <a:rPr lang="en-US" sz="3300" b="0"/>
                        <a:t>Quality of Code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/>
                        <a:t>Complexity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algn="ctr"/>
                      <a:r>
                        <a:rPr lang="en-US" sz="3300" b="0" dirty="0"/>
                        <a:t>Test Cases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dirty="0"/>
                        <a:t># of test cases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algn="ctr"/>
                      <a:r>
                        <a:rPr lang="en-US" sz="3300" b="0" dirty="0"/>
                        <a:t>Bugs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dirty="0"/>
                        <a:t># of code builds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199352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4C49-78C9-C3AB-067E-F2D9747299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Possible Scenarios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DC22A-2431-FE15-BBA7-E71DB7063DFF}"/>
              </a:ext>
            </a:extLst>
          </p:cNvPr>
          <p:cNvSpPr txBox="1"/>
          <p:nvPr/>
        </p:nvSpPr>
        <p:spPr>
          <a:xfrm>
            <a:off x="6309904" y="4247535"/>
            <a:ext cx="51741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i="1" dirty="0">
                <a:solidFill>
                  <a:schemeClr val="bg2">
                    <a:lumMod val="10000"/>
                  </a:schemeClr>
                </a:solidFill>
              </a:rPr>
              <a:t>What if …</a:t>
            </a:r>
          </a:p>
        </p:txBody>
      </p:sp>
    </p:spTree>
    <p:extLst>
      <p:ext uri="{BB962C8B-B14F-4D97-AF65-F5344CB8AC3E}">
        <p14:creationId xmlns:p14="http://schemas.microsoft.com/office/powerpoint/2010/main" val="9488503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B8EAB12F896A4898206371FA75F686" ma:contentTypeVersion="5" ma:contentTypeDescription="Create a new document." ma:contentTypeScope="" ma:versionID="fde554cc9ef16dbc8a141b2ce7e61148">
  <xsd:schema xmlns:xsd="http://www.w3.org/2001/XMLSchema" xmlns:xs="http://www.w3.org/2001/XMLSchema" xmlns:p="http://schemas.microsoft.com/office/2006/metadata/properties" xmlns:ns3="3a9a5d19-2feb-4da5-bafe-bd2aa074ff95" targetNamespace="http://schemas.microsoft.com/office/2006/metadata/properties" ma:root="true" ma:fieldsID="acfc480710be937d149a9953afa0a887" ns3:_="">
    <xsd:import namespace="3a9a5d19-2feb-4da5-bafe-bd2aa074ff9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9a5d19-2feb-4da5-bafe-bd2aa074ff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a9a5d19-2feb-4da5-bafe-bd2aa074ff9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76C428-C5E2-467C-A1BB-AA517D6994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9a5d19-2feb-4da5-bafe-bd2aa074ff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documentManagement/types"/>
    <ds:schemaRef ds:uri="http://purl.org/dc/elements/1.1/"/>
    <ds:schemaRef ds:uri="http://purl.org/dc/terms/"/>
    <ds:schemaRef ds:uri="3a9a5d19-2feb-4da5-bafe-bd2aa074ff95"/>
    <ds:schemaRef ds:uri="http://schemas.microsoft.com/office/infopath/2007/PartnerControls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{AEC50FEA-CF96-4732-B6F4-A36A85F4519C}tf78853419_win32</Template>
  <TotalTime>71</TotalTime>
  <Words>1025</Words>
  <Application>Microsoft Office PowerPoint</Application>
  <PresentationFormat>Widescreen</PresentationFormat>
  <Paragraphs>129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Courier New</vt:lpstr>
      <vt:lpstr>Courier New,monospace</vt:lpstr>
      <vt:lpstr>Franklin Gothic Book</vt:lpstr>
      <vt:lpstr>Franklin Gothic Demi</vt:lpstr>
      <vt:lpstr>Wingdings</vt:lpstr>
      <vt:lpstr>Custom</vt:lpstr>
      <vt:lpstr>Tasks Time Estimation Automation</vt:lpstr>
      <vt:lpstr>Agenda</vt:lpstr>
      <vt:lpstr>Introduction</vt:lpstr>
      <vt:lpstr>Problem Statement</vt:lpstr>
      <vt:lpstr>Correct Time Estimation</vt:lpstr>
      <vt:lpstr>Solution</vt:lpstr>
      <vt:lpstr>Solution Steps.</vt:lpstr>
      <vt:lpstr>Tasks Metrics</vt:lpstr>
      <vt:lpstr>Possible Scenarios</vt:lpstr>
      <vt:lpstr>Possible Scenarios</vt:lpstr>
      <vt:lpstr>Possible Scenarios</vt:lpstr>
      <vt:lpstr>Possible Scenarios</vt:lpstr>
      <vt:lpstr>On Any Failure</vt:lpstr>
      <vt:lpstr>Rewards And Punishments</vt:lpstr>
      <vt:lpstr>Rewards &amp; Punishments</vt:lpstr>
      <vt:lpstr>Warnings</vt:lpstr>
      <vt:lpstr>Cost</vt:lpstr>
      <vt:lpstr>System Architecture</vt:lpstr>
      <vt:lpstr>Market Research</vt:lpstr>
      <vt:lpstr>Limitations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عبدالعزيز صلاح محمد عبده نعمه الله</dc:creator>
  <cp:lastModifiedBy>عبدالعزيز صلاح محمد عبده نعمه الله</cp:lastModifiedBy>
  <cp:revision>2</cp:revision>
  <dcterms:created xsi:type="dcterms:W3CDTF">2024-02-17T16:55:50Z</dcterms:created>
  <dcterms:modified xsi:type="dcterms:W3CDTF">2024-02-17T19:12:41Z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0x010100E2B8EAB12F896A4898206371FA75F686</vt:lpwstr>
  </property>
</Properties>
</file>