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sldIdLst>
    <p:sldId id="256" r:id="rId4"/>
    <p:sldId id="257" r:id="rId5"/>
    <p:sldId id="258" r:id="rId6"/>
    <p:sldId id="264" r:id="rId7"/>
    <p:sldId id="271" r:id="rId8"/>
    <p:sldId id="274" r:id="rId9"/>
    <p:sldId id="275" r:id="rId10"/>
    <p:sldId id="276" r:id="rId11"/>
    <p:sldId id="278" r:id="rId12"/>
    <p:sldId id="282" r:id="rId13"/>
    <p:sldId id="279" r:id="rId14"/>
    <p:sldId id="280" r:id="rId15"/>
    <p:sldId id="272" r:id="rId16"/>
    <p:sldId id="281" r:id="rId17"/>
    <p:sldId id="263" r:id="rId18"/>
    <p:sldId id="277"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Montserrat Classic" panose="020B0604020202020204" charset="0"/>
      <p:regular r:id="rId24"/>
    </p:embeddedFont>
    <p:embeddedFont>
      <p:font typeface="Montserrat Classic Bold" panose="020B0604020202020204" charset="0"/>
      <p:regular r:id="rId25"/>
    </p:embeddedFont>
    <p:embeddedFont>
      <p:font typeface="Noto Sans" panose="020B0502040504020204" pitchFamily="34" charset="0"/>
      <p:regular r:id="rId26"/>
      <p:bold r:id="rId27"/>
      <p:italic r:id="rId28"/>
      <p:boldItalic r:id="rId29"/>
    </p:embeddedFont>
    <p:embeddedFont>
      <p:font typeface="Poppins Medium" panose="00000600000000000000" pitchFamily="2" charset="0"/>
      <p:regular r:id="rId30"/>
      <p:italic r:id="rId31"/>
    </p:embeddedFont>
    <p:embeddedFont>
      <p:font typeface="Poppins Medium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1.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304800" y="0"/>
            <a:ext cx="18897600" cy="10287000"/>
            <a:chOff x="3775672" y="0"/>
            <a:chExt cx="25196800" cy="13715999"/>
          </a:xfrm>
        </p:grpSpPr>
        <p:sp>
          <p:nvSpPr>
            <p:cNvPr id="3" name="Freeform 3"/>
            <p:cNvSpPr/>
            <p:nvPr/>
          </p:nvSpPr>
          <p:spPr>
            <a:xfrm>
              <a:off x="3775672" y="0"/>
              <a:ext cx="25196800" cy="13715999"/>
            </a:xfrm>
            <a:custGeom>
              <a:avLst/>
              <a:gdLst/>
              <a:ahLst/>
              <a:cxnLst/>
              <a:rect l="l" t="t" r="r" b="b"/>
              <a:pathLst>
                <a:path w="32956500" h="13716000">
                  <a:moveTo>
                    <a:pt x="0" y="0"/>
                  </a:moveTo>
                  <a:lnTo>
                    <a:pt x="32956500" y="0"/>
                  </a:lnTo>
                  <a:lnTo>
                    <a:pt x="32956500" y="13716000"/>
                  </a:lnTo>
                  <a:lnTo>
                    <a:pt x="0" y="13716000"/>
                  </a:lnTo>
                  <a:lnTo>
                    <a:pt x="0" y="0"/>
                  </a:lnTo>
                  <a:close/>
                </a:path>
              </a:pathLst>
            </a:custGeom>
            <a:blipFill>
              <a:blip r:embed="rId2"/>
              <a:stretch>
                <a:fillRect l="-14985" t="-1" r="-15812" b="-1"/>
              </a:stretch>
            </a:blipFill>
          </p:spPr>
        </p:sp>
      </p:grpSp>
      <p:grpSp>
        <p:nvGrpSpPr>
          <p:cNvPr id="4" name="Group 4"/>
          <p:cNvGrpSpPr/>
          <p:nvPr/>
        </p:nvGrpSpPr>
        <p:grpSpPr>
          <a:xfrm>
            <a:off x="68007" y="254306"/>
            <a:ext cx="18091799" cy="9743678"/>
            <a:chOff x="0" y="0"/>
            <a:chExt cx="24122399" cy="12991570"/>
          </a:xfrm>
        </p:grpSpPr>
        <p:grpSp>
          <p:nvGrpSpPr>
            <p:cNvPr id="5" name="Group 5"/>
            <p:cNvGrpSpPr/>
            <p:nvPr/>
          </p:nvGrpSpPr>
          <p:grpSpPr>
            <a:xfrm>
              <a:off x="22713162"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3042348"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23371535" y="0"/>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537640"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866827"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1196013" y="12778346"/>
              <a:ext cx="213224" cy="21322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2350" y="654083"/>
              <a:ext cx="2130048" cy="1165717"/>
            </a:xfrm>
            <a:prstGeom prst="rect">
              <a:avLst/>
            </a:prstGeom>
          </p:spPr>
        </p:pic>
        <p:pic>
          <p:nvPicPr>
            <p:cNvPr id="18" name="Picture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1069880"/>
              <a:ext cx="2130048" cy="1165717"/>
            </a:xfrm>
            <a:prstGeom prst="rect">
              <a:avLst/>
            </a:prstGeom>
          </p:spPr>
        </p:pic>
      </p:grpSp>
      <p:grpSp>
        <p:nvGrpSpPr>
          <p:cNvPr id="19" name="Group 19"/>
          <p:cNvGrpSpPr>
            <a:grpSpLocks noChangeAspect="1"/>
          </p:cNvGrpSpPr>
          <p:nvPr/>
        </p:nvGrpSpPr>
        <p:grpSpPr>
          <a:xfrm>
            <a:off x="8696825" y="1866900"/>
            <a:ext cx="6624523" cy="2212980"/>
            <a:chOff x="0" y="-1611024"/>
            <a:chExt cx="11671300" cy="3898900"/>
          </a:xfrm>
        </p:grpSpPr>
        <p:sp>
          <p:nvSpPr>
            <p:cNvPr id="20" name="Freeform 20"/>
            <p:cNvSpPr/>
            <p:nvPr/>
          </p:nvSpPr>
          <p:spPr>
            <a:xfrm>
              <a:off x="0" y="-1611024"/>
              <a:ext cx="11671300" cy="3898900"/>
            </a:xfrm>
            <a:custGeom>
              <a:avLst/>
              <a:gdLst/>
              <a:ahLst/>
              <a:cxnLst/>
              <a:rect l="l" t="t" r="r" b="b"/>
              <a:pathLst>
                <a:path w="11671300" h="3898900">
                  <a:moveTo>
                    <a:pt x="0" y="0"/>
                  </a:moveTo>
                  <a:lnTo>
                    <a:pt x="0" y="3898900"/>
                  </a:lnTo>
                  <a:lnTo>
                    <a:pt x="11671300" y="3898900"/>
                  </a:lnTo>
                  <a:lnTo>
                    <a:pt x="11671300" y="0"/>
                  </a:lnTo>
                  <a:close/>
                </a:path>
              </a:pathLst>
            </a:custGeom>
            <a:blipFill>
              <a:blip r:embed="rId5"/>
              <a:stretch>
                <a:fillRect l="-321" r="-321"/>
              </a:stretch>
            </a:blipFill>
          </p:spPr>
        </p:sp>
      </p:grpSp>
      <p:sp>
        <p:nvSpPr>
          <p:cNvPr id="21" name="AutoShape 21"/>
          <p:cNvSpPr/>
          <p:nvPr/>
        </p:nvSpPr>
        <p:spPr>
          <a:xfrm>
            <a:off x="8696825" y="8343900"/>
            <a:ext cx="4377027" cy="0"/>
          </a:xfrm>
          <a:prstGeom prst="line">
            <a:avLst/>
          </a:prstGeom>
          <a:ln w="38100" cap="flat">
            <a:solidFill>
              <a:srgbClr val="FFFFFF"/>
            </a:solidFill>
            <a:prstDash val="solid"/>
            <a:headEnd type="none" w="sm" len="sm"/>
            <a:tailEnd type="none" w="sm" len="sm"/>
          </a:ln>
        </p:spPr>
      </p:sp>
      <p:sp>
        <p:nvSpPr>
          <p:cNvPr id="22" name="TextBox 22"/>
          <p:cNvSpPr txBox="1"/>
          <p:nvPr/>
        </p:nvSpPr>
        <p:spPr>
          <a:xfrm>
            <a:off x="8575991" y="4533900"/>
            <a:ext cx="9583814" cy="3795911"/>
          </a:xfrm>
          <a:prstGeom prst="rect">
            <a:avLst/>
          </a:prstGeom>
        </p:spPr>
        <p:txBody>
          <a:bodyPr wrap="square" lIns="0" tIns="0" rIns="0" bIns="0" rtlCol="0" anchor="t">
            <a:spAutoFit/>
          </a:bodyPr>
          <a:lstStyle/>
          <a:p>
            <a:pPr>
              <a:lnSpc>
                <a:spcPts val="7369"/>
              </a:lnSpc>
            </a:pPr>
            <a:r>
              <a:rPr lang="en-US" sz="5400" b="1" dirty="0">
                <a:solidFill>
                  <a:schemeClr val="bg1"/>
                </a:solidFill>
                <a:latin typeface="Arial" panose="020B0604020202020204" pitchFamily="34" charset="0"/>
                <a:cs typeface="Arial" panose="020B0604020202020204" pitchFamily="34" charset="0"/>
              </a:rPr>
              <a:t>EJADA Summer Internship Program for 2023</a:t>
            </a:r>
          </a:p>
          <a:p>
            <a:pPr>
              <a:lnSpc>
                <a:spcPts val="7369"/>
              </a:lnSpc>
            </a:pPr>
            <a:r>
              <a:rPr lang="en-US" sz="3600" spc="73" dirty="0">
                <a:solidFill>
                  <a:schemeClr val="bg1"/>
                </a:solidFill>
                <a:latin typeface="Arial" panose="020B0604020202020204" pitchFamily="34" charset="0"/>
                <a:cs typeface="Arial" panose="020B0604020202020204" pitchFamily="34" charset="0"/>
              </a:rPr>
              <a:t>Microsoft Dynamics CRM</a:t>
            </a:r>
          </a:p>
          <a:p>
            <a:pPr>
              <a:lnSpc>
                <a:spcPts val="7369"/>
              </a:lnSpc>
            </a:pPr>
            <a:r>
              <a:rPr lang="en-US" sz="3600" spc="73" dirty="0">
                <a:solidFill>
                  <a:schemeClr val="bg1"/>
                </a:solidFill>
                <a:latin typeface="Arial" panose="020B0604020202020204" pitchFamily="34" charset="0"/>
                <a:cs typeface="Arial" panose="020B0604020202020204" pitchFamily="34" charset="0"/>
              </a:rPr>
              <a:t> Day (1)</a:t>
            </a:r>
            <a:endParaRPr lang="en-US" sz="3600" spc="73" dirty="0">
              <a:solidFill>
                <a:schemeClr val="bg1"/>
              </a:solidFill>
              <a:latin typeface="Montserrat Classic Bold"/>
            </a:endParaRPr>
          </a:p>
        </p:txBody>
      </p:sp>
      <p:sp>
        <p:nvSpPr>
          <p:cNvPr id="23" name="TextBox 23"/>
          <p:cNvSpPr txBox="1"/>
          <p:nvPr/>
        </p:nvSpPr>
        <p:spPr>
          <a:xfrm>
            <a:off x="8696825" y="8620060"/>
            <a:ext cx="4997473" cy="397545"/>
          </a:xfrm>
          <a:prstGeom prst="rect">
            <a:avLst/>
          </a:prstGeom>
        </p:spPr>
        <p:txBody>
          <a:bodyPr lIns="0" tIns="0" rIns="0" bIns="0" rtlCol="0" anchor="t">
            <a:spAutoFit/>
          </a:bodyPr>
          <a:lstStyle/>
          <a:p>
            <a:pPr algn="l">
              <a:lnSpc>
                <a:spcPts val="3079"/>
              </a:lnSpc>
            </a:pPr>
            <a:r>
              <a:rPr lang="en-US" sz="2199" spc="81" dirty="0">
                <a:solidFill>
                  <a:srgbClr val="FFFFFF"/>
                </a:solidFill>
                <a:latin typeface="Poppins Medium"/>
              </a:rPr>
              <a:t>Date: 04 July,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How Dynamics installed locally?</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577906" y="3042606"/>
            <a:ext cx="16424239" cy="471971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4000" dirty="0"/>
              <a:t> Full server</a:t>
            </a:r>
          </a:p>
          <a:p>
            <a:pPr>
              <a:buFont typeface="Wingdings" panose="05000000000000000000" pitchFamily="2" charset="2"/>
              <a:buChar char="Ø"/>
            </a:pPr>
            <a:r>
              <a:rPr lang="en-US" sz="4000" dirty="0"/>
              <a:t> Divided into 3 servers or more as : </a:t>
            </a:r>
          </a:p>
          <a:p>
            <a:pPr marL="0" indent="0">
              <a:buNone/>
            </a:pPr>
            <a:r>
              <a:rPr lang="en-US" sz="4000" dirty="0"/>
              <a:t>    - Frontend Server</a:t>
            </a:r>
          </a:p>
          <a:p>
            <a:pPr marL="0" indent="0">
              <a:buNone/>
            </a:pPr>
            <a:r>
              <a:rPr lang="en-US" sz="4000" dirty="0"/>
              <a:t>    - Backend Server</a:t>
            </a:r>
          </a:p>
          <a:p>
            <a:pPr marL="0" indent="0">
              <a:buNone/>
            </a:pPr>
            <a:r>
              <a:rPr lang="en-US" sz="4000" dirty="0"/>
              <a:t>    - Database Server</a:t>
            </a:r>
          </a:p>
        </p:txBody>
      </p:sp>
    </p:spTree>
    <p:extLst>
      <p:ext uri="{BB962C8B-B14F-4D97-AF65-F5344CB8AC3E}">
        <p14:creationId xmlns:p14="http://schemas.microsoft.com/office/powerpoint/2010/main" val="38019866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wheel(1)">
                                      <p:cBhvr>
                                        <p:cTn id="12" dur="20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wheel(1)">
                                      <p:cBhvr>
                                        <p:cTn id="17" dur="20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wheel(1)">
                                      <p:cBhvr>
                                        <p:cTn id="22" dur="20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wheel(1)">
                                      <p:cBhvr>
                                        <p:cTn id="27" dur="20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4852939" cy="794448"/>
          </a:xfrm>
          <a:prstGeom prst="rect">
            <a:avLst/>
          </a:prstGeom>
        </p:spPr>
        <p:txBody>
          <a:bodyPr wrap="square" lIns="0" tIns="0" rIns="0" bIns="0" rtlCol="0" anchor="t">
            <a:spAutoFit/>
          </a:bodyPr>
          <a:lstStyle/>
          <a:p>
            <a:pPr>
              <a:lnSpc>
                <a:spcPts val="6145"/>
              </a:lnSpc>
            </a:pPr>
            <a:r>
              <a:rPr lang="en-US" sz="5400" dirty="0">
                <a:solidFill>
                  <a:srgbClr val="002060"/>
                </a:solidFill>
              </a:rPr>
              <a:t>Categories or Modules Dynamics CRM 365 Contains:</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38199" y="2728048"/>
            <a:ext cx="16424239" cy="58286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4400" dirty="0"/>
              <a:t> Marketing</a:t>
            </a:r>
          </a:p>
          <a:p>
            <a:pPr marL="0" indent="0">
              <a:buNone/>
            </a:pPr>
            <a:r>
              <a:rPr lang="en-US" sz="4400" dirty="0"/>
              <a:t>     Provide campaign management</a:t>
            </a:r>
          </a:p>
          <a:p>
            <a:pPr>
              <a:buFont typeface="Wingdings" panose="05000000000000000000" pitchFamily="2" charset="2"/>
              <a:buChar char="Ø"/>
            </a:pPr>
            <a:r>
              <a:rPr lang="en-US" sz="4400" dirty="0"/>
              <a:t> Sales</a:t>
            </a:r>
          </a:p>
          <a:p>
            <a:pPr marL="0" indent="0">
              <a:buNone/>
            </a:pPr>
            <a:r>
              <a:rPr lang="en-US" sz="4400" dirty="0"/>
              <a:t>     Selling a product to a lead converted to an opportunity</a:t>
            </a:r>
          </a:p>
          <a:p>
            <a:pPr>
              <a:buFont typeface="Wingdings" panose="05000000000000000000" pitchFamily="2" charset="2"/>
              <a:buChar char="Ø"/>
            </a:pPr>
            <a:r>
              <a:rPr lang="en-US" sz="4400" dirty="0"/>
              <a:t> Customer Service</a:t>
            </a:r>
          </a:p>
          <a:p>
            <a:pPr marL="0" indent="0">
              <a:buNone/>
            </a:pPr>
            <a:r>
              <a:rPr lang="en-US" sz="4400" dirty="0"/>
              <a:t>     Service after selling </a:t>
            </a:r>
          </a:p>
        </p:txBody>
      </p:sp>
    </p:spTree>
    <p:extLst>
      <p:ext uri="{BB962C8B-B14F-4D97-AF65-F5344CB8AC3E}">
        <p14:creationId xmlns:p14="http://schemas.microsoft.com/office/powerpoint/2010/main" val="3177348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wheel(1)">
                                      <p:cBhvr>
                                        <p:cTn id="12" dur="20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wheel(1)">
                                      <p:cBhvr>
                                        <p:cTn id="17" dur="20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wheel(1)">
                                      <p:cBhvr>
                                        <p:cTn id="22" dur="20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wheel(1)">
                                      <p:cBhvr>
                                        <p:cTn id="27" dur="20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wheel(1)">
                                      <p:cBhvr>
                                        <p:cTn id="32" dur="2000"/>
                                        <p:tgtEl>
                                          <p:spTgt spid="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4852939" cy="794448"/>
          </a:xfrm>
          <a:prstGeom prst="rect">
            <a:avLst/>
          </a:prstGeom>
        </p:spPr>
        <p:txBody>
          <a:bodyPr wrap="square" lIns="0" tIns="0" rIns="0" bIns="0" rtlCol="0" anchor="t">
            <a:spAutoFit/>
          </a:bodyPr>
          <a:lstStyle/>
          <a:p>
            <a:pPr>
              <a:lnSpc>
                <a:spcPts val="6145"/>
              </a:lnSpc>
            </a:pPr>
            <a:r>
              <a:rPr lang="en-US" sz="5400" dirty="0">
                <a:solidFill>
                  <a:srgbClr val="002060"/>
                </a:solidFill>
              </a:rPr>
              <a:t>Why CRM dynamics 365 ?</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38200" y="2942505"/>
            <a:ext cx="16424239" cy="58286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3600" dirty="0"/>
              <a:t>  As you define your CRM strategy and evaluate customer relationship management solutions , look for one that provides a complete view of each customer relationship. You also need a solution that collects relevant data at every customer touchpoint, analyzes it, and surfaces the insights intelligently.</a:t>
            </a:r>
          </a:p>
          <a:p>
            <a:pPr>
              <a:buFont typeface="Wingdings" panose="05000000000000000000" pitchFamily="2" charset="2"/>
              <a:buChar char="Ø"/>
            </a:pPr>
            <a:endParaRPr lang="en-US" sz="3600" dirty="0"/>
          </a:p>
          <a:p>
            <a:pPr>
              <a:buFont typeface="Wingdings" panose="05000000000000000000" pitchFamily="2" charset="2"/>
              <a:buChar char="Ø"/>
            </a:pPr>
            <a:r>
              <a:rPr lang="en-US" sz="3600" dirty="0"/>
              <a:t> Tight integration with other Microsoft business applications (office 365, outlook, third party applications, share point,…)</a:t>
            </a:r>
          </a:p>
          <a:p>
            <a:pPr>
              <a:buFont typeface="Wingdings" panose="05000000000000000000" pitchFamily="2" charset="2"/>
              <a:buChar char="Ø"/>
            </a:pPr>
            <a:endParaRPr lang="en-US" sz="3600" dirty="0"/>
          </a:p>
          <a:p>
            <a:pPr>
              <a:buFont typeface="Wingdings" panose="05000000000000000000" pitchFamily="2" charset="2"/>
              <a:buChar char="Ø"/>
            </a:pPr>
            <a:r>
              <a:rPr lang="en-US" sz="3600" dirty="0"/>
              <a:t>Common UI throughout Microsoft's suite of business applications</a:t>
            </a:r>
          </a:p>
        </p:txBody>
      </p:sp>
    </p:spTree>
    <p:extLst>
      <p:ext uri="{BB962C8B-B14F-4D97-AF65-F5344CB8AC3E}">
        <p14:creationId xmlns:p14="http://schemas.microsoft.com/office/powerpoint/2010/main" val="2704888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4278375" y="4434331"/>
            <a:ext cx="10234751" cy="10552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a:t>Who are Dynamics 365 End Users?</a:t>
            </a:r>
          </a:p>
        </p:txBody>
      </p:sp>
    </p:spTree>
    <p:extLst>
      <p:ext uri="{BB962C8B-B14F-4D97-AF65-F5344CB8AC3E}">
        <p14:creationId xmlns:p14="http://schemas.microsoft.com/office/powerpoint/2010/main" val="17204165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5767339" cy="794448"/>
          </a:xfrm>
          <a:prstGeom prst="rect">
            <a:avLst/>
          </a:prstGeom>
        </p:spPr>
        <p:txBody>
          <a:bodyPr wrap="square" lIns="0" tIns="0" rIns="0" bIns="0" rtlCol="0" anchor="t">
            <a:spAutoFit/>
          </a:bodyPr>
          <a:lstStyle/>
          <a:p>
            <a:pPr>
              <a:lnSpc>
                <a:spcPts val="6145"/>
              </a:lnSpc>
            </a:pPr>
            <a:r>
              <a:rPr lang="en-US" sz="5400" dirty="0">
                <a:solidFill>
                  <a:srgbClr val="002060"/>
                </a:solidFill>
              </a:rPr>
              <a:t>Learn more about CRM Dynamics 365 </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7" name="Content Placeholder 2">
            <a:extLst>
              <a:ext uri="{FF2B5EF4-FFF2-40B4-BE49-F238E27FC236}">
                <a16:creationId xmlns:a16="http://schemas.microsoft.com/office/drawing/2014/main" id="{3E2993F0-3731-6B93-82F1-174E9B62886A}"/>
              </a:ext>
            </a:extLst>
          </p:cNvPr>
          <p:cNvSpPr txBox="1">
            <a:spLocks/>
          </p:cNvSpPr>
          <p:nvPr/>
        </p:nvSpPr>
        <p:spPr>
          <a:xfrm>
            <a:off x="670538" y="2728048"/>
            <a:ext cx="15891732" cy="570981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https://learn.microsoft.com/en-us/dynamics365/</a:t>
            </a:r>
          </a:p>
        </p:txBody>
      </p:sp>
    </p:spTree>
    <p:extLst>
      <p:ext uri="{BB962C8B-B14F-4D97-AF65-F5344CB8AC3E}">
        <p14:creationId xmlns:p14="http://schemas.microsoft.com/office/powerpoint/2010/main" val="2018403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p:cTn id="7"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
            <a:extLst>
              <a:ext uri="{FF2B5EF4-FFF2-40B4-BE49-F238E27FC236}">
                <a16:creationId xmlns:a16="http://schemas.microsoft.com/office/drawing/2014/main" id="{D08877FC-6682-6826-146C-B8F900CEAC83}"/>
              </a:ext>
            </a:extLst>
          </p:cNvPr>
          <p:cNvGrpSpPr>
            <a:grpSpLocks noChangeAspect="1"/>
          </p:cNvGrpSpPr>
          <p:nvPr/>
        </p:nvGrpSpPr>
        <p:grpSpPr>
          <a:xfrm>
            <a:off x="-381000" y="0"/>
            <a:ext cx="18897600" cy="10287000"/>
            <a:chOff x="3775672" y="0"/>
            <a:chExt cx="25196800" cy="13715999"/>
          </a:xfrm>
        </p:grpSpPr>
        <p:sp>
          <p:nvSpPr>
            <p:cNvPr id="23" name="Freeform 3">
              <a:extLst>
                <a:ext uri="{FF2B5EF4-FFF2-40B4-BE49-F238E27FC236}">
                  <a16:creationId xmlns:a16="http://schemas.microsoft.com/office/drawing/2014/main" id="{BD88A3A4-9772-B89A-66C1-B768DF1EC1A1}"/>
                </a:ext>
              </a:extLst>
            </p:cNvPr>
            <p:cNvSpPr/>
            <p:nvPr/>
          </p:nvSpPr>
          <p:spPr>
            <a:xfrm>
              <a:off x="3775672" y="0"/>
              <a:ext cx="25196800" cy="13715999"/>
            </a:xfrm>
            <a:custGeom>
              <a:avLst/>
              <a:gdLst/>
              <a:ahLst/>
              <a:cxnLst/>
              <a:rect l="l" t="t" r="r" b="b"/>
              <a:pathLst>
                <a:path w="32956500" h="13716000">
                  <a:moveTo>
                    <a:pt x="0" y="0"/>
                  </a:moveTo>
                  <a:lnTo>
                    <a:pt x="32956500" y="0"/>
                  </a:lnTo>
                  <a:lnTo>
                    <a:pt x="32956500" y="13716000"/>
                  </a:lnTo>
                  <a:lnTo>
                    <a:pt x="0" y="13716000"/>
                  </a:lnTo>
                  <a:lnTo>
                    <a:pt x="0" y="0"/>
                  </a:lnTo>
                  <a:close/>
                </a:path>
              </a:pathLst>
            </a:custGeom>
            <a:blipFill>
              <a:blip r:embed="rId2"/>
              <a:stretch>
                <a:fillRect l="-14985" t="-1" r="-15812" b="-1"/>
              </a:stretch>
            </a:blipFill>
          </p:spPr>
        </p:sp>
      </p:grpSp>
      <p:grpSp>
        <p:nvGrpSpPr>
          <p:cNvPr id="4" name="Group 4"/>
          <p:cNvGrpSpPr/>
          <p:nvPr/>
        </p:nvGrpSpPr>
        <p:grpSpPr>
          <a:xfrm>
            <a:off x="68007" y="254306"/>
            <a:ext cx="18091799" cy="9743678"/>
            <a:chOff x="0" y="0"/>
            <a:chExt cx="24122399" cy="12991570"/>
          </a:xfrm>
        </p:grpSpPr>
        <p:grpSp>
          <p:nvGrpSpPr>
            <p:cNvPr id="5" name="Group 5"/>
            <p:cNvGrpSpPr/>
            <p:nvPr/>
          </p:nvGrpSpPr>
          <p:grpSpPr>
            <a:xfrm>
              <a:off x="22713162"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3042348"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23371535" y="0"/>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537640"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866827"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1196013" y="12778346"/>
              <a:ext cx="213224" cy="21322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2350" y="654083"/>
              <a:ext cx="2130048" cy="1165717"/>
            </a:xfrm>
            <a:prstGeom prst="rect">
              <a:avLst/>
            </a:prstGeom>
          </p:spPr>
        </p:pic>
        <p:pic>
          <p:nvPicPr>
            <p:cNvPr id="18" name="Picture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1069880"/>
              <a:ext cx="2130048" cy="1165717"/>
            </a:xfrm>
            <a:prstGeom prst="rect">
              <a:avLst/>
            </a:prstGeom>
          </p:spPr>
        </p:pic>
      </p:grpSp>
      <p:sp>
        <p:nvSpPr>
          <p:cNvPr id="21" name="TextBox 21"/>
          <p:cNvSpPr txBox="1"/>
          <p:nvPr/>
        </p:nvSpPr>
        <p:spPr>
          <a:xfrm>
            <a:off x="8910567" y="4610100"/>
            <a:ext cx="8686448" cy="1641475"/>
          </a:xfrm>
          <a:prstGeom prst="rect">
            <a:avLst/>
          </a:prstGeom>
        </p:spPr>
        <p:txBody>
          <a:bodyPr lIns="0" tIns="0" rIns="0" bIns="0" rtlCol="0" anchor="t">
            <a:spAutoFit/>
          </a:bodyPr>
          <a:lstStyle/>
          <a:p>
            <a:pPr>
              <a:lnSpc>
                <a:spcPts val="12828"/>
              </a:lnSpc>
            </a:pPr>
            <a:r>
              <a:rPr lang="en-US" sz="9600" dirty="0">
                <a:solidFill>
                  <a:schemeClr val="bg1"/>
                </a:solidFill>
              </a:rPr>
              <a:t> Any Questions?</a:t>
            </a:r>
            <a:endParaRPr lang="en-US" sz="9163" spc="128" dirty="0">
              <a:solidFill>
                <a:schemeClr val="bg1"/>
              </a:solidFill>
              <a:latin typeface="Poppins Medium Bold"/>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
            <a:extLst>
              <a:ext uri="{FF2B5EF4-FFF2-40B4-BE49-F238E27FC236}">
                <a16:creationId xmlns:a16="http://schemas.microsoft.com/office/drawing/2014/main" id="{D08877FC-6682-6826-146C-B8F900CEAC83}"/>
              </a:ext>
            </a:extLst>
          </p:cNvPr>
          <p:cNvGrpSpPr>
            <a:grpSpLocks noChangeAspect="1"/>
          </p:cNvGrpSpPr>
          <p:nvPr/>
        </p:nvGrpSpPr>
        <p:grpSpPr>
          <a:xfrm>
            <a:off x="-381000" y="0"/>
            <a:ext cx="18897600" cy="10287000"/>
            <a:chOff x="3775672" y="0"/>
            <a:chExt cx="25196800" cy="13715999"/>
          </a:xfrm>
        </p:grpSpPr>
        <p:sp>
          <p:nvSpPr>
            <p:cNvPr id="23" name="Freeform 3">
              <a:extLst>
                <a:ext uri="{FF2B5EF4-FFF2-40B4-BE49-F238E27FC236}">
                  <a16:creationId xmlns:a16="http://schemas.microsoft.com/office/drawing/2014/main" id="{BD88A3A4-9772-B89A-66C1-B768DF1EC1A1}"/>
                </a:ext>
              </a:extLst>
            </p:cNvPr>
            <p:cNvSpPr/>
            <p:nvPr/>
          </p:nvSpPr>
          <p:spPr>
            <a:xfrm>
              <a:off x="3775672" y="0"/>
              <a:ext cx="25196800" cy="13715999"/>
            </a:xfrm>
            <a:custGeom>
              <a:avLst/>
              <a:gdLst/>
              <a:ahLst/>
              <a:cxnLst/>
              <a:rect l="l" t="t" r="r" b="b"/>
              <a:pathLst>
                <a:path w="32956500" h="13716000">
                  <a:moveTo>
                    <a:pt x="0" y="0"/>
                  </a:moveTo>
                  <a:lnTo>
                    <a:pt x="32956500" y="0"/>
                  </a:lnTo>
                  <a:lnTo>
                    <a:pt x="32956500" y="13716000"/>
                  </a:lnTo>
                  <a:lnTo>
                    <a:pt x="0" y="13716000"/>
                  </a:lnTo>
                  <a:lnTo>
                    <a:pt x="0" y="0"/>
                  </a:lnTo>
                  <a:close/>
                </a:path>
              </a:pathLst>
            </a:custGeom>
            <a:blipFill>
              <a:blip r:embed="rId2"/>
              <a:stretch>
                <a:fillRect l="-14985" t="-1" r="-15812" b="-1"/>
              </a:stretch>
            </a:blipFill>
          </p:spPr>
        </p:sp>
      </p:grpSp>
      <p:grpSp>
        <p:nvGrpSpPr>
          <p:cNvPr id="4" name="Group 4"/>
          <p:cNvGrpSpPr/>
          <p:nvPr/>
        </p:nvGrpSpPr>
        <p:grpSpPr>
          <a:xfrm>
            <a:off x="68007" y="254306"/>
            <a:ext cx="18091799" cy="9743678"/>
            <a:chOff x="0" y="0"/>
            <a:chExt cx="24122399" cy="12991570"/>
          </a:xfrm>
        </p:grpSpPr>
        <p:grpSp>
          <p:nvGrpSpPr>
            <p:cNvPr id="5" name="Group 5"/>
            <p:cNvGrpSpPr/>
            <p:nvPr/>
          </p:nvGrpSpPr>
          <p:grpSpPr>
            <a:xfrm>
              <a:off x="22713162"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3042348"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23371535" y="0"/>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537640"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866827"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1196013" y="12778346"/>
              <a:ext cx="213224" cy="21322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2350" y="654083"/>
              <a:ext cx="2130048" cy="1165717"/>
            </a:xfrm>
            <a:prstGeom prst="rect">
              <a:avLst/>
            </a:prstGeom>
          </p:spPr>
        </p:pic>
        <p:pic>
          <p:nvPicPr>
            <p:cNvPr id="18" name="Picture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1069880"/>
              <a:ext cx="2130048" cy="1165717"/>
            </a:xfrm>
            <a:prstGeom prst="rect">
              <a:avLst/>
            </a:prstGeom>
          </p:spPr>
        </p:pic>
      </p:grpSp>
      <p:grpSp>
        <p:nvGrpSpPr>
          <p:cNvPr id="19" name="Group 19"/>
          <p:cNvGrpSpPr>
            <a:grpSpLocks noChangeAspect="1"/>
          </p:cNvGrpSpPr>
          <p:nvPr/>
        </p:nvGrpSpPr>
        <p:grpSpPr>
          <a:xfrm>
            <a:off x="8696825" y="4219151"/>
            <a:ext cx="6624523" cy="2212980"/>
            <a:chOff x="0" y="0"/>
            <a:chExt cx="11671300" cy="3898900"/>
          </a:xfrm>
        </p:grpSpPr>
        <p:sp>
          <p:nvSpPr>
            <p:cNvPr id="20" name="Freeform 20"/>
            <p:cNvSpPr/>
            <p:nvPr/>
          </p:nvSpPr>
          <p:spPr>
            <a:xfrm>
              <a:off x="0" y="0"/>
              <a:ext cx="11671300" cy="3898900"/>
            </a:xfrm>
            <a:custGeom>
              <a:avLst/>
              <a:gdLst/>
              <a:ahLst/>
              <a:cxnLst/>
              <a:rect l="l" t="t" r="r" b="b"/>
              <a:pathLst>
                <a:path w="11671300" h="3898900">
                  <a:moveTo>
                    <a:pt x="0" y="0"/>
                  </a:moveTo>
                  <a:lnTo>
                    <a:pt x="0" y="3898900"/>
                  </a:lnTo>
                  <a:lnTo>
                    <a:pt x="11671300" y="3898900"/>
                  </a:lnTo>
                  <a:lnTo>
                    <a:pt x="11671300" y="0"/>
                  </a:lnTo>
                  <a:close/>
                </a:path>
              </a:pathLst>
            </a:custGeom>
            <a:blipFill>
              <a:blip r:embed="rId5"/>
              <a:stretch>
                <a:fillRect l="-321" r="-321"/>
              </a:stretch>
            </a:blipFill>
          </p:spPr>
        </p:sp>
      </p:grpSp>
      <p:sp>
        <p:nvSpPr>
          <p:cNvPr id="21" name="TextBox 21"/>
          <p:cNvSpPr txBox="1"/>
          <p:nvPr/>
        </p:nvSpPr>
        <p:spPr>
          <a:xfrm>
            <a:off x="8696825" y="6698410"/>
            <a:ext cx="8686448" cy="1567441"/>
          </a:xfrm>
          <a:prstGeom prst="rect">
            <a:avLst/>
          </a:prstGeom>
        </p:spPr>
        <p:txBody>
          <a:bodyPr lIns="0" tIns="0" rIns="0" bIns="0" rtlCol="0" anchor="t">
            <a:spAutoFit/>
          </a:bodyPr>
          <a:lstStyle/>
          <a:p>
            <a:pPr algn="l">
              <a:lnSpc>
                <a:spcPts val="12828"/>
              </a:lnSpc>
            </a:pPr>
            <a:r>
              <a:rPr lang="en-US" sz="9163" spc="128">
                <a:solidFill>
                  <a:srgbClr val="FFFFFF"/>
                </a:solidFill>
                <a:latin typeface="Poppins Medium Bold"/>
              </a:rPr>
              <a:t>Thank You</a:t>
            </a:r>
          </a:p>
        </p:txBody>
      </p:sp>
    </p:spTree>
    <p:extLst>
      <p:ext uri="{BB962C8B-B14F-4D97-AF65-F5344CB8AC3E}">
        <p14:creationId xmlns:p14="http://schemas.microsoft.com/office/powerpoint/2010/main" val="16347227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292"/>
        </a:solidFill>
        <a:effectLst/>
      </p:bgPr>
    </p:bg>
    <p:spTree>
      <p:nvGrpSpPr>
        <p:cNvPr id="1" name=""/>
        <p:cNvGrpSpPr/>
        <p:nvPr/>
      </p:nvGrpSpPr>
      <p:grpSpPr>
        <a:xfrm>
          <a:off x="0" y="0"/>
          <a:ext cx="0" cy="0"/>
          <a:chOff x="0" y="0"/>
          <a:chExt cx="0" cy="0"/>
        </a:xfrm>
      </p:grpSpPr>
      <p:grpSp>
        <p:nvGrpSpPr>
          <p:cNvPr id="2" name="Group 2"/>
          <p:cNvGrpSpPr/>
          <p:nvPr/>
        </p:nvGrpSpPr>
        <p:grpSpPr>
          <a:xfrm>
            <a:off x="68007" y="254306"/>
            <a:ext cx="18091799" cy="9743678"/>
            <a:chOff x="0" y="0"/>
            <a:chExt cx="24122399" cy="12991570"/>
          </a:xfrm>
        </p:grpSpPr>
        <p:grpSp>
          <p:nvGrpSpPr>
            <p:cNvPr id="3" name="Group 3"/>
            <p:cNvGrpSpPr/>
            <p:nvPr/>
          </p:nvGrpSpPr>
          <p:grpSpPr>
            <a:xfrm>
              <a:off x="22713162" y="0"/>
              <a:ext cx="213224" cy="21322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23042348"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23371535"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537640" y="12778346"/>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1" name="Group 11"/>
            <p:cNvGrpSpPr/>
            <p:nvPr/>
          </p:nvGrpSpPr>
          <p:grpSpPr>
            <a:xfrm>
              <a:off x="866827"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3" name="Group 13"/>
            <p:cNvGrpSpPr/>
            <p:nvPr/>
          </p:nvGrpSpPr>
          <p:grpSpPr>
            <a:xfrm>
              <a:off x="1196013"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992350" y="654083"/>
              <a:ext cx="2130048" cy="1165717"/>
            </a:xfrm>
            <a:prstGeom prst="rect">
              <a:avLst/>
            </a:prstGeom>
          </p:spPr>
        </p:pic>
        <p:pic>
          <p:nvPicPr>
            <p:cNvPr id="16" name="Picture 1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1069880"/>
              <a:ext cx="2130048" cy="1165717"/>
            </a:xfrm>
            <a:prstGeom prst="rect">
              <a:avLst/>
            </a:prstGeom>
          </p:spPr>
        </p:pic>
      </p:grpSp>
      <p:grpSp>
        <p:nvGrpSpPr>
          <p:cNvPr id="17" name="Group 17"/>
          <p:cNvGrpSpPr/>
          <p:nvPr/>
        </p:nvGrpSpPr>
        <p:grpSpPr>
          <a:xfrm>
            <a:off x="-343759" y="8962992"/>
            <a:ext cx="18975519" cy="1772380"/>
            <a:chOff x="0" y="0"/>
            <a:chExt cx="6418879" cy="599546"/>
          </a:xfrm>
        </p:grpSpPr>
        <p:sp>
          <p:nvSpPr>
            <p:cNvPr id="18" name="Freeform 18"/>
            <p:cNvSpPr/>
            <p:nvPr/>
          </p:nvSpPr>
          <p:spPr>
            <a:xfrm>
              <a:off x="0" y="0"/>
              <a:ext cx="6418879" cy="599546"/>
            </a:xfrm>
            <a:custGeom>
              <a:avLst/>
              <a:gdLst/>
              <a:ahLst/>
              <a:cxnLst/>
              <a:rect l="l" t="t" r="r" b="b"/>
              <a:pathLst>
                <a:path w="6418879" h="599546">
                  <a:moveTo>
                    <a:pt x="0" y="0"/>
                  </a:moveTo>
                  <a:lnTo>
                    <a:pt x="6418879" y="0"/>
                  </a:lnTo>
                  <a:lnTo>
                    <a:pt x="6418879" y="599546"/>
                  </a:lnTo>
                  <a:lnTo>
                    <a:pt x="0" y="599546"/>
                  </a:lnTo>
                  <a:close/>
                </a:path>
              </a:pathLst>
            </a:custGeom>
            <a:solidFill>
              <a:srgbClr val="FFFFFF"/>
            </a:solidFill>
          </p:spPr>
        </p:sp>
      </p:grpSp>
      <p:pic>
        <p:nvPicPr>
          <p:cNvPr id="20" name="Picture 20"/>
          <p:cNvPicPr>
            <a:picLocks noChangeAspect="1"/>
          </p:cNvPicPr>
          <p:nvPr/>
        </p:nvPicPr>
        <p:blipFill>
          <a:blip r:embed="rId4">
            <a:alphaModFix amt="13000"/>
          </a:blip>
          <a:srcRect/>
          <a:stretch>
            <a:fillRect/>
          </a:stretch>
        </p:blipFill>
        <p:spPr>
          <a:xfrm>
            <a:off x="0" y="3151518"/>
            <a:ext cx="18288000" cy="5878181"/>
          </a:xfrm>
          <a:prstGeom prst="rect">
            <a:avLst/>
          </a:prstGeom>
        </p:spPr>
      </p:pic>
      <p:sp>
        <p:nvSpPr>
          <p:cNvPr id="22" name="TextBox 22"/>
          <p:cNvSpPr txBox="1"/>
          <p:nvPr/>
        </p:nvSpPr>
        <p:spPr>
          <a:xfrm>
            <a:off x="595745" y="1919035"/>
            <a:ext cx="5183111" cy="1064394"/>
          </a:xfrm>
          <a:prstGeom prst="rect">
            <a:avLst/>
          </a:prstGeom>
        </p:spPr>
        <p:txBody>
          <a:bodyPr lIns="0" tIns="0" rIns="0" bIns="0" rtlCol="0" anchor="t">
            <a:spAutoFit/>
          </a:bodyPr>
          <a:lstStyle/>
          <a:p>
            <a:pPr>
              <a:lnSpc>
                <a:spcPts val="8258"/>
              </a:lnSpc>
            </a:pPr>
            <a:r>
              <a:rPr lang="en-US" sz="8258" dirty="0">
                <a:solidFill>
                  <a:srgbClr val="FFFFFF"/>
                </a:solidFill>
                <a:latin typeface="Garet Book"/>
              </a:rPr>
              <a:t>Agenda</a:t>
            </a:r>
          </a:p>
        </p:txBody>
      </p:sp>
      <p:sp>
        <p:nvSpPr>
          <p:cNvPr id="26" name="AutoShape 26"/>
          <p:cNvSpPr/>
          <p:nvPr/>
        </p:nvSpPr>
        <p:spPr>
          <a:xfrm>
            <a:off x="3432095" y="10013658"/>
            <a:ext cx="4377027" cy="0"/>
          </a:xfrm>
          <a:prstGeom prst="line">
            <a:avLst/>
          </a:prstGeom>
          <a:ln w="38100" cap="flat">
            <a:solidFill>
              <a:srgbClr val="034792"/>
            </a:solidFill>
            <a:prstDash val="solid"/>
            <a:headEnd type="none" w="sm" len="sm"/>
            <a:tailEnd type="none" w="sm" len="sm"/>
          </a:ln>
        </p:spPr>
      </p:sp>
      <p:grpSp>
        <p:nvGrpSpPr>
          <p:cNvPr id="27" name="Group 27"/>
          <p:cNvGrpSpPr/>
          <p:nvPr/>
        </p:nvGrpSpPr>
        <p:grpSpPr>
          <a:xfrm>
            <a:off x="8832949" y="9911562"/>
            <a:ext cx="223242" cy="223242"/>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9" name="Group 29"/>
          <p:cNvGrpSpPr/>
          <p:nvPr/>
        </p:nvGrpSpPr>
        <p:grpSpPr>
          <a:xfrm>
            <a:off x="9122866" y="9911562"/>
            <a:ext cx="223242" cy="223242"/>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31" name="Group 31"/>
          <p:cNvGrpSpPr/>
          <p:nvPr/>
        </p:nvGrpSpPr>
        <p:grpSpPr>
          <a:xfrm>
            <a:off x="9417481" y="9911562"/>
            <a:ext cx="223242" cy="223242"/>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pic>
        <p:nvPicPr>
          <p:cNvPr id="33" name="Picture 33"/>
          <p:cNvPicPr>
            <a:picLocks noChangeAspect="1"/>
          </p:cNvPicPr>
          <p:nvPr/>
        </p:nvPicPr>
        <p:blipFill>
          <a:blip r:embed="rId5"/>
          <a:srcRect/>
          <a:stretch>
            <a:fillRect/>
          </a:stretch>
        </p:blipFill>
        <p:spPr>
          <a:xfrm>
            <a:off x="595745" y="256060"/>
            <a:ext cx="3485744" cy="1159010"/>
          </a:xfrm>
          <a:prstGeom prst="rect">
            <a:avLst/>
          </a:prstGeom>
        </p:spPr>
      </p:pic>
      <p:sp>
        <p:nvSpPr>
          <p:cNvPr id="36" name="TextBox 3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34" name="TextBox 19"/>
          <p:cNvSpPr txBox="1"/>
          <p:nvPr/>
        </p:nvSpPr>
        <p:spPr>
          <a:xfrm>
            <a:off x="630798" y="4144381"/>
            <a:ext cx="10570602" cy="2436564"/>
          </a:xfrm>
          <a:prstGeom prst="rect">
            <a:avLst/>
          </a:prstGeom>
        </p:spPr>
        <p:txBody>
          <a:bodyPr wrap="square" lIns="0" tIns="0" rIns="0" bIns="0" rtlCol="0" anchor="t">
            <a:spAutoFit/>
          </a:bodyPr>
          <a:lstStyle/>
          <a:p>
            <a:pPr marL="457200" indent="-457200">
              <a:lnSpc>
                <a:spcPts val="3814"/>
              </a:lnSpc>
              <a:buFont typeface="Wingdings" panose="05000000000000000000" pitchFamily="2" charset="2"/>
              <a:buChar char="Ø"/>
            </a:pPr>
            <a:r>
              <a:rPr lang="en-US" sz="3499" spc="398" dirty="0">
                <a:solidFill>
                  <a:schemeClr val="bg1"/>
                </a:solidFill>
                <a:latin typeface="Poppins Medium"/>
              </a:rPr>
              <a:t>Microsoft Dynamics CRM Overview</a:t>
            </a:r>
          </a:p>
          <a:p>
            <a:pPr marL="457200" indent="-457200">
              <a:lnSpc>
                <a:spcPts val="3814"/>
              </a:lnSpc>
              <a:buFont typeface="Wingdings" panose="05000000000000000000" pitchFamily="2" charset="2"/>
              <a:buChar char="Ø"/>
            </a:pPr>
            <a:endParaRPr lang="en-US" sz="3499" spc="398" dirty="0">
              <a:solidFill>
                <a:schemeClr val="bg1"/>
              </a:solidFill>
              <a:latin typeface="Poppins Medium"/>
            </a:endParaRPr>
          </a:p>
          <a:p>
            <a:pPr marL="457200" indent="-457200">
              <a:lnSpc>
                <a:spcPts val="3814"/>
              </a:lnSpc>
              <a:buFont typeface="Wingdings" panose="05000000000000000000" pitchFamily="2" charset="2"/>
              <a:buChar char="Ø"/>
            </a:pPr>
            <a:endParaRPr lang="en-US" sz="3499" spc="398" dirty="0">
              <a:solidFill>
                <a:schemeClr val="bg1"/>
              </a:solidFill>
              <a:latin typeface="Poppins Medium"/>
            </a:endParaRPr>
          </a:p>
          <a:p>
            <a:pPr marL="457200" indent="-457200">
              <a:lnSpc>
                <a:spcPts val="3814"/>
              </a:lnSpc>
              <a:buFont typeface="Wingdings" panose="05000000000000000000" pitchFamily="2" charset="2"/>
              <a:buChar char="Ø"/>
            </a:pPr>
            <a:r>
              <a:rPr lang="en-US" sz="3499" spc="398" dirty="0">
                <a:solidFill>
                  <a:schemeClr val="bg1"/>
                </a:solidFill>
                <a:latin typeface="Poppins Medium"/>
              </a:rPr>
              <a:t>Environment Trial Setup</a:t>
            </a:r>
          </a:p>
          <a:p>
            <a:pPr marL="457200" indent="-457200">
              <a:lnSpc>
                <a:spcPts val="3814"/>
              </a:lnSpc>
              <a:buFont typeface="Wingdings" panose="05000000000000000000" pitchFamily="2" charset="2"/>
              <a:buChar char="Ø"/>
            </a:pPr>
            <a:endParaRPr lang="en-US" sz="3499" spc="398" dirty="0">
              <a:solidFill>
                <a:schemeClr val="bg1"/>
              </a:solidFill>
              <a:latin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Subtitle 2"/>
          <p:cNvSpPr txBox="1">
            <a:spLocks/>
          </p:cNvSpPr>
          <p:nvPr/>
        </p:nvSpPr>
        <p:spPr>
          <a:xfrm>
            <a:off x="4938051" y="4229100"/>
            <a:ext cx="8915400" cy="103606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a:solidFill>
                  <a:srgbClr val="002060"/>
                </a:solidFill>
              </a:rPr>
              <a:t>What is CRM Dynamics ?</a:t>
            </a:r>
            <a:endParaRPr lang="en-US" sz="6600" b="1" dirty="0">
              <a:solidFill>
                <a:srgbClr val="002060"/>
              </a:solidFill>
            </a:endParaRPr>
          </a:p>
          <a:p>
            <a:pPr lvl="1" indent="-342900">
              <a:buFont typeface="Wingdings" panose="05000000000000000000" pitchFamily="2" charset="2"/>
              <a:buChar char="Ø"/>
            </a:pPr>
            <a:endParaRPr lang="en-US" sz="6600" b="1" dirty="0">
              <a:solidFill>
                <a:srgbClr val="002060"/>
              </a:solidFill>
            </a:endParaRPr>
          </a:p>
          <a:p>
            <a:pPr marL="400050" lvl="1" indent="0">
              <a:buFont typeface="Arial" pitchFamily="34" charset="0"/>
              <a:buNone/>
            </a:pPr>
            <a:endParaRPr lang="en-US" sz="6600" b="1" dirty="0">
              <a:solidFill>
                <a:srgbClr val="002060"/>
              </a:solidFill>
            </a:endParaRPr>
          </a:p>
          <a:p>
            <a:pPr lvl="1" indent="-342900">
              <a:buFont typeface="Wingdings" panose="05000000000000000000" pitchFamily="2" charset="2"/>
              <a:buChar char="Ø"/>
            </a:pPr>
            <a:endParaRPr lang="en-US" sz="6600" b="1" dirty="0">
              <a:solidFill>
                <a:srgbClr val="002060"/>
              </a:solidFill>
            </a:endParaRPr>
          </a:p>
          <a:p>
            <a:endParaRPr lang="en-US" sz="6600" b="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1000"/>
                                        <p:tgtEl>
                                          <p:spTgt spid="28">
                                            <p:txEl>
                                              <p:pRg st="0" end="0"/>
                                            </p:txEl>
                                          </p:spTgt>
                                        </p:tgtEl>
                                      </p:cBhvr>
                                    </p:animEffect>
                                    <p:anim calcmode="lin" valueType="num">
                                      <p:cBhvr>
                                        <p:cTn id="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703823"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37" name="Subtitle 2"/>
          <p:cNvSpPr txBox="1">
            <a:spLocks/>
          </p:cNvSpPr>
          <p:nvPr/>
        </p:nvSpPr>
        <p:spPr>
          <a:xfrm>
            <a:off x="435674" y="1728310"/>
            <a:ext cx="16826765" cy="64706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4000" b="1" dirty="0"/>
          </a:p>
        </p:txBody>
      </p:sp>
      <p:sp>
        <p:nvSpPr>
          <p:cNvPr id="5" name="Rectangle 4"/>
          <p:cNvSpPr/>
          <p:nvPr/>
        </p:nvSpPr>
        <p:spPr>
          <a:xfrm>
            <a:off x="615662" y="1901455"/>
            <a:ext cx="15614938" cy="3785652"/>
          </a:xfrm>
          <a:prstGeom prst="rect">
            <a:avLst/>
          </a:prstGeom>
        </p:spPr>
        <p:txBody>
          <a:bodyPr wrap="square">
            <a:spAutoFit/>
          </a:bodyPr>
          <a:lstStyle/>
          <a:p>
            <a:pPr>
              <a:buFont typeface="Wingdings" panose="05000000000000000000" pitchFamily="2" charset="2"/>
              <a:buChar char="Ø"/>
            </a:pPr>
            <a:r>
              <a:rPr lang="en-US" sz="4000" dirty="0"/>
              <a:t>Customer Relationship Management (CRM) is a system for managing a company’s interactions with current and future customers. It often involves using technology to organize, automate, and synchronize sales, marketing, customer service, and technical support. CRM can help reduce costs and increase profitability by organizing and automating business processes that nurture customer satisfaction and loyalty.</a:t>
            </a:r>
            <a:endParaRPr lang="en-US" sz="4000" b="1" dirty="0">
              <a:solidFill>
                <a:schemeClr val="tx2"/>
              </a:solidFill>
            </a:endParaRPr>
          </a:p>
        </p:txBody>
      </p:sp>
    </p:spTree>
    <p:extLst>
      <p:ext uri="{BB962C8B-B14F-4D97-AF65-F5344CB8AC3E}">
        <p14:creationId xmlns:p14="http://schemas.microsoft.com/office/powerpoint/2010/main" val="957007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Dynamics 365 Deployment Options</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38199" y="2522701"/>
            <a:ext cx="16424239" cy="658080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b="1" dirty="0">
                <a:solidFill>
                  <a:srgbClr val="002060"/>
                </a:solidFill>
              </a:rPr>
              <a:t> On Cloud Deployment</a:t>
            </a:r>
          </a:p>
          <a:p>
            <a:pPr marL="0" indent="0">
              <a:buNone/>
            </a:pPr>
            <a:endParaRPr lang="en-US" sz="1000" b="1" dirty="0">
              <a:solidFill>
                <a:srgbClr val="002060"/>
              </a:solidFill>
            </a:endParaRPr>
          </a:p>
          <a:p>
            <a:r>
              <a:rPr lang="en-US" dirty="0"/>
              <a:t>Cloud-based instances of Dynamics 365 are hosted on Azure, Microsoft’s web services platform, which allows programs and services to be built, tested, deployed, and managed from a network of managed data centers located across the globe.</a:t>
            </a:r>
          </a:p>
          <a:p>
            <a:pPr marL="0" indent="0">
              <a:buNone/>
            </a:pPr>
            <a:endParaRPr lang="en-US" dirty="0"/>
          </a:p>
          <a:p>
            <a:r>
              <a:rPr lang="en-US" dirty="0"/>
              <a:t>With a cloud-based instance of Dynamics 365, the software “lives” on Microsoft’s servers, so all you need to use it is an internet connection and a web browser.</a:t>
            </a:r>
          </a:p>
          <a:p>
            <a:pPr marL="0" indent="0">
              <a:buNone/>
            </a:pPr>
            <a:endParaRPr lang="en-US" dirty="0"/>
          </a:p>
          <a:p>
            <a:r>
              <a:rPr lang="en-US" dirty="0"/>
              <a:t>As the software is hosted on its own servers, Microsoft is primarily responsible for maintaining all of your software infrastructure from their end. This includes managing security measures, issuing updates, and performing data backups.</a:t>
            </a:r>
          </a:p>
        </p:txBody>
      </p:sp>
    </p:spTree>
    <p:extLst>
      <p:ext uri="{BB962C8B-B14F-4D97-AF65-F5344CB8AC3E}">
        <p14:creationId xmlns:p14="http://schemas.microsoft.com/office/powerpoint/2010/main" val="2099290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Dynamics 365 Deployment Options</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38200" y="2654217"/>
            <a:ext cx="16424239" cy="509971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b="1" dirty="0">
                <a:solidFill>
                  <a:srgbClr val="002060"/>
                </a:solidFill>
              </a:rPr>
              <a:t> On-premise Deployment</a:t>
            </a:r>
          </a:p>
          <a:p>
            <a:pPr marL="0" indent="0">
              <a:buNone/>
            </a:pPr>
            <a:endParaRPr lang="en-US" sz="1000" b="1" dirty="0">
              <a:solidFill>
                <a:srgbClr val="002060"/>
              </a:solidFill>
            </a:endParaRPr>
          </a:p>
          <a:p>
            <a:r>
              <a:rPr lang="en-US" dirty="0">
                <a:latin typeface="Noto Sans" panose="020B0502040204020203" pitchFamily="34" charset="0"/>
              </a:rPr>
              <a:t>This option allows users to host their Dynamics 365 software either on their own servers.</a:t>
            </a:r>
          </a:p>
          <a:p>
            <a:pPr marL="0" indent="0">
              <a:buNone/>
            </a:pPr>
            <a:endParaRPr lang="en-US" dirty="0">
              <a:latin typeface="Noto Sans" panose="020B0502040204020203" pitchFamily="34" charset="0"/>
            </a:endParaRPr>
          </a:p>
          <a:p>
            <a:r>
              <a:rPr lang="en-US" dirty="0">
                <a:latin typeface="Noto Sans" panose="020B0502040204020203" pitchFamily="34" charset="0"/>
              </a:rPr>
              <a:t>Hosting on-premise means businesses keep all their data in-house; all communication with the cloud is switched off, and users are solely responsible for all upkeep and maintenance of the software.</a:t>
            </a:r>
            <a:endParaRPr lang="en-US" dirty="0"/>
          </a:p>
        </p:txBody>
      </p:sp>
    </p:spTree>
    <p:extLst>
      <p:ext uri="{BB962C8B-B14F-4D97-AF65-F5344CB8AC3E}">
        <p14:creationId xmlns:p14="http://schemas.microsoft.com/office/powerpoint/2010/main" val="3800843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What are benefits of on premise?</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19746" y="2553080"/>
            <a:ext cx="16424239" cy="5757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 </a:t>
            </a:r>
            <a:r>
              <a:rPr lang="en-US" b="1" dirty="0"/>
              <a:t>Use of own infrastructure</a:t>
            </a:r>
          </a:p>
          <a:p>
            <a:r>
              <a:rPr lang="en-US" dirty="0"/>
              <a:t>  Some businesses that have already invested significantly in their infrastructure and hardware will be able to utilize these investments to run their software, rather than rendering them obsolete by using SaaS platforms.</a:t>
            </a:r>
            <a:endParaRPr lang="en-US" b="1" dirty="0"/>
          </a:p>
          <a:p>
            <a:pPr fontAlgn="base">
              <a:buFont typeface="Wingdings" panose="05000000000000000000" pitchFamily="2" charset="2"/>
              <a:buChar char="Ø"/>
            </a:pPr>
            <a:r>
              <a:rPr lang="en-US" b="1" dirty="0"/>
              <a:t> Complete ownership of data</a:t>
            </a:r>
            <a:endParaRPr lang="en-US" dirty="0"/>
          </a:p>
          <a:p>
            <a:pPr fontAlgn="base"/>
            <a:r>
              <a:rPr lang="en-US" dirty="0"/>
              <a:t>  With data stored on-site, businesses have full control over how and where they store their data.</a:t>
            </a:r>
          </a:p>
          <a:p>
            <a:pPr fontAlgn="base">
              <a:buFont typeface="Wingdings" panose="05000000000000000000" pitchFamily="2" charset="2"/>
              <a:buChar char="Ø"/>
            </a:pPr>
            <a:r>
              <a:rPr lang="en-US" dirty="0"/>
              <a:t> </a:t>
            </a:r>
            <a:r>
              <a:rPr lang="en-US" b="1" dirty="0"/>
              <a:t>No data storage costs</a:t>
            </a:r>
          </a:p>
          <a:p>
            <a:pPr fontAlgn="base"/>
            <a:r>
              <a:rPr lang="en-US" dirty="0"/>
              <a:t> Hosting your data locally means you won’t increase storage costs as your business and its database grows.</a:t>
            </a:r>
          </a:p>
          <a:p>
            <a:endParaRPr lang="en-US" dirty="0"/>
          </a:p>
        </p:txBody>
      </p:sp>
    </p:spTree>
    <p:extLst>
      <p:ext uri="{BB962C8B-B14F-4D97-AF65-F5344CB8AC3E}">
        <p14:creationId xmlns:p14="http://schemas.microsoft.com/office/powerpoint/2010/main" val="17763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wheel(1)">
                                      <p:cBhvr>
                                        <p:cTn id="12" dur="20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wheel(1)">
                                      <p:cBhvr>
                                        <p:cTn id="17" dur="20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wheel(1)">
                                      <p:cBhvr>
                                        <p:cTn id="22" dur="20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wheel(1)">
                                      <p:cBhvr>
                                        <p:cTn id="27" dur="20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wheel(1)">
                                      <p:cBhvr>
                                        <p:cTn id="32" dur="2000"/>
                                        <p:tgtEl>
                                          <p:spTgt spid="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What are benefits of on premise?</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38200" y="2522701"/>
            <a:ext cx="16424239" cy="58286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Font typeface="Wingdings" panose="05000000000000000000" pitchFamily="2" charset="2"/>
              <a:buChar char="Ø"/>
            </a:pPr>
            <a:r>
              <a:rPr lang="en-US" sz="3600" b="1" dirty="0"/>
              <a:t> Full control over updates</a:t>
            </a:r>
          </a:p>
          <a:p>
            <a:pPr fontAlgn="base"/>
            <a:r>
              <a:rPr lang="en-US" sz="3600" dirty="0"/>
              <a:t> Although Dynamics 365 cloud users can choose whether or not to implement product updates, certain updates will be mandatory, and users must implement them             whether they want them or not. With an on premise solution, users have greater control over whether, and when, to apply upgrades.</a:t>
            </a:r>
          </a:p>
          <a:p>
            <a:pPr fontAlgn="base"/>
            <a:endParaRPr lang="en-US" sz="3600" dirty="0"/>
          </a:p>
          <a:p>
            <a:pPr fontAlgn="base">
              <a:buFont typeface="Wingdings" panose="05000000000000000000" pitchFamily="2" charset="2"/>
              <a:buChar char="Ø"/>
            </a:pPr>
            <a:r>
              <a:rPr lang="en-US" sz="3600" dirty="0"/>
              <a:t> </a:t>
            </a:r>
            <a:r>
              <a:rPr lang="en-US" sz="3600" b="1" dirty="0"/>
              <a:t>Untethered by internet service</a:t>
            </a:r>
          </a:p>
          <a:p>
            <a:pPr fontAlgn="base"/>
            <a:r>
              <a:rPr lang="en-US" sz="3600" dirty="0"/>
              <a:t>On-premise implementation means that businesses aren’t dependent on a reliable internet connection to be able to use their software.</a:t>
            </a:r>
          </a:p>
        </p:txBody>
      </p:sp>
    </p:spTree>
    <p:extLst>
      <p:ext uri="{BB962C8B-B14F-4D97-AF65-F5344CB8AC3E}">
        <p14:creationId xmlns:p14="http://schemas.microsoft.com/office/powerpoint/2010/main" val="3826760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wheel(1)">
                                      <p:cBhvr>
                                        <p:cTn id="12" dur="20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wheel(1)">
                                      <p:cBhvr>
                                        <p:cTn id="17" dur="2000"/>
                                        <p:tgtEl>
                                          <p:spTgt spid="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wheel(1)">
                                      <p:cBhvr>
                                        <p:cTn id="22" dur="2000"/>
                                        <p:tgtEl>
                                          <p:spTgt spid="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5662" y="209254"/>
            <a:ext cx="1909185" cy="630031"/>
          </a:xfrm>
          <a:prstGeom prst="rect">
            <a:avLst/>
          </a:prstGeom>
        </p:spPr>
      </p:pic>
      <p:pic>
        <p:nvPicPr>
          <p:cNvPr id="3" name="Picture 3"/>
          <p:cNvPicPr>
            <a:picLocks noChangeAspect="1"/>
          </p:cNvPicPr>
          <p:nvPr/>
        </p:nvPicPr>
        <p:blipFill>
          <a:blip r:embed="rId3"/>
          <a:srcRect/>
          <a:stretch>
            <a:fillRect/>
          </a:stretch>
        </p:blipFill>
        <p:spPr>
          <a:xfrm>
            <a:off x="615662" y="160810"/>
            <a:ext cx="3445909" cy="1143790"/>
          </a:xfrm>
          <a:prstGeom prst="rect">
            <a:avLst/>
          </a:prstGeom>
        </p:spPr>
      </p:pic>
      <p:sp>
        <p:nvSpPr>
          <p:cNvPr id="4" name="TextBox 4"/>
          <p:cNvSpPr txBox="1"/>
          <p:nvPr/>
        </p:nvSpPr>
        <p:spPr>
          <a:xfrm>
            <a:off x="615661" y="1619100"/>
            <a:ext cx="12185939" cy="794448"/>
          </a:xfrm>
          <a:prstGeom prst="rect">
            <a:avLst/>
          </a:prstGeom>
        </p:spPr>
        <p:txBody>
          <a:bodyPr wrap="square" lIns="0" tIns="0" rIns="0" bIns="0" rtlCol="0" anchor="t">
            <a:spAutoFit/>
          </a:bodyPr>
          <a:lstStyle/>
          <a:p>
            <a:pPr>
              <a:lnSpc>
                <a:spcPts val="6145"/>
              </a:lnSpc>
            </a:pPr>
            <a:r>
              <a:rPr lang="en-US" sz="5400" dirty="0">
                <a:solidFill>
                  <a:srgbClr val="002060"/>
                </a:solidFill>
              </a:rPr>
              <a:t>What are draw backs of the on Premise?</a:t>
            </a:r>
            <a:endParaRPr lang="en-US" sz="5400" dirty="0">
              <a:solidFill>
                <a:srgbClr val="002060"/>
              </a:solidFill>
              <a:latin typeface="Poppins Medium Bold"/>
            </a:endParaRPr>
          </a:p>
        </p:txBody>
      </p:sp>
      <p:grpSp>
        <p:nvGrpSpPr>
          <p:cNvPr id="9" name="Group 9"/>
          <p:cNvGrpSpPr/>
          <p:nvPr/>
        </p:nvGrpSpPr>
        <p:grpSpPr>
          <a:xfrm>
            <a:off x="17102878" y="254306"/>
            <a:ext cx="653698" cy="159918"/>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62270" y="744869"/>
            <a:ext cx="1597536" cy="874288"/>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007" y="8556716"/>
            <a:ext cx="1597536" cy="874288"/>
          </a:xfrm>
          <a:prstGeom prst="rect">
            <a:avLst/>
          </a:prstGeom>
        </p:spPr>
      </p:pic>
      <p:grpSp>
        <p:nvGrpSpPr>
          <p:cNvPr id="18" name="Group 18"/>
          <p:cNvGrpSpPr/>
          <p:nvPr/>
        </p:nvGrpSpPr>
        <p:grpSpPr>
          <a:xfrm>
            <a:off x="8780627" y="9786279"/>
            <a:ext cx="726745" cy="223242"/>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sp>
        </p:grpSp>
      </p:grpSp>
      <p:sp>
        <p:nvSpPr>
          <p:cNvPr id="25" name="AutoShape 25"/>
          <p:cNvSpPr/>
          <p:nvPr/>
        </p:nvSpPr>
        <p:spPr>
          <a:xfrm>
            <a:off x="3739825" y="9897900"/>
            <a:ext cx="4377027" cy="0"/>
          </a:xfrm>
          <a:prstGeom prst="line">
            <a:avLst/>
          </a:prstGeom>
          <a:ln w="38100" cap="flat">
            <a:solidFill>
              <a:srgbClr val="034792"/>
            </a:solidFill>
            <a:prstDash val="solid"/>
            <a:headEnd type="none" w="sm" len="sm"/>
            <a:tailEnd type="none" w="sm" len="sm"/>
          </a:ln>
        </p:spPr>
      </p:sp>
      <p:sp>
        <p:nvSpPr>
          <p:cNvPr id="26" name="TextBox 26"/>
          <p:cNvSpPr txBox="1"/>
          <p:nvPr/>
        </p:nvSpPr>
        <p:spPr>
          <a:xfrm>
            <a:off x="615662" y="9788747"/>
            <a:ext cx="3410977" cy="228011"/>
          </a:xfrm>
          <a:prstGeom prst="rect">
            <a:avLst/>
          </a:prstGeom>
        </p:spPr>
        <p:txBody>
          <a:bodyPr lIns="0" tIns="0" rIns="0" bIns="0" rtlCol="0" anchor="t">
            <a:spAutoFit/>
          </a:bodyPr>
          <a:lstStyle/>
          <a:p>
            <a:pPr>
              <a:lnSpc>
                <a:spcPts val="2005"/>
              </a:lnSpc>
            </a:pPr>
            <a:r>
              <a:rPr lang="en-US" sz="1432" spc="214" dirty="0">
                <a:solidFill>
                  <a:srgbClr val="034792"/>
                </a:solidFill>
                <a:latin typeface="Montserrat Classic"/>
              </a:rPr>
              <a:t>CRM Overview</a:t>
            </a:r>
          </a:p>
        </p:txBody>
      </p:sp>
      <p:sp>
        <p:nvSpPr>
          <p:cNvPr id="28" name="Content Placeholder 2">
            <a:extLst>
              <a:ext uri="{FF2B5EF4-FFF2-40B4-BE49-F238E27FC236}">
                <a16:creationId xmlns:a16="http://schemas.microsoft.com/office/drawing/2014/main" id="{95A62496-7194-4276-3938-89BAB93E3ECB}"/>
              </a:ext>
            </a:extLst>
          </p:cNvPr>
          <p:cNvSpPr txBox="1">
            <a:spLocks/>
          </p:cNvSpPr>
          <p:nvPr/>
        </p:nvSpPr>
        <p:spPr>
          <a:xfrm>
            <a:off x="823891" y="3193364"/>
            <a:ext cx="16424239" cy="582866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4000" dirty="0"/>
              <a:t> </a:t>
            </a:r>
            <a:r>
              <a:rPr lang="en-US" sz="4000" dirty="0">
                <a:latin typeface="Noto Sans" panose="020B0502040204020203" pitchFamily="34" charset="0"/>
              </a:rPr>
              <a:t>Machine learning and AI.</a:t>
            </a:r>
          </a:p>
          <a:p>
            <a:pPr>
              <a:buFont typeface="Wingdings" panose="05000000000000000000" pitchFamily="2" charset="2"/>
              <a:buChar char="Ø"/>
            </a:pPr>
            <a:r>
              <a:rPr lang="en-US" sz="4000" dirty="0">
                <a:latin typeface="Noto Sans" panose="020B0502040204020203" pitchFamily="34" charset="0"/>
              </a:rPr>
              <a:t> PowerBI.</a:t>
            </a:r>
          </a:p>
          <a:p>
            <a:pPr>
              <a:buFont typeface="Wingdings" panose="05000000000000000000" pitchFamily="2" charset="2"/>
              <a:buChar char="Ø"/>
            </a:pPr>
            <a:r>
              <a:rPr lang="en-US" sz="4000" dirty="0">
                <a:latin typeface="Noto Sans" panose="020B0502040204020203" pitchFamily="34" charset="0"/>
              </a:rPr>
              <a:t> Flow and PowerApps.</a:t>
            </a:r>
          </a:p>
          <a:p>
            <a:pPr>
              <a:buFont typeface="Wingdings" panose="05000000000000000000" pitchFamily="2" charset="2"/>
              <a:buChar char="Ø"/>
            </a:pPr>
            <a:r>
              <a:rPr lang="en-US" sz="4000" dirty="0">
                <a:latin typeface="Noto Sans" panose="020B0502040204020203" pitchFamily="34" charset="0"/>
              </a:rPr>
              <a:t> Voice of the Customer surveys.</a:t>
            </a:r>
          </a:p>
          <a:p>
            <a:pPr>
              <a:buFont typeface="Wingdings" panose="05000000000000000000" pitchFamily="2" charset="2"/>
              <a:buChar char="Ø"/>
            </a:pPr>
            <a:r>
              <a:rPr lang="en-US" sz="4000" dirty="0">
                <a:latin typeface="Noto Sans" panose="020B0502040204020203" pitchFamily="34" charset="0"/>
              </a:rPr>
              <a:t>Learning Paths.</a:t>
            </a:r>
            <a:endParaRPr lang="en-US" sz="4000" dirty="0"/>
          </a:p>
        </p:txBody>
      </p:sp>
    </p:spTree>
    <p:extLst>
      <p:ext uri="{BB962C8B-B14F-4D97-AF65-F5344CB8AC3E}">
        <p14:creationId xmlns:p14="http://schemas.microsoft.com/office/powerpoint/2010/main" val="38370431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wheel(1)">
                                      <p:cBhvr>
                                        <p:cTn id="12" dur="20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wheel(1)">
                                      <p:cBhvr>
                                        <p:cTn id="17" dur="20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wheel(1)">
                                      <p:cBhvr>
                                        <p:cTn id="22" dur="20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wheel(1)">
                                      <p:cBhvr>
                                        <p:cTn id="27" dur="20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3B377F71FD1E4081209A74DEFA1E68" ma:contentTypeVersion="8" ma:contentTypeDescription="Create a new document." ma:contentTypeScope="" ma:versionID="e53f23c6c7bba2404b7197d0b7343cfd">
  <xsd:schema xmlns:xsd="http://www.w3.org/2001/XMLSchema" xmlns:xs="http://www.w3.org/2001/XMLSchema" xmlns:p="http://schemas.microsoft.com/office/2006/metadata/properties" xmlns:ns2="9ab198b0-56a6-4949-bc0e-f024e0215dc2" xmlns:ns3="b09daaed-9289-4845-8b18-941dbbd474ca" targetNamespace="http://schemas.microsoft.com/office/2006/metadata/properties" ma:root="true" ma:fieldsID="6c5b0b8ad3af075ee187240342d80321" ns2:_="" ns3:_="">
    <xsd:import namespace="9ab198b0-56a6-4949-bc0e-f024e0215dc2"/>
    <xsd:import namespace="b09daaed-9289-4845-8b18-941dbbd474c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b198b0-56a6-4949-bc0e-f024e0215dc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92c848f-80df-41b0-b4cb-1dd49ac9c17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9daaed-9289-4845-8b18-941dbbd474c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50b6db4-a990-4043-a996-ff6babd0604d}" ma:internalName="TaxCatchAll" ma:showField="CatchAllData" ma:web="b09daaed-9289-4845-8b18-941dbbd474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6F4E0E-96B0-4F7B-B025-32BE63DDE86A}">
  <ds:schemaRefs>
    <ds:schemaRef ds:uri="http://schemas.microsoft.com/sharepoint/v3/contenttype/forms"/>
  </ds:schemaRefs>
</ds:datastoreItem>
</file>

<file path=customXml/itemProps2.xml><?xml version="1.0" encoding="utf-8"?>
<ds:datastoreItem xmlns:ds="http://schemas.openxmlformats.org/officeDocument/2006/customXml" ds:itemID="{CA6E4874-CBBF-4A48-82E4-A988C34B9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b198b0-56a6-4949-bc0e-f024e0215dc2"/>
    <ds:schemaRef ds:uri="b09daaed-9289-4845-8b18-941dbbd474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511</TotalTime>
  <Words>513</Words>
  <Application>Microsoft Office PowerPoint</Application>
  <PresentationFormat>Custom</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CRM Intership</dc:title>
  <dc:creator>ehassan@ejada.com;fhamed@ejada.com</dc:creator>
  <cp:lastModifiedBy>Fatma Saleh | Ejada Systems Ltd.</cp:lastModifiedBy>
  <cp:revision>60</cp:revision>
  <dcterms:created xsi:type="dcterms:W3CDTF">2006-08-16T00:00:00Z</dcterms:created>
  <dcterms:modified xsi:type="dcterms:W3CDTF">2023-07-13T12:53:33Z</dcterms:modified>
  <dc:identifier>DAFfO_NoFPY</dc:identifier>
</cp:coreProperties>
</file>