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83" r:id="rId3"/>
    <p:sldId id="284" r:id="rId4"/>
    <p:sldId id="285" r:id="rId5"/>
    <p:sldId id="287" r:id="rId6"/>
    <p:sldId id="297" r:id="rId7"/>
    <p:sldId id="296" r:id="rId8"/>
    <p:sldId id="288" r:id="rId9"/>
    <p:sldId id="289" r:id="rId10"/>
    <p:sldId id="290" r:id="rId11"/>
    <p:sldId id="298" r:id="rId12"/>
    <p:sldId id="294" r:id="rId13"/>
    <p:sldId id="291" r:id="rId14"/>
    <p:sldId id="292" r:id="rId15"/>
    <p:sldId id="293"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EAAC-76BD-53DD-8A13-B1D3EFCE9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DB52C-5129-31BF-D8E4-5C8B7A161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DC6F1D-D499-CDEC-1F82-E5644CD228ED}"/>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5" name="Footer Placeholder 4">
            <a:extLst>
              <a:ext uri="{FF2B5EF4-FFF2-40B4-BE49-F238E27FC236}">
                <a16:creationId xmlns:a16="http://schemas.microsoft.com/office/drawing/2014/main" id="{3C642245-BB80-291D-ABA5-1B3BD6CBD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E6D33-591B-5760-63D3-1ABF1E86F0E8}"/>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114911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6B91-8791-CFFA-2C1D-0D5F11A90A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D57190-7EC7-B317-EC75-9D9A4AF0D8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7A349-C1E2-05A8-0E70-78E0509A7639}"/>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5" name="Footer Placeholder 4">
            <a:extLst>
              <a:ext uri="{FF2B5EF4-FFF2-40B4-BE49-F238E27FC236}">
                <a16:creationId xmlns:a16="http://schemas.microsoft.com/office/drawing/2014/main" id="{82E53301-EE9C-5422-3A82-89EC45C72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10445-EBBE-FCD6-2675-CF5373453992}"/>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3445783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0E81C-E405-4296-7156-45B15E4E6A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C16728-EA87-39ED-B543-C1AE63CAAE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B7C43-A316-E3F7-7320-7E435C78325B}"/>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5" name="Footer Placeholder 4">
            <a:extLst>
              <a:ext uri="{FF2B5EF4-FFF2-40B4-BE49-F238E27FC236}">
                <a16:creationId xmlns:a16="http://schemas.microsoft.com/office/drawing/2014/main" id="{D1E5BE27-F825-F09F-E373-A2262AC13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D3C3F-2540-4A2C-4A1C-486815AF4755}"/>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333771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5C72-BFA4-C28D-D8D4-00512F5780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076EF-EED8-AE4F-890A-F3A2F4F7DA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353E2-1713-51D7-055B-2D396F1B1A28}"/>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5" name="Footer Placeholder 4">
            <a:extLst>
              <a:ext uri="{FF2B5EF4-FFF2-40B4-BE49-F238E27FC236}">
                <a16:creationId xmlns:a16="http://schemas.microsoft.com/office/drawing/2014/main" id="{6891DD2E-4AA7-2FFA-BCD1-F92D8B168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EBF39-92B3-9458-93C8-EA9D4C5D4918}"/>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170380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4603-5529-4E4A-A67D-3A7BA5EA62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7B3CE4-1691-7212-697E-47D988433F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FF38D8-9742-EEED-D711-2F1DA9ED473D}"/>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5" name="Footer Placeholder 4">
            <a:extLst>
              <a:ext uri="{FF2B5EF4-FFF2-40B4-BE49-F238E27FC236}">
                <a16:creationId xmlns:a16="http://schemas.microsoft.com/office/drawing/2014/main" id="{D5083193-D135-3F81-C367-A453C5911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7950C-CD33-B278-90E5-35B37BF9BDAC}"/>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92731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E7AE-4CC5-E463-C1A4-72E23F468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2DEC2-621F-AF7B-DB45-FFBAD799E4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C79E76-1251-9A21-8B6A-E4DD571A6A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5D5492-6C8A-C999-0D91-1846E1213E6D}"/>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6" name="Footer Placeholder 5">
            <a:extLst>
              <a:ext uri="{FF2B5EF4-FFF2-40B4-BE49-F238E27FC236}">
                <a16:creationId xmlns:a16="http://schemas.microsoft.com/office/drawing/2014/main" id="{3DF0906B-E27A-701E-5485-9344D931E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10460-4C11-F092-72D2-4CF885AB28C4}"/>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86579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7847-2F44-2390-0292-ABB22A1E7A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CFA39F-D1E8-0817-9F23-002035CEE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CFAC90-FB87-57F3-E66E-DED60BD6C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43E867-AF35-2BDC-62FE-6A0BCC661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57D961-B3EC-2CC2-A2A6-A3B375AE4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02BEB0-513B-4B8B-D61B-E35377CC6CC9}"/>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8" name="Footer Placeholder 7">
            <a:extLst>
              <a:ext uri="{FF2B5EF4-FFF2-40B4-BE49-F238E27FC236}">
                <a16:creationId xmlns:a16="http://schemas.microsoft.com/office/drawing/2014/main" id="{ECF2E19F-C4E4-BCEE-B357-A946084888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311AB0-219F-4728-2355-42103E802329}"/>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201216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93F8-8DC2-255F-59F2-27C4142085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DE8F64-0FF4-155E-5AFD-82CF861EA74E}"/>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4" name="Footer Placeholder 3">
            <a:extLst>
              <a:ext uri="{FF2B5EF4-FFF2-40B4-BE49-F238E27FC236}">
                <a16:creationId xmlns:a16="http://schemas.microsoft.com/office/drawing/2014/main" id="{6D3C3470-3E13-DC2A-1CFE-00B2B8A531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2820DF-1C89-50C4-1E69-8916F062F2FD}"/>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311118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6ACE2-A7FE-3959-4C98-D4D7598B6317}"/>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3" name="Footer Placeholder 2">
            <a:extLst>
              <a:ext uri="{FF2B5EF4-FFF2-40B4-BE49-F238E27FC236}">
                <a16:creationId xmlns:a16="http://schemas.microsoft.com/office/drawing/2014/main" id="{F6D99BE9-62B6-AEED-C20E-C5EFB90153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D9E639-5854-226C-BF42-A080170CBDE1}"/>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124217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3745-38BA-8CFE-0822-238384443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BC911-50CB-C173-10D0-647A8D91C8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E95DB-5978-CBA2-A242-F9E38427D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FA15B-6643-0E1C-6ED4-54E708D63B13}"/>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6" name="Footer Placeholder 5">
            <a:extLst>
              <a:ext uri="{FF2B5EF4-FFF2-40B4-BE49-F238E27FC236}">
                <a16:creationId xmlns:a16="http://schemas.microsoft.com/office/drawing/2014/main" id="{51A7B9F4-46AA-945A-E01C-CD8CA2FF7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C12A7-1117-8D77-EFD0-F6A38E492DFD}"/>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195928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8C1D-3CBB-D5C2-77D7-BD9D05635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5BDA00-9F99-0572-0152-910CDD44E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384C4F-7F1A-5916-06E6-D2F955231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7E1FE-44E0-622D-CB99-1F22A6E8ED8F}"/>
              </a:ext>
            </a:extLst>
          </p:cNvPr>
          <p:cNvSpPr>
            <a:spLocks noGrp="1"/>
          </p:cNvSpPr>
          <p:nvPr>
            <p:ph type="dt" sz="half" idx="10"/>
          </p:nvPr>
        </p:nvSpPr>
        <p:spPr/>
        <p:txBody>
          <a:bodyPr/>
          <a:lstStyle/>
          <a:p>
            <a:fld id="{3B194477-1A93-4586-9347-11C65E3542E6}" type="datetimeFigureOut">
              <a:rPr lang="en-US" smtClean="0"/>
              <a:t>7/29/2023</a:t>
            </a:fld>
            <a:endParaRPr lang="en-US"/>
          </a:p>
        </p:txBody>
      </p:sp>
      <p:sp>
        <p:nvSpPr>
          <p:cNvPr id="6" name="Footer Placeholder 5">
            <a:extLst>
              <a:ext uri="{FF2B5EF4-FFF2-40B4-BE49-F238E27FC236}">
                <a16:creationId xmlns:a16="http://schemas.microsoft.com/office/drawing/2014/main" id="{C90611D4-E0EF-7F76-D132-16C7115DB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1AFB6-B4AF-B1B3-85D1-4CC321EEFAA4}"/>
              </a:ext>
            </a:extLst>
          </p:cNvPr>
          <p:cNvSpPr>
            <a:spLocks noGrp="1"/>
          </p:cNvSpPr>
          <p:nvPr>
            <p:ph type="sldNum" sz="quarter" idx="12"/>
          </p:nvPr>
        </p:nvSpPr>
        <p:spPr/>
        <p:txBody>
          <a:bodyPr/>
          <a:lstStyle/>
          <a:p>
            <a:fld id="{F0F838B7-1ACD-4D69-9122-A3B26099D462}" type="slidenum">
              <a:rPr lang="en-US" smtClean="0"/>
              <a:t>‹#›</a:t>
            </a:fld>
            <a:endParaRPr lang="en-US"/>
          </a:p>
        </p:txBody>
      </p:sp>
    </p:spTree>
    <p:extLst>
      <p:ext uri="{BB962C8B-B14F-4D97-AF65-F5344CB8AC3E}">
        <p14:creationId xmlns:p14="http://schemas.microsoft.com/office/powerpoint/2010/main" val="129008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7ED1E6-0833-309A-0AB9-87E11F17D9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D6C842-E80A-4C80-B368-AD47B33CB6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4FA91-874F-C2BD-BC2F-498031C470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94477-1A93-4586-9347-11C65E3542E6}" type="datetimeFigureOut">
              <a:rPr lang="en-US" smtClean="0"/>
              <a:t>7/29/2023</a:t>
            </a:fld>
            <a:endParaRPr lang="en-US"/>
          </a:p>
        </p:txBody>
      </p:sp>
      <p:sp>
        <p:nvSpPr>
          <p:cNvPr id="5" name="Footer Placeholder 4">
            <a:extLst>
              <a:ext uri="{FF2B5EF4-FFF2-40B4-BE49-F238E27FC236}">
                <a16:creationId xmlns:a16="http://schemas.microsoft.com/office/drawing/2014/main" id="{60CB981D-D98F-CCDB-E1BB-4D259613AC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2BFF7F-1C89-2944-961F-4467C6C111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838B7-1ACD-4D69-9122-A3B26099D462}" type="slidenum">
              <a:rPr lang="en-US" smtClean="0"/>
              <a:t>‹#›</a:t>
            </a:fld>
            <a:endParaRPr lang="en-US"/>
          </a:p>
        </p:txBody>
      </p:sp>
    </p:spTree>
    <p:extLst>
      <p:ext uri="{BB962C8B-B14F-4D97-AF65-F5344CB8AC3E}">
        <p14:creationId xmlns:p14="http://schemas.microsoft.com/office/powerpoint/2010/main" val="1766180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6.png"/><Relationship Id="rId7" Type="http://schemas.openxmlformats.org/officeDocument/2006/relationships/image" Target="../media/image18.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2.JPG"/><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03200" y="0"/>
            <a:ext cx="12598400" cy="6858000"/>
            <a:chOff x="3775672" y="0"/>
            <a:chExt cx="25196800" cy="13715999"/>
          </a:xfrm>
        </p:grpSpPr>
        <p:sp>
          <p:nvSpPr>
            <p:cNvPr id="3" name="Freeform 3"/>
            <p:cNvSpPr/>
            <p:nvPr/>
          </p:nvSpPr>
          <p:spPr>
            <a:xfrm>
              <a:off x="3775672" y="0"/>
              <a:ext cx="25196800" cy="13715999"/>
            </a:xfrm>
            <a:custGeom>
              <a:avLst/>
              <a:gdLst/>
              <a:ahLst/>
              <a:cxnLst/>
              <a:rect l="l" t="t" r="r" b="b"/>
              <a:pathLst>
                <a:path w="32956500" h="13716000">
                  <a:moveTo>
                    <a:pt x="0" y="0"/>
                  </a:moveTo>
                  <a:lnTo>
                    <a:pt x="32956500" y="0"/>
                  </a:lnTo>
                  <a:lnTo>
                    <a:pt x="32956500" y="13716000"/>
                  </a:lnTo>
                  <a:lnTo>
                    <a:pt x="0" y="13716000"/>
                  </a:lnTo>
                  <a:lnTo>
                    <a:pt x="0" y="0"/>
                  </a:lnTo>
                  <a:close/>
                </a:path>
              </a:pathLst>
            </a:custGeom>
            <a:blipFill>
              <a:blip r:embed="rId2"/>
              <a:stretch>
                <a:fillRect l="-14985" t="-1" r="-15812" b="-1"/>
              </a:stretch>
            </a:blipFill>
          </p:spPr>
          <p:txBody>
            <a:bodyPr/>
            <a:lstStyle/>
            <a:p>
              <a:endParaRPr lang="en-US" sz="1200" dirty="0"/>
            </a:p>
          </p:txBody>
        </p:sp>
      </p:grpSp>
      <p:grpSp>
        <p:nvGrpSpPr>
          <p:cNvPr id="4" name="Group 4"/>
          <p:cNvGrpSpPr/>
          <p:nvPr/>
        </p:nvGrpSpPr>
        <p:grpSpPr>
          <a:xfrm>
            <a:off x="45339" y="169538"/>
            <a:ext cx="12061199" cy="6495785"/>
            <a:chOff x="0" y="0"/>
            <a:chExt cx="24122399" cy="12991570"/>
          </a:xfrm>
        </p:grpSpPr>
        <p:grpSp>
          <p:nvGrpSpPr>
            <p:cNvPr id="5" name="Group 5"/>
            <p:cNvGrpSpPr/>
            <p:nvPr/>
          </p:nvGrpSpPr>
          <p:grpSpPr>
            <a:xfrm>
              <a:off x="22713162" y="0"/>
              <a:ext cx="213224" cy="21322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grpSp>
          <p:nvGrpSpPr>
            <p:cNvPr id="7" name="Group 7"/>
            <p:cNvGrpSpPr/>
            <p:nvPr/>
          </p:nvGrpSpPr>
          <p:grpSpPr>
            <a:xfrm>
              <a:off x="23042348" y="0"/>
              <a:ext cx="213224" cy="21322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grpSp>
          <p:nvGrpSpPr>
            <p:cNvPr id="9" name="Group 9"/>
            <p:cNvGrpSpPr/>
            <p:nvPr/>
          </p:nvGrpSpPr>
          <p:grpSpPr>
            <a:xfrm>
              <a:off x="23371535" y="0"/>
              <a:ext cx="213224" cy="21322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grpSp>
          <p:nvGrpSpPr>
            <p:cNvPr id="11" name="Group 11"/>
            <p:cNvGrpSpPr/>
            <p:nvPr/>
          </p:nvGrpSpPr>
          <p:grpSpPr>
            <a:xfrm>
              <a:off x="537640" y="12778346"/>
              <a:ext cx="213224" cy="213224"/>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grpSp>
          <p:nvGrpSpPr>
            <p:cNvPr id="13" name="Group 13"/>
            <p:cNvGrpSpPr/>
            <p:nvPr/>
          </p:nvGrpSpPr>
          <p:grpSpPr>
            <a:xfrm>
              <a:off x="866827" y="12778346"/>
              <a:ext cx="213224" cy="213224"/>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grpSp>
          <p:nvGrpSpPr>
            <p:cNvPr id="15" name="Group 15"/>
            <p:cNvGrpSpPr/>
            <p:nvPr/>
          </p:nvGrpSpPr>
          <p:grpSpPr>
            <a:xfrm>
              <a:off x="1196013" y="12778346"/>
              <a:ext cx="213224" cy="213224"/>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992350" y="654083"/>
              <a:ext cx="2130048" cy="1165717"/>
            </a:xfrm>
            <a:prstGeom prst="rect">
              <a:avLst/>
            </a:prstGeom>
          </p:spPr>
        </p:pic>
        <p:pic>
          <p:nvPicPr>
            <p:cNvPr id="18" name="Picture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1069880"/>
              <a:ext cx="2130048" cy="1165717"/>
            </a:xfrm>
            <a:prstGeom prst="rect">
              <a:avLst/>
            </a:prstGeom>
          </p:spPr>
        </p:pic>
      </p:grpSp>
      <p:grpSp>
        <p:nvGrpSpPr>
          <p:cNvPr id="19" name="Group 19"/>
          <p:cNvGrpSpPr>
            <a:grpSpLocks noChangeAspect="1"/>
          </p:cNvGrpSpPr>
          <p:nvPr/>
        </p:nvGrpSpPr>
        <p:grpSpPr>
          <a:xfrm>
            <a:off x="5797884" y="1244600"/>
            <a:ext cx="4416349" cy="1475320"/>
            <a:chOff x="0" y="-1611024"/>
            <a:chExt cx="11671300" cy="3898900"/>
          </a:xfrm>
        </p:grpSpPr>
        <p:sp>
          <p:nvSpPr>
            <p:cNvPr id="20" name="Freeform 20"/>
            <p:cNvSpPr/>
            <p:nvPr/>
          </p:nvSpPr>
          <p:spPr>
            <a:xfrm>
              <a:off x="0" y="-1611024"/>
              <a:ext cx="11671300" cy="3898900"/>
            </a:xfrm>
            <a:custGeom>
              <a:avLst/>
              <a:gdLst/>
              <a:ahLst/>
              <a:cxnLst/>
              <a:rect l="l" t="t" r="r" b="b"/>
              <a:pathLst>
                <a:path w="11671300" h="3898900">
                  <a:moveTo>
                    <a:pt x="0" y="0"/>
                  </a:moveTo>
                  <a:lnTo>
                    <a:pt x="0" y="3898900"/>
                  </a:lnTo>
                  <a:lnTo>
                    <a:pt x="11671300" y="3898900"/>
                  </a:lnTo>
                  <a:lnTo>
                    <a:pt x="11671300" y="0"/>
                  </a:lnTo>
                  <a:close/>
                </a:path>
              </a:pathLst>
            </a:custGeom>
            <a:blipFill>
              <a:blip r:embed="rId5"/>
              <a:stretch>
                <a:fillRect l="-321" r="-321"/>
              </a:stretch>
            </a:blipFill>
          </p:spPr>
          <p:txBody>
            <a:bodyPr/>
            <a:lstStyle/>
            <a:p>
              <a:endParaRPr lang="en-US" sz="1200"/>
            </a:p>
          </p:txBody>
        </p:sp>
      </p:grpSp>
      <p:sp>
        <p:nvSpPr>
          <p:cNvPr id="21" name="AutoShape 21"/>
          <p:cNvSpPr/>
          <p:nvPr/>
        </p:nvSpPr>
        <p:spPr>
          <a:xfrm>
            <a:off x="5797884" y="5562600"/>
            <a:ext cx="2918018" cy="0"/>
          </a:xfrm>
          <a:prstGeom prst="line">
            <a:avLst/>
          </a:prstGeom>
          <a:ln w="38100" cap="flat">
            <a:solidFill>
              <a:srgbClr val="FFFFFF"/>
            </a:solidFill>
            <a:prstDash val="solid"/>
            <a:headEnd type="none" w="sm" len="sm"/>
            <a:tailEnd type="none" w="sm" len="sm"/>
          </a:ln>
        </p:spPr>
        <p:txBody>
          <a:bodyPr/>
          <a:lstStyle/>
          <a:p>
            <a:endParaRPr lang="en-US" sz="1200"/>
          </a:p>
        </p:txBody>
      </p:sp>
      <p:sp>
        <p:nvSpPr>
          <p:cNvPr id="22" name="TextBox 22"/>
          <p:cNvSpPr txBox="1"/>
          <p:nvPr/>
        </p:nvSpPr>
        <p:spPr>
          <a:xfrm>
            <a:off x="5717328" y="3022600"/>
            <a:ext cx="6389209" cy="2426562"/>
          </a:xfrm>
          <a:prstGeom prst="rect">
            <a:avLst/>
          </a:prstGeom>
        </p:spPr>
        <p:txBody>
          <a:bodyPr wrap="square" lIns="0" tIns="0" rIns="0" bIns="0" rtlCol="0" anchor="t">
            <a:spAutoFit/>
          </a:bodyPr>
          <a:lstStyle/>
          <a:p>
            <a:pPr>
              <a:lnSpc>
                <a:spcPts val="4913"/>
              </a:lnSpc>
            </a:pPr>
            <a:r>
              <a:rPr lang="en-US" sz="3600" b="1" dirty="0">
                <a:solidFill>
                  <a:schemeClr val="bg1"/>
                </a:solidFill>
                <a:latin typeface="Arial" panose="020B0604020202020204" pitchFamily="34" charset="0"/>
                <a:cs typeface="Arial" panose="020B0604020202020204" pitchFamily="34" charset="0"/>
              </a:rPr>
              <a:t>EJADA Summer Internship Program for 2023</a:t>
            </a:r>
          </a:p>
          <a:p>
            <a:pPr>
              <a:lnSpc>
                <a:spcPts val="4913"/>
              </a:lnSpc>
            </a:pPr>
            <a:r>
              <a:rPr lang="en-US" sz="2400" spc="49" dirty="0">
                <a:solidFill>
                  <a:schemeClr val="bg1"/>
                </a:solidFill>
                <a:latin typeface="Arial" panose="020B0604020202020204" pitchFamily="34" charset="0"/>
                <a:cs typeface="Arial" panose="020B0604020202020204" pitchFamily="34" charset="0"/>
              </a:rPr>
              <a:t>Microsoft Dynamics CRM</a:t>
            </a:r>
          </a:p>
          <a:p>
            <a:pPr>
              <a:lnSpc>
                <a:spcPts val="4913"/>
              </a:lnSpc>
            </a:pPr>
            <a:r>
              <a:rPr lang="en-US" sz="2400" spc="49" dirty="0">
                <a:solidFill>
                  <a:schemeClr val="bg1"/>
                </a:solidFill>
                <a:latin typeface="Montserrat Classic Bold"/>
              </a:rPr>
              <a:t>Day (4)</a:t>
            </a:r>
          </a:p>
        </p:txBody>
      </p:sp>
      <p:sp>
        <p:nvSpPr>
          <p:cNvPr id="23" name="TextBox 23"/>
          <p:cNvSpPr txBox="1"/>
          <p:nvPr/>
        </p:nvSpPr>
        <p:spPr>
          <a:xfrm>
            <a:off x="5797884" y="5746707"/>
            <a:ext cx="3331649" cy="254621"/>
          </a:xfrm>
          <a:prstGeom prst="rect">
            <a:avLst/>
          </a:prstGeom>
        </p:spPr>
        <p:txBody>
          <a:bodyPr lIns="0" tIns="0" rIns="0" bIns="0" rtlCol="0" anchor="t">
            <a:spAutoFit/>
          </a:bodyPr>
          <a:lstStyle/>
          <a:p>
            <a:pPr>
              <a:lnSpc>
                <a:spcPts val="2053"/>
              </a:lnSpc>
            </a:pPr>
            <a:r>
              <a:rPr lang="en-US" sz="1466" spc="54" dirty="0">
                <a:solidFill>
                  <a:srgbClr val="FFFFFF"/>
                </a:solidFill>
                <a:latin typeface="Poppins Medium"/>
              </a:rPr>
              <a:t>Date: 12 July,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668225" y="973001"/>
            <a:ext cx="10855550" cy="473147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2-product :</a:t>
            </a:r>
          </a:p>
          <a:p>
            <a:pPr algn="l"/>
            <a:r>
              <a:rPr lang="en-US" sz="1600" dirty="0"/>
              <a:t>a- product divided into 2 types: </a:t>
            </a:r>
          </a:p>
          <a:p>
            <a:pPr algn="l"/>
            <a:r>
              <a:rPr lang="en-US" sz="1600" dirty="0"/>
              <a:t>                      - Existing Product: products included in the  product catalog.</a:t>
            </a:r>
          </a:p>
          <a:p>
            <a:pPr algn="l"/>
            <a:r>
              <a:rPr lang="en-US" sz="1600" dirty="0"/>
              <a:t>                      -Write in Product : products not included in the product catalog.</a:t>
            </a:r>
          </a:p>
          <a:p>
            <a:pPr algn="l"/>
            <a:r>
              <a:rPr lang="en-US" sz="1600" dirty="0"/>
              <a:t>b- Products can be : </a:t>
            </a:r>
          </a:p>
          <a:p>
            <a:pPr algn="l"/>
            <a:r>
              <a:rPr lang="en-US" sz="1600" dirty="0"/>
              <a:t>                      -Individual product.</a:t>
            </a:r>
          </a:p>
          <a:p>
            <a:pPr algn="l"/>
            <a:r>
              <a:rPr lang="en-US" sz="1600" dirty="0"/>
              <a:t>                      -bundle product(2 products as package).</a:t>
            </a:r>
          </a:p>
          <a:p>
            <a:pPr algn="l"/>
            <a:r>
              <a:rPr lang="en-US" sz="1600" dirty="0"/>
              <a:t>                      -Family product(parent and child product , the child product can be    individual product or bundle or Family Product).</a:t>
            </a:r>
          </a:p>
          <a:p>
            <a:pPr algn="l"/>
            <a:r>
              <a:rPr lang="en-US" sz="1600" dirty="0"/>
              <a:t>c- product can be created from price list(from opportunity) or from site map or from opportunity as (write in product).</a:t>
            </a:r>
          </a:p>
        </p:txBody>
      </p:sp>
      <p:pic>
        <p:nvPicPr>
          <p:cNvPr id="5" name="Picture 4">
            <a:extLst>
              <a:ext uri="{FF2B5EF4-FFF2-40B4-BE49-F238E27FC236}">
                <a16:creationId xmlns:a16="http://schemas.microsoft.com/office/drawing/2014/main" id="{1DC079A5-DB1F-358E-242B-45E14AEA50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441" y="3494223"/>
            <a:ext cx="3959860" cy="2173870"/>
          </a:xfrm>
          <a:prstGeom prst="rect">
            <a:avLst/>
          </a:prstGeom>
        </p:spPr>
      </p:pic>
      <p:pic>
        <p:nvPicPr>
          <p:cNvPr id="7" name="Picture 6">
            <a:extLst>
              <a:ext uri="{FF2B5EF4-FFF2-40B4-BE49-F238E27FC236}">
                <a16:creationId xmlns:a16="http://schemas.microsoft.com/office/drawing/2014/main" id="{F64227D5-D5F5-56B8-E046-4FB51EA885D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6198" y="3494223"/>
            <a:ext cx="3763436" cy="2173870"/>
          </a:xfrm>
          <a:prstGeom prst="rect">
            <a:avLst/>
          </a:prstGeom>
        </p:spPr>
      </p:pic>
      <p:pic>
        <p:nvPicPr>
          <p:cNvPr id="30" name="Picture 29">
            <a:extLst>
              <a:ext uri="{FF2B5EF4-FFF2-40B4-BE49-F238E27FC236}">
                <a16:creationId xmlns:a16="http://schemas.microsoft.com/office/drawing/2014/main" id="{B1516C67-CF30-D47B-6058-1321CCAB2C8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05531" y="3494217"/>
            <a:ext cx="3763436" cy="2173876"/>
          </a:xfrm>
          <a:prstGeom prst="rect">
            <a:avLst/>
          </a:prstGeom>
        </p:spPr>
      </p:pic>
    </p:spTree>
    <p:extLst>
      <p:ext uri="{BB962C8B-B14F-4D97-AF65-F5344CB8AC3E}">
        <p14:creationId xmlns:p14="http://schemas.microsoft.com/office/powerpoint/2010/main" val="339138950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774194" y="1041400"/>
            <a:ext cx="11063286" cy="169443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Product record Contains:</a:t>
            </a:r>
          </a:p>
          <a:p>
            <a:pPr algn="l"/>
            <a:r>
              <a:rPr lang="en-US" sz="1600" dirty="0"/>
              <a:t>-Unit Group: defines how the product is purchased or it is the measure.</a:t>
            </a:r>
          </a:p>
          <a:p>
            <a:pPr algn="l"/>
            <a:r>
              <a:rPr lang="en-US" sz="1600" dirty="0"/>
              <a:t>-Default Unit: unit is a single unit of measure, and multiple units can be grouped into unit groups.</a:t>
            </a:r>
          </a:p>
          <a:p>
            <a:pPr algn="l"/>
            <a:r>
              <a:rPr lang="en-US" sz="1600" dirty="0"/>
              <a:t>-Default Price list: created inside the product record then add this product to this price list. </a:t>
            </a:r>
          </a:p>
          <a:p>
            <a:pPr algn="l"/>
            <a:r>
              <a:rPr lang="en-US" sz="1600" dirty="0"/>
              <a:t>-Additional Info</a:t>
            </a:r>
          </a:p>
          <a:p>
            <a:pPr algn="l"/>
            <a:endParaRPr lang="en-US" sz="3600" dirty="0"/>
          </a:p>
        </p:txBody>
      </p:sp>
      <p:pic>
        <p:nvPicPr>
          <p:cNvPr id="5" name="Picture 4">
            <a:extLst>
              <a:ext uri="{FF2B5EF4-FFF2-40B4-BE49-F238E27FC236}">
                <a16:creationId xmlns:a16="http://schemas.microsoft.com/office/drawing/2014/main" id="{4720F2E8-6C00-F99C-77E3-9DD152F5C61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0457" y="2815073"/>
            <a:ext cx="5135943" cy="2305267"/>
          </a:xfrm>
          <a:prstGeom prst="rect">
            <a:avLst/>
          </a:prstGeom>
        </p:spPr>
      </p:pic>
      <p:pic>
        <p:nvPicPr>
          <p:cNvPr id="6" name="Picture 5">
            <a:extLst>
              <a:ext uri="{FF2B5EF4-FFF2-40B4-BE49-F238E27FC236}">
                <a16:creationId xmlns:a16="http://schemas.microsoft.com/office/drawing/2014/main" id="{0DDA49C8-5598-692B-0CE0-6577FF1CE3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24008" y="2815073"/>
            <a:ext cx="5578918" cy="2317496"/>
          </a:xfrm>
          <a:prstGeom prst="rect">
            <a:avLst/>
          </a:prstGeom>
        </p:spPr>
      </p:pic>
      <p:sp>
        <p:nvSpPr>
          <p:cNvPr id="7" name="Arrow: Right 6">
            <a:extLst>
              <a:ext uri="{FF2B5EF4-FFF2-40B4-BE49-F238E27FC236}">
                <a16:creationId xmlns:a16="http://schemas.microsoft.com/office/drawing/2014/main" id="{817FC97B-1544-CA62-36DB-77ABBDBE46A9}"/>
              </a:ext>
            </a:extLst>
          </p:cNvPr>
          <p:cNvSpPr/>
          <p:nvPr/>
        </p:nvSpPr>
        <p:spPr>
          <a:xfrm>
            <a:off x="5588000" y="3835400"/>
            <a:ext cx="355600" cy="1384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408934974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573023" y="1153506"/>
            <a:ext cx="10910886" cy="43179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Ways to Bundle Product:</a:t>
            </a:r>
          </a:p>
          <a:p>
            <a:pPr algn="l"/>
            <a:r>
              <a:rPr lang="en-US" sz="1600" dirty="0"/>
              <a:t>1-through the product record ,open “Additional Details” Tap the Quick Create from “Product Relationships”.</a:t>
            </a:r>
          </a:p>
          <a:p>
            <a:pPr algn="l"/>
            <a:r>
              <a:rPr lang="en-US" sz="1600" dirty="0"/>
              <a:t>2-from site map choose “Product” then press “ADD Bundle” button.</a:t>
            </a:r>
          </a:p>
          <a:p>
            <a:pPr algn="l"/>
            <a:endParaRPr lang="en-US" sz="3600" dirty="0"/>
          </a:p>
        </p:txBody>
      </p:sp>
      <p:pic>
        <p:nvPicPr>
          <p:cNvPr id="5" name="Picture 4">
            <a:extLst>
              <a:ext uri="{FF2B5EF4-FFF2-40B4-BE49-F238E27FC236}">
                <a16:creationId xmlns:a16="http://schemas.microsoft.com/office/drawing/2014/main" id="{B98B1263-1A4B-072B-A2F8-A060A58552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074" y="2346961"/>
            <a:ext cx="5503926" cy="3109303"/>
          </a:xfrm>
          <a:prstGeom prst="rect">
            <a:avLst/>
          </a:prstGeom>
        </p:spPr>
      </p:pic>
      <p:pic>
        <p:nvPicPr>
          <p:cNvPr id="7" name="Picture 6">
            <a:extLst>
              <a:ext uri="{FF2B5EF4-FFF2-40B4-BE49-F238E27FC236}">
                <a16:creationId xmlns:a16="http://schemas.microsoft.com/office/drawing/2014/main" id="{6061DF73-4484-BF46-201E-032D37E819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7916" y="2346961"/>
            <a:ext cx="5446495" cy="3077729"/>
          </a:xfrm>
          <a:prstGeom prst="rect">
            <a:avLst/>
          </a:prstGeom>
        </p:spPr>
      </p:pic>
    </p:spTree>
    <p:extLst>
      <p:ext uri="{BB962C8B-B14F-4D97-AF65-F5344CB8AC3E}">
        <p14:creationId xmlns:p14="http://schemas.microsoft.com/office/powerpoint/2010/main" val="265057513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601943" y="1006105"/>
            <a:ext cx="10906350" cy="445987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Create a Quote:</a:t>
            </a:r>
          </a:p>
          <a:p>
            <a:pPr algn="l"/>
            <a:r>
              <a:rPr lang="en-US" sz="1600" dirty="0"/>
              <a:t>-after adding info about price list and product in products section , go to quotes section to create a quote :</a:t>
            </a:r>
          </a:p>
          <a:p>
            <a:pPr algn="l"/>
            <a:r>
              <a:rPr lang="en-US" sz="1600" dirty="0"/>
              <a:t>   1-Quote: Formal offer for products or services proposed at specific prices.</a:t>
            </a:r>
          </a:p>
          <a:p>
            <a:pPr algn="l"/>
            <a:r>
              <a:rPr lang="en-US" sz="1600" dirty="0"/>
              <a:t>     -when Quote is accepted from the Client , press (Activate Quote button) to be activated.</a:t>
            </a:r>
          </a:p>
          <a:p>
            <a:pPr algn="l"/>
            <a:r>
              <a:rPr lang="en-US" sz="1600" dirty="0"/>
              <a:t>     -when Quote needs to be edited ,press (Revise button) with status “Draft” and field “Revision Id” Updated as new copy of the   previous quote.</a:t>
            </a:r>
          </a:p>
          <a:p>
            <a:endParaRPr lang="en-US" sz="3600" dirty="0"/>
          </a:p>
        </p:txBody>
      </p:sp>
      <p:pic>
        <p:nvPicPr>
          <p:cNvPr id="5" name="Picture 4">
            <a:extLst>
              <a:ext uri="{FF2B5EF4-FFF2-40B4-BE49-F238E27FC236}">
                <a16:creationId xmlns:a16="http://schemas.microsoft.com/office/drawing/2014/main" id="{0649F78B-694D-49FD-197D-7FB4DE3DA7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5001" y="2852928"/>
            <a:ext cx="5716013" cy="2851549"/>
          </a:xfrm>
          <a:prstGeom prst="rect">
            <a:avLst/>
          </a:prstGeom>
        </p:spPr>
      </p:pic>
      <p:pic>
        <p:nvPicPr>
          <p:cNvPr id="6" name="Picture 5">
            <a:extLst>
              <a:ext uri="{FF2B5EF4-FFF2-40B4-BE49-F238E27FC236}">
                <a16:creationId xmlns:a16="http://schemas.microsoft.com/office/drawing/2014/main" id="{955EF181-8AF5-127A-CE48-8D1D4AD22D4B}"/>
              </a:ext>
            </a:extLst>
          </p:cNvPr>
          <p:cNvPicPr>
            <a:picLocks noChangeAspect="1"/>
          </p:cNvPicPr>
          <p:nvPr/>
        </p:nvPicPr>
        <p:blipFill>
          <a:blip r:embed="rId7"/>
          <a:stretch>
            <a:fillRect/>
          </a:stretch>
        </p:blipFill>
        <p:spPr>
          <a:xfrm>
            <a:off x="457200" y="2852929"/>
            <a:ext cx="5335079" cy="2851549"/>
          </a:xfrm>
          <a:prstGeom prst="rect">
            <a:avLst/>
          </a:prstGeom>
        </p:spPr>
      </p:pic>
    </p:spTree>
    <p:extLst>
      <p:ext uri="{BB962C8B-B14F-4D97-AF65-F5344CB8AC3E}">
        <p14:creationId xmlns:p14="http://schemas.microsoft.com/office/powerpoint/2010/main" val="21674359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711200" y="1447800"/>
            <a:ext cx="10855550" cy="401818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Create Order:</a:t>
            </a:r>
          </a:p>
          <a:p>
            <a:pPr algn="l"/>
            <a:r>
              <a:rPr lang="en-US" sz="1600" dirty="0"/>
              <a:t>-Order: Confirmed request of delivery goods and services based on specific terms or a quote that has been accepted by a customer.</a:t>
            </a:r>
          </a:p>
          <a:p>
            <a:pPr algn="l"/>
            <a:r>
              <a:rPr lang="en-US" sz="1600" dirty="0"/>
              <a:t>-from Quote record press button (create order).</a:t>
            </a:r>
          </a:p>
          <a:p>
            <a:pPr algn="l"/>
            <a:r>
              <a:rPr lang="en-US" sz="1600" dirty="0"/>
              <a:t>-complete additional info then press (fulfill button) to show that order will be delivered partially or completely.</a:t>
            </a:r>
          </a:p>
          <a:p>
            <a:pPr algn="l"/>
            <a:endParaRPr lang="en-US" sz="2400" dirty="0"/>
          </a:p>
          <a:p>
            <a:pPr algn="l"/>
            <a:endParaRPr lang="en-US" sz="2400" dirty="0"/>
          </a:p>
          <a:p>
            <a:pPr algn="l"/>
            <a:endParaRPr lang="en-US" sz="3600" dirty="0"/>
          </a:p>
        </p:txBody>
      </p:sp>
      <p:pic>
        <p:nvPicPr>
          <p:cNvPr id="5" name="Picture 4">
            <a:extLst>
              <a:ext uri="{FF2B5EF4-FFF2-40B4-BE49-F238E27FC236}">
                <a16:creationId xmlns:a16="http://schemas.microsoft.com/office/drawing/2014/main" id="{0D038E10-2285-3098-2A34-2E020A0ECA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00" y="3038777"/>
            <a:ext cx="9738360" cy="2586461"/>
          </a:xfrm>
          <a:prstGeom prst="rect">
            <a:avLst/>
          </a:prstGeom>
        </p:spPr>
      </p:pic>
    </p:spTree>
    <p:extLst>
      <p:ext uri="{BB962C8B-B14F-4D97-AF65-F5344CB8AC3E}">
        <p14:creationId xmlns:p14="http://schemas.microsoft.com/office/powerpoint/2010/main" val="26243598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609601" y="1346200"/>
            <a:ext cx="11121743" cy="427903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Create Invoice:</a:t>
            </a:r>
          </a:p>
          <a:p>
            <a:pPr algn="l"/>
            <a:r>
              <a:rPr lang="en-US" sz="1600" dirty="0"/>
              <a:t>-Invoice: record of sales including details about products or services purchased that has been billed to the Customer.</a:t>
            </a:r>
          </a:p>
          <a:p>
            <a:pPr algn="l"/>
            <a:r>
              <a:rPr lang="en-US" sz="1600" dirty="0"/>
              <a:t>-from order record press (create invoice) button.</a:t>
            </a:r>
          </a:p>
          <a:p>
            <a:pPr algn="l"/>
            <a:r>
              <a:rPr lang="en-US" sz="1600" dirty="0"/>
              <a:t>-complete additional info then press (paid invoice) to show that invoice will be paid partially or completely.</a:t>
            </a:r>
          </a:p>
          <a:p>
            <a:pPr algn="l"/>
            <a:endParaRPr lang="en-US" sz="2400" dirty="0"/>
          </a:p>
        </p:txBody>
      </p:sp>
      <p:pic>
        <p:nvPicPr>
          <p:cNvPr id="5" name="Picture 4">
            <a:extLst>
              <a:ext uri="{FF2B5EF4-FFF2-40B4-BE49-F238E27FC236}">
                <a16:creationId xmlns:a16="http://schemas.microsoft.com/office/drawing/2014/main" id="{5C72C84F-0436-0740-397E-6994C0C057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9904" y="2726702"/>
            <a:ext cx="5506045" cy="2905645"/>
          </a:xfrm>
          <a:prstGeom prst="rect">
            <a:avLst/>
          </a:prstGeom>
        </p:spPr>
      </p:pic>
      <p:pic>
        <p:nvPicPr>
          <p:cNvPr id="6" name="Picture 5">
            <a:extLst>
              <a:ext uri="{FF2B5EF4-FFF2-40B4-BE49-F238E27FC236}">
                <a16:creationId xmlns:a16="http://schemas.microsoft.com/office/drawing/2014/main" id="{324CD948-4C6B-0A5B-93BB-2732A3D1B55C}"/>
              </a:ext>
            </a:extLst>
          </p:cNvPr>
          <p:cNvPicPr>
            <a:picLocks noChangeAspect="1"/>
          </p:cNvPicPr>
          <p:nvPr/>
        </p:nvPicPr>
        <p:blipFill>
          <a:blip r:embed="rId7"/>
          <a:stretch>
            <a:fillRect/>
          </a:stretch>
        </p:blipFill>
        <p:spPr>
          <a:xfrm>
            <a:off x="348039" y="2726702"/>
            <a:ext cx="5506045" cy="2905645"/>
          </a:xfrm>
          <a:prstGeom prst="rect">
            <a:avLst/>
          </a:prstGeom>
        </p:spPr>
      </p:pic>
    </p:spTree>
    <p:extLst>
      <p:ext uri="{BB962C8B-B14F-4D97-AF65-F5344CB8AC3E}">
        <p14:creationId xmlns:p14="http://schemas.microsoft.com/office/powerpoint/2010/main" val="277929922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
            <a:extLst>
              <a:ext uri="{FF2B5EF4-FFF2-40B4-BE49-F238E27FC236}">
                <a16:creationId xmlns:a16="http://schemas.microsoft.com/office/drawing/2014/main" id="{D08877FC-6682-6826-146C-B8F900CEAC83}"/>
              </a:ext>
            </a:extLst>
          </p:cNvPr>
          <p:cNvGrpSpPr>
            <a:grpSpLocks noChangeAspect="1"/>
          </p:cNvGrpSpPr>
          <p:nvPr/>
        </p:nvGrpSpPr>
        <p:grpSpPr>
          <a:xfrm>
            <a:off x="-254000" y="0"/>
            <a:ext cx="12598400" cy="6858000"/>
            <a:chOff x="3775672" y="0"/>
            <a:chExt cx="25196800" cy="13715999"/>
          </a:xfrm>
        </p:grpSpPr>
        <p:sp>
          <p:nvSpPr>
            <p:cNvPr id="23" name="Freeform 3">
              <a:extLst>
                <a:ext uri="{FF2B5EF4-FFF2-40B4-BE49-F238E27FC236}">
                  <a16:creationId xmlns:a16="http://schemas.microsoft.com/office/drawing/2014/main" id="{BD88A3A4-9772-B89A-66C1-B768DF1EC1A1}"/>
                </a:ext>
              </a:extLst>
            </p:cNvPr>
            <p:cNvSpPr/>
            <p:nvPr/>
          </p:nvSpPr>
          <p:spPr>
            <a:xfrm>
              <a:off x="3775672" y="0"/>
              <a:ext cx="25196800" cy="13715999"/>
            </a:xfrm>
            <a:custGeom>
              <a:avLst/>
              <a:gdLst/>
              <a:ahLst/>
              <a:cxnLst/>
              <a:rect l="l" t="t" r="r" b="b"/>
              <a:pathLst>
                <a:path w="32956500" h="13716000">
                  <a:moveTo>
                    <a:pt x="0" y="0"/>
                  </a:moveTo>
                  <a:lnTo>
                    <a:pt x="32956500" y="0"/>
                  </a:lnTo>
                  <a:lnTo>
                    <a:pt x="32956500" y="13716000"/>
                  </a:lnTo>
                  <a:lnTo>
                    <a:pt x="0" y="13716000"/>
                  </a:lnTo>
                  <a:lnTo>
                    <a:pt x="0" y="0"/>
                  </a:lnTo>
                  <a:close/>
                </a:path>
              </a:pathLst>
            </a:custGeom>
            <a:blipFill>
              <a:blip r:embed="rId2"/>
              <a:stretch>
                <a:fillRect l="-14985" t="-1" r="-15812" b="-1"/>
              </a:stretch>
            </a:blipFill>
          </p:spPr>
          <p:txBody>
            <a:bodyPr/>
            <a:lstStyle/>
            <a:p>
              <a:endParaRPr lang="en-US" sz="1200"/>
            </a:p>
          </p:txBody>
        </p:sp>
      </p:grpSp>
      <p:grpSp>
        <p:nvGrpSpPr>
          <p:cNvPr id="4" name="Group 4"/>
          <p:cNvGrpSpPr/>
          <p:nvPr/>
        </p:nvGrpSpPr>
        <p:grpSpPr>
          <a:xfrm>
            <a:off x="45339" y="169538"/>
            <a:ext cx="12061199" cy="6495785"/>
            <a:chOff x="0" y="0"/>
            <a:chExt cx="24122399" cy="12991570"/>
          </a:xfrm>
        </p:grpSpPr>
        <p:grpSp>
          <p:nvGrpSpPr>
            <p:cNvPr id="5" name="Group 5"/>
            <p:cNvGrpSpPr/>
            <p:nvPr/>
          </p:nvGrpSpPr>
          <p:grpSpPr>
            <a:xfrm>
              <a:off x="22713162" y="0"/>
              <a:ext cx="213224" cy="21322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grpSp>
          <p:nvGrpSpPr>
            <p:cNvPr id="7" name="Group 7"/>
            <p:cNvGrpSpPr/>
            <p:nvPr/>
          </p:nvGrpSpPr>
          <p:grpSpPr>
            <a:xfrm>
              <a:off x="23042348" y="0"/>
              <a:ext cx="213224" cy="21322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grpSp>
          <p:nvGrpSpPr>
            <p:cNvPr id="9" name="Group 9"/>
            <p:cNvGrpSpPr/>
            <p:nvPr/>
          </p:nvGrpSpPr>
          <p:grpSpPr>
            <a:xfrm>
              <a:off x="23371535" y="0"/>
              <a:ext cx="213224" cy="21322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grpSp>
          <p:nvGrpSpPr>
            <p:cNvPr id="11" name="Group 11"/>
            <p:cNvGrpSpPr/>
            <p:nvPr/>
          </p:nvGrpSpPr>
          <p:grpSpPr>
            <a:xfrm>
              <a:off x="537640" y="12778346"/>
              <a:ext cx="213224" cy="213224"/>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grpSp>
          <p:nvGrpSpPr>
            <p:cNvPr id="13" name="Group 13"/>
            <p:cNvGrpSpPr/>
            <p:nvPr/>
          </p:nvGrpSpPr>
          <p:grpSpPr>
            <a:xfrm>
              <a:off x="866827" y="12778346"/>
              <a:ext cx="213224" cy="213224"/>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grpSp>
          <p:nvGrpSpPr>
            <p:cNvPr id="15" name="Group 15"/>
            <p:cNvGrpSpPr/>
            <p:nvPr/>
          </p:nvGrpSpPr>
          <p:grpSpPr>
            <a:xfrm>
              <a:off x="1196013" y="12778346"/>
              <a:ext cx="213224" cy="213224"/>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endParaRPr lang="en-US" sz="1200"/>
              </a:p>
            </p:txBody>
          </p:sp>
        </p:gr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992350" y="654083"/>
              <a:ext cx="2130048" cy="1165717"/>
            </a:xfrm>
            <a:prstGeom prst="rect">
              <a:avLst/>
            </a:prstGeom>
          </p:spPr>
        </p:pic>
        <p:pic>
          <p:nvPicPr>
            <p:cNvPr id="18" name="Picture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1069880"/>
              <a:ext cx="2130048" cy="1165717"/>
            </a:xfrm>
            <a:prstGeom prst="rect">
              <a:avLst/>
            </a:prstGeom>
          </p:spPr>
        </p:pic>
      </p:grpSp>
      <p:grpSp>
        <p:nvGrpSpPr>
          <p:cNvPr id="19" name="Group 19"/>
          <p:cNvGrpSpPr>
            <a:grpSpLocks noChangeAspect="1"/>
          </p:cNvGrpSpPr>
          <p:nvPr/>
        </p:nvGrpSpPr>
        <p:grpSpPr>
          <a:xfrm>
            <a:off x="5797884" y="2812767"/>
            <a:ext cx="4416349" cy="1475320"/>
            <a:chOff x="0" y="0"/>
            <a:chExt cx="11671300" cy="3898900"/>
          </a:xfrm>
        </p:grpSpPr>
        <p:sp>
          <p:nvSpPr>
            <p:cNvPr id="20" name="Freeform 20"/>
            <p:cNvSpPr/>
            <p:nvPr/>
          </p:nvSpPr>
          <p:spPr>
            <a:xfrm>
              <a:off x="0" y="0"/>
              <a:ext cx="11671300" cy="3898900"/>
            </a:xfrm>
            <a:custGeom>
              <a:avLst/>
              <a:gdLst/>
              <a:ahLst/>
              <a:cxnLst/>
              <a:rect l="l" t="t" r="r" b="b"/>
              <a:pathLst>
                <a:path w="11671300" h="3898900">
                  <a:moveTo>
                    <a:pt x="0" y="0"/>
                  </a:moveTo>
                  <a:lnTo>
                    <a:pt x="0" y="3898900"/>
                  </a:lnTo>
                  <a:lnTo>
                    <a:pt x="11671300" y="3898900"/>
                  </a:lnTo>
                  <a:lnTo>
                    <a:pt x="11671300" y="0"/>
                  </a:lnTo>
                  <a:close/>
                </a:path>
              </a:pathLst>
            </a:custGeom>
            <a:blipFill>
              <a:blip r:embed="rId5"/>
              <a:stretch>
                <a:fillRect l="-321" r="-321"/>
              </a:stretch>
            </a:blipFill>
          </p:spPr>
          <p:txBody>
            <a:bodyPr/>
            <a:lstStyle/>
            <a:p>
              <a:endParaRPr lang="en-US" sz="1200"/>
            </a:p>
          </p:txBody>
        </p:sp>
      </p:grpSp>
      <p:sp>
        <p:nvSpPr>
          <p:cNvPr id="21" name="TextBox 21"/>
          <p:cNvSpPr txBox="1"/>
          <p:nvPr/>
        </p:nvSpPr>
        <p:spPr>
          <a:xfrm>
            <a:off x="5797884" y="4465607"/>
            <a:ext cx="5790965" cy="1005596"/>
          </a:xfrm>
          <a:prstGeom prst="rect">
            <a:avLst/>
          </a:prstGeom>
        </p:spPr>
        <p:txBody>
          <a:bodyPr lIns="0" tIns="0" rIns="0" bIns="0" rtlCol="0" anchor="t">
            <a:spAutoFit/>
          </a:bodyPr>
          <a:lstStyle/>
          <a:p>
            <a:pPr>
              <a:lnSpc>
                <a:spcPts val="8552"/>
              </a:lnSpc>
            </a:pPr>
            <a:r>
              <a:rPr lang="en-US" sz="6109" spc="85">
                <a:solidFill>
                  <a:srgbClr val="FFFFFF"/>
                </a:solidFill>
                <a:latin typeface="Poppins Medium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2082801" y="3124200"/>
            <a:ext cx="6823167" cy="70353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t>Sales Cycle</a:t>
            </a:r>
          </a:p>
        </p:txBody>
      </p:sp>
    </p:spTree>
    <p:extLst>
      <p:ext uri="{BB962C8B-B14F-4D97-AF65-F5344CB8AC3E}">
        <p14:creationId xmlns:p14="http://schemas.microsoft.com/office/powerpoint/2010/main" val="76568360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812801" y="1651002"/>
            <a:ext cx="9753599" cy="355599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How Sales Cycle begins?</a:t>
            </a:r>
          </a:p>
          <a:p>
            <a:pPr algn="l"/>
            <a:endParaRPr lang="en-US" sz="3600" dirty="0"/>
          </a:p>
          <a:p>
            <a:pPr algn="l"/>
            <a:r>
              <a:rPr lang="en-US" sz="1867" dirty="0"/>
              <a:t>1- following a post(containing the website of the company) in social media.</a:t>
            </a:r>
          </a:p>
          <a:p>
            <a:pPr algn="l"/>
            <a:r>
              <a:rPr lang="en-US" sz="1867" dirty="0"/>
              <a:t>2- Marketing Campaign  (list of lead records imported into system in Bulk(excel sheet, Comma separated files).</a:t>
            </a:r>
          </a:p>
          <a:p>
            <a:pPr algn="l"/>
            <a:r>
              <a:rPr lang="en-US" sz="1867" dirty="0"/>
              <a:t>3- Call Center Member made an activity with existing client(phone call, appointment, email,…).</a:t>
            </a:r>
          </a:p>
          <a:p>
            <a:pPr algn="l"/>
            <a:r>
              <a:rPr lang="en-US" sz="1867" dirty="0"/>
              <a:t>4- Non existing client asks for services and products that organization present. </a:t>
            </a:r>
          </a:p>
        </p:txBody>
      </p:sp>
    </p:spTree>
    <p:extLst>
      <p:ext uri="{BB962C8B-B14F-4D97-AF65-F5344CB8AC3E}">
        <p14:creationId xmlns:p14="http://schemas.microsoft.com/office/powerpoint/2010/main" val="279695112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812800" y="1498600"/>
            <a:ext cx="10695493" cy="4126633"/>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Lead Creation</a:t>
            </a:r>
          </a:p>
          <a:p>
            <a:pPr algn="l"/>
            <a:r>
              <a:rPr lang="en-US" sz="1867" dirty="0"/>
              <a:t>-</a:t>
            </a:r>
            <a:r>
              <a:rPr lang="en-US" sz="1600" dirty="0"/>
              <a:t>Once the client express his interests about the products or services that company presents(Customer Needs), Call Center member(User) creates him as a lead(potential customer) in dynamics 365 system.</a:t>
            </a:r>
          </a:p>
          <a:p>
            <a:pPr algn="l"/>
            <a:endParaRPr lang="en-US" sz="1600" dirty="0"/>
          </a:p>
          <a:p>
            <a:pPr algn="l"/>
            <a:r>
              <a:rPr lang="en-US" sz="1600" dirty="0"/>
              <a:t>-If the client was contacted very well and there were interactions between the user and the client (it appears in time line of lead record) and he shows that he would to open an opportunity to buy the product or use the service , the user converts the lead to an opportunity by Qualifying it(press Qualify button), if the lead was company it converted to Account record but if it was an individual person the lead converted to a contact record.</a:t>
            </a:r>
          </a:p>
          <a:p>
            <a:pPr algn="l"/>
            <a:endParaRPr lang="en-US" sz="1600" dirty="0"/>
          </a:p>
          <a:p>
            <a:pPr algn="l"/>
            <a:r>
              <a:rPr lang="en-US" sz="1600" dirty="0"/>
              <a:t>-If the client was not interested, not contacted, shows that he would not open an opportunity . The user Disqualifying it(press Disqualify button) and choose the reason of Disqualifying { Lost, Cancelled, No Longer Interested, …).</a:t>
            </a:r>
          </a:p>
        </p:txBody>
      </p:sp>
    </p:spTree>
    <p:extLst>
      <p:ext uri="{BB962C8B-B14F-4D97-AF65-F5344CB8AC3E}">
        <p14:creationId xmlns:p14="http://schemas.microsoft.com/office/powerpoint/2010/main" val="16014045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660401" y="1079438"/>
            <a:ext cx="10617200" cy="44323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Ways to create a lead:</a:t>
            </a:r>
            <a:endParaRPr lang="en-US" sz="2400" dirty="0"/>
          </a:p>
          <a:p>
            <a:pPr algn="l"/>
            <a:r>
              <a:rPr lang="en-US" sz="1600" dirty="0"/>
              <a:t>1-Convert an activity(email) to a lead.</a:t>
            </a:r>
          </a:p>
          <a:p>
            <a:pPr algn="l"/>
            <a:r>
              <a:rPr lang="en-US" sz="1600" dirty="0"/>
              <a:t>2-Manually from site map (on premise or on cloud ) press New button.</a:t>
            </a:r>
          </a:p>
          <a:p>
            <a:pPr algn="l"/>
            <a:endParaRPr lang="en-US" sz="3600" dirty="0"/>
          </a:p>
        </p:txBody>
      </p:sp>
      <p:pic>
        <p:nvPicPr>
          <p:cNvPr id="5" name="Picture 4">
            <a:extLst>
              <a:ext uri="{FF2B5EF4-FFF2-40B4-BE49-F238E27FC236}">
                <a16:creationId xmlns:a16="http://schemas.microsoft.com/office/drawing/2014/main" id="{2CF04414-0497-4686-75F1-88BA70BCE3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8325" y="2364689"/>
            <a:ext cx="6045200" cy="3243450"/>
          </a:xfrm>
          <a:prstGeom prst="rect">
            <a:avLst/>
          </a:prstGeom>
          <a:ln>
            <a:solidFill>
              <a:srgbClr val="FFFFFF"/>
            </a:solidFill>
          </a:ln>
        </p:spPr>
      </p:pic>
      <p:pic>
        <p:nvPicPr>
          <p:cNvPr id="7" name="Picture 6">
            <a:extLst>
              <a:ext uri="{FF2B5EF4-FFF2-40B4-BE49-F238E27FC236}">
                <a16:creationId xmlns:a16="http://schemas.microsoft.com/office/drawing/2014/main" id="{CA45FADC-2CEF-227D-5207-30D4D0AC9B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758" y="2388260"/>
            <a:ext cx="5684325" cy="3219879"/>
          </a:xfrm>
          <a:prstGeom prst="rect">
            <a:avLst/>
          </a:prstGeom>
        </p:spPr>
      </p:pic>
    </p:spTree>
    <p:extLst>
      <p:ext uri="{BB962C8B-B14F-4D97-AF65-F5344CB8AC3E}">
        <p14:creationId xmlns:p14="http://schemas.microsoft.com/office/powerpoint/2010/main" val="42899051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410442" y="1079438"/>
            <a:ext cx="11320902" cy="148596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67" dirty="0"/>
              <a:t>Lead record contains:</a:t>
            </a:r>
          </a:p>
          <a:p>
            <a:pPr algn="l"/>
            <a:r>
              <a:rPr lang="en-US" sz="1600" dirty="0"/>
              <a:t>-info about the client.</a:t>
            </a:r>
          </a:p>
          <a:p>
            <a:pPr algn="l"/>
            <a:r>
              <a:rPr lang="en-US" sz="1600" dirty="0"/>
              <a:t>-time line sub grid(interactions between user and client on opportunity record).</a:t>
            </a:r>
          </a:p>
          <a:p>
            <a:pPr algn="l"/>
            <a:r>
              <a:rPr lang="en-US" sz="1600" dirty="0"/>
              <a:t>-stakeholder, competitors sub grid.</a:t>
            </a:r>
          </a:p>
          <a:p>
            <a:pPr algn="l"/>
            <a:r>
              <a:rPr lang="en-US" sz="1600" dirty="0"/>
              <a:t>-additional info.</a:t>
            </a:r>
          </a:p>
        </p:txBody>
      </p:sp>
      <p:pic>
        <p:nvPicPr>
          <p:cNvPr id="5" name="Picture 4">
            <a:extLst>
              <a:ext uri="{FF2B5EF4-FFF2-40B4-BE49-F238E27FC236}">
                <a16:creationId xmlns:a16="http://schemas.microsoft.com/office/drawing/2014/main" id="{873650A8-6C92-BFF9-7750-AE84B80F20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975" y="2546313"/>
            <a:ext cx="9748520" cy="3158164"/>
          </a:xfrm>
          <a:prstGeom prst="rect">
            <a:avLst/>
          </a:prstGeom>
        </p:spPr>
      </p:pic>
    </p:spTree>
    <p:extLst>
      <p:ext uri="{BB962C8B-B14F-4D97-AF65-F5344CB8AC3E}">
        <p14:creationId xmlns:p14="http://schemas.microsoft.com/office/powerpoint/2010/main" val="22363845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660400" y="1244600"/>
            <a:ext cx="10617200" cy="422138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600" dirty="0"/>
          </a:p>
        </p:txBody>
      </p:sp>
      <p:sp>
        <p:nvSpPr>
          <p:cNvPr id="5" name="TextBox 4">
            <a:extLst>
              <a:ext uri="{FF2B5EF4-FFF2-40B4-BE49-F238E27FC236}">
                <a16:creationId xmlns:a16="http://schemas.microsoft.com/office/drawing/2014/main" id="{A42F0F44-7CA7-55C8-A7A3-72232265E1C9}"/>
              </a:ext>
            </a:extLst>
          </p:cNvPr>
          <p:cNvSpPr txBox="1"/>
          <p:nvPr/>
        </p:nvSpPr>
        <p:spPr>
          <a:xfrm>
            <a:off x="660400" y="1244600"/>
            <a:ext cx="10847893" cy="1282339"/>
          </a:xfrm>
          <a:prstGeom prst="rect">
            <a:avLst/>
          </a:prstGeom>
          <a:noFill/>
        </p:spPr>
        <p:txBody>
          <a:bodyPr wrap="square">
            <a:spAutoFit/>
          </a:bodyPr>
          <a:lstStyle/>
          <a:p>
            <a:pPr algn="l"/>
            <a:r>
              <a:rPr lang="en-US" sz="2933" dirty="0"/>
              <a:t>Ways to create an Opportunity:</a:t>
            </a:r>
            <a:endParaRPr lang="en-US" sz="1867" dirty="0"/>
          </a:p>
          <a:p>
            <a:pPr algn="l"/>
            <a:r>
              <a:rPr lang="en-US" sz="1600" dirty="0"/>
              <a:t>1-Convert an activity(Task, Phone Call, appointment) to an opportunity.</a:t>
            </a:r>
          </a:p>
          <a:p>
            <a:pPr algn="l"/>
            <a:r>
              <a:rPr lang="en-US" sz="1600" dirty="0"/>
              <a:t>2-Manually from site map (on premise or on cloud ) press New button.</a:t>
            </a:r>
          </a:p>
          <a:p>
            <a:pPr algn="l"/>
            <a:r>
              <a:rPr lang="en-US" sz="1600" dirty="0"/>
              <a:t>3-convert Lead to Opportunity by Qualifying the lead(press Qualify button).</a:t>
            </a:r>
          </a:p>
        </p:txBody>
      </p:sp>
      <p:pic>
        <p:nvPicPr>
          <p:cNvPr id="7" name="Picture 6">
            <a:extLst>
              <a:ext uri="{FF2B5EF4-FFF2-40B4-BE49-F238E27FC236}">
                <a16:creationId xmlns:a16="http://schemas.microsoft.com/office/drawing/2014/main" id="{0E418FB2-7E53-CFB1-CCF6-F8B731DEA7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6101" y="2590202"/>
            <a:ext cx="6180437" cy="2959719"/>
          </a:xfrm>
          <a:prstGeom prst="rect">
            <a:avLst/>
          </a:prstGeom>
        </p:spPr>
      </p:pic>
      <p:pic>
        <p:nvPicPr>
          <p:cNvPr id="28" name="Picture 27">
            <a:extLst>
              <a:ext uri="{FF2B5EF4-FFF2-40B4-BE49-F238E27FC236}">
                <a16:creationId xmlns:a16="http://schemas.microsoft.com/office/drawing/2014/main" id="{EA25E689-3BD3-6393-BF5E-CEF9695430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63" y="2568993"/>
            <a:ext cx="5730240" cy="2969753"/>
          </a:xfrm>
          <a:prstGeom prst="rect">
            <a:avLst/>
          </a:prstGeom>
        </p:spPr>
      </p:pic>
    </p:spTree>
    <p:extLst>
      <p:ext uri="{BB962C8B-B14F-4D97-AF65-F5344CB8AC3E}">
        <p14:creationId xmlns:p14="http://schemas.microsoft.com/office/powerpoint/2010/main" val="22269253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762000" y="1033781"/>
            <a:ext cx="10640157" cy="452881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67" dirty="0"/>
              <a:t>opportunity record contains:</a:t>
            </a:r>
          </a:p>
          <a:p>
            <a:pPr algn="l"/>
            <a:r>
              <a:rPr lang="en-US" sz="1600" dirty="0"/>
              <a:t>-info has been mapped from lead to opportunity.</a:t>
            </a:r>
          </a:p>
          <a:p>
            <a:pPr algn="l"/>
            <a:r>
              <a:rPr lang="en-US" sz="1600" dirty="0"/>
              <a:t>-time line sub grid(interactions between user and client on opportunity record).</a:t>
            </a:r>
          </a:p>
          <a:p>
            <a:pPr algn="l"/>
            <a:r>
              <a:rPr lang="en-US" sz="1600" dirty="0"/>
              <a:t>-stakeholder, competitors sub grid.</a:t>
            </a:r>
          </a:p>
          <a:p>
            <a:pPr algn="l"/>
            <a:r>
              <a:rPr lang="en-US" sz="1600" dirty="0"/>
              <a:t>-additional info.</a:t>
            </a:r>
          </a:p>
          <a:p>
            <a:pPr algn="l"/>
            <a:r>
              <a:rPr lang="en-US" sz="1600" dirty="0"/>
              <a:t>- Products ,Quotes Taps.</a:t>
            </a:r>
          </a:p>
        </p:txBody>
      </p:sp>
      <p:pic>
        <p:nvPicPr>
          <p:cNvPr id="6" name="Picture 5">
            <a:extLst>
              <a:ext uri="{FF2B5EF4-FFF2-40B4-BE49-F238E27FC236}">
                <a16:creationId xmlns:a16="http://schemas.microsoft.com/office/drawing/2014/main" id="{F6E128C1-854E-E97B-C4CF-1A2789B56DB0}"/>
              </a:ext>
            </a:extLst>
          </p:cNvPr>
          <p:cNvPicPr>
            <a:picLocks noChangeAspect="1"/>
          </p:cNvPicPr>
          <p:nvPr/>
        </p:nvPicPr>
        <p:blipFill>
          <a:blip r:embed="rId6"/>
          <a:stretch>
            <a:fillRect/>
          </a:stretch>
        </p:blipFill>
        <p:spPr>
          <a:xfrm>
            <a:off x="863600" y="2678181"/>
            <a:ext cx="9540221" cy="2968360"/>
          </a:xfrm>
          <a:prstGeom prst="rect">
            <a:avLst/>
          </a:prstGeom>
        </p:spPr>
      </p:pic>
    </p:spTree>
    <p:extLst>
      <p:ext uri="{BB962C8B-B14F-4D97-AF65-F5344CB8AC3E}">
        <p14:creationId xmlns:p14="http://schemas.microsoft.com/office/powerpoint/2010/main" val="132247756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0442" y="139503"/>
            <a:ext cx="1272790" cy="420021"/>
          </a:xfrm>
          <a:prstGeom prst="rect">
            <a:avLst/>
          </a:prstGeom>
        </p:spPr>
      </p:pic>
      <p:pic>
        <p:nvPicPr>
          <p:cNvPr id="3" name="Picture 3"/>
          <p:cNvPicPr>
            <a:picLocks noChangeAspect="1"/>
          </p:cNvPicPr>
          <p:nvPr/>
        </p:nvPicPr>
        <p:blipFill>
          <a:blip r:embed="rId3"/>
          <a:srcRect/>
          <a:stretch>
            <a:fillRect/>
          </a:stretch>
        </p:blipFill>
        <p:spPr>
          <a:xfrm>
            <a:off x="410442" y="107207"/>
            <a:ext cx="2297273" cy="762527"/>
          </a:xfrm>
          <a:prstGeom prst="rect">
            <a:avLst/>
          </a:prstGeom>
        </p:spPr>
      </p:pic>
      <p:grpSp>
        <p:nvGrpSpPr>
          <p:cNvPr id="9" name="Group 9"/>
          <p:cNvGrpSpPr/>
          <p:nvPr/>
        </p:nvGrpSpPr>
        <p:grpSpPr>
          <a:xfrm>
            <a:off x="11401919" y="169537"/>
            <a:ext cx="435799" cy="106612"/>
            <a:chOff x="0" y="0"/>
            <a:chExt cx="871597" cy="213224"/>
          </a:xfrm>
        </p:grpSpPr>
        <p:grpSp>
          <p:nvGrpSpPr>
            <p:cNvPr id="10" name="Group 10"/>
            <p:cNvGrpSpPr/>
            <p:nvPr/>
          </p:nvGrpSpPr>
          <p:grpSpPr>
            <a:xfrm>
              <a:off x="0" y="0"/>
              <a:ext cx="213224" cy="21322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2" name="Group 12"/>
            <p:cNvGrpSpPr/>
            <p:nvPr/>
          </p:nvGrpSpPr>
          <p:grpSpPr>
            <a:xfrm>
              <a:off x="329187" y="0"/>
              <a:ext cx="213224" cy="2132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nvGrpSpPr>
            <p:cNvPr id="14" name="Group 14"/>
            <p:cNvGrpSpPr/>
            <p:nvPr/>
          </p:nvGrpSpPr>
          <p:grpSpPr>
            <a:xfrm>
              <a:off x="658373" y="0"/>
              <a:ext cx="213224" cy="21322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292"/>
              </a:solidFill>
            </p:spPr>
            <p:txBody>
              <a:bodyPr/>
              <a:lstStyle/>
              <a:p>
                <a:endParaRPr lang="en-US" sz="1200"/>
              </a:p>
            </p:txBody>
          </p:sp>
        </p:gr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41513" y="496579"/>
            <a:ext cx="1065024" cy="582859"/>
          </a:xfrm>
          <a:prstGeom prst="rect">
            <a:avLst/>
          </a:prstGeom>
        </p:spPr>
      </p:pic>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5338" y="5704477"/>
            <a:ext cx="1065024" cy="582859"/>
          </a:xfrm>
          <a:prstGeom prst="rect">
            <a:avLst/>
          </a:prstGeom>
        </p:spPr>
      </p:pic>
      <p:grpSp>
        <p:nvGrpSpPr>
          <p:cNvPr id="18" name="Group 18"/>
          <p:cNvGrpSpPr/>
          <p:nvPr/>
        </p:nvGrpSpPr>
        <p:grpSpPr>
          <a:xfrm>
            <a:off x="5853752" y="6524186"/>
            <a:ext cx="484497" cy="148828"/>
            <a:chOff x="0" y="0"/>
            <a:chExt cx="968994" cy="297656"/>
          </a:xfrm>
        </p:grpSpPr>
        <p:grpSp>
          <p:nvGrpSpPr>
            <p:cNvPr id="19" name="Group 19"/>
            <p:cNvGrpSpPr/>
            <p:nvPr/>
          </p:nvGrpSpPr>
          <p:grpSpPr>
            <a:xfrm>
              <a:off x="0" y="0"/>
              <a:ext cx="297656" cy="2976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1" name="Group 21"/>
            <p:cNvGrpSpPr/>
            <p:nvPr/>
          </p:nvGrpSpPr>
          <p:grpSpPr>
            <a:xfrm>
              <a:off x="339848" y="0"/>
              <a:ext cx="297656" cy="297656"/>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nvGrpSpPr>
            <p:cNvPr id="23" name="Group 23"/>
            <p:cNvGrpSpPr/>
            <p:nvPr/>
          </p:nvGrpSpPr>
          <p:grpSpPr>
            <a:xfrm>
              <a:off x="671338" y="0"/>
              <a:ext cx="297656" cy="297656"/>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34792"/>
              </a:solidFill>
            </p:spPr>
            <p:txBody>
              <a:bodyPr/>
              <a:lstStyle/>
              <a:p>
                <a:endParaRPr lang="en-US" sz="1200"/>
              </a:p>
            </p:txBody>
          </p:sp>
        </p:grpSp>
      </p:grpSp>
      <p:sp>
        <p:nvSpPr>
          <p:cNvPr id="25" name="AutoShape 25"/>
          <p:cNvSpPr/>
          <p:nvPr/>
        </p:nvSpPr>
        <p:spPr>
          <a:xfrm>
            <a:off x="2493217" y="6598600"/>
            <a:ext cx="2918018" cy="0"/>
          </a:xfrm>
          <a:prstGeom prst="line">
            <a:avLst/>
          </a:prstGeom>
          <a:ln w="38100" cap="flat">
            <a:solidFill>
              <a:srgbClr val="034792"/>
            </a:solidFill>
            <a:prstDash val="solid"/>
            <a:headEnd type="none" w="sm" len="sm"/>
            <a:tailEnd type="none" w="sm" len="sm"/>
          </a:ln>
        </p:spPr>
        <p:txBody>
          <a:bodyPr/>
          <a:lstStyle/>
          <a:p>
            <a:endParaRPr lang="en-US" sz="1200"/>
          </a:p>
        </p:txBody>
      </p:sp>
      <p:sp>
        <p:nvSpPr>
          <p:cNvPr id="26" name="TextBox 26"/>
          <p:cNvSpPr txBox="1"/>
          <p:nvPr/>
        </p:nvSpPr>
        <p:spPr>
          <a:xfrm>
            <a:off x="410442" y="6525832"/>
            <a:ext cx="2273985" cy="152927"/>
          </a:xfrm>
          <a:prstGeom prst="rect">
            <a:avLst/>
          </a:prstGeom>
        </p:spPr>
        <p:txBody>
          <a:bodyPr lIns="0" tIns="0" rIns="0" bIns="0" rtlCol="0" anchor="t">
            <a:spAutoFit/>
          </a:bodyPr>
          <a:lstStyle/>
          <a:p>
            <a:pPr>
              <a:lnSpc>
                <a:spcPts val="1337"/>
              </a:lnSpc>
            </a:pPr>
            <a:r>
              <a:rPr lang="en-US" sz="955" spc="143" dirty="0">
                <a:solidFill>
                  <a:srgbClr val="034792"/>
                </a:solidFill>
                <a:latin typeface="Montserrat Classic"/>
              </a:rPr>
              <a:t>CRM Overview</a:t>
            </a:r>
          </a:p>
        </p:txBody>
      </p:sp>
      <p:sp>
        <p:nvSpPr>
          <p:cNvPr id="27" name="Title 1">
            <a:extLst>
              <a:ext uri="{FF2B5EF4-FFF2-40B4-BE49-F238E27FC236}">
                <a16:creationId xmlns:a16="http://schemas.microsoft.com/office/drawing/2014/main" id="{953EBF69-FB4A-8B06-CA7F-89FE247D48D8}"/>
              </a:ext>
            </a:extLst>
          </p:cNvPr>
          <p:cNvSpPr txBox="1">
            <a:spLocks/>
          </p:cNvSpPr>
          <p:nvPr/>
        </p:nvSpPr>
        <p:spPr>
          <a:xfrm>
            <a:off x="660400" y="990604"/>
            <a:ext cx="10906350" cy="243839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Products Section Contains:</a:t>
            </a:r>
          </a:p>
          <a:p>
            <a:pPr algn="l"/>
            <a:r>
              <a:rPr lang="en-US" sz="1600" dirty="0"/>
              <a:t>1-Price list : set of prices that are charged for products under circumstances.</a:t>
            </a:r>
          </a:p>
          <a:p>
            <a:pPr algn="l"/>
            <a:r>
              <a:rPr lang="en-US" sz="1600" dirty="0"/>
              <a:t>        a -Price list divided into 3 types shows in (Quantity selling option field):</a:t>
            </a:r>
          </a:p>
          <a:p>
            <a:pPr algn="l"/>
            <a:r>
              <a:rPr lang="en-US" sz="1600" dirty="0"/>
              <a:t>                    -Retail</a:t>
            </a:r>
          </a:p>
          <a:p>
            <a:pPr algn="l"/>
            <a:r>
              <a:rPr lang="en-US" sz="1600" dirty="0"/>
              <a:t>                    -Whole sale</a:t>
            </a:r>
          </a:p>
          <a:p>
            <a:pPr algn="l"/>
            <a:r>
              <a:rPr lang="en-US" sz="1600" dirty="0"/>
              <a:t>                    -Distributer </a:t>
            </a:r>
          </a:p>
          <a:p>
            <a:pPr algn="l"/>
            <a:r>
              <a:rPr lang="en-US" sz="1600" dirty="0"/>
              <a:t>b- price list can be created from Opportunity as new , or from product</a:t>
            </a:r>
            <a:r>
              <a:rPr lang="en-US" sz="2400" dirty="0"/>
              <a:t>.</a:t>
            </a:r>
          </a:p>
          <a:p>
            <a:pPr algn="l"/>
            <a:r>
              <a:rPr lang="en-US" sz="1600" dirty="0"/>
              <a:t>C- Price list record contains “Discount list” : which lets organization offer products at different prices depending on the quantity.</a:t>
            </a:r>
          </a:p>
        </p:txBody>
      </p:sp>
      <p:pic>
        <p:nvPicPr>
          <p:cNvPr id="5" name="Picture 4">
            <a:extLst>
              <a:ext uri="{FF2B5EF4-FFF2-40B4-BE49-F238E27FC236}">
                <a16:creationId xmlns:a16="http://schemas.microsoft.com/office/drawing/2014/main" id="{BCEF1A41-771B-07ED-5DEE-611444C423DD}"/>
              </a:ext>
            </a:extLst>
          </p:cNvPr>
          <p:cNvPicPr>
            <a:picLocks noChangeAspect="1"/>
          </p:cNvPicPr>
          <p:nvPr/>
        </p:nvPicPr>
        <p:blipFill>
          <a:blip r:embed="rId6"/>
          <a:stretch>
            <a:fillRect/>
          </a:stretch>
        </p:blipFill>
        <p:spPr>
          <a:xfrm>
            <a:off x="355600" y="3407992"/>
            <a:ext cx="5435600" cy="2317495"/>
          </a:xfrm>
          <a:prstGeom prst="rect">
            <a:avLst/>
          </a:prstGeom>
        </p:spPr>
      </p:pic>
      <p:pic>
        <p:nvPicPr>
          <p:cNvPr id="28" name="Picture 27">
            <a:extLst>
              <a:ext uri="{FF2B5EF4-FFF2-40B4-BE49-F238E27FC236}">
                <a16:creationId xmlns:a16="http://schemas.microsoft.com/office/drawing/2014/main" id="{DFD98EBE-2F2B-6343-8AC5-4A8E6F0445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2503" y="3407991"/>
            <a:ext cx="5660383" cy="2317496"/>
          </a:xfrm>
          <a:prstGeom prst="rect">
            <a:avLst/>
          </a:prstGeom>
        </p:spPr>
      </p:pic>
    </p:spTree>
    <p:extLst>
      <p:ext uri="{BB962C8B-B14F-4D97-AF65-F5344CB8AC3E}">
        <p14:creationId xmlns:p14="http://schemas.microsoft.com/office/powerpoint/2010/main" val="27032144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958</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Montserrat Classic</vt:lpstr>
      <vt:lpstr>Montserrat Classic Bold</vt:lpstr>
      <vt:lpstr>Poppins Medium</vt:lpstr>
      <vt:lpstr>Poppins Medium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Ethraa Hassan | Ejada Systems Ltd.</dc:creator>
  <cp:lastModifiedBy>Ethraa Hassan | Ejada Systems Ltd.</cp:lastModifiedBy>
  <cp:revision>4</cp:revision>
  <dcterms:created xsi:type="dcterms:W3CDTF">2023-07-29T12:23:05Z</dcterms:created>
  <dcterms:modified xsi:type="dcterms:W3CDTF">2023-07-29T12:30:59Z</dcterms:modified>
</cp:coreProperties>
</file>