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B1"/>
    <a:srgbClr val="E7EEFF"/>
    <a:srgbClr val="CEDDF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522" y="-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3D848-4DDF-4D6C-A8CB-4C16B18C22D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5B5EE-C4F2-4C71-ACFD-EA59789A2C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5B5EE-C4F2-4C71-ACFD-EA59789A2C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2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CF85-4812-4EBE-8AE8-B0B0B5F8AA4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A65B-6433-4F0C-856E-894F172264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Titre 1"/>
          <p:cNvSpPr>
            <a:spLocks noGrp="1"/>
          </p:cNvSpPr>
          <p:nvPr>
            <p:ph type="ctrTitle"/>
          </p:nvPr>
        </p:nvSpPr>
        <p:spPr>
          <a:xfrm>
            <a:off x="1872188" y="756267"/>
            <a:ext cx="8839204" cy="1319030"/>
          </a:xfrm>
        </p:spPr>
        <p:txBody>
          <a:bodyPr>
            <a:noAutofit/>
          </a:bodyPr>
          <a:lstStyle/>
          <a:p>
            <a:r>
              <a:rPr lang="fr-MA" sz="8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</a:t>
            </a:r>
            <a:r>
              <a:rPr lang="fr-MA" sz="88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MyCity</a:t>
            </a:r>
            <a:r>
              <a:rPr lang="fr-MA" sz="4000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.com</a:t>
            </a:r>
            <a:endParaRPr lang="en-US" sz="8800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Titre 1"/>
          <p:cNvSpPr txBox="1">
            <a:spLocks/>
          </p:cNvSpPr>
          <p:nvPr/>
        </p:nvSpPr>
        <p:spPr>
          <a:xfrm>
            <a:off x="3894031" y="2274301"/>
            <a:ext cx="4795518" cy="362686"/>
          </a:xfrm>
          <a:prstGeom prst="roundRect">
            <a:avLst/>
          </a:prstGeom>
          <a:solidFill>
            <a:srgbClr val="E7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Une solution moderne pour urbaniser votre ville</a:t>
            </a:r>
            <a:endParaRPr lang="en-US" sz="1400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6" name="Picture 2" descr="https://cdni.iconscout.com/illustration/premium/thumb/isometric-city-5154979-43268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31" y="3092598"/>
            <a:ext cx="4795518" cy="33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973123"/>
            <a:ext cx="3749879" cy="968099"/>
          </a:xfrm>
        </p:spPr>
        <p:txBody>
          <a:bodyPr>
            <a:normAutofit fontScale="90000"/>
          </a:bodyPr>
          <a:lstStyle/>
          <a:p>
            <a:pPr algn="l"/>
            <a:r>
              <a:rPr lang="fr-MA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</a:t>
            </a:r>
            <a:r>
              <a:rPr lang="fr-MA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MyCity</a:t>
            </a:r>
            <a:endParaRPr lang="en-US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61020" y="2161229"/>
            <a:ext cx="9617978" cy="1655762"/>
          </a:xfrm>
        </p:spPr>
        <p:txBody>
          <a:bodyPr>
            <a:normAutofit/>
          </a:bodyPr>
          <a:lstStyle/>
          <a:p>
            <a:pPr algn="l"/>
            <a:r>
              <a:rPr lang="fr-FR" sz="1600" b="1" dirty="0" err="1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FixMyCity</a:t>
            </a:r>
            <a:r>
              <a:rPr lang="fr-FR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 est un Site Web et application mobile basés sur une carte qui aident la population Marocains à informer leurs autorités locales des problèmes nécessitant leur attention, tels que les nids de poule, les lampadaires cassés, etc. Il s'agit de l'instance marocaine de </a:t>
            </a:r>
            <a:r>
              <a:rPr lang="fr-FR" sz="1600" b="1" dirty="0" err="1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FixMyStreet</a:t>
            </a:r>
            <a:r>
              <a:rPr lang="fr-FR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. les rapports sont également publiés sur le site web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661020" y="3722687"/>
            <a:ext cx="3749878" cy="343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MA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Comment cela fonctionne :</a:t>
            </a:r>
            <a:endParaRPr lang="en-US" sz="18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661020" y="4359143"/>
            <a:ext cx="2256638" cy="1111514"/>
          </a:xfrm>
          <a:prstGeom prst="roundRect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Tapez le code postal, le nom de la rue ou la zone</a:t>
            </a:r>
            <a:endParaRPr lang="en-US" sz="1200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14800" y="4359143"/>
            <a:ext cx="2256638" cy="1111514"/>
          </a:xfrm>
          <a:prstGeom prst="roundRect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Localisez le problème sur une carte de la région</a:t>
            </a:r>
            <a:endParaRPr lang="en-US" sz="1200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568580" y="4359143"/>
            <a:ext cx="2256638" cy="1111514"/>
          </a:xfrm>
          <a:prstGeom prst="roundRect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Entrez les détails du problème et cliquez sur envoyer</a:t>
            </a:r>
            <a:endParaRPr lang="en-US" sz="1200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9022360" y="4359143"/>
            <a:ext cx="2256638" cy="1111514"/>
          </a:xfrm>
          <a:prstGeom prst="roundRect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 rapport sera envoyé à l'administration concernée</a:t>
            </a:r>
            <a:endParaRPr lang="en-US" sz="1200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Flèche droite rayée 11"/>
          <p:cNvSpPr/>
          <p:nvPr/>
        </p:nvSpPr>
        <p:spPr>
          <a:xfrm>
            <a:off x="1661021" y="5717783"/>
            <a:ext cx="9617978" cy="295026"/>
          </a:xfrm>
          <a:prstGeom prst="stripedRightArrow">
            <a:avLst>
              <a:gd name="adj1" fmla="val 55687"/>
              <a:gd name="adj2" fmla="val 115400"/>
            </a:avLst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37428" y="5714243"/>
            <a:ext cx="303822" cy="303822"/>
          </a:xfrm>
          <a:prstGeom prst="ellipse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091208" y="5714243"/>
            <a:ext cx="303822" cy="303822"/>
          </a:xfrm>
          <a:prstGeom prst="ellipse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39569" y="5714243"/>
            <a:ext cx="303822" cy="303822"/>
          </a:xfrm>
          <a:prstGeom prst="ellipse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9998768" y="5714243"/>
            <a:ext cx="303822" cy="303822"/>
          </a:xfrm>
          <a:prstGeom prst="ellipse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Connecteur droit 20"/>
          <p:cNvCxnSpPr>
            <a:stCxn id="8" idx="2"/>
            <a:endCxn id="15" idx="0"/>
          </p:cNvCxnSpPr>
          <p:nvPr/>
        </p:nvCxnSpPr>
        <p:spPr>
          <a:xfrm>
            <a:off x="2789339" y="5470657"/>
            <a:ext cx="0" cy="243586"/>
          </a:xfrm>
          <a:prstGeom prst="line">
            <a:avLst/>
          </a:prstGeom>
          <a:ln w="57150">
            <a:solidFill>
              <a:srgbClr val="033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243119" y="5470657"/>
            <a:ext cx="0" cy="243586"/>
          </a:xfrm>
          <a:prstGeom prst="line">
            <a:avLst/>
          </a:prstGeom>
          <a:ln w="57150">
            <a:solidFill>
              <a:srgbClr val="033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696899" y="5470657"/>
            <a:ext cx="0" cy="243586"/>
          </a:xfrm>
          <a:prstGeom prst="line">
            <a:avLst/>
          </a:prstGeom>
          <a:ln w="57150">
            <a:solidFill>
              <a:srgbClr val="033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0150679" y="5470657"/>
            <a:ext cx="0" cy="243586"/>
          </a:xfrm>
          <a:prstGeom prst="line">
            <a:avLst/>
          </a:prstGeom>
          <a:ln w="57150">
            <a:solidFill>
              <a:srgbClr val="033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645" y="4165285"/>
            <a:ext cx="480129" cy="48012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629" y="4158164"/>
            <a:ext cx="498873" cy="49887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678" y="4152145"/>
            <a:ext cx="504892" cy="504892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3878" y="4084960"/>
            <a:ext cx="537854" cy="5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3749879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Objectifs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 projet: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61020" y="2011966"/>
            <a:ext cx="9617978" cy="1838882"/>
          </a:xfrm>
        </p:spPr>
        <p:txBody>
          <a:bodyPr>
            <a:normAutofit/>
          </a:bodyPr>
          <a:lstStyle/>
          <a:p>
            <a:pPr algn="l"/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La municipalité ne sera jamais parfaite en tout. Les collectivités locales ne disposent tout simplement pas du budget nécessaire pour être parfaites en tout. </a:t>
            </a:r>
          </a:p>
          <a:p>
            <a:pPr algn="l"/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Si une municipalité ne peut pas expliquer clairement où elle en est en tant que ville, les citoyens auront du mal à faire confiance à leur gouvernement local. </a:t>
            </a:r>
          </a:p>
          <a:p>
            <a:pPr algn="l"/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Tous ces faits amènent une question simple : </a:t>
            </a:r>
            <a:r>
              <a:rPr lang="fr-FR" sz="1200" i="1" dirty="0" smtClean="0">
                <a:latin typeface="Poppins" panose="00000500000000000000" pitchFamily="2" charset="0"/>
                <a:cs typeface="Poppins" panose="00000500000000000000" pitchFamily="2" charset="0"/>
              </a:rPr>
              <a:t>que peut faire une administration locale pour créer un climat de transparence tout en montrant qu'elle va de l'avant ?</a:t>
            </a:r>
          </a:p>
          <a:p>
            <a:pPr algn="l"/>
            <a:r>
              <a:rPr lang="fr-FR" sz="1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‘’L'une des meilleures choses à faire est de créer un tableau de bord communautaire’’</a:t>
            </a:r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27" name="Sous-titre 2"/>
          <p:cNvSpPr txBox="1">
            <a:spLocks/>
          </p:cNvSpPr>
          <p:nvPr/>
        </p:nvSpPr>
        <p:spPr>
          <a:xfrm>
            <a:off x="1670465" y="1081988"/>
            <a:ext cx="9617978" cy="3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Un tableau de bord transparent et centralisé pour la communauté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Sous-titre 2"/>
          <p:cNvSpPr txBox="1">
            <a:spLocks/>
          </p:cNvSpPr>
          <p:nvPr/>
        </p:nvSpPr>
        <p:spPr>
          <a:xfrm>
            <a:off x="1670465" y="3992751"/>
            <a:ext cx="9617978" cy="183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 tableau de bord communautaire montre aux citoyens: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Comment se porte une municipalité.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Ce à quoi la municipalité travaille.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Poppins" panose="00000500000000000000" pitchFamily="2" charset="0"/>
                <a:cs typeface="Poppins" panose="00000500000000000000" pitchFamily="2" charset="0"/>
              </a:rPr>
              <a:t>Comment la municipalité prend des mesures dans la bonne direction.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3749879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 projet: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27" name="Sous-titre 2"/>
          <p:cNvSpPr txBox="1">
            <a:spLocks/>
          </p:cNvSpPr>
          <p:nvPr/>
        </p:nvSpPr>
        <p:spPr>
          <a:xfrm>
            <a:off x="1670465" y="1081988"/>
            <a:ext cx="9617978" cy="3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La plateforme suit la structure ci-dessous :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39" y="1625740"/>
            <a:ext cx="4848225" cy="5044430"/>
          </a:xfrm>
          <a:prstGeom prst="rect">
            <a:avLst/>
          </a:prstGeom>
        </p:spPr>
      </p:pic>
      <p:sp>
        <p:nvSpPr>
          <p:cNvPr id="23" name="Titre 1"/>
          <p:cNvSpPr txBox="1">
            <a:spLocks/>
          </p:cNvSpPr>
          <p:nvPr/>
        </p:nvSpPr>
        <p:spPr>
          <a:xfrm>
            <a:off x="1788160" y="2722880"/>
            <a:ext cx="1695994" cy="36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MA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</a:t>
            </a:r>
            <a:r>
              <a:rPr lang="fr-MA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MyCity</a:t>
            </a:r>
            <a:endParaRPr lang="en-US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3749879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Technique: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27" name="Sous-titre 2"/>
          <p:cNvSpPr txBox="1">
            <a:spLocks/>
          </p:cNvSpPr>
          <p:nvPr/>
        </p:nvSpPr>
        <p:spPr>
          <a:xfrm>
            <a:off x="1670465" y="1081988"/>
            <a:ext cx="9617978" cy="3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dirty="0" smtClean="0">
                <a:latin typeface="Poppins" panose="00000500000000000000" pitchFamily="2" charset="0"/>
                <a:cs typeface="Poppins" panose="00000500000000000000" pitchFamily="2" charset="0"/>
              </a:rPr>
              <a:t>Le projet est construit sur la base d'une structure technique comme suit: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4955545" y="1575695"/>
            <a:ext cx="3910180" cy="1172128"/>
            <a:chOff x="3979783" y="2301925"/>
            <a:chExt cx="4311621" cy="1292465"/>
          </a:xfrm>
        </p:grpSpPr>
        <p:grpSp>
          <p:nvGrpSpPr>
            <p:cNvPr id="18" name="Groupe 17"/>
            <p:cNvGrpSpPr/>
            <p:nvPr/>
          </p:nvGrpSpPr>
          <p:grpSpPr>
            <a:xfrm>
              <a:off x="3979783" y="2301925"/>
              <a:ext cx="3113150" cy="1292465"/>
              <a:chOff x="4612152" y="2261064"/>
              <a:chExt cx="3113150" cy="1292465"/>
            </a:xfrm>
          </p:grpSpPr>
          <p:pic>
            <p:nvPicPr>
              <p:cNvPr id="1038" name="Picture 14" descr="Custom authentication filter login without password in Spring Security -  Huong Dan Jav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047" y="2989867"/>
                <a:ext cx="523131" cy="523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Groupe 16"/>
              <p:cNvGrpSpPr/>
              <p:nvPr/>
            </p:nvGrpSpPr>
            <p:grpSpPr>
              <a:xfrm>
                <a:off x="4612152" y="2261064"/>
                <a:ext cx="3113150" cy="1292465"/>
                <a:chOff x="4612152" y="1578673"/>
                <a:chExt cx="3113150" cy="1292465"/>
              </a:xfrm>
            </p:grpSpPr>
            <p:pic>
              <p:nvPicPr>
                <p:cNvPr id="1040" name="Picture 16" descr="Cyber security 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12152" y="1578673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Sous-titre 2"/>
                <p:cNvSpPr txBox="1">
                  <a:spLocks/>
                </p:cNvSpPr>
                <p:nvPr/>
              </p:nvSpPr>
              <p:spPr>
                <a:xfrm>
                  <a:off x="6196036" y="2341934"/>
                  <a:ext cx="1529266" cy="5292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fr-FR" sz="1400" b="1" dirty="0" smtClean="0">
                      <a:solidFill>
                        <a:schemeClr val="accent6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Spring security</a:t>
                  </a:r>
                  <a:endParaRPr lang="en-US" sz="14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</p:grpSp>
        </p:grpSp>
        <p:pic>
          <p:nvPicPr>
            <p:cNvPr id="1042" name="Picture 18" descr="jwt - IES Solutions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60" b="28765"/>
            <a:stretch/>
          </p:blipFill>
          <p:spPr bwMode="auto">
            <a:xfrm>
              <a:off x="6585136" y="3072502"/>
              <a:ext cx="1706268" cy="474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864714" y="1975653"/>
            <a:ext cx="3089447" cy="2095601"/>
            <a:chOff x="2427433" y="3675263"/>
            <a:chExt cx="3089447" cy="2095601"/>
          </a:xfrm>
        </p:grpSpPr>
        <p:grpSp>
          <p:nvGrpSpPr>
            <p:cNvPr id="15" name="Groupe 14"/>
            <p:cNvGrpSpPr/>
            <p:nvPr/>
          </p:nvGrpSpPr>
          <p:grpSpPr>
            <a:xfrm>
              <a:off x="2645824" y="3675263"/>
              <a:ext cx="2871056" cy="1799273"/>
              <a:chOff x="1670464" y="2139829"/>
              <a:chExt cx="2871056" cy="1799273"/>
            </a:xfrm>
          </p:grpSpPr>
          <p:pic>
            <p:nvPicPr>
              <p:cNvPr id="1032" name="Picture 8" descr="spring-boot-logo - Atomrace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555" y="3266595"/>
                <a:ext cx="1280965" cy="672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0464" y="2139829"/>
                <a:ext cx="1682335" cy="1682335"/>
              </a:xfrm>
              <a:prstGeom prst="rect">
                <a:avLst/>
              </a:prstGeom>
            </p:spPr>
          </p:pic>
        </p:grpSp>
        <p:sp>
          <p:nvSpPr>
            <p:cNvPr id="33" name="Titre 1"/>
            <p:cNvSpPr txBox="1">
              <a:spLocks/>
            </p:cNvSpPr>
            <p:nvPr/>
          </p:nvSpPr>
          <p:spPr>
            <a:xfrm>
              <a:off x="2427433" y="5336789"/>
              <a:ext cx="2448964" cy="4340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MA" sz="1800" b="1" dirty="0" err="1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Backend</a:t>
              </a:r>
              <a:r>
                <a:rPr lang="fr-MA" sz="18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(API)</a:t>
              </a:r>
              <a:endParaRPr lang="en-US" sz="1800" b="1" dirty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044" name="Picture 20" descr="Mysql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5" y="191029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Double flèche horizontale 34"/>
          <p:cNvSpPr/>
          <p:nvPr/>
        </p:nvSpPr>
        <p:spPr>
          <a:xfrm>
            <a:off x="2056633" y="2720314"/>
            <a:ext cx="999460" cy="305347"/>
          </a:xfrm>
          <a:prstGeom prst="leftRightArrow">
            <a:avLst/>
          </a:prstGeom>
          <a:solidFill>
            <a:schemeClr val="bg1"/>
          </a:solidFill>
          <a:ln>
            <a:solidFill>
              <a:srgbClr val="033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e 20"/>
          <p:cNvGrpSpPr/>
          <p:nvPr/>
        </p:nvGrpSpPr>
        <p:grpSpPr>
          <a:xfrm>
            <a:off x="8861861" y="1865757"/>
            <a:ext cx="3273105" cy="2215902"/>
            <a:chOff x="8424580" y="3565367"/>
            <a:chExt cx="3273105" cy="2215902"/>
          </a:xfrm>
        </p:grpSpPr>
        <p:grpSp>
          <p:nvGrpSpPr>
            <p:cNvPr id="12" name="Groupe 11"/>
            <p:cNvGrpSpPr/>
            <p:nvPr/>
          </p:nvGrpSpPr>
          <p:grpSpPr>
            <a:xfrm>
              <a:off x="8613967" y="3565367"/>
              <a:ext cx="3083718" cy="1908021"/>
              <a:chOff x="8613967" y="2029933"/>
              <a:chExt cx="3083718" cy="1908021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13967" y="2029933"/>
                <a:ext cx="1908021" cy="1908021"/>
              </a:xfrm>
              <a:prstGeom prst="rect">
                <a:avLst/>
              </a:prstGeom>
            </p:spPr>
          </p:pic>
          <p:pic>
            <p:nvPicPr>
              <p:cNvPr id="1036" name="Picture 12" descr="Angular Development -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2590" y="3068867"/>
                <a:ext cx="1395095" cy="864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itre 1"/>
            <p:cNvSpPr txBox="1">
              <a:spLocks/>
            </p:cNvSpPr>
            <p:nvPr/>
          </p:nvSpPr>
          <p:spPr>
            <a:xfrm>
              <a:off x="8424580" y="5347194"/>
              <a:ext cx="2448964" cy="4340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MA" sz="1800" b="1" dirty="0" err="1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Frontend</a:t>
              </a:r>
              <a:endParaRPr lang="en-US" sz="1800" b="1" dirty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7" name="Titre 1"/>
          <p:cNvSpPr txBox="1">
            <a:spLocks/>
          </p:cNvSpPr>
          <p:nvPr/>
        </p:nvSpPr>
        <p:spPr>
          <a:xfrm>
            <a:off x="20794" y="3131292"/>
            <a:ext cx="2448964" cy="652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 de </a:t>
            </a:r>
          </a:p>
          <a:p>
            <a:r>
              <a:rPr lang="en-US" sz="1800" b="1" dirty="0" err="1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données</a:t>
            </a:r>
            <a:endParaRPr lang="en-US" sz="1800" b="1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012219" y="4677008"/>
            <a:ext cx="8841067" cy="1226776"/>
            <a:chOff x="582086" y="5370004"/>
            <a:chExt cx="10157786" cy="1226776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582086" y="5370004"/>
              <a:ext cx="10157786" cy="122677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33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èche droite rayée 21"/>
            <p:cNvSpPr/>
            <p:nvPr/>
          </p:nvSpPr>
          <p:spPr>
            <a:xfrm>
              <a:off x="894303" y="6108983"/>
              <a:ext cx="9408288" cy="343890"/>
            </a:xfrm>
            <a:prstGeom prst="stripedRightArrow">
              <a:avLst>
                <a:gd name="adj1" fmla="val 41974"/>
                <a:gd name="adj2" fmla="val 76795"/>
              </a:avLst>
            </a:prstGeom>
            <a:solidFill>
              <a:schemeClr val="bg1"/>
            </a:solidFill>
            <a:ln>
              <a:solidFill>
                <a:srgbClr val="033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4677" y="5524944"/>
              <a:ext cx="2586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MA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Construire le projet</a:t>
              </a:r>
            </a:p>
            <a:p>
              <a:pPr algn="ctr"/>
              <a:r>
                <a:rPr lang="fr-MA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(Front-end/</a:t>
              </a:r>
              <a:r>
                <a:rPr lang="fr-MA" sz="1400" b="1" dirty="0" err="1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Backend</a:t>
              </a:r>
              <a:r>
                <a:rPr lang="fr-MA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)</a:t>
              </a:r>
              <a:endParaRPr lang="en-US" sz="1400" b="1" dirty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0288" y="5524944"/>
              <a:ext cx="28126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Pousser les images vers le registre de docker</a:t>
              </a:r>
              <a:endParaRPr lang="en-US" sz="1400" b="1" dirty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84990" y="5524944"/>
              <a:ext cx="21220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MA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Déploiement vers </a:t>
              </a:r>
            </a:p>
            <a:p>
              <a:pPr algn="ctr"/>
              <a:r>
                <a:rPr lang="fr-MA" sz="1400" b="1" dirty="0" smtClean="0">
                  <a:solidFill>
                    <a:srgbClr val="0337B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la production</a:t>
              </a:r>
              <a:endParaRPr lang="en-US" sz="1400" b="1" dirty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046" name="Picture 22" descr="Fichier:Jenkins logo with title.svg — Wikipédia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12"/>
          <a:stretch/>
        </p:blipFill>
        <p:spPr bwMode="auto">
          <a:xfrm>
            <a:off x="468596" y="4494144"/>
            <a:ext cx="2425329" cy="7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cker, Dockerfile &amp; Docker Compose Cheat Sheet | Better Programmi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1" y="5328765"/>
            <a:ext cx="2212331" cy="5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8404846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 diagrammes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d’analyse: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1661020" y="1362817"/>
            <a:ext cx="1692882" cy="392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cases:</a:t>
            </a:r>
            <a:endParaRPr lang="en-US" sz="1800" b="1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1550683" y="1721003"/>
            <a:ext cx="4658190" cy="513699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1" b="-672"/>
          <a:stretch/>
        </p:blipFill>
        <p:spPr>
          <a:xfrm>
            <a:off x="6556027" y="1668813"/>
            <a:ext cx="4658190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8404846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 diagrammes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d’analyse: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1661020" y="1362817"/>
            <a:ext cx="2585860" cy="392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 de </a:t>
            </a:r>
            <a:r>
              <a:rPr lang="en-US" sz="1800" b="1" dirty="0" err="1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données</a:t>
            </a:r>
            <a:r>
              <a:rPr lang="en-US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1800" b="1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11" y="1884396"/>
            <a:ext cx="6772549" cy="48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020" y="644588"/>
            <a:ext cx="8404846" cy="500195"/>
          </a:xfrm>
        </p:spPr>
        <p:txBody>
          <a:bodyPr>
            <a:noAutofit/>
          </a:bodyPr>
          <a:lstStyle/>
          <a:p>
            <a:pPr algn="l"/>
            <a:r>
              <a:rPr lang="fr-MA" sz="24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 diagrammes </a:t>
            </a:r>
            <a:r>
              <a:rPr lang="fr-MA" sz="2400" b="1" dirty="0" smtClean="0">
                <a:solidFill>
                  <a:srgbClr val="08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d’analyse:</a:t>
            </a:r>
            <a:endParaRPr lang="en-US" sz="2400" b="1" dirty="0">
              <a:solidFill>
                <a:srgbClr val="08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590" y="396500"/>
            <a:ext cx="1222577" cy="1222577"/>
          </a:xfrm>
          <a:prstGeom prst="rect">
            <a:avLst/>
          </a:prstGeom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1661020" y="1362817"/>
            <a:ext cx="2585860" cy="392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0337B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Classes:</a:t>
            </a:r>
            <a:endParaRPr lang="en-US" sz="1800" b="1" dirty="0">
              <a:solidFill>
                <a:srgbClr val="0337B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62" y="1755186"/>
            <a:ext cx="8147629" cy="49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01" b="61679"/>
          <a:stretch/>
        </p:blipFill>
        <p:spPr>
          <a:xfrm>
            <a:off x="-2" y="1"/>
            <a:ext cx="12192001" cy="686219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314" y="954468"/>
            <a:ext cx="4876800" cy="487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0997" y="892066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11314903" y="-10861727"/>
            <a:ext cx="14335389" cy="14335389"/>
          </a:xfrm>
          <a:prstGeom prst="ellipse">
            <a:avLst/>
          </a:prstGeom>
          <a:solidFill>
            <a:srgbClr val="0337B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98" y="3175000"/>
            <a:ext cx="4876800" cy="4876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758" y="1478280"/>
            <a:ext cx="2062480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340</Words>
  <Application>Microsoft Office PowerPoint</Application>
  <PresentationFormat>Grand écran</PresentationFormat>
  <Paragraphs>49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Thème Office</vt:lpstr>
      <vt:lpstr>FixMyCity.com</vt:lpstr>
      <vt:lpstr>FixMyCity</vt:lpstr>
      <vt:lpstr>Objectifs Du projet:</vt:lpstr>
      <vt:lpstr>Structure Du projet:</vt:lpstr>
      <vt:lpstr>Structure Technique:</vt:lpstr>
      <vt:lpstr>Les diagrammes d’analyse:</vt:lpstr>
      <vt:lpstr>Les diagrammes d’analyse:</vt:lpstr>
      <vt:lpstr>Les diagrammes d’analyse: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FixMyCity</dc:title>
  <dc:creator>zizo traceur</dc:creator>
  <cp:lastModifiedBy>zizo traceur</cp:lastModifiedBy>
  <cp:revision>30</cp:revision>
  <dcterms:created xsi:type="dcterms:W3CDTF">2022-06-18T11:41:05Z</dcterms:created>
  <dcterms:modified xsi:type="dcterms:W3CDTF">2022-06-18T14:49:16Z</dcterms:modified>
</cp:coreProperties>
</file>