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7" r:id="rId26"/>
    <p:sldId id="288" r:id="rId27"/>
    <p:sldId id="280" r:id="rId28"/>
    <p:sldId id="281" r:id="rId29"/>
    <p:sldId id="282" r:id="rId30"/>
    <p:sldId id="283" r:id="rId31"/>
    <p:sldId id="286"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55718B-F266-475D-86E9-1E7F94D3E97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7"/>
            <p14:sldId id="288"/>
            <p14:sldId id="280"/>
            <p14:sldId id="281"/>
            <p14:sldId id="282"/>
            <p14:sldId id="283"/>
            <p14:sldId id="286"/>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3" d="100"/>
          <a:sy n="63" d="100"/>
        </p:scale>
        <p:origin x="804" y="6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30.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9.xml"/><Relationship Id="rId30"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9C87B-2C4C-49CD-85B7-C2EC66B904D6}" type="datetimeFigureOut">
              <a:rPr lang="sv-SE" smtClean="0"/>
              <a:t>2024-10-18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0667-BC3F-4A08-A032-88556C5663D9}" type="slidenum">
              <a:rPr lang="sv-SE" smtClean="0"/>
              <a:t>‹#›</a:t>
            </a:fld>
            <a:endParaRPr lang="sv-SE"/>
          </a:p>
        </p:txBody>
      </p:sp>
    </p:spTree>
    <p:extLst>
      <p:ext uri="{BB962C8B-B14F-4D97-AF65-F5344CB8AC3E}">
        <p14:creationId xmlns:p14="http://schemas.microsoft.com/office/powerpoint/2010/main" val="239727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5FD40667-BC3F-4A08-A032-88556C5663D9}" type="slidenum">
              <a:rPr lang="sv-SE" smtClean="0"/>
              <a:t>31</a:t>
            </a:fld>
            <a:endParaRPr lang="sv-SE"/>
          </a:p>
        </p:txBody>
      </p:sp>
    </p:spTree>
    <p:extLst>
      <p:ext uri="{BB962C8B-B14F-4D97-AF65-F5344CB8AC3E}">
        <p14:creationId xmlns:p14="http://schemas.microsoft.com/office/powerpoint/2010/main" val="2369957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smtClean="0"/>
              <a:pPr/>
              <a:t>10/18/2024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574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06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89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933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15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303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006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968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530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10/18/2024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31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10/18/2024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06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03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905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43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818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67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59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smtClean="0"/>
              <a:t>10/18/2024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417091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zyn4KGxku90" TargetMode="External"/><Relationship Id="rId7" Type="http://schemas.openxmlformats.org/officeDocument/2006/relationships/hyperlink" Target="https://www.youtube.com/playlist?list=PLn8PRpmsu08oH6ik5NK-fdbt5QVWdCFhG" TargetMode="External"/><Relationship Id="rId2" Type="http://schemas.openxmlformats.org/officeDocument/2006/relationships/hyperlink" Target="https://www.youtube.com/watch?v=uEnUG_1TYxc" TargetMode="External"/><Relationship Id="rId1" Type="http://schemas.openxmlformats.org/officeDocument/2006/relationships/slideLayout" Target="../slideLayouts/slideLayout2.xml"/><Relationship Id="rId6" Type="http://schemas.openxmlformats.org/officeDocument/2006/relationships/hyperlink" Target="https://www.youtube.com/watch?v=oKaBlg1nAQ0&amp;list=WL&amp;index=18" TargetMode="External"/><Relationship Id="rId5" Type="http://schemas.openxmlformats.org/officeDocument/2006/relationships/hyperlink" Target="https://farside.ph.utexas.edu/teaching/336k/Newton/node29.html" TargetMode="External"/><Relationship Id="rId4" Type="http://schemas.openxmlformats.org/officeDocument/2006/relationships/hyperlink" Target="https://www.usna.edu/Users/math/uhan/sm223/2012f/lessons/15_filled.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Projectile Motion</a:t>
            </a:r>
            <a:endParaRPr lang="sv-SE" dirty="0"/>
          </a:p>
        </p:txBody>
      </p:sp>
      <p:sp>
        <p:nvSpPr>
          <p:cNvPr id="3" name="Subtitle 2"/>
          <p:cNvSpPr>
            <a:spLocks noGrp="1"/>
          </p:cNvSpPr>
          <p:nvPr>
            <p:ph type="subTitle" idx="1"/>
          </p:nvPr>
        </p:nvSpPr>
        <p:spPr>
          <a:xfrm>
            <a:off x="1154955" y="3915961"/>
            <a:ext cx="8825658" cy="861420"/>
          </a:xfrm>
        </p:spPr>
        <p:txBody>
          <a:bodyPr/>
          <a:lstStyle/>
          <a:p>
            <a:pPr algn="ctr"/>
            <a:endParaRPr lang="sv-SE" dirty="0"/>
          </a:p>
        </p:txBody>
      </p:sp>
      <p:pic>
        <p:nvPicPr>
          <p:cNvPr id="4" name="Picture 3">
            <a:extLst>
              <a:ext uri="{FF2B5EF4-FFF2-40B4-BE49-F238E27FC236}">
                <a16:creationId xmlns:a16="http://schemas.microsoft.com/office/drawing/2014/main" id="{DB888780-449E-6679-B3A4-9C432A8A53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0765" y="467152"/>
            <a:ext cx="1097280" cy="1097280"/>
          </a:xfrm>
          <a:prstGeom prst="rect">
            <a:avLst/>
          </a:prstGeom>
        </p:spPr>
      </p:pic>
    </p:spTree>
    <p:extLst>
      <p:ext uri="{BB962C8B-B14F-4D97-AF65-F5344CB8AC3E}">
        <p14:creationId xmlns:p14="http://schemas.microsoft.com/office/powerpoint/2010/main" val="16749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235132" y="340489"/>
                <a:ext cx="11956868" cy="649834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S" dirty="0"/>
                  <a:t>    </a:t>
                </a:r>
                <a14:m>
                  <m:oMath xmlns:m="http://schemas.openxmlformats.org/officeDocument/2006/math">
                    <m:r>
                      <a:rPr lang="en-AS" b="0" i="1" smtClean="0">
                        <a:latin typeface="Cambria Math" panose="02040503050406030204" pitchFamily="18" charset="0"/>
                      </a:rPr>
                      <m:t>⇒</m:t>
                    </m:r>
                    <m:func>
                      <m:funcPr>
                        <m:ctrlPr>
                          <a:rPr lang="en-AS" b="0" i="1" smtClean="0">
                            <a:latin typeface="Cambria Math" panose="02040503050406030204" pitchFamily="18" charset="0"/>
                          </a:rPr>
                        </m:ctrlPr>
                      </m:funcPr>
                      <m:fName>
                        <m:r>
                          <m:rPr>
                            <m:sty m:val="p"/>
                          </m:rPr>
                          <a:rPr lang="en-AS" b="0" i="0" smtClean="0">
                            <a:latin typeface="Cambria Math" panose="02040503050406030204" pitchFamily="18" charset="0"/>
                          </a:rPr>
                          <m:t>ln</m:t>
                        </m:r>
                      </m:fName>
                      <m:e>
                        <m:d>
                          <m:dPr>
                            <m:ctrlPr>
                              <a:rPr lang="en-AS" b="0" i="1" smtClean="0">
                                <a:latin typeface="Cambria Math" panose="02040503050406030204" pitchFamily="18" charset="0"/>
                              </a:rPr>
                            </m:ctrlPr>
                          </m:dPr>
                          <m:e>
                            <m:r>
                              <a:rPr lang="en-AS" sz="2000" i="1">
                                <a:solidFill>
                                  <a:schemeClr val="bg2">
                                    <a:lumMod val="25000"/>
                                  </a:schemeClr>
                                </a:solidFill>
                                <a:latin typeface="Cambria Math" panose="02040503050406030204" pitchFamily="18" charset="0"/>
                              </a:rPr>
                              <m:t>1−</m:t>
                            </m:r>
                            <m:f>
                              <m:fPr>
                                <m:ctrlPr>
                                  <a:rPr lang="en-AS" i="1">
                                    <a:solidFill>
                                      <a:schemeClr val="bg2">
                                        <a:lumMod val="25000"/>
                                      </a:schemeClr>
                                    </a:solidFill>
                                    <a:latin typeface="Cambria Math" panose="02040503050406030204" pitchFamily="18" charset="0"/>
                                  </a:rPr>
                                </m:ctrlPr>
                              </m:fPr>
                              <m:num>
                                <m:r>
                                  <a:rPr lang="en-AS" i="1">
                                    <a:solidFill>
                                      <a:schemeClr val="bg2">
                                        <a:lumMod val="25000"/>
                                      </a:schemeClr>
                                    </a:solidFill>
                                    <a:latin typeface="Cambria Math" panose="02040503050406030204" pitchFamily="18" charset="0"/>
                                  </a:rPr>
                                  <m:t>𝑔</m:t>
                                </m:r>
                                <m:d>
                                  <m:dPr>
                                    <m:ctrlPr>
                                      <a:rPr lang="en-AS" i="1">
                                        <a:solidFill>
                                          <a:schemeClr val="bg2">
                                            <a:lumMod val="25000"/>
                                          </a:schemeClr>
                                        </a:solidFill>
                                        <a:latin typeface="Cambria Math" panose="02040503050406030204" pitchFamily="18" charset="0"/>
                                      </a:rPr>
                                    </m:ctrlPr>
                                  </m:dPr>
                                  <m:e>
                                    <m:r>
                                      <a:rPr lang="en-AS" i="1">
                                        <a:solidFill>
                                          <a:schemeClr val="bg2">
                                            <a:lumMod val="25000"/>
                                          </a:schemeClr>
                                        </a:solidFill>
                                        <a:latin typeface="Cambria Math" panose="02040503050406030204" pitchFamily="18" charset="0"/>
                                      </a:rPr>
                                      <m:t>𝑥</m:t>
                                    </m:r>
                                    <m:r>
                                      <a:rPr lang="en-AS" i="1">
                                        <a:solidFill>
                                          <a:schemeClr val="bg2">
                                            <a:lumMod val="25000"/>
                                          </a:schemeClr>
                                        </a:solidFill>
                                        <a:latin typeface="Cambria Math" panose="02040503050406030204" pitchFamily="18" charset="0"/>
                                      </a:rPr>
                                      <m:t>−</m:t>
                                    </m:r>
                                    <m:r>
                                      <a:rPr lang="en-AS" i="1">
                                        <a:solidFill>
                                          <a:schemeClr val="bg2">
                                            <a:lumMod val="25000"/>
                                          </a:schemeClr>
                                        </a:solidFill>
                                        <a:latin typeface="Cambria Math" panose="02040503050406030204" pitchFamily="18" charset="0"/>
                                      </a:rPr>
                                      <m:t>𝑥</m:t>
                                    </m:r>
                                    <m:r>
                                      <a:rPr lang="en-AS" i="1">
                                        <a:solidFill>
                                          <a:schemeClr val="bg2">
                                            <a:lumMod val="25000"/>
                                          </a:schemeClr>
                                        </a:solidFill>
                                        <a:latin typeface="Cambria Math" panose="02040503050406030204" pitchFamily="18" charset="0"/>
                                      </a:rPr>
                                      <m:t>0</m:t>
                                    </m:r>
                                  </m:e>
                                </m:d>
                              </m:num>
                              <m:den>
                                <m:r>
                                  <a:rPr lang="en-AS" i="1">
                                    <a:solidFill>
                                      <a:schemeClr val="bg2">
                                        <a:lumMod val="25000"/>
                                      </a:schemeClr>
                                    </a:solidFill>
                                    <a:latin typeface="Cambria Math" panose="02040503050406030204" pitchFamily="18" charset="0"/>
                                  </a:rPr>
                                  <m:t>𝑣𝑡</m:t>
                                </m:r>
                                <m:r>
                                  <a:rPr lang="en-AS" i="1">
                                    <a:solidFill>
                                      <a:schemeClr val="bg2">
                                        <a:lumMod val="25000"/>
                                      </a:schemeClr>
                                    </a:solidFill>
                                    <a:latin typeface="Cambria Math" panose="02040503050406030204" pitchFamily="18" charset="0"/>
                                  </a:rPr>
                                  <m:t>∗</m:t>
                                </m:r>
                                <m:r>
                                  <a:rPr lang="en-AS" i="1">
                                    <a:solidFill>
                                      <a:schemeClr val="bg2">
                                        <a:lumMod val="25000"/>
                                      </a:schemeClr>
                                    </a:solidFill>
                                    <a:latin typeface="Cambria Math" panose="02040503050406030204" pitchFamily="18" charset="0"/>
                                  </a:rPr>
                                  <m:t>𝑣</m:t>
                                </m:r>
                                <m:r>
                                  <a:rPr lang="en-AS" i="1">
                                    <a:solidFill>
                                      <a:schemeClr val="bg2">
                                        <a:lumMod val="25000"/>
                                      </a:schemeClr>
                                    </a:solidFill>
                                    <a:latin typeface="Cambria Math" panose="02040503050406030204" pitchFamily="18" charset="0"/>
                                  </a:rPr>
                                  <m:t>0</m:t>
                                </m:r>
                                <m:r>
                                  <a:rPr lang="en-AS" i="1">
                                    <a:solidFill>
                                      <a:schemeClr val="bg2">
                                        <a:lumMod val="25000"/>
                                      </a:schemeClr>
                                    </a:solidFill>
                                    <a:latin typeface="Cambria Math" panose="02040503050406030204" pitchFamily="18" charset="0"/>
                                  </a:rPr>
                                  <m:t>𝑥</m:t>
                                </m:r>
                              </m:den>
                            </m:f>
                          </m:e>
                        </m:d>
                      </m:e>
                    </m:func>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r>
                      <a:rPr lang="en-AS" b="0" i="1" smtClean="0">
                        <a:latin typeface="Cambria Math" panose="02040503050406030204" pitchFamily="18" charset="0"/>
                      </a:rPr>
                      <m:t>𝑡</m:t>
                    </m:r>
                    <m:r>
                      <a:rPr lang="en-AS" b="0" i="1" smtClean="0">
                        <a:latin typeface="Cambria Math" panose="02040503050406030204" pitchFamily="18" charset="0"/>
                      </a:rPr>
                      <m:t>⇒</m:t>
                    </m:r>
                    <m:r>
                      <a:rPr lang="en-AS" b="0" i="1" smtClean="0">
                        <a:latin typeface="Cambria Math" panose="02040503050406030204" pitchFamily="18" charset="0"/>
                      </a:rPr>
                      <m:t>𝑡</m:t>
                    </m:r>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𝑣𝑡</m:t>
                        </m:r>
                      </m:num>
                      <m:den>
                        <m:r>
                          <a:rPr lang="en-AS" b="0" i="1" smtClean="0">
                            <a:latin typeface="Cambria Math" panose="02040503050406030204" pitchFamily="18" charset="0"/>
                          </a:rPr>
                          <m:t>𝑔</m:t>
                        </m:r>
                      </m:den>
                    </m:f>
                    <m:r>
                      <m:rPr>
                        <m:sty m:val="p"/>
                      </m:rPr>
                      <a:rPr lang="en-AS" b="0" i="0" smtClean="0">
                        <a:latin typeface="Cambria Math" panose="02040503050406030204" pitchFamily="18" charset="0"/>
                      </a:rPr>
                      <m:t>ln</m:t>
                    </m:r>
                    <m:r>
                      <a:rPr lang="en-AS" b="0" i="1" smtClean="0">
                        <a:latin typeface="Cambria Math" panose="02040503050406030204" pitchFamily="18" charset="0"/>
                      </a:rPr>
                      <m:t>⁡(</m:t>
                    </m:r>
                    <m:r>
                      <a:rPr lang="en-AS" sz="2000" i="1">
                        <a:solidFill>
                          <a:schemeClr val="bg2">
                            <a:lumMod val="25000"/>
                          </a:schemeClr>
                        </a:solidFill>
                        <a:latin typeface="Cambria Math" panose="02040503050406030204" pitchFamily="18" charset="0"/>
                      </a:rPr>
                      <m:t>1−</m:t>
                    </m:r>
                    <m:f>
                      <m:fPr>
                        <m:ctrlPr>
                          <a:rPr lang="en-AS" i="1">
                            <a:solidFill>
                              <a:schemeClr val="bg2">
                                <a:lumMod val="25000"/>
                              </a:schemeClr>
                            </a:solidFill>
                            <a:latin typeface="Cambria Math" panose="02040503050406030204" pitchFamily="18" charset="0"/>
                          </a:rPr>
                        </m:ctrlPr>
                      </m:fPr>
                      <m:num>
                        <m:r>
                          <a:rPr lang="en-AS" i="1">
                            <a:solidFill>
                              <a:schemeClr val="bg2">
                                <a:lumMod val="25000"/>
                              </a:schemeClr>
                            </a:solidFill>
                            <a:latin typeface="Cambria Math" panose="02040503050406030204" pitchFamily="18" charset="0"/>
                          </a:rPr>
                          <m:t>𝑔</m:t>
                        </m:r>
                        <m:d>
                          <m:dPr>
                            <m:ctrlPr>
                              <a:rPr lang="en-AS" i="1">
                                <a:solidFill>
                                  <a:schemeClr val="bg2">
                                    <a:lumMod val="25000"/>
                                  </a:schemeClr>
                                </a:solidFill>
                                <a:latin typeface="Cambria Math" panose="02040503050406030204" pitchFamily="18" charset="0"/>
                              </a:rPr>
                            </m:ctrlPr>
                          </m:dPr>
                          <m:e>
                            <m:r>
                              <a:rPr lang="en-AS" i="1">
                                <a:solidFill>
                                  <a:schemeClr val="bg2">
                                    <a:lumMod val="25000"/>
                                  </a:schemeClr>
                                </a:solidFill>
                                <a:latin typeface="Cambria Math" panose="02040503050406030204" pitchFamily="18" charset="0"/>
                              </a:rPr>
                              <m:t>𝑥</m:t>
                            </m:r>
                            <m:r>
                              <a:rPr lang="en-AS" i="1">
                                <a:solidFill>
                                  <a:schemeClr val="bg2">
                                    <a:lumMod val="25000"/>
                                  </a:schemeClr>
                                </a:solidFill>
                                <a:latin typeface="Cambria Math" panose="02040503050406030204" pitchFamily="18" charset="0"/>
                              </a:rPr>
                              <m:t>−</m:t>
                            </m:r>
                            <m:r>
                              <a:rPr lang="en-AS" i="1">
                                <a:solidFill>
                                  <a:schemeClr val="bg2">
                                    <a:lumMod val="25000"/>
                                  </a:schemeClr>
                                </a:solidFill>
                                <a:latin typeface="Cambria Math" panose="02040503050406030204" pitchFamily="18" charset="0"/>
                              </a:rPr>
                              <m:t>𝑥</m:t>
                            </m:r>
                            <m:r>
                              <a:rPr lang="en-AS" i="1">
                                <a:solidFill>
                                  <a:schemeClr val="bg2">
                                    <a:lumMod val="25000"/>
                                  </a:schemeClr>
                                </a:solidFill>
                                <a:latin typeface="Cambria Math" panose="02040503050406030204" pitchFamily="18" charset="0"/>
                              </a:rPr>
                              <m:t>0</m:t>
                            </m:r>
                          </m:e>
                        </m:d>
                      </m:num>
                      <m:den>
                        <m:r>
                          <a:rPr lang="en-AS" i="1">
                            <a:solidFill>
                              <a:schemeClr val="bg2">
                                <a:lumMod val="25000"/>
                              </a:schemeClr>
                            </a:solidFill>
                            <a:latin typeface="Cambria Math" panose="02040503050406030204" pitchFamily="18" charset="0"/>
                          </a:rPr>
                          <m:t>𝑣𝑡</m:t>
                        </m:r>
                        <m:r>
                          <a:rPr lang="en-AS" i="1">
                            <a:solidFill>
                              <a:schemeClr val="bg2">
                                <a:lumMod val="25000"/>
                              </a:schemeClr>
                            </a:solidFill>
                            <a:latin typeface="Cambria Math" panose="02040503050406030204" pitchFamily="18" charset="0"/>
                          </a:rPr>
                          <m:t>∗</m:t>
                        </m:r>
                        <m:r>
                          <a:rPr lang="en-AS" i="1">
                            <a:solidFill>
                              <a:schemeClr val="bg2">
                                <a:lumMod val="25000"/>
                              </a:schemeClr>
                            </a:solidFill>
                            <a:latin typeface="Cambria Math" panose="02040503050406030204" pitchFamily="18" charset="0"/>
                          </a:rPr>
                          <m:t>𝑣</m:t>
                        </m:r>
                        <m:r>
                          <a:rPr lang="en-AS" i="1">
                            <a:solidFill>
                              <a:schemeClr val="bg2">
                                <a:lumMod val="25000"/>
                              </a:schemeClr>
                            </a:solidFill>
                            <a:latin typeface="Cambria Math" panose="02040503050406030204" pitchFamily="18" charset="0"/>
                          </a:rPr>
                          <m:t>0</m:t>
                        </m:r>
                        <m:r>
                          <a:rPr lang="en-AS" i="1">
                            <a:solidFill>
                              <a:schemeClr val="bg2">
                                <a:lumMod val="25000"/>
                              </a:schemeClr>
                            </a:solidFill>
                            <a:latin typeface="Cambria Math" panose="02040503050406030204" pitchFamily="18" charset="0"/>
                          </a:rPr>
                          <m:t>𝑥</m:t>
                        </m:r>
                      </m:den>
                    </m:f>
                    <m:r>
                      <a:rPr lang="en-AS" b="0" i="1" smtClean="0">
                        <a:latin typeface="Cambria Math" panose="02040503050406030204" pitchFamily="18" charset="0"/>
                      </a:rPr>
                      <m:t>)</m:t>
                    </m:r>
                  </m:oMath>
                </a14:m>
                <a:endParaRPr lang="en-AS" dirty="0"/>
              </a:p>
              <a:p>
                <a:pPr marL="0" indent="0">
                  <a:buNone/>
                </a:pPr>
                <a:r>
                  <a:rPr lang="en-AS" dirty="0"/>
                  <a:t>    if we replace x by xmax </a:t>
                </a:r>
                <a14:m>
                  <m:oMath xmlns:m="http://schemas.openxmlformats.org/officeDocument/2006/math">
                    <m:r>
                      <a:rPr lang="en-AS" b="0" i="1" smtClean="0">
                        <a:latin typeface="Cambria Math" panose="02040503050406030204" pitchFamily="18" charset="0"/>
                      </a:rPr>
                      <m:t>⇒</m:t>
                    </m:r>
                    <m:r>
                      <a:rPr lang="en-AS" b="0" i="0" smtClean="0">
                        <a:latin typeface="Cambria Math" panose="02040503050406030204" pitchFamily="18" charset="0"/>
                      </a:rPr>
                      <m:t> </m:t>
                    </m:r>
                  </m:oMath>
                </a14:m>
                <a:endParaRPr lang="en-AS" dirty="0"/>
              </a:p>
              <a:p>
                <a:pPr marL="0" indent="0">
                  <a:buNone/>
                </a:pPr>
                <a:r>
                  <a:rPr lang="en-AS" dirty="0"/>
                  <a:t>      </a:t>
                </a: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235132" y="340489"/>
                <a:ext cx="11956868" cy="6498344"/>
              </a:xfrm>
              <a:prstGeom prst="rect">
                <a:avLst/>
              </a:prstGeom>
              <a:blipFill>
                <a:blip r:embed="rId2"/>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640727" y="972956"/>
                <a:ext cx="3883479" cy="67845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i="1" smtClean="0">
                          <a:solidFill>
                            <a:schemeClr val="tx1"/>
                          </a:solidFill>
                          <a:latin typeface="Cambria Math" panose="02040503050406030204" pitchFamily="18" charset="0"/>
                        </a:rPr>
                        <m:t>𝑡</m:t>
                      </m:r>
                      <m:r>
                        <a:rPr lang="en-AS" b="0" i="1" smtClean="0">
                          <a:solidFill>
                            <a:schemeClr val="tx1"/>
                          </a:solidFill>
                          <a:latin typeface="Cambria Math" panose="02040503050406030204" pitchFamily="18" charset="0"/>
                        </a:rPr>
                        <m:t>𝑓</m:t>
                      </m:r>
                      <m:r>
                        <a:rPr lang="en-AS" i="1" smtClean="0">
                          <a:solidFill>
                            <a:schemeClr val="tx1"/>
                          </a:solidFill>
                          <a:latin typeface="Cambria Math" panose="02040503050406030204" pitchFamily="18" charset="0"/>
                        </a:rPr>
                        <m:t>=−</m:t>
                      </m:r>
                      <m:f>
                        <m:fPr>
                          <m:ctrlPr>
                            <a:rPr lang="en-AS" i="1">
                              <a:solidFill>
                                <a:schemeClr val="tx1"/>
                              </a:solidFill>
                              <a:latin typeface="Cambria Math" panose="02040503050406030204" pitchFamily="18" charset="0"/>
                            </a:rPr>
                          </m:ctrlPr>
                        </m:fPr>
                        <m:num>
                          <m:r>
                            <a:rPr lang="en-AS" i="1">
                              <a:solidFill>
                                <a:schemeClr val="tx1"/>
                              </a:solidFill>
                              <a:latin typeface="Cambria Math" panose="02040503050406030204" pitchFamily="18" charset="0"/>
                            </a:rPr>
                            <m:t>𝑣𝑡</m:t>
                          </m:r>
                        </m:num>
                        <m:den>
                          <m:r>
                            <a:rPr lang="en-AS" i="1">
                              <a:solidFill>
                                <a:schemeClr val="tx1"/>
                              </a:solidFill>
                              <a:latin typeface="Cambria Math" panose="02040503050406030204" pitchFamily="18" charset="0"/>
                            </a:rPr>
                            <m:t>𝑔</m:t>
                          </m:r>
                        </m:den>
                      </m:f>
                      <m:r>
                        <m:rPr>
                          <m:sty m:val="p"/>
                        </m:rPr>
                        <a:rPr lang="en-AS">
                          <a:solidFill>
                            <a:schemeClr val="tx1"/>
                          </a:solidFill>
                          <a:latin typeface="Cambria Math" panose="02040503050406030204" pitchFamily="18" charset="0"/>
                        </a:rPr>
                        <m:t>ln</m:t>
                      </m:r>
                      <m:r>
                        <a:rPr lang="en-AS" i="1">
                          <a:solidFill>
                            <a:schemeClr val="tx1"/>
                          </a:solidFill>
                          <a:latin typeface="Cambria Math" panose="02040503050406030204" pitchFamily="18" charset="0"/>
                        </a:rPr>
                        <m:t>⁡(</m:t>
                      </m:r>
                      <m:r>
                        <a:rPr lang="en-AS" sz="2000" i="1">
                          <a:solidFill>
                            <a:schemeClr val="tx1"/>
                          </a:solidFill>
                          <a:latin typeface="Cambria Math" panose="02040503050406030204" pitchFamily="18" charset="0"/>
                        </a:rPr>
                        <m:t>1−</m:t>
                      </m:r>
                      <m:f>
                        <m:fPr>
                          <m:ctrlPr>
                            <a:rPr lang="en-AS" i="1">
                              <a:solidFill>
                                <a:schemeClr val="tx1"/>
                              </a:solidFill>
                              <a:latin typeface="Cambria Math" panose="02040503050406030204" pitchFamily="18" charset="0"/>
                            </a:rPr>
                          </m:ctrlPr>
                        </m:fPr>
                        <m:num>
                          <m:r>
                            <a:rPr lang="en-AS" i="1">
                              <a:solidFill>
                                <a:schemeClr val="tx1"/>
                              </a:solidFill>
                              <a:latin typeface="Cambria Math" panose="02040503050406030204" pitchFamily="18" charset="0"/>
                            </a:rPr>
                            <m:t>𝑔</m:t>
                          </m:r>
                          <m:d>
                            <m:dPr>
                              <m:ctrlPr>
                                <a:rPr lang="en-AS" i="1">
                                  <a:solidFill>
                                    <a:schemeClr val="tx1"/>
                                  </a:solidFill>
                                  <a:latin typeface="Cambria Math" panose="02040503050406030204" pitchFamily="18" charset="0"/>
                                </a:rPr>
                              </m:ctrlPr>
                            </m:dPr>
                            <m:e>
                              <m:r>
                                <a:rPr lang="en-AS" i="1">
                                  <a:solidFill>
                                    <a:schemeClr val="tx1"/>
                                  </a:solidFill>
                                  <a:latin typeface="Cambria Math" panose="02040503050406030204" pitchFamily="18" charset="0"/>
                                </a:rPr>
                                <m:t>𝑥</m:t>
                              </m:r>
                              <m:r>
                                <a:rPr lang="en-AS" b="0" i="1" smtClean="0">
                                  <a:solidFill>
                                    <a:schemeClr val="tx1"/>
                                  </a:solidFill>
                                  <a:latin typeface="Cambria Math" panose="02040503050406030204" pitchFamily="18" charset="0"/>
                                </a:rPr>
                                <m:t>𝑚𝑎𝑥</m:t>
                              </m:r>
                              <m:r>
                                <a:rPr lang="en-AS" i="1">
                                  <a:solidFill>
                                    <a:schemeClr val="tx1"/>
                                  </a:solidFill>
                                  <a:latin typeface="Cambria Math" panose="02040503050406030204" pitchFamily="18" charset="0"/>
                                </a:rPr>
                                <m:t>−</m:t>
                              </m:r>
                              <m:r>
                                <a:rPr lang="en-AS" i="1">
                                  <a:solidFill>
                                    <a:schemeClr val="tx1"/>
                                  </a:solidFill>
                                  <a:latin typeface="Cambria Math" panose="02040503050406030204" pitchFamily="18" charset="0"/>
                                </a:rPr>
                                <m:t>𝑥</m:t>
                              </m:r>
                              <m:r>
                                <a:rPr lang="en-AS" i="1">
                                  <a:solidFill>
                                    <a:schemeClr val="tx1"/>
                                  </a:solidFill>
                                  <a:latin typeface="Cambria Math" panose="02040503050406030204" pitchFamily="18" charset="0"/>
                                </a:rPr>
                                <m:t>0</m:t>
                              </m:r>
                            </m:e>
                          </m:d>
                        </m:num>
                        <m:den>
                          <m:r>
                            <a:rPr lang="en-AS" i="1">
                              <a:solidFill>
                                <a:schemeClr val="tx1"/>
                              </a:solidFill>
                              <a:latin typeface="Cambria Math" panose="02040503050406030204" pitchFamily="18" charset="0"/>
                            </a:rPr>
                            <m:t>𝑣𝑡</m:t>
                          </m:r>
                          <m:r>
                            <a:rPr lang="en-AS" i="1">
                              <a:solidFill>
                                <a:schemeClr val="tx1"/>
                              </a:solidFill>
                              <a:latin typeface="Cambria Math" panose="02040503050406030204" pitchFamily="18" charset="0"/>
                            </a:rPr>
                            <m:t>∗</m:t>
                          </m:r>
                          <m:r>
                            <a:rPr lang="en-AS" i="1">
                              <a:solidFill>
                                <a:schemeClr val="tx1"/>
                              </a:solidFill>
                              <a:latin typeface="Cambria Math" panose="02040503050406030204" pitchFamily="18" charset="0"/>
                            </a:rPr>
                            <m:t>𝑣</m:t>
                          </m:r>
                          <m:r>
                            <a:rPr lang="en-AS" i="1">
                              <a:solidFill>
                                <a:schemeClr val="tx1"/>
                              </a:solidFill>
                              <a:latin typeface="Cambria Math" panose="02040503050406030204" pitchFamily="18" charset="0"/>
                            </a:rPr>
                            <m:t>0</m:t>
                          </m:r>
                          <m:r>
                            <a:rPr lang="en-AS" i="1">
                              <a:solidFill>
                                <a:schemeClr val="tx1"/>
                              </a:solidFill>
                              <a:latin typeface="Cambria Math" panose="02040503050406030204" pitchFamily="18" charset="0"/>
                            </a:rPr>
                            <m:t>𝑥</m:t>
                          </m:r>
                        </m:den>
                      </m:f>
                      <m:r>
                        <a:rPr lang="en-AS" i="1">
                          <a:solidFill>
                            <a:schemeClr val="tx1"/>
                          </a:solidFill>
                          <a:latin typeface="Cambria Math" panose="02040503050406030204" pitchFamily="18" charset="0"/>
                        </a:rPr>
                        <m:t>)</m:t>
                      </m:r>
                    </m:oMath>
                  </m:oMathPara>
                </a14:m>
                <a:endParaRPr lang="en-AS"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640727" y="972956"/>
                <a:ext cx="3883479" cy="678455"/>
              </a:xfrm>
              <a:prstGeom prst="rect">
                <a:avLst/>
              </a:prstGeom>
              <a:blipFill>
                <a:blip r:embed="rId3"/>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77" y="2638698"/>
            <a:ext cx="3931920" cy="27693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252" y="2351316"/>
            <a:ext cx="4019005" cy="3056708"/>
          </a:xfrm>
          <a:prstGeom prst="rect">
            <a:avLst/>
          </a:prstGeom>
        </p:spPr>
      </p:pic>
    </p:spTree>
    <p:extLst>
      <p:ext uri="{BB962C8B-B14F-4D97-AF65-F5344CB8AC3E}">
        <p14:creationId xmlns:p14="http://schemas.microsoft.com/office/powerpoint/2010/main" val="19210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S" dirty="0"/>
              <a:t>Numerical Method used To solve the equations</a:t>
            </a:r>
            <a:endParaRPr lang="sv-SE" dirty="0"/>
          </a:p>
        </p:txBody>
      </p:sp>
      <p:sp>
        <p:nvSpPr>
          <p:cNvPr id="3" name="Content Placeholder 2"/>
          <p:cNvSpPr>
            <a:spLocks noGrp="1"/>
          </p:cNvSpPr>
          <p:nvPr>
            <p:ph idx="1"/>
          </p:nvPr>
        </p:nvSpPr>
        <p:spPr>
          <a:xfrm>
            <a:off x="548640" y="2603499"/>
            <a:ext cx="11142617" cy="3745050"/>
          </a:xfrm>
        </p:spPr>
        <p:txBody>
          <a:bodyPr>
            <a:normAutofit fontScale="92500"/>
          </a:bodyPr>
          <a:lstStyle/>
          <a:p>
            <a:pPr>
              <a:buFont typeface="Arial" panose="020B0604020202020204" pitchFamily="34" charset="0"/>
              <a:buChar char="•"/>
            </a:pPr>
            <a:r>
              <a:rPr lang="en-US" sz="2200" dirty="0"/>
              <a:t>in numerical analysis, the </a:t>
            </a:r>
            <a:r>
              <a:rPr lang="en-US" sz="2200" dirty="0" err="1"/>
              <a:t>Runge</a:t>
            </a:r>
            <a:r>
              <a:rPr lang="en-US" sz="2200" dirty="0"/>
              <a:t>–</a:t>
            </a:r>
            <a:r>
              <a:rPr lang="en-US" sz="2200" dirty="0" err="1"/>
              <a:t>Kutta</a:t>
            </a:r>
            <a:r>
              <a:rPr lang="en-US" sz="2200" dirty="0"/>
              <a:t> method share a family of implicit and explicit iterative methods,</a:t>
            </a:r>
            <a:r>
              <a:rPr lang="en-AS" sz="2200" dirty="0"/>
              <a:t> </a:t>
            </a:r>
            <a:r>
              <a:rPr lang="en-US" sz="2200" dirty="0"/>
              <a:t>which include the Euler method, used in temporal discretization for the approximate solutions of simultaneous nonlinear equations.</a:t>
            </a:r>
            <a:endParaRPr lang="en-AS" sz="2200" dirty="0"/>
          </a:p>
          <a:p>
            <a:pPr>
              <a:buFont typeface="Arial" panose="020B0604020202020204" pitchFamily="34" charset="0"/>
              <a:buChar char="•"/>
            </a:pPr>
            <a:r>
              <a:rPr lang="en-AS" sz="2200" dirty="0"/>
              <a:t>Without Air Resistance:</a:t>
            </a:r>
          </a:p>
          <a:p>
            <a:pPr marL="0" indent="0">
              <a:buNone/>
            </a:pPr>
            <a:r>
              <a:rPr lang="en-AS" sz="2200" dirty="0"/>
              <a:t>     </a:t>
            </a:r>
            <a:r>
              <a:rPr lang="en-US" sz="2200" dirty="0"/>
              <a:t>○ </a:t>
            </a:r>
            <a:r>
              <a:rPr lang="en-AS" sz="2200" dirty="0"/>
              <a:t>c=0;</a:t>
            </a:r>
          </a:p>
          <a:p>
            <a:pPr marL="0" indent="0">
              <a:buNone/>
            </a:pPr>
            <a:r>
              <a:rPr lang="en-AS" sz="2200" dirty="0"/>
              <a:t>     </a:t>
            </a:r>
            <a:r>
              <a:rPr lang="en-US" sz="2200" dirty="0"/>
              <a:t>○ </a:t>
            </a:r>
            <a:r>
              <a:rPr lang="en-AS" sz="2200" dirty="0"/>
              <a:t>vt=mg/c=infine;</a:t>
            </a:r>
            <a:endParaRPr lang="en-US" sz="2200" dirty="0"/>
          </a:p>
          <a:p>
            <a:pPr>
              <a:buFont typeface="Arial" panose="020B0604020202020204" pitchFamily="34" charset="0"/>
              <a:buChar char="•"/>
            </a:pPr>
            <a:r>
              <a:rPr lang="en-AS" sz="2200" dirty="0"/>
              <a:t>With Air Resistance:</a:t>
            </a:r>
          </a:p>
          <a:p>
            <a:pPr marL="0" indent="0">
              <a:buNone/>
            </a:pPr>
            <a:r>
              <a:rPr lang="en-AS" sz="2200" dirty="0"/>
              <a:t>     </a:t>
            </a:r>
            <a:r>
              <a:rPr lang="en-US" sz="2200" dirty="0"/>
              <a:t>○ </a:t>
            </a:r>
            <a:r>
              <a:rPr lang="en-AS" sz="2200" dirty="0"/>
              <a:t>c=constante;</a:t>
            </a:r>
          </a:p>
          <a:p>
            <a:pPr marL="0" indent="0">
              <a:buNone/>
            </a:pPr>
            <a:r>
              <a:rPr lang="en-AS" sz="2200" dirty="0"/>
              <a:t>     </a:t>
            </a:r>
            <a:r>
              <a:rPr lang="en-US" sz="2200" dirty="0"/>
              <a:t>○ </a:t>
            </a:r>
            <a:r>
              <a:rPr lang="en-AS" sz="2200" dirty="0"/>
              <a:t>vt=mg/c (Existe);</a:t>
            </a:r>
          </a:p>
          <a:p>
            <a:pPr marL="0" indent="0">
              <a:buNone/>
            </a:pPr>
            <a:endParaRPr lang="en-AS" dirty="0"/>
          </a:p>
          <a:p>
            <a:pPr marL="0" indent="0">
              <a:buNone/>
            </a:pPr>
            <a:endParaRPr lang="en-US" dirty="0"/>
          </a:p>
          <a:p>
            <a:pPr>
              <a:buFont typeface="Arial" panose="020B0604020202020204" pitchFamily="34" charset="0"/>
              <a:buChar char="•"/>
            </a:pPr>
            <a:endParaRPr lang="en-AS" dirty="0"/>
          </a:p>
        </p:txBody>
      </p:sp>
    </p:spTree>
    <p:extLst>
      <p:ext uri="{BB962C8B-B14F-4D97-AF65-F5344CB8AC3E}">
        <p14:creationId xmlns:p14="http://schemas.microsoft.com/office/powerpoint/2010/main" val="346798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483327" y="365760"/>
                <a:ext cx="9940834" cy="649224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AS" dirty="0"/>
                  <a:t>At t=0 we have:</a:t>
                </a:r>
              </a:p>
              <a:p>
                <a:pPr marL="0" indent="0">
                  <a:buFont typeface="Wingdings 3" charset="2"/>
                  <a:buNone/>
                </a:pPr>
                <a:r>
                  <a:rPr lang="en-AS" dirty="0"/>
                  <a:t>     </a:t>
                </a:r>
                <a:r>
                  <a:rPr lang="en-US" dirty="0"/>
                  <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𝑥</m:t>
                        </m:r>
                        <m:r>
                          <a:rPr lang="en-AS" b="0" i="1" smtClean="0">
                            <a:latin typeface="Cambria Math" panose="02040503050406030204" pitchFamily="18" charset="0"/>
                          </a:rPr>
                          <m:t>0</m:t>
                        </m:r>
                      </m:e>
                    </m:acc>
                    <m:r>
                      <a:rPr lang="en-AS" b="0" i="0" smtClean="0">
                        <a:latin typeface="Cambria Math" panose="02040503050406030204" pitchFamily="18" charset="0"/>
                      </a:rPr>
                      <m:t>=</m:t>
                    </m:r>
                    <m:r>
                      <m:rPr>
                        <m:sty m:val="p"/>
                      </m:rPr>
                      <a:rPr lang="en-AS" b="0" i="0" smtClean="0">
                        <a:latin typeface="Cambria Math" panose="02040503050406030204" pitchFamily="18" charset="0"/>
                      </a:rPr>
                      <m:t>v</m:t>
                    </m:r>
                    <m:r>
                      <a:rPr lang="en-AS" b="0" i="0" smtClean="0">
                        <a:latin typeface="Cambria Math" panose="02040503050406030204" pitchFamily="18" charset="0"/>
                      </a:rPr>
                      <m:t>0</m:t>
                    </m:r>
                    <m:r>
                      <m:rPr>
                        <m:sty m:val="p"/>
                      </m:rPr>
                      <a:rPr lang="en-AS" b="0" i="0" smtClean="0">
                        <a:latin typeface="Cambria Math" panose="02040503050406030204" pitchFamily="18" charset="0"/>
                      </a:rPr>
                      <m:t>x</m:t>
                    </m:r>
                  </m:oMath>
                </a14:m>
                <a:endParaRPr lang="en-AS" dirty="0"/>
              </a:p>
              <a:p>
                <a:pPr marL="0" indent="0">
                  <a:buFont typeface="Wingdings 3" charset="2"/>
                  <a:buNone/>
                </a:pPr>
                <a:r>
                  <a:rPr lang="en-AS" dirty="0"/>
                  <a:t>     </a:t>
                </a:r>
                <a:r>
                  <a:rPr lang="en-US" dirty="0"/>
                  <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𝑦</m:t>
                        </m:r>
                        <m:r>
                          <a:rPr lang="en-AS" b="0" i="1" smtClean="0">
                            <a:latin typeface="Cambria Math" panose="02040503050406030204" pitchFamily="18" charset="0"/>
                          </a:rPr>
                          <m:t>0</m:t>
                        </m:r>
                      </m:e>
                    </m:acc>
                    <m:r>
                      <a:rPr lang="en-AS" b="0" i="0" smtClean="0">
                        <a:latin typeface="Cambria Math" panose="02040503050406030204" pitchFamily="18" charset="0"/>
                      </a:rPr>
                      <m:t>=</m:t>
                    </m:r>
                    <m:r>
                      <m:rPr>
                        <m:sty m:val="p"/>
                      </m:rPr>
                      <a:rPr lang="en-AS" b="0" i="0" smtClean="0">
                        <a:latin typeface="Cambria Math" panose="02040503050406030204" pitchFamily="18" charset="0"/>
                      </a:rPr>
                      <m:t>v</m:t>
                    </m:r>
                    <m:r>
                      <a:rPr lang="en-AS" b="0" i="0" smtClean="0">
                        <a:latin typeface="Cambria Math" panose="02040503050406030204" pitchFamily="18" charset="0"/>
                      </a:rPr>
                      <m:t>0</m:t>
                    </m:r>
                    <m:r>
                      <m:rPr>
                        <m:sty m:val="p"/>
                      </m:rPr>
                      <a:rPr lang="en-AS" b="0" i="0" smtClean="0">
                        <a:latin typeface="Cambria Math" panose="02040503050406030204" pitchFamily="18" charset="0"/>
                      </a:rPr>
                      <m:t>y</m:t>
                    </m:r>
                  </m:oMath>
                </a14:m>
                <a:endParaRPr lang="en-AS" dirty="0"/>
              </a:p>
              <a:p>
                <a:pPr marL="0" indent="0">
                  <a:buNone/>
                </a:pPr>
                <a:r>
                  <a:rPr lang="sv-SE" dirty="0"/>
                  <a:t>h=b-a/n</a:t>
                </a:r>
                <a:r>
                  <a:rPr lang="en-AS" dirty="0"/>
                  <a:t>  ; step size</a:t>
                </a:r>
              </a:p>
              <a:p>
                <a:pPr marL="0" indent="0">
                  <a:buFont typeface="Wingdings 3" charset="2"/>
                  <a:buNone/>
                </a:pP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𝑌</m:t>
                        </m:r>
                      </m:e>
                    </m:acc>
                    <m:r>
                      <a:rPr lang="en-AS" b="0" i="1" smtClean="0">
                        <a:latin typeface="Cambria Math" panose="02040503050406030204" pitchFamily="18" charset="0"/>
                      </a:rPr>
                      <m:t>=</m:t>
                    </m:r>
                    <m:d>
                      <m:dPr>
                        <m:ctrlPr>
                          <a:rPr lang="en-AS" b="0" i="1" smtClean="0">
                            <a:latin typeface="Cambria Math" panose="02040503050406030204" pitchFamily="18" charset="0"/>
                          </a:rPr>
                        </m:ctrlPr>
                      </m:dPr>
                      <m:e>
                        <m:r>
                          <a:rPr lang="en-AS" b="0" i="1" smtClean="0">
                            <a:latin typeface="Cambria Math" panose="02040503050406030204" pitchFamily="18" charset="0"/>
                          </a:rPr>
                          <m:t>𝑌</m:t>
                        </m:r>
                        <m:r>
                          <a:rPr lang="en-AS" b="0" i="1" smtClean="0">
                            <a:latin typeface="Cambria Math" panose="02040503050406030204" pitchFamily="18" charset="0"/>
                          </a:rPr>
                          <m:t>1,</m:t>
                        </m:r>
                        <m:r>
                          <a:rPr lang="en-AS" b="0" i="1" smtClean="0">
                            <a:latin typeface="Cambria Math" panose="02040503050406030204" pitchFamily="18" charset="0"/>
                          </a:rPr>
                          <m:t>𝑌</m:t>
                        </m:r>
                        <m:r>
                          <a:rPr lang="en-AS" b="0" i="1" smtClean="0">
                            <a:latin typeface="Cambria Math" panose="02040503050406030204" pitchFamily="18" charset="0"/>
                          </a:rPr>
                          <m:t>2,</m:t>
                        </m:r>
                        <m:r>
                          <a:rPr lang="en-AS" b="0" i="1" smtClean="0">
                            <a:latin typeface="Cambria Math" panose="02040503050406030204" pitchFamily="18" charset="0"/>
                          </a:rPr>
                          <m:t>𝑌</m:t>
                        </m:r>
                        <m:r>
                          <a:rPr lang="en-AS" b="0" i="1" smtClean="0">
                            <a:latin typeface="Cambria Math" panose="02040503050406030204" pitchFamily="18" charset="0"/>
                          </a:rPr>
                          <m:t>3,</m:t>
                        </m:r>
                        <m:r>
                          <a:rPr lang="en-AS" b="0" i="1" smtClean="0">
                            <a:latin typeface="Cambria Math" panose="02040503050406030204" pitchFamily="18" charset="0"/>
                          </a:rPr>
                          <m:t>𝑌</m:t>
                        </m:r>
                        <m:r>
                          <a:rPr lang="en-AS" b="0" i="1" smtClean="0">
                            <a:latin typeface="Cambria Math" panose="02040503050406030204" pitchFamily="18" charset="0"/>
                          </a:rPr>
                          <m:t>4</m:t>
                        </m:r>
                      </m:e>
                    </m:d>
                    <m:r>
                      <a:rPr lang="en-AS" b="0" i="1" smtClean="0">
                        <a:latin typeface="Cambria Math" panose="02040503050406030204" pitchFamily="18" charset="0"/>
                      </a:rPr>
                      <m:t>=</m:t>
                    </m:r>
                    <m:d>
                      <m:dPr>
                        <m:ctrlPr>
                          <a:rPr lang="en-AS" b="0" i="1" smtClean="0">
                            <a:latin typeface="Cambria Math" panose="02040503050406030204" pitchFamily="18" charset="0"/>
                          </a:rPr>
                        </m:ctrlPr>
                      </m:dPr>
                      <m:e>
                        <m:r>
                          <a:rPr lang="en-AS" b="0" i="1" smtClean="0">
                            <a:latin typeface="Cambria Math" panose="02040503050406030204" pitchFamily="18" charset="0"/>
                          </a:rPr>
                          <m:t>𝑥</m:t>
                        </m:r>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𝑥</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r>
                          <a:rPr lang="en-AS" b="0" i="1" smtClean="0">
                            <a:latin typeface="Cambria Math" panose="02040503050406030204" pitchFamily="18" charset="0"/>
                          </a:rPr>
                          <m:t>𝑦</m:t>
                        </m:r>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𝑦</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e>
                    </m:d>
                    <m:r>
                      <a:rPr lang="en-AS" b="0" i="1" smtClean="0">
                        <a:latin typeface="Cambria Math" panose="02040503050406030204" pitchFamily="18" charset="0"/>
                      </a:rPr>
                      <m:t>  ;  </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𝑌</m:t>
                        </m:r>
                        <m:r>
                          <a:rPr lang="en-AS" b="0" i="1" smtClean="0">
                            <a:latin typeface="Cambria Math" panose="02040503050406030204" pitchFamily="18" charset="0"/>
                          </a:rPr>
                          <m:t>0</m:t>
                        </m:r>
                      </m:e>
                    </m:acc>
                    <m:r>
                      <a:rPr lang="en-AS" b="0" i="1" smtClean="0">
                        <a:latin typeface="Cambria Math" panose="02040503050406030204" pitchFamily="18" charset="0"/>
                      </a:rPr>
                      <m:t>=</m:t>
                    </m:r>
                    <m:d>
                      <m:dPr>
                        <m:ctrlPr>
                          <a:rPr lang="en-AS" b="0" i="1" smtClean="0">
                            <a:latin typeface="Cambria Math" panose="02040503050406030204" pitchFamily="18" charset="0"/>
                          </a:rPr>
                        </m:ctrlPr>
                      </m:dPr>
                      <m:e>
                        <m:r>
                          <a:rPr lang="en-AS" b="0" i="1" smtClean="0">
                            <a:latin typeface="Cambria Math" panose="02040503050406030204" pitchFamily="18" charset="0"/>
                          </a:rPr>
                          <m:t>𝑥</m:t>
                        </m:r>
                        <m:r>
                          <a:rPr lang="en-AS" b="0" i="1" smtClean="0">
                            <a:latin typeface="Cambria Math" panose="02040503050406030204" pitchFamily="18" charset="0"/>
                          </a:rPr>
                          <m:t>0,</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𝑥</m:t>
                            </m:r>
                            <m:r>
                              <a:rPr lang="en-AS" b="0" i="1" smtClean="0">
                                <a:latin typeface="Cambria Math" panose="02040503050406030204" pitchFamily="18" charset="0"/>
                              </a:rPr>
                              <m:t>0</m:t>
                            </m:r>
                          </m:e>
                        </m:acc>
                        <m:r>
                          <a:rPr lang="en-AS" b="0" i="1" smtClean="0">
                            <a:latin typeface="Cambria Math" panose="02040503050406030204" pitchFamily="18" charset="0"/>
                          </a:rPr>
                          <m:t>,</m:t>
                        </m:r>
                        <m:r>
                          <a:rPr lang="en-AS" b="0" i="1" smtClean="0">
                            <a:latin typeface="Cambria Math" panose="02040503050406030204" pitchFamily="18" charset="0"/>
                          </a:rPr>
                          <m:t>𝑦</m:t>
                        </m:r>
                        <m:r>
                          <a:rPr lang="en-AS" b="0" i="1" smtClean="0">
                            <a:latin typeface="Cambria Math" panose="02040503050406030204" pitchFamily="18" charset="0"/>
                          </a:rPr>
                          <m:t>0,</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𝑦</m:t>
                            </m:r>
                            <m:r>
                              <a:rPr lang="en-AS" b="0" i="1" smtClean="0">
                                <a:latin typeface="Cambria Math" panose="02040503050406030204" pitchFamily="18" charset="0"/>
                              </a:rPr>
                              <m:t>0</m:t>
                            </m:r>
                          </m:e>
                        </m:acc>
                      </m:e>
                    </m:d>
                    <m:r>
                      <a:rPr lang="en-AS" b="0" i="1" smtClean="0">
                        <a:latin typeface="Cambria Math" panose="02040503050406030204" pitchFamily="18" charset="0"/>
                      </a:rPr>
                      <m:t>=</m:t>
                    </m:r>
                    <m:d>
                      <m:dPr>
                        <m:ctrlPr>
                          <a:rPr lang="en-AS" b="0" i="1" smtClean="0">
                            <a:latin typeface="Cambria Math" panose="02040503050406030204" pitchFamily="18" charset="0"/>
                          </a:rPr>
                        </m:ctrlPr>
                      </m:dPr>
                      <m:e>
                        <m:r>
                          <a:rPr lang="en-AS" b="0" i="1" smtClean="0">
                            <a:latin typeface="Cambria Math" panose="02040503050406030204" pitchFamily="18" charset="0"/>
                          </a:rPr>
                          <m:t>𝑥</m:t>
                        </m:r>
                        <m:r>
                          <a:rPr lang="en-AS" b="0" i="1" smtClean="0">
                            <a:latin typeface="Cambria Math" panose="02040503050406030204" pitchFamily="18" charset="0"/>
                          </a:rPr>
                          <m:t>0,</m:t>
                        </m:r>
                        <m:r>
                          <a:rPr lang="en-AS" b="0" i="1" smtClean="0">
                            <a:latin typeface="Cambria Math" panose="02040503050406030204" pitchFamily="18" charset="0"/>
                          </a:rPr>
                          <m:t>𝑣</m:t>
                        </m:r>
                        <m:r>
                          <a:rPr lang="en-AS" b="0" i="1" smtClean="0">
                            <a:latin typeface="Cambria Math" panose="02040503050406030204" pitchFamily="18" charset="0"/>
                          </a:rPr>
                          <m:t>0</m:t>
                        </m:r>
                        <m:r>
                          <a:rPr lang="en-AS" b="0" i="1" smtClean="0">
                            <a:latin typeface="Cambria Math" panose="02040503050406030204" pitchFamily="18" charset="0"/>
                          </a:rPr>
                          <m:t>𝑥</m:t>
                        </m:r>
                        <m:r>
                          <a:rPr lang="en-AS" b="0" i="1" smtClean="0">
                            <a:latin typeface="Cambria Math" panose="02040503050406030204" pitchFamily="18" charset="0"/>
                          </a:rPr>
                          <m:t>,</m:t>
                        </m:r>
                        <m:r>
                          <a:rPr lang="en-AS" b="0" i="1" smtClean="0">
                            <a:latin typeface="Cambria Math" panose="02040503050406030204" pitchFamily="18" charset="0"/>
                          </a:rPr>
                          <m:t>𝑦</m:t>
                        </m:r>
                        <m:r>
                          <a:rPr lang="en-AS" b="0" i="1" smtClean="0">
                            <a:latin typeface="Cambria Math" panose="02040503050406030204" pitchFamily="18" charset="0"/>
                          </a:rPr>
                          <m:t>0,</m:t>
                        </m:r>
                        <m:r>
                          <a:rPr lang="en-AS" b="0" i="1" smtClean="0">
                            <a:latin typeface="Cambria Math" panose="02040503050406030204" pitchFamily="18" charset="0"/>
                          </a:rPr>
                          <m:t>𝑣</m:t>
                        </m:r>
                        <m:r>
                          <a:rPr lang="en-AS" b="0" i="1" smtClean="0">
                            <a:latin typeface="Cambria Math" panose="02040503050406030204" pitchFamily="18" charset="0"/>
                          </a:rPr>
                          <m:t>0</m:t>
                        </m:r>
                        <m:r>
                          <a:rPr lang="en-AS" b="0" i="1" smtClean="0">
                            <a:latin typeface="Cambria Math" panose="02040503050406030204" pitchFamily="18" charset="0"/>
                          </a:rPr>
                          <m:t>𝑦</m:t>
                        </m:r>
                      </m:e>
                    </m:d>
                  </m:oMath>
                </a14:m>
                <a:r>
                  <a:rPr lang="en-AS" dirty="0"/>
                  <a:t> </a:t>
                </a:r>
              </a:p>
              <a:p>
                <a:pPr marL="0" indent="0">
                  <a:buFont typeface="Wingdings 3" charset="2"/>
                  <a:buNone/>
                </a:pP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𝐹</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𝑌</m:t>
                            </m:r>
                          </m:e>
                        </m:acc>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𝑌</m:t>
                            </m:r>
                          </m:e>
                        </m:acc>
                        <m:r>
                          <a:rPr lang="en-AS" b="0" i="1" smtClean="0">
                            <a:latin typeface="Cambria Math" panose="02040503050406030204" pitchFamily="18" charset="0"/>
                          </a:rPr>
                          <m:t>(</m:t>
                        </m:r>
                        <m:r>
                          <a:rPr lang="en-AS" b="0" i="1" smtClean="0">
                            <a:latin typeface="Cambria Math" panose="02040503050406030204" pitchFamily="18" charset="0"/>
                          </a:rPr>
                          <m:t>𝑡</m:t>
                        </m:r>
                        <m:r>
                          <a:rPr lang="en-AS" b="0" i="1" smtClean="0">
                            <a:latin typeface="Cambria Math" panose="02040503050406030204" pitchFamily="18" charset="0"/>
                          </a:rPr>
                          <m:t>)</m:t>
                        </m:r>
                      </m:e>
                    </m:acc>
                    <m:r>
                      <a:rPr lang="en-AS" b="0" i="1" smtClean="0">
                        <a:latin typeface="Cambria Math" panose="02040503050406030204" pitchFamily="18" charset="0"/>
                      </a:rPr>
                      <m:t>=</m:t>
                    </m:r>
                    <m:d>
                      <m:dPr>
                        <m:ctrlPr>
                          <a:rPr lang="en-AS" b="0" i="1" smtClean="0">
                            <a:latin typeface="Cambria Math" panose="02040503050406030204" pitchFamily="18" charset="0"/>
                          </a:rPr>
                        </m:ctrlPr>
                      </m:dPr>
                      <m:e>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𝑥</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𝑥</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𝑦</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𝑦</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m:t>
                            </m:r>
                          </m:e>
                        </m:d>
                      </m:e>
                    </m:d>
                    <m:r>
                      <a:rPr lang="en-AS" b="0" i="1" smtClean="0">
                        <a:latin typeface="Cambria Math" panose="02040503050406030204" pitchFamily="18" charset="0"/>
                      </a:rPr>
                      <m:t>=(</m:t>
                    </m:r>
                    <m:r>
                      <a:rPr lang="en-AS" b="0" i="1" smtClean="0">
                        <a:latin typeface="Cambria Math" panose="02040503050406030204" pitchFamily="18" charset="0"/>
                      </a:rPr>
                      <m:t>𝑦</m:t>
                    </m:r>
                    <m:r>
                      <a:rPr lang="en-AS" b="0" i="1" smtClean="0">
                        <a:latin typeface="Cambria Math" panose="02040503050406030204" pitchFamily="18" charset="0"/>
                      </a:rPr>
                      <m:t>2  −</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r>
                      <a:rPr lang="en-AS" b="0" i="1" smtClean="0">
                        <a:latin typeface="Cambria Math" panose="02040503050406030204" pitchFamily="18" charset="0"/>
                      </a:rPr>
                      <m:t>𝑦</m:t>
                    </m:r>
                    <m:r>
                      <a:rPr lang="en-AS" b="0" i="1" smtClean="0">
                        <a:latin typeface="Cambria Math" panose="02040503050406030204" pitchFamily="18" charset="0"/>
                      </a:rPr>
                      <m:t>2  </m:t>
                    </m:r>
                    <m:r>
                      <a:rPr lang="en-AS" b="0" i="1" smtClean="0">
                        <a:latin typeface="Cambria Math" panose="02040503050406030204" pitchFamily="18" charset="0"/>
                      </a:rPr>
                      <m:t>𝑦</m:t>
                    </m:r>
                    <m:r>
                      <a:rPr lang="en-AS" b="0" i="1" smtClean="0">
                        <a:latin typeface="Cambria Math" panose="02040503050406030204" pitchFamily="18" charset="0"/>
                      </a:rPr>
                      <m:t>4  </m:t>
                    </m:r>
                    <m:d>
                      <m:dPr>
                        <m:ctrlPr>
                          <a:rPr lang="en-AS" b="0" i="1" smtClean="0">
                            <a:latin typeface="Cambria Math" panose="02040503050406030204" pitchFamily="18" charset="0"/>
                          </a:rPr>
                        </m:ctrlPr>
                      </m:dPr>
                      <m:e>
                        <m:r>
                          <a:rPr lang="en-AS" b="0" i="1" smtClean="0">
                            <a:latin typeface="Cambria Math" panose="02040503050406030204" pitchFamily="18" charset="0"/>
                          </a:rPr>
                          <m:t>−</m:t>
                        </m:r>
                        <m:r>
                          <a:rPr lang="en-AS" b="0" i="1" smtClean="0">
                            <a:latin typeface="Cambria Math" panose="02040503050406030204" pitchFamily="18" charset="0"/>
                          </a:rPr>
                          <m:t>𝑔</m:t>
                        </m:r>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e>
                    </m:d>
                    <m:r>
                      <a:rPr lang="en-AS" b="0" i="1" smtClean="0">
                        <a:latin typeface="Cambria Math" panose="02040503050406030204" pitchFamily="18" charset="0"/>
                      </a:rPr>
                      <m:t>𝑦</m:t>
                    </m:r>
                    <m:r>
                      <a:rPr lang="en-AS" b="0" i="1" smtClean="0">
                        <a:latin typeface="Cambria Math" panose="02040503050406030204" pitchFamily="18" charset="0"/>
                      </a:rPr>
                      <m:t>4)</m:t>
                    </m:r>
                  </m:oMath>
                </a14:m>
                <a:r>
                  <a:rPr lang="en-AS" dirty="0"/>
                  <a:t> </a:t>
                </a:r>
              </a:p>
              <a:p>
                <a:pPr marL="0" indent="0">
                  <a:buFont typeface="Wingdings 3" charset="2"/>
                  <a:buNone/>
                </a:pP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𝐾</m:t>
                        </m:r>
                        <m:r>
                          <a:rPr lang="en-AS" b="0" i="1" smtClean="0">
                            <a:latin typeface="Cambria Math" panose="02040503050406030204" pitchFamily="18" charset="0"/>
                          </a:rPr>
                          <m:t>1</m:t>
                        </m:r>
                      </m:e>
                    </m:acc>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𝐹</m:t>
                        </m:r>
                      </m:e>
                    </m:acc>
                    <m:d>
                      <m:dPr>
                        <m:ctrlPr>
                          <a:rPr lang="en-AS" b="0" i="1" smtClean="0">
                            <a:latin typeface="Cambria Math" panose="02040503050406030204" pitchFamily="18" charset="0"/>
                          </a:rPr>
                        </m:ctrlPr>
                      </m:dPr>
                      <m:e>
                        <m:r>
                          <a:rPr lang="en-AS" b="0" i="1" smtClean="0">
                            <a:latin typeface="Cambria Math" panose="02040503050406030204" pitchFamily="18" charset="0"/>
                          </a:rPr>
                          <m:t>𝑡𝑖</m:t>
                        </m:r>
                        <m:r>
                          <a:rPr lang="en-AS" b="0" i="1" smtClean="0">
                            <a:latin typeface="Cambria Math" panose="02040503050406030204" pitchFamily="18" charset="0"/>
                          </a:rPr>
                          <m:t>,</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𝑌𝑖</m:t>
                            </m:r>
                          </m:e>
                        </m:acc>
                      </m:e>
                    </m:d>
                  </m:oMath>
                </a14:m>
                <a:r>
                  <a:rPr lang="en-AS" dirty="0"/>
                  <a:t> </a:t>
                </a:r>
              </a:p>
              <a:p>
                <a:pPr marL="0" indent="0">
                  <a:buNone/>
                </a:pPr>
                <a14:m>
                  <m:oMath xmlns:m="http://schemas.openxmlformats.org/officeDocument/2006/math">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2</m:t>
                        </m:r>
                      </m:e>
                    </m:acc>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𝐹</m:t>
                        </m:r>
                      </m:e>
                    </m:acc>
                    <m:d>
                      <m:dPr>
                        <m:ctrlPr>
                          <a:rPr lang="en-AS" i="1">
                            <a:latin typeface="Cambria Math" panose="02040503050406030204" pitchFamily="18" charset="0"/>
                          </a:rPr>
                        </m:ctrlPr>
                      </m:dPr>
                      <m:e>
                        <m:r>
                          <a:rPr lang="en-AS" i="1">
                            <a:latin typeface="Cambria Math" panose="02040503050406030204" pitchFamily="18" charset="0"/>
                          </a:rPr>
                          <m:t>𝑡𝑖</m:t>
                        </m:r>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h</m:t>
                            </m:r>
                          </m:num>
                          <m:den>
                            <m:r>
                              <a:rPr lang="en-AS" b="0" i="1" smtClean="0">
                                <a:latin typeface="Cambria Math" panose="02040503050406030204" pitchFamily="18" charset="0"/>
                              </a:rPr>
                              <m:t>2</m:t>
                            </m:r>
                          </m:den>
                        </m:f>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𝑌𝑖</m:t>
                            </m:r>
                          </m:e>
                        </m:acc>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h</m:t>
                            </m:r>
                          </m:num>
                          <m:den>
                            <m:r>
                              <a:rPr lang="en-AS" b="0" i="1" smtClean="0">
                                <a:latin typeface="Cambria Math" panose="02040503050406030204" pitchFamily="18" charset="0"/>
                              </a:rPr>
                              <m:t>2</m:t>
                            </m:r>
                          </m:den>
                        </m:f>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i="1">
                                <a:latin typeface="Cambria Math" panose="02040503050406030204" pitchFamily="18" charset="0"/>
                              </a:rPr>
                              <m:t>1</m:t>
                            </m:r>
                          </m:e>
                        </m:acc>
                      </m:e>
                    </m:d>
                  </m:oMath>
                </a14:m>
                <a:r>
                  <a:rPr lang="en-AS" dirty="0"/>
                  <a:t> </a:t>
                </a:r>
              </a:p>
              <a:p>
                <a:pPr marL="0" indent="0">
                  <a:buNone/>
                </a:pPr>
                <a14:m>
                  <m:oMath xmlns:m="http://schemas.openxmlformats.org/officeDocument/2006/math">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3</m:t>
                        </m:r>
                      </m:e>
                    </m:acc>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𝐹</m:t>
                        </m:r>
                      </m:e>
                    </m:acc>
                    <m:d>
                      <m:dPr>
                        <m:ctrlPr>
                          <a:rPr lang="en-AS" i="1">
                            <a:latin typeface="Cambria Math" panose="02040503050406030204" pitchFamily="18" charset="0"/>
                          </a:rPr>
                        </m:ctrlPr>
                      </m:dPr>
                      <m:e>
                        <m:r>
                          <a:rPr lang="en-AS" i="1">
                            <a:latin typeface="Cambria Math" panose="02040503050406030204" pitchFamily="18" charset="0"/>
                          </a:rPr>
                          <m:t>𝑡𝑖</m:t>
                        </m:r>
                        <m:r>
                          <a:rPr lang="en-AS" i="1">
                            <a:latin typeface="Cambria Math" panose="02040503050406030204" pitchFamily="18" charset="0"/>
                          </a:rPr>
                          <m:t>+</m:t>
                        </m:r>
                        <m:f>
                          <m:fPr>
                            <m:ctrlPr>
                              <a:rPr lang="en-AS" i="1">
                                <a:latin typeface="Cambria Math" panose="02040503050406030204" pitchFamily="18" charset="0"/>
                              </a:rPr>
                            </m:ctrlPr>
                          </m:fPr>
                          <m:num>
                            <m:r>
                              <a:rPr lang="en-AS" i="1">
                                <a:latin typeface="Cambria Math" panose="02040503050406030204" pitchFamily="18" charset="0"/>
                              </a:rPr>
                              <m:t>h</m:t>
                            </m:r>
                          </m:num>
                          <m:den>
                            <m:r>
                              <a:rPr lang="en-AS" i="1">
                                <a:latin typeface="Cambria Math" panose="02040503050406030204" pitchFamily="18" charset="0"/>
                              </a:rPr>
                              <m:t>2</m:t>
                            </m:r>
                          </m:den>
                        </m:f>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𝑌𝑖</m:t>
                            </m:r>
                          </m:e>
                        </m:acc>
                        <m:r>
                          <a:rPr lang="en-AS" i="1">
                            <a:latin typeface="Cambria Math" panose="02040503050406030204" pitchFamily="18" charset="0"/>
                          </a:rPr>
                          <m:t>+</m:t>
                        </m:r>
                        <m:f>
                          <m:fPr>
                            <m:ctrlPr>
                              <a:rPr lang="en-AS" i="1">
                                <a:latin typeface="Cambria Math" panose="02040503050406030204" pitchFamily="18" charset="0"/>
                              </a:rPr>
                            </m:ctrlPr>
                          </m:fPr>
                          <m:num>
                            <m:r>
                              <a:rPr lang="en-AS" i="1">
                                <a:latin typeface="Cambria Math" panose="02040503050406030204" pitchFamily="18" charset="0"/>
                              </a:rPr>
                              <m:t>h</m:t>
                            </m:r>
                          </m:num>
                          <m:den>
                            <m:r>
                              <a:rPr lang="en-AS" i="1">
                                <a:latin typeface="Cambria Math" panose="02040503050406030204" pitchFamily="18" charset="0"/>
                              </a:rPr>
                              <m:t>2</m:t>
                            </m:r>
                          </m:den>
                        </m:f>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2</m:t>
                            </m:r>
                          </m:e>
                        </m:acc>
                      </m:e>
                    </m:d>
                  </m:oMath>
                </a14:m>
                <a:r>
                  <a:rPr lang="en-AS" dirty="0"/>
                  <a:t> </a:t>
                </a:r>
              </a:p>
              <a:p>
                <a:pPr marL="0" indent="0">
                  <a:buNone/>
                </a:pPr>
                <a14:m>
                  <m:oMath xmlns:m="http://schemas.openxmlformats.org/officeDocument/2006/math">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4</m:t>
                        </m:r>
                      </m:e>
                    </m:acc>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𝐹</m:t>
                        </m:r>
                      </m:e>
                    </m:acc>
                    <m:d>
                      <m:dPr>
                        <m:ctrlPr>
                          <a:rPr lang="en-AS" i="1">
                            <a:latin typeface="Cambria Math" panose="02040503050406030204" pitchFamily="18" charset="0"/>
                          </a:rPr>
                        </m:ctrlPr>
                      </m:dPr>
                      <m:e>
                        <m:r>
                          <a:rPr lang="en-AS" i="1">
                            <a:latin typeface="Cambria Math" panose="02040503050406030204" pitchFamily="18" charset="0"/>
                          </a:rPr>
                          <m:t>𝑡𝑖</m:t>
                        </m:r>
                        <m:r>
                          <a:rPr lang="en-AS" i="1">
                            <a:latin typeface="Cambria Math" panose="02040503050406030204" pitchFamily="18" charset="0"/>
                          </a:rPr>
                          <m:t>+</m:t>
                        </m:r>
                        <m:r>
                          <a:rPr lang="en-AS" b="0" i="1" smtClean="0">
                            <a:latin typeface="Cambria Math" panose="02040503050406030204" pitchFamily="18" charset="0"/>
                          </a:rPr>
                          <m:t>h</m:t>
                        </m:r>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𝑌𝑖</m:t>
                            </m:r>
                          </m:e>
                        </m:acc>
                        <m:r>
                          <a:rPr lang="en-AS" i="1">
                            <a:latin typeface="Cambria Math" panose="02040503050406030204" pitchFamily="18" charset="0"/>
                          </a:rPr>
                          <m:t>+</m:t>
                        </m:r>
                        <m:r>
                          <a:rPr lang="en-AS" b="0" i="1" smtClean="0">
                            <a:latin typeface="Cambria Math" panose="02040503050406030204" pitchFamily="18" charset="0"/>
                          </a:rPr>
                          <m:t>h</m:t>
                        </m:r>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3</m:t>
                            </m:r>
                          </m:e>
                        </m:acc>
                      </m:e>
                    </m:d>
                  </m:oMath>
                </a14:m>
                <a:r>
                  <a:rPr lang="en-AS" dirty="0"/>
                  <a:t> </a:t>
                </a:r>
              </a:p>
              <a:p>
                <a:pPr marL="0" indent="0">
                  <a:buNone/>
                </a:pP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𝑌𝑖</m:t>
                        </m:r>
                        <m:r>
                          <a:rPr lang="en-AS" b="0" i="1" smtClean="0">
                            <a:latin typeface="Cambria Math" panose="02040503050406030204" pitchFamily="18" charset="0"/>
                          </a:rPr>
                          <m:t>+1</m:t>
                        </m:r>
                      </m:e>
                    </m:acc>
                    <m:r>
                      <a:rPr lang="en-AS" b="0" i="1" smtClean="0">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𝑌𝑖</m:t>
                        </m:r>
                      </m:e>
                    </m:acc>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h</m:t>
                        </m:r>
                      </m:num>
                      <m:den>
                        <m:r>
                          <a:rPr lang="en-AS" b="0" i="1" smtClean="0">
                            <a:latin typeface="Cambria Math" panose="02040503050406030204" pitchFamily="18" charset="0"/>
                          </a:rPr>
                          <m:t>6</m:t>
                        </m:r>
                      </m:den>
                    </m:f>
                    <m:r>
                      <a:rPr lang="en-AS" b="0" i="1" smtClean="0">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i="1">
                            <a:latin typeface="Cambria Math" panose="02040503050406030204" pitchFamily="18" charset="0"/>
                          </a:rPr>
                          <m:t>1</m:t>
                        </m:r>
                      </m:e>
                    </m:acc>
                    <m:r>
                      <a:rPr lang="en-AS" b="0" i="1" smtClean="0">
                        <a:latin typeface="Cambria Math" panose="02040503050406030204" pitchFamily="18" charset="0"/>
                      </a:rPr>
                      <m:t>+2</m:t>
                    </m:r>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2</m:t>
                        </m:r>
                      </m:e>
                    </m:acc>
                    <m:r>
                      <a:rPr lang="en-AS" b="0" i="1" smtClean="0">
                        <a:latin typeface="Cambria Math" panose="02040503050406030204" pitchFamily="18" charset="0"/>
                      </a:rPr>
                      <m:t>+2</m:t>
                    </m:r>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3</m:t>
                        </m:r>
                      </m:e>
                    </m:acc>
                    <m:r>
                      <a:rPr lang="en-AS" b="0" i="1" smtClean="0">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𝐾</m:t>
                        </m:r>
                        <m:r>
                          <a:rPr lang="en-AS" b="0" i="1" smtClean="0">
                            <a:latin typeface="Cambria Math" panose="02040503050406030204" pitchFamily="18" charset="0"/>
                          </a:rPr>
                          <m:t>4</m:t>
                        </m:r>
                      </m:e>
                    </m:acc>
                    <m:r>
                      <a:rPr lang="en-AS" b="0" i="1" smtClean="0">
                        <a:latin typeface="Cambria Math" panose="02040503050406030204" pitchFamily="18" charset="0"/>
                      </a:rPr>
                      <m:t>)</m:t>
                    </m:r>
                  </m:oMath>
                </a14:m>
                <a:r>
                  <a:rPr lang="en-AS" dirty="0"/>
                  <a:t> </a:t>
                </a:r>
              </a:p>
              <a:p>
                <a:pPr>
                  <a:buFont typeface="Arial" panose="020B0604020202020204" pitchFamily="34" charset="0"/>
                  <a:buChar char="•"/>
                </a:pPr>
                <a:r>
                  <a:rPr lang="en-AS" dirty="0"/>
                  <a:t>Notice that without air resistance vt=infinie so the seconde component in </a:t>
                </a:r>
                <a14:m>
                  <m:oMath xmlns:m="http://schemas.openxmlformats.org/officeDocument/2006/math">
                    <m:acc>
                      <m:accPr>
                        <m:chr m:val="⃗"/>
                        <m:ctrlPr>
                          <a:rPr lang="en-AS" i="1">
                            <a:latin typeface="Cambria Math" panose="02040503050406030204" pitchFamily="18" charset="0"/>
                          </a:rPr>
                        </m:ctrlPr>
                      </m:accPr>
                      <m:e>
                        <m:r>
                          <a:rPr lang="en-AS" i="1">
                            <a:latin typeface="Cambria Math" panose="02040503050406030204" pitchFamily="18" charset="0"/>
                          </a:rPr>
                          <m:t>𝐹</m:t>
                        </m:r>
                      </m:e>
                    </m:acc>
                    <m:d>
                      <m:dPr>
                        <m:ctrlPr>
                          <a:rPr lang="en-AS" i="1">
                            <a:latin typeface="Cambria Math" panose="02040503050406030204" pitchFamily="18" charset="0"/>
                          </a:rPr>
                        </m:ctrlPr>
                      </m:dPr>
                      <m:e>
                        <m:r>
                          <a:rPr lang="en-AS" i="1">
                            <a:latin typeface="Cambria Math" panose="02040503050406030204" pitchFamily="18" charset="0"/>
                          </a:rPr>
                          <m:t>𝑡</m:t>
                        </m:r>
                        <m:r>
                          <a:rPr lang="en-AS" i="1">
                            <a:latin typeface="Cambria Math" panose="02040503050406030204" pitchFamily="18" charset="0"/>
                          </a:rPr>
                          <m:t>,</m:t>
                        </m:r>
                        <m:acc>
                          <m:accPr>
                            <m:chr m:val="⃗"/>
                            <m:ctrlPr>
                              <a:rPr lang="en-AS" i="1">
                                <a:latin typeface="Cambria Math" panose="02040503050406030204" pitchFamily="18" charset="0"/>
                              </a:rPr>
                            </m:ctrlPr>
                          </m:accPr>
                          <m:e>
                            <m:r>
                              <a:rPr lang="en-AS" i="1">
                                <a:latin typeface="Cambria Math" panose="02040503050406030204" pitchFamily="18" charset="0"/>
                              </a:rPr>
                              <m:t>𝑌</m:t>
                            </m:r>
                          </m:e>
                        </m:acc>
                      </m:e>
                    </m:d>
                  </m:oMath>
                </a14:m>
                <a:r>
                  <a:rPr lang="en-AS" dirty="0"/>
                  <a:t> </a:t>
                </a:r>
              </a:p>
              <a:p>
                <a:pPr marL="0" indent="0">
                  <a:buNone/>
                </a:pPr>
                <a:r>
                  <a:rPr lang="sv-SE" dirty="0"/>
                  <a:t>W</a:t>
                </a:r>
                <a:r>
                  <a:rPr lang="en-AS" dirty="0"/>
                  <a:t>ill be zero and the fourth component will be only -g</a:t>
                </a:r>
              </a:p>
              <a:p>
                <a:pPr marL="0" indent="0">
                  <a:buNone/>
                </a:pPr>
                <a:endParaRPr lang="en-AS" dirty="0"/>
              </a:p>
              <a:p>
                <a:pPr marL="0" indent="0">
                  <a:buNone/>
                </a:pPr>
                <a:endParaRPr lang="en-AS" dirty="0"/>
              </a:p>
              <a:p>
                <a:pPr marL="0" indent="0">
                  <a:buFont typeface="Wingdings 3" charset="2"/>
                  <a:buNone/>
                </a:pPr>
                <a:endParaRPr lang="en-US" dirty="0"/>
              </a:p>
              <a:p>
                <a:pPr>
                  <a:buFont typeface="Arial" panose="020B0604020202020204" pitchFamily="34" charset="0"/>
                  <a:buChar char="•"/>
                </a:pPr>
                <a:endParaRPr lang="en-AS" dirty="0"/>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483327" y="365760"/>
                <a:ext cx="9940834" cy="6492240"/>
              </a:xfrm>
              <a:prstGeom prst="rect">
                <a:avLst/>
              </a:prstGeom>
              <a:blipFill>
                <a:blip r:embed="rId2"/>
                <a:stretch>
                  <a:fillRect l="-490" t="-469"/>
                </a:stretch>
              </a:blipFill>
            </p:spPr>
            <p:txBody>
              <a:bodyPr/>
              <a:lstStyle/>
              <a:p>
                <a:r>
                  <a:rPr lang="sv-SE">
                    <a:noFill/>
                  </a:rPr>
                  <a:t> </a:t>
                </a:r>
              </a:p>
            </p:txBody>
          </p:sp>
        </mc:Fallback>
      </mc:AlternateContent>
    </p:spTree>
    <p:extLst>
      <p:ext uri="{BB962C8B-B14F-4D97-AF65-F5344CB8AC3E}">
        <p14:creationId xmlns:p14="http://schemas.microsoft.com/office/powerpoint/2010/main" val="294377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Functions Used In MATLAB</a:t>
            </a:r>
            <a:endParaRPr lang="sv-SE" dirty="0"/>
          </a:p>
        </p:txBody>
      </p:sp>
      <p:sp>
        <p:nvSpPr>
          <p:cNvPr id="3" name="Content Placeholder 2"/>
          <p:cNvSpPr>
            <a:spLocks noGrp="1"/>
          </p:cNvSpPr>
          <p:nvPr>
            <p:ph idx="1"/>
          </p:nvPr>
        </p:nvSpPr>
        <p:spPr/>
        <p:txBody>
          <a:bodyPr>
            <a:normAutofit/>
          </a:bodyPr>
          <a:lstStyle/>
          <a:p>
            <a:pPr marL="0" indent="0">
              <a:buNone/>
            </a:pPr>
            <a:r>
              <a:rPr lang="en-US" sz="2400" b="1" dirty="0"/>
              <a:t>1-TrajectoryCalculation()</a:t>
            </a:r>
          </a:p>
          <a:p>
            <a:pPr marL="0" indent="0">
              <a:buNone/>
            </a:pPr>
            <a:r>
              <a:rPr lang="en-US" sz="2000" dirty="0"/>
              <a:t>Calculates the trajectory of a projectile considering gravity, given the initial horizontal position (x0), initial vertical position (y0), initial velocity (v0), launch angle (theta), planet information (planet), and projectile mass (m). The function uses numerical integration, specifically the </a:t>
            </a:r>
            <a:r>
              <a:rPr lang="en-US" sz="2000" dirty="0" err="1"/>
              <a:t>Runge-Kutta</a:t>
            </a:r>
            <a:r>
              <a:rPr lang="en-US" sz="2000" dirty="0"/>
              <a:t> 4th order method (RK4), to solve the equations of motion. It returns the horizontal (x) and vertical (y) positions over time, total flight time (</a:t>
            </a:r>
            <a:r>
              <a:rPr lang="en-US" sz="2000" dirty="0" err="1"/>
              <a:t>tf</a:t>
            </a:r>
            <a:r>
              <a:rPr lang="en-US" sz="2000" dirty="0"/>
              <a:t>), time at the highest point (</a:t>
            </a:r>
            <a:r>
              <a:rPr lang="en-US" sz="2000" dirty="0" err="1"/>
              <a:t>th</a:t>
            </a:r>
            <a:r>
              <a:rPr lang="en-US" sz="2000" dirty="0"/>
              <a:t>), and maximum height (</a:t>
            </a:r>
            <a:r>
              <a:rPr lang="en-US" sz="2000" dirty="0" err="1"/>
              <a:t>hmax</a:t>
            </a:r>
            <a:r>
              <a:rPr lang="en-US" sz="2000" dirty="0"/>
              <a:t>). Note: Air resistance is not considered</a:t>
            </a:r>
            <a:r>
              <a:rPr lang="en-US" dirty="0"/>
              <a:t>.</a:t>
            </a:r>
            <a:endParaRPr lang="sv-SE" sz="2400" b="1" dirty="0"/>
          </a:p>
        </p:txBody>
      </p:sp>
    </p:spTree>
    <p:extLst>
      <p:ext uri="{BB962C8B-B14F-4D97-AF65-F5344CB8AC3E}">
        <p14:creationId xmlns:p14="http://schemas.microsoft.com/office/powerpoint/2010/main" val="279088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1886" y="862149"/>
            <a:ext cx="3526971"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g=planet.g;</a:t>
            </a:r>
          </a:p>
          <a:p>
            <a:pPr marL="0" indent="0">
              <a:buNone/>
            </a:pPr>
            <a:r>
              <a:rPr lang="sv-SE" sz="1600" dirty="0">
                <a:solidFill>
                  <a:schemeClr val="bg1"/>
                </a:solidFill>
              </a:rPr>
              <a:t>c=0;</a:t>
            </a:r>
          </a:p>
          <a:p>
            <a:pPr marL="0" indent="0">
              <a:buNone/>
            </a:pPr>
            <a:r>
              <a:rPr lang="sv-SE" sz="1600" dirty="0">
                <a:solidFill>
                  <a:schemeClr val="bg1"/>
                </a:solidFill>
              </a:rPr>
              <a:t>% INITIAL VELOCITY</a:t>
            </a:r>
          </a:p>
          <a:p>
            <a:pPr marL="0" indent="0">
              <a:buNone/>
            </a:pPr>
            <a:r>
              <a:rPr lang="sv-SE" sz="1600" dirty="0">
                <a:solidFill>
                  <a:schemeClr val="bg1"/>
                </a:solidFill>
              </a:rPr>
              <a:t>v0x = v0*cosd(theta);</a:t>
            </a:r>
          </a:p>
          <a:p>
            <a:pPr marL="0" indent="0">
              <a:buNone/>
            </a:pPr>
            <a:r>
              <a:rPr lang="sv-SE" sz="1600" dirty="0">
                <a:solidFill>
                  <a:schemeClr val="bg1"/>
                </a:solidFill>
              </a:rPr>
              <a:t>v0y = v0*sind(theta);</a:t>
            </a:r>
          </a:p>
          <a:p>
            <a:pPr marL="0" indent="0">
              <a:buNone/>
            </a:pPr>
            <a:r>
              <a:rPr lang="sv-SE" sz="1600" dirty="0">
                <a:solidFill>
                  <a:schemeClr val="bg1"/>
                </a:solidFill>
              </a:rPr>
              <a:t>%time of the flight</a:t>
            </a:r>
          </a:p>
          <a:p>
            <a:pPr marL="0" indent="0">
              <a:buNone/>
            </a:pPr>
            <a:r>
              <a:rPr lang="sv-SE" sz="1600" dirty="0">
                <a:solidFill>
                  <a:schemeClr val="bg1"/>
                </a:solidFill>
              </a:rPr>
              <a:t>tf=2*v0y/g;</a:t>
            </a:r>
          </a:p>
          <a:p>
            <a:pPr marL="0" indent="0">
              <a:buNone/>
            </a:pPr>
            <a:r>
              <a:rPr lang="sv-SE" sz="1600" dirty="0">
                <a:solidFill>
                  <a:schemeClr val="bg1"/>
                </a:solidFill>
              </a:rPr>
              <a:t>% time of the highest point</a:t>
            </a:r>
          </a:p>
          <a:p>
            <a:pPr marL="0" indent="0">
              <a:buNone/>
            </a:pPr>
            <a:r>
              <a:rPr lang="sv-SE" sz="1600" dirty="0">
                <a:solidFill>
                  <a:schemeClr val="bg1"/>
                </a:solidFill>
              </a:rPr>
              <a:t>th=tf/2;</a:t>
            </a:r>
          </a:p>
          <a:p>
            <a:pPr marL="0" indent="0">
              <a:buNone/>
            </a:pPr>
            <a:r>
              <a:rPr lang="sv-SE" sz="1600" dirty="0">
                <a:solidFill>
                  <a:schemeClr val="bg1"/>
                </a:solidFill>
              </a:rPr>
              <a:t>% Maximum Height              </a:t>
            </a:r>
          </a:p>
          <a:p>
            <a:pPr marL="0" indent="0">
              <a:buNone/>
            </a:pPr>
            <a:r>
              <a:rPr lang="sv-SE" sz="1600" dirty="0">
                <a:solidFill>
                  <a:schemeClr val="bg1"/>
                </a:solidFill>
              </a:rPr>
              <a:t>hmax=(v0^2*sind(theta)^2)/(2*g);</a:t>
            </a:r>
          </a:p>
          <a:p>
            <a:pPr marL="0" indent="0">
              <a:buNone/>
            </a:pPr>
            <a:r>
              <a:rPr lang="nb-NO" sz="1600" dirty="0">
                <a:solidFill>
                  <a:schemeClr val="bg1"/>
                </a:solidFill>
              </a:rPr>
              <a:t>save Variables.mat g c m </a:t>
            </a:r>
          </a:p>
          <a:p>
            <a:pPr marL="0" indent="0">
              <a:buNone/>
            </a:pPr>
            <a:r>
              <a:rPr lang="en-US" sz="1600" dirty="0">
                <a:solidFill>
                  <a:schemeClr val="bg1"/>
                </a:solidFill>
              </a:rPr>
              <a:t>if v0&lt;10</a:t>
            </a:r>
          </a:p>
          <a:p>
            <a:pPr marL="0" indent="0">
              <a:buNone/>
            </a:pPr>
            <a:r>
              <a:rPr lang="en-US" sz="1600" dirty="0">
                <a:solidFill>
                  <a:schemeClr val="bg1"/>
                </a:solidFill>
              </a:rPr>
              <a:t>b=10;</a:t>
            </a:r>
          </a:p>
        </p:txBody>
      </p:sp>
      <p:sp>
        <p:nvSpPr>
          <p:cNvPr id="5" name="Content Placeholder 2"/>
          <p:cNvSpPr txBox="1">
            <a:spLocks/>
          </p:cNvSpPr>
          <p:nvPr/>
        </p:nvSpPr>
        <p:spPr>
          <a:xfrm>
            <a:off x="391886" y="339635"/>
            <a:ext cx="11403873"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[x,y,tf,hmax,th]=TrajectoryFunction(app,x0,y0,v0,theta,planet,m)</a:t>
            </a:r>
            <a:r>
              <a:rPr lang="sv-SE" sz="1600" dirty="0"/>
              <a:t>            </a:t>
            </a:r>
          </a:p>
        </p:txBody>
      </p:sp>
      <p:sp>
        <p:nvSpPr>
          <p:cNvPr id="9" name="Content Placeholder 2"/>
          <p:cNvSpPr txBox="1">
            <a:spLocks/>
          </p:cNvSpPr>
          <p:nvPr/>
        </p:nvSpPr>
        <p:spPr>
          <a:xfrm>
            <a:off x="4097384" y="862148"/>
            <a:ext cx="3526971" cy="5708469"/>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elseif v0&lt;100</a:t>
            </a:r>
          </a:p>
          <a:p>
            <a:pPr marL="0" indent="0">
              <a:buNone/>
            </a:pPr>
            <a:r>
              <a:rPr lang="sv-SE" sz="1600" dirty="0">
                <a:solidFill>
                  <a:schemeClr val="bg1"/>
                </a:solidFill>
              </a:rPr>
              <a:t>b=50;</a:t>
            </a:r>
          </a:p>
          <a:p>
            <a:pPr marL="0" indent="0">
              <a:buNone/>
            </a:pPr>
            <a:r>
              <a:rPr lang="sv-SE" sz="1600" dirty="0">
                <a:solidFill>
                  <a:schemeClr val="bg1"/>
                </a:solidFill>
              </a:rPr>
              <a:t>elseif v0&gt;=100 &amp;&amp; v0&lt;300</a:t>
            </a:r>
          </a:p>
          <a:p>
            <a:pPr marL="0" indent="0">
              <a:buNone/>
            </a:pPr>
            <a:r>
              <a:rPr lang="sv-SE" sz="1600" dirty="0">
                <a:solidFill>
                  <a:schemeClr val="bg1"/>
                </a:solidFill>
              </a:rPr>
              <a:t>b=150;</a:t>
            </a:r>
          </a:p>
          <a:p>
            <a:pPr marL="0" indent="0">
              <a:buNone/>
            </a:pPr>
            <a:r>
              <a:rPr lang="sv-SE" sz="1600" dirty="0">
                <a:solidFill>
                  <a:schemeClr val="bg1"/>
                </a:solidFill>
              </a:rPr>
              <a:t>else</a:t>
            </a:r>
          </a:p>
          <a:p>
            <a:pPr marL="0" indent="0">
              <a:buNone/>
            </a:pPr>
            <a:r>
              <a:rPr lang="sv-SE" sz="1600" dirty="0">
                <a:solidFill>
                  <a:schemeClr val="bg1"/>
                </a:solidFill>
              </a:rPr>
              <a:t>b=200;</a:t>
            </a:r>
          </a:p>
          <a:p>
            <a:pPr marL="0" indent="0">
              <a:buNone/>
            </a:pPr>
            <a:r>
              <a:rPr lang="sv-SE" sz="1600" dirty="0">
                <a:solidFill>
                  <a:schemeClr val="bg1"/>
                </a:solidFill>
              </a:rPr>
              <a:t>end</a:t>
            </a:r>
          </a:p>
          <a:p>
            <a:pPr marL="0" indent="0">
              <a:buNone/>
            </a:pPr>
            <a:r>
              <a:rPr lang="sv-SE" sz="1600" dirty="0">
                <a:solidFill>
                  <a:schemeClr val="bg1"/>
                </a:solidFill>
              </a:rPr>
              <a:t>[Y,t]=RK4(app,@f,x0,v0x,y0,v0y,0,b,100);</a:t>
            </a:r>
          </a:p>
          <a:p>
            <a:pPr marL="0" indent="0">
              <a:buNone/>
            </a:pPr>
            <a:r>
              <a:rPr lang="sv-SE" sz="1600" dirty="0">
                <a:solidFill>
                  <a:schemeClr val="bg1"/>
                </a:solidFill>
              </a:rPr>
              <a:t>y=Y(:,3);</a:t>
            </a:r>
          </a:p>
          <a:p>
            <a:pPr marL="0" indent="0">
              <a:buNone/>
            </a:pPr>
            <a:r>
              <a:rPr lang="sv-SE" sz="1600" dirty="0">
                <a:solidFill>
                  <a:schemeClr val="bg1"/>
                </a:solidFill>
              </a:rPr>
              <a:t>x=Y(:,1);</a:t>
            </a:r>
          </a:p>
          <a:p>
            <a:pPr marL="0" indent="0">
              <a:buNone/>
            </a:pPr>
            <a:r>
              <a:rPr lang="sv-SE" sz="1600" dirty="0">
                <a:solidFill>
                  <a:schemeClr val="bg1"/>
                </a:solidFill>
              </a:rPr>
              <a:t>%DETERMINE XMAX</a:t>
            </a:r>
          </a:p>
          <a:p>
            <a:pPr marL="0" indent="0">
              <a:buNone/>
            </a:pPr>
            <a:r>
              <a:rPr lang="sv-SE" sz="1600" dirty="0">
                <a:solidFill>
                  <a:schemeClr val="bg1"/>
                </a:solidFill>
              </a:rPr>
              <a:t>i=1;</a:t>
            </a:r>
          </a:p>
          <a:p>
            <a:pPr marL="0" indent="0">
              <a:buNone/>
            </a:pPr>
            <a:r>
              <a:rPr lang="sv-SE" sz="1600" dirty="0">
                <a:solidFill>
                  <a:schemeClr val="bg1"/>
                </a:solidFill>
              </a:rPr>
              <a:t>try</a:t>
            </a:r>
          </a:p>
          <a:p>
            <a:pPr marL="0" indent="0">
              <a:buNone/>
            </a:pPr>
            <a:r>
              <a:rPr lang="sv-SE" sz="1600" dirty="0">
                <a:solidFill>
                  <a:schemeClr val="bg1"/>
                </a:solidFill>
              </a:rPr>
              <a:t>while y(i)&gt;=0 </a:t>
            </a:r>
          </a:p>
          <a:p>
            <a:pPr marL="0" indent="0">
              <a:buNone/>
            </a:pPr>
            <a:r>
              <a:rPr lang="sv-SE" sz="1600" dirty="0">
                <a:solidFill>
                  <a:schemeClr val="bg1"/>
                </a:solidFill>
              </a:rPr>
              <a:t>                </a:t>
            </a:r>
            <a:endParaRPr lang="en-US" sz="1600" dirty="0">
              <a:solidFill>
                <a:schemeClr val="bg1"/>
              </a:solidFill>
            </a:endParaRPr>
          </a:p>
        </p:txBody>
      </p:sp>
      <p:sp>
        <p:nvSpPr>
          <p:cNvPr id="10" name="Content Placeholder 2"/>
          <p:cNvSpPr txBox="1">
            <a:spLocks/>
          </p:cNvSpPr>
          <p:nvPr/>
        </p:nvSpPr>
        <p:spPr>
          <a:xfrm>
            <a:off x="7802882" y="862148"/>
            <a:ext cx="3992878" cy="5708469"/>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a:solidFill>
                  <a:schemeClr val="bg1"/>
                </a:solidFill>
              </a:rPr>
              <a:t>   </a:t>
            </a:r>
            <a:r>
              <a:rPr lang="en-US" sz="1600" dirty="0" err="1">
                <a:solidFill>
                  <a:schemeClr val="bg1"/>
                </a:solidFill>
              </a:rPr>
              <a:t>xmax</a:t>
            </a:r>
            <a:r>
              <a:rPr lang="en-US" sz="1600" dirty="0">
                <a:solidFill>
                  <a:schemeClr val="bg1"/>
                </a:solidFill>
              </a:rPr>
              <a:t>=x(</a:t>
            </a:r>
            <a:r>
              <a:rPr lang="en-US" sz="1600" dirty="0" err="1">
                <a:solidFill>
                  <a:schemeClr val="bg1"/>
                </a:solidFill>
              </a:rPr>
              <a:t>i</a:t>
            </a:r>
            <a:r>
              <a:rPr lang="en-US" sz="1600" dirty="0">
                <a:solidFill>
                  <a:schemeClr val="bg1"/>
                </a:solidFill>
              </a:rPr>
              <a:t>);</a:t>
            </a:r>
          </a:p>
          <a:p>
            <a:pPr marL="0" indent="0">
              <a:buNone/>
            </a:pPr>
            <a:r>
              <a:rPr lang="en-US" sz="1600" dirty="0">
                <a:solidFill>
                  <a:schemeClr val="bg1"/>
                </a:solidFill>
              </a:rPr>
              <a:t>    </a:t>
            </a:r>
            <a:r>
              <a:rPr lang="en-US" sz="1600" dirty="0" err="1">
                <a:solidFill>
                  <a:schemeClr val="bg1"/>
                </a:solidFill>
              </a:rPr>
              <a:t>i</a:t>
            </a:r>
            <a:r>
              <a:rPr lang="en-US" sz="1600" dirty="0">
                <a:solidFill>
                  <a:schemeClr val="bg1"/>
                </a:solidFill>
              </a:rPr>
              <a:t>=i+1;</a:t>
            </a:r>
          </a:p>
          <a:p>
            <a:pPr marL="0" indent="0">
              <a:buNone/>
            </a:pPr>
            <a:r>
              <a:rPr lang="en-US" sz="1600" dirty="0">
                <a:solidFill>
                  <a:schemeClr val="bg1"/>
                </a:solidFill>
              </a:rPr>
              <a:t>end</a:t>
            </a:r>
          </a:p>
          <a:p>
            <a:pPr marL="0" indent="0">
              <a:buNone/>
            </a:pPr>
            <a:r>
              <a:rPr lang="en-US" sz="1600" dirty="0">
                <a:solidFill>
                  <a:schemeClr val="bg1"/>
                </a:solidFill>
              </a:rPr>
              <a:t>catch</a:t>
            </a:r>
          </a:p>
          <a:p>
            <a:pPr marL="0" indent="0">
              <a:buNone/>
            </a:pPr>
            <a:r>
              <a:rPr lang="en-US" sz="1600" dirty="0">
                <a:solidFill>
                  <a:schemeClr val="bg1"/>
                </a:solidFill>
              </a:rPr>
              <a:t>% In Case of a big velocity</a:t>
            </a:r>
          </a:p>
          <a:p>
            <a:pPr marL="0" indent="0">
              <a:buNone/>
            </a:pPr>
            <a:r>
              <a:rPr lang="en-US" sz="1600" dirty="0">
                <a:solidFill>
                  <a:schemeClr val="bg1"/>
                </a:solidFill>
              </a:rPr>
              <a:t> </a:t>
            </a:r>
            <a:r>
              <a:rPr lang="en-US" sz="1600" dirty="0" err="1">
                <a:solidFill>
                  <a:schemeClr val="bg1"/>
                </a:solidFill>
              </a:rPr>
              <a:t>errordlg</a:t>
            </a:r>
            <a:r>
              <a:rPr lang="en-US" sz="1600" dirty="0">
                <a:solidFill>
                  <a:schemeClr val="bg1"/>
                </a:solidFill>
              </a:rPr>
              <a:t>("The Initial velocity is to big!");  </a:t>
            </a:r>
          </a:p>
          <a:p>
            <a:pPr marL="0" indent="0">
              <a:buNone/>
            </a:pPr>
            <a:r>
              <a:rPr lang="en-US" sz="1600" dirty="0">
                <a:solidFill>
                  <a:schemeClr val="bg1"/>
                </a:solidFill>
              </a:rPr>
              <a:t> x=0;y=0;tf=0;hmax=0;</a:t>
            </a:r>
          </a:p>
          <a:p>
            <a:pPr marL="0" indent="0">
              <a:buNone/>
            </a:pPr>
            <a:r>
              <a:rPr lang="en-US" sz="1600" dirty="0">
                <a:solidFill>
                  <a:schemeClr val="bg1"/>
                </a:solidFill>
              </a:rPr>
              <a:t>return;</a:t>
            </a:r>
          </a:p>
          <a:p>
            <a:pPr marL="0" indent="0">
              <a:buNone/>
            </a:pPr>
            <a:r>
              <a:rPr lang="en-US" sz="1600" dirty="0">
                <a:solidFill>
                  <a:schemeClr val="bg1"/>
                </a:solidFill>
              </a:rPr>
              <a:t>end</a:t>
            </a:r>
          </a:p>
          <a:p>
            <a:pPr marL="0" indent="0">
              <a:buNone/>
            </a:pPr>
            <a:r>
              <a:rPr lang="en-US" sz="1600" dirty="0">
                <a:solidFill>
                  <a:schemeClr val="bg1"/>
                </a:solidFill>
              </a:rPr>
              <a:t>%CUT THE VECTORS X AND Y TO ELIMINATE THE NEGATIVE VALUES</a:t>
            </a:r>
          </a:p>
          <a:p>
            <a:pPr marL="0" indent="0">
              <a:buNone/>
            </a:pPr>
            <a:r>
              <a:rPr lang="en-US" sz="1600" dirty="0">
                <a:solidFill>
                  <a:schemeClr val="bg1"/>
                </a:solidFill>
              </a:rPr>
              <a:t>y=y(1:i);</a:t>
            </a:r>
          </a:p>
          <a:p>
            <a:pPr marL="0" indent="0">
              <a:buNone/>
            </a:pPr>
            <a:r>
              <a:rPr lang="en-US" sz="1600" dirty="0">
                <a:solidFill>
                  <a:schemeClr val="bg1"/>
                </a:solidFill>
              </a:rPr>
              <a:t>x=x(1:i);</a:t>
            </a:r>
          </a:p>
          <a:p>
            <a:pPr marL="0" indent="0">
              <a:buNone/>
            </a:pPr>
            <a:r>
              <a:rPr lang="en-US" sz="1600" dirty="0">
                <a:solidFill>
                  <a:schemeClr val="bg1"/>
                </a:solidFill>
              </a:rPr>
              <a:t>% </a:t>
            </a:r>
            <a:r>
              <a:rPr lang="en-US" sz="1600" dirty="0" err="1">
                <a:solidFill>
                  <a:schemeClr val="bg1"/>
                </a:solidFill>
              </a:rPr>
              <a:t>i</a:t>
            </a:r>
            <a:r>
              <a:rPr lang="en-US" sz="1600" dirty="0">
                <a:solidFill>
                  <a:schemeClr val="bg1"/>
                </a:solidFill>
              </a:rPr>
              <a:t> </a:t>
            </a:r>
            <a:r>
              <a:rPr lang="en-US" sz="1600" dirty="0" err="1">
                <a:solidFill>
                  <a:schemeClr val="bg1"/>
                </a:solidFill>
              </a:rPr>
              <a:t>c'est</a:t>
            </a:r>
            <a:r>
              <a:rPr lang="en-US" sz="1600" dirty="0">
                <a:solidFill>
                  <a:schemeClr val="bg1"/>
                </a:solidFill>
              </a:rPr>
              <a:t> </a:t>
            </a:r>
            <a:r>
              <a:rPr lang="en-US" sz="1600" dirty="0" err="1">
                <a:solidFill>
                  <a:schemeClr val="bg1"/>
                </a:solidFill>
              </a:rPr>
              <a:t>l'indice</a:t>
            </a:r>
            <a:r>
              <a:rPr lang="en-US" sz="1600" dirty="0">
                <a:solidFill>
                  <a:schemeClr val="bg1"/>
                </a:solidFill>
              </a:rPr>
              <a:t> pour </a:t>
            </a:r>
            <a:r>
              <a:rPr lang="en-US" sz="1600" dirty="0" err="1">
                <a:solidFill>
                  <a:schemeClr val="bg1"/>
                </a:solidFill>
              </a:rPr>
              <a:t>xmax</a:t>
            </a:r>
            <a:endParaRPr lang="en-US" sz="1600" dirty="0">
              <a:solidFill>
                <a:schemeClr val="bg1"/>
              </a:solidFill>
            </a:endParaRPr>
          </a:p>
          <a:p>
            <a:pPr marL="0" indent="0">
              <a:buNone/>
            </a:pPr>
            <a:r>
              <a:rPr lang="en-US" sz="1600" dirty="0">
                <a:solidFill>
                  <a:schemeClr val="bg1"/>
                </a:solidFill>
              </a:rPr>
              <a:t>end</a:t>
            </a:r>
          </a:p>
        </p:txBody>
      </p:sp>
    </p:spTree>
    <p:extLst>
      <p:ext uri="{BB962C8B-B14F-4D97-AF65-F5344CB8AC3E}">
        <p14:creationId xmlns:p14="http://schemas.microsoft.com/office/powerpoint/2010/main" val="159313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49557" y="666206"/>
            <a:ext cx="11215570" cy="22990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t>2-TrajectoryCalculation_AirResistance()</a:t>
            </a:r>
          </a:p>
          <a:p>
            <a:pPr marL="0" indent="0">
              <a:buNone/>
            </a:pPr>
            <a:r>
              <a:rPr lang="en-US" dirty="0"/>
              <a:t>Calculates the trajectory of a projectile with air resistance, taking into account gravity, drag coefficient (cd), air density (rho), surface area (A), and projectile mass (m). The function uses the </a:t>
            </a:r>
            <a:r>
              <a:rPr lang="en-US" dirty="0" err="1"/>
              <a:t>Runge-Kutta</a:t>
            </a:r>
            <a:r>
              <a:rPr lang="en-US" dirty="0"/>
              <a:t> 4th order method (RK4) for numerical integration. It returns the horizontal (x) and vertical (y) positions over time, total flight time (</a:t>
            </a:r>
            <a:r>
              <a:rPr lang="en-US" dirty="0" err="1"/>
              <a:t>tf</a:t>
            </a:r>
            <a:r>
              <a:rPr lang="en-US" dirty="0"/>
              <a:t>), time at the highest point (</a:t>
            </a:r>
            <a:r>
              <a:rPr lang="en-US" dirty="0" err="1"/>
              <a:t>th</a:t>
            </a:r>
            <a:r>
              <a:rPr lang="en-US" dirty="0"/>
              <a:t>), and maximum height (</a:t>
            </a:r>
            <a:r>
              <a:rPr lang="en-US" dirty="0" err="1"/>
              <a:t>hmax</a:t>
            </a:r>
            <a:r>
              <a:rPr lang="en-US" dirty="0"/>
              <a:t>). The function accounts for the effects of air resistance on the projectile's motion.</a:t>
            </a:r>
            <a:endParaRPr lang="sv-SE" sz="2400" b="1" dirty="0"/>
          </a:p>
        </p:txBody>
      </p:sp>
      <p:sp>
        <p:nvSpPr>
          <p:cNvPr id="10" name="Content Placeholder 2"/>
          <p:cNvSpPr txBox="1">
            <a:spLocks/>
          </p:cNvSpPr>
          <p:nvPr/>
        </p:nvSpPr>
        <p:spPr>
          <a:xfrm>
            <a:off x="449558" y="2965269"/>
            <a:ext cx="11215571" cy="198555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400" b="1" dirty="0"/>
              <a:t>3-PlotTrajectory()</a:t>
            </a:r>
          </a:p>
          <a:p>
            <a:pPr marL="0" indent="0">
              <a:buNone/>
            </a:pPr>
            <a:r>
              <a:rPr lang="en-US" dirty="0"/>
              <a:t>The </a:t>
            </a:r>
            <a:r>
              <a:rPr lang="en-US" dirty="0" err="1"/>
              <a:t>PlotTrajectory</a:t>
            </a:r>
            <a:r>
              <a:rPr lang="en-US" dirty="0"/>
              <a:t> function visualizes the trajectory of a projectile using the provided x and y coordinates. It adjusts the plot axes, adds labels, and animates the projectile's movement using an animated line object. This function enhances the user experience by presenting a clear and engaging visualization of the projectile's path.</a:t>
            </a:r>
            <a:endParaRPr lang="sv-SE" sz="2400" b="1" dirty="0"/>
          </a:p>
        </p:txBody>
      </p:sp>
      <p:sp>
        <p:nvSpPr>
          <p:cNvPr id="14" name="Content Placeholder 2"/>
          <p:cNvSpPr txBox="1">
            <a:spLocks/>
          </p:cNvSpPr>
          <p:nvPr/>
        </p:nvSpPr>
        <p:spPr>
          <a:xfrm>
            <a:off x="449558" y="4950823"/>
            <a:ext cx="11215572" cy="15414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400" b="1" dirty="0"/>
              <a:t>4-Rk4()</a:t>
            </a:r>
          </a:p>
          <a:p>
            <a:pPr marL="0" indent="0">
              <a:buNone/>
            </a:pPr>
            <a:r>
              <a:rPr lang="en-US" dirty="0"/>
              <a:t>The "RK4" function implements the fourth-order </a:t>
            </a:r>
            <a:r>
              <a:rPr lang="en-US" dirty="0" err="1"/>
              <a:t>Runge-Kutta</a:t>
            </a:r>
            <a:r>
              <a:rPr lang="en-US" dirty="0"/>
              <a:t> method for numerical integration. It takes initial values and an integration interval and approximates the solution by iteratively evaluating the derivative function. The results are stored in arrays and returned as the output.</a:t>
            </a:r>
            <a:endParaRPr lang="sv-SE" sz="2400" b="1" dirty="0"/>
          </a:p>
        </p:txBody>
      </p:sp>
    </p:spTree>
    <p:extLst>
      <p:ext uri="{BB962C8B-B14F-4D97-AF65-F5344CB8AC3E}">
        <p14:creationId xmlns:p14="http://schemas.microsoft.com/office/powerpoint/2010/main" val="406598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1886" y="862149"/>
            <a:ext cx="3526971"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g=planet.g;    </a:t>
            </a:r>
          </a:p>
          <a:p>
            <a:pPr marL="0" indent="0">
              <a:buNone/>
            </a:pPr>
            <a:r>
              <a:rPr lang="sv-SE" sz="1600" dirty="0">
                <a:solidFill>
                  <a:schemeClr val="bg1"/>
                </a:solidFill>
              </a:rPr>
              <a:t>cd=planet.drag_coefficient;</a:t>
            </a:r>
          </a:p>
          <a:p>
            <a:pPr marL="0" indent="0">
              <a:buNone/>
            </a:pPr>
            <a:r>
              <a:rPr lang="sv-SE" sz="1600" dirty="0">
                <a:solidFill>
                  <a:schemeClr val="bg1"/>
                </a:solidFill>
              </a:rPr>
              <a:t>%DRAG COEFFICIENT</a:t>
            </a:r>
          </a:p>
          <a:p>
            <a:pPr marL="0" indent="0">
              <a:buNone/>
            </a:pPr>
            <a:r>
              <a:rPr lang="sv-SE" sz="1600" dirty="0">
                <a:solidFill>
                  <a:schemeClr val="bg1"/>
                </a:solidFill>
              </a:rPr>
              <a:t>rho=planet.air_density;</a:t>
            </a:r>
          </a:p>
          <a:p>
            <a:pPr marL="0" indent="0">
              <a:buNone/>
            </a:pPr>
            <a:r>
              <a:rPr lang="sv-SE" sz="1600" dirty="0">
                <a:solidFill>
                  <a:schemeClr val="bg1"/>
                </a:solidFill>
              </a:rPr>
              <a:t>A=0.043;%SURFACE OF THE BALL</a:t>
            </a:r>
          </a:p>
          <a:p>
            <a:pPr marL="0" indent="0">
              <a:buNone/>
            </a:pPr>
            <a:r>
              <a:rPr lang="sv-SE" sz="1600" dirty="0">
                <a:solidFill>
                  <a:schemeClr val="bg1"/>
                </a:solidFill>
              </a:rPr>
              <a:t>c=0.5*cd*rho*A;</a:t>
            </a:r>
          </a:p>
          <a:p>
            <a:pPr marL="0" indent="0">
              <a:buNone/>
            </a:pPr>
            <a:r>
              <a:rPr lang="sv-SE" sz="1600" dirty="0">
                <a:solidFill>
                  <a:schemeClr val="bg1"/>
                </a:solidFill>
              </a:rPr>
              <a:t>vt=(m*g)/c;</a:t>
            </a:r>
          </a:p>
          <a:p>
            <a:pPr marL="0" indent="0">
              <a:buNone/>
            </a:pPr>
            <a:r>
              <a:rPr lang="sv-SE" sz="1600" dirty="0">
                <a:solidFill>
                  <a:schemeClr val="bg1"/>
                </a:solidFill>
              </a:rPr>
              <a:t>%INITIAL VELOCITY</a:t>
            </a:r>
          </a:p>
          <a:p>
            <a:pPr marL="0" indent="0">
              <a:buNone/>
            </a:pPr>
            <a:r>
              <a:rPr lang="sv-SE" sz="1600" dirty="0">
                <a:solidFill>
                  <a:schemeClr val="bg1"/>
                </a:solidFill>
              </a:rPr>
              <a:t>v0x = v0*cosd(theta);</a:t>
            </a:r>
          </a:p>
          <a:p>
            <a:pPr marL="0" indent="0">
              <a:buNone/>
            </a:pPr>
            <a:r>
              <a:rPr lang="sv-SE" sz="1600" dirty="0">
                <a:solidFill>
                  <a:schemeClr val="bg1"/>
                </a:solidFill>
              </a:rPr>
              <a:t>v0y = v0*sind(theta);</a:t>
            </a:r>
          </a:p>
          <a:p>
            <a:pPr marL="0" indent="0">
              <a:buNone/>
            </a:pPr>
            <a:r>
              <a:rPr lang="sv-SE" sz="1600" dirty="0">
                <a:solidFill>
                  <a:schemeClr val="bg1"/>
                </a:solidFill>
              </a:rPr>
              <a:t>%TIME OF THE HIGHEST POINT</a:t>
            </a:r>
          </a:p>
          <a:p>
            <a:pPr marL="0" indent="0">
              <a:buNone/>
            </a:pPr>
            <a:r>
              <a:rPr lang="sv-SE" sz="1600" dirty="0">
                <a:solidFill>
                  <a:schemeClr val="bg1"/>
                </a:solidFill>
              </a:rPr>
              <a:t>th=(vt/g)*log(1+v0y/vt);</a:t>
            </a:r>
          </a:p>
          <a:p>
            <a:pPr marL="0" indent="0">
              <a:buNone/>
            </a:pPr>
            <a:r>
              <a:rPr lang="sv-SE" sz="1600" dirty="0">
                <a:solidFill>
                  <a:schemeClr val="bg1"/>
                </a:solidFill>
              </a:rPr>
              <a:t>%MAXIMUM HEIGHT</a:t>
            </a:r>
          </a:p>
          <a:p>
            <a:pPr marL="0" indent="0">
              <a:buNone/>
            </a:pPr>
            <a:r>
              <a:rPr lang="en-US" sz="1600" dirty="0" err="1">
                <a:solidFill>
                  <a:schemeClr val="bg1"/>
                </a:solidFill>
              </a:rPr>
              <a:t>hmax</a:t>
            </a:r>
            <a:r>
              <a:rPr lang="en-US" sz="1600" dirty="0">
                <a:solidFill>
                  <a:schemeClr val="bg1"/>
                </a:solidFill>
              </a:rPr>
              <a:t>=(</a:t>
            </a:r>
            <a:r>
              <a:rPr lang="en-US" sz="1600" dirty="0" err="1">
                <a:solidFill>
                  <a:schemeClr val="bg1"/>
                </a:solidFill>
              </a:rPr>
              <a:t>vt</a:t>
            </a:r>
            <a:r>
              <a:rPr lang="en-US" sz="1600" dirty="0">
                <a:solidFill>
                  <a:schemeClr val="bg1"/>
                </a:solidFill>
              </a:rPr>
              <a:t>/g)*(v0y+vt)*(1-exp(-(g/</a:t>
            </a:r>
            <a:r>
              <a:rPr lang="en-US" sz="1600" dirty="0" err="1">
                <a:solidFill>
                  <a:schemeClr val="bg1"/>
                </a:solidFill>
              </a:rPr>
              <a:t>vt</a:t>
            </a:r>
            <a:r>
              <a:rPr lang="en-US" sz="1600" dirty="0">
                <a:solidFill>
                  <a:schemeClr val="bg1"/>
                </a:solidFill>
              </a:rPr>
              <a:t>)*</a:t>
            </a:r>
            <a:r>
              <a:rPr lang="en-US" sz="1600" dirty="0" err="1">
                <a:solidFill>
                  <a:schemeClr val="bg1"/>
                </a:solidFill>
              </a:rPr>
              <a:t>th</a:t>
            </a:r>
            <a:r>
              <a:rPr lang="en-US" sz="1600" dirty="0">
                <a:solidFill>
                  <a:schemeClr val="bg1"/>
                </a:solidFill>
              </a:rPr>
              <a:t>))-</a:t>
            </a:r>
            <a:r>
              <a:rPr lang="en-US" sz="1600" dirty="0" err="1">
                <a:solidFill>
                  <a:schemeClr val="bg1"/>
                </a:solidFill>
              </a:rPr>
              <a:t>vt</a:t>
            </a:r>
            <a:r>
              <a:rPr lang="en-US" sz="1600" dirty="0">
                <a:solidFill>
                  <a:schemeClr val="bg1"/>
                </a:solidFill>
              </a:rPr>
              <a:t>*th+y0;</a:t>
            </a:r>
            <a:r>
              <a:rPr lang="sv-SE" sz="1600" dirty="0">
                <a:solidFill>
                  <a:schemeClr val="bg1"/>
                </a:solidFill>
              </a:rPr>
              <a:t>            </a:t>
            </a:r>
            <a:endParaRPr lang="en-US" sz="1600" dirty="0">
              <a:solidFill>
                <a:schemeClr val="bg1"/>
              </a:solidFill>
            </a:endParaRPr>
          </a:p>
        </p:txBody>
      </p:sp>
      <p:sp>
        <p:nvSpPr>
          <p:cNvPr id="3" name="Content Placeholder 2"/>
          <p:cNvSpPr txBox="1">
            <a:spLocks/>
          </p:cNvSpPr>
          <p:nvPr/>
        </p:nvSpPr>
        <p:spPr>
          <a:xfrm>
            <a:off x="391886" y="339635"/>
            <a:ext cx="11403873"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[x,y,tf,hmax,th]=TrajectoryCalculation_AirResistance (app,x0,y0,v0,theta,planet,m)</a:t>
            </a:r>
            <a:r>
              <a:rPr lang="sv-SE" sz="1600" dirty="0"/>
              <a:t>            </a:t>
            </a:r>
          </a:p>
        </p:txBody>
      </p:sp>
      <p:sp>
        <p:nvSpPr>
          <p:cNvPr id="4" name="Content Placeholder 2"/>
          <p:cNvSpPr txBox="1">
            <a:spLocks/>
          </p:cNvSpPr>
          <p:nvPr/>
        </p:nvSpPr>
        <p:spPr>
          <a:xfrm>
            <a:off x="4097385" y="862148"/>
            <a:ext cx="2734490" cy="5708469"/>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save Variables.mat g c m </a:t>
            </a:r>
          </a:p>
          <a:p>
            <a:pPr marL="0" indent="0">
              <a:buNone/>
            </a:pPr>
            <a:r>
              <a:rPr lang="sv-SE" sz="1600" dirty="0">
                <a:solidFill>
                  <a:schemeClr val="bg1"/>
                </a:solidFill>
              </a:rPr>
              <a:t>if v0&lt;100</a:t>
            </a:r>
          </a:p>
          <a:p>
            <a:pPr marL="0" indent="0">
              <a:buNone/>
            </a:pPr>
            <a:r>
              <a:rPr lang="sv-SE" sz="1600" dirty="0">
                <a:solidFill>
                  <a:schemeClr val="bg1"/>
                </a:solidFill>
              </a:rPr>
              <a:t>b=30;</a:t>
            </a:r>
          </a:p>
          <a:p>
            <a:pPr marL="0" indent="0">
              <a:buNone/>
            </a:pPr>
            <a:r>
              <a:rPr lang="sv-SE" sz="1600" dirty="0">
                <a:solidFill>
                  <a:schemeClr val="bg1"/>
                </a:solidFill>
              </a:rPr>
              <a:t>elseif v0&gt;=100 &amp;&amp; v0&lt;300</a:t>
            </a:r>
          </a:p>
          <a:p>
            <a:pPr marL="0" indent="0">
              <a:buNone/>
            </a:pPr>
            <a:r>
              <a:rPr lang="sv-SE" sz="1600" dirty="0">
                <a:solidFill>
                  <a:schemeClr val="bg1"/>
                </a:solidFill>
              </a:rPr>
              <a:t>b=100;</a:t>
            </a:r>
          </a:p>
          <a:p>
            <a:pPr marL="0" indent="0">
              <a:buNone/>
            </a:pPr>
            <a:r>
              <a:rPr lang="sv-SE" sz="1600" dirty="0">
                <a:solidFill>
                  <a:schemeClr val="bg1"/>
                </a:solidFill>
              </a:rPr>
              <a:t>else</a:t>
            </a:r>
          </a:p>
          <a:p>
            <a:pPr marL="0" indent="0">
              <a:buNone/>
            </a:pPr>
            <a:r>
              <a:rPr lang="sv-SE" sz="1600" dirty="0">
                <a:solidFill>
                  <a:schemeClr val="bg1"/>
                </a:solidFill>
              </a:rPr>
              <a:t>b=150;</a:t>
            </a:r>
          </a:p>
          <a:p>
            <a:pPr marL="0" indent="0">
              <a:buNone/>
            </a:pPr>
            <a:r>
              <a:rPr lang="sv-SE" sz="1600" dirty="0">
                <a:solidFill>
                  <a:schemeClr val="bg1"/>
                </a:solidFill>
              </a:rPr>
              <a:t>end</a:t>
            </a:r>
          </a:p>
          <a:p>
            <a:pPr marL="0" indent="0">
              <a:buNone/>
            </a:pPr>
            <a:r>
              <a:rPr lang="sv-SE" sz="1600" dirty="0">
                <a:solidFill>
                  <a:schemeClr val="bg1"/>
                </a:solidFill>
              </a:rPr>
              <a:t>[Y,t]=RK4(app,@f,x0,v0x,y0,v0y,0,b,100);</a:t>
            </a:r>
          </a:p>
          <a:p>
            <a:pPr marL="0" indent="0">
              <a:buNone/>
            </a:pPr>
            <a:r>
              <a:rPr lang="sv-SE" sz="1600" dirty="0">
                <a:solidFill>
                  <a:schemeClr val="bg1"/>
                </a:solidFill>
              </a:rPr>
              <a:t>y=Y(:,3); x=Y(:,1);</a:t>
            </a:r>
          </a:p>
          <a:p>
            <a:pPr marL="0" indent="0">
              <a:buNone/>
            </a:pPr>
            <a:r>
              <a:rPr lang="sv-SE" sz="1600" dirty="0">
                <a:solidFill>
                  <a:schemeClr val="bg1"/>
                </a:solidFill>
              </a:rPr>
              <a:t>%DETERMINE XMAX</a:t>
            </a:r>
          </a:p>
          <a:p>
            <a:pPr marL="0" indent="0">
              <a:buNone/>
            </a:pPr>
            <a:r>
              <a:rPr lang="sv-SE" sz="1600" dirty="0">
                <a:solidFill>
                  <a:schemeClr val="bg1"/>
                </a:solidFill>
              </a:rPr>
              <a:t>i=1;</a:t>
            </a:r>
          </a:p>
          <a:p>
            <a:pPr marL="0" indent="0">
              <a:buNone/>
            </a:pPr>
            <a:r>
              <a:rPr lang="sv-SE" sz="1600" dirty="0">
                <a:solidFill>
                  <a:schemeClr val="bg1"/>
                </a:solidFill>
              </a:rPr>
              <a:t>try</a:t>
            </a:r>
          </a:p>
          <a:p>
            <a:pPr marL="0" indent="0">
              <a:buNone/>
            </a:pPr>
            <a:r>
              <a:rPr lang="sv-SE" sz="1600" dirty="0">
                <a:solidFill>
                  <a:schemeClr val="bg1"/>
                </a:solidFill>
              </a:rPr>
              <a:t>while y(i)&gt;=0 </a:t>
            </a:r>
          </a:p>
          <a:p>
            <a:pPr marL="0" indent="0">
              <a:buNone/>
            </a:pPr>
            <a:r>
              <a:rPr lang="sv-SE" sz="1600" dirty="0">
                <a:solidFill>
                  <a:schemeClr val="bg1"/>
                </a:solidFill>
              </a:rPr>
              <a:t>                </a:t>
            </a:r>
          </a:p>
        </p:txBody>
      </p:sp>
      <p:sp>
        <p:nvSpPr>
          <p:cNvPr id="5" name="Content Placeholder 2"/>
          <p:cNvSpPr txBox="1">
            <a:spLocks/>
          </p:cNvSpPr>
          <p:nvPr/>
        </p:nvSpPr>
        <p:spPr>
          <a:xfrm>
            <a:off x="7010403" y="862148"/>
            <a:ext cx="4785357" cy="5708469"/>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a:solidFill>
                  <a:schemeClr val="bg1"/>
                </a:solidFill>
              </a:rPr>
              <a:t>   </a:t>
            </a:r>
            <a:r>
              <a:rPr lang="en-US" sz="1600" dirty="0" err="1">
                <a:solidFill>
                  <a:schemeClr val="bg1"/>
                </a:solidFill>
              </a:rPr>
              <a:t>xmax</a:t>
            </a:r>
            <a:r>
              <a:rPr lang="en-US" sz="1600" dirty="0">
                <a:solidFill>
                  <a:schemeClr val="bg1"/>
                </a:solidFill>
              </a:rPr>
              <a:t>=x(</a:t>
            </a:r>
            <a:r>
              <a:rPr lang="en-US" sz="1600" dirty="0" err="1">
                <a:solidFill>
                  <a:schemeClr val="bg1"/>
                </a:solidFill>
              </a:rPr>
              <a:t>i</a:t>
            </a:r>
            <a:r>
              <a:rPr lang="en-US" sz="1600" dirty="0">
                <a:solidFill>
                  <a:schemeClr val="bg1"/>
                </a:solidFill>
              </a:rPr>
              <a:t>);</a:t>
            </a:r>
          </a:p>
          <a:p>
            <a:pPr marL="0" indent="0">
              <a:buNone/>
            </a:pPr>
            <a:r>
              <a:rPr lang="en-US" sz="1600" dirty="0">
                <a:solidFill>
                  <a:schemeClr val="bg1"/>
                </a:solidFill>
              </a:rPr>
              <a:t>    </a:t>
            </a:r>
            <a:r>
              <a:rPr lang="en-US" sz="1600" dirty="0" err="1">
                <a:solidFill>
                  <a:schemeClr val="bg1"/>
                </a:solidFill>
              </a:rPr>
              <a:t>i</a:t>
            </a:r>
            <a:r>
              <a:rPr lang="en-US" sz="1600" dirty="0">
                <a:solidFill>
                  <a:schemeClr val="bg1"/>
                </a:solidFill>
              </a:rPr>
              <a:t>=i+1;</a:t>
            </a:r>
          </a:p>
          <a:p>
            <a:pPr marL="0" indent="0">
              <a:buNone/>
            </a:pPr>
            <a:r>
              <a:rPr lang="en-US" sz="1600" dirty="0">
                <a:solidFill>
                  <a:schemeClr val="bg1"/>
                </a:solidFill>
              </a:rPr>
              <a:t>end</a:t>
            </a:r>
          </a:p>
          <a:p>
            <a:pPr marL="0" indent="0">
              <a:buNone/>
            </a:pPr>
            <a:r>
              <a:rPr lang="en-US" sz="1600" dirty="0">
                <a:solidFill>
                  <a:schemeClr val="bg1"/>
                </a:solidFill>
              </a:rPr>
              <a:t>catch</a:t>
            </a:r>
          </a:p>
          <a:p>
            <a:pPr marL="0" indent="0">
              <a:buNone/>
            </a:pPr>
            <a:r>
              <a:rPr lang="en-US" sz="1600" dirty="0">
                <a:solidFill>
                  <a:schemeClr val="bg1"/>
                </a:solidFill>
              </a:rPr>
              <a:t>% In Case of a big velocity</a:t>
            </a:r>
          </a:p>
          <a:p>
            <a:pPr marL="0" indent="0">
              <a:buNone/>
            </a:pPr>
            <a:r>
              <a:rPr lang="en-US" sz="1600" dirty="0">
                <a:solidFill>
                  <a:schemeClr val="bg1"/>
                </a:solidFill>
              </a:rPr>
              <a:t> </a:t>
            </a:r>
            <a:r>
              <a:rPr lang="en-US" sz="1600" dirty="0" err="1">
                <a:solidFill>
                  <a:schemeClr val="bg1"/>
                </a:solidFill>
              </a:rPr>
              <a:t>errordlg</a:t>
            </a:r>
            <a:r>
              <a:rPr lang="en-US" sz="1600" dirty="0">
                <a:solidFill>
                  <a:schemeClr val="bg1"/>
                </a:solidFill>
              </a:rPr>
              <a:t>("The Initial velocity is to big!");  </a:t>
            </a:r>
          </a:p>
          <a:p>
            <a:pPr marL="0" indent="0">
              <a:buNone/>
            </a:pPr>
            <a:r>
              <a:rPr lang="en-US" sz="1600" dirty="0">
                <a:solidFill>
                  <a:schemeClr val="bg1"/>
                </a:solidFill>
              </a:rPr>
              <a:t> x=0;y=0;tf=0;hmax=0;</a:t>
            </a:r>
          </a:p>
          <a:p>
            <a:pPr marL="0" indent="0">
              <a:buNone/>
            </a:pPr>
            <a:r>
              <a:rPr lang="en-US" sz="1600" dirty="0">
                <a:solidFill>
                  <a:schemeClr val="bg1"/>
                </a:solidFill>
              </a:rPr>
              <a:t>return;</a:t>
            </a:r>
          </a:p>
          <a:p>
            <a:pPr marL="0" indent="0">
              <a:buNone/>
            </a:pPr>
            <a:r>
              <a:rPr lang="en-US" sz="1600" dirty="0">
                <a:solidFill>
                  <a:schemeClr val="bg1"/>
                </a:solidFill>
              </a:rPr>
              <a:t>End</a:t>
            </a:r>
          </a:p>
          <a:p>
            <a:pPr marL="0" indent="0">
              <a:buNone/>
            </a:pPr>
            <a:r>
              <a:rPr lang="en-US" sz="1600" dirty="0">
                <a:solidFill>
                  <a:schemeClr val="bg1"/>
                </a:solidFill>
              </a:rPr>
              <a:t>%TIME FLIGHT</a:t>
            </a:r>
          </a:p>
          <a:p>
            <a:pPr marL="0" indent="0">
              <a:buNone/>
            </a:pPr>
            <a:r>
              <a:rPr lang="en-US" sz="1600" dirty="0" err="1">
                <a:solidFill>
                  <a:schemeClr val="bg1"/>
                </a:solidFill>
              </a:rPr>
              <a:t>tf</a:t>
            </a:r>
            <a:r>
              <a:rPr lang="en-US" sz="1600" dirty="0">
                <a:solidFill>
                  <a:schemeClr val="bg1"/>
                </a:solidFill>
              </a:rPr>
              <a:t>=(-</a:t>
            </a:r>
            <a:r>
              <a:rPr lang="en-US" sz="1600" dirty="0" err="1">
                <a:solidFill>
                  <a:schemeClr val="bg1"/>
                </a:solidFill>
              </a:rPr>
              <a:t>vt</a:t>
            </a:r>
            <a:r>
              <a:rPr lang="en-US" sz="1600" dirty="0">
                <a:solidFill>
                  <a:schemeClr val="bg1"/>
                </a:solidFill>
              </a:rPr>
              <a:t>/g)*log(1-((g*(xmax-x0))/(v0x*</a:t>
            </a:r>
            <a:r>
              <a:rPr lang="en-US" sz="1600" dirty="0" err="1">
                <a:solidFill>
                  <a:schemeClr val="bg1"/>
                </a:solidFill>
              </a:rPr>
              <a:t>vt</a:t>
            </a:r>
            <a:r>
              <a:rPr lang="en-US" sz="1600" dirty="0">
                <a:solidFill>
                  <a:schemeClr val="bg1"/>
                </a:solidFill>
              </a:rPr>
              <a:t>)));</a:t>
            </a:r>
          </a:p>
          <a:p>
            <a:pPr marL="0" indent="0">
              <a:buNone/>
            </a:pPr>
            <a:r>
              <a:rPr lang="en-US" sz="1600" dirty="0">
                <a:solidFill>
                  <a:schemeClr val="bg1"/>
                </a:solidFill>
              </a:rPr>
              <a:t>%CUT THE VECTORS X AND Y TO ELIMINATE THE NEGATIVE VALUES</a:t>
            </a:r>
          </a:p>
          <a:p>
            <a:pPr marL="0" indent="0">
              <a:buNone/>
            </a:pPr>
            <a:r>
              <a:rPr lang="en-US" sz="1600" dirty="0">
                <a:solidFill>
                  <a:schemeClr val="bg1"/>
                </a:solidFill>
              </a:rPr>
              <a:t>y=y(1:i);  x=x(1:i);</a:t>
            </a:r>
          </a:p>
          <a:p>
            <a:pPr marL="0" indent="0">
              <a:buNone/>
            </a:pPr>
            <a:r>
              <a:rPr lang="en-US" sz="1600" dirty="0">
                <a:solidFill>
                  <a:schemeClr val="bg1"/>
                </a:solidFill>
              </a:rPr>
              <a:t>end</a:t>
            </a:r>
          </a:p>
        </p:txBody>
      </p:sp>
    </p:spTree>
    <p:extLst>
      <p:ext uri="{BB962C8B-B14F-4D97-AF65-F5344CB8AC3E}">
        <p14:creationId xmlns:p14="http://schemas.microsoft.com/office/powerpoint/2010/main" val="326870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1886" y="862149"/>
            <a:ext cx="3553097"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xlim(app.UIAxes,[0,max(x)*1.1+1]);</a:t>
            </a:r>
          </a:p>
          <a:p>
            <a:pPr marL="0" indent="0">
              <a:buNone/>
            </a:pPr>
            <a:r>
              <a:rPr lang="sv-SE" sz="1600" dirty="0">
                <a:solidFill>
                  <a:schemeClr val="bg1"/>
                </a:solidFill>
              </a:rPr>
              <a:t>ylim(app.UIAxes,[0,max(y)*1.1+1]);</a:t>
            </a:r>
          </a:p>
          <a:p>
            <a:pPr marL="0" indent="0">
              <a:buNone/>
            </a:pPr>
            <a:r>
              <a:rPr lang="sv-SE" sz="1600" dirty="0">
                <a:solidFill>
                  <a:schemeClr val="bg1"/>
                </a:solidFill>
              </a:rPr>
              <a:t>xlabel(app.UIAxes,'X position en(m)');</a:t>
            </a:r>
          </a:p>
          <a:p>
            <a:pPr marL="0" indent="0">
              <a:buNone/>
            </a:pPr>
            <a:r>
              <a:rPr lang="sv-SE" sz="1600" dirty="0">
                <a:solidFill>
                  <a:schemeClr val="bg1"/>
                </a:solidFill>
              </a:rPr>
              <a:t>ylabel(app.UIAxes,'Y position en(m)')</a:t>
            </a:r>
          </a:p>
          <a:p>
            <a:pPr marL="0" indent="0">
              <a:buNone/>
            </a:pPr>
            <a:r>
              <a:rPr lang="sv-SE" sz="1600" dirty="0">
                <a:solidFill>
                  <a:schemeClr val="bg1"/>
                </a:solidFill>
              </a:rPr>
              <a:t>% Create an animated line object for the animation</a:t>
            </a:r>
          </a:p>
          <a:p>
            <a:pPr marL="0" indent="0">
              <a:buNone/>
            </a:pPr>
            <a:r>
              <a:rPr lang="sv-SE" sz="1600" dirty="0">
                <a:solidFill>
                  <a:schemeClr val="bg1"/>
                </a:solidFill>
              </a:rPr>
              <a:t>ax=app.UIAxes;</a:t>
            </a:r>
          </a:p>
          <a:p>
            <a:pPr marL="0" indent="0">
              <a:buNone/>
            </a:pPr>
            <a:r>
              <a:rPr lang="sv-SE" sz="1600" dirty="0">
                <a:solidFill>
                  <a:schemeClr val="bg1"/>
                </a:solidFill>
              </a:rPr>
              <a:t>ball = animatedline(ax, 'Marker', 'o', 'MarkerSize', 5,'Color','[0.36,0.76,0.36]');</a:t>
            </a:r>
          </a:p>
          <a:p>
            <a:pPr marL="0" indent="0">
              <a:buNone/>
            </a:pPr>
            <a:r>
              <a:rPr lang="en-US" sz="1600" dirty="0">
                <a:solidFill>
                  <a:schemeClr val="bg1"/>
                </a:solidFill>
              </a:rPr>
              <a:t>for </a:t>
            </a:r>
            <a:r>
              <a:rPr lang="en-US" sz="1600" dirty="0" err="1">
                <a:solidFill>
                  <a:schemeClr val="bg1"/>
                </a:solidFill>
              </a:rPr>
              <a:t>i</a:t>
            </a:r>
            <a:r>
              <a:rPr lang="en-US" sz="1600" dirty="0">
                <a:solidFill>
                  <a:schemeClr val="bg1"/>
                </a:solidFill>
              </a:rPr>
              <a:t> = 1:length(x)</a:t>
            </a:r>
          </a:p>
          <a:p>
            <a:pPr marL="0" indent="0">
              <a:buNone/>
            </a:pPr>
            <a:r>
              <a:rPr lang="en-US" sz="1600" dirty="0">
                <a:solidFill>
                  <a:schemeClr val="bg1"/>
                </a:solidFill>
              </a:rPr>
              <a:t>% Update the animated line with new points</a:t>
            </a:r>
          </a:p>
          <a:p>
            <a:pPr marL="0" indent="0">
              <a:buNone/>
            </a:pPr>
            <a:r>
              <a:rPr lang="en-US" sz="1600" dirty="0">
                <a:solidFill>
                  <a:schemeClr val="bg1"/>
                </a:solidFill>
              </a:rPr>
              <a:t>if </a:t>
            </a:r>
            <a:r>
              <a:rPr lang="en-US" sz="1600" dirty="0" err="1">
                <a:solidFill>
                  <a:schemeClr val="bg1"/>
                </a:solidFill>
              </a:rPr>
              <a:t>isvalid</a:t>
            </a:r>
            <a:r>
              <a:rPr lang="en-US" sz="1600" dirty="0">
                <a:solidFill>
                  <a:schemeClr val="bg1"/>
                </a:solidFill>
              </a:rPr>
              <a:t>(ball)</a:t>
            </a:r>
          </a:p>
          <a:p>
            <a:pPr marL="0" indent="0">
              <a:buNone/>
            </a:pPr>
            <a:r>
              <a:rPr lang="en-US" sz="1600" dirty="0" err="1">
                <a:solidFill>
                  <a:schemeClr val="bg1"/>
                </a:solidFill>
              </a:rPr>
              <a:t>addpoints</a:t>
            </a:r>
            <a:r>
              <a:rPr lang="en-US" sz="1600" dirty="0">
                <a:solidFill>
                  <a:schemeClr val="bg1"/>
                </a:solidFill>
              </a:rPr>
              <a:t>(ball, x(</a:t>
            </a:r>
            <a:r>
              <a:rPr lang="en-US" sz="1600" dirty="0" err="1">
                <a:solidFill>
                  <a:schemeClr val="bg1"/>
                </a:solidFill>
              </a:rPr>
              <a:t>i</a:t>
            </a:r>
            <a:r>
              <a:rPr lang="en-US" sz="1600" dirty="0">
                <a:solidFill>
                  <a:schemeClr val="bg1"/>
                </a:solidFill>
              </a:rPr>
              <a:t>), y(</a:t>
            </a:r>
            <a:r>
              <a:rPr lang="en-US" sz="1600" dirty="0" err="1">
                <a:solidFill>
                  <a:schemeClr val="bg1"/>
                </a:solidFill>
              </a:rPr>
              <a:t>i</a:t>
            </a:r>
            <a:r>
              <a:rPr lang="en-US" sz="1600" dirty="0">
                <a:solidFill>
                  <a:schemeClr val="bg1"/>
                </a:solidFill>
              </a:rPr>
              <a:t>));</a:t>
            </a:r>
          </a:p>
        </p:txBody>
      </p:sp>
      <p:sp>
        <p:nvSpPr>
          <p:cNvPr id="3" name="Content Placeholder 2"/>
          <p:cNvSpPr txBox="1">
            <a:spLocks/>
          </p:cNvSpPr>
          <p:nvPr/>
        </p:nvSpPr>
        <p:spPr>
          <a:xfrm>
            <a:off x="391886" y="339635"/>
            <a:ext cx="5852160"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PlotTrajectory(app,x,y)</a:t>
            </a:r>
            <a:endParaRPr lang="sv-SE" sz="1600" dirty="0"/>
          </a:p>
        </p:txBody>
      </p:sp>
      <p:sp>
        <p:nvSpPr>
          <p:cNvPr id="7" name="Content Placeholder 2"/>
          <p:cNvSpPr txBox="1">
            <a:spLocks/>
          </p:cNvSpPr>
          <p:nvPr/>
        </p:nvSpPr>
        <p:spPr>
          <a:xfrm>
            <a:off x="4014652" y="862149"/>
            <a:ext cx="2229394"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err="1">
                <a:solidFill>
                  <a:schemeClr val="bg1"/>
                </a:solidFill>
              </a:rPr>
              <a:t>drawnow</a:t>
            </a:r>
            <a:r>
              <a:rPr lang="en-US" sz="1600" dirty="0">
                <a:solidFill>
                  <a:schemeClr val="bg1"/>
                </a:solidFill>
              </a:rPr>
              <a:t>;</a:t>
            </a:r>
          </a:p>
          <a:p>
            <a:pPr marL="0" indent="0">
              <a:buNone/>
            </a:pPr>
            <a:r>
              <a:rPr lang="en-US" sz="1600" dirty="0">
                <a:solidFill>
                  <a:schemeClr val="bg1"/>
                </a:solidFill>
              </a:rPr>
              <a:t>pause(0.05); </a:t>
            </a:r>
          </a:p>
          <a:p>
            <a:pPr marL="0" indent="0">
              <a:buNone/>
            </a:pPr>
            <a:r>
              <a:rPr lang="en-US" sz="1600" dirty="0">
                <a:solidFill>
                  <a:schemeClr val="bg1"/>
                </a:solidFill>
              </a:rPr>
              <a:t>% Adjust the pause duration to control the animation speed</a:t>
            </a:r>
          </a:p>
          <a:p>
            <a:pPr marL="0" indent="0">
              <a:buNone/>
            </a:pPr>
            <a:r>
              <a:rPr lang="en-US" sz="1600" dirty="0">
                <a:solidFill>
                  <a:schemeClr val="bg1"/>
                </a:solidFill>
              </a:rPr>
              <a:t>else</a:t>
            </a:r>
          </a:p>
          <a:p>
            <a:pPr marL="0" indent="0">
              <a:buNone/>
            </a:pPr>
            <a:r>
              <a:rPr lang="en-US" sz="1600" dirty="0">
                <a:solidFill>
                  <a:schemeClr val="bg1"/>
                </a:solidFill>
              </a:rPr>
              <a:t>break </a:t>
            </a:r>
          </a:p>
          <a:p>
            <a:pPr marL="0" indent="0">
              <a:buNone/>
            </a:pPr>
            <a:r>
              <a:rPr lang="en-US" sz="1600" dirty="0">
                <a:solidFill>
                  <a:schemeClr val="bg1"/>
                </a:solidFill>
              </a:rPr>
              <a:t>% stop trying to add points</a:t>
            </a:r>
          </a:p>
          <a:p>
            <a:pPr marL="0" indent="0">
              <a:buNone/>
            </a:pPr>
            <a:r>
              <a:rPr lang="en-US" sz="1600" dirty="0">
                <a:solidFill>
                  <a:schemeClr val="bg1"/>
                </a:solidFill>
              </a:rPr>
              <a:t>end</a:t>
            </a:r>
          </a:p>
          <a:p>
            <a:pPr marL="0" indent="0">
              <a:buNone/>
            </a:pPr>
            <a:r>
              <a:rPr lang="en-US" sz="1600" dirty="0">
                <a:solidFill>
                  <a:schemeClr val="bg1"/>
                </a:solidFill>
              </a:rPr>
              <a:t>end</a:t>
            </a:r>
          </a:p>
          <a:p>
            <a:pPr marL="0" indent="0">
              <a:buNone/>
            </a:pPr>
            <a:r>
              <a:rPr lang="en-US" sz="1600" dirty="0">
                <a:solidFill>
                  <a:schemeClr val="bg1"/>
                </a:solidFill>
              </a:rPr>
              <a:t>end</a:t>
            </a:r>
          </a:p>
        </p:txBody>
      </p:sp>
      <p:sp>
        <p:nvSpPr>
          <p:cNvPr id="8" name="Content Placeholder 2"/>
          <p:cNvSpPr txBox="1">
            <a:spLocks/>
          </p:cNvSpPr>
          <p:nvPr/>
        </p:nvSpPr>
        <p:spPr>
          <a:xfrm>
            <a:off x="6492240" y="339635"/>
            <a:ext cx="5303520"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[y,t]=RK4(app,fx,x0,v0x,y0,v0y,a,b,N)</a:t>
            </a:r>
            <a:endParaRPr lang="sv-SE" sz="1600" dirty="0"/>
          </a:p>
        </p:txBody>
      </p:sp>
      <p:sp>
        <p:nvSpPr>
          <p:cNvPr id="9" name="Content Placeholder 2"/>
          <p:cNvSpPr txBox="1">
            <a:spLocks/>
          </p:cNvSpPr>
          <p:nvPr/>
        </p:nvSpPr>
        <p:spPr>
          <a:xfrm>
            <a:off x="6492240" y="862149"/>
            <a:ext cx="5303520"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           h=(b-a)/N;</a:t>
            </a:r>
          </a:p>
          <a:p>
            <a:pPr marL="0" indent="0">
              <a:buNone/>
            </a:pPr>
            <a:r>
              <a:rPr lang="sv-SE" sz="1600" dirty="0">
                <a:solidFill>
                  <a:schemeClr val="bg1"/>
                </a:solidFill>
              </a:rPr>
              <a:t>            y = zeros(N,4);</a:t>
            </a:r>
          </a:p>
          <a:p>
            <a:pPr marL="0" indent="0">
              <a:buNone/>
            </a:pPr>
            <a:r>
              <a:rPr lang="sv-SE" sz="1600" dirty="0">
                <a:solidFill>
                  <a:schemeClr val="bg1"/>
                </a:solidFill>
              </a:rPr>
              <a:t>            y(1,:)=[x0 v0x y0 v0y];t(1)=a;</a:t>
            </a:r>
          </a:p>
          <a:p>
            <a:pPr marL="0" indent="0">
              <a:buNone/>
            </a:pPr>
            <a:r>
              <a:rPr lang="sv-SE" sz="1600" dirty="0">
                <a:solidFill>
                  <a:schemeClr val="bg1"/>
                </a:solidFill>
              </a:rPr>
              <a:t>            for i=1:N</a:t>
            </a:r>
          </a:p>
          <a:p>
            <a:pPr marL="0" indent="0">
              <a:buNone/>
            </a:pPr>
            <a:r>
              <a:rPr lang="sv-SE" sz="1600" dirty="0">
                <a:solidFill>
                  <a:schemeClr val="bg1"/>
                </a:solidFill>
              </a:rPr>
              <a:t>            t(i+1)=a+i*h;</a:t>
            </a:r>
          </a:p>
          <a:p>
            <a:pPr marL="0" indent="0">
              <a:buNone/>
            </a:pPr>
            <a:r>
              <a:rPr lang="sv-SE" sz="1600" dirty="0">
                <a:solidFill>
                  <a:schemeClr val="bg1"/>
                </a:solidFill>
              </a:rPr>
              <a:t>            k1=feval(fx,app,t(i),y(i,:));</a:t>
            </a:r>
          </a:p>
          <a:p>
            <a:pPr marL="0" indent="0">
              <a:buNone/>
            </a:pPr>
            <a:r>
              <a:rPr lang="sv-SE" sz="1600" dirty="0">
                <a:solidFill>
                  <a:schemeClr val="bg1"/>
                </a:solidFill>
              </a:rPr>
              <a:t>            k2=feval(fx,app,t(i)+h/2,y(i,:)+(h/2).*k1');</a:t>
            </a:r>
          </a:p>
          <a:p>
            <a:pPr marL="0" indent="0">
              <a:buNone/>
            </a:pPr>
            <a:r>
              <a:rPr lang="sv-SE" sz="1600" dirty="0">
                <a:solidFill>
                  <a:schemeClr val="bg1"/>
                </a:solidFill>
              </a:rPr>
              <a:t>            k3=feval(fx,app,t(i)+h/2,y(i,:)+(h/2).*k2');</a:t>
            </a:r>
          </a:p>
          <a:p>
            <a:pPr marL="0" indent="0">
              <a:buNone/>
            </a:pPr>
            <a:r>
              <a:rPr lang="sv-SE" sz="1600" dirty="0">
                <a:solidFill>
                  <a:schemeClr val="bg1"/>
                </a:solidFill>
              </a:rPr>
              <a:t>            k4=feval(fx,app,t(i)+h,y(i,:)+h.*k3');</a:t>
            </a:r>
          </a:p>
          <a:p>
            <a:pPr marL="0" indent="0">
              <a:buNone/>
            </a:pPr>
            <a:r>
              <a:rPr lang="sv-SE" sz="1600" dirty="0">
                <a:solidFill>
                  <a:schemeClr val="bg1"/>
                </a:solidFill>
              </a:rPr>
              <a:t>            y(i+1,:)=y(i,:)+(h/6)*(k1+2*k2+2*k3+k4)';</a:t>
            </a:r>
          </a:p>
          <a:p>
            <a:pPr marL="0" indent="0">
              <a:buNone/>
            </a:pPr>
            <a:r>
              <a:rPr lang="sv-SE" sz="1600" dirty="0">
                <a:solidFill>
                  <a:schemeClr val="bg1"/>
                </a:solidFill>
              </a:rPr>
              <a:t>            end</a:t>
            </a:r>
          </a:p>
          <a:p>
            <a:pPr marL="0" indent="0">
              <a:buNone/>
            </a:pPr>
            <a:r>
              <a:rPr lang="sv-SE" sz="1600" dirty="0">
                <a:solidFill>
                  <a:schemeClr val="bg1"/>
                </a:solidFill>
              </a:rPr>
              <a:t>        end</a:t>
            </a:r>
            <a:endParaRPr lang="en-US" sz="1600" dirty="0">
              <a:solidFill>
                <a:schemeClr val="bg1"/>
              </a:solidFill>
            </a:endParaRPr>
          </a:p>
        </p:txBody>
      </p:sp>
    </p:spTree>
    <p:extLst>
      <p:ext uri="{BB962C8B-B14F-4D97-AF65-F5344CB8AC3E}">
        <p14:creationId xmlns:p14="http://schemas.microsoft.com/office/powerpoint/2010/main" val="192315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49557" y="2403564"/>
            <a:ext cx="11215570" cy="2194559"/>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t>6-Planets_Info</a:t>
            </a:r>
          </a:p>
          <a:p>
            <a:pPr marL="0" indent="0">
              <a:buNone/>
            </a:pPr>
            <a:r>
              <a:rPr lang="en-US" dirty="0"/>
              <a:t>This script defines properties for various planets in a </a:t>
            </a:r>
            <a:r>
              <a:rPr lang="en-US" dirty="0" err="1"/>
              <a:t>struct</a:t>
            </a:r>
            <a:r>
              <a:rPr lang="en-US" dirty="0"/>
              <a:t> format, including their names, masses, </a:t>
            </a:r>
            <a:r>
              <a:rPr lang="en-US" dirty="0" smtClean="0"/>
              <a:t>gravitational </a:t>
            </a:r>
            <a:r>
              <a:rPr lang="en-US" dirty="0"/>
              <a:t>accelerations, atmospheric compositions, air densities, and drag coefficients. The planets covered are Mercury, Venus, Earth, Mars, Jupiter, Saturn, Uranus, and Neptune. These properties are stored in individual </a:t>
            </a:r>
            <a:r>
              <a:rPr lang="en-US" dirty="0" err="1"/>
              <a:t>structs</a:t>
            </a:r>
            <a:r>
              <a:rPr lang="en-US" dirty="0"/>
              <a:t> and combined into a cell array named "</a:t>
            </a:r>
            <a:r>
              <a:rPr lang="en-US" dirty="0" smtClean="0"/>
              <a:t>planets". </a:t>
            </a:r>
            <a:r>
              <a:rPr lang="en-US" dirty="0"/>
              <a:t>Later on, the script can be called to obtain the "planets" cell array, which contains the </a:t>
            </a:r>
            <a:r>
              <a:rPr lang="en-US" dirty="0" err="1"/>
              <a:t>struct</a:t>
            </a:r>
            <a:r>
              <a:rPr lang="en-US" dirty="0"/>
              <a:t> information for each planet.</a:t>
            </a:r>
            <a:endParaRPr lang="sv-SE" sz="2400" b="1" dirty="0"/>
          </a:p>
        </p:txBody>
      </p:sp>
      <p:sp>
        <p:nvSpPr>
          <p:cNvPr id="3" name="Content Placeholder 2"/>
          <p:cNvSpPr txBox="1">
            <a:spLocks/>
          </p:cNvSpPr>
          <p:nvPr/>
        </p:nvSpPr>
        <p:spPr>
          <a:xfrm>
            <a:off x="449557" y="418010"/>
            <a:ext cx="11215571" cy="198555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400" b="1" dirty="0"/>
              <a:t>5-f()</a:t>
            </a:r>
          </a:p>
          <a:p>
            <a:pPr marL="0" indent="0">
              <a:buNone/>
            </a:pPr>
            <a:r>
              <a:rPr lang="en-US" dirty="0"/>
              <a:t>The ‘f’ function represents the differential equations for projectile motion. It computes the derivatives of the position and velocity variables in the x and y directions. The equations consider the effects of gravity and air resistance, determined by ‘g’ ,‘k’ and ‘m’ . The derivatives are calculated based on the current state variables and the equations of motion with and without air resistance.</a:t>
            </a:r>
            <a:endParaRPr lang="sv-SE" sz="2400" b="1" dirty="0"/>
          </a:p>
        </p:txBody>
      </p:sp>
      <p:sp>
        <p:nvSpPr>
          <p:cNvPr id="7" name="Content Placeholder 2"/>
          <p:cNvSpPr txBox="1">
            <a:spLocks/>
          </p:cNvSpPr>
          <p:nvPr/>
        </p:nvSpPr>
        <p:spPr>
          <a:xfrm>
            <a:off x="449557" y="4598123"/>
            <a:ext cx="11215570" cy="219455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t>7</a:t>
            </a:r>
            <a:r>
              <a:rPr lang="en-US" sz="2400" b="1" dirty="0" smtClean="0"/>
              <a:t>-Show </a:t>
            </a:r>
            <a:r>
              <a:rPr lang="en-US" sz="2400" b="1" dirty="0"/>
              <a:t>Images()</a:t>
            </a:r>
          </a:p>
          <a:p>
            <a:pPr marL="0" indent="0">
              <a:buNone/>
            </a:pPr>
            <a:r>
              <a:rPr lang="en-US" dirty="0"/>
              <a:t>displays images based on the maximum distance (</a:t>
            </a:r>
            <a:r>
              <a:rPr lang="en-US" dirty="0" err="1"/>
              <a:t>xmax</a:t>
            </a:r>
            <a:r>
              <a:rPr lang="en-US" dirty="0"/>
              <a:t>) and maximum height (</a:t>
            </a:r>
            <a:r>
              <a:rPr lang="en-US" dirty="0" err="1"/>
              <a:t>ymax</a:t>
            </a:r>
            <a:r>
              <a:rPr lang="en-US" dirty="0"/>
              <a:t>) achieved by the projectile. It shows the Giza Pyramid for distances over 500m and heights over 139m, the Leaning Tower of Pisa for distances over 200m and heights over 56m, an airplane for distances over 100m and heights over 12.5m, and a car for distances over 25m and heights over 1.5m. It provides visual references for the scale of the ball's travel.</a:t>
            </a:r>
            <a:endParaRPr lang="sv-SE" sz="2400" b="1" dirty="0"/>
          </a:p>
        </p:txBody>
      </p:sp>
    </p:spTree>
    <p:extLst>
      <p:ext uri="{BB962C8B-B14F-4D97-AF65-F5344CB8AC3E}">
        <p14:creationId xmlns:p14="http://schemas.microsoft.com/office/powerpoint/2010/main" val="208894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1886" y="862149"/>
            <a:ext cx="3618413"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mercury.name = 'Mercury';</a:t>
            </a:r>
          </a:p>
          <a:p>
            <a:pPr marL="0" indent="0">
              <a:buNone/>
            </a:pPr>
            <a:r>
              <a:rPr lang="sv-SE" sz="1600" dirty="0">
                <a:solidFill>
                  <a:schemeClr val="bg1"/>
                </a:solidFill>
              </a:rPr>
              <a:t>mercury.g = 3.7; % m/s^2</a:t>
            </a:r>
          </a:p>
          <a:p>
            <a:pPr marL="0" indent="0">
              <a:buNone/>
            </a:pPr>
            <a:r>
              <a:rPr lang="sv-SE" sz="1600" dirty="0">
                <a:solidFill>
                  <a:schemeClr val="bg1"/>
                </a:solidFill>
              </a:rPr>
              <a:t>mercury.atmosphere = 'none';</a:t>
            </a:r>
          </a:p>
          <a:p>
            <a:pPr marL="0" indent="0">
              <a:buNone/>
            </a:pPr>
            <a:r>
              <a:rPr lang="sv-SE" sz="1600" dirty="0">
                <a:solidFill>
                  <a:schemeClr val="bg1"/>
                </a:solidFill>
              </a:rPr>
              <a:t>mercury.air_density = 0.0012; % kg/m^3</a:t>
            </a:r>
          </a:p>
          <a:p>
            <a:pPr marL="0" indent="0">
              <a:buNone/>
            </a:pPr>
            <a:r>
              <a:rPr lang="sv-SE" sz="1600" dirty="0">
                <a:solidFill>
                  <a:schemeClr val="bg1"/>
                </a:solidFill>
              </a:rPr>
              <a:t>mercury.drag_coefficient = 0.47; % coefficient of drag for a sphere</a:t>
            </a:r>
          </a:p>
          <a:p>
            <a:pPr marL="0" indent="0">
              <a:buNone/>
            </a:pPr>
            <a:r>
              <a:rPr lang="sv-SE" sz="1600" dirty="0">
                <a:solidFill>
                  <a:schemeClr val="bg1"/>
                </a:solidFill>
              </a:rPr>
              <a:t>venus.name = 'Venus';</a:t>
            </a:r>
          </a:p>
          <a:p>
            <a:pPr marL="0" indent="0">
              <a:buNone/>
            </a:pPr>
            <a:r>
              <a:rPr lang="sv-SE" sz="1600" dirty="0">
                <a:solidFill>
                  <a:schemeClr val="bg1"/>
                </a:solidFill>
              </a:rPr>
              <a:t>venus.g = 8.87; % m/s^2</a:t>
            </a:r>
          </a:p>
          <a:p>
            <a:pPr marL="0" indent="0">
              <a:buNone/>
            </a:pPr>
            <a:r>
              <a:rPr lang="sv-SE" sz="1600" dirty="0">
                <a:solidFill>
                  <a:schemeClr val="bg1"/>
                </a:solidFill>
              </a:rPr>
              <a:t>venus.atmosphere = 'carbon dioxide';</a:t>
            </a:r>
          </a:p>
          <a:p>
            <a:pPr marL="0" indent="0">
              <a:buNone/>
            </a:pPr>
            <a:r>
              <a:rPr lang="sv-SE" sz="1600" dirty="0">
                <a:solidFill>
                  <a:schemeClr val="bg1"/>
                </a:solidFill>
              </a:rPr>
              <a:t>venus.air_density = 65; % kg/m^3</a:t>
            </a:r>
          </a:p>
          <a:p>
            <a:pPr marL="0" indent="0">
              <a:buNone/>
            </a:pPr>
            <a:r>
              <a:rPr lang="sv-SE" sz="1600" dirty="0">
                <a:solidFill>
                  <a:schemeClr val="bg1"/>
                </a:solidFill>
              </a:rPr>
              <a:t>venus.drag_coefficient = 0.47; </a:t>
            </a:r>
          </a:p>
          <a:p>
            <a:pPr marL="0" indent="0">
              <a:buNone/>
            </a:pPr>
            <a:r>
              <a:rPr lang="sv-SE" sz="1600" dirty="0">
                <a:solidFill>
                  <a:schemeClr val="bg1"/>
                </a:solidFill>
              </a:rPr>
              <a:t>earth.name = 'Earth';</a:t>
            </a:r>
          </a:p>
          <a:p>
            <a:pPr marL="0" indent="0">
              <a:buNone/>
            </a:pPr>
            <a:r>
              <a:rPr lang="sv-SE" sz="1600" dirty="0">
                <a:solidFill>
                  <a:schemeClr val="bg1"/>
                </a:solidFill>
              </a:rPr>
              <a:t>earth.g = 9.81; % m/s^2</a:t>
            </a:r>
          </a:p>
          <a:p>
            <a:pPr marL="0" indent="0">
              <a:buNone/>
            </a:pPr>
            <a:r>
              <a:rPr lang="sv-SE" sz="1600" dirty="0">
                <a:solidFill>
                  <a:schemeClr val="bg1"/>
                </a:solidFill>
              </a:rPr>
              <a:t>earth.atmosphere = 'air';</a:t>
            </a:r>
          </a:p>
        </p:txBody>
      </p:sp>
      <p:sp>
        <p:nvSpPr>
          <p:cNvPr id="3" name="Content Placeholder 2"/>
          <p:cNvSpPr txBox="1">
            <a:spLocks/>
          </p:cNvSpPr>
          <p:nvPr/>
        </p:nvSpPr>
        <p:spPr>
          <a:xfrm>
            <a:off x="391886" y="339635"/>
            <a:ext cx="11443063"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Planets_Info.m</a:t>
            </a:r>
            <a:endParaRPr lang="sv-SE" sz="1600" dirty="0"/>
          </a:p>
        </p:txBody>
      </p:sp>
      <p:sp>
        <p:nvSpPr>
          <p:cNvPr id="7" name="Content Placeholder 2"/>
          <p:cNvSpPr txBox="1">
            <a:spLocks/>
          </p:cNvSpPr>
          <p:nvPr/>
        </p:nvSpPr>
        <p:spPr>
          <a:xfrm>
            <a:off x="4127863" y="862149"/>
            <a:ext cx="3762103"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earth.air_density = 1.225; % kg/m^3</a:t>
            </a:r>
          </a:p>
          <a:p>
            <a:pPr marL="0" indent="0">
              <a:buNone/>
            </a:pPr>
            <a:r>
              <a:rPr lang="sv-SE" sz="1600" dirty="0">
                <a:solidFill>
                  <a:schemeClr val="bg1"/>
                </a:solidFill>
              </a:rPr>
              <a:t>earth.drag_coefficient = 0.47; </a:t>
            </a:r>
          </a:p>
          <a:p>
            <a:pPr marL="0" indent="0">
              <a:buNone/>
            </a:pPr>
            <a:r>
              <a:rPr lang="sv-SE" sz="1600" dirty="0">
                <a:solidFill>
                  <a:schemeClr val="bg1"/>
                </a:solidFill>
              </a:rPr>
              <a:t>mars.name = 'Mars';</a:t>
            </a:r>
          </a:p>
          <a:p>
            <a:pPr marL="0" indent="0">
              <a:buNone/>
            </a:pPr>
            <a:r>
              <a:rPr lang="sv-SE" sz="1600" dirty="0">
                <a:solidFill>
                  <a:schemeClr val="bg1"/>
                </a:solidFill>
              </a:rPr>
              <a:t>mars.g = 3.71; % m/s^2</a:t>
            </a:r>
          </a:p>
          <a:p>
            <a:pPr marL="0" indent="0">
              <a:buNone/>
            </a:pPr>
            <a:r>
              <a:rPr lang="sv-SE" sz="1600" dirty="0">
                <a:solidFill>
                  <a:schemeClr val="bg1"/>
                </a:solidFill>
              </a:rPr>
              <a:t>mars.atmosphere = 'carbon dioxide';</a:t>
            </a:r>
          </a:p>
          <a:p>
            <a:pPr marL="0" indent="0">
              <a:buNone/>
            </a:pPr>
            <a:r>
              <a:rPr lang="sv-SE" sz="1600" dirty="0">
                <a:solidFill>
                  <a:schemeClr val="bg1"/>
                </a:solidFill>
              </a:rPr>
              <a:t>mars.air_density = 0.02; % kg/m^3</a:t>
            </a:r>
          </a:p>
          <a:p>
            <a:pPr marL="0" indent="0">
              <a:buNone/>
            </a:pPr>
            <a:r>
              <a:rPr lang="sv-SE" sz="1600" dirty="0">
                <a:solidFill>
                  <a:schemeClr val="bg1"/>
                </a:solidFill>
              </a:rPr>
              <a:t>mars.drag_coefficient = 0.47;</a:t>
            </a:r>
          </a:p>
          <a:p>
            <a:pPr marL="0" indent="0">
              <a:buNone/>
            </a:pPr>
            <a:r>
              <a:rPr lang="sv-SE" sz="1600" dirty="0">
                <a:solidFill>
                  <a:schemeClr val="bg1"/>
                </a:solidFill>
              </a:rPr>
              <a:t>jupiter.name = 'Jupiter';</a:t>
            </a:r>
          </a:p>
          <a:p>
            <a:pPr marL="0" indent="0">
              <a:buNone/>
            </a:pPr>
            <a:r>
              <a:rPr lang="sv-SE" sz="1600" dirty="0">
                <a:solidFill>
                  <a:schemeClr val="bg1"/>
                </a:solidFill>
              </a:rPr>
              <a:t>jupiter.g = 23.1; % m/s^2</a:t>
            </a:r>
          </a:p>
          <a:p>
            <a:pPr marL="0" indent="0">
              <a:buNone/>
            </a:pPr>
            <a:r>
              <a:rPr lang="sv-SE" sz="1600" dirty="0">
                <a:solidFill>
                  <a:schemeClr val="bg1"/>
                </a:solidFill>
              </a:rPr>
              <a:t>jupiter.atmosphere = 'hydrogen';</a:t>
            </a:r>
          </a:p>
          <a:p>
            <a:pPr marL="0" indent="0">
              <a:buNone/>
            </a:pPr>
            <a:r>
              <a:rPr lang="sv-SE" sz="1600" dirty="0">
                <a:solidFill>
                  <a:schemeClr val="bg1"/>
                </a:solidFill>
              </a:rPr>
              <a:t>jupiter.air_density = 0.3; % kg/m^3</a:t>
            </a:r>
          </a:p>
          <a:p>
            <a:pPr marL="0" indent="0">
              <a:buNone/>
            </a:pPr>
            <a:r>
              <a:rPr lang="sv-SE" sz="1600" dirty="0">
                <a:solidFill>
                  <a:schemeClr val="bg1"/>
                </a:solidFill>
              </a:rPr>
              <a:t>jupiter.drag_coefficient = 0.47;</a:t>
            </a:r>
          </a:p>
          <a:p>
            <a:pPr marL="0" indent="0">
              <a:buNone/>
            </a:pPr>
            <a:r>
              <a:rPr lang="sv-SE" sz="1600" dirty="0">
                <a:solidFill>
                  <a:schemeClr val="bg1"/>
                </a:solidFill>
              </a:rPr>
              <a:t>saturn.name = 'Saturn';</a:t>
            </a:r>
          </a:p>
          <a:p>
            <a:pPr marL="0" indent="0">
              <a:buNone/>
            </a:pPr>
            <a:r>
              <a:rPr lang="sv-SE" sz="1600" dirty="0">
                <a:solidFill>
                  <a:schemeClr val="bg1"/>
                </a:solidFill>
              </a:rPr>
              <a:t>saturn.g = 9; % m/s^2</a:t>
            </a:r>
          </a:p>
          <a:p>
            <a:pPr marL="0" indent="0">
              <a:buNone/>
            </a:pPr>
            <a:r>
              <a:rPr lang="sv-SE" sz="1600" dirty="0">
                <a:solidFill>
                  <a:schemeClr val="bg1"/>
                </a:solidFill>
              </a:rPr>
              <a:t>saturn.atmosphere = 'hydrogen';</a:t>
            </a:r>
          </a:p>
        </p:txBody>
      </p:sp>
      <p:sp>
        <p:nvSpPr>
          <p:cNvPr id="8" name="Content Placeholder 2"/>
          <p:cNvSpPr txBox="1">
            <a:spLocks/>
          </p:cNvSpPr>
          <p:nvPr/>
        </p:nvSpPr>
        <p:spPr>
          <a:xfrm>
            <a:off x="8007530" y="862149"/>
            <a:ext cx="3827419"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saturn.air_density = 0.15; % kg/m^3</a:t>
            </a:r>
          </a:p>
          <a:p>
            <a:pPr marL="0" indent="0">
              <a:buNone/>
            </a:pPr>
            <a:r>
              <a:rPr lang="sv-SE" sz="1600" dirty="0">
                <a:solidFill>
                  <a:schemeClr val="bg1"/>
                </a:solidFill>
              </a:rPr>
              <a:t>saturn.drag_coefficient = 0.47; </a:t>
            </a:r>
          </a:p>
          <a:p>
            <a:pPr marL="0" indent="0">
              <a:buNone/>
            </a:pPr>
            <a:r>
              <a:rPr lang="sv-SE" sz="1600" dirty="0">
                <a:solidFill>
                  <a:schemeClr val="bg1"/>
                </a:solidFill>
              </a:rPr>
              <a:t>uranus.name = 'Uranus';</a:t>
            </a:r>
          </a:p>
          <a:p>
            <a:pPr marL="0" indent="0">
              <a:buNone/>
            </a:pPr>
            <a:r>
              <a:rPr lang="sv-SE" sz="1600" dirty="0">
                <a:solidFill>
                  <a:schemeClr val="bg1"/>
                </a:solidFill>
              </a:rPr>
              <a:t>uranus.g = 8.7; % m/s^2</a:t>
            </a:r>
          </a:p>
          <a:p>
            <a:pPr marL="0" indent="0">
              <a:buNone/>
            </a:pPr>
            <a:r>
              <a:rPr lang="sv-SE" sz="1600" dirty="0">
                <a:solidFill>
                  <a:schemeClr val="bg1"/>
                </a:solidFill>
              </a:rPr>
              <a:t>uranus.atmosphere = 'hydrogen';</a:t>
            </a:r>
          </a:p>
          <a:p>
            <a:pPr marL="0" indent="0">
              <a:buNone/>
            </a:pPr>
            <a:r>
              <a:rPr lang="sv-SE" sz="1600" dirty="0">
                <a:solidFill>
                  <a:schemeClr val="bg1"/>
                </a:solidFill>
              </a:rPr>
              <a:t>uranus.air_density = 0.3; % kg/m^3</a:t>
            </a:r>
          </a:p>
          <a:p>
            <a:pPr marL="0" indent="0">
              <a:buNone/>
            </a:pPr>
            <a:r>
              <a:rPr lang="sv-SE" sz="1600" dirty="0">
                <a:solidFill>
                  <a:schemeClr val="bg1"/>
                </a:solidFill>
              </a:rPr>
              <a:t>uranus.drag_coefficient = 0.47; </a:t>
            </a:r>
          </a:p>
          <a:p>
            <a:pPr marL="0" indent="0">
              <a:buNone/>
            </a:pPr>
            <a:r>
              <a:rPr lang="sv-SE" sz="1600" dirty="0">
                <a:solidFill>
                  <a:schemeClr val="bg1"/>
                </a:solidFill>
              </a:rPr>
              <a:t>neptune.name = 'Neptune';</a:t>
            </a:r>
          </a:p>
          <a:p>
            <a:pPr marL="0" indent="0">
              <a:buNone/>
            </a:pPr>
            <a:r>
              <a:rPr lang="sv-SE" sz="1600" dirty="0">
                <a:solidFill>
                  <a:schemeClr val="bg1"/>
                </a:solidFill>
              </a:rPr>
              <a:t>neptune.g = 11.0 ; % m/s^2</a:t>
            </a:r>
          </a:p>
          <a:p>
            <a:pPr marL="0" indent="0">
              <a:buNone/>
            </a:pPr>
            <a:r>
              <a:rPr lang="sv-SE" sz="1600" dirty="0">
                <a:solidFill>
                  <a:schemeClr val="bg1"/>
                </a:solidFill>
              </a:rPr>
              <a:t>neptune.atmosphere = 'hydrogen';</a:t>
            </a:r>
          </a:p>
          <a:p>
            <a:pPr marL="0" indent="0">
              <a:buNone/>
            </a:pPr>
            <a:r>
              <a:rPr lang="sv-SE" sz="1600" dirty="0">
                <a:solidFill>
                  <a:schemeClr val="bg1"/>
                </a:solidFill>
              </a:rPr>
              <a:t>neptune.air_density =  0.48; </a:t>
            </a:r>
          </a:p>
          <a:p>
            <a:pPr marL="0" indent="0">
              <a:buNone/>
            </a:pPr>
            <a:r>
              <a:rPr lang="sv-SE" sz="1600" dirty="0">
                <a:solidFill>
                  <a:schemeClr val="bg1"/>
                </a:solidFill>
              </a:rPr>
              <a:t>neptune.drag_coefficient = 0.47; </a:t>
            </a:r>
          </a:p>
          <a:p>
            <a:pPr marL="0" indent="0">
              <a:buNone/>
            </a:pPr>
            <a:r>
              <a:rPr lang="sv-SE" sz="1600" dirty="0">
                <a:solidFill>
                  <a:schemeClr val="bg1"/>
                </a:solidFill>
              </a:rPr>
              <a:t>% Combine planet structures into a cell array</a:t>
            </a:r>
          </a:p>
          <a:p>
            <a:pPr marL="0" indent="0">
              <a:buNone/>
            </a:pPr>
            <a:r>
              <a:rPr lang="sv-SE" sz="1600" dirty="0">
                <a:solidFill>
                  <a:schemeClr val="bg1"/>
                </a:solidFill>
              </a:rPr>
              <a:t>planets = {mercury, venus,earth, mars,jupiter,saturn,uranus,neptune};</a:t>
            </a:r>
          </a:p>
        </p:txBody>
      </p:sp>
    </p:spTree>
    <p:extLst>
      <p:ext uri="{BB962C8B-B14F-4D97-AF65-F5344CB8AC3E}">
        <p14:creationId xmlns:p14="http://schemas.microsoft.com/office/powerpoint/2010/main" val="61869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sv-SE" dirty="0"/>
          </a:p>
        </p:txBody>
      </p:sp>
      <p:sp>
        <p:nvSpPr>
          <p:cNvPr id="3" name="Content Placeholder 2"/>
          <p:cNvSpPr>
            <a:spLocks noGrp="1"/>
          </p:cNvSpPr>
          <p:nvPr>
            <p:ph idx="1"/>
          </p:nvPr>
        </p:nvSpPr>
        <p:spPr>
          <a:xfrm>
            <a:off x="509452" y="2520371"/>
            <a:ext cx="11194868" cy="3875677"/>
          </a:xfrm>
          <a:noFill/>
        </p:spPr>
        <p:txBody>
          <a:bodyPr>
            <a:normAutofit lnSpcReduction="10000"/>
          </a:bodyPr>
          <a:lstStyle/>
          <a:p>
            <a:pPr marL="457200" indent="-457200">
              <a:buFont typeface="+mj-lt"/>
              <a:buAutoNum type="arabicPeriod"/>
            </a:pPr>
            <a:r>
              <a:rPr lang="en-US" sz="2400" dirty="0">
                <a:solidFill>
                  <a:schemeClr val="bg2">
                    <a:lumMod val="25000"/>
                  </a:schemeClr>
                </a:solidFill>
              </a:rPr>
              <a:t>Introduction</a:t>
            </a:r>
            <a:endParaRPr lang="en-US" sz="2000" dirty="0">
              <a:solidFill>
                <a:schemeClr val="bg2">
                  <a:lumMod val="25000"/>
                </a:schemeClr>
              </a:solidFill>
            </a:endParaRPr>
          </a:p>
          <a:p>
            <a:pPr marL="457200" indent="-457200">
              <a:buFont typeface="+mj-lt"/>
              <a:buAutoNum type="arabicPeriod"/>
            </a:pPr>
            <a:r>
              <a:rPr lang="en-US" sz="2400" dirty="0"/>
              <a:t>Mathematical Model Equations</a:t>
            </a:r>
          </a:p>
          <a:p>
            <a:pPr marL="457200" indent="-457200">
              <a:buFont typeface="+mj-lt"/>
              <a:buAutoNum type="arabicPeriod"/>
            </a:pPr>
            <a:r>
              <a:rPr lang="en-AS" sz="2400" dirty="0"/>
              <a:t>Numerical Method used To solve the equations</a:t>
            </a:r>
            <a:endParaRPr lang="en-US" sz="2400" dirty="0"/>
          </a:p>
          <a:p>
            <a:pPr marL="457200" indent="-457200">
              <a:buFont typeface="+mj-lt"/>
              <a:buAutoNum type="arabicPeriod"/>
            </a:pPr>
            <a:r>
              <a:rPr lang="en-US" sz="2400" dirty="0"/>
              <a:t>Main Functions Used In MATLAB</a:t>
            </a:r>
            <a:endParaRPr lang="sv-SE" sz="2400" dirty="0"/>
          </a:p>
          <a:p>
            <a:pPr marL="457200" indent="-457200">
              <a:buFont typeface="+mj-lt"/>
              <a:buAutoNum type="arabicPeriod"/>
            </a:pPr>
            <a:r>
              <a:rPr lang="en-US" sz="2400" dirty="0"/>
              <a:t>Graphical User </a:t>
            </a:r>
            <a:r>
              <a:rPr lang="en-US" sz="2400" dirty="0" smtClean="0"/>
              <a:t>Interface</a:t>
            </a:r>
          </a:p>
          <a:p>
            <a:pPr marL="457200" indent="-457200">
              <a:buFont typeface="+mj-lt"/>
              <a:buAutoNum type="arabicPeriod"/>
            </a:pPr>
            <a:r>
              <a:rPr lang="en-US" sz="2400" dirty="0"/>
              <a:t>3D Simulink Model</a:t>
            </a:r>
          </a:p>
          <a:p>
            <a:pPr marL="457200" indent="-457200">
              <a:buFont typeface="+mj-lt"/>
              <a:buAutoNum type="arabicPeriod"/>
            </a:pPr>
            <a:r>
              <a:rPr lang="en-US" sz="2400" dirty="0"/>
              <a:t>Results</a:t>
            </a:r>
          </a:p>
          <a:p>
            <a:pPr marL="457200" indent="-457200">
              <a:buFont typeface="+mj-lt"/>
              <a:buAutoNum type="arabicPeriod"/>
            </a:pPr>
            <a:r>
              <a:rPr lang="en-US" sz="2400" dirty="0"/>
              <a:t>References</a:t>
            </a:r>
          </a:p>
          <a:p>
            <a:pPr>
              <a:buFont typeface="Arial" panose="020B0604020202020204" pitchFamily="34" charset="0"/>
              <a:buChar char="•"/>
            </a:pPr>
            <a:endParaRPr lang="en-US" dirty="0"/>
          </a:p>
          <a:p>
            <a:pPr>
              <a:buFont typeface="Arial" panose="020B0604020202020204" pitchFamily="34" charset="0"/>
              <a:buChar char="•"/>
            </a:pPr>
            <a:endParaRPr lang="sv-SE" dirty="0"/>
          </a:p>
        </p:txBody>
      </p:sp>
    </p:spTree>
    <p:extLst>
      <p:ext uri="{BB962C8B-B14F-4D97-AF65-F5344CB8AC3E}">
        <p14:creationId xmlns:p14="http://schemas.microsoft.com/office/powerpoint/2010/main" val="35180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91886" y="862149"/>
            <a:ext cx="3461657"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 if xmax&gt;500 &amp;&amp; ymax&gt;139</a:t>
            </a:r>
          </a:p>
          <a:p>
            <a:pPr marL="0" indent="0">
              <a:buNone/>
            </a:pPr>
            <a:r>
              <a:rPr lang="sv-SE" sz="1600" dirty="0">
                <a:solidFill>
                  <a:schemeClr val="bg1"/>
                </a:solidFill>
              </a:rPr>
              <a:t>%show the Giza Pyramid image</a:t>
            </a:r>
          </a:p>
          <a:p>
            <a:pPr marL="0" indent="0">
              <a:buNone/>
            </a:pPr>
            <a:r>
              <a:rPr lang="sv-SE" sz="1600" dirty="0">
                <a:solidFill>
                  <a:schemeClr val="bg1"/>
                </a:solidFill>
              </a:rPr>
              <a:t>app.Image.ImageSource='Images_used\giza_pyramid.png';</a:t>
            </a:r>
          </a:p>
          <a:p>
            <a:pPr marL="0" indent="0">
              <a:buNone/>
            </a:pPr>
            <a:r>
              <a:rPr lang="sv-SE" sz="1600" dirty="0">
                <a:solidFill>
                  <a:schemeClr val="bg1"/>
                </a:solidFill>
              </a:rPr>
              <a:t>app.Image.Visible=true;</a:t>
            </a:r>
          </a:p>
          <a:p>
            <a:pPr marL="0" indent="0">
              <a:buNone/>
            </a:pPr>
            <a:r>
              <a:rPr lang="sv-SE" sz="1600" dirty="0">
                <a:solidFill>
                  <a:schemeClr val="bg1"/>
                </a:solidFill>
              </a:rPr>
              <a:t>app.length_width.Value="H=139m , Base=230m";</a:t>
            </a:r>
          </a:p>
          <a:p>
            <a:pPr marL="0" indent="0">
              <a:buNone/>
            </a:pPr>
            <a:r>
              <a:rPr lang="sv-SE" sz="1600" dirty="0">
                <a:solidFill>
                  <a:schemeClr val="bg1"/>
                </a:solidFill>
              </a:rPr>
              <a:t>app.length_width.Visible=true;</a:t>
            </a:r>
          </a:p>
          <a:p>
            <a:pPr marL="0" indent="0">
              <a:buNone/>
            </a:pPr>
            <a:r>
              <a:rPr lang="sv-SE" sz="1600" dirty="0">
                <a:solidFill>
                  <a:schemeClr val="bg1"/>
                </a:solidFill>
              </a:rPr>
              <a:t>elseif xmax&gt;200 &amp;&amp; ymax&gt;56</a:t>
            </a:r>
          </a:p>
          <a:p>
            <a:pPr marL="0" indent="0">
              <a:buNone/>
            </a:pPr>
            <a:r>
              <a:rPr lang="sv-SE" sz="1600" dirty="0">
                <a:solidFill>
                  <a:schemeClr val="bg1"/>
                </a:solidFill>
              </a:rPr>
              <a:t>%show the Leaning Tower of Pisa with heigh 56m</a:t>
            </a:r>
          </a:p>
          <a:p>
            <a:pPr marL="0" indent="0">
              <a:buNone/>
            </a:pPr>
            <a:r>
              <a:rPr lang="sv-SE" sz="1600" dirty="0">
                <a:solidFill>
                  <a:schemeClr val="bg1"/>
                </a:solidFill>
              </a:rPr>
              <a:t>app.Image.ImageSource='Images_used\tower.jpeg';</a:t>
            </a:r>
          </a:p>
          <a:p>
            <a:pPr marL="0" indent="0">
              <a:buNone/>
            </a:pPr>
            <a:r>
              <a:rPr lang="sv-SE" sz="1600" dirty="0">
                <a:solidFill>
                  <a:schemeClr val="bg1"/>
                </a:solidFill>
              </a:rPr>
              <a:t>app.Image.Visible=true;</a:t>
            </a:r>
          </a:p>
          <a:p>
            <a:pPr marL="0" indent="0">
              <a:buNone/>
            </a:pPr>
            <a:r>
              <a:rPr lang="sv-SE" sz="1600" dirty="0">
                <a:solidFill>
                  <a:schemeClr val="bg1"/>
                </a:solidFill>
              </a:rPr>
              <a:t>app.length_width.Value="H=56m";</a:t>
            </a:r>
          </a:p>
          <a:p>
            <a:pPr marL="0" indent="0">
              <a:buNone/>
            </a:pPr>
            <a:r>
              <a:rPr lang="sv-SE" sz="1600" dirty="0">
                <a:solidFill>
                  <a:schemeClr val="bg1"/>
                </a:solidFill>
              </a:rPr>
              <a:t>app.length_width.Visible=true;</a:t>
            </a:r>
          </a:p>
        </p:txBody>
      </p:sp>
      <p:sp>
        <p:nvSpPr>
          <p:cNvPr id="3" name="Content Placeholder 2"/>
          <p:cNvSpPr txBox="1">
            <a:spLocks/>
          </p:cNvSpPr>
          <p:nvPr/>
        </p:nvSpPr>
        <p:spPr>
          <a:xfrm>
            <a:off x="391886" y="339635"/>
            <a:ext cx="8151222"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ShowImages(app,xmax,ymax)</a:t>
            </a:r>
            <a:endParaRPr lang="sv-SE" sz="1600" dirty="0"/>
          </a:p>
        </p:txBody>
      </p:sp>
      <p:sp>
        <p:nvSpPr>
          <p:cNvPr id="4" name="Content Placeholder 2"/>
          <p:cNvSpPr txBox="1">
            <a:spLocks/>
          </p:cNvSpPr>
          <p:nvPr/>
        </p:nvSpPr>
        <p:spPr>
          <a:xfrm>
            <a:off x="3958046" y="862149"/>
            <a:ext cx="4585062" cy="5708468"/>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err="1">
                <a:solidFill>
                  <a:schemeClr val="bg1"/>
                </a:solidFill>
              </a:rPr>
              <a:t>elseif</a:t>
            </a:r>
            <a:r>
              <a:rPr lang="en-US" sz="1600" dirty="0">
                <a:solidFill>
                  <a:schemeClr val="bg1"/>
                </a:solidFill>
              </a:rPr>
              <a:t> </a:t>
            </a:r>
            <a:r>
              <a:rPr lang="en-US" sz="1600" dirty="0" err="1">
                <a:solidFill>
                  <a:schemeClr val="bg1"/>
                </a:solidFill>
              </a:rPr>
              <a:t>xmax</a:t>
            </a:r>
            <a:r>
              <a:rPr lang="en-US" sz="1600" dirty="0">
                <a:solidFill>
                  <a:schemeClr val="bg1"/>
                </a:solidFill>
              </a:rPr>
              <a:t>&gt;100 &amp;&amp; </a:t>
            </a:r>
            <a:r>
              <a:rPr lang="en-US" sz="1600" dirty="0" err="1">
                <a:solidFill>
                  <a:schemeClr val="bg1"/>
                </a:solidFill>
              </a:rPr>
              <a:t>ymax</a:t>
            </a:r>
            <a:r>
              <a:rPr lang="en-US" sz="1600" dirty="0">
                <a:solidFill>
                  <a:schemeClr val="bg1"/>
                </a:solidFill>
              </a:rPr>
              <a:t>&gt;12.5</a:t>
            </a:r>
          </a:p>
          <a:p>
            <a:pPr marL="0" indent="0">
              <a:buNone/>
            </a:pPr>
            <a:r>
              <a:rPr lang="en-US" sz="1600" dirty="0">
                <a:solidFill>
                  <a:schemeClr val="bg1"/>
                </a:solidFill>
              </a:rPr>
              <a:t>%show the plane of height 12.5m and length of 39.5m</a:t>
            </a:r>
          </a:p>
          <a:p>
            <a:pPr marL="0" indent="0">
              <a:buNone/>
            </a:pPr>
            <a:r>
              <a:rPr lang="en-US" sz="1600" dirty="0" err="1">
                <a:solidFill>
                  <a:schemeClr val="bg1"/>
                </a:solidFill>
              </a:rPr>
              <a:t>app.Image.ImageSource</a:t>
            </a:r>
            <a:r>
              <a:rPr lang="en-US" sz="1600" dirty="0">
                <a:solidFill>
                  <a:schemeClr val="bg1"/>
                </a:solidFill>
              </a:rPr>
              <a:t>='</a:t>
            </a:r>
            <a:r>
              <a:rPr lang="en-US" sz="1600" dirty="0" err="1">
                <a:solidFill>
                  <a:schemeClr val="bg1"/>
                </a:solidFill>
              </a:rPr>
              <a:t>Images_used</a:t>
            </a:r>
            <a:r>
              <a:rPr lang="en-US" sz="1600" dirty="0">
                <a:solidFill>
                  <a:schemeClr val="bg1"/>
                </a:solidFill>
              </a:rPr>
              <a:t>\plane.jpeg';</a:t>
            </a:r>
          </a:p>
          <a:p>
            <a:pPr marL="0" indent="0">
              <a:buNone/>
            </a:pPr>
            <a:r>
              <a:rPr lang="en-US" sz="1600" dirty="0" err="1">
                <a:solidFill>
                  <a:schemeClr val="bg1"/>
                </a:solidFill>
              </a:rPr>
              <a:t>app.Image.Visible</a:t>
            </a:r>
            <a:r>
              <a:rPr lang="en-US" sz="1600" dirty="0">
                <a:solidFill>
                  <a:schemeClr val="bg1"/>
                </a:solidFill>
              </a:rPr>
              <a:t>=true;</a:t>
            </a:r>
          </a:p>
          <a:p>
            <a:pPr marL="0" indent="0">
              <a:buNone/>
            </a:pPr>
            <a:r>
              <a:rPr lang="en-US" sz="1600" dirty="0" err="1">
                <a:solidFill>
                  <a:schemeClr val="bg1"/>
                </a:solidFill>
              </a:rPr>
              <a:t>app.length_width.Value</a:t>
            </a:r>
            <a:r>
              <a:rPr lang="en-US" sz="1600" dirty="0">
                <a:solidFill>
                  <a:schemeClr val="bg1"/>
                </a:solidFill>
              </a:rPr>
              <a:t>="H=12.5m,L=39.5m";</a:t>
            </a:r>
          </a:p>
          <a:p>
            <a:pPr marL="0" indent="0">
              <a:buNone/>
            </a:pPr>
            <a:r>
              <a:rPr lang="en-US" sz="1600" dirty="0" err="1">
                <a:solidFill>
                  <a:schemeClr val="bg1"/>
                </a:solidFill>
              </a:rPr>
              <a:t>app.length_width.Visible</a:t>
            </a:r>
            <a:r>
              <a:rPr lang="en-US" sz="1600" dirty="0">
                <a:solidFill>
                  <a:schemeClr val="bg1"/>
                </a:solidFill>
              </a:rPr>
              <a:t>=true;</a:t>
            </a:r>
          </a:p>
          <a:p>
            <a:pPr marL="0" indent="0">
              <a:buNone/>
            </a:pPr>
            <a:r>
              <a:rPr lang="en-US" sz="1600" dirty="0" err="1">
                <a:solidFill>
                  <a:schemeClr val="bg1"/>
                </a:solidFill>
              </a:rPr>
              <a:t>elseif</a:t>
            </a:r>
            <a:r>
              <a:rPr lang="en-US" sz="1600" dirty="0">
                <a:solidFill>
                  <a:schemeClr val="bg1"/>
                </a:solidFill>
              </a:rPr>
              <a:t> </a:t>
            </a:r>
            <a:r>
              <a:rPr lang="en-US" sz="1600" dirty="0" err="1">
                <a:solidFill>
                  <a:schemeClr val="bg1"/>
                </a:solidFill>
              </a:rPr>
              <a:t>xmax</a:t>
            </a:r>
            <a:r>
              <a:rPr lang="en-US" sz="1600" dirty="0">
                <a:solidFill>
                  <a:schemeClr val="bg1"/>
                </a:solidFill>
              </a:rPr>
              <a:t>&gt;25 &amp;&amp; </a:t>
            </a:r>
            <a:r>
              <a:rPr lang="en-US" sz="1600" dirty="0" err="1">
                <a:solidFill>
                  <a:schemeClr val="bg1"/>
                </a:solidFill>
              </a:rPr>
              <a:t>ymax</a:t>
            </a:r>
            <a:r>
              <a:rPr lang="en-US" sz="1600" dirty="0">
                <a:solidFill>
                  <a:schemeClr val="bg1"/>
                </a:solidFill>
              </a:rPr>
              <a:t>&gt;1.5</a:t>
            </a:r>
          </a:p>
          <a:p>
            <a:pPr marL="0" indent="0">
              <a:buNone/>
            </a:pPr>
            <a:r>
              <a:rPr lang="en-US" sz="1600" dirty="0">
                <a:solidFill>
                  <a:schemeClr val="bg1"/>
                </a:solidFill>
              </a:rPr>
              <a:t>%show the car of height 1.5m and length of 3.5m</a:t>
            </a:r>
          </a:p>
          <a:p>
            <a:pPr marL="0" indent="0">
              <a:buNone/>
            </a:pPr>
            <a:r>
              <a:rPr lang="en-US" sz="1600" dirty="0" err="1">
                <a:solidFill>
                  <a:schemeClr val="bg1"/>
                </a:solidFill>
              </a:rPr>
              <a:t>app.Image.ImageSource</a:t>
            </a:r>
            <a:r>
              <a:rPr lang="en-US" sz="1600" dirty="0">
                <a:solidFill>
                  <a:schemeClr val="bg1"/>
                </a:solidFill>
              </a:rPr>
              <a:t>='</a:t>
            </a:r>
            <a:r>
              <a:rPr lang="en-US" sz="1600" dirty="0" err="1">
                <a:solidFill>
                  <a:schemeClr val="bg1"/>
                </a:solidFill>
              </a:rPr>
              <a:t>Images_used</a:t>
            </a:r>
            <a:r>
              <a:rPr lang="en-US" sz="1600" dirty="0">
                <a:solidFill>
                  <a:schemeClr val="bg1"/>
                </a:solidFill>
              </a:rPr>
              <a:t>\car.jpeg';</a:t>
            </a:r>
          </a:p>
          <a:p>
            <a:pPr marL="0" indent="0">
              <a:buNone/>
            </a:pPr>
            <a:r>
              <a:rPr lang="en-US" sz="1600" dirty="0" err="1">
                <a:solidFill>
                  <a:schemeClr val="bg1"/>
                </a:solidFill>
              </a:rPr>
              <a:t>app.Image.Visible</a:t>
            </a:r>
            <a:r>
              <a:rPr lang="en-US" sz="1600" dirty="0">
                <a:solidFill>
                  <a:schemeClr val="bg1"/>
                </a:solidFill>
              </a:rPr>
              <a:t>=true;</a:t>
            </a:r>
          </a:p>
          <a:p>
            <a:pPr marL="0" indent="0">
              <a:buNone/>
            </a:pPr>
            <a:r>
              <a:rPr lang="en-US" sz="1600" dirty="0" err="1">
                <a:solidFill>
                  <a:schemeClr val="bg1"/>
                </a:solidFill>
              </a:rPr>
              <a:t>app.length_width.Value</a:t>
            </a:r>
            <a:r>
              <a:rPr lang="en-US" sz="1600" dirty="0">
                <a:solidFill>
                  <a:schemeClr val="bg1"/>
                </a:solidFill>
              </a:rPr>
              <a:t>="H=1.5m , L=3.5m";</a:t>
            </a:r>
          </a:p>
          <a:p>
            <a:pPr marL="0" indent="0">
              <a:buNone/>
            </a:pPr>
            <a:r>
              <a:rPr lang="en-US" sz="1600" dirty="0" err="1">
                <a:solidFill>
                  <a:schemeClr val="bg1"/>
                </a:solidFill>
              </a:rPr>
              <a:t>app.length_width.Visible</a:t>
            </a:r>
            <a:r>
              <a:rPr lang="en-US" sz="1600" dirty="0">
                <a:solidFill>
                  <a:schemeClr val="bg1"/>
                </a:solidFill>
              </a:rPr>
              <a:t>=true;</a:t>
            </a:r>
          </a:p>
          <a:p>
            <a:pPr marL="0" indent="0">
              <a:buNone/>
            </a:pPr>
            <a:r>
              <a:rPr lang="en-US" sz="1600" dirty="0">
                <a:solidFill>
                  <a:schemeClr val="bg1"/>
                </a:solidFill>
              </a:rPr>
              <a:t>            </a:t>
            </a:r>
          </a:p>
        </p:txBody>
      </p:sp>
      <p:sp>
        <p:nvSpPr>
          <p:cNvPr id="5" name="Content Placeholder 2"/>
          <p:cNvSpPr txBox="1">
            <a:spLocks/>
          </p:cNvSpPr>
          <p:nvPr/>
        </p:nvSpPr>
        <p:spPr>
          <a:xfrm>
            <a:off x="8882742" y="3219996"/>
            <a:ext cx="2913016" cy="431074"/>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1600" dirty="0">
                <a:solidFill>
                  <a:schemeClr val="bg1"/>
                </a:solidFill>
              </a:rPr>
              <a:t>function dy=f(app,t,y))</a:t>
            </a:r>
            <a:endParaRPr lang="sv-SE" sz="1600" dirty="0"/>
          </a:p>
        </p:txBody>
      </p:sp>
      <p:sp>
        <p:nvSpPr>
          <p:cNvPr id="6" name="Content Placeholder 2"/>
          <p:cNvSpPr txBox="1">
            <a:spLocks/>
          </p:cNvSpPr>
          <p:nvPr/>
        </p:nvSpPr>
        <p:spPr>
          <a:xfrm>
            <a:off x="8882742" y="3749040"/>
            <a:ext cx="2913018" cy="2821577"/>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sv-SE" sz="1600" dirty="0">
                <a:solidFill>
                  <a:schemeClr val="bg1"/>
                </a:solidFill>
              </a:rPr>
              <a:t>           </a:t>
            </a:r>
            <a:r>
              <a:rPr lang="es-ES" sz="1600" dirty="0">
                <a:solidFill>
                  <a:schemeClr val="bg1"/>
                </a:solidFill>
              </a:rPr>
              <a:t>load Variables;</a:t>
            </a:r>
          </a:p>
          <a:p>
            <a:pPr marL="0" indent="0">
              <a:buNone/>
            </a:pPr>
            <a:r>
              <a:rPr lang="es-ES" sz="1600" dirty="0">
                <a:solidFill>
                  <a:schemeClr val="bg1"/>
                </a:solidFill>
              </a:rPr>
              <a:t>           </a:t>
            </a:r>
            <a:r>
              <a:rPr lang="es-ES" sz="1600" dirty="0" err="1">
                <a:solidFill>
                  <a:schemeClr val="bg1"/>
                </a:solidFill>
              </a:rPr>
              <a:t>dy</a:t>
            </a:r>
            <a:r>
              <a:rPr lang="es-ES" sz="1600" dirty="0">
                <a:solidFill>
                  <a:schemeClr val="bg1"/>
                </a:solidFill>
              </a:rPr>
              <a:t> = </a:t>
            </a:r>
            <a:r>
              <a:rPr lang="es-ES" sz="1600" dirty="0" err="1">
                <a:solidFill>
                  <a:schemeClr val="bg1"/>
                </a:solidFill>
              </a:rPr>
              <a:t>zeros</a:t>
            </a:r>
            <a:r>
              <a:rPr lang="es-ES" sz="1600" dirty="0">
                <a:solidFill>
                  <a:schemeClr val="bg1"/>
                </a:solidFill>
              </a:rPr>
              <a:t>(4,1);    % a </a:t>
            </a:r>
            <a:r>
              <a:rPr lang="es-ES" sz="1600" dirty="0" err="1">
                <a:solidFill>
                  <a:schemeClr val="bg1"/>
                </a:solidFill>
              </a:rPr>
              <a:t>column</a:t>
            </a:r>
            <a:r>
              <a:rPr lang="es-ES" sz="1600" dirty="0">
                <a:solidFill>
                  <a:schemeClr val="bg1"/>
                </a:solidFill>
              </a:rPr>
              <a:t> vector</a:t>
            </a:r>
          </a:p>
          <a:p>
            <a:pPr marL="0" indent="0">
              <a:buNone/>
            </a:pPr>
            <a:r>
              <a:rPr lang="es-ES" sz="1600" dirty="0">
                <a:solidFill>
                  <a:schemeClr val="bg1"/>
                </a:solidFill>
              </a:rPr>
              <a:t>           </a:t>
            </a:r>
            <a:r>
              <a:rPr lang="es-ES" sz="1600" dirty="0" err="1">
                <a:solidFill>
                  <a:schemeClr val="bg1"/>
                </a:solidFill>
              </a:rPr>
              <a:t>dy</a:t>
            </a:r>
            <a:r>
              <a:rPr lang="es-ES" sz="1600" dirty="0">
                <a:solidFill>
                  <a:schemeClr val="bg1"/>
                </a:solidFill>
              </a:rPr>
              <a:t>(1) = y(2);</a:t>
            </a:r>
          </a:p>
          <a:p>
            <a:pPr marL="0" indent="0">
              <a:buNone/>
            </a:pPr>
            <a:r>
              <a:rPr lang="es-ES" sz="1600" dirty="0">
                <a:solidFill>
                  <a:schemeClr val="bg1"/>
                </a:solidFill>
              </a:rPr>
              <a:t>           </a:t>
            </a:r>
            <a:r>
              <a:rPr lang="es-ES" sz="1600" dirty="0" err="1">
                <a:solidFill>
                  <a:schemeClr val="bg1"/>
                </a:solidFill>
              </a:rPr>
              <a:t>dy</a:t>
            </a:r>
            <a:r>
              <a:rPr lang="es-ES" sz="1600" dirty="0">
                <a:solidFill>
                  <a:schemeClr val="bg1"/>
                </a:solidFill>
              </a:rPr>
              <a:t>(2) = -c*y(2)/m;</a:t>
            </a:r>
          </a:p>
          <a:p>
            <a:pPr marL="0" indent="0">
              <a:buNone/>
            </a:pPr>
            <a:r>
              <a:rPr lang="es-ES" sz="1600" dirty="0">
                <a:solidFill>
                  <a:schemeClr val="bg1"/>
                </a:solidFill>
              </a:rPr>
              <a:t>           </a:t>
            </a:r>
            <a:r>
              <a:rPr lang="es-ES" sz="1600" dirty="0" err="1">
                <a:solidFill>
                  <a:schemeClr val="bg1"/>
                </a:solidFill>
              </a:rPr>
              <a:t>dy</a:t>
            </a:r>
            <a:r>
              <a:rPr lang="es-ES" sz="1600" dirty="0">
                <a:solidFill>
                  <a:schemeClr val="bg1"/>
                </a:solidFill>
              </a:rPr>
              <a:t>(3) = y(4);</a:t>
            </a:r>
          </a:p>
          <a:p>
            <a:pPr marL="0" indent="0">
              <a:buNone/>
            </a:pPr>
            <a:r>
              <a:rPr lang="es-ES" sz="1600" dirty="0">
                <a:solidFill>
                  <a:schemeClr val="bg1"/>
                </a:solidFill>
              </a:rPr>
              <a:t>           </a:t>
            </a:r>
            <a:r>
              <a:rPr lang="es-ES" sz="1600" dirty="0" err="1">
                <a:solidFill>
                  <a:schemeClr val="bg1"/>
                </a:solidFill>
              </a:rPr>
              <a:t>dy</a:t>
            </a:r>
            <a:r>
              <a:rPr lang="es-ES" sz="1600" dirty="0">
                <a:solidFill>
                  <a:schemeClr val="bg1"/>
                </a:solidFill>
              </a:rPr>
              <a:t>(4)=-g-c*y(4)/m;</a:t>
            </a:r>
          </a:p>
          <a:p>
            <a:pPr marL="0" indent="0">
              <a:buNone/>
            </a:pPr>
            <a:r>
              <a:rPr lang="es-ES" sz="1600" dirty="0">
                <a:solidFill>
                  <a:schemeClr val="bg1"/>
                </a:solidFill>
              </a:rPr>
              <a:t>        </a:t>
            </a:r>
            <a:r>
              <a:rPr lang="es-ES" sz="1600" dirty="0" err="1">
                <a:solidFill>
                  <a:schemeClr val="bg1"/>
                </a:solidFill>
              </a:rPr>
              <a:t>end</a:t>
            </a:r>
            <a:endParaRPr lang="en-US" sz="1600" dirty="0">
              <a:solidFill>
                <a:schemeClr val="bg1"/>
              </a:solidFill>
            </a:endParaRPr>
          </a:p>
        </p:txBody>
      </p:sp>
      <p:sp>
        <p:nvSpPr>
          <p:cNvPr id="7" name="Content Placeholder 2"/>
          <p:cNvSpPr txBox="1">
            <a:spLocks/>
          </p:cNvSpPr>
          <p:nvPr/>
        </p:nvSpPr>
        <p:spPr>
          <a:xfrm>
            <a:off x="8882741" y="339635"/>
            <a:ext cx="2913017" cy="2677885"/>
          </a:xfrm>
          <a:prstGeom prst="rect">
            <a:avLst/>
          </a:prstGeom>
        </p:spPr>
        <p:style>
          <a:lnRef idx="1">
            <a:schemeClr val="accent4"/>
          </a:lnRef>
          <a:fillRef idx="3">
            <a:schemeClr val="accent4"/>
          </a:fillRef>
          <a:effectRef idx="2">
            <a:schemeClr val="accent4"/>
          </a:effectRef>
          <a:fontRef idx="minor">
            <a:schemeClr val="lt1"/>
          </a:fontRef>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a:solidFill>
                  <a:schemeClr val="bg1"/>
                </a:solidFill>
              </a:rPr>
              <a:t>else</a:t>
            </a:r>
          </a:p>
          <a:p>
            <a:pPr marL="0" indent="0">
              <a:buNone/>
            </a:pPr>
            <a:r>
              <a:rPr lang="en-US" sz="1600" dirty="0" err="1">
                <a:solidFill>
                  <a:schemeClr val="bg1"/>
                </a:solidFill>
              </a:rPr>
              <a:t>app.Image.Visible</a:t>
            </a:r>
            <a:r>
              <a:rPr lang="en-US" sz="1600" dirty="0">
                <a:solidFill>
                  <a:schemeClr val="bg1"/>
                </a:solidFill>
              </a:rPr>
              <a:t>=false;</a:t>
            </a:r>
          </a:p>
          <a:p>
            <a:pPr marL="0" indent="0">
              <a:buNone/>
            </a:pPr>
            <a:r>
              <a:rPr lang="en-US" sz="1600" dirty="0" err="1">
                <a:solidFill>
                  <a:schemeClr val="bg1"/>
                </a:solidFill>
              </a:rPr>
              <a:t>app.Image.ImageSource</a:t>
            </a:r>
            <a:r>
              <a:rPr lang="en-US" sz="1600" dirty="0">
                <a:solidFill>
                  <a:schemeClr val="bg1"/>
                </a:solidFill>
              </a:rPr>
              <a:t>='';</a:t>
            </a:r>
          </a:p>
          <a:p>
            <a:pPr marL="0" indent="0">
              <a:buNone/>
            </a:pPr>
            <a:r>
              <a:rPr lang="en-US" sz="1600" dirty="0" err="1">
                <a:solidFill>
                  <a:schemeClr val="bg1"/>
                </a:solidFill>
              </a:rPr>
              <a:t>app.length_width.Visible</a:t>
            </a:r>
            <a:r>
              <a:rPr lang="en-US" sz="1600" dirty="0">
                <a:solidFill>
                  <a:schemeClr val="bg1"/>
                </a:solidFill>
              </a:rPr>
              <a:t>=false;</a:t>
            </a:r>
          </a:p>
          <a:p>
            <a:pPr marL="0" indent="0">
              <a:buNone/>
            </a:pPr>
            <a:r>
              <a:rPr lang="en-US" sz="1600" dirty="0">
                <a:solidFill>
                  <a:schemeClr val="bg1"/>
                </a:solidFill>
              </a:rPr>
              <a:t>            end</a:t>
            </a:r>
          </a:p>
          <a:p>
            <a:pPr marL="0" indent="0">
              <a:buNone/>
            </a:pPr>
            <a:r>
              <a:rPr lang="en-US" sz="1600" dirty="0">
                <a:solidFill>
                  <a:schemeClr val="bg1"/>
                </a:solidFill>
              </a:rPr>
              <a:t>        end</a:t>
            </a:r>
          </a:p>
        </p:txBody>
      </p:sp>
    </p:spTree>
    <p:extLst>
      <p:ext uri="{BB962C8B-B14F-4D97-AF65-F5344CB8AC3E}">
        <p14:creationId xmlns:p14="http://schemas.microsoft.com/office/powerpoint/2010/main" val="11407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lstStyle/>
          <a:p>
            <a:r>
              <a:rPr lang="en-US" dirty="0"/>
              <a:t>Graphical User Interface</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880" y="2446746"/>
            <a:ext cx="6557566" cy="3927928"/>
          </a:xfrm>
        </p:spPr>
      </p:pic>
      <p:sp>
        <p:nvSpPr>
          <p:cNvPr id="5" name="Content Placeholder 2"/>
          <p:cNvSpPr txBox="1">
            <a:spLocks/>
          </p:cNvSpPr>
          <p:nvPr/>
        </p:nvSpPr>
        <p:spPr>
          <a:xfrm>
            <a:off x="496389" y="2446746"/>
            <a:ext cx="4558937" cy="39279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smtClean="0"/>
              <a:t>The </a:t>
            </a:r>
            <a:r>
              <a:rPr lang="en-US" sz="2000" dirty="0"/>
              <a:t>main window of the app features three buttons: one for 2D simulation, one for 3D simulation, and one for exiting the application. These buttons provide access to different simulation modes and allow the user to navigate through the app's functionalities easily.</a:t>
            </a:r>
            <a:endParaRPr lang="en-US" sz="2000" dirty="0">
              <a:solidFill>
                <a:schemeClr val="bg2">
                  <a:lumMod val="50000"/>
                </a:schemeClr>
              </a:solidFill>
            </a:endParaRPr>
          </a:p>
        </p:txBody>
      </p:sp>
    </p:spTree>
    <p:extLst>
      <p:ext uri="{BB962C8B-B14F-4D97-AF65-F5344CB8AC3E}">
        <p14:creationId xmlns:p14="http://schemas.microsoft.com/office/powerpoint/2010/main" val="325058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1" y="356689"/>
            <a:ext cx="9980022" cy="17203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After clicking the "2D simulation" button, the app launches a simulation environment that displays the trajectory of a projectile in a 2D plane. The user can input initial parameters such as velocity and angle to visualize and analyze the projectile's motion. The simulation provides a visual representation of the projectile's path, allowing users to study its trajectory and observe its behavior in a two-dimensional space.</a:t>
            </a:r>
            <a:endParaRPr lang="en-US" sz="2000" dirty="0">
              <a:solidFill>
                <a:schemeClr val="bg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076994"/>
            <a:ext cx="11299370" cy="4441371"/>
          </a:xfrm>
          <a:prstGeom prst="rect">
            <a:avLst/>
          </a:prstGeom>
        </p:spPr>
      </p:pic>
    </p:spTree>
    <p:extLst>
      <p:ext uri="{BB962C8B-B14F-4D97-AF65-F5344CB8AC3E}">
        <p14:creationId xmlns:p14="http://schemas.microsoft.com/office/powerpoint/2010/main" val="108763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356688"/>
            <a:ext cx="11456126" cy="63445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The "Air Resistance" checkbox enables/disables the consideration of air resistance in </a:t>
            </a:r>
          </a:p>
          <a:p>
            <a:pPr marL="0" indent="0">
              <a:buNone/>
            </a:pPr>
            <a:r>
              <a:rPr lang="en-US" dirty="0"/>
              <a:t>     the simulation.</a:t>
            </a:r>
          </a:p>
          <a:p>
            <a:pPr>
              <a:buFont typeface="Arial" panose="020B0604020202020204" pitchFamily="34" charset="0"/>
              <a:buChar char="•"/>
            </a:pPr>
            <a:r>
              <a:rPr lang="en-US" dirty="0"/>
              <a:t>The "Select a Ball" button allows users to choose between baseball, soccer ball, and basketball, influencing the object's mass in the simulation.</a:t>
            </a:r>
          </a:p>
          <a:p>
            <a:pPr>
              <a:buFont typeface="Arial" panose="020B0604020202020204" pitchFamily="34" charset="0"/>
              <a:buChar char="•"/>
            </a:pPr>
            <a:r>
              <a:rPr lang="en-US" dirty="0"/>
              <a:t>The "Select Planet" button allows users to choose a planet as the environment for the projectile motion simulation.</a:t>
            </a:r>
          </a:p>
          <a:p>
            <a:pPr>
              <a:buFont typeface="Arial" panose="020B0604020202020204" pitchFamily="34" charset="0"/>
              <a:buChar char="•"/>
            </a:pPr>
            <a:r>
              <a:rPr lang="en-US" dirty="0"/>
              <a:t>Initial velocity: The initial speed at which the object is launched. (User Input )</a:t>
            </a:r>
          </a:p>
          <a:p>
            <a:pPr>
              <a:buFont typeface="Arial" panose="020B0604020202020204" pitchFamily="34" charset="0"/>
              <a:buChar char="•"/>
            </a:pPr>
            <a:r>
              <a:rPr lang="en-US" dirty="0"/>
              <a:t>Initial angle: The angle at which the object is launched with respect to the horizontal axis. ( User Input )</a:t>
            </a:r>
          </a:p>
          <a:p>
            <a:pPr>
              <a:buFont typeface="Arial" panose="020B0604020202020204" pitchFamily="34" charset="0"/>
              <a:buChar char="•"/>
            </a:pPr>
            <a:r>
              <a:rPr lang="en-US" dirty="0"/>
              <a:t>Initial x-coordinate (x0): The starting position of the object along the horizontal axis. ( User Input )</a:t>
            </a:r>
          </a:p>
          <a:p>
            <a:pPr>
              <a:buFont typeface="Arial" panose="020B0604020202020204" pitchFamily="34" charset="0"/>
              <a:buChar char="•"/>
            </a:pPr>
            <a:r>
              <a:rPr lang="en-US" dirty="0"/>
              <a:t>Initial height (y0): The starting height of the object above the ground. ( User Input)</a:t>
            </a:r>
          </a:p>
          <a:p>
            <a:pPr>
              <a:buFont typeface="Arial" panose="020B0604020202020204" pitchFamily="34" charset="0"/>
              <a:buChar char="•"/>
            </a:pPr>
            <a:r>
              <a:rPr lang="en-US" dirty="0"/>
              <a:t>Max Height: The maximum height reached by the projectile during its trajectory. ( User Output )</a:t>
            </a:r>
          </a:p>
          <a:p>
            <a:pPr>
              <a:buFont typeface="Arial" panose="020B0604020202020204" pitchFamily="34" charset="0"/>
              <a:buChar char="•"/>
            </a:pPr>
            <a:r>
              <a:rPr lang="en-US" dirty="0"/>
              <a:t>Flight Time: The total time the projectile remains in the air before it lands. ( User Output )</a:t>
            </a:r>
          </a:p>
          <a:p>
            <a:pPr>
              <a:buFont typeface="Arial" panose="020B0604020202020204" pitchFamily="34" charset="0"/>
              <a:buChar char="•"/>
            </a:pPr>
            <a:r>
              <a:rPr lang="en-US" dirty="0"/>
              <a:t>Displacement: The horizontal distance covered by the projectile from its initial position to the point where it lands. ( User Output )</a:t>
            </a:r>
          </a:p>
          <a:p>
            <a:pPr>
              <a:buFont typeface="Arial" panose="020B0604020202020204" pitchFamily="34" charset="0"/>
              <a:buChar char="•"/>
            </a:pPr>
            <a:r>
              <a:rPr lang="en-US" dirty="0"/>
              <a:t>Highest Point Time: The time at which the projectile reaches its maximum height during the trajectory. ( User Output )</a:t>
            </a:r>
          </a:p>
          <a:p>
            <a:pPr>
              <a:buFont typeface="Arial" panose="020B0604020202020204" pitchFamily="34" charset="0"/>
              <a:buChar char="•"/>
            </a:pPr>
            <a:r>
              <a:rPr lang="en-US" dirty="0"/>
              <a:t>The "Simulate" button initiates the calculation and visualization of the selected ball's trajectory, accounting for air resistance and different ball masses.</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solidFill>
                <a:schemeClr val="bg2">
                  <a:lumMod val="50000"/>
                </a:schemeClr>
              </a:solidFill>
            </a:endParaRPr>
          </a:p>
        </p:txBody>
      </p:sp>
    </p:spTree>
    <p:extLst>
      <p:ext uri="{BB962C8B-B14F-4D97-AF65-F5344CB8AC3E}">
        <p14:creationId xmlns:p14="http://schemas.microsoft.com/office/powerpoint/2010/main" val="4254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1" y="356690"/>
            <a:ext cx="9980022" cy="12369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After clicking the "3D Simulation" button, a new form is displayed with an intriguing question presented as a riddle. The user is prompted to select the answer from a group of radio buttons. Once the user has chosen their answer, they can click the "Start" button to initiate the captivating 3D simulation experience.</a:t>
            </a:r>
            <a:endParaRPr lang="en-US" sz="2000" dirty="0">
              <a:solidFill>
                <a:schemeClr val="bg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1707505"/>
            <a:ext cx="11364684" cy="4836986"/>
          </a:xfrm>
          <a:prstGeom prst="rect">
            <a:avLst/>
          </a:prstGeom>
        </p:spPr>
      </p:pic>
    </p:spTree>
    <p:extLst>
      <p:ext uri="{BB962C8B-B14F-4D97-AF65-F5344CB8AC3E}">
        <p14:creationId xmlns:p14="http://schemas.microsoft.com/office/powerpoint/2010/main" val="33473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Simulink Model</a:t>
            </a:r>
            <a:endParaRPr lang="sv-SE" dirty="0"/>
          </a:p>
        </p:txBody>
      </p:sp>
      <p:sp>
        <p:nvSpPr>
          <p:cNvPr id="3" name="Content Placeholder 2"/>
          <p:cNvSpPr>
            <a:spLocks noGrp="1"/>
          </p:cNvSpPr>
          <p:nvPr>
            <p:ph idx="1"/>
          </p:nvPr>
        </p:nvSpPr>
        <p:spPr>
          <a:xfrm>
            <a:off x="803564" y="2603499"/>
            <a:ext cx="10501745" cy="2702791"/>
          </a:xfrm>
        </p:spPr>
        <p:txBody>
          <a:bodyPr>
            <a:normAutofit/>
          </a:bodyPr>
          <a:lstStyle/>
          <a:p>
            <a:pPr>
              <a:buFont typeface="Arial" panose="020B0604020202020204" pitchFamily="34" charset="0"/>
              <a:buChar char="•"/>
            </a:pPr>
            <a:r>
              <a:rPr lang="en-US" sz="2000" dirty="0"/>
              <a:t>The Simulink model utilized for the 3D simulation consists of essential components such as integrators, constants, summing blocks, MATLAB functions, product blocks, creators, VR Sink, and VR Signal Expander. These components collectively enable mathematical operations, data manipulation, and visualization in a 3D context. The VR Sink and VR Signal Expander serve to interface with the VRML (Virtual Reality Modeling Language) file format, facilitating the presentation of simulation results within an immersive 3D environment.</a:t>
            </a:r>
            <a:endParaRPr lang="sv-SE" sz="2000" dirty="0"/>
          </a:p>
        </p:txBody>
      </p:sp>
    </p:spTree>
    <p:extLst>
      <p:ext uri="{BB962C8B-B14F-4D97-AF65-F5344CB8AC3E}">
        <p14:creationId xmlns:p14="http://schemas.microsoft.com/office/powerpoint/2010/main" val="13997667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3" y="1177636"/>
            <a:ext cx="12126167" cy="5680363"/>
          </a:xfrm>
          <a:prstGeom prst="rect">
            <a:avLst/>
          </a:prstGeom>
        </p:spPr>
      </p:pic>
    </p:spTree>
    <p:extLst>
      <p:ext uri="{BB962C8B-B14F-4D97-AF65-F5344CB8AC3E}">
        <p14:creationId xmlns:p14="http://schemas.microsoft.com/office/powerpoint/2010/main" val="308854230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1737" y="2351314"/>
            <a:ext cx="7602583" cy="4258492"/>
          </a:xfrm>
        </p:spPr>
      </p:pic>
      <p:sp>
        <p:nvSpPr>
          <p:cNvPr id="5" name="Content Placeholder 2"/>
          <p:cNvSpPr txBox="1">
            <a:spLocks/>
          </p:cNvSpPr>
          <p:nvPr/>
        </p:nvSpPr>
        <p:spPr>
          <a:xfrm>
            <a:off x="496389" y="2926080"/>
            <a:ext cx="3487781" cy="3265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solidFill>
                  <a:schemeClr val="bg2">
                    <a:lumMod val="25000"/>
                  </a:schemeClr>
                </a:solidFill>
              </a:rPr>
              <a:t>For this simulation notice how the including of air resistance doesn’t have any affect on the trajectory because as we saw in our planets info script the air in mercury is </a:t>
            </a:r>
            <a:r>
              <a:rPr lang="en-US" sz="2000" dirty="0" err="1">
                <a:solidFill>
                  <a:schemeClr val="bg2">
                    <a:lumMod val="25000"/>
                  </a:schemeClr>
                </a:solidFill>
              </a:rPr>
              <a:t>negligeable</a:t>
            </a:r>
            <a:r>
              <a:rPr lang="en-US" sz="2000" dirty="0">
                <a:solidFill>
                  <a:schemeClr val="bg2">
                    <a:lumMod val="25000"/>
                  </a:schemeClr>
                </a:solidFill>
              </a:rPr>
              <a:t> it almost has no air.</a:t>
            </a:r>
          </a:p>
        </p:txBody>
      </p:sp>
    </p:spTree>
    <p:extLst>
      <p:ext uri="{BB962C8B-B14F-4D97-AF65-F5344CB8AC3E}">
        <p14:creationId xmlns:p14="http://schemas.microsoft.com/office/powerpoint/2010/main" val="299899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04950" y="391888"/>
            <a:ext cx="10045336" cy="13062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solidFill>
                  <a:schemeClr val="bg2">
                    <a:lumMod val="25000"/>
                  </a:schemeClr>
                </a:solidFill>
              </a:rPr>
              <a:t>For this example the including of air resistance have big affectation on the trajectory of the ball because of the huge air density of the selected planet ‘</a:t>
            </a:r>
            <a:r>
              <a:rPr lang="en-US" sz="2000" dirty="0" err="1">
                <a:solidFill>
                  <a:schemeClr val="bg2">
                    <a:lumMod val="25000"/>
                  </a:schemeClr>
                </a:solidFill>
              </a:rPr>
              <a:t>venus</a:t>
            </a:r>
            <a:r>
              <a:rPr lang="en-US" sz="2000" dirty="0">
                <a:solidFill>
                  <a:schemeClr val="bg2">
                    <a:lumMod val="25000"/>
                  </a:schemeClr>
                </a:solidFill>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 y="1698172"/>
            <a:ext cx="5708469" cy="488550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419" y="1698171"/>
            <a:ext cx="5930535" cy="4885509"/>
          </a:xfrm>
          <a:prstGeom prst="rect">
            <a:avLst/>
          </a:prstGeom>
        </p:spPr>
      </p:pic>
    </p:spTree>
    <p:extLst>
      <p:ext uri="{BB962C8B-B14F-4D97-AF65-F5344CB8AC3E}">
        <p14:creationId xmlns:p14="http://schemas.microsoft.com/office/powerpoint/2010/main" val="45789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04950" y="391888"/>
            <a:ext cx="10045336" cy="1214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t>In this example, we explore the impact of the selected ball's mass (baseball, soccer, or basketball) on the trajectory, taking into account the influence of air resistance.</a:t>
            </a:r>
            <a:endParaRPr lang="en-US" sz="2000" dirty="0">
              <a:solidFill>
                <a:schemeClr val="bg2">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2" y="1606731"/>
            <a:ext cx="5617027" cy="509392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726" y="1606731"/>
            <a:ext cx="5917474" cy="5093926"/>
          </a:xfrm>
          <a:prstGeom prst="rect">
            <a:avLst/>
          </a:prstGeom>
        </p:spPr>
      </p:pic>
    </p:spTree>
    <p:extLst>
      <p:ext uri="{BB962C8B-B14F-4D97-AF65-F5344CB8AC3E}">
        <p14:creationId xmlns:p14="http://schemas.microsoft.com/office/powerpoint/2010/main" val="318291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sv-SE" dirty="0"/>
          </a:p>
        </p:txBody>
      </p:sp>
      <p:sp>
        <p:nvSpPr>
          <p:cNvPr id="3" name="Content Placeholder 2"/>
          <p:cNvSpPr>
            <a:spLocks noGrp="1"/>
          </p:cNvSpPr>
          <p:nvPr>
            <p:ph idx="1"/>
          </p:nvPr>
        </p:nvSpPr>
        <p:spPr>
          <a:xfrm>
            <a:off x="470264" y="2534194"/>
            <a:ext cx="11286308" cy="4101736"/>
          </a:xfrm>
        </p:spPr>
        <p:txBody>
          <a:bodyPr>
            <a:normAutofit/>
          </a:bodyPr>
          <a:lstStyle/>
          <a:p>
            <a:pPr>
              <a:buFont typeface="Arial" panose="020B0604020202020204" pitchFamily="34" charset="0"/>
              <a:buChar char="•"/>
            </a:pPr>
            <a:r>
              <a:rPr lang="en-US" sz="2000" dirty="0"/>
              <a:t>Projectile motion is a combination of horizontal and vertical motion. A projectile is an object upon which the only force acting is gravity.</a:t>
            </a:r>
          </a:p>
          <a:p>
            <a:pPr>
              <a:buFont typeface="Arial" panose="020B0604020202020204" pitchFamily="34" charset="0"/>
              <a:buChar char="•"/>
            </a:pPr>
            <a:r>
              <a:rPr lang="en-US" sz="2000" dirty="0"/>
              <a:t>Experience the power of visualization as you explore the </a:t>
            </a:r>
            <a:r>
              <a:rPr lang="en-US" sz="2000" dirty="0" smtClean="0"/>
              <a:t>world </a:t>
            </a:r>
            <a:r>
              <a:rPr lang="en-US" sz="2000" dirty="0"/>
              <a:t>of projectile With this interactive simulation, you can input the initial conditions of a projectile: its initial velocity (v0), launch angle, and starting positions in the x and y directions (x0 and y0). Witness the trajectory of the projectile come to life as it plots in real-time. But that's not all! We've taken it a step further by providing visual aids to enhance your understanding.</a:t>
            </a:r>
          </a:p>
          <a:p>
            <a:pPr>
              <a:buFont typeface="Arial" panose="020B0604020202020204" pitchFamily="34" charset="0"/>
              <a:buChar char="•"/>
            </a:pPr>
            <a:r>
              <a:rPr lang="en-US" sz="2000" dirty="0"/>
              <a:t>Imagine a scenario where you have a target situated 165 meters away from your position. Your task is to find the perfect angle to launch a projectile with an initial velocity of 35 m/s, so that it precisely hits the target. This challenge calls for a 3D simulation in MATLAB</a:t>
            </a:r>
            <a:endParaRPr lang="sv-SE" sz="2000" dirty="0"/>
          </a:p>
        </p:txBody>
      </p:sp>
    </p:spTree>
    <p:extLst>
      <p:ext uri="{BB962C8B-B14F-4D97-AF65-F5344CB8AC3E}">
        <p14:creationId xmlns:p14="http://schemas.microsoft.com/office/powerpoint/2010/main" val="308200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 y="1371600"/>
            <a:ext cx="11181807" cy="5225142"/>
          </a:xfrm>
          <a:prstGeom prst="rect">
            <a:avLst/>
          </a:prstGeom>
        </p:spPr>
      </p:pic>
      <p:sp>
        <p:nvSpPr>
          <p:cNvPr id="3" name="Content Placeholder 2"/>
          <p:cNvSpPr txBox="1">
            <a:spLocks/>
          </p:cNvSpPr>
          <p:nvPr/>
        </p:nvSpPr>
        <p:spPr>
          <a:xfrm>
            <a:off x="404950" y="391888"/>
            <a:ext cx="10045336" cy="9797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Notice the reduced impact of air resistance on the trajectory as the mass of the selected ball increases, highlighting the significance of mass in mitigating the effects of air resistance.</a:t>
            </a:r>
            <a:endParaRPr lang="en-US" sz="2000" dirty="0">
              <a:solidFill>
                <a:schemeClr val="bg2">
                  <a:lumMod val="50000"/>
                </a:schemeClr>
              </a:solidFill>
            </a:endParaRPr>
          </a:p>
        </p:txBody>
      </p:sp>
    </p:spTree>
    <p:extLst>
      <p:ext uri="{BB962C8B-B14F-4D97-AF65-F5344CB8AC3E}">
        <p14:creationId xmlns:p14="http://schemas.microsoft.com/office/powerpoint/2010/main" val="149379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32113" y="415636"/>
            <a:ext cx="10045336" cy="1343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This example demonstrates that using an angle of 45 degrees allows us to accurately hit the target in the 3D simulation. By finding the optimal launch angle, we achieve maximum range and accuracy. The results highlight the importance of projectile motion calculations in achieving desired outcomes.</a:t>
            </a:r>
            <a:endParaRPr lang="en-US" sz="2000" dirty="0">
              <a:solidFill>
                <a:schemeClr val="bg2">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1" y="1953490"/>
            <a:ext cx="5708469" cy="364374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3419" y="1953492"/>
            <a:ext cx="5930535" cy="3643743"/>
          </a:xfrm>
          <a:prstGeom prst="rect">
            <a:avLst/>
          </a:prstGeom>
        </p:spPr>
      </p:pic>
      <p:sp>
        <p:nvSpPr>
          <p:cNvPr id="5" name="Content Placeholder 2"/>
          <p:cNvSpPr txBox="1">
            <a:spLocks/>
          </p:cNvSpPr>
          <p:nvPr/>
        </p:nvSpPr>
        <p:spPr>
          <a:xfrm>
            <a:off x="96982" y="5874328"/>
            <a:ext cx="11946972" cy="9836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After successfully hitting the target, a captivating animation resembling a "die" motion is displayed, adding an element of visual engagement to the simulation.</a:t>
            </a:r>
            <a:endParaRPr lang="en-US" sz="2000" dirty="0">
              <a:solidFill>
                <a:schemeClr val="bg2">
                  <a:lumMod val="50000"/>
                </a:schemeClr>
              </a:solidFill>
            </a:endParaRPr>
          </a:p>
        </p:txBody>
      </p:sp>
    </p:spTree>
    <p:extLst>
      <p:ext uri="{BB962C8B-B14F-4D97-AF65-F5344CB8AC3E}">
        <p14:creationId xmlns:p14="http://schemas.microsoft.com/office/powerpoint/2010/main" val="27754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sv-SE" dirty="0"/>
          </a:p>
        </p:txBody>
      </p:sp>
      <p:sp>
        <p:nvSpPr>
          <p:cNvPr id="3" name="Content Placeholder 2"/>
          <p:cNvSpPr>
            <a:spLocks noGrp="1"/>
          </p:cNvSpPr>
          <p:nvPr>
            <p:ph idx="1"/>
          </p:nvPr>
        </p:nvSpPr>
        <p:spPr>
          <a:xfrm>
            <a:off x="470264" y="2603500"/>
            <a:ext cx="11234056" cy="3797300"/>
          </a:xfrm>
        </p:spPr>
        <p:txBody>
          <a:bodyPr/>
          <a:lstStyle/>
          <a:p>
            <a:pPr>
              <a:buFont typeface="Arial" panose="020B0604020202020204" pitchFamily="34" charset="0"/>
              <a:buChar char="•"/>
            </a:pPr>
            <a:r>
              <a:rPr lang="sv-SE" sz="2000" dirty="0">
                <a:hlinkClick r:id="rId2"/>
              </a:rPr>
              <a:t>Introduction_To_ProjectilMotion</a:t>
            </a:r>
            <a:endParaRPr lang="sv-SE" sz="2000" dirty="0"/>
          </a:p>
          <a:p>
            <a:pPr>
              <a:buFont typeface="Arial" panose="020B0604020202020204" pitchFamily="34" charset="0"/>
              <a:buChar char="•"/>
            </a:pPr>
            <a:r>
              <a:rPr lang="sv-SE" sz="2000" dirty="0">
                <a:solidFill>
                  <a:schemeClr val="bg2">
                    <a:lumMod val="10000"/>
                  </a:schemeClr>
                </a:solidFill>
                <a:hlinkClick r:id="rId3"/>
              </a:rPr>
              <a:t>Throw_a_ball_in_space</a:t>
            </a:r>
            <a:endParaRPr lang="sv-SE" sz="2000" dirty="0">
              <a:solidFill>
                <a:schemeClr val="bg2">
                  <a:lumMod val="10000"/>
                </a:schemeClr>
              </a:solidFill>
            </a:endParaRPr>
          </a:p>
          <a:p>
            <a:pPr>
              <a:buFont typeface="Arial" panose="020B0604020202020204" pitchFamily="34" charset="0"/>
              <a:buChar char="•"/>
            </a:pPr>
            <a:r>
              <a:rPr lang="sv-SE" sz="2000" dirty="0">
                <a:solidFill>
                  <a:schemeClr val="bg2">
                    <a:lumMod val="10000"/>
                  </a:schemeClr>
                </a:solidFill>
                <a:hlinkClick r:id="rId4"/>
              </a:rPr>
              <a:t>Projectile_WithoutAirResistance</a:t>
            </a:r>
            <a:endParaRPr lang="sv-SE" sz="2000" dirty="0">
              <a:solidFill>
                <a:schemeClr val="bg2">
                  <a:lumMod val="10000"/>
                </a:schemeClr>
              </a:solidFill>
            </a:endParaRPr>
          </a:p>
          <a:p>
            <a:pPr>
              <a:buFont typeface="Arial" panose="020B0604020202020204" pitchFamily="34" charset="0"/>
              <a:buChar char="•"/>
            </a:pPr>
            <a:r>
              <a:rPr lang="sv-SE" sz="2000" dirty="0">
                <a:solidFill>
                  <a:schemeClr val="bg2">
                    <a:lumMod val="10000"/>
                  </a:schemeClr>
                </a:solidFill>
                <a:hlinkClick r:id="rId5"/>
              </a:rPr>
              <a:t>Projectile_WithAirResistance</a:t>
            </a:r>
            <a:endParaRPr lang="sv-SE" sz="2000" dirty="0">
              <a:solidFill>
                <a:schemeClr val="bg2">
                  <a:lumMod val="10000"/>
                </a:schemeClr>
              </a:solidFill>
            </a:endParaRPr>
          </a:p>
          <a:p>
            <a:pPr>
              <a:buFont typeface="Arial" panose="020B0604020202020204" pitchFamily="34" charset="0"/>
              <a:buChar char="•"/>
            </a:pPr>
            <a:r>
              <a:rPr lang="en-US" sz="2000" dirty="0" err="1">
                <a:solidFill>
                  <a:schemeClr val="bg2">
                    <a:lumMod val="10000"/>
                  </a:schemeClr>
                </a:solidFill>
                <a:hlinkClick r:id="rId6"/>
              </a:rPr>
              <a:t>WithAirResistance_Formulas</a:t>
            </a:r>
            <a:endParaRPr lang="en-US" sz="2000" dirty="0">
              <a:solidFill>
                <a:schemeClr val="bg2">
                  <a:lumMod val="10000"/>
                </a:schemeClr>
              </a:solidFill>
            </a:endParaRPr>
          </a:p>
          <a:p>
            <a:pPr>
              <a:buFont typeface="Arial" panose="020B0604020202020204" pitchFamily="34" charset="0"/>
              <a:buChar char="•"/>
            </a:pPr>
            <a:r>
              <a:rPr lang="en-US" sz="2000" dirty="0">
                <a:solidFill>
                  <a:schemeClr val="bg2">
                    <a:lumMod val="10000"/>
                  </a:schemeClr>
                </a:solidFill>
                <a:hlinkClick r:id="rId7"/>
              </a:rPr>
              <a:t>Simulink3D_Tutorial</a:t>
            </a:r>
            <a:endParaRPr lang="en-US" sz="2000" dirty="0">
              <a:solidFill>
                <a:schemeClr val="bg2">
                  <a:lumMod val="10000"/>
                </a:schemeClr>
              </a:solidFill>
            </a:endParaRPr>
          </a:p>
          <a:p>
            <a:pPr>
              <a:buFont typeface="Arial" panose="020B0604020202020204" pitchFamily="34" charset="0"/>
              <a:buChar char="•"/>
            </a:pPr>
            <a:endParaRPr lang="en-US" sz="2000" dirty="0">
              <a:solidFill>
                <a:schemeClr val="bg2">
                  <a:lumMod val="10000"/>
                </a:schemeClr>
              </a:solidFill>
            </a:endParaRPr>
          </a:p>
          <a:p>
            <a:pPr>
              <a:buFont typeface="Arial" panose="020B0604020202020204" pitchFamily="34" charset="0"/>
              <a:buChar char="•"/>
            </a:pPr>
            <a:endParaRPr lang="en-US" sz="2000" dirty="0">
              <a:solidFill>
                <a:schemeClr val="bg2">
                  <a:lumMod val="10000"/>
                </a:schemeClr>
              </a:solidFill>
            </a:endParaRPr>
          </a:p>
          <a:p>
            <a:pPr marL="0" indent="0">
              <a:buNone/>
            </a:pPr>
            <a:endParaRPr lang="sv-SE" dirty="0">
              <a:solidFill>
                <a:schemeClr val="bg2">
                  <a:lumMod val="10000"/>
                </a:schemeClr>
              </a:solidFill>
            </a:endParaRPr>
          </a:p>
          <a:p>
            <a:pPr>
              <a:buFont typeface="Arial" panose="020B0604020202020204" pitchFamily="34" charset="0"/>
              <a:buChar char="•"/>
            </a:pPr>
            <a:endParaRPr lang="sv-SE" dirty="0">
              <a:solidFill>
                <a:schemeClr val="bg2">
                  <a:lumMod val="10000"/>
                </a:schemeClr>
              </a:solidFill>
            </a:endParaRPr>
          </a:p>
          <a:p>
            <a:pPr>
              <a:buFont typeface="Arial" panose="020B0604020202020204" pitchFamily="34" charset="0"/>
              <a:buChar char="•"/>
            </a:pPr>
            <a:endParaRPr lang="sv-SE" dirty="0"/>
          </a:p>
        </p:txBody>
      </p:sp>
    </p:spTree>
    <p:extLst>
      <p:ext uri="{BB962C8B-B14F-4D97-AF65-F5344CB8AC3E}">
        <p14:creationId xmlns:p14="http://schemas.microsoft.com/office/powerpoint/2010/main" val="23693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09453" y="1832791"/>
            <a:ext cx="11234056" cy="3797300"/>
          </a:xfrm>
          <a:prstGeom prst="rect">
            <a:avLst/>
          </a:prstGeom>
        </p:spPr>
        <p:txBody>
          <a:bodyPr anchor="ct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sv-SE" sz="4000" dirty="0"/>
              <a:t>Thanks for your attention!.</a:t>
            </a:r>
            <a:endParaRPr lang="en-US" sz="4000" dirty="0">
              <a:solidFill>
                <a:schemeClr val="bg2">
                  <a:lumMod val="10000"/>
                </a:schemeClr>
              </a:solidFill>
            </a:endParaRPr>
          </a:p>
          <a:p>
            <a:pPr>
              <a:buFont typeface="Arial" panose="020B0604020202020204" pitchFamily="34" charset="0"/>
              <a:buChar char="•"/>
            </a:pPr>
            <a:endParaRPr lang="en-US" sz="2000" dirty="0">
              <a:solidFill>
                <a:schemeClr val="bg2">
                  <a:lumMod val="10000"/>
                </a:schemeClr>
              </a:solidFill>
            </a:endParaRPr>
          </a:p>
          <a:p>
            <a:pPr marL="0" indent="0">
              <a:buFont typeface="Wingdings 3" charset="2"/>
              <a:buNone/>
            </a:pPr>
            <a:endParaRPr lang="sv-SE" dirty="0">
              <a:solidFill>
                <a:schemeClr val="bg2">
                  <a:lumMod val="10000"/>
                </a:schemeClr>
              </a:solidFill>
            </a:endParaRPr>
          </a:p>
          <a:p>
            <a:pPr>
              <a:buFont typeface="Arial" panose="020B0604020202020204" pitchFamily="34" charset="0"/>
              <a:buChar char="•"/>
            </a:pPr>
            <a:endParaRPr lang="sv-SE" dirty="0">
              <a:solidFill>
                <a:schemeClr val="bg2">
                  <a:lumMod val="10000"/>
                </a:schemeClr>
              </a:solidFill>
            </a:endParaRPr>
          </a:p>
          <a:p>
            <a:pPr>
              <a:buFont typeface="Arial" panose="020B0604020202020204" pitchFamily="34" charset="0"/>
              <a:buChar char="•"/>
            </a:pPr>
            <a:endParaRPr lang="sv-SE" dirty="0"/>
          </a:p>
        </p:txBody>
      </p:sp>
    </p:spTree>
    <p:extLst>
      <p:ext uri="{BB962C8B-B14F-4D97-AF65-F5344CB8AC3E}">
        <p14:creationId xmlns:p14="http://schemas.microsoft.com/office/powerpoint/2010/main" val="372158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t>
            </a:r>
            <a:r>
              <a:rPr lang="en-US" dirty="0"/>
              <a:t>Model Equations</a:t>
            </a:r>
            <a:endParaRPr lang="sv-S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6389" y="2603500"/>
                <a:ext cx="5146765" cy="3416300"/>
              </a:xfrm>
            </p:spPr>
            <p:txBody>
              <a:bodyPr>
                <a:normAutofit/>
              </a:bodyPr>
              <a:lstStyle/>
              <a:p>
                <a:pPr marL="0" indent="0">
                  <a:buNone/>
                </a:pPr>
                <a:r>
                  <a:rPr lang="en-AS" sz="2400" dirty="0">
                    <a:solidFill>
                      <a:srgbClr val="FF0000"/>
                    </a:solidFill>
                  </a:rPr>
                  <a:t>1. </a:t>
                </a:r>
                <a:r>
                  <a:rPr lang="en-US" sz="2400" dirty="0">
                    <a:solidFill>
                      <a:srgbClr val="FF0000"/>
                    </a:solidFill>
                  </a:rPr>
                  <a:t>Without Air Resistance:</a:t>
                </a:r>
              </a:p>
              <a:p>
                <a:pPr>
                  <a:buFont typeface="Arial" panose="020B0604020202020204" pitchFamily="34" charset="0"/>
                  <a:buChar char="•"/>
                </a:pPr>
                <a:r>
                  <a:rPr lang="en-US" sz="2000" dirty="0"/>
                  <a:t>Assume:</a:t>
                </a:r>
              </a:p>
              <a:p>
                <a:pPr marL="0" indent="0">
                  <a:buNone/>
                </a:pPr>
                <a:r>
                  <a:rPr lang="en-US" dirty="0"/>
                  <a:t>     ○ Air resistance is negligible </a:t>
                </a:r>
              </a:p>
              <a:p>
                <a:pPr marL="0" indent="0">
                  <a:buNone/>
                </a:pPr>
                <a:r>
                  <a:rPr lang="en-US" dirty="0"/>
                  <a:t>     ○ The only external force is due to gravity</a:t>
                </a:r>
              </a:p>
              <a:p>
                <a:pPr>
                  <a:buFont typeface="Arial" panose="020B0604020202020204" pitchFamily="34" charset="0"/>
                  <a:buChar char="•"/>
                </a:pPr>
                <a:r>
                  <a:rPr lang="en-US" dirty="0"/>
                  <a:t>A projectile with a mass m is fired</a:t>
                </a:r>
              </a:p>
              <a:p>
                <a:pPr marL="0" indent="0">
                  <a:buNone/>
                </a:pPr>
                <a:r>
                  <a:rPr lang="en-US" dirty="0"/>
                  <a:t>     ○ initial point (x0, y0)</a:t>
                </a:r>
              </a:p>
              <a:p>
                <a:pPr marL="0" indent="0">
                  <a:buNone/>
                </a:pPr>
                <a:r>
                  <a:rPr lang="en-US" dirty="0"/>
                  <a:t>     ○ angle of elevation </a:t>
                </a:r>
                <a:r>
                  <a:rPr lang="el-GR" dirty="0"/>
                  <a:t>θ</a:t>
                </a:r>
                <a:endParaRPr lang="en-US" dirty="0"/>
              </a:p>
              <a:p>
                <a:pPr marL="0" indent="0">
                  <a:buNone/>
                </a:pPr>
                <a:r>
                  <a:rPr lang="en-US" dirty="0"/>
                  <a:t>     ○ initial velocity </a:t>
                </a:r>
                <a14:m>
                  <m:oMath xmlns:m="http://schemas.openxmlformats.org/officeDocument/2006/math">
                    <m:r>
                      <a:rPr lang="en-US"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r>
                          <a:rPr lang="en-US" b="0" i="1" smtClean="0">
                            <a:latin typeface="Cambria Math" panose="02040503050406030204" pitchFamily="18" charset="0"/>
                          </a:rPr>
                          <m:t>0</m:t>
                        </m:r>
                      </m:e>
                    </m:acc>
                    <m:r>
                      <a:rPr lang="en-US" b="0" i="1" smtClean="0">
                        <a:latin typeface="Cambria Math" panose="02040503050406030204" pitchFamily="18" charset="0"/>
                      </a:rPr>
                      <m:t> </m:t>
                    </m:r>
                  </m:oMath>
                </a14:m>
                <a:endParaRPr lang="en-US" sz="2400" b="0"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6389" y="2603500"/>
                <a:ext cx="5146765" cy="3416300"/>
              </a:xfrm>
              <a:blipFill>
                <a:blip r:embed="rId2"/>
                <a:stretch>
                  <a:fillRect l="-1775" t="-1426" b="-178"/>
                </a:stretch>
              </a:blipFill>
            </p:spPr>
            <p:txBody>
              <a:bodyPr/>
              <a:lstStyle/>
              <a:p>
                <a:r>
                  <a:rPr lang="sv-SE">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20" y="3057616"/>
            <a:ext cx="3670663" cy="2508068"/>
          </a:xfrm>
          <a:prstGeom prst="rect">
            <a:avLst/>
          </a:prstGeom>
        </p:spPr>
      </p:pic>
    </p:spTree>
    <p:extLst>
      <p:ext uri="{BB962C8B-B14F-4D97-AF65-F5344CB8AC3E}">
        <p14:creationId xmlns:p14="http://schemas.microsoft.com/office/powerpoint/2010/main" val="28196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txBox="1">
                <a:spLocks/>
              </p:cNvSpPr>
              <p:nvPr/>
            </p:nvSpPr>
            <p:spPr>
              <a:xfrm>
                <a:off x="509451" y="274320"/>
                <a:ext cx="9940835" cy="625710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Recall Newton’s second law of motion: if at any time t, a force F(t) acts on an object of mass m producing an acceleration </a:t>
                </a:r>
                <a:r>
                  <a:rPr lang="sv-SE"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a14:m>
                <a:r>
                  <a:rPr lang="en-US" dirty="0"/>
                  <a:t>(t) = m</a:t>
                </a:r>
                <a14:m>
                  <m:oMath xmlns:m="http://schemas.openxmlformats.org/officeDocument/2006/math">
                    <m:acc>
                      <m:accPr>
                        <m:chr m:val="⃗"/>
                        <m:ctrlPr>
                          <a:rPr lang="sv-SE"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t>
                </a:r>
              </a:p>
              <a:p>
                <a:pPr>
                  <a:buFont typeface="Arial" panose="020B0604020202020204" pitchFamily="34" charset="0"/>
                  <a:buChar char="•"/>
                </a:pPr>
                <a:r>
                  <a:rPr lang="en-US" dirty="0"/>
                  <a:t>Let’s define v0 =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𝑣</m:t>
                        </m:r>
                        <m:r>
                          <a:rPr lang="en-US" b="0" i="1" smtClean="0">
                            <a:latin typeface="Cambria Math" panose="02040503050406030204" pitchFamily="18" charset="0"/>
                          </a:rPr>
                          <m:t>0</m:t>
                        </m:r>
                      </m:e>
                    </m:acc>
                  </m:oMath>
                </a14:m>
                <a:r>
                  <a:rPr lang="en-US" dirty="0"/>
                  <a:t>∣ (we’re just renaming the initial speed, or the magnitude of the initial velocity)</a:t>
                </a:r>
              </a:p>
              <a:p>
                <a:pPr marL="0" indent="0">
                  <a:buNone/>
                </a:pPr>
                <a:endParaRPr lang="en-AS" dirty="0"/>
              </a:p>
              <a:p>
                <a:pPr>
                  <a:buFont typeface="Arial" panose="020B0604020202020204" pitchFamily="34" charset="0"/>
                  <a:buChar char="•"/>
                </a:pPr>
                <a:r>
                  <a:rPr lang="en-US" dirty="0"/>
                  <a:t>We need an expression for the acceleration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𝑎</m:t>
                        </m:r>
                      </m:e>
                    </m:acc>
                  </m:oMath>
                </a14:m>
                <a:r>
                  <a:rPr lang="en-US" dirty="0"/>
                  <a:t> of the projectile. Since the only external force is due to gravity, which acts downward, we have that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𝐹</m:t>
                        </m:r>
                      </m:e>
                    </m:acc>
                  </m:oMath>
                </a14:m>
                <a:r>
                  <a:rPr lang="en-US" dirty="0"/>
                  <a:t>(t) = m</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𝑎</m:t>
                        </m:r>
                      </m:e>
                    </m:acc>
                  </m:oMath>
                </a14:m>
                <a:r>
                  <a:rPr lang="en-US" dirty="0"/>
                  <a:t>(t) = ⟨0, −mg⟩.</a:t>
                </a:r>
                <a:endParaRPr lang="en-AS" dirty="0"/>
              </a:p>
              <a:p>
                <a:pPr marL="0" indent="0">
                  <a:buNone/>
                </a:pPr>
                <a:endParaRPr lang="en-AS" dirty="0">
                  <a:ln>
                    <a:noFill/>
                  </a:ln>
                  <a:solidFill>
                    <a:schemeClr val="tx1"/>
                  </a:solidFill>
                </a:endParaRPr>
              </a:p>
              <a:p>
                <a:pPr>
                  <a:buFont typeface="Arial" panose="020B0604020202020204" pitchFamily="34" charset="0"/>
                  <a:buChar char="•"/>
                </a:pPr>
                <a:r>
                  <a:rPr lang="en-US" dirty="0"/>
                  <a:t>Recall that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𝑎</m:t>
                        </m:r>
                      </m:e>
                    </m:acc>
                  </m:oMath>
                </a14:m>
                <a:r>
                  <a:rPr lang="en-US" dirty="0"/>
                  <a:t>(t) =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𝑣</m:t>
                        </m:r>
                      </m:e>
                    </m:acc>
                  </m:oMath>
                </a14:m>
                <a:r>
                  <a:rPr lang="en-US" dirty="0"/>
                  <a:t>′(t)</a:t>
                </a:r>
                <a:r>
                  <a:rPr lang="en-AS" dirty="0"/>
                  <a:t> </a:t>
                </a:r>
                <a14:m>
                  <m:oMath xmlns:m="http://schemas.openxmlformats.org/officeDocument/2006/math">
                    <m:r>
                      <a:rPr lang="en-AS" dirty="0">
                        <a:latin typeface="Cambria Math" panose="02040503050406030204" pitchFamily="18" charset="0"/>
                      </a:rPr>
                      <m:t>⇒</m:t>
                    </m:r>
                  </m:oMath>
                </a14:m>
                <a:r>
                  <a:rPr lang="en-AS" dirty="0"/>
                  <a:t> </a:t>
                </a:r>
                <a14:m>
                  <m:oMath xmlns:m="http://schemas.openxmlformats.org/officeDocument/2006/math">
                    <m:acc>
                      <m:accPr>
                        <m:chr m:val="⃗"/>
                        <m:ctrlPr>
                          <a:rPr lang="en-US" i="1">
                            <a:latin typeface="Cambria Math" panose="02040503050406030204" pitchFamily="18" charset="0"/>
                          </a:rPr>
                        </m:ctrlPr>
                      </m:accPr>
                      <m:e>
                        <m:r>
                          <a:rPr lang="en-AS" i="1">
                            <a:latin typeface="Cambria Math" panose="02040503050406030204" pitchFamily="18" charset="0"/>
                          </a:rPr>
                          <m:t>𝑣</m:t>
                        </m:r>
                      </m:e>
                    </m:acc>
                  </m:oMath>
                </a14:m>
                <a:r>
                  <a:rPr lang="en-US" dirty="0"/>
                  <a:t>(t)</a:t>
                </a:r>
                <a:r>
                  <a:rPr lang="en-AS" dirty="0"/>
                  <a:t>=</a:t>
                </a:r>
                <a14:m>
                  <m:oMath xmlns:m="http://schemas.openxmlformats.org/officeDocument/2006/math">
                    <m:nary>
                      <m:naryPr>
                        <m:limLoc m:val="undOvr"/>
                        <m:subHide m:val="on"/>
                        <m:supHide m:val="on"/>
                        <m:ctrlPr>
                          <a:rPr lang="en-AS"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AS" i="1">
                                <a:latin typeface="Cambria Math" panose="02040503050406030204" pitchFamily="18" charset="0"/>
                              </a:rPr>
                              <m:t>𝑎</m:t>
                            </m:r>
                          </m:e>
                        </m:acc>
                        <m:r>
                          <m:rPr>
                            <m:nor/>
                          </m:rPr>
                          <a:rPr lang="en-US" dirty="0"/>
                          <m:t>(</m:t>
                        </m:r>
                        <m:r>
                          <m:rPr>
                            <m:nor/>
                          </m:rPr>
                          <a:rPr lang="en-US" dirty="0"/>
                          <m:t>t</m:t>
                        </m:r>
                        <m:r>
                          <m:rPr>
                            <m:nor/>
                          </m:rPr>
                          <a:rPr lang="en-US" dirty="0"/>
                          <m:t>)</m:t>
                        </m:r>
                        <m:r>
                          <a:rPr lang="en-AS" b="0" i="1" dirty="0" smtClean="0">
                            <a:latin typeface="Cambria Math" panose="02040503050406030204" pitchFamily="18" charset="0"/>
                          </a:rPr>
                          <m:t>𝑑𝑡</m:t>
                        </m:r>
                      </m:e>
                    </m:nary>
                    <m:r>
                      <a:rPr lang="en-AS" b="0" i="0" smtClean="0">
                        <a:latin typeface="Cambria Math" panose="02040503050406030204" pitchFamily="18" charset="0"/>
                      </a:rPr>
                      <m:t>=&lt;</m:t>
                    </m:r>
                    <m:r>
                      <m:rPr>
                        <m:sty m:val="p"/>
                      </m:rPr>
                      <a:rPr lang="en-AS" b="0" i="0" smtClean="0">
                        <a:latin typeface="Cambria Math" panose="02040503050406030204" pitchFamily="18" charset="0"/>
                      </a:rPr>
                      <m:t>c</m:t>
                    </m:r>
                    <m:r>
                      <a:rPr lang="en-AS" b="0" i="0" smtClean="0">
                        <a:latin typeface="Cambria Math" panose="02040503050406030204" pitchFamily="18" charset="0"/>
                      </a:rPr>
                      <m:t>1,</m:t>
                    </m:r>
                    <m:r>
                      <m:rPr>
                        <m:sty m:val="p"/>
                      </m:rPr>
                      <a:rPr lang="en-AS" b="0" i="0" smtClean="0">
                        <a:latin typeface="Cambria Math" panose="02040503050406030204" pitchFamily="18" charset="0"/>
                      </a:rPr>
                      <m:t>c</m:t>
                    </m:r>
                    <m:r>
                      <a:rPr lang="en-AS" b="0" i="0" smtClean="0">
                        <a:latin typeface="Cambria Math" panose="02040503050406030204" pitchFamily="18" charset="0"/>
                      </a:rPr>
                      <m:t>2−</m:t>
                    </m:r>
                    <m:r>
                      <m:rPr>
                        <m:sty m:val="p"/>
                      </m:rPr>
                      <a:rPr lang="en-AS" b="0" i="0" smtClean="0">
                        <a:latin typeface="Cambria Math" panose="02040503050406030204" pitchFamily="18" charset="0"/>
                      </a:rPr>
                      <m:t>gt</m:t>
                    </m:r>
                    <m:r>
                      <a:rPr lang="en-AS" b="0" i="0" smtClean="0">
                        <a:latin typeface="Cambria Math" panose="02040503050406030204" pitchFamily="18" charset="0"/>
                      </a:rPr>
                      <m:t>&gt;</m:t>
                    </m:r>
                  </m:oMath>
                </a14:m>
                <a:r>
                  <a:rPr lang="en-AS" dirty="0">
                    <a:ln>
                      <a:noFill/>
                    </a:ln>
                    <a:solidFill>
                      <a:schemeClr val="tx1"/>
                    </a:solidFill>
                  </a:rPr>
                  <a:t> </a:t>
                </a:r>
                <a:r>
                  <a:rPr lang="en-AS" dirty="0">
                    <a:solidFill>
                      <a:schemeClr val="bg2">
                        <a:lumMod val="25000"/>
                      </a:schemeClr>
                    </a:solidFill>
                  </a:rPr>
                  <a:t>since </a:t>
                </a:r>
                <a:r>
                  <a:rPr lang="en-AS" dirty="0">
                    <a:ln>
                      <a:noFill/>
                    </a:ln>
                    <a:solidFill>
                      <a:schemeClr val="tx1"/>
                    </a:solidFill>
                  </a:rPr>
                  <a:t> </a:t>
                </a:r>
                <a14:m>
                  <m:oMath xmlns:m="http://schemas.openxmlformats.org/officeDocument/2006/math">
                    <m:acc>
                      <m:accPr>
                        <m:chr m:val="⃗"/>
                        <m:ctrlPr>
                          <a:rPr lang="en-US" i="1">
                            <a:latin typeface="Cambria Math" panose="02040503050406030204" pitchFamily="18" charset="0"/>
                          </a:rPr>
                        </m:ctrlPr>
                      </m:accPr>
                      <m:e>
                        <m:r>
                          <a:rPr lang="en-AS" i="1">
                            <a:latin typeface="Cambria Math" panose="02040503050406030204" pitchFamily="18" charset="0"/>
                          </a:rPr>
                          <m:t>𝑣</m:t>
                        </m:r>
                      </m:e>
                    </m:acc>
                    <m:d>
                      <m:dPr>
                        <m:ctrlPr>
                          <a:rPr lang="en-AS" b="0" i="1" smtClean="0">
                            <a:latin typeface="Cambria Math" panose="02040503050406030204" pitchFamily="18" charset="0"/>
                          </a:rPr>
                        </m:ctrlPr>
                      </m:dPr>
                      <m:e>
                        <m:r>
                          <a:rPr lang="en-AS" b="0" i="0" smtClean="0">
                            <a:latin typeface="Cambria Math" panose="02040503050406030204" pitchFamily="18" charset="0"/>
                          </a:rPr>
                          <m:t>0</m:t>
                        </m:r>
                      </m:e>
                    </m:d>
                    <m:r>
                      <a:rPr lang="en-AS" b="0" i="0" smtClean="0">
                        <a:latin typeface="Cambria Math" panose="02040503050406030204" pitchFamily="18" charset="0"/>
                      </a:rPr>
                      <m:t>=</m:t>
                    </m:r>
                    <m:acc>
                      <m:accPr>
                        <m:chr m:val="⃗"/>
                        <m:ctrlPr>
                          <a:rPr lang="en-US" i="1">
                            <a:latin typeface="Cambria Math" panose="02040503050406030204" pitchFamily="18" charset="0"/>
                          </a:rPr>
                        </m:ctrlPr>
                      </m:accPr>
                      <m:e>
                        <m:r>
                          <a:rPr lang="en-AS" i="1">
                            <a:latin typeface="Cambria Math" panose="02040503050406030204" pitchFamily="18" charset="0"/>
                          </a:rPr>
                          <m:t>𝑣</m:t>
                        </m:r>
                        <m:r>
                          <a:rPr lang="en-US" b="0" i="1" smtClean="0">
                            <a:latin typeface="Cambria Math" panose="02040503050406030204" pitchFamily="18" charset="0"/>
                          </a:rPr>
                          <m:t>0</m:t>
                        </m:r>
                      </m:e>
                    </m:acc>
                    <m:r>
                      <a:rPr lang="en-AS" b="0" i="0" smtClean="0">
                        <a:latin typeface="Cambria Math" panose="02040503050406030204" pitchFamily="18" charset="0"/>
                      </a:rPr>
                      <m:t>=&lt;</m:t>
                    </m:r>
                    <m:r>
                      <m:rPr>
                        <m:sty m:val="p"/>
                      </m:rPr>
                      <a:rPr lang="en-AS" b="0" i="0" smtClean="0">
                        <a:latin typeface="Cambria Math" panose="02040503050406030204" pitchFamily="18" charset="0"/>
                      </a:rPr>
                      <m:t>v</m:t>
                    </m:r>
                    <m:r>
                      <a:rPr lang="en-AS" b="0" i="0" smtClean="0">
                        <a:latin typeface="Cambria Math" panose="02040503050406030204" pitchFamily="18" charset="0"/>
                      </a:rPr>
                      <m:t>0 </m:t>
                    </m:r>
                    <m:r>
                      <m:rPr>
                        <m:sty m:val="p"/>
                      </m:rPr>
                      <a:rPr lang="en-AS" b="0" i="0" smtClean="0">
                        <a:latin typeface="Cambria Math" panose="02040503050406030204" pitchFamily="18" charset="0"/>
                      </a:rPr>
                      <m:t>cos</m:t>
                    </m:r>
                    <m:r>
                      <a:rPr lang="en-AS" b="0" i="0" smtClean="0">
                        <a:latin typeface="Cambria Math" panose="02040503050406030204" pitchFamily="18" charset="0"/>
                      </a:rPr>
                      <m:t> </m:t>
                    </m:r>
                    <m:r>
                      <m:rPr>
                        <m:nor/>
                      </m:rPr>
                      <a:rPr lang="el-GR" dirty="0"/>
                      <m:t>θ</m:t>
                    </m:r>
                    <m:r>
                      <a:rPr lang="en-AS" b="0" i="0" dirty="0" smtClean="0">
                        <a:latin typeface="Cambria Math" panose="02040503050406030204" pitchFamily="18" charset="0"/>
                      </a:rPr>
                      <m:t>,</m:t>
                    </m:r>
                    <m:r>
                      <m:rPr>
                        <m:sty m:val="p"/>
                      </m:rPr>
                      <a:rPr lang="en-AS" b="0" i="0" dirty="0" smtClean="0">
                        <a:latin typeface="Cambria Math" panose="02040503050406030204" pitchFamily="18" charset="0"/>
                      </a:rPr>
                      <m:t>v</m:t>
                    </m:r>
                    <m:r>
                      <a:rPr lang="en-AS" b="0" i="0" dirty="0" smtClean="0">
                        <a:latin typeface="Cambria Math" panose="02040503050406030204" pitchFamily="18" charset="0"/>
                      </a:rPr>
                      <m:t>0 </m:t>
                    </m:r>
                    <m:r>
                      <m:rPr>
                        <m:sty m:val="p"/>
                      </m:rPr>
                      <a:rPr lang="en-AS" b="0" i="0" dirty="0" smtClean="0">
                        <a:latin typeface="Cambria Math" panose="02040503050406030204" pitchFamily="18" charset="0"/>
                      </a:rPr>
                      <m:t>sin</m:t>
                    </m:r>
                    <m:r>
                      <m:rPr>
                        <m:nor/>
                      </m:rPr>
                      <a:rPr lang="en-AS" b="0" i="0" dirty="0" smtClean="0">
                        <a:latin typeface="Cambria Math" panose="02040503050406030204" pitchFamily="18" charset="0"/>
                      </a:rPr>
                      <m:t> </m:t>
                    </m:r>
                    <m:r>
                      <m:rPr>
                        <m:nor/>
                      </m:rPr>
                      <a:rPr lang="el-GR" dirty="0"/>
                      <m:t>θ</m:t>
                    </m:r>
                    <m:r>
                      <a:rPr lang="en-AS" b="0" i="0" dirty="0" smtClean="0">
                        <a:latin typeface="Cambria Math" panose="02040503050406030204" pitchFamily="18" charset="0"/>
                      </a:rPr>
                      <m:t>&gt; ⇒ </m:t>
                    </m:r>
                    <m:r>
                      <a:rPr lang="en-AS" b="0" i="0" smtClean="0">
                        <a:latin typeface="Cambria Math" panose="02040503050406030204" pitchFamily="18" charset="0"/>
                      </a:rPr>
                      <m:t>&lt;</m:t>
                    </m:r>
                    <m:r>
                      <m:rPr>
                        <m:sty m:val="p"/>
                      </m:rPr>
                      <a:rPr lang="en-AS">
                        <a:latin typeface="Cambria Math" panose="02040503050406030204" pitchFamily="18" charset="0"/>
                      </a:rPr>
                      <m:t>v</m:t>
                    </m:r>
                    <m:r>
                      <a:rPr lang="en-AS">
                        <a:latin typeface="Cambria Math" panose="02040503050406030204" pitchFamily="18" charset="0"/>
                      </a:rPr>
                      <m:t>0 </m:t>
                    </m:r>
                    <m:r>
                      <m:rPr>
                        <m:sty m:val="p"/>
                      </m:rPr>
                      <a:rPr lang="en-AS">
                        <a:latin typeface="Cambria Math" panose="02040503050406030204" pitchFamily="18" charset="0"/>
                      </a:rPr>
                      <m:t>cos</m:t>
                    </m:r>
                    <m:r>
                      <a:rPr lang="en-AS">
                        <a:latin typeface="Cambria Math" panose="02040503050406030204" pitchFamily="18" charset="0"/>
                      </a:rPr>
                      <m:t> </m:t>
                    </m:r>
                    <m:r>
                      <m:rPr>
                        <m:nor/>
                      </m:rPr>
                      <a:rPr lang="el-GR" dirty="0"/>
                      <m:t>θ</m:t>
                    </m:r>
                    <m:r>
                      <a:rPr lang="en-AS" dirty="0">
                        <a:latin typeface="Cambria Math" panose="02040503050406030204" pitchFamily="18" charset="0"/>
                      </a:rPr>
                      <m:t>,</m:t>
                    </m:r>
                    <m:r>
                      <m:rPr>
                        <m:sty m:val="p"/>
                      </m:rPr>
                      <a:rPr lang="en-AS" dirty="0">
                        <a:latin typeface="Cambria Math" panose="02040503050406030204" pitchFamily="18" charset="0"/>
                      </a:rPr>
                      <m:t>v</m:t>
                    </m:r>
                    <m:r>
                      <a:rPr lang="en-AS" dirty="0">
                        <a:latin typeface="Cambria Math" panose="02040503050406030204" pitchFamily="18" charset="0"/>
                      </a:rPr>
                      <m:t>0 </m:t>
                    </m:r>
                    <m:r>
                      <m:rPr>
                        <m:sty m:val="p"/>
                      </m:rPr>
                      <a:rPr lang="en-AS" dirty="0">
                        <a:latin typeface="Cambria Math" panose="02040503050406030204" pitchFamily="18" charset="0"/>
                      </a:rPr>
                      <m:t>sin</m:t>
                    </m:r>
                    <m:r>
                      <m:rPr>
                        <m:nor/>
                      </m:rPr>
                      <a:rPr lang="en-AS" dirty="0">
                        <a:latin typeface="Cambria Math" panose="02040503050406030204" pitchFamily="18" charset="0"/>
                      </a:rPr>
                      <m:t> </m:t>
                    </m:r>
                    <m:r>
                      <m:rPr>
                        <m:nor/>
                      </m:rPr>
                      <a:rPr lang="el-GR" dirty="0"/>
                      <m:t>θ</m:t>
                    </m:r>
                    <m:r>
                      <a:rPr lang="en-AS" b="0" i="1" dirty="0" smtClean="0">
                        <a:latin typeface="Cambria Math" panose="02040503050406030204" pitchFamily="18" charset="0"/>
                      </a:rPr>
                      <m:t>&gt; = &lt;</m:t>
                    </m:r>
                    <m:r>
                      <a:rPr lang="en-AS" b="0" i="1" dirty="0" smtClean="0">
                        <a:latin typeface="Cambria Math" panose="02040503050406030204" pitchFamily="18" charset="0"/>
                      </a:rPr>
                      <m:t>𝑐</m:t>
                    </m:r>
                    <m:r>
                      <a:rPr lang="en-AS" b="0" i="1" dirty="0" smtClean="0">
                        <a:latin typeface="Cambria Math" panose="02040503050406030204" pitchFamily="18" charset="0"/>
                      </a:rPr>
                      <m:t>1,</m:t>
                    </m:r>
                    <m:r>
                      <a:rPr lang="en-AS" b="0" i="1" dirty="0" smtClean="0">
                        <a:latin typeface="Cambria Math" panose="02040503050406030204" pitchFamily="18" charset="0"/>
                      </a:rPr>
                      <m:t>𝑐</m:t>
                    </m:r>
                    <m:r>
                      <a:rPr lang="en-AS" b="0" i="1" dirty="0" smtClean="0">
                        <a:latin typeface="Cambria Math" panose="02040503050406030204" pitchFamily="18" charset="0"/>
                      </a:rPr>
                      <m:t>2&gt;</m:t>
                    </m:r>
                  </m:oMath>
                </a14:m>
                <a:endParaRPr lang="en-US" b="0" dirty="0"/>
              </a:p>
              <a:p>
                <a:pPr marL="0" indent="0">
                  <a:buNone/>
                </a:pPr>
                <a:endParaRPr lang="en-AS" b="0" dirty="0"/>
              </a:p>
              <a:p>
                <a:pPr marL="0" indent="0">
                  <a:buNone/>
                </a:pPr>
                <a:endParaRPr lang="en-AS" dirty="0">
                  <a:ln>
                    <a:noFill/>
                  </a:ln>
                  <a:solidFill>
                    <a:schemeClr val="tx1"/>
                  </a:solidFill>
                </a:endParaRPr>
              </a:p>
              <a:p>
                <a:pPr>
                  <a:buFont typeface="Arial" panose="020B0604020202020204" pitchFamily="34" charset="0"/>
                  <a:buChar char="•"/>
                </a:pPr>
                <a:r>
                  <a:rPr lang="en-US" dirty="0"/>
                  <a:t>Recall that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𝑣</m:t>
                        </m:r>
                      </m:e>
                    </m:acc>
                  </m:oMath>
                </a14:m>
                <a:r>
                  <a:rPr lang="en-US" dirty="0"/>
                  <a:t>(t) =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𝑟</m:t>
                        </m:r>
                        <m:r>
                          <a:rPr lang="en-AS" b="0" i="1" smtClean="0">
                            <a:latin typeface="Cambria Math" panose="02040503050406030204" pitchFamily="18" charset="0"/>
                          </a:rPr>
                          <m:t>′</m:t>
                        </m:r>
                      </m:e>
                    </m:acc>
                  </m:oMath>
                </a14:m>
                <a:r>
                  <a:rPr lang="en-US" dirty="0"/>
                  <a:t>(t).</a:t>
                </a:r>
                <a:r>
                  <a:rPr lang="en-AS" dirty="0"/>
                  <a:t> </a:t>
                </a:r>
                <a14:m>
                  <m:oMath xmlns:m="http://schemas.openxmlformats.org/officeDocument/2006/math">
                    <m:r>
                      <a:rPr lang="en-AS" dirty="0">
                        <a:latin typeface="Cambria Math" panose="02040503050406030204" pitchFamily="18" charset="0"/>
                      </a:rPr>
                      <m:t>⇒</m:t>
                    </m:r>
                  </m:oMath>
                </a14:m>
                <a:r>
                  <a:rPr lang="en-AS" dirty="0">
                    <a:ln>
                      <a:noFill/>
                    </a:ln>
                    <a:solidFill>
                      <a:schemeClr val="tx1"/>
                    </a:solidFill>
                  </a:rPr>
                  <a:t> </a:t>
                </a:r>
                <a14:m>
                  <m:oMath xmlns:m="http://schemas.openxmlformats.org/officeDocument/2006/math">
                    <m:acc>
                      <m:accPr>
                        <m:chr m:val="⃗"/>
                        <m:ctrlPr>
                          <a:rPr lang="en-US" i="1">
                            <a:latin typeface="Cambria Math" panose="02040503050406030204" pitchFamily="18" charset="0"/>
                          </a:rPr>
                        </m:ctrlPr>
                      </m:accPr>
                      <m:e>
                        <m:r>
                          <a:rPr lang="en-AS" b="0" i="1" smtClean="0">
                            <a:latin typeface="Cambria Math" panose="02040503050406030204" pitchFamily="18" charset="0"/>
                          </a:rPr>
                          <m:t>𝑟</m:t>
                        </m:r>
                      </m:e>
                    </m:acc>
                  </m:oMath>
                </a14:m>
                <a:r>
                  <a:rPr lang="en-US" dirty="0"/>
                  <a:t>(t)</a:t>
                </a:r>
                <a:r>
                  <a:rPr lang="en-AS" dirty="0"/>
                  <a:t>=</a:t>
                </a:r>
                <a14:m>
                  <m:oMath xmlns:m="http://schemas.openxmlformats.org/officeDocument/2006/math">
                    <m:nary>
                      <m:naryPr>
                        <m:limLoc m:val="undOvr"/>
                        <m:subHide m:val="on"/>
                        <m:supHide m:val="on"/>
                        <m:ctrlPr>
                          <a:rPr lang="en-AS" i="1">
                            <a:latin typeface="Cambria Math" panose="02040503050406030204" pitchFamily="18" charset="0"/>
                          </a:rPr>
                        </m:ctrlPr>
                      </m:naryPr>
                      <m:sub/>
                      <m:sup/>
                      <m:e>
                        <m:acc>
                          <m:accPr>
                            <m:chr m:val="⃗"/>
                            <m:ctrlPr>
                              <a:rPr lang="en-US" i="1">
                                <a:latin typeface="Cambria Math" panose="02040503050406030204" pitchFamily="18" charset="0"/>
                              </a:rPr>
                            </m:ctrlPr>
                          </m:accPr>
                          <m:e>
                            <m:r>
                              <a:rPr lang="en-AS" b="0" i="1" smtClean="0">
                                <a:latin typeface="Cambria Math" panose="02040503050406030204" pitchFamily="18" charset="0"/>
                              </a:rPr>
                              <m:t>𝑣</m:t>
                            </m:r>
                          </m:e>
                        </m:acc>
                        <m:r>
                          <m:rPr>
                            <m:nor/>
                          </m:rPr>
                          <a:rPr lang="en-US" dirty="0"/>
                          <m:t>(</m:t>
                        </m:r>
                        <m:r>
                          <m:rPr>
                            <m:nor/>
                          </m:rPr>
                          <a:rPr lang="en-US" dirty="0"/>
                          <m:t>t</m:t>
                        </m:r>
                        <m:r>
                          <m:rPr>
                            <m:nor/>
                          </m:rPr>
                          <a:rPr lang="en-US" dirty="0"/>
                          <m:t>)</m:t>
                        </m:r>
                        <m:r>
                          <a:rPr lang="en-AS" i="1" dirty="0">
                            <a:latin typeface="Cambria Math" panose="02040503050406030204" pitchFamily="18" charset="0"/>
                          </a:rPr>
                          <m:t>𝑑𝑡</m:t>
                        </m:r>
                      </m:e>
                    </m:nary>
                    <m:r>
                      <a:rPr lang="en-AS">
                        <a:latin typeface="Cambria Math" panose="02040503050406030204" pitchFamily="18" charset="0"/>
                      </a:rPr>
                      <m:t>=&lt;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v</m:t>
                        </m:r>
                        <m:r>
                          <a:rPr lang="en-US" b="0" i="0" smtClean="0">
                            <a:latin typeface="Cambria Math" panose="02040503050406030204" pitchFamily="18" charset="0"/>
                          </a:rPr>
                          <m:t>0 </m:t>
                        </m:r>
                        <m:r>
                          <m:rPr>
                            <m:sty m:val="p"/>
                          </m:rPr>
                          <a:rPr lang="en-US" b="0" i="0" smtClean="0">
                            <a:latin typeface="Cambria Math" panose="02040503050406030204" pitchFamily="18" charset="0"/>
                          </a:rPr>
                          <m:t>cos</m:t>
                        </m:r>
                        <m:r>
                          <m:rPr>
                            <m:nor/>
                          </m:rPr>
                          <a:rPr lang="el-GR" dirty="0"/>
                          <m:t>θ</m:t>
                        </m:r>
                      </m:e>
                    </m:d>
                    <m:r>
                      <a:rPr lang="en-AS" b="0" i="0" dirty="0" smtClean="0">
                        <a:solidFill>
                          <a:schemeClr val="tx1"/>
                        </a:solidFill>
                        <a:latin typeface="Cambria Math" panose="02040503050406030204" pitchFamily="18" charset="0"/>
                      </a:rPr>
                      <m:t>,</m:t>
                    </m:r>
                    <m:d>
                      <m:dPr>
                        <m:ctrlPr>
                          <a:rPr lang="en-US" b="0" i="1" dirty="0" smtClean="0">
                            <a:solidFill>
                              <a:schemeClr val="tx1"/>
                            </a:solidFill>
                            <a:latin typeface="Cambria Math" panose="02040503050406030204" pitchFamily="18" charset="0"/>
                          </a:rPr>
                        </m:ctrlPr>
                      </m:dPr>
                      <m:e>
                        <m:r>
                          <m:rPr>
                            <m:sty m:val="p"/>
                          </m:rPr>
                          <a:rPr lang="en-US">
                            <a:latin typeface="Cambria Math" panose="02040503050406030204" pitchFamily="18" charset="0"/>
                          </a:rPr>
                          <m:t>v</m:t>
                        </m:r>
                        <m:r>
                          <a:rPr lang="en-US" b="0" i="1" dirty="0" smtClean="0">
                            <a:solidFill>
                              <a:schemeClr val="tx1"/>
                            </a:solidFill>
                            <a:latin typeface="Cambria Math" panose="02040503050406030204" pitchFamily="18" charset="0"/>
                          </a:rPr>
                          <m:t>0 </m:t>
                        </m:r>
                        <m:r>
                          <a:rPr lang="en-US" b="0" i="1" dirty="0" smtClean="0">
                            <a:solidFill>
                              <a:schemeClr val="tx1"/>
                            </a:solidFill>
                            <a:latin typeface="Cambria Math" panose="02040503050406030204" pitchFamily="18" charset="0"/>
                          </a:rPr>
                          <m:t>𝑠𝑖𝑛</m:t>
                        </m:r>
                        <m:r>
                          <m:rPr>
                            <m:nor/>
                          </m:rPr>
                          <a:rPr lang="el-GR" dirty="0"/>
                          <m:t>θ</m:t>
                        </m:r>
                      </m:e>
                    </m:d>
                    <m:r>
                      <a:rPr lang="en-US" b="0" i="1" dirty="0" smtClean="0">
                        <a:solidFill>
                          <a:schemeClr val="tx1"/>
                        </a:solidFill>
                        <a:latin typeface="Cambria Math" panose="02040503050406030204" pitchFamily="18" charset="0"/>
                      </a:rPr>
                      <m:t>𝑡</m:t>
                    </m:r>
                    <m:r>
                      <a:rPr lang="en-AS" b="0" i="1" dirty="0" smtClean="0">
                        <a:solidFill>
                          <a:schemeClr val="tx1"/>
                        </a:solidFill>
                        <a:latin typeface="Cambria Math" panose="02040503050406030204" pitchFamily="18" charset="0"/>
                      </a:rPr>
                      <m:t> </m:t>
                    </m:r>
                    <m:r>
                      <a:rPr lang="en-AS" b="0" i="0" smtClean="0">
                        <a:latin typeface="Cambria Math" panose="02040503050406030204" pitchFamily="18" charset="0"/>
                      </a:rPr>
                      <m:t>−0.5</m:t>
                    </m:r>
                    <m:sSup>
                      <m:sSupPr>
                        <m:ctrlPr>
                          <a:rPr lang="en-AS" b="0" i="1" smtClean="0">
                            <a:latin typeface="Cambria Math" panose="02040503050406030204" pitchFamily="18" charset="0"/>
                          </a:rPr>
                        </m:ctrlPr>
                      </m:sSupPr>
                      <m:e>
                        <m:r>
                          <m:rPr>
                            <m:sty m:val="p"/>
                          </m:rPr>
                          <a:rPr lang="en-AS" b="0" i="0" smtClean="0">
                            <a:latin typeface="Cambria Math" panose="02040503050406030204" pitchFamily="18" charset="0"/>
                          </a:rPr>
                          <m:t>gt</m:t>
                        </m:r>
                      </m:e>
                      <m:sup>
                        <m:r>
                          <a:rPr lang="en-AS" b="0" i="0" smtClean="0">
                            <a:latin typeface="Cambria Math" panose="02040503050406030204" pitchFamily="18" charset="0"/>
                          </a:rPr>
                          <m:t>2</m:t>
                        </m:r>
                      </m:sup>
                    </m:sSup>
                    <m:r>
                      <a:rPr lang="en-AS" b="0" i="0" smtClean="0">
                        <a:latin typeface="Cambria Math" panose="02040503050406030204" pitchFamily="18" charset="0"/>
                      </a:rPr>
                      <m:t>+</m:t>
                    </m:r>
                    <m:r>
                      <m:rPr>
                        <m:sty m:val="p"/>
                      </m:rPr>
                      <a:rPr lang="en-AS" b="0" i="0" smtClean="0">
                        <a:latin typeface="Cambria Math" panose="02040503050406030204" pitchFamily="18" charset="0"/>
                      </a:rPr>
                      <m:t>D</m:t>
                    </m:r>
                    <m:r>
                      <a:rPr lang="en-AS" b="0" i="0" smtClean="0">
                        <a:latin typeface="Cambria Math" panose="02040503050406030204" pitchFamily="18" charset="0"/>
                      </a:rPr>
                      <m:t>2&gt;</m:t>
                    </m:r>
                  </m:oMath>
                </a14:m>
                <a:r>
                  <a:rPr lang="en-AS" dirty="0">
                    <a:solidFill>
                      <a:schemeClr val="tx1"/>
                    </a:solidFill>
                  </a:rPr>
                  <a:t> </a:t>
                </a:r>
                <a:r>
                  <a:rPr lang="en-AS" dirty="0">
                    <a:solidFill>
                      <a:schemeClr val="bg2">
                        <a:lumMod val="25000"/>
                      </a:schemeClr>
                    </a:solidFill>
                  </a:rPr>
                  <a:t>since </a:t>
                </a:r>
                <a:r>
                  <a:rPr lang="en-AS" dirty="0">
                    <a:solidFill>
                      <a:schemeClr val="tx1"/>
                    </a:solidFill>
                  </a:rPr>
                  <a:t> </a:t>
                </a:r>
                <a14:m>
                  <m:oMath xmlns:m="http://schemas.openxmlformats.org/officeDocument/2006/math">
                    <m:acc>
                      <m:accPr>
                        <m:chr m:val="⃗"/>
                        <m:ctrlPr>
                          <a:rPr lang="en-US" i="1">
                            <a:latin typeface="Cambria Math" panose="02040503050406030204" pitchFamily="18" charset="0"/>
                          </a:rPr>
                        </m:ctrlPr>
                      </m:accPr>
                      <m:e>
                        <m:r>
                          <a:rPr lang="en-AS" b="0" i="1" smtClean="0">
                            <a:latin typeface="Cambria Math" panose="02040503050406030204" pitchFamily="18" charset="0"/>
                          </a:rPr>
                          <m:t>𝑟</m:t>
                        </m:r>
                      </m:e>
                    </m:acc>
                    <m:d>
                      <m:dPr>
                        <m:ctrlPr>
                          <a:rPr lang="en-AS" i="1">
                            <a:latin typeface="Cambria Math" panose="02040503050406030204" pitchFamily="18" charset="0"/>
                          </a:rPr>
                        </m:ctrlPr>
                      </m:dPr>
                      <m:e>
                        <m:r>
                          <a:rPr lang="en-AS">
                            <a:latin typeface="Cambria Math" panose="02040503050406030204" pitchFamily="18" charset="0"/>
                          </a:rPr>
                          <m:t>0</m:t>
                        </m:r>
                      </m:e>
                    </m:d>
                    <m:r>
                      <a:rPr lang="en-AS">
                        <a:latin typeface="Cambria Math" panose="02040503050406030204" pitchFamily="18" charset="0"/>
                      </a:rPr>
                      <m:t>=&lt;</m:t>
                    </m:r>
                    <m:r>
                      <m:rPr>
                        <m:sty m:val="p"/>
                      </m:rPr>
                      <a:rPr lang="en-AS" b="0" i="0" smtClean="0">
                        <a:latin typeface="Cambria Math" panose="02040503050406030204" pitchFamily="18" charset="0"/>
                      </a:rPr>
                      <m:t>x</m:t>
                    </m:r>
                    <m:r>
                      <a:rPr lang="en-AS" b="0" i="0" smtClean="0">
                        <a:latin typeface="Cambria Math" panose="02040503050406030204" pitchFamily="18" charset="0"/>
                      </a:rPr>
                      <m:t>0,</m:t>
                    </m:r>
                    <m:r>
                      <m:rPr>
                        <m:sty m:val="p"/>
                      </m:rPr>
                      <a:rPr lang="en-AS" b="0" i="0" smtClean="0">
                        <a:latin typeface="Cambria Math" panose="02040503050406030204" pitchFamily="18" charset="0"/>
                      </a:rPr>
                      <m:t>y</m:t>
                    </m:r>
                    <m:r>
                      <a:rPr lang="en-AS" b="0" i="0" smtClean="0">
                        <a:latin typeface="Cambria Math" panose="02040503050406030204" pitchFamily="18" charset="0"/>
                      </a:rPr>
                      <m:t>0&gt; ⇒ &lt;</m:t>
                    </m:r>
                    <m:r>
                      <a:rPr lang="en-AS" b="0" i="1" smtClean="0">
                        <a:latin typeface="Cambria Math" panose="02040503050406030204" pitchFamily="18" charset="0"/>
                      </a:rPr>
                      <m:t>𝑥</m:t>
                    </m:r>
                    <m:r>
                      <a:rPr lang="en-AS" b="0" i="1" smtClean="0">
                        <a:latin typeface="Cambria Math" panose="02040503050406030204" pitchFamily="18" charset="0"/>
                      </a:rPr>
                      <m:t>0,</m:t>
                    </m:r>
                    <m:r>
                      <a:rPr lang="en-AS" b="0" i="1" smtClean="0">
                        <a:latin typeface="Cambria Math" panose="02040503050406030204" pitchFamily="18" charset="0"/>
                      </a:rPr>
                      <m:t>𝑦</m:t>
                    </m:r>
                    <m:r>
                      <a:rPr lang="en-AS" b="0" i="1" smtClean="0">
                        <a:latin typeface="Cambria Math" panose="02040503050406030204" pitchFamily="18" charset="0"/>
                      </a:rPr>
                      <m:t>0&gt; = &lt;</m:t>
                    </m:r>
                    <m:r>
                      <a:rPr lang="en-AS" b="0" i="1" dirty="0" smtClean="0">
                        <a:latin typeface="Cambria Math" panose="02040503050406030204" pitchFamily="18" charset="0"/>
                      </a:rPr>
                      <m:t>𝐷</m:t>
                    </m:r>
                    <m:r>
                      <a:rPr lang="en-AS" i="1" dirty="0">
                        <a:latin typeface="Cambria Math" panose="02040503050406030204" pitchFamily="18" charset="0"/>
                      </a:rPr>
                      <m:t>1,</m:t>
                    </m:r>
                    <m:r>
                      <a:rPr lang="en-AS" b="0" i="1" dirty="0" smtClean="0">
                        <a:latin typeface="Cambria Math" panose="02040503050406030204" pitchFamily="18" charset="0"/>
                      </a:rPr>
                      <m:t>𝐷</m:t>
                    </m:r>
                    <m:r>
                      <a:rPr lang="en-AS" i="1" dirty="0">
                        <a:latin typeface="Cambria Math" panose="02040503050406030204" pitchFamily="18" charset="0"/>
                      </a:rPr>
                      <m:t>2&gt;</m:t>
                    </m:r>
                  </m:oMath>
                </a14:m>
                <a:endParaRPr lang="en-US" dirty="0">
                  <a:ln>
                    <a:noFill/>
                  </a:ln>
                  <a:solidFill>
                    <a:schemeClr val="tx1"/>
                  </a:solidFill>
                </a:endParaRPr>
              </a:p>
            </p:txBody>
          </p:sp>
        </mc:Choice>
        <mc:Fallback xmlns="">
          <p:sp>
            <p:nvSpPr>
              <p:cNvPr id="3" name="Content Placeholder 2"/>
              <p:cNvSpPr txBox="1">
                <a:spLocks noRot="1" noChangeAspect="1" noMove="1" noResize="1" noEditPoints="1" noAdjustHandles="1" noChangeArrowheads="1" noChangeShapeType="1" noTextEdit="1"/>
              </p:cNvSpPr>
              <p:nvPr/>
            </p:nvSpPr>
            <p:spPr>
              <a:xfrm>
                <a:off x="509451" y="274320"/>
                <a:ext cx="9940835" cy="6257109"/>
              </a:xfrm>
              <a:prstGeom prst="rect">
                <a:avLst/>
              </a:prstGeom>
              <a:blipFill>
                <a:blip r:embed="rId2"/>
                <a:stretch>
                  <a:fillRect l="-123" t="-487" r="-67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997233" y="1569407"/>
                <a:ext cx="3043646" cy="40479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tx1"/>
                              </a:solidFill>
                              <a:latin typeface="Cambria Math" panose="02040503050406030204" pitchFamily="18" charset="0"/>
                            </a:rPr>
                          </m:ctrlPr>
                        </m:accPr>
                        <m:e>
                          <m:r>
                            <a:rPr lang="en-AS" i="1">
                              <a:solidFill>
                                <a:schemeClr val="tx1"/>
                              </a:solidFill>
                              <a:latin typeface="Cambria Math" panose="02040503050406030204" pitchFamily="18" charset="0"/>
                            </a:rPr>
                            <m:t>𝑣</m:t>
                          </m:r>
                          <m:r>
                            <a:rPr lang="en-AS" i="1">
                              <a:solidFill>
                                <a:schemeClr val="tx1"/>
                              </a:solidFill>
                              <a:latin typeface="Cambria Math" panose="02040503050406030204" pitchFamily="18" charset="0"/>
                            </a:rPr>
                            <m:t>0</m:t>
                          </m:r>
                        </m:e>
                      </m:acc>
                      <m:r>
                        <a:rPr lang="en-AS" i="1">
                          <a:solidFill>
                            <a:schemeClr val="tx1"/>
                          </a:solidFill>
                          <a:latin typeface="Cambria Math" panose="02040503050406030204" pitchFamily="18" charset="0"/>
                        </a:rPr>
                        <m:t>=&lt;</m:t>
                      </m:r>
                      <m:r>
                        <a:rPr lang="en-AS" i="1">
                          <a:solidFill>
                            <a:schemeClr val="tx1"/>
                          </a:solidFill>
                          <a:latin typeface="Cambria Math" panose="02040503050406030204" pitchFamily="18" charset="0"/>
                        </a:rPr>
                        <m:t>𝑉</m:t>
                      </m:r>
                      <m:r>
                        <a:rPr lang="en-AS" i="1">
                          <a:solidFill>
                            <a:schemeClr val="tx1"/>
                          </a:solidFill>
                          <a:latin typeface="Cambria Math" panose="02040503050406030204" pitchFamily="18" charset="0"/>
                        </a:rPr>
                        <m:t>0 </m:t>
                      </m:r>
                      <m:r>
                        <a:rPr lang="en-AS" i="1">
                          <a:solidFill>
                            <a:schemeClr val="tx1"/>
                          </a:solidFill>
                          <a:latin typeface="Cambria Math" panose="02040503050406030204" pitchFamily="18" charset="0"/>
                        </a:rPr>
                        <m:t>𝑐𝑜𝑠</m:t>
                      </m:r>
                      <m:r>
                        <m:rPr>
                          <m:nor/>
                        </m:rPr>
                        <a:rPr lang="el-GR" dirty="0">
                          <a:solidFill>
                            <a:schemeClr val="tx1"/>
                          </a:solidFill>
                        </a:rPr>
                        <m:t>θ</m:t>
                      </m:r>
                      <m:r>
                        <a:rPr lang="en-AS" i="1">
                          <a:solidFill>
                            <a:schemeClr val="tx1"/>
                          </a:solidFill>
                          <a:latin typeface="Cambria Math" panose="02040503050406030204" pitchFamily="18" charset="0"/>
                        </a:rPr>
                        <m:t>,</m:t>
                      </m:r>
                      <m:r>
                        <m:rPr>
                          <m:sty m:val="p"/>
                        </m:rPr>
                        <a:rPr lang="en-AS">
                          <a:solidFill>
                            <a:schemeClr val="tx1"/>
                          </a:solidFill>
                          <a:latin typeface="Cambria Math" panose="02040503050406030204" pitchFamily="18" charset="0"/>
                        </a:rPr>
                        <m:t>V</m:t>
                      </m:r>
                      <m:r>
                        <a:rPr lang="en-AS">
                          <a:solidFill>
                            <a:schemeClr val="tx1"/>
                          </a:solidFill>
                          <a:latin typeface="Cambria Math" panose="02040503050406030204" pitchFamily="18" charset="0"/>
                        </a:rPr>
                        <m:t>0 </m:t>
                      </m:r>
                      <m:r>
                        <m:rPr>
                          <m:sty m:val="p"/>
                        </m:rPr>
                        <a:rPr lang="en-AS">
                          <a:solidFill>
                            <a:schemeClr val="tx1"/>
                          </a:solidFill>
                          <a:latin typeface="Cambria Math" panose="02040503050406030204" pitchFamily="18" charset="0"/>
                        </a:rPr>
                        <m:t>sin</m:t>
                      </m:r>
                      <m:r>
                        <m:rPr>
                          <m:nor/>
                        </m:rPr>
                        <a:rPr lang="el-GR" dirty="0">
                          <a:solidFill>
                            <a:schemeClr val="tx1"/>
                          </a:solidFill>
                        </a:rPr>
                        <m:t>θ</m:t>
                      </m:r>
                      <m:r>
                        <m:rPr>
                          <m:nor/>
                        </m:rPr>
                        <a:rPr lang="en-AS" dirty="0">
                          <a:solidFill>
                            <a:schemeClr val="tx1"/>
                          </a:solidFill>
                        </a:rPr>
                        <m:t> &gt;</m:t>
                      </m:r>
                    </m:oMath>
                  </m:oMathPara>
                </a14:m>
                <a:endParaRPr lang="en-A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97233" y="1569407"/>
                <a:ext cx="3043646" cy="404791"/>
              </a:xfrm>
              <a:prstGeom prst="rect">
                <a:avLst/>
              </a:prstGeom>
              <a:blipFill>
                <a:blip r:embed="rId3"/>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97233" y="2899953"/>
                <a:ext cx="1867989" cy="36933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sv-SE" i="1" smtClean="0">
                              <a:ln>
                                <a:noFill/>
                              </a:ln>
                              <a:solidFill>
                                <a:schemeClr val="tx1"/>
                              </a:solidFill>
                              <a:latin typeface="Cambria Math" panose="02040503050406030204" pitchFamily="18" charset="0"/>
                            </a:rPr>
                          </m:ctrlPr>
                        </m:accPr>
                        <m:e>
                          <m:r>
                            <a:rPr lang="en-AS" b="0" i="1" smtClean="0">
                              <a:ln>
                                <a:noFill/>
                              </a:ln>
                              <a:solidFill>
                                <a:schemeClr val="tx1"/>
                              </a:solidFill>
                              <a:latin typeface="Cambria Math" panose="02040503050406030204" pitchFamily="18" charset="0"/>
                            </a:rPr>
                            <m:t>𝑎</m:t>
                          </m:r>
                        </m:e>
                      </m:acc>
                      <m:d>
                        <m:dPr>
                          <m:ctrlPr>
                            <a:rPr lang="en-AS" b="0" i="1" smtClean="0">
                              <a:ln>
                                <a:noFill/>
                              </a:ln>
                              <a:solidFill>
                                <a:schemeClr val="tx1"/>
                              </a:solidFill>
                              <a:latin typeface="Cambria Math" panose="02040503050406030204" pitchFamily="18" charset="0"/>
                            </a:rPr>
                          </m:ctrlPr>
                        </m:dPr>
                        <m:e>
                          <m:r>
                            <a:rPr lang="en-AS" b="0" i="1" smtClean="0">
                              <a:ln>
                                <a:noFill/>
                              </a:ln>
                              <a:solidFill>
                                <a:schemeClr val="tx1"/>
                              </a:solidFill>
                              <a:latin typeface="Cambria Math" panose="02040503050406030204" pitchFamily="18" charset="0"/>
                            </a:rPr>
                            <m:t>𝑡</m:t>
                          </m:r>
                        </m:e>
                      </m:d>
                      <m:r>
                        <a:rPr lang="en-AS" b="0" i="1" smtClean="0">
                          <a:ln>
                            <a:noFill/>
                          </a:ln>
                          <a:solidFill>
                            <a:schemeClr val="tx1"/>
                          </a:solidFill>
                          <a:latin typeface="Cambria Math" panose="02040503050406030204" pitchFamily="18" charset="0"/>
                        </a:rPr>
                        <m:t>=&lt;0,−</m:t>
                      </m:r>
                      <m:r>
                        <a:rPr lang="en-AS" b="0" i="1" smtClean="0">
                          <a:ln>
                            <a:noFill/>
                          </a:ln>
                          <a:solidFill>
                            <a:schemeClr val="tx1"/>
                          </a:solidFill>
                          <a:latin typeface="Cambria Math" panose="02040503050406030204" pitchFamily="18" charset="0"/>
                        </a:rPr>
                        <m:t>𝑔</m:t>
                      </m:r>
                      <m:r>
                        <a:rPr lang="en-AS" b="0" i="1" smtClean="0">
                          <a:ln>
                            <a:noFill/>
                          </a:ln>
                          <a:solidFill>
                            <a:schemeClr val="tx1"/>
                          </a:solidFill>
                          <a:latin typeface="Cambria Math" panose="02040503050406030204" pitchFamily="18" charset="0"/>
                        </a:rPr>
                        <m:t>&gt;</m:t>
                      </m:r>
                    </m:oMath>
                  </m:oMathPara>
                </a14:m>
                <a:endParaRPr lang="sv-SE" dirty="0">
                  <a:ln>
                    <a:noFill/>
                  </a:ln>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997233" y="2899953"/>
                <a:ext cx="1867989" cy="369332"/>
              </a:xfrm>
              <a:prstGeom prst="rect">
                <a:avLst/>
              </a:prstGeom>
              <a:blipFill>
                <a:blip r:embed="rId4"/>
                <a:stretch>
                  <a:fillRect t="-17742" b="-8065"/>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97233" y="4350822"/>
                <a:ext cx="3148150" cy="36933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n>
                                <a:noFill/>
                              </a:ln>
                              <a:solidFill>
                                <a:schemeClr val="tx1"/>
                              </a:solidFill>
                              <a:latin typeface="Cambria Math" panose="02040503050406030204" pitchFamily="18" charset="0"/>
                            </a:rPr>
                          </m:ctrlPr>
                        </m:accPr>
                        <m:e>
                          <m:r>
                            <a:rPr lang="en-AS" i="1">
                              <a:ln>
                                <a:noFill/>
                              </a:ln>
                              <a:solidFill>
                                <a:schemeClr val="tx1"/>
                              </a:solidFill>
                              <a:latin typeface="Cambria Math" panose="02040503050406030204" pitchFamily="18" charset="0"/>
                            </a:rPr>
                            <m:t>𝑣</m:t>
                          </m:r>
                        </m:e>
                      </m:acc>
                      <m:r>
                        <a:rPr lang="en-AS">
                          <a:ln>
                            <a:noFill/>
                          </a:ln>
                          <a:solidFill>
                            <a:schemeClr val="tx1"/>
                          </a:solidFill>
                          <a:latin typeface="Cambria Math" panose="02040503050406030204" pitchFamily="18" charset="0"/>
                        </a:rPr>
                        <m:t>=&lt;</m:t>
                      </m:r>
                      <m:r>
                        <m:rPr>
                          <m:sty m:val="p"/>
                        </m:rPr>
                        <a:rPr lang="en-AS">
                          <a:ln>
                            <a:noFill/>
                          </a:ln>
                          <a:solidFill>
                            <a:schemeClr val="tx1"/>
                          </a:solidFill>
                          <a:latin typeface="Cambria Math" panose="02040503050406030204" pitchFamily="18" charset="0"/>
                        </a:rPr>
                        <m:t>v</m:t>
                      </m:r>
                      <m:r>
                        <a:rPr lang="en-AS">
                          <a:ln>
                            <a:noFill/>
                          </a:ln>
                          <a:solidFill>
                            <a:schemeClr val="tx1"/>
                          </a:solidFill>
                          <a:latin typeface="Cambria Math" panose="02040503050406030204" pitchFamily="18" charset="0"/>
                        </a:rPr>
                        <m:t>0 </m:t>
                      </m:r>
                      <m:r>
                        <m:rPr>
                          <m:sty m:val="p"/>
                        </m:rPr>
                        <a:rPr lang="en-AS">
                          <a:ln>
                            <a:noFill/>
                          </a:ln>
                          <a:solidFill>
                            <a:schemeClr val="tx1"/>
                          </a:solidFill>
                          <a:latin typeface="Cambria Math" panose="02040503050406030204" pitchFamily="18" charset="0"/>
                        </a:rPr>
                        <m:t>cos</m:t>
                      </m:r>
                      <m:r>
                        <m:rPr>
                          <m:nor/>
                        </m:rPr>
                        <a:rPr lang="el-GR" dirty="0">
                          <a:ln>
                            <a:noFill/>
                          </a:ln>
                          <a:solidFill>
                            <a:schemeClr val="tx1"/>
                          </a:solidFill>
                        </a:rPr>
                        <m:t>θ</m:t>
                      </m:r>
                      <m:r>
                        <a:rPr lang="en-AS" dirty="0">
                          <a:ln>
                            <a:noFill/>
                          </a:ln>
                          <a:solidFill>
                            <a:schemeClr val="tx1"/>
                          </a:solidFill>
                          <a:latin typeface="Cambria Math" panose="02040503050406030204" pitchFamily="18" charset="0"/>
                        </a:rPr>
                        <m:t>,</m:t>
                      </m:r>
                      <m:r>
                        <m:rPr>
                          <m:sty m:val="p"/>
                        </m:rPr>
                        <a:rPr lang="en-AS" dirty="0">
                          <a:ln>
                            <a:noFill/>
                          </a:ln>
                          <a:solidFill>
                            <a:schemeClr val="tx1"/>
                          </a:solidFill>
                          <a:latin typeface="Cambria Math" panose="02040503050406030204" pitchFamily="18" charset="0"/>
                        </a:rPr>
                        <m:t>v</m:t>
                      </m:r>
                      <m:r>
                        <a:rPr lang="en-AS" dirty="0">
                          <a:ln>
                            <a:noFill/>
                          </a:ln>
                          <a:solidFill>
                            <a:schemeClr val="tx1"/>
                          </a:solidFill>
                          <a:latin typeface="Cambria Math" panose="02040503050406030204" pitchFamily="18" charset="0"/>
                        </a:rPr>
                        <m:t>0 </m:t>
                      </m:r>
                      <m:r>
                        <m:rPr>
                          <m:sty m:val="p"/>
                        </m:rPr>
                        <a:rPr lang="en-AS" dirty="0">
                          <a:ln>
                            <a:noFill/>
                          </a:ln>
                          <a:solidFill>
                            <a:schemeClr val="tx1"/>
                          </a:solidFill>
                          <a:latin typeface="Cambria Math" panose="02040503050406030204" pitchFamily="18" charset="0"/>
                        </a:rPr>
                        <m:t>sin</m:t>
                      </m:r>
                      <m:r>
                        <m:rPr>
                          <m:nor/>
                        </m:rPr>
                        <a:rPr lang="el-GR" dirty="0">
                          <a:ln>
                            <a:noFill/>
                          </a:ln>
                          <a:solidFill>
                            <a:schemeClr val="tx1"/>
                          </a:solidFill>
                        </a:rPr>
                        <m:t>θ</m:t>
                      </m:r>
                      <m:r>
                        <m:rPr>
                          <m:nor/>
                        </m:rPr>
                        <a:rPr lang="en-AS" b="0" i="0" dirty="0" smtClean="0">
                          <a:ln>
                            <a:noFill/>
                          </a:ln>
                          <a:solidFill>
                            <a:schemeClr val="tx1"/>
                          </a:solidFill>
                        </a:rPr>
                        <m:t> −</m:t>
                      </m:r>
                      <m:r>
                        <m:rPr>
                          <m:nor/>
                        </m:rPr>
                        <a:rPr lang="en-AS" b="0" i="0" dirty="0" smtClean="0">
                          <a:ln>
                            <a:noFill/>
                          </a:ln>
                          <a:solidFill>
                            <a:schemeClr val="tx1"/>
                          </a:solidFill>
                        </a:rPr>
                        <m:t>gt</m:t>
                      </m:r>
                      <m:r>
                        <a:rPr lang="en-AS" dirty="0">
                          <a:ln>
                            <a:noFill/>
                          </a:ln>
                          <a:solidFill>
                            <a:schemeClr val="tx1"/>
                          </a:solidFill>
                          <a:latin typeface="Cambria Math" panose="02040503050406030204" pitchFamily="18" charset="0"/>
                        </a:rPr>
                        <m:t>&gt;</m:t>
                      </m:r>
                    </m:oMath>
                  </m:oMathPara>
                </a14:m>
                <a:endParaRPr lang="sv-SE" dirty="0">
                  <a:ln>
                    <a:noFill/>
                  </a:ln>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997233" y="4350822"/>
                <a:ext cx="3148150" cy="369332"/>
              </a:xfrm>
              <a:prstGeom prst="rect">
                <a:avLst/>
              </a:prstGeom>
              <a:blipFill>
                <a:blip r:embed="rId5"/>
                <a:stretch>
                  <a:fillRect t="-17742" b="-12903"/>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997233" y="5801692"/>
                <a:ext cx="5094516" cy="36933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n>
                                <a:noFill/>
                              </a:ln>
                              <a:solidFill>
                                <a:schemeClr val="tx1"/>
                              </a:solidFill>
                              <a:latin typeface="Cambria Math" panose="02040503050406030204" pitchFamily="18" charset="0"/>
                            </a:rPr>
                          </m:ctrlPr>
                        </m:accPr>
                        <m:e>
                          <m:r>
                            <a:rPr lang="en-AS" b="0" i="1" smtClean="0">
                              <a:ln>
                                <a:noFill/>
                              </a:ln>
                              <a:solidFill>
                                <a:schemeClr val="tx1"/>
                              </a:solidFill>
                              <a:latin typeface="Cambria Math" panose="02040503050406030204" pitchFamily="18" charset="0"/>
                            </a:rPr>
                            <m:t>𝑟</m:t>
                          </m:r>
                        </m:e>
                      </m:acc>
                      <m:r>
                        <a:rPr lang="en-AS">
                          <a:ln>
                            <a:noFill/>
                          </a:ln>
                          <a:solidFill>
                            <a:schemeClr val="tx1"/>
                          </a:solidFill>
                          <a:latin typeface="Cambria Math" panose="02040503050406030204" pitchFamily="18" charset="0"/>
                        </a:rPr>
                        <m:t>=&lt;</m:t>
                      </m:r>
                      <m:r>
                        <a:rPr lang="en-AS" b="0" i="0" smtClean="0">
                          <a:ln>
                            <a:noFill/>
                          </a:ln>
                          <a:solidFill>
                            <a:schemeClr val="tx1"/>
                          </a:solidFill>
                          <a:latin typeface="Cambria Math" panose="02040503050406030204" pitchFamily="18" charset="0"/>
                        </a:rPr>
                        <m:t>(</m:t>
                      </m:r>
                      <m:r>
                        <m:rPr>
                          <m:sty m:val="p"/>
                        </m:rPr>
                        <a:rPr lang="en-AS">
                          <a:ln>
                            <a:noFill/>
                          </a:ln>
                          <a:solidFill>
                            <a:schemeClr val="tx1"/>
                          </a:solidFill>
                          <a:latin typeface="Cambria Math" panose="02040503050406030204" pitchFamily="18" charset="0"/>
                        </a:rPr>
                        <m:t>v</m:t>
                      </m:r>
                      <m:r>
                        <a:rPr lang="en-AS">
                          <a:ln>
                            <a:noFill/>
                          </a:ln>
                          <a:solidFill>
                            <a:schemeClr val="tx1"/>
                          </a:solidFill>
                          <a:latin typeface="Cambria Math" panose="02040503050406030204" pitchFamily="18" charset="0"/>
                        </a:rPr>
                        <m:t>0 </m:t>
                      </m:r>
                      <m:r>
                        <m:rPr>
                          <m:sty m:val="p"/>
                        </m:rPr>
                        <a:rPr lang="en-AS">
                          <a:ln>
                            <a:noFill/>
                          </a:ln>
                          <a:solidFill>
                            <a:schemeClr val="tx1"/>
                          </a:solidFill>
                          <a:latin typeface="Cambria Math" panose="02040503050406030204" pitchFamily="18" charset="0"/>
                        </a:rPr>
                        <m:t>cos</m:t>
                      </m:r>
                      <m:r>
                        <m:rPr>
                          <m:nor/>
                        </m:rPr>
                        <a:rPr lang="el-GR" dirty="0">
                          <a:ln>
                            <a:noFill/>
                          </a:ln>
                          <a:solidFill>
                            <a:schemeClr val="tx1"/>
                          </a:solidFill>
                        </a:rPr>
                        <m:t>θ</m:t>
                      </m:r>
                      <m:r>
                        <m:rPr>
                          <m:nor/>
                        </m:rPr>
                        <a:rPr lang="en-AS" b="0" i="0" dirty="0" smtClean="0">
                          <a:ln>
                            <a:noFill/>
                          </a:ln>
                          <a:solidFill>
                            <a:schemeClr val="tx1"/>
                          </a:solidFill>
                        </a:rPr>
                        <m:t>)</m:t>
                      </m:r>
                      <m:r>
                        <m:rPr>
                          <m:sty m:val="p"/>
                        </m:rPr>
                        <a:rPr lang="en-AS" b="0" i="0" dirty="0" smtClean="0">
                          <a:ln>
                            <a:noFill/>
                          </a:ln>
                          <a:solidFill>
                            <a:schemeClr val="tx1"/>
                          </a:solidFill>
                          <a:latin typeface="Cambria Math" panose="02040503050406030204" pitchFamily="18" charset="0"/>
                        </a:rPr>
                        <m:t>t</m:t>
                      </m:r>
                      <m:r>
                        <a:rPr lang="en-AS" b="0" i="0" dirty="0" smtClean="0">
                          <a:ln>
                            <a:noFill/>
                          </a:ln>
                          <a:solidFill>
                            <a:schemeClr val="tx1"/>
                          </a:solidFill>
                          <a:latin typeface="Cambria Math" panose="02040503050406030204" pitchFamily="18" charset="0"/>
                        </a:rPr>
                        <m:t>+</m:t>
                      </m:r>
                      <m:r>
                        <m:rPr>
                          <m:sty m:val="p"/>
                        </m:rPr>
                        <a:rPr lang="en-AS" b="0" i="0" dirty="0" smtClean="0">
                          <a:ln>
                            <a:noFill/>
                          </a:ln>
                          <a:solidFill>
                            <a:schemeClr val="tx1"/>
                          </a:solidFill>
                          <a:latin typeface="Cambria Math" panose="02040503050406030204" pitchFamily="18" charset="0"/>
                        </a:rPr>
                        <m:t>x</m:t>
                      </m:r>
                      <m:r>
                        <a:rPr lang="en-AS" b="0" i="0" dirty="0" smtClean="0">
                          <a:ln>
                            <a:noFill/>
                          </a:ln>
                          <a:solidFill>
                            <a:schemeClr val="tx1"/>
                          </a:solidFill>
                          <a:latin typeface="Cambria Math" panose="02040503050406030204" pitchFamily="18" charset="0"/>
                        </a:rPr>
                        <m:t>0,(</m:t>
                      </m:r>
                      <m:r>
                        <m:rPr>
                          <m:sty m:val="p"/>
                        </m:rPr>
                        <a:rPr lang="en-AS" dirty="0">
                          <a:ln>
                            <a:noFill/>
                          </a:ln>
                          <a:solidFill>
                            <a:schemeClr val="tx1"/>
                          </a:solidFill>
                          <a:latin typeface="Cambria Math" panose="02040503050406030204" pitchFamily="18" charset="0"/>
                        </a:rPr>
                        <m:t>v</m:t>
                      </m:r>
                      <m:r>
                        <a:rPr lang="en-AS" dirty="0">
                          <a:ln>
                            <a:noFill/>
                          </a:ln>
                          <a:solidFill>
                            <a:schemeClr val="tx1"/>
                          </a:solidFill>
                          <a:latin typeface="Cambria Math" panose="02040503050406030204" pitchFamily="18" charset="0"/>
                        </a:rPr>
                        <m:t>0 </m:t>
                      </m:r>
                      <m:r>
                        <m:rPr>
                          <m:sty m:val="p"/>
                        </m:rPr>
                        <a:rPr lang="en-AS" dirty="0">
                          <a:ln>
                            <a:noFill/>
                          </a:ln>
                          <a:solidFill>
                            <a:schemeClr val="tx1"/>
                          </a:solidFill>
                          <a:latin typeface="Cambria Math" panose="02040503050406030204" pitchFamily="18" charset="0"/>
                        </a:rPr>
                        <m:t>sin</m:t>
                      </m:r>
                      <m:r>
                        <m:rPr>
                          <m:nor/>
                        </m:rPr>
                        <a:rPr lang="el-GR" dirty="0">
                          <a:ln>
                            <a:noFill/>
                          </a:ln>
                          <a:solidFill>
                            <a:schemeClr val="tx1"/>
                          </a:solidFill>
                        </a:rPr>
                        <m:t>θ</m:t>
                      </m:r>
                      <m:r>
                        <m:rPr>
                          <m:nor/>
                        </m:rPr>
                        <a:rPr lang="en-AS" b="0" i="0" dirty="0" smtClean="0">
                          <a:ln>
                            <a:noFill/>
                          </a:ln>
                          <a:solidFill>
                            <a:schemeClr val="tx1"/>
                          </a:solidFill>
                        </a:rPr>
                        <m:t>)</m:t>
                      </m:r>
                      <m:r>
                        <m:rPr>
                          <m:nor/>
                        </m:rPr>
                        <a:rPr lang="en-AS" b="0" i="0" dirty="0" smtClean="0">
                          <a:ln>
                            <a:noFill/>
                          </a:ln>
                          <a:solidFill>
                            <a:schemeClr val="tx1"/>
                          </a:solidFill>
                        </a:rPr>
                        <m:t>t</m:t>
                      </m:r>
                      <m:r>
                        <m:rPr>
                          <m:nor/>
                        </m:rPr>
                        <a:rPr lang="en-AS" b="0" i="0" dirty="0" smtClean="0">
                          <a:ln>
                            <a:noFill/>
                          </a:ln>
                          <a:solidFill>
                            <a:schemeClr val="tx1"/>
                          </a:solidFill>
                        </a:rPr>
                        <m:t> −</m:t>
                      </m:r>
                      <m:r>
                        <a:rPr lang="en-AS" b="0" i="0" dirty="0" smtClean="0">
                          <a:ln>
                            <a:noFill/>
                          </a:ln>
                          <a:solidFill>
                            <a:schemeClr val="tx1"/>
                          </a:solidFill>
                          <a:latin typeface="Cambria Math" panose="02040503050406030204" pitchFamily="18" charset="0"/>
                        </a:rPr>
                        <m:t>0.5</m:t>
                      </m:r>
                      <m:sSup>
                        <m:sSupPr>
                          <m:ctrlPr>
                            <a:rPr lang="en-AS" b="0" i="1" dirty="0" smtClean="0">
                              <a:ln>
                                <a:noFill/>
                              </a:ln>
                              <a:solidFill>
                                <a:schemeClr val="tx1"/>
                              </a:solidFill>
                              <a:latin typeface="Cambria Math" panose="02040503050406030204" pitchFamily="18" charset="0"/>
                            </a:rPr>
                          </m:ctrlPr>
                        </m:sSupPr>
                        <m:e>
                          <m:r>
                            <m:rPr>
                              <m:sty m:val="p"/>
                            </m:rPr>
                            <a:rPr lang="en-AS" b="0" i="0" dirty="0" smtClean="0">
                              <a:ln>
                                <a:noFill/>
                              </a:ln>
                              <a:solidFill>
                                <a:schemeClr val="tx1"/>
                              </a:solidFill>
                              <a:latin typeface="Cambria Math" panose="02040503050406030204" pitchFamily="18" charset="0"/>
                            </a:rPr>
                            <m:t>gt</m:t>
                          </m:r>
                        </m:e>
                        <m:sup>
                          <m:r>
                            <a:rPr lang="en-AS" b="0" i="0" dirty="0" smtClean="0">
                              <a:ln>
                                <a:noFill/>
                              </a:ln>
                              <a:solidFill>
                                <a:schemeClr val="tx1"/>
                              </a:solidFill>
                              <a:latin typeface="Cambria Math" panose="02040503050406030204" pitchFamily="18" charset="0"/>
                            </a:rPr>
                            <m:t>2</m:t>
                          </m:r>
                        </m:sup>
                      </m:sSup>
                      <m:r>
                        <a:rPr lang="en-AS" b="0" i="0" dirty="0" smtClean="0">
                          <a:ln>
                            <a:noFill/>
                          </a:ln>
                          <a:solidFill>
                            <a:schemeClr val="tx1"/>
                          </a:solidFill>
                          <a:latin typeface="Cambria Math" panose="02040503050406030204" pitchFamily="18" charset="0"/>
                        </a:rPr>
                        <m:t>+</m:t>
                      </m:r>
                      <m:r>
                        <m:rPr>
                          <m:sty m:val="p"/>
                        </m:rPr>
                        <a:rPr lang="en-AS" b="0" i="0" dirty="0" smtClean="0">
                          <a:ln>
                            <a:noFill/>
                          </a:ln>
                          <a:solidFill>
                            <a:schemeClr val="tx1"/>
                          </a:solidFill>
                          <a:latin typeface="Cambria Math" panose="02040503050406030204" pitchFamily="18" charset="0"/>
                        </a:rPr>
                        <m:t>y</m:t>
                      </m:r>
                      <m:r>
                        <a:rPr lang="en-AS" b="0" i="0" dirty="0" smtClean="0">
                          <a:ln>
                            <a:noFill/>
                          </a:ln>
                          <a:solidFill>
                            <a:schemeClr val="tx1"/>
                          </a:solidFill>
                          <a:latin typeface="Cambria Math" panose="02040503050406030204" pitchFamily="18" charset="0"/>
                        </a:rPr>
                        <m:t>0 &gt;</m:t>
                      </m:r>
                    </m:oMath>
                  </m:oMathPara>
                </a14:m>
                <a:endParaRPr lang="sv-SE" dirty="0">
                  <a:ln>
                    <a:noFill/>
                  </a:ln>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997233" y="5801692"/>
                <a:ext cx="5094516" cy="369332"/>
              </a:xfrm>
              <a:prstGeom prst="rect">
                <a:avLst/>
              </a:prstGeom>
              <a:blipFill>
                <a:blip r:embed="rId6"/>
                <a:stretch>
                  <a:fillRect t="-17742" b="-14516"/>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p:spTree>
    <p:extLst>
      <p:ext uri="{BB962C8B-B14F-4D97-AF65-F5344CB8AC3E}">
        <p14:creationId xmlns:p14="http://schemas.microsoft.com/office/powerpoint/2010/main" val="66655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509451" y="561703"/>
                <a:ext cx="9940835" cy="617160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AS" dirty="0"/>
                  <a:t>The</a:t>
                </a:r>
                <a:r>
                  <a:rPr lang="en-US" dirty="0"/>
                  <a:t> horizontal distance traveled by the projectile d is the value of x when y = 0</a:t>
                </a:r>
                <a:r>
                  <a:rPr lang="en-AS" dirty="0"/>
                  <a:t>(the projectile hits the ground when y=0).</a:t>
                </a:r>
              </a:p>
              <a:p>
                <a:pPr marL="0" indent="0">
                  <a:buNone/>
                </a:pPr>
                <a:r>
                  <a:rPr lang="en-AS" dirty="0"/>
                  <a:t>     set y=0,y0=0 </a:t>
                </a:r>
                <a:r>
                  <a:rPr lang="en-US" dirty="0"/>
                  <a:t>to our expression for y</a:t>
                </a:r>
                <a:r>
                  <a:rPr lang="en-AS" dirty="0"/>
                  <a:t> </a:t>
                </a:r>
                <a14:m>
                  <m:oMath xmlns:m="http://schemas.openxmlformats.org/officeDocument/2006/math">
                    <m:r>
                      <a:rPr lang="en-AS" dirty="0">
                        <a:latin typeface="Cambria Math" panose="02040503050406030204" pitchFamily="18" charset="0"/>
                      </a:rPr>
                      <m:t>⇒</m:t>
                    </m:r>
                  </m:oMath>
                </a14:m>
                <a:endParaRPr lang="en-AS" dirty="0"/>
              </a:p>
              <a:p>
                <a:pPr marL="0" indent="0">
                  <a:buNone/>
                </a:pPr>
                <a:endParaRPr lang="en-AS" dirty="0">
                  <a:ln>
                    <a:noFill/>
                  </a:ln>
                  <a:solidFill>
                    <a:schemeClr val="tx1"/>
                  </a:solidFill>
                </a:endParaRPr>
              </a:p>
              <a:p>
                <a:pPr>
                  <a:buFont typeface="Arial" panose="020B0604020202020204" pitchFamily="34" charset="0"/>
                  <a:buChar char="•"/>
                </a:pPr>
                <a:r>
                  <a:rPr lang="en-AS" dirty="0"/>
                  <a:t>Now after calculating the time flight we can obtain the horizontal displacement d</a:t>
                </a:r>
              </a:p>
              <a:p>
                <a:pPr marL="0" indent="0">
                  <a:buNone/>
                </a:pPr>
                <a:r>
                  <a:rPr lang="en-AS" dirty="0">
                    <a:solidFill>
                      <a:schemeClr val="tx1"/>
                    </a:solidFill>
                  </a:rPr>
                  <a:t>     </a:t>
                </a:r>
                <a:r>
                  <a:rPr lang="en-AS" dirty="0">
                    <a:solidFill>
                      <a:schemeClr val="bg2">
                        <a:lumMod val="25000"/>
                      </a:schemeClr>
                    </a:solidFill>
                  </a:rPr>
                  <a:t>set t by tf , to our expression for x</a:t>
                </a:r>
                <a14:m>
                  <m:oMath xmlns:m="http://schemas.openxmlformats.org/officeDocument/2006/math">
                    <m:r>
                      <a:rPr lang="en-AS" b="0" i="0" dirty="0" smtClean="0">
                        <a:latin typeface="Cambria Math" panose="02040503050406030204" pitchFamily="18" charset="0"/>
                      </a:rPr>
                      <m:t> </m:t>
                    </m:r>
                    <m:r>
                      <a:rPr lang="en-AS" dirty="0">
                        <a:latin typeface="Cambria Math" panose="02040503050406030204" pitchFamily="18" charset="0"/>
                      </a:rPr>
                      <m:t>⇒</m:t>
                    </m:r>
                  </m:oMath>
                </a14:m>
                <a:endParaRPr lang="en-AS" dirty="0"/>
              </a:p>
              <a:p>
                <a:pPr marL="0" indent="0">
                  <a:buNone/>
                </a:pPr>
                <a:endParaRPr lang="en-US" dirty="0" smtClean="0">
                  <a:ln>
                    <a:noFill/>
                  </a:ln>
                  <a:solidFill>
                    <a:schemeClr val="tx1"/>
                  </a:solidFill>
                </a:endParaRPr>
              </a:p>
              <a:p>
                <a:pPr marL="0" indent="0">
                  <a:buNone/>
                </a:pPr>
                <a:endParaRPr lang="en-AS" dirty="0">
                  <a:ln>
                    <a:noFill/>
                  </a:ln>
                  <a:solidFill>
                    <a:schemeClr val="tx1"/>
                  </a:solidFill>
                </a:endParaRPr>
              </a:p>
              <a:p>
                <a:pPr>
                  <a:buFont typeface="Arial" panose="020B0604020202020204" pitchFamily="34" charset="0"/>
                  <a:buChar char="•"/>
                </a:pPr>
                <a:r>
                  <a:rPr lang="en-AS" dirty="0">
                    <a:solidFill>
                      <a:schemeClr val="bg2">
                        <a:lumMod val="25000"/>
                      </a:schemeClr>
                    </a:solidFill>
                  </a:rPr>
                  <a:t>At The Highest Point V0 sin </a:t>
                </a:r>
                <a14:m>
                  <m:oMath xmlns:m="http://schemas.openxmlformats.org/officeDocument/2006/math">
                    <m:r>
                      <m:rPr>
                        <m:nor/>
                      </m:rPr>
                      <a:rPr lang="el-GR" dirty="0" smtClean="0">
                        <a:solidFill>
                          <a:schemeClr val="bg2">
                            <a:lumMod val="25000"/>
                          </a:schemeClr>
                        </a:solidFill>
                      </a:rPr>
                      <m:t>θ</m:t>
                    </m:r>
                  </m:oMath>
                </a14:m>
                <a:r>
                  <a:rPr lang="en-AS" dirty="0">
                    <a:ln>
                      <a:noFill/>
                    </a:ln>
                    <a:solidFill>
                      <a:schemeClr val="bg2">
                        <a:lumMod val="25000"/>
                      </a:schemeClr>
                    </a:solidFill>
                  </a:rPr>
                  <a:t> is zero , so we can obtain the time of the highest point </a:t>
                </a:r>
                <a:r>
                  <a:rPr lang="en-AS" dirty="0">
                    <a:solidFill>
                      <a:schemeClr val="bg2">
                        <a:lumMod val="25000"/>
                      </a:schemeClr>
                    </a:solidFill>
                  </a:rPr>
                  <a:t>set vy=0, in our expression for vy</a:t>
                </a:r>
                <a:r>
                  <a:rPr lang="en-AS" dirty="0"/>
                  <a:t> </a:t>
                </a:r>
              </a:p>
              <a:p>
                <a:pPr marL="0" indent="0">
                  <a:buNone/>
                </a:pPr>
                <a:r>
                  <a:rPr lang="en-AS" dirty="0">
                    <a:solidFill>
                      <a:schemeClr val="bg2">
                        <a:lumMod val="25000"/>
                      </a:schemeClr>
                    </a:solidFill>
                  </a:rPr>
                  <a:t>      0 = -g*thp+v0 sin </a:t>
                </a:r>
                <a14:m>
                  <m:oMath xmlns:m="http://schemas.openxmlformats.org/officeDocument/2006/math">
                    <m:r>
                      <m:rPr>
                        <m:nor/>
                      </m:rPr>
                      <a:rPr lang="el-GR" dirty="0">
                        <a:solidFill>
                          <a:schemeClr val="bg2">
                            <a:lumMod val="25000"/>
                          </a:schemeClr>
                        </a:solidFill>
                      </a:rPr>
                      <m:t>θ</m:t>
                    </m:r>
                  </m:oMath>
                </a14:m>
                <a:r>
                  <a:rPr lang="en-AS" dirty="0">
                    <a:ln>
                      <a:noFill/>
                    </a:ln>
                    <a:solidFill>
                      <a:schemeClr val="bg2">
                        <a:lumMod val="25000"/>
                      </a:schemeClr>
                    </a:solidFill>
                  </a:rPr>
                  <a:t> </a:t>
                </a:r>
                <a14:m>
                  <m:oMath xmlns:m="http://schemas.openxmlformats.org/officeDocument/2006/math">
                    <m:r>
                      <a:rPr lang="en-AS" dirty="0">
                        <a:latin typeface="Cambria Math" panose="02040503050406030204" pitchFamily="18" charset="0"/>
                      </a:rPr>
                      <m:t>⇒</m:t>
                    </m:r>
                  </m:oMath>
                </a14:m>
                <a:r>
                  <a:rPr lang="en-AS" dirty="0">
                    <a:solidFill>
                      <a:schemeClr val="bg2">
                        <a:lumMod val="25000"/>
                      </a:schemeClr>
                    </a:solidFill>
                  </a:rPr>
                  <a:t>  </a:t>
                </a:r>
                <a:r>
                  <a:rPr lang="en-AS" dirty="0">
                    <a:ln>
                      <a:noFill/>
                    </a:ln>
                    <a:solidFill>
                      <a:schemeClr val="bg2">
                        <a:lumMod val="25000"/>
                      </a:schemeClr>
                    </a:solidFill>
                  </a:rPr>
                  <a:t> </a:t>
                </a:r>
              </a:p>
              <a:p>
                <a:pPr marL="0" indent="0">
                  <a:buNone/>
                </a:pPr>
                <a:endParaRPr lang="en-AS" dirty="0">
                  <a:solidFill>
                    <a:schemeClr val="bg2">
                      <a:lumMod val="25000"/>
                    </a:schemeClr>
                  </a:solidFill>
                </a:endParaRPr>
              </a:p>
              <a:p>
                <a:pPr>
                  <a:buFont typeface="Arial" panose="020B0604020202020204" pitchFamily="34" charset="0"/>
                  <a:buChar char="•"/>
                </a:pPr>
                <a:r>
                  <a:rPr lang="en-AS" dirty="0"/>
                  <a:t>Now after calculating The time of the highest point we can obtain the maximum height hmax</a:t>
                </a:r>
              </a:p>
              <a:p>
                <a:pPr marL="0" indent="0">
                  <a:buNone/>
                </a:pPr>
                <a:r>
                  <a:rPr lang="en-AS" dirty="0"/>
                  <a:t>     set t by thp, in our expression for y </a:t>
                </a:r>
                <a14:m>
                  <m:oMath xmlns:m="http://schemas.openxmlformats.org/officeDocument/2006/math">
                    <m:r>
                      <a:rPr lang="en-AS" dirty="0">
                        <a:latin typeface="Cambria Math" panose="02040503050406030204" pitchFamily="18" charset="0"/>
                      </a:rPr>
                      <m:t>⇒</m:t>
                    </m:r>
                  </m:oMath>
                </a14:m>
                <a:endParaRPr lang="en-AS" dirty="0"/>
              </a:p>
              <a:p>
                <a:pPr marL="0" indent="0">
                  <a:buNone/>
                </a:pPr>
                <a:endParaRPr lang="en-US" dirty="0">
                  <a:ln>
                    <a:noFill/>
                  </a:ln>
                  <a:solidFill>
                    <a:schemeClr val="bg2">
                      <a:lumMod val="25000"/>
                    </a:schemeClr>
                  </a:solidFill>
                </a:endParaRP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509451" y="561703"/>
                <a:ext cx="9940835" cy="6171606"/>
              </a:xfrm>
              <a:prstGeom prst="rect">
                <a:avLst/>
              </a:prstGeom>
              <a:blipFill>
                <a:blip r:embed="rId2"/>
                <a:stretch>
                  <a:fillRect l="-123" t="-494"/>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852160" y="1240971"/>
                <a:ext cx="1763486" cy="68518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𝑡𝑓</m:t>
                      </m:r>
                      <m:r>
                        <a:rPr lang="en-AS" b="0" i="1" smtClean="0">
                          <a:solidFill>
                            <a:schemeClr val="tx1"/>
                          </a:solidFill>
                          <a:latin typeface="Cambria Math" panose="02040503050406030204" pitchFamily="18" charset="0"/>
                        </a:rPr>
                        <m:t>=2</m:t>
                      </m:r>
                      <m:f>
                        <m:fPr>
                          <m:ctrlPr>
                            <a:rPr lang="el-GR" i="1" dirty="0" smtClean="0">
                              <a:solidFill>
                                <a:schemeClr val="tx1"/>
                              </a:solidFill>
                              <a:latin typeface="Cambria Math" panose="02040503050406030204" pitchFamily="18" charset="0"/>
                            </a:rPr>
                          </m:ctrlPr>
                        </m:fPr>
                        <m:num>
                          <m:r>
                            <a:rPr lang="en-AS" b="0" i="1" dirty="0" smtClean="0">
                              <a:solidFill>
                                <a:schemeClr val="tx1"/>
                              </a:solidFill>
                              <a:latin typeface="Cambria Math" panose="02040503050406030204" pitchFamily="18" charset="0"/>
                            </a:rPr>
                            <m:t>𝑣</m:t>
                          </m:r>
                          <m:r>
                            <a:rPr lang="en-AS" b="0" i="1" dirty="0" smtClean="0">
                              <a:solidFill>
                                <a:schemeClr val="tx1"/>
                              </a:solidFill>
                              <a:latin typeface="Cambria Math" panose="02040503050406030204" pitchFamily="18" charset="0"/>
                            </a:rPr>
                            <m:t>0</m:t>
                          </m:r>
                          <m:func>
                            <m:funcPr>
                              <m:ctrlPr>
                                <a:rPr lang="en-AS" b="0" i="1" dirty="0" smtClean="0">
                                  <a:solidFill>
                                    <a:schemeClr val="tx1"/>
                                  </a:solidFill>
                                  <a:latin typeface="Cambria Math" panose="02040503050406030204" pitchFamily="18" charset="0"/>
                                </a:rPr>
                              </m:ctrlPr>
                            </m:funcPr>
                            <m:fName>
                              <m:r>
                                <m:rPr>
                                  <m:sty m:val="p"/>
                                </m:rPr>
                                <a:rPr lang="en-AS" b="0" i="0" dirty="0" smtClean="0">
                                  <a:solidFill>
                                    <a:schemeClr val="tx1"/>
                                  </a:solidFill>
                                  <a:latin typeface="Cambria Math" panose="02040503050406030204" pitchFamily="18" charset="0"/>
                                </a:rPr>
                                <m:t>sin</m:t>
                              </m:r>
                            </m:fName>
                            <m:e>
                              <m:r>
                                <m:rPr>
                                  <m:nor/>
                                </m:rPr>
                                <a:rPr lang="el-GR" dirty="0">
                                  <a:solidFill>
                                    <a:schemeClr val="tx1"/>
                                  </a:solidFill>
                                </a:rPr>
                                <m:t>θ</m:t>
                              </m:r>
                            </m:e>
                          </m:func>
                        </m:num>
                        <m:den>
                          <m:r>
                            <a:rPr lang="en-AS" b="0" i="1" dirty="0" smtClean="0">
                              <a:solidFill>
                                <a:schemeClr val="tx1"/>
                              </a:solidFill>
                              <a:latin typeface="Cambria Math" panose="02040503050406030204" pitchFamily="18" charset="0"/>
                            </a:rPr>
                            <m:t>𝑔</m:t>
                          </m:r>
                        </m:den>
                      </m:f>
                    </m:oMath>
                  </m:oMathPara>
                </a14:m>
                <a:endParaRPr lang="en-AS" b="0" dirty="0"/>
              </a:p>
            </p:txBody>
          </p:sp>
        </mc:Choice>
        <mc:Fallback xmlns="">
          <p:sp>
            <p:nvSpPr>
              <p:cNvPr id="4" name="TextBox 3"/>
              <p:cNvSpPr txBox="1">
                <a:spLocks noRot="1" noChangeAspect="1" noMove="1" noResize="1" noEditPoints="1" noAdjustHandles="1" noChangeArrowheads="1" noChangeShapeType="1" noTextEdit="1"/>
              </p:cNvSpPr>
              <p:nvPr/>
            </p:nvSpPr>
            <p:spPr>
              <a:xfrm>
                <a:off x="5852160" y="1240971"/>
                <a:ext cx="1763486" cy="685188"/>
              </a:xfrm>
              <a:prstGeom prst="rect">
                <a:avLst/>
              </a:prstGeom>
              <a:blipFill>
                <a:blip r:embed="rId3"/>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852160" y="2490651"/>
                <a:ext cx="2181497" cy="69672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𝑑</m:t>
                      </m:r>
                      <m:r>
                        <a:rPr lang="en-AS" b="0" i="1" smtClean="0">
                          <a:solidFill>
                            <a:schemeClr val="tx1"/>
                          </a:solidFill>
                          <a:latin typeface="Cambria Math" panose="02040503050406030204" pitchFamily="18" charset="0"/>
                        </a:rPr>
                        <m:t>=</m:t>
                      </m:r>
                      <m:f>
                        <m:fPr>
                          <m:ctrlPr>
                            <a:rPr lang="el-GR" i="1" dirty="0" smtClean="0">
                              <a:solidFill>
                                <a:schemeClr val="tx1"/>
                              </a:solidFill>
                              <a:latin typeface="Cambria Math" panose="02040503050406030204" pitchFamily="18" charset="0"/>
                            </a:rPr>
                          </m:ctrlPr>
                        </m:fPr>
                        <m:num>
                          <m:r>
                            <a:rPr lang="en-AS" b="0" i="1" dirty="0" smtClean="0">
                              <a:solidFill>
                                <a:schemeClr val="tx1"/>
                              </a:solidFill>
                              <a:latin typeface="Cambria Math" panose="02040503050406030204" pitchFamily="18" charset="0"/>
                            </a:rPr>
                            <m:t>𝑣</m:t>
                          </m:r>
                          <m:sSup>
                            <m:sSupPr>
                              <m:ctrlPr>
                                <a:rPr lang="en-AS" b="0" i="1" dirty="0" smtClean="0">
                                  <a:solidFill>
                                    <a:schemeClr val="tx1"/>
                                  </a:solidFill>
                                  <a:latin typeface="Cambria Math" panose="02040503050406030204" pitchFamily="18" charset="0"/>
                                </a:rPr>
                              </m:ctrlPr>
                            </m:sSupPr>
                            <m:e>
                              <m:r>
                                <a:rPr lang="en-AS" b="0" i="1" dirty="0" smtClean="0">
                                  <a:solidFill>
                                    <a:schemeClr val="tx1"/>
                                  </a:solidFill>
                                  <a:latin typeface="Cambria Math" panose="02040503050406030204" pitchFamily="18" charset="0"/>
                                </a:rPr>
                                <m:t>0</m:t>
                              </m:r>
                            </m:e>
                            <m:sup>
                              <m:r>
                                <a:rPr lang="en-AS" b="0" i="1" dirty="0" smtClean="0">
                                  <a:solidFill>
                                    <a:schemeClr val="tx1"/>
                                  </a:solidFill>
                                  <a:latin typeface="Cambria Math" panose="02040503050406030204" pitchFamily="18" charset="0"/>
                                </a:rPr>
                                <m:t>2</m:t>
                              </m:r>
                            </m:sup>
                          </m:sSup>
                          <m:func>
                            <m:funcPr>
                              <m:ctrlPr>
                                <a:rPr lang="en-AS" b="0" i="1" dirty="0" smtClean="0">
                                  <a:solidFill>
                                    <a:schemeClr val="tx1"/>
                                  </a:solidFill>
                                  <a:latin typeface="Cambria Math" panose="02040503050406030204" pitchFamily="18" charset="0"/>
                                </a:rPr>
                              </m:ctrlPr>
                            </m:funcPr>
                            <m:fName>
                              <m:r>
                                <m:rPr>
                                  <m:sty m:val="p"/>
                                </m:rPr>
                                <a:rPr lang="en-AS" b="0" i="0" dirty="0" smtClean="0">
                                  <a:solidFill>
                                    <a:schemeClr val="tx1"/>
                                  </a:solidFill>
                                  <a:latin typeface="Cambria Math" panose="02040503050406030204" pitchFamily="18" charset="0"/>
                                </a:rPr>
                                <m:t>sin</m:t>
                              </m:r>
                            </m:fName>
                            <m:e>
                              <m:r>
                                <a:rPr lang="en-AS" b="0" i="1" dirty="0" smtClean="0">
                                  <a:solidFill>
                                    <a:schemeClr val="tx1"/>
                                  </a:solidFill>
                                  <a:latin typeface="Cambria Math" panose="02040503050406030204" pitchFamily="18" charset="0"/>
                                </a:rPr>
                                <m:t>2</m:t>
                              </m:r>
                              <m:r>
                                <m:rPr>
                                  <m:nor/>
                                </m:rPr>
                                <a:rPr lang="el-GR" dirty="0">
                                  <a:solidFill>
                                    <a:schemeClr val="tx1"/>
                                  </a:solidFill>
                                </a:rPr>
                                <m:t>θ</m:t>
                              </m:r>
                            </m:e>
                          </m:func>
                        </m:num>
                        <m:den>
                          <m:r>
                            <a:rPr lang="en-AS" b="0" i="1" dirty="0" smtClean="0">
                              <a:solidFill>
                                <a:schemeClr val="tx1"/>
                              </a:solidFill>
                              <a:latin typeface="Cambria Math" panose="02040503050406030204" pitchFamily="18" charset="0"/>
                            </a:rPr>
                            <m:t>𝑔</m:t>
                          </m:r>
                        </m:den>
                      </m:f>
                      <m:r>
                        <a:rPr lang="en-AS" b="0" i="1" dirty="0" smtClean="0">
                          <a:solidFill>
                            <a:schemeClr val="tx1"/>
                          </a:solidFill>
                          <a:latin typeface="Cambria Math" panose="02040503050406030204" pitchFamily="18" charset="0"/>
                        </a:rPr>
                        <m:t>+</m:t>
                      </m:r>
                      <m:r>
                        <a:rPr lang="en-AS" b="0" i="1" dirty="0" smtClean="0">
                          <a:solidFill>
                            <a:schemeClr val="tx1"/>
                          </a:solidFill>
                          <a:latin typeface="Cambria Math" panose="02040503050406030204" pitchFamily="18" charset="0"/>
                        </a:rPr>
                        <m:t>𝑥</m:t>
                      </m:r>
                      <m:r>
                        <a:rPr lang="en-AS" b="0" i="1" dirty="0" smtClean="0">
                          <a:solidFill>
                            <a:schemeClr val="tx1"/>
                          </a:solidFill>
                          <a:latin typeface="Cambria Math" panose="02040503050406030204" pitchFamily="18" charset="0"/>
                        </a:rPr>
                        <m:t>0</m:t>
                      </m:r>
                    </m:oMath>
                  </m:oMathPara>
                </a14:m>
                <a:endParaRPr lang="en-AS" b="0" dirty="0"/>
              </a:p>
            </p:txBody>
          </p:sp>
        </mc:Choice>
        <mc:Fallback xmlns="">
          <p:sp>
            <p:nvSpPr>
              <p:cNvPr id="5" name="TextBox 4"/>
              <p:cNvSpPr txBox="1">
                <a:spLocks noRot="1" noChangeAspect="1" noMove="1" noResize="1" noEditPoints="1" noAdjustHandles="1" noChangeArrowheads="1" noChangeShapeType="1" noTextEdit="1"/>
              </p:cNvSpPr>
              <p:nvPr/>
            </p:nvSpPr>
            <p:spPr>
              <a:xfrm>
                <a:off x="5852160" y="2490651"/>
                <a:ext cx="2181497" cy="696729"/>
              </a:xfrm>
              <a:prstGeom prst="rect">
                <a:avLst/>
              </a:prstGeom>
              <a:blipFill>
                <a:blip r:embed="rId4"/>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852160" y="4159959"/>
                <a:ext cx="1763486" cy="67877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𝑡h𝑝</m:t>
                      </m:r>
                      <m:r>
                        <a:rPr lang="en-AS" b="0" i="1" smtClean="0">
                          <a:solidFill>
                            <a:schemeClr val="tx1"/>
                          </a:solidFill>
                          <a:latin typeface="Cambria Math" panose="02040503050406030204" pitchFamily="18" charset="0"/>
                        </a:rPr>
                        <m:t>=</m:t>
                      </m:r>
                      <m:f>
                        <m:fPr>
                          <m:ctrlPr>
                            <a:rPr lang="el-GR" i="1" dirty="0" smtClean="0">
                              <a:solidFill>
                                <a:schemeClr val="tx1"/>
                              </a:solidFill>
                              <a:latin typeface="Cambria Math" panose="02040503050406030204" pitchFamily="18" charset="0"/>
                            </a:rPr>
                          </m:ctrlPr>
                        </m:fPr>
                        <m:num>
                          <m:r>
                            <a:rPr lang="en-AS" i="1" dirty="0">
                              <a:solidFill>
                                <a:schemeClr val="tx1"/>
                              </a:solidFill>
                              <a:latin typeface="Cambria Math" panose="02040503050406030204" pitchFamily="18" charset="0"/>
                            </a:rPr>
                            <m:t>𝑣</m:t>
                          </m:r>
                          <m:r>
                            <a:rPr lang="en-AS" i="1" dirty="0">
                              <a:solidFill>
                                <a:schemeClr val="tx1"/>
                              </a:solidFill>
                              <a:latin typeface="Cambria Math" panose="02040503050406030204" pitchFamily="18" charset="0"/>
                            </a:rPr>
                            <m:t>0</m:t>
                          </m:r>
                          <m:func>
                            <m:funcPr>
                              <m:ctrlPr>
                                <a:rPr lang="en-AS" i="1" dirty="0">
                                  <a:solidFill>
                                    <a:schemeClr val="tx1"/>
                                  </a:solidFill>
                                  <a:latin typeface="Cambria Math" panose="02040503050406030204" pitchFamily="18" charset="0"/>
                                </a:rPr>
                              </m:ctrlPr>
                            </m:funcPr>
                            <m:fName>
                              <m:r>
                                <m:rPr>
                                  <m:sty m:val="p"/>
                                </m:rPr>
                                <a:rPr lang="en-AS" dirty="0">
                                  <a:solidFill>
                                    <a:schemeClr val="tx1"/>
                                  </a:solidFill>
                                  <a:latin typeface="Cambria Math" panose="02040503050406030204" pitchFamily="18" charset="0"/>
                                </a:rPr>
                                <m:t>sin</m:t>
                              </m:r>
                            </m:fName>
                            <m:e>
                              <m:r>
                                <m:rPr>
                                  <m:nor/>
                                </m:rPr>
                                <a:rPr lang="el-GR" dirty="0">
                                  <a:solidFill>
                                    <a:schemeClr val="tx1"/>
                                  </a:solidFill>
                                </a:rPr>
                                <m:t>θ</m:t>
                              </m:r>
                            </m:e>
                          </m:func>
                        </m:num>
                        <m:den>
                          <m:r>
                            <a:rPr lang="en-AS" b="0" i="1" dirty="0" smtClean="0">
                              <a:solidFill>
                                <a:schemeClr val="tx1"/>
                              </a:solidFill>
                              <a:latin typeface="Cambria Math" panose="02040503050406030204" pitchFamily="18" charset="0"/>
                            </a:rPr>
                            <m:t>𝑔</m:t>
                          </m:r>
                        </m:den>
                      </m:f>
                    </m:oMath>
                  </m:oMathPara>
                </a14:m>
                <a:endParaRPr lang="en-AS" b="0" dirty="0"/>
              </a:p>
            </p:txBody>
          </p:sp>
        </mc:Choice>
        <mc:Fallback xmlns="">
          <p:sp>
            <p:nvSpPr>
              <p:cNvPr id="7" name="TextBox 6"/>
              <p:cNvSpPr txBox="1">
                <a:spLocks noRot="1" noChangeAspect="1" noMove="1" noResize="1" noEditPoints="1" noAdjustHandles="1" noChangeArrowheads="1" noChangeShapeType="1" noTextEdit="1"/>
              </p:cNvSpPr>
              <p:nvPr/>
            </p:nvSpPr>
            <p:spPr>
              <a:xfrm>
                <a:off x="5852160" y="4159959"/>
                <a:ext cx="1763486" cy="678776"/>
              </a:xfrm>
              <a:prstGeom prst="rect">
                <a:avLst/>
              </a:prstGeom>
              <a:blipFill>
                <a:blip r:embed="rId5"/>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852160" y="5609068"/>
                <a:ext cx="2599510" cy="69672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h𝑚𝑎𝑥</m:t>
                      </m:r>
                      <m:r>
                        <a:rPr lang="en-AS" b="0" i="1" smtClean="0">
                          <a:solidFill>
                            <a:schemeClr val="tx1"/>
                          </a:solidFill>
                          <a:latin typeface="Cambria Math" panose="02040503050406030204" pitchFamily="18" charset="0"/>
                        </a:rPr>
                        <m:t>=</m:t>
                      </m:r>
                      <m:f>
                        <m:fPr>
                          <m:ctrlPr>
                            <a:rPr lang="el-GR" i="1" dirty="0" smtClean="0">
                              <a:solidFill>
                                <a:schemeClr val="tx1"/>
                              </a:solidFill>
                              <a:latin typeface="Cambria Math" panose="02040503050406030204" pitchFamily="18" charset="0"/>
                            </a:rPr>
                          </m:ctrlPr>
                        </m:fPr>
                        <m:num>
                          <m:r>
                            <a:rPr lang="en-AS" i="1" dirty="0">
                              <a:solidFill>
                                <a:schemeClr val="tx1"/>
                              </a:solidFill>
                              <a:latin typeface="Cambria Math" panose="02040503050406030204" pitchFamily="18" charset="0"/>
                            </a:rPr>
                            <m:t>𝑣</m:t>
                          </m:r>
                          <m:sSup>
                            <m:sSupPr>
                              <m:ctrlPr>
                                <a:rPr lang="en-AS" b="0" i="1" dirty="0" smtClean="0">
                                  <a:solidFill>
                                    <a:schemeClr val="tx1"/>
                                  </a:solidFill>
                                  <a:latin typeface="Cambria Math" panose="02040503050406030204" pitchFamily="18" charset="0"/>
                                </a:rPr>
                              </m:ctrlPr>
                            </m:sSupPr>
                            <m:e>
                              <m:r>
                                <a:rPr lang="en-AS" i="1" dirty="0">
                                  <a:solidFill>
                                    <a:schemeClr val="tx1"/>
                                  </a:solidFill>
                                  <a:latin typeface="Cambria Math" panose="02040503050406030204" pitchFamily="18" charset="0"/>
                                </a:rPr>
                                <m:t>0</m:t>
                              </m:r>
                            </m:e>
                            <m:sup>
                              <m:r>
                                <a:rPr lang="en-AS" b="0" i="1" dirty="0" smtClean="0">
                                  <a:solidFill>
                                    <a:schemeClr val="tx1"/>
                                  </a:solidFill>
                                  <a:latin typeface="Cambria Math" panose="02040503050406030204" pitchFamily="18" charset="0"/>
                                </a:rPr>
                                <m:t>2</m:t>
                              </m:r>
                            </m:sup>
                          </m:sSup>
                          <m:func>
                            <m:funcPr>
                              <m:ctrlPr>
                                <a:rPr lang="en-AS" i="1" dirty="0">
                                  <a:solidFill>
                                    <a:schemeClr val="tx1"/>
                                  </a:solidFill>
                                  <a:latin typeface="Cambria Math" panose="02040503050406030204" pitchFamily="18" charset="0"/>
                                </a:rPr>
                              </m:ctrlPr>
                            </m:funcPr>
                            <m:fName>
                              <m:sSup>
                                <m:sSupPr>
                                  <m:ctrlPr>
                                    <a:rPr lang="en-AS" b="0" i="1" dirty="0" smtClean="0">
                                      <a:solidFill>
                                        <a:schemeClr val="tx1"/>
                                      </a:solidFill>
                                      <a:latin typeface="Cambria Math" panose="02040503050406030204" pitchFamily="18" charset="0"/>
                                    </a:rPr>
                                  </m:ctrlPr>
                                </m:sSupPr>
                                <m:e>
                                  <m:r>
                                    <m:rPr>
                                      <m:sty m:val="p"/>
                                    </m:rPr>
                                    <a:rPr lang="en-AS" dirty="0">
                                      <a:solidFill>
                                        <a:schemeClr val="tx1"/>
                                      </a:solidFill>
                                      <a:latin typeface="Cambria Math" panose="02040503050406030204" pitchFamily="18" charset="0"/>
                                    </a:rPr>
                                    <m:t>sin</m:t>
                                  </m:r>
                                </m:e>
                                <m:sup>
                                  <m:r>
                                    <a:rPr lang="en-AS" b="0" i="1" dirty="0" smtClean="0">
                                      <a:solidFill>
                                        <a:schemeClr val="tx1"/>
                                      </a:solidFill>
                                      <a:latin typeface="Cambria Math" panose="02040503050406030204" pitchFamily="18" charset="0"/>
                                    </a:rPr>
                                    <m:t>2</m:t>
                                  </m:r>
                                </m:sup>
                              </m:sSup>
                            </m:fName>
                            <m:e>
                              <m:r>
                                <m:rPr>
                                  <m:nor/>
                                </m:rPr>
                                <a:rPr lang="el-GR" dirty="0">
                                  <a:solidFill>
                                    <a:schemeClr val="tx1"/>
                                  </a:solidFill>
                                </a:rPr>
                                <m:t>θ</m:t>
                              </m:r>
                            </m:e>
                          </m:func>
                        </m:num>
                        <m:den>
                          <m:r>
                            <a:rPr lang="en-AS" b="0" i="1" dirty="0" smtClean="0">
                              <a:solidFill>
                                <a:schemeClr val="tx1"/>
                              </a:solidFill>
                              <a:latin typeface="Cambria Math" panose="02040503050406030204" pitchFamily="18" charset="0"/>
                            </a:rPr>
                            <m:t>2</m:t>
                          </m:r>
                          <m:r>
                            <a:rPr lang="en-AS" b="0" i="1" dirty="0" smtClean="0">
                              <a:solidFill>
                                <a:schemeClr val="tx1"/>
                              </a:solidFill>
                              <a:latin typeface="Cambria Math" panose="02040503050406030204" pitchFamily="18" charset="0"/>
                            </a:rPr>
                            <m:t>𝑔</m:t>
                          </m:r>
                        </m:den>
                      </m:f>
                      <m:r>
                        <a:rPr lang="en-AS" b="0" i="1" dirty="0" smtClean="0">
                          <a:solidFill>
                            <a:schemeClr val="tx1"/>
                          </a:solidFill>
                          <a:latin typeface="Cambria Math" panose="02040503050406030204" pitchFamily="18" charset="0"/>
                        </a:rPr>
                        <m:t>+</m:t>
                      </m:r>
                      <m:r>
                        <a:rPr lang="en-AS" b="0" i="1" dirty="0" smtClean="0">
                          <a:solidFill>
                            <a:schemeClr val="tx1"/>
                          </a:solidFill>
                          <a:latin typeface="Cambria Math" panose="02040503050406030204" pitchFamily="18" charset="0"/>
                        </a:rPr>
                        <m:t>𝑦</m:t>
                      </m:r>
                      <m:r>
                        <a:rPr lang="en-AS" b="0" i="1" dirty="0" smtClean="0">
                          <a:solidFill>
                            <a:schemeClr val="tx1"/>
                          </a:solidFill>
                          <a:latin typeface="Cambria Math" panose="02040503050406030204" pitchFamily="18" charset="0"/>
                        </a:rPr>
                        <m:t>0</m:t>
                      </m:r>
                    </m:oMath>
                  </m:oMathPara>
                </a14:m>
                <a:endParaRPr lang="en-AS" b="0" dirty="0"/>
              </a:p>
            </p:txBody>
          </p:sp>
        </mc:Choice>
        <mc:Fallback xmlns="">
          <p:sp>
            <p:nvSpPr>
              <p:cNvPr id="8" name="TextBox 7"/>
              <p:cNvSpPr txBox="1">
                <a:spLocks noRot="1" noChangeAspect="1" noMove="1" noResize="1" noEditPoints="1" noAdjustHandles="1" noChangeArrowheads="1" noChangeShapeType="1" noTextEdit="1"/>
              </p:cNvSpPr>
              <p:nvPr/>
            </p:nvSpPr>
            <p:spPr>
              <a:xfrm>
                <a:off x="5852160" y="5609068"/>
                <a:ext cx="2599510" cy="696729"/>
              </a:xfrm>
              <a:prstGeom prst="rect">
                <a:avLst/>
              </a:prstGeom>
              <a:blipFill>
                <a:blip r:embed="rId6"/>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p:spTree>
    <p:extLst>
      <p:ext uri="{BB962C8B-B14F-4D97-AF65-F5344CB8AC3E}">
        <p14:creationId xmlns:p14="http://schemas.microsoft.com/office/powerpoint/2010/main" val="381944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fade">
                                      <p:cBhvr>
                                        <p:cTn id="45" dur="1000"/>
                                        <p:tgtEl>
                                          <p:spTgt spid="2">
                                            <p:txEl>
                                              <p:pRg st="7" end="7"/>
                                            </p:txEl>
                                          </p:spTgt>
                                        </p:tgtEl>
                                      </p:cBhvr>
                                    </p:animEffect>
                                    <p:anim calcmode="lin" valueType="num">
                                      <p:cBhvr>
                                        <p:cTn id="4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1000"/>
                                        <p:tgtEl>
                                          <p:spTgt spid="2">
                                            <p:txEl>
                                              <p:pRg st="8" end="8"/>
                                            </p:txEl>
                                          </p:spTgt>
                                        </p:tgtEl>
                                      </p:cBhvr>
                                    </p:animEffect>
                                    <p:anim calcmode="lin" valueType="num">
                                      <p:cBhvr>
                                        <p:cTn id="5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1000"/>
                                        <p:tgtEl>
                                          <p:spTgt spid="2">
                                            <p:txEl>
                                              <p:pRg st="10" end="10"/>
                                            </p:txEl>
                                          </p:spTgt>
                                        </p:tgtEl>
                                      </p:cBhvr>
                                    </p:animEffect>
                                    <p:anim calcmode="lin" valueType="num">
                                      <p:cBhvr>
                                        <p:cTn id="6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
                                            <p:txEl>
                                              <p:pRg st="11" end="11"/>
                                            </p:txEl>
                                          </p:spTgt>
                                        </p:tgtEl>
                                        <p:attrNameLst>
                                          <p:attrName>style.visibility</p:attrName>
                                        </p:attrNameLst>
                                      </p:cBhvr>
                                      <p:to>
                                        <p:strVal val="visible"/>
                                      </p:to>
                                    </p:set>
                                    <p:animEffect transition="in" filter="fade">
                                      <p:cBhvr>
                                        <p:cTn id="69" dur="1000"/>
                                        <p:tgtEl>
                                          <p:spTgt spid="2">
                                            <p:txEl>
                                              <p:pRg st="11" end="11"/>
                                            </p:txEl>
                                          </p:spTgt>
                                        </p:tgtEl>
                                      </p:cBhvr>
                                    </p:animEffect>
                                    <p:anim calcmode="lin" valueType="num">
                                      <p:cBhvr>
                                        <p:cTn id="7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431075" y="539568"/>
                <a:ext cx="5551714" cy="3333996"/>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S" sz="2400" dirty="0">
                    <a:solidFill>
                      <a:srgbClr val="FF0000"/>
                    </a:solidFill>
                  </a:rPr>
                  <a:t>2. </a:t>
                </a:r>
                <a:r>
                  <a:rPr lang="en-US" sz="2400" dirty="0">
                    <a:solidFill>
                      <a:srgbClr val="FF0000"/>
                    </a:solidFill>
                  </a:rPr>
                  <a:t>With Air Resistance:</a:t>
                </a:r>
              </a:p>
              <a:p>
                <a:pPr>
                  <a:buFont typeface="Arial" panose="020B0604020202020204" pitchFamily="34" charset="0"/>
                  <a:buChar char="•"/>
                </a:pPr>
                <a:r>
                  <a:rPr lang="en-AS" dirty="0"/>
                  <a:t>Now With Air Resistance the forces are:</a:t>
                </a:r>
              </a:p>
              <a:p>
                <a:pPr marL="0" indent="0">
                  <a:buNone/>
                </a:pPr>
                <a:r>
                  <a:rPr lang="en-AS" dirty="0"/>
                  <a:t>     </a:t>
                </a:r>
                <a:r>
                  <a:rPr lang="en-US" dirty="0"/>
                  <a:t> ○ </a:t>
                </a:r>
                <a14:m>
                  <m:oMath xmlns:m="http://schemas.openxmlformats.org/officeDocument/2006/math">
                    <m:r>
                      <a:rPr lang="en-AS" b="0" i="1" smtClean="0">
                        <a:latin typeface="Cambria Math" panose="02040503050406030204" pitchFamily="18" charset="0"/>
                      </a:rPr>
                      <m:t>𝑚</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𝑔</m:t>
                        </m:r>
                      </m:e>
                    </m:acc>
                  </m:oMath>
                </a14:m>
                <a:endParaRPr lang="en-AS" b="0" dirty="0"/>
              </a:p>
              <a:p>
                <a:pPr marL="0" indent="0">
                  <a:buNone/>
                </a:pPr>
                <a:r>
                  <a:rPr lang="en-AS" dirty="0"/>
                  <a:t>      </a:t>
                </a:r>
                <a:r>
                  <a:rPr lang="en-US" dirty="0"/>
                  <a:t>○ </a:t>
                </a:r>
                <a14:m>
                  <m:oMath xmlns:m="http://schemas.openxmlformats.org/officeDocument/2006/math">
                    <m:acc>
                      <m:accPr>
                        <m:chr m:val="⃗"/>
                        <m:ctrlPr>
                          <a:rPr lang="en-US" i="1" smtClean="0">
                            <a:latin typeface="Cambria Math" panose="02040503050406030204" pitchFamily="18" charset="0"/>
                          </a:rPr>
                        </m:ctrlPr>
                      </m:accPr>
                      <m:e>
                        <m:r>
                          <a:rPr lang="en-AS" b="0" i="1" smtClean="0">
                            <a:latin typeface="Cambria Math" panose="02040503050406030204" pitchFamily="18" charset="0"/>
                          </a:rPr>
                          <m:t>𝑅</m:t>
                        </m:r>
                      </m:e>
                    </m:acc>
                    <m:r>
                      <a:rPr lang="en-AS" b="0" i="1" smtClean="0">
                        <a:latin typeface="Cambria Math" panose="02040503050406030204" pitchFamily="18" charset="0"/>
                      </a:rPr>
                      <m:t>=−</m:t>
                    </m:r>
                    <m:r>
                      <a:rPr lang="en-AS" b="0" i="1" smtClean="0">
                        <a:latin typeface="Cambria Math" panose="02040503050406030204" pitchFamily="18" charset="0"/>
                      </a:rPr>
                      <m:t>𝑐</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𝑣</m:t>
                        </m:r>
                      </m:e>
                    </m:acc>
                  </m:oMath>
                </a14:m>
                <a:endParaRPr lang="en-AS" dirty="0"/>
              </a:p>
              <a:p>
                <a:pPr>
                  <a:buFont typeface="Arial" panose="020B0604020202020204" pitchFamily="34" charset="0"/>
                  <a:buChar char="•"/>
                </a:pPr>
                <a:r>
                  <a:rPr lang="en-US" dirty="0"/>
                  <a:t>A projectile with a mass m is fired</a:t>
                </a:r>
              </a:p>
              <a:p>
                <a:pPr marL="0" indent="0">
                  <a:buFont typeface="Wingdings 3" charset="2"/>
                  <a:buNone/>
                </a:pPr>
                <a:r>
                  <a:rPr lang="en-US" dirty="0"/>
                  <a:t>      ○ initial point (x0, y0)</a:t>
                </a:r>
              </a:p>
              <a:p>
                <a:pPr marL="0" indent="0">
                  <a:buFont typeface="Wingdings 3" charset="2"/>
                  <a:buNone/>
                </a:pPr>
                <a:r>
                  <a:rPr lang="en-US" dirty="0"/>
                  <a:t>      ○ angle of elevation </a:t>
                </a:r>
                <a:r>
                  <a:rPr lang="el-GR" dirty="0"/>
                  <a:t>θ</a:t>
                </a:r>
                <a:endParaRPr lang="en-US" dirty="0"/>
              </a:p>
              <a:p>
                <a:pPr marL="0" indent="0">
                  <a:buFont typeface="Wingdings 3" charset="2"/>
                  <a:buNone/>
                </a:pPr>
                <a:r>
                  <a:rPr lang="en-US" dirty="0"/>
                  <a:t>      ○ initial velocity </a:t>
                </a:r>
                <a14:m>
                  <m:oMath xmlns:m="http://schemas.openxmlformats.org/officeDocument/2006/math">
                    <m:r>
                      <a:rPr lang="en-US"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𝑉</m:t>
                        </m:r>
                        <m:r>
                          <a:rPr lang="en-US" i="1" smtClean="0">
                            <a:latin typeface="Cambria Math" panose="02040503050406030204" pitchFamily="18" charset="0"/>
                          </a:rPr>
                          <m:t>0</m:t>
                        </m:r>
                      </m:e>
                    </m:acc>
                    <m:r>
                      <a:rPr lang="en-US" i="1" smtClean="0">
                        <a:latin typeface="Cambria Math" panose="02040503050406030204" pitchFamily="18" charset="0"/>
                      </a:rPr>
                      <m:t> </m:t>
                    </m:r>
                  </m:oMath>
                </a14:m>
                <a:endParaRPr lang="en-US" sz="2400" dirty="0">
                  <a:solidFill>
                    <a:srgbClr val="FF0000"/>
                  </a:solidFill>
                </a:endParaRP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431075" y="539568"/>
                <a:ext cx="5551714" cy="3333996"/>
              </a:xfrm>
              <a:prstGeom prst="rect">
                <a:avLst/>
              </a:prstGeom>
              <a:blipFill>
                <a:blip r:embed="rId2"/>
                <a:stretch>
                  <a:fillRect l="-1758" t="-2564"/>
                </a:stretch>
              </a:blipFill>
            </p:spPr>
            <p:txBody>
              <a:bodyPr/>
              <a:lstStyle/>
              <a:p>
                <a:r>
                  <a:rPr lang="sv-SE">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795" y="580720"/>
            <a:ext cx="3992694" cy="3251692"/>
          </a:xfrm>
          <a:prstGeom prst="rect">
            <a:avLst/>
          </a:prstGeom>
        </p:spPr>
      </p:pic>
      <mc:AlternateContent xmlns:mc="http://schemas.openxmlformats.org/markup-compatibility/2006" xmlns:a14="http://schemas.microsoft.com/office/drawing/2010/main">
        <mc:Choice Requires="a14">
          <p:sp>
            <p:nvSpPr>
              <p:cNvPr id="4" name="Content Placeholder 2"/>
              <p:cNvSpPr txBox="1">
                <a:spLocks/>
              </p:cNvSpPr>
              <p:nvPr/>
            </p:nvSpPr>
            <p:spPr>
              <a:xfrm>
                <a:off x="431075" y="3873564"/>
                <a:ext cx="10750731" cy="269705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Recall Newton’s second law of motion: if at any time t, a force F(t) acts on an object of mass m producing an acceleration </a:t>
                </a:r>
                <a:r>
                  <a:rPr lang="sv-SE"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a14:m>
                <a:r>
                  <a:rPr lang="en-US" dirty="0"/>
                  <a:t>(t) = m</a:t>
                </a:r>
                <a14:m>
                  <m:oMath xmlns:m="http://schemas.openxmlformats.org/officeDocument/2006/math">
                    <m:acc>
                      <m:accPr>
                        <m:chr m:val="⃗"/>
                        <m:ctrlPr>
                          <a:rPr lang="sv-SE" b="0" i="1" smtClean="0">
                            <a:latin typeface="Cambria Math" panose="02040503050406030204" pitchFamily="18" charset="0"/>
                          </a:rPr>
                        </m:ctrlPr>
                      </m:accPr>
                      <m:e>
                        <m:r>
                          <a:rPr lang="en-US" b="0" i="1" smtClean="0">
                            <a:latin typeface="Cambria Math" panose="02040503050406030204" pitchFamily="18" charset="0"/>
                          </a:rPr>
                          <m:t>𝑎</m:t>
                        </m:r>
                      </m:e>
                    </m:acc>
                  </m:oMath>
                </a14:m>
                <a:r>
                  <a:rPr lang="en-US" dirty="0"/>
                  <a:t> </a:t>
                </a:r>
                <a:r>
                  <a:rPr lang="en-AS" dirty="0"/>
                  <a:t>  </a:t>
                </a:r>
              </a:p>
              <a:p>
                <a:pPr marL="0" indent="0">
                  <a:buNone/>
                </a:pPr>
                <a:r>
                  <a:rPr lang="en-AS" dirty="0"/>
                  <a:t>     </a:t>
                </a:r>
                <a:r>
                  <a:rPr lang="en-US" dirty="0"/>
                  <a:t>The equation of motion of our projectile is written</a:t>
                </a:r>
                <a:r>
                  <a:rPr lang="en-AS" dirty="0"/>
                  <a:t> :  </a:t>
                </a:r>
                <a14:m>
                  <m:oMath xmlns:m="http://schemas.openxmlformats.org/officeDocument/2006/math">
                    <m:r>
                      <a:rPr lang="en-AS" b="0" i="1" smtClean="0">
                        <a:latin typeface="Cambria Math" panose="02040503050406030204" pitchFamily="18" charset="0"/>
                      </a:rPr>
                      <m:t>𝑚</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𝑣</m:t>
                        </m:r>
                        <m:r>
                          <a:rPr lang="en-AS" b="0" i="1" smtClean="0">
                            <a:latin typeface="Cambria Math" panose="02040503050406030204" pitchFamily="18" charset="0"/>
                          </a:rPr>
                          <m:t>′</m:t>
                        </m:r>
                      </m:e>
                    </m:acc>
                    <m:r>
                      <a:rPr lang="en-AS" b="0" i="1" smtClean="0">
                        <a:latin typeface="Cambria Math" panose="02040503050406030204" pitchFamily="18" charset="0"/>
                      </a:rPr>
                      <m:t>=</m:t>
                    </m:r>
                    <m:r>
                      <a:rPr lang="en-AS" b="0" i="1" smtClean="0">
                        <a:latin typeface="Cambria Math" panose="02040503050406030204" pitchFamily="18" charset="0"/>
                      </a:rPr>
                      <m:t>𝑚</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𝑔</m:t>
                        </m:r>
                      </m:e>
                    </m:acc>
                    <m:r>
                      <a:rPr lang="en-AS" b="0" i="1" smtClean="0">
                        <a:latin typeface="Cambria Math" panose="02040503050406030204" pitchFamily="18" charset="0"/>
                      </a:rPr>
                      <m:t>−</m:t>
                    </m:r>
                    <m:r>
                      <a:rPr lang="en-AS" b="0" i="1" smtClean="0">
                        <a:latin typeface="Cambria Math" panose="02040503050406030204" pitchFamily="18" charset="0"/>
                      </a:rPr>
                      <m:t>𝑐</m:t>
                    </m:r>
                    <m:acc>
                      <m:accPr>
                        <m:chr m:val="⃗"/>
                        <m:ctrlPr>
                          <a:rPr lang="en-AS" b="0" i="1" smtClean="0">
                            <a:latin typeface="Cambria Math" panose="02040503050406030204" pitchFamily="18" charset="0"/>
                          </a:rPr>
                        </m:ctrlPr>
                      </m:accPr>
                      <m:e>
                        <m:r>
                          <a:rPr lang="en-AS" b="0" i="1" smtClean="0">
                            <a:latin typeface="Cambria Math" panose="02040503050406030204" pitchFamily="18" charset="0"/>
                          </a:rPr>
                          <m:t>𝑣</m:t>
                        </m:r>
                      </m:e>
                    </m:acc>
                  </m:oMath>
                </a14:m>
                <a:endParaRPr lang="en-AS" dirty="0"/>
              </a:p>
              <a:p>
                <a:pPr marL="0" indent="0">
                  <a:buNone/>
                </a:pPr>
                <a:r>
                  <a:rPr lang="en-AS" dirty="0"/>
                  <a:t>     </a:t>
                </a:r>
                <a:r>
                  <a:rPr lang="sv-SE" dirty="0"/>
                  <a:t>where</a:t>
                </a:r>
                <a:r>
                  <a:rPr lang="en-AS" dirty="0"/>
                  <a:t> </a:t>
                </a: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𝑣</m:t>
                        </m:r>
                      </m:e>
                    </m:acc>
                    <m:r>
                      <a:rPr lang="en-AS" b="0" i="1" smtClean="0">
                        <a:latin typeface="Cambria Math" panose="02040503050406030204" pitchFamily="18" charset="0"/>
                      </a:rPr>
                      <m:t>=&lt;</m:t>
                    </m:r>
                    <m:r>
                      <a:rPr lang="en-AS" b="0" i="1" smtClean="0">
                        <a:latin typeface="Cambria Math" panose="02040503050406030204" pitchFamily="18" charset="0"/>
                      </a:rPr>
                      <m:t>𝑣𝑥</m:t>
                    </m:r>
                    <m:r>
                      <a:rPr lang="en-AS" b="0" i="1" smtClean="0">
                        <a:latin typeface="Cambria Math" panose="02040503050406030204" pitchFamily="18" charset="0"/>
                      </a:rPr>
                      <m:t>,</m:t>
                    </m:r>
                    <m:r>
                      <a:rPr lang="en-AS" b="0" i="1" smtClean="0">
                        <a:latin typeface="Cambria Math" panose="02040503050406030204" pitchFamily="18" charset="0"/>
                      </a:rPr>
                      <m:t>𝑣𝑦</m:t>
                    </m:r>
                    <m:r>
                      <a:rPr lang="en-AS" b="0" i="1" smtClean="0">
                        <a:latin typeface="Cambria Math" panose="02040503050406030204" pitchFamily="18" charset="0"/>
                      </a:rPr>
                      <m:t>&gt;</m:t>
                    </m:r>
                  </m:oMath>
                </a14:m>
                <a:r>
                  <a:rPr lang="en-AS" dirty="0"/>
                  <a:t> is the projectile velocity, </a:t>
                </a:r>
                <a14:m>
                  <m:oMath xmlns:m="http://schemas.openxmlformats.org/officeDocument/2006/math">
                    <m:acc>
                      <m:accPr>
                        <m:chr m:val="⃗"/>
                        <m:ctrlPr>
                          <a:rPr lang="en-AS" i="1" smtClean="0">
                            <a:latin typeface="Cambria Math" panose="02040503050406030204" pitchFamily="18" charset="0"/>
                          </a:rPr>
                        </m:ctrlPr>
                      </m:accPr>
                      <m:e>
                        <m:r>
                          <a:rPr lang="en-AS" b="0" i="1" smtClean="0">
                            <a:latin typeface="Cambria Math" panose="02040503050406030204" pitchFamily="18" charset="0"/>
                          </a:rPr>
                          <m:t>𝑔</m:t>
                        </m:r>
                      </m:e>
                    </m:acc>
                    <m:r>
                      <a:rPr lang="en-AS" b="0" i="1" smtClean="0">
                        <a:latin typeface="Cambria Math" panose="02040503050406030204" pitchFamily="18" charset="0"/>
                      </a:rPr>
                      <m:t>=&lt;0,−</m:t>
                    </m:r>
                    <m:r>
                      <a:rPr lang="en-AS" b="0" i="1" smtClean="0">
                        <a:latin typeface="Cambria Math" panose="02040503050406030204" pitchFamily="18" charset="0"/>
                      </a:rPr>
                      <m:t>𝑔</m:t>
                    </m:r>
                    <m:r>
                      <a:rPr lang="en-AS" b="0" i="1" smtClean="0">
                        <a:latin typeface="Cambria Math" panose="02040503050406030204" pitchFamily="18" charset="0"/>
                      </a:rPr>
                      <m:t>&gt;</m:t>
                    </m:r>
                  </m:oMath>
                </a14:m>
                <a:r>
                  <a:rPr lang="en-AS" dirty="0"/>
                  <a:t> the acceleration due to gravity</a:t>
                </a:r>
              </a:p>
              <a:p>
                <a:pPr marL="0" indent="0">
                  <a:buNone/>
                </a:pPr>
                <a:r>
                  <a:rPr lang="en-AS" dirty="0"/>
                  <a:t>     and c </a:t>
                </a:r>
                <a:r>
                  <a:rPr lang="en-US" dirty="0"/>
                  <a:t>a positive constant. In component form, the above equation becomes</a:t>
                </a:r>
                <a:endParaRPr lang="en-AS" dirty="0"/>
              </a:p>
              <a:p>
                <a:pPr marL="0" indent="0">
                  <a:buNone/>
                </a:pPr>
                <a:r>
                  <a:rPr lang="en-AS" dirty="0"/>
                  <a:t>                                                    </a:t>
                </a:r>
                <a14:m>
                  <m:oMath xmlns:m="http://schemas.openxmlformats.org/officeDocument/2006/math">
                    <m:sSup>
                      <m:sSupPr>
                        <m:ctrlPr>
                          <a:rPr lang="en-AS" b="0" i="1" smtClean="0">
                            <a:latin typeface="Cambria Math" panose="02040503050406030204" pitchFamily="18" charset="0"/>
                          </a:rPr>
                        </m:ctrlPr>
                      </m:sSupPr>
                      <m:e>
                        <m:r>
                          <a:rPr lang="en-AS" b="0" i="1" smtClean="0">
                            <a:latin typeface="Cambria Math" panose="02040503050406030204" pitchFamily="18" charset="0"/>
                          </a:rPr>
                          <m:t>𝑣</m:t>
                        </m:r>
                      </m:e>
                      <m:sup>
                        <m:r>
                          <a:rPr lang="en-AS" b="0" i="1" smtClean="0">
                            <a:latin typeface="Cambria Math" panose="02040503050406030204" pitchFamily="18" charset="0"/>
                          </a:rPr>
                          <m:t>′</m:t>
                        </m:r>
                      </m:sup>
                    </m:sSup>
                    <m:r>
                      <a:rPr lang="en-AS" b="0" i="1" smtClean="0">
                        <a:latin typeface="Cambria Math" panose="02040503050406030204" pitchFamily="18" charset="0"/>
                      </a:rPr>
                      <m:t>𝑥</m:t>
                    </m:r>
                    <m:r>
                      <a:rPr lang="en-AS" b="0" i="1" smtClean="0">
                        <a:latin typeface="Cambria Math" panose="02040503050406030204" pitchFamily="18" charset="0"/>
                      </a:rPr>
                      <m:t>=−</m:t>
                    </m:r>
                    <m:r>
                      <a:rPr lang="en-AS" b="0" i="1" smtClean="0">
                        <a:latin typeface="Cambria Math" panose="02040503050406030204" pitchFamily="18" charset="0"/>
                      </a:rPr>
                      <m:t>𝑔</m:t>
                    </m:r>
                    <m:f>
                      <m:fPr>
                        <m:ctrlPr>
                          <a:rPr lang="en-AS" b="0" i="1" smtClean="0">
                            <a:latin typeface="Cambria Math" panose="02040503050406030204" pitchFamily="18" charset="0"/>
                          </a:rPr>
                        </m:ctrlPr>
                      </m:fPr>
                      <m:num>
                        <m:r>
                          <a:rPr lang="en-AS" b="0" i="1" smtClean="0">
                            <a:latin typeface="Cambria Math" panose="02040503050406030204" pitchFamily="18" charset="0"/>
                          </a:rPr>
                          <m:t>𝑣𝑥</m:t>
                        </m:r>
                      </m:num>
                      <m:den>
                        <m:r>
                          <a:rPr lang="en-AS" b="0" i="1" smtClean="0">
                            <a:latin typeface="Cambria Math" panose="02040503050406030204" pitchFamily="18" charset="0"/>
                          </a:rPr>
                          <m:t>𝑣𝑡</m:t>
                        </m:r>
                      </m:den>
                    </m:f>
                  </m:oMath>
                </a14:m>
                <a:r>
                  <a:rPr lang="en-AS" dirty="0"/>
                  <a:t>      (1)      ;          </a:t>
                </a:r>
                <a14:m>
                  <m:oMath xmlns:m="http://schemas.openxmlformats.org/officeDocument/2006/math">
                    <m:sSup>
                      <m:sSupPr>
                        <m:ctrlPr>
                          <a:rPr lang="en-AS" b="0" i="1" smtClean="0">
                            <a:latin typeface="Cambria Math" panose="02040503050406030204" pitchFamily="18" charset="0"/>
                          </a:rPr>
                        </m:ctrlPr>
                      </m:sSupPr>
                      <m:e>
                        <m:r>
                          <a:rPr lang="en-AS" b="0" i="1" smtClean="0">
                            <a:latin typeface="Cambria Math" panose="02040503050406030204" pitchFamily="18" charset="0"/>
                          </a:rPr>
                          <m:t>𝑣</m:t>
                        </m:r>
                      </m:e>
                      <m:sup>
                        <m:r>
                          <a:rPr lang="en-AS" b="0" i="1" smtClean="0">
                            <a:latin typeface="Cambria Math" panose="02040503050406030204" pitchFamily="18" charset="0"/>
                          </a:rPr>
                          <m:t>′</m:t>
                        </m:r>
                      </m:sup>
                    </m:sSup>
                    <m:r>
                      <a:rPr lang="en-AS" b="0" i="1" smtClean="0">
                        <a:latin typeface="Cambria Math" panose="02040503050406030204" pitchFamily="18" charset="0"/>
                      </a:rPr>
                      <m:t>𝑦</m:t>
                    </m:r>
                    <m:r>
                      <a:rPr lang="en-AS" b="0" i="1" smtClean="0">
                        <a:latin typeface="Cambria Math" panose="02040503050406030204" pitchFamily="18" charset="0"/>
                      </a:rPr>
                      <m:t>=−</m:t>
                    </m:r>
                    <m:r>
                      <a:rPr lang="en-AS" b="0" i="1" smtClean="0">
                        <a:latin typeface="Cambria Math" panose="02040503050406030204" pitchFamily="18" charset="0"/>
                      </a:rPr>
                      <m:t>𝑔</m:t>
                    </m:r>
                    <m:r>
                      <a:rPr lang="en-AS" b="0" i="1" smtClean="0">
                        <a:latin typeface="Cambria Math" panose="02040503050406030204" pitchFamily="18" charset="0"/>
                      </a:rPr>
                      <m:t>(1+</m:t>
                    </m:r>
                    <m:f>
                      <m:fPr>
                        <m:ctrlPr>
                          <a:rPr lang="en-AS" b="0" i="1" smtClean="0">
                            <a:latin typeface="Cambria Math" panose="02040503050406030204" pitchFamily="18" charset="0"/>
                          </a:rPr>
                        </m:ctrlPr>
                      </m:fPr>
                      <m:num>
                        <m:r>
                          <a:rPr lang="en-AS" b="0" i="1" smtClean="0">
                            <a:latin typeface="Cambria Math" panose="02040503050406030204" pitchFamily="18" charset="0"/>
                          </a:rPr>
                          <m:t>𝑣𝑦</m:t>
                        </m:r>
                      </m:num>
                      <m:den>
                        <m:r>
                          <a:rPr lang="en-AS" b="0" i="1" smtClean="0">
                            <a:latin typeface="Cambria Math" panose="02040503050406030204" pitchFamily="18" charset="0"/>
                          </a:rPr>
                          <m:t>𝑣𝑡</m:t>
                        </m:r>
                      </m:den>
                    </m:f>
                    <m:r>
                      <a:rPr lang="en-AS" b="0" i="1" smtClean="0">
                        <a:latin typeface="Cambria Math" panose="02040503050406030204" pitchFamily="18" charset="0"/>
                      </a:rPr>
                      <m:t>)</m:t>
                    </m:r>
                  </m:oMath>
                </a14:m>
                <a:r>
                  <a:rPr lang="en-AS" dirty="0"/>
                  <a:t>     (2)</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31075" y="3873564"/>
                <a:ext cx="10750731" cy="2697053"/>
              </a:xfrm>
              <a:prstGeom prst="rect">
                <a:avLst/>
              </a:prstGeom>
              <a:blipFill>
                <a:blip r:embed="rId4"/>
                <a:stretch>
                  <a:fillRect l="-113" t="-1129"/>
                </a:stretch>
              </a:blipFill>
            </p:spPr>
            <p:txBody>
              <a:bodyPr/>
              <a:lstStyle/>
              <a:p>
                <a:r>
                  <a:rPr lang="sv-SE">
                    <a:noFill/>
                  </a:rPr>
                  <a:t> </a:t>
                </a:r>
              </a:p>
            </p:txBody>
          </p:sp>
        </mc:Fallback>
      </mc:AlternateContent>
    </p:spTree>
    <p:extLst>
      <p:ext uri="{BB962C8B-B14F-4D97-AF65-F5344CB8AC3E}">
        <p14:creationId xmlns:p14="http://schemas.microsoft.com/office/powerpoint/2010/main" val="8751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235133" y="359656"/>
                <a:ext cx="10189028" cy="649834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AS" dirty="0"/>
                  <a:t>     here </a:t>
                </a:r>
                <a14:m>
                  <m:oMath xmlns:m="http://schemas.openxmlformats.org/officeDocument/2006/math">
                    <m:r>
                      <a:rPr lang="en-AS" b="0" i="1" smtClean="0">
                        <a:latin typeface="Cambria Math" panose="02040503050406030204" pitchFamily="18" charset="0"/>
                      </a:rPr>
                      <m:t>𝑣𝑡</m:t>
                    </m:r>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𝑚𝑔</m:t>
                        </m:r>
                      </m:num>
                      <m:den>
                        <m:r>
                          <a:rPr lang="en-AS" b="0" i="1" smtClean="0">
                            <a:latin typeface="Cambria Math" panose="02040503050406030204" pitchFamily="18" charset="0"/>
                          </a:rPr>
                          <m:t>𝑐</m:t>
                        </m:r>
                      </m:den>
                    </m:f>
                  </m:oMath>
                </a14:m>
                <a:r>
                  <a:rPr lang="en-AS" dirty="0"/>
                  <a:t> is the terminal velocity, the velocity at which the drag force balances the </a:t>
                </a:r>
              </a:p>
              <a:p>
                <a:pPr marL="0" indent="0">
                  <a:buNone/>
                </a:pPr>
                <a:r>
                  <a:rPr lang="en-AS" dirty="0"/>
                  <a:t>     gravitational force</a:t>
                </a:r>
              </a:p>
              <a:p>
                <a:pPr>
                  <a:buFont typeface="Arial" panose="020B0604020202020204" pitchFamily="34" charset="0"/>
                  <a:buChar char="•"/>
                </a:pPr>
                <a:r>
                  <a:rPr lang="sv-SE" dirty="0"/>
                  <a:t>I</a:t>
                </a:r>
                <a:r>
                  <a:rPr lang="en-AS" dirty="0"/>
                  <a:t>ntegratating equation (1),we obtain :  </a:t>
                </a:r>
                <a14:m>
                  <m:oMath xmlns:m="http://schemas.openxmlformats.org/officeDocument/2006/math">
                    <m:nary>
                      <m:naryPr>
                        <m:limLoc m:val="undOvr"/>
                        <m:subHide m:val="on"/>
                        <m:supHide m:val="on"/>
                        <m:ctrlPr>
                          <a:rPr lang="en-AS" i="1" smtClean="0">
                            <a:latin typeface="Cambria Math" panose="02040503050406030204" pitchFamily="18" charset="0"/>
                          </a:rPr>
                        </m:ctrlPr>
                      </m:naryPr>
                      <m:sub/>
                      <m:sup/>
                      <m:e>
                        <m:f>
                          <m:fPr>
                            <m:ctrlPr>
                              <a:rPr lang="en-AS" i="1" smtClean="0">
                                <a:latin typeface="Cambria Math" panose="02040503050406030204" pitchFamily="18" charset="0"/>
                              </a:rPr>
                            </m:ctrlPr>
                          </m:fPr>
                          <m:num>
                            <m:r>
                              <a:rPr lang="en-AS" b="0" i="1" smtClean="0">
                                <a:latin typeface="Cambria Math" panose="02040503050406030204" pitchFamily="18" charset="0"/>
                              </a:rPr>
                              <m:t>𝑑𝑣𝑥</m:t>
                            </m:r>
                          </m:num>
                          <m:den>
                            <m:r>
                              <a:rPr lang="en-AS" b="0" i="1" smtClean="0">
                                <a:latin typeface="Cambria Math" panose="02040503050406030204" pitchFamily="18" charset="0"/>
                              </a:rPr>
                              <m:t>𝑣𝑥</m:t>
                            </m:r>
                          </m:den>
                        </m:f>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r>
                          <a:rPr lang="en-AS" b="0" i="1" smtClean="0">
                            <a:latin typeface="Cambria Math" panose="02040503050406030204" pitchFamily="18" charset="0"/>
                          </a:rPr>
                          <m:t>𝑡</m:t>
                        </m:r>
                      </m:e>
                    </m:nary>
                  </m:oMath>
                </a14:m>
                <a:r>
                  <a:rPr lang="en-AS" dirty="0"/>
                  <a:t> </a:t>
                </a:r>
              </a:p>
              <a:p>
                <a:pPr marL="0" indent="0">
                  <a:buNone/>
                </a:pPr>
                <a:r>
                  <a:rPr lang="en-AS" dirty="0"/>
                  <a:t>     where vx0=v0 cos </a:t>
                </a:r>
                <a:r>
                  <a:rPr lang="el-GR" dirty="0"/>
                  <a:t>θ</a:t>
                </a:r>
                <a:r>
                  <a:rPr lang="en-AS" dirty="0"/>
                  <a:t> is the x-component of the launch velocity .Hence,</a:t>
                </a:r>
              </a:p>
              <a:p>
                <a:pPr marL="0" indent="0">
                  <a:buNone/>
                </a:pPr>
                <a:r>
                  <a:rPr lang="en-AS" dirty="0"/>
                  <a:t>     </a:t>
                </a:r>
                <a14:m>
                  <m:oMath xmlns:m="http://schemas.openxmlformats.org/officeDocument/2006/math">
                    <m:func>
                      <m:funcPr>
                        <m:ctrlPr>
                          <a:rPr lang="en-AS" b="0" i="1" smtClean="0">
                            <a:latin typeface="Cambria Math" panose="02040503050406030204" pitchFamily="18" charset="0"/>
                          </a:rPr>
                        </m:ctrlPr>
                      </m:funcPr>
                      <m:fName>
                        <m:r>
                          <m:rPr>
                            <m:sty m:val="p"/>
                          </m:rPr>
                          <a:rPr lang="en-AS" b="0" i="0" smtClean="0">
                            <a:latin typeface="Cambria Math" panose="02040503050406030204" pitchFamily="18" charset="0"/>
                          </a:rPr>
                          <m:t>ln</m:t>
                        </m:r>
                      </m:fName>
                      <m:e>
                        <m:d>
                          <m:dPr>
                            <m:ctrlPr>
                              <a:rPr lang="en-AS" b="0" i="1" smtClean="0">
                                <a:latin typeface="Cambria Math" panose="02040503050406030204" pitchFamily="18" charset="0"/>
                              </a:rPr>
                            </m:ctrlPr>
                          </m:dPr>
                          <m:e>
                            <m:f>
                              <m:fPr>
                                <m:ctrlPr>
                                  <a:rPr lang="en-AS" b="0" i="1" smtClean="0">
                                    <a:latin typeface="Cambria Math" panose="02040503050406030204" pitchFamily="18" charset="0"/>
                                  </a:rPr>
                                </m:ctrlPr>
                              </m:fPr>
                              <m:num>
                                <m:r>
                                  <a:rPr lang="en-AS" b="0" i="1" smtClean="0">
                                    <a:latin typeface="Cambria Math" panose="02040503050406030204" pitchFamily="18" charset="0"/>
                                  </a:rPr>
                                  <m:t>𝑣𝑥</m:t>
                                </m:r>
                              </m:num>
                              <m:den>
                                <m:r>
                                  <a:rPr lang="en-AS" b="0" i="1" smtClean="0">
                                    <a:latin typeface="Cambria Math" panose="02040503050406030204" pitchFamily="18" charset="0"/>
                                  </a:rPr>
                                  <m:t>𝑣𝑥</m:t>
                                </m:r>
                                <m:r>
                                  <a:rPr lang="en-AS" b="0" i="1" smtClean="0">
                                    <a:latin typeface="Cambria Math" panose="02040503050406030204" pitchFamily="18" charset="0"/>
                                  </a:rPr>
                                  <m:t>0</m:t>
                                </m:r>
                              </m:den>
                            </m:f>
                          </m:e>
                        </m:d>
                      </m:e>
                    </m:func>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r>
                      <a:rPr lang="en-AS" b="0" i="1" smtClean="0">
                        <a:latin typeface="Cambria Math" panose="02040503050406030204" pitchFamily="18" charset="0"/>
                      </a:rPr>
                      <m:t>𝑡</m:t>
                    </m:r>
                  </m:oMath>
                </a14:m>
                <a:r>
                  <a:rPr lang="en-AS" dirty="0"/>
                  <a:t> </a:t>
                </a:r>
                <a14:m>
                  <m:oMath xmlns:m="http://schemas.openxmlformats.org/officeDocument/2006/math">
                    <m:r>
                      <a:rPr lang="en-AS" dirty="0">
                        <a:latin typeface="Cambria Math" panose="02040503050406030204" pitchFamily="18" charset="0"/>
                      </a:rPr>
                      <m:t>⇒</m:t>
                    </m:r>
                    <m:r>
                      <a:rPr lang="en-AS" b="0" i="0" dirty="0" smtClean="0">
                        <a:latin typeface="Cambria Math" panose="02040503050406030204" pitchFamily="18" charset="0"/>
                      </a:rPr>
                      <m:t>  </m:t>
                    </m:r>
                  </m:oMath>
                </a14:m>
                <a:r>
                  <a:rPr lang="en-AS" dirty="0"/>
                  <a:t>                                                  (3)</a:t>
                </a:r>
              </a:p>
              <a:p>
                <a:pPr marL="0" indent="0">
                  <a:buNone/>
                </a:pPr>
                <a:endParaRPr lang="en-AS" dirty="0"/>
              </a:p>
              <a:p>
                <a:pPr>
                  <a:buFont typeface="Arial" panose="020B0604020202020204" pitchFamily="34" charset="0"/>
                  <a:buChar char="•"/>
                </a:pPr>
                <a:r>
                  <a:rPr lang="en-US" dirty="0"/>
                  <a:t>Integrating Equation (</a:t>
                </a:r>
                <a:r>
                  <a:rPr lang="en-AS" dirty="0"/>
                  <a:t>2</a:t>
                </a:r>
                <a:r>
                  <a:rPr lang="en-US" dirty="0"/>
                  <a:t>), we get</a:t>
                </a:r>
                <a:r>
                  <a:rPr lang="en-AS" dirty="0"/>
                  <a:t> : </a:t>
                </a:r>
                <a14:m>
                  <m:oMath xmlns:m="http://schemas.openxmlformats.org/officeDocument/2006/math">
                    <m:nary>
                      <m:naryPr>
                        <m:ctrlPr>
                          <a:rPr lang="en-AS" i="1" smtClean="0">
                            <a:latin typeface="Cambria Math" panose="02040503050406030204" pitchFamily="18" charset="0"/>
                          </a:rPr>
                        </m:ctrlPr>
                      </m:naryPr>
                      <m:sub>
                        <m:r>
                          <m:rPr>
                            <m:brk m:alnAt="23"/>
                          </m:rPr>
                          <a:rPr lang="en-AS" b="0" i="1" smtClean="0">
                            <a:latin typeface="Cambria Math" panose="02040503050406030204" pitchFamily="18" charset="0"/>
                          </a:rPr>
                          <m:t>𝑣</m:t>
                        </m:r>
                        <m:r>
                          <a:rPr lang="en-AS" b="0" i="1" smtClean="0">
                            <a:latin typeface="Cambria Math" panose="02040503050406030204" pitchFamily="18" charset="0"/>
                          </a:rPr>
                          <m:t>𝑦</m:t>
                        </m:r>
                        <m:r>
                          <a:rPr lang="en-AS" b="0" i="1" smtClean="0">
                            <a:latin typeface="Cambria Math" panose="02040503050406030204" pitchFamily="18" charset="0"/>
                          </a:rPr>
                          <m:t>0</m:t>
                        </m:r>
                      </m:sub>
                      <m:sup>
                        <m:r>
                          <a:rPr lang="en-AS" b="0" i="1" smtClean="0">
                            <a:latin typeface="Cambria Math" panose="02040503050406030204" pitchFamily="18" charset="0"/>
                          </a:rPr>
                          <m:t>𝑣𝑦</m:t>
                        </m:r>
                      </m:sup>
                      <m:e>
                        <m:f>
                          <m:fPr>
                            <m:ctrlPr>
                              <a:rPr lang="en-AS" i="1" smtClean="0">
                                <a:latin typeface="Cambria Math" panose="02040503050406030204" pitchFamily="18" charset="0"/>
                              </a:rPr>
                            </m:ctrlPr>
                          </m:fPr>
                          <m:num>
                            <m:r>
                              <a:rPr lang="en-AS" b="0" i="1" smtClean="0">
                                <a:latin typeface="Cambria Math" panose="02040503050406030204" pitchFamily="18" charset="0"/>
                              </a:rPr>
                              <m:t>𝑑𝑣𝑦</m:t>
                            </m:r>
                          </m:num>
                          <m:den>
                            <m:r>
                              <a:rPr lang="en-AS" b="0" i="1" smtClean="0">
                                <a:latin typeface="Cambria Math" panose="02040503050406030204" pitchFamily="18" charset="0"/>
                              </a:rPr>
                              <m:t>𝑣𝑡</m:t>
                            </m:r>
                            <m:r>
                              <a:rPr lang="en-AS" b="0" i="1" smtClean="0">
                                <a:latin typeface="Cambria Math" panose="02040503050406030204" pitchFamily="18" charset="0"/>
                              </a:rPr>
                              <m:t>+</m:t>
                            </m:r>
                            <m:r>
                              <a:rPr lang="en-AS" b="0" i="1" smtClean="0">
                                <a:latin typeface="Cambria Math" panose="02040503050406030204" pitchFamily="18" charset="0"/>
                              </a:rPr>
                              <m:t>𝑣𝑦</m:t>
                            </m:r>
                          </m:den>
                        </m:f>
                        <m:r>
                          <a:rPr lang="en-AS" b="0" i="1" smtClean="0">
                            <a:latin typeface="Cambria Math" panose="02040503050406030204" pitchFamily="18" charset="0"/>
                          </a:rPr>
                          <m:t>=−</m:t>
                        </m:r>
                        <m:f>
                          <m:fPr>
                            <m:ctrlPr>
                              <a:rPr lang="en-AS" b="0" i="1" smtClean="0">
                                <a:latin typeface="Cambria Math" panose="02040503050406030204" pitchFamily="18" charset="0"/>
                              </a:rPr>
                            </m:ctrlPr>
                          </m:fPr>
                          <m:num>
                            <m:r>
                              <a:rPr lang="en-AS" b="0" i="1" smtClean="0">
                                <a:latin typeface="Cambria Math" panose="02040503050406030204" pitchFamily="18" charset="0"/>
                              </a:rPr>
                              <m:t>𝑔</m:t>
                            </m:r>
                          </m:num>
                          <m:den>
                            <m:r>
                              <a:rPr lang="en-AS" b="0" i="1" smtClean="0">
                                <a:latin typeface="Cambria Math" panose="02040503050406030204" pitchFamily="18" charset="0"/>
                              </a:rPr>
                              <m:t>𝑣𝑡</m:t>
                            </m:r>
                          </m:den>
                        </m:f>
                        <m:r>
                          <a:rPr lang="en-AS" b="0" i="1" smtClean="0">
                            <a:latin typeface="Cambria Math" panose="02040503050406030204" pitchFamily="18" charset="0"/>
                          </a:rPr>
                          <m:t>𝑡</m:t>
                        </m:r>
                      </m:e>
                    </m:nary>
                  </m:oMath>
                </a14:m>
                <a:endParaRPr lang="en-AS" dirty="0"/>
              </a:p>
              <a:p>
                <a:pPr marL="0" indent="0">
                  <a:buNone/>
                </a:pPr>
                <a:r>
                  <a:rPr lang="en-AS" dirty="0"/>
                  <a:t>      where vy0=v0 sin </a:t>
                </a:r>
                <a:r>
                  <a:rPr lang="el-GR" dirty="0"/>
                  <a:t>θ</a:t>
                </a:r>
                <a:r>
                  <a:rPr lang="en-AS" dirty="0"/>
                  <a:t> is the y-component of the launch velocity .Hence,</a:t>
                </a:r>
              </a:p>
              <a:p>
                <a:pPr marL="0" indent="0">
                  <a:buNone/>
                </a:pPr>
                <a:r>
                  <a:rPr lang="en-AS" dirty="0"/>
                  <a:t>      </a:t>
                </a:r>
                <a14:m>
                  <m:oMath xmlns:m="http://schemas.openxmlformats.org/officeDocument/2006/math">
                    <m:func>
                      <m:funcPr>
                        <m:ctrlPr>
                          <a:rPr lang="en-AS" i="1">
                            <a:latin typeface="Cambria Math" panose="02040503050406030204" pitchFamily="18" charset="0"/>
                          </a:rPr>
                        </m:ctrlPr>
                      </m:funcPr>
                      <m:fName>
                        <m:r>
                          <m:rPr>
                            <m:sty m:val="p"/>
                          </m:rPr>
                          <a:rPr lang="en-AS">
                            <a:latin typeface="Cambria Math" panose="02040503050406030204" pitchFamily="18" charset="0"/>
                          </a:rPr>
                          <m:t>ln</m:t>
                        </m:r>
                      </m:fName>
                      <m:e>
                        <m:d>
                          <m:dPr>
                            <m:ctrlPr>
                              <a:rPr lang="en-AS" i="1">
                                <a:latin typeface="Cambria Math" panose="02040503050406030204" pitchFamily="18" charset="0"/>
                              </a:rPr>
                            </m:ctrlPr>
                          </m:dPr>
                          <m:e>
                            <m:f>
                              <m:fPr>
                                <m:ctrlPr>
                                  <a:rPr lang="en-AS" i="1">
                                    <a:latin typeface="Cambria Math" panose="02040503050406030204" pitchFamily="18" charset="0"/>
                                  </a:rPr>
                                </m:ctrlPr>
                              </m:fPr>
                              <m:num>
                                <m:r>
                                  <a:rPr lang="en-AS" b="0" i="1" smtClean="0">
                                    <a:latin typeface="Cambria Math" panose="02040503050406030204" pitchFamily="18" charset="0"/>
                                  </a:rPr>
                                  <m:t>𝑣𝑡</m:t>
                                </m:r>
                                <m:r>
                                  <a:rPr lang="en-AS" b="0" i="1" smtClean="0">
                                    <a:latin typeface="Cambria Math" panose="02040503050406030204" pitchFamily="18" charset="0"/>
                                  </a:rPr>
                                  <m:t>+</m:t>
                                </m:r>
                                <m:r>
                                  <a:rPr lang="en-AS" b="0" i="1" smtClean="0">
                                    <a:latin typeface="Cambria Math" panose="02040503050406030204" pitchFamily="18" charset="0"/>
                                  </a:rPr>
                                  <m:t>𝑣𝑦</m:t>
                                </m:r>
                              </m:num>
                              <m:den>
                                <m:r>
                                  <a:rPr lang="en-AS" i="1">
                                    <a:latin typeface="Cambria Math" panose="02040503050406030204" pitchFamily="18" charset="0"/>
                                  </a:rPr>
                                  <m:t>𝑣</m:t>
                                </m:r>
                                <m:r>
                                  <a:rPr lang="en-AS" b="0" i="1" smtClean="0">
                                    <a:latin typeface="Cambria Math" panose="02040503050406030204" pitchFamily="18" charset="0"/>
                                  </a:rPr>
                                  <m:t>𝑡</m:t>
                                </m:r>
                                <m:r>
                                  <a:rPr lang="en-AS" b="0" i="1" smtClean="0">
                                    <a:latin typeface="Cambria Math" panose="02040503050406030204" pitchFamily="18" charset="0"/>
                                  </a:rPr>
                                  <m:t>+</m:t>
                                </m:r>
                                <m:r>
                                  <a:rPr lang="en-AS" b="0" i="1" smtClean="0">
                                    <a:latin typeface="Cambria Math" panose="02040503050406030204" pitchFamily="18" charset="0"/>
                                  </a:rPr>
                                  <m:t>𝑣𝑦</m:t>
                                </m:r>
                                <m:r>
                                  <a:rPr lang="en-AS" b="0" i="1" smtClean="0">
                                    <a:latin typeface="Cambria Math" panose="02040503050406030204" pitchFamily="18" charset="0"/>
                                  </a:rPr>
                                  <m:t>0</m:t>
                                </m:r>
                              </m:den>
                            </m:f>
                          </m:e>
                        </m:d>
                      </m:e>
                    </m:func>
                    <m:r>
                      <a:rPr lang="en-AS" i="1">
                        <a:latin typeface="Cambria Math" panose="02040503050406030204" pitchFamily="18" charset="0"/>
                      </a:rPr>
                      <m:t>=−</m:t>
                    </m:r>
                    <m:f>
                      <m:fPr>
                        <m:ctrlPr>
                          <a:rPr lang="en-AS" i="1">
                            <a:latin typeface="Cambria Math" panose="02040503050406030204" pitchFamily="18" charset="0"/>
                          </a:rPr>
                        </m:ctrlPr>
                      </m:fPr>
                      <m:num>
                        <m:r>
                          <a:rPr lang="en-AS" i="1">
                            <a:latin typeface="Cambria Math" panose="02040503050406030204" pitchFamily="18" charset="0"/>
                          </a:rPr>
                          <m:t>𝑔</m:t>
                        </m:r>
                      </m:num>
                      <m:den>
                        <m:r>
                          <a:rPr lang="en-AS" i="1">
                            <a:latin typeface="Cambria Math" panose="02040503050406030204" pitchFamily="18" charset="0"/>
                          </a:rPr>
                          <m:t>𝑣𝑡</m:t>
                        </m:r>
                      </m:den>
                    </m:f>
                    <m:r>
                      <a:rPr lang="en-AS" i="1">
                        <a:latin typeface="Cambria Math" panose="02040503050406030204" pitchFamily="18" charset="0"/>
                      </a:rPr>
                      <m:t>𝑡</m:t>
                    </m:r>
                  </m:oMath>
                </a14:m>
                <a:r>
                  <a:rPr lang="en-AS" dirty="0"/>
                  <a:t> </a:t>
                </a:r>
                <a14:m>
                  <m:oMath xmlns:m="http://schemas.openxmlformats.org/officeDocument/2006/math">
                    <m:r>
                      <a:rPr lang="en-AS" dirty="0">
                        <a:latin typeface="Cambria Math" panose="02040503050406030204" pitchFamily="18" charset="0"/>
                      </a:rPr>
                      <m:t>⇒</m:t>
                    </m:r>
                  </m:oMath>
                </a14:m>
                <a:r>
                  <a:rPr lang="en-AS" dirty="0"/>
                  <a:t>                                                                   (4)</a:t>
                </a:r>
              </a:p>
              <a:p>
                <a:pPr marL="0" indent="0">
                  <a:buNone/>
                </a:pPr>
                <a:endParaRPr lang="en-AS" dirty="0"/>
              </a:p>
              <a:p>
                <a:pPr>
                  <a:buFont typeface="Arial" panose="020B0604020202020204" pitchFamily="34" charset="0"/>
                  <a:buChar char="•"/>
                </a:pPr>
                <a:r>
                  <a:rPr lang="sv-SE" dirty="0"/>
                  <a:t>I</a:t>
                </a:r>
                <a:r>
                  <a:rPr lang="en-AS" dirty="0"/>
                  <a:t>ntegrating of (3) yields </a:t>
                </a:r>
                <a14:m>
                  <m:oMath xmlns:m="http://schemas.openxmlformats.org/officeDocument/2006/math">
                    <m:r>
                      <a:rPr lang="en-AS" dirty="0">
                        <a:latin typeface="Cambria Math" panose="02040503050406030204" pitchFamily="18" charset="0"/>
                      </a:rPr>
                      <m:t>⇒</m:t>
                    </m:r>
                  </m:oMath>
                </a14:m>
                <a:r>
                  <a:rPr lang="en-AS" dirty="0"/>
                  <a:t>  </a:t>
                </a:r>
              </a:p>
              <a:p>
                <a:pPr marL="0" indent="0">
                  <a:buNone/>
                </a:pPr>
                <a:r>
                  <a:rPr lang="en-AS" dirty="0"/>
                  <a:t>                                                                                                           (5) </a:t>
                </a: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235133" y="359656"/>
                <a:ext cx="10189028" cy="6498344"/>
              </a:xfrm>
              <a:prstGeom prst="rect">
                <a:avLst/>
              </a:prstGeom>
              <a:blipFill>
                <a:blip r:embed="rId2"/>
                <a:stretch>
                  <a:fillRect l="-120" t="-18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63240" y="2246811"/>
                <a:ext cx="2286000" cy="50539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𝑣𝑥</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m:t>
                      </m:r>
                      <m:r>
                        <a:rPr lang="en-AS" b="0" i="1" smtClean="0">
                          <a:solidFill>
                            <a:schemeClr val="tx1"/>
                          </a:solidFill>
                          <a:latin typeface="Cambria Math" panose="02040503050406030204" pitchFamily="18" charset="0"/>
                        </a:rPr>
                        <m:t>0</m:t>
                      </m:r>
                      <m:func>
                        <m:funcPr>
                          <m:ctrlPr>
                            <a:rPr lang="en-AS" b="0" i="1" smtClean="0">
                              <a:solidFill>
                                <a:schemeClr val="tx1"/>
                              </a:solidFill>
                              <a:latin typeface="Cambria Math" panose="02040503050406030204" pitchFamily="18" charset="0"/>
                            </a:rPr>
                          </m:ctrlPr>
                        </m:funcPr>
                        <m:fName>
                          <m:r>
                            <m:rPr>
                              <m:sty m:val="p"/>
                            </m:rPr>
                            <a:rPr lang="en-AS" b="0" i="0" smtClean="0">
                              <a:solidFill>
                                <a:schemeClr val="tx1"/>
                              </a:solidFill>
                              <a:latin typeface="Cambria Math" panose="02040503050406030204" pitchFamily="18" charset="0"/>
                            </a:rPr>
                            <m:t>cos</m:t>
                          </m:r>
                        </m:fName>
                        <m:e>
                          <m:r>
                            <m:rPr>
                              <m:nor/>
                            </m:rPr>
                            <a:rPr lang="el-GR" dirty="0" smtClean="0">
                              <a:solidFill>
                                <a:schemeClr val="tx1"/>
                              </a:solidFill>
                            </a:rPr>
                            <m:t>θ</m:t>
                          </m:r>
                        </m:e>
                      </m:func>
                      <m:r>
                        <a:rPr lang="en-AS" b="0" i="1" smtClean="0">
                          <a:solidFill>
                            <a:schemeClr val="tx1"/>
                          </a:solidFill>
                          <a:latin typeface="Cambria Math" panose="02040503050406030204" pitchFamily="18" charset="0"/>
                        </a:rPr>
                        <m:t> </m:t>
                      </m:r>
                      <m:sSup>
                        <m:sSupPr>
                          <m:ctrlPr>
                            <a:rPr lang="sv-SE" b="0" i="1" smtClean="0">
                              <a:solidFill>
                                <a:schemeClr val="tx1"/>
                              </a:solidFill>
                              <a:latin typeface="Cambria Math" panose="02040503050406030204" pitchFamily="18" charset="0"/>
                            </a:rPr>
                          </m:ctrlPr>
                        </m:sSupPr>
                        <m:e>
                          <m:r>
                            <a:rPr lang="sv-SE" b="0" i="1" smtClean="0">
                              <a:solidFill>
                                <a:schemeClr val="tx1"/>
                              </a:solidFill>
                              <a:latin typeface="Cambria Math" panose="02040503050406030204" pitchFamily="18" charset="0"/>
                            </a:rPr>
                            <m:t>𝑒</m:t>
                          </m:r>
                        </m:e>
                        <m:sup>
                          <m:r>
                            <a:rPr lang="sv-SE" b="0" i="1" smtClean="0">
                              <a:solidFill>
                                <a:schemeClr val="tx1"/>
                              </a:solidFill>
                              <a:latin typeface="Cambria Math" panose="02040503050406030204" pitchFamily="18" charset="0"/>
                            </a:rPr>
                            <m:t>−</m:t>
                          </m:r>
                          <m:f>
                            <m:fPr>
                              <m:ctrlPr>
                                <a:rPr lang="sv-SE"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𝑔𝑡</m:t>
                              </m:r>
                            </m:num>
                            <m:den>
                              <m:r>
                                <a:rPr lang="en-AS" b="0" i="1" smtClean="0">
                                  <a:solidFill>
                                    <a:schemeClr val="tx1"/>
                                  </a:solidFill>
                                  <a:latin typeface="Cambria Math" panose="02040503050406030204" pitchFamily="18" charset="0"/>
                                </a:rPr>
                                <m:t>𝑣𝑡</m:t>
                              </m:r>
                            </m:den>
                          </m:f>
                        </m:sup>
                      </m:sSup>
                    </m:oMath>
                  </m:oMathPara>
                </a14:m>
                <a:endParaRPr lang="en-AS" b="0" dirty="0"/>
              </a:p>
            </p:txBody>
          </p:sp>
        </mc:Choice>
        <mc:Fallback xmlns="">
          <p:sp>
            <p:nvSpPr>
              <p:cNvPr id="5" name="TextBox 4"/>
              <p:cNvSpPr txBox="1">
                <a:spLocks noRot="1" noChangeAspect="1" noMove="1" noResize="1" noEditPoints="1" noAdjustHandles="1" noChangeArrowheads="1" noChangeShapeType="1" noTextEdit="1"/>
              </p:cNvSpPr>
              <p:nvPr/>
            </p:nvSpPr>
            <p:spPr>
              <a:xfrm>
                <a:off x="3063240" y="2246811"/>
                <a:ext cx="2286000" cy="505395"/>
              </a:xfrm>
              <a:prstGeom prst="rect">
                <a:avLst/>
              </a:prstGeom>
              <a:blipFill>
                <a:blip r:embed="rId3"/>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063240" y="4140900"/>
                <a:ext cx="3657600" cy="49193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𝑣𝑦</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m:t>
                      </m:r>
                      <m:r>
                        <a:rPr lang="en-AS" b="0" i="1" smtClean="0">
                          <a:solidFill>
                            <a:schemeClr val="tx1"/>
                          </a:solidFill>
                          <a:latin typeface="Cambria Math" panose="02040503050406030204" pitchFamily="18" charset="0"/>
                        </a:rPr>
                        <m:t>0</m:t>
                      </m:r>
                      <m:func>
                        <m:funcPr>
                          <m:ctrlPr>
                            <a:rPr lang="en-AS" b="0" i="1" smtClean="0">
                              <a:solidFill>
                                <a:schemeClr val="tx1"/>
                              </a:solidFill>
                              <a:latin typeface="Cambria Math" panose="02040503050406030204" pitchFamily="18" charset="0"/>
                            </a:rPr>
                          </m:ctrlPr>
                        </m:funcPr>
                        <m:fName>
                          <m:r>
                            <m:rPr>
                              <m:sty m:val="p"/>
                            </m:rPr>
                            <a:rPr lang="en-AS" b="0" i="0" smtClean="0">
                              <a:solidFill>
                                <a:schemeClr val="tx1"/>
                              </a:solidFill>
                              <a:latin typeface="Cambria Math" panose="02040503050406030204" pitchFamily="18" charset="0"/>
                            </a:rPr>
                            <m:t>sin</m:t>
                          </m:r>
                        </m:fName>
                        <m:e>
                          <m:r>
                            <m:rPr>
                              <m:nor/>
                            </m:rPr>
                            <a:rPr lang="el-GR" dirty="0">
                              <a:solidFill>
                                <a:schemeClr val="tx1"/>
                              </a:solidFill>
                            </a:rPr>
                            <m:t>θ</m:t>
                          </m:r>
                          <m:sSup>
                            <m:sSupPr>
                              <m:ctrlPr>
                                <a:rPr lang="sv-SE" i="1">
                                  <a:solidFill>
                                    <a:schemeClr val="tx1"/>
                                  </a:solidFill>
                                  <a:latin typeface="Cambria Math" panose="02040503050406030204" pitchFamily="18" charset="0"/>
                                </a:rPr>
                              </m:ctrlPr>
                            </m:sSupPr>
                            <m:e>
                              <m:r>
                                <a:rPr lang="en-AS" b="0" i="1" smtClean="0">
                                  <a:solidFill>
                                    <a:schemeClr val="tx1"/>
                                  </a:solidFill>
                                  <a:latin typeface="Cambria Math" panose="02040503050406030204" pitchFamily="18" charset="0"/>
                                </a:rPr>
                                <m:t> </m:t>
                              </m:r>
                              <m:r>
                                <a:rPr lang="sv-SE" i="1">
                                  <a:solidFill>
                                    <a:schemeClr val="tx1"/>
                                  </a:solidFill>
                                  <a:latin typeface="Cambria Math" panose="02040503050406030204" pitchFamily="18" charset="0"/>
                                </a:rPr>
                                <m:t>𝑒</m:t>
                              </m:r>
                            </m:e>
                            <m:sup>
                              <m:r>
                                <a:rPr lang="sv-SE" i="1">
                                  <a:solidFill>
                                    <a:schemeClr val="tx1"/>
                                  </a:solidFill>
                                  <a:latin typeface="Cambria Math" panose="02040503050406030204" pitchFamily="18" charset="0"/>
                                </a:rPr>
                                <m:t>−</m:t>
                              </m:r>
                              <m:f>
                                <m:fPr>
                                  <m:ctrlPr>
                                    <a:rPr lang="sv-SE" i="1">
                                      <a:solidFill>
                                        <a:schemeClr val="tx1"/>
                                      </a:solidFill>
                                      <a:latin typeface="Cambria Math" panose="02040503050406030204" pitchFamily="18" charset="0"/>
                                    </a:rPr>
                                  </m:ctrlPr>
                                </m:fPr>
                                <m:num>
                                  <m:r>
                                    <a:rPr lang="en-AS" i="1">
                                      <a:solidFill>
                                        <a:schemeClr val="tx1"/>
                                      </a:solidFill>
                                      <a:latin typeface="Cambria Math" panose="02040503050406030204" pitchFamily="18" charset="0"/>
                                    </a:rPr>
                                    <m:t>𝑔𝑡</m:t>
                                  </m:r>
                                </m:num>
                                <m:den>
                                  <m:r>
                                    <a:rPr lang="en-AS" i="1">
                                      <a:solidFill>
                                        <a:schemeClr val="tx1"/>
                                      </a:solidFill>
                                      <a:latin typeface="Cambria Math" panose="02040503050406030204" pitchFamily="18" charset="0"/>
                                    </a:rPr>
                                    <m:t>𝑣𝑡</m:t>
                                  </m:r>
                                </m:den>
                              </m:f>
                            </m:sup>
                          </m:sSup>
                        </m:e>
                      </m:func>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𝑣𝑡</m:t>
                      </m:r>
                      <m:sSup>
                        <m:sSupPr>
                          <m:ctrlPr>
                            <a:rPr lang="sv-SE" b="0" i="1" smtClean="0">
                              <a:solidFill>
                                <a:schemeClr val="tx1"/>
                              </a:solidFill>
                              <a:latin typeface="Cambria Math" panose="02040503050406030204" pitchFamily="18" charset="0"/>
                            </a:rPr>
                          </m:ctrlPr>
                        </m:sSupPr>
                        <m:e>
                          <m:r>
                            <a:rPr lang="en-AS" b="0" i="1" smtClean="0">
                              <a:solidFill>
                                <a:schemeClr val="tx1"/>
                              </a:solidFill>
                              <a:latin typeface="Cambria Math" panose="02040503050406030204" pitchFamily="18" charset="0"/>
                            </a:rPr>
                            <m:t>(1−</m:t>
                          </m:r>
                          <m:r>
                            <a:rPr lang="sv-SE" b="0" i="1" smtClean="0">
                              <a:solidFill>
                                <a:schemeClr val="tx1"/>
                              </a:solidFill>
                              <a:latin typeface="Cambria Math" panose="02040503050406030204" pitchFamily="18" charset="0"/>
                            </a:rPr>
                            <m:t>𝑒</m:t>
                          </m:r>
                        </m:e>
                        <m:sup>
                          <m:r>
                            <a:rPr lang="sv-SE" b="0" i="1" smtClean="0">
                              <a:solidFill>
                                <a:schemeClr val="tx1"/>
                              </a:solidFill>
                              <a:latin typeface="Cambria Math" panose="02040503050406030204" pitchFamily="18" charset="0"/>
                            </a:rPr>
                            <m:t>−</m:t>
                          </m:r>
                          <m:f>
                            <m:fPr>
                              <m:ctrlPr>
                                <a:rPr lang="sv-SE"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𝑔𝑡</m:t>
                              </m:r>
                            </m:num>
                            <m:den>
                              <m:r>
                                <a:rPr lang="en-AS" b="0" i="1" smtClean="0">
                                  <a:solidFill>
                                    <a:schemeClr val="tx1"/>
                                  </a:solidFill>
                                  <a:latin typeface="Cambria Math" panose="02040503050406030204" pitchFamily="18" charset="0"/>
                                </a:rPr>
                                <m:t>𝑣𝑡</m:t>
                              </m:r>
                            </m:den>
                          </m:f>
                        </m:sup>
                      </m:sSup>
                      <m:r>
                        <a:rPr lang="en-AS" b="0" i="1" smtClean="0">
                          <a:solidFill>
                            <a:schemeClr val="tx1"/>
                          </a:solidFill>
                          <a:latin typeface="Cambria Math" panose="02040503050406030204" pitchFamily="18" charset="0"/>
                        </a:rPr>
                        <m:t>)</m:t>
                      </m:r>
                    </m:oMath>
                  </m:oMathPara>
                </a14:m>
                <a:endParaRPr lang="en-AS" b="0" dirty="0"/>
              </a:p>
            </p:txBody>
          </p:sp>
        </mc:Choice>
        <mc:Fallback xmlns="">
          <p:sp>
            <p:nvSpPr>
              <p:cNvPr id="6" name="TextBox 5"/>
              <p:cNvSpPr txBox="1">
                <a:spLocks noRot="1" noChangeAspect="1" noMove="1" noResize="1" noEditPoints="1" noAdjustHandles="1" noChangeArrowheads="1" noChangeShapeType="1" noTextEdit="1"/>
              </p:cNvSpPr>
              <p:nvPr/>
            </p:nvSpPr>
            <p:spPr>
              <a:xfrm>
                <a:off x="3063240" y="4140900"/>
                <a:ext cx="3657600" cy="491930"/>
              </a:xfrm>
              <a:prstGeom prst="rect">
                <a:avLst/>
              </a:prstGeom>
              <a:blipFill>
                <a:blip r:embed="rId4"/>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63240" y="5463540"/>
                <a:ext cx="3657600" cy="67877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𝑥</m:t>
                      </m:r>
                      <m:r>
                        <a:rPr lang="en-AS" b="0" i="1" smtClean="0">
                          <a:solidFill>
                            <a:schemeClr val="tx1"/>
                          </a:solidFill>
                          <a:latin typeface="Cambria Math" panose="02040503050406030204" pitchFamily="18" charset="0"/>
                        </a:rPr>
                        <m:t> =</m:t>
                      </m:r>
                      <m:f>
                        <m:fPr>
                          <m:ctrlPr>
                            <a:rPr lang="en-AS"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𝑣</m:t>
                          </m:r>
                          <m:r>
                            <a:rPr lang="en-AS" b="0" i="1" smtClean="0">
                              <a:solidFill>
                                <a:schemeClr val="tx1"/>
                              </a:solidFill>
                              <a:latin typeface="Cambria Math" panose="02040503050406030204" pitchFamily="18" charset="0"/>
                            </a:rPr>
                            <m:t>0 </m:t>
                          </m:r>
                          <m:r>
                            <a:rPr lang="en-AS" b="0" i="1" smtClean="0">
                              <a:solidFill>
                                <a:schemeClr val="tx1"/>
                              </a:solidFill>
                              <a:latin typeface="Cambria Math" panose="02040503050406030204" pitchFamily="18" charset="0"/>
                            </a:rPr>
                            <m:t>𝑣𝑡</m:t>
                          </m:r>
                          <m:func>
                            <m:funcPr>
                              <m:ctrlPr>
                                <a:rPr lang="en-AS" b="0" i="1" smtClean="0">
                                  <a:solidFill>
                                    <a:schemeClr val="tx1"/>
                                  </a:solidFill>
                                  <a:latin typeface="Cambria Math" panose="02040503050406030204" pitchFamily="18" charset="0"/>
                                </a:rPr>
                              </m:ctrlPr>
                            </m:funcPr>
                            <m:fName>
                              <m:r>
                                <m:rPr>
                                  <m:sty m:val="p"/>
                                </m:rPr>
                                <a:rPr lang="en-AS" b="0" i="0" smtClean="0">
                                  <a:solidFill>
                                    <a:schemeClr val="tx1"/>
                                  </a:solidFill>
                                  <a:latin typeface="Cambria Math" panose="02040503050406030204" pitchFamily="18" charset="0"/>
                                </a:rPr>
                                <m:t>cos</m:t>
                              </m:r>
                            </m:fName>
                            <m:e>
                              <m:r>
                                <m:rPr>
                                  <m:nor/>
                                </m:rPr>
                                <a:rPr lang="el-GR" dirty="0" smtClean="0">
                                  <a:solidFill>
                                    <a:schemeClr val="tx1"/>
                                  </a:solidFill>
                                </a:rPr>
                                <m:t>θ</m:t>
                              </m:r>
                            </m:e>
                          </m:func>
                        </m:num>
                        <m:den>
                          <m:r>
                            <a:rPr lang="en-AS" b="0" i="1" smtClean="0">
                              <a:solidFill>
                                <a:schemeClr val="tx1"/>
                              </a:solidFill>
                              <a:latin typeface="Cambria Math" panose="02040503050406030204" pitchFamily="18" charset="0"/>
                            </a:rPr>
                            <m:t>𝑔</m:t>
                          </m:r>
                        </m:den>
                      </m:f>
                      <m:r>
                        <a:rPr lang="en-AS" b="0" i="1" smtClean="0">
                          <a:solidFill>
                            <a:schemeClr val="tx1"/>
                          </a:solidFill>
                          <a:latin typeface="Cambria Math" panose="02040503050406030204" pitchFamily="18" charset="0"/>
                        </a:rPr>
                        <m:t> </m:t>
                      </m:r>
                      <m:sSup>
                        <m:sSupPr>
                          <m:ctrlPr>
                            <a:rPr lang="sv-SE" b="0" i="1" smtClean="0">
                              <a:solidFill>
                                <a:schemeClr val="tx1"/>
                              </a:solidFill>
                              <a:latin typeface="Cambria Math" panose="02040503050406030204" pitchFamily="18" charset="0"/>
                            </a:rPr>
                          </m:ctrlPr>
                        </m:sSupPr>
                        <m:e>
                          <m:r>
                            <a:rPr lang="en-AS" b="0" i="1" smtClean="0">
                              <a:solidFill>
                                <a:schemeClr val="tx1"/>
                              </a:solidFill>
                              <a:latin typeface="Cambria Math" panose="02040503050406030204" pitchFamily="18" charset="0"/>
                            </a:rPr>
                            <m:t>(1−</m:t>
                          </m:r>
                          <m:r>
                            <a:rPr lang="sv-SE" b="0" i="1" smtClean="0">
                              <a:solidFill>
                                <a:schemeClr val="tx1"/>
                              </a:solidFill>
                              <a:latin typeface="Cambria Math" panose="02040503050406030204" pitchFamily="18" charset="0"/>
                            </a:rPr>
                            <m:t>𝑒</m:t>
                          </m:r>
                        </m:e>
                        <m:sup>
                          <m:r>
                            <a:rPr lang="sv-SE" b="0" i="1" smtClean="0">
                              <a:solidFill>
                                <a:schemeClr val="tx1"/>
                              </a:solidFill>
                              <a:latin typeface="Cambria Math" panose="02040503050406030204" pitchFamily="18" charset="0"/>
                            </a:rPr>
                            <m:t>−</m:t>
                          </m:r>
                          <m:f>
                            <m:fPr>
                              <m:ctrlPr>
                                <a:rPr lang="sv-SE"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𝑔𝑡</m:t>
                              </m:r>
                            </m:num>
                            <m:den>
                              <m:r>
                                <a:rPr lang="en-AS" b="0" i="1" smtClean="0">
                                  <a:solidFill>
                                    <a:schemeClr val="tx1"/>
                                  </a:solidFill>
                                  <a:latin typeface="Cambria Math" panose="02040503050406030204" pitchFamily="18" charset="0"/>
                                </a:rPr>
                                <m:t>𝑣𝑡</m:t>
                              </m:r>
                            </m:den>
                          </m:f>
                        </m:sup>
                      </m:sSup>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𝑥</m:t>
                      </m:r>
                      <m:r>
                        <a:rPr lang="en-AS" b="0" i="1" smtClean="0">
                          <a:solidFill>
                            <a:schemeClr val="tx1"/>
                          </a:solidFill>
                          <a:latin typeface="Cambria Math" panose="02040503050406030204" pitchFamily="18" charset="0"/>
                        </a:rPr>
                        <m:t>0</m:t>
                      </m:r>
                    </m:oMath>
                  </m:oMathPara>
                </a14:m>
                <a:endParaRPr lang="en-AS" b="0" dirty="0"/>
              </a:p>
            </p:txBody>
          </p:sp>
        </mc:Choice>
        <mc:Fallback xmlns="">
          <p:sp>
            <p:nvSpPr>
              <p:cNvPr id="7" name="TextBox 6"/>
              <p:cNvSpPr txBox="1">
                <a:spLocks noRot="1" noChangeAspect="1" noMove="1" noResize="1" noEditPoints="1" noAdjustHandles="1" noChangeArrowheads="1" noChangeShapeType="1" noTextEdit="1"/>
              </p:cNvSpPr>
              <p:nvPr/>
            </p:nvSpPr>
            <p:spPr>
              <a:xfrm>
                <a:off x="3063240" y="5463540"/>
                <a:ext cx="3657600" cy="678776"/>
              </a:xfrm>
              <a:prstGeom prst="rect">
                <a:avLst/>
              </a:prstGeom>
              <a:blipFill>
                <a:blip r:embed="rId5"/>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p:spTree>
    <p:extLst>
      <p:ext uri="{BB962C8B-B14F-4D97-AF65-F5344CB8AC3E}">
        <p14:creationId xmlns:p14="http://schemas.microsoft.com/office/powerpoint/2010/main" val="260396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 calcmode="lin" valueType="num">
                                      <p:cBhvr additive="base">
                                        <p:cTn id="5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anim calcmode="lin" valueType="num">
                                      <p:cBhvr additive="base">
                                        <p:cTn id="6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2"/>
              <p:cNvSpPr txBox="1">
                <a:spLocks/>
              </p:cNvSpPr>
              <p:nvPr/>
            </p:nvSpPr>
            <p:spPr>
              <a:xfrm>
                <a:off x="235132" y="493254"/>
                <a:ext cx="11956868" cy="6498344"/>
              </a:xfrm>
              <a:prstGeom prst="rect">
                <a:avLst/>
              </a:prstGeom>
            </p:spPr>
            <p:txBody>
              <a:bodyPr>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sv-SE" sz="3300" dirty="0"/>
                  <a:t>Integration of (</a:t>
                </a:r>
                <a:r>
                  <a:rPr lang="en-AS" sz="3300" dirty="0"/>
                  <a:t>4</a:t>
                </a:r>
                <a:r>
                  <a:rPr lang="sv-SE" sz="3300" dirty="0"/>
                  <a:t>) yields</a:t>
                </a:r>
                <a:r>
                  <a:rPr lang="en-AS" sz="3300" dirty="0"/>
                  <a:t> </a:t>
                </a:r>
                <a14:m>
                  <m:oMath xmlns:m="http://schemas.openxmlformats.org/officeDocument/2006/math">
                    <m:r>
                      <a:rPr lang="en-AS" sz="2600" dirty="0" smtClean="0">
                        <a:latin typeface="Cambria Math" panose="02040503050406030204" pitchFamily="18" charset="0"/>
                      </a:rPr>
                      <m:t>⇒</m:t>
                    </m:r>
                  </m:oMath>
                </a14:m>
                <a:r>
                  <a:rPr lang="en-AS" sz="2600" dirty="0"/>
                  <a:t>                                                                                                              (6)</a:t>
                </a:r>
              </a:p>
              <a:p>
                <a:pPr>
                  <a:buFont typeface="Arial" panose="020B0604020202020204" pitchFamily="34" charset="0"/>
                  <a:buChar char="•"/>
                </a:pPr>
                <a:endParaRPr lang="en-AS" sz="2600" dirty="0"/>
              </a:p>
              <a:p>
                <a:pPr marL="0" indent="0">
                  <a:buNone/>
                </a:pPr>
                <a:endParaRPr lang="en-AS" sz="2600" dirty="0"/>
              </a:p>
              <a:p>
                <a:pPr>
                  <a:buFont typeface="Arial" panose="020B0604020202020204" pitchFamily="34" charset="0"/>
                  <a:buChar char="•"/>
                </a:pPr>
                <a:r>
                  <a:rPr lang="en-AS" sz="3300" dirty="0"/>
                  <a:t>To determine the time of the highest point , we need to put vy=0 in our expression</a:t>
                </a:r>
              </a:p>
              <a:p>
                <a:pPr marL="0" indent="0">
                  <a:buNone/>
                </a:pPr>
                <a:r>
                  <a:rPr lang="en-AS" sz="3800" dirty="0"/>
                  <a:t>        </a:t>
                </a:r>
                <a14:m>
                  <m:oMath xmlns:m="http://schemas.openxmlformats.org/officeDocument/2006/math">
                    <m:r>
                      <a:rPr lang="en-AS" sz="3300" b="0" i="1" smtClean="0">
                        <a:latin typeface="Cambria Math" panose="02040503050406030204" pitchFamily="18" charset="0"/>
                      </a:rPr>
                      <m:t>0=</m:t>
                    </m:r>
                    <m:func>
                      <m:funcPr>
                        <m:ctrlPr>
                          <a:rPr lang="en-AS" sz="3300" i="1" smtClean="0">
                            <a:solidFill>
                              <a:schemeClr val="bg2">
                                <a:lumMod val="25000"/>
                              </a:schemeClr>
                            </a:solidFill>
                            <a:latin typeface="Cambria Math" panose="02040503050406030204" pitchFamily="18" charset="0"/>
                          </a:rPr>
                        </m:ctrlPr>
                      </m:funcPr>
                      <m:fName>
                        <m:r>
                          <a:rPr lang="en-AS" sz="3300" b="0" i="1" smtClean="0">
                            <a:solidFill>
                              <a:schemeClr val="bg2">
                                <a:lumMod val="25000"/>
                              </a:schemeClr>
                            </a:solidFill>
                            <a:latin typeface="Cambria Math" panose="02040503050406030204" pitchFamily="18" charset="0"/>
                          </a:rPr>
                          <m:t>𝑣</m:t>
                        </m:r>
                        <m:r>
                          <a:rPr lang="en-AS" sz="3300" b="0" i="1" smtClean="0">
                            <a:solidFill>
                              <a:schemeClr val="bg2">
                                <a:lumMod val="25000"/>
                              </a:schemeClr>
                            </a:solidFill>
                            <a:latin typeface="Cambria Math" panose="02040503050406030204" pitchFamily="18" charset="0"/>
                          </a:rPr>
                          <m:t>0</m:t>
                        </m:r>
                        <m:r>
                          <a:rPr lang="en-AS" sz="3300" b="0" i="1" smtClean="0">
                            <a:solidFill>
                              <a:schemeClr val="bg2">
                                <a:lumMod val="25000"/>
                              </a:schemeClr>
                            </a:solidFill>
                            <a:latin typeface="Cambria Math" panose="02040503050406030204" pitchFamily="18" charset="0"/>
                          </a:rPr>
                          <m:t>𝑦</m:t>
                        </m:r>
                      </m:fName>
                      <m:e>
                        <m:sSup>
                          <m:sSupPr>
                            <m:ctrlPr>
                              <a:rPr lang="sv-SE" sz="3300" i="1">
                                <a:solidFill>
                                  <a:schemeClr val="bg2">
                                    <a:lumMod val="25000"/>
                                  </a:schemeClr>
                                </a:solidFill>
                                <a:latin typeface="Cambria Math" panose="02040503050406030204" pitchFamily="18" charset="0"/>
                              </a:rPr>
                            </m:ctrlPr>
                          </m:sSupPr>
                          <m:e>
                            <m:r>
                              <a:rPr lang="en-AS" sz="3300" i="1">
                                <a:solidFill>
                                  <a:schemeClr val="bg2">
                                    <a:lumMod val="25000"/>
                                  </a:schemeClr>
                                </a:solidFill>
                                <a:latin typeface="Cambria Math" panose="02040503050406030204" pitchFamily="18" charset="0"/>
                              </a:rPr>
                              <m:t> </m:t>
                            </m:r>
                            <m:r>
                              <a:rPr lang="sv-SE" sz="3300" i="1">
                                <a:solidFill>
                                  <a:schemeClr val="bg2">
                                    <a:lumMod val="25000"/>
                                  </a:schemeClr>
                                </a:solidFill>
                                <a:latin typeface="Cambria Math" panose="02040503050406030204" pitchFamily="18" charset="0"/>
                              </a:rPr>
                              <m:t>𝑒</m:t>
                            </m:r>
                          </m:e>
                          <m:sup>
                            <m:r>
                              <a:rPr lang="sv-SE" sz="3300" i="1">
                                <a:solidFill>
                                  <a:schemeClr val="bg2">
                                    <a:lumMod val="25000"/>
                                  </a:schemeClr>
                                </a:solidFill>
                                <a:latin typeface="Cambria Math" panose="02040503050406030204" pitchFamily="18" charset="0"/>
                              </a:rPr>
                              <m:t>−</m:t>
                            </m:r>
                            <m:f>
                              <m:fPr>
                                <m:ctrlPr>
                                  <a:rPr lang="sv-SE" sz="3300" i="1">
                                    <a:solidFill>
                                      <a:schemeClr val="bg2">
                                        <a:lumMod val="25000"/>
                                      </a:schemeClr>
                                    </a:solidFill>
                                    <a:latin typeface="Cambria Math" panose="02040503050406030204" pitchFamily="18" charset="0"/>
                                  </a:rPr>
                                </m:ctrlPr>
                              </m:fPr>
                              <m:num>
                                <m:r>
                                  <a:rPr lang="en-AS" sz="3300" i="1">
                                    <a:solidFill>
                                      <a:schemeClr val="bg2">
                                        <a:lumMod val="25000"/>
                                      </a:schemeClr>
                                    </a:solidFill>
                                    <a:latin typeface="Cambria Math" panose="02040503050406030204" pitchFamily="18" charset="0"/>
                                  </a:rPr>
                                  <m:t>𝑔𝑡</m:t>
                                </m:r>
                                <m:r>
                                  <a:rPr lang="en-AS" sz="3300" b="0" i="1" smtClean="0">
                                    <a:solidFill>
                                      <a:schemeClr val="bg2">
                                        <a:lumMod val="25000"/>
                                      </a:schemeClr>
                                    </a:solidFill>
                                    <a:latin typeface="Cambria Math" panose="02040503050406030204" pitchFamily="18" charset="0"/>
                                  </a:rPr>
                                  <m:t>h𝑝</m:t>
                                </m:r>
                              </m:num>
                              <m:den>
                                <m:r>
                                  <a:rPr lang="en-AS" sz="3300" i="1">
                                    <a:solidFill>
                                      <a:schemeClr val="bg2">
                                        <a:lumMod val="25000"/>
                                      </a:schemeClr>
                                    </a:solidFill>
                                    <a:latin typeface="Cambria Math" panose="02040503050406030204" pitchFamily="18" charset="0"/>
                                  </a:rPr>
                                  <m:t>𝑣𝑡</m:t>
                                </m:r>
                              </m:den>
                            </m:f>
                          </m:sup>
                        </m:sSup>
                      </m:e>
                    </m:func>
                    <m:r>
                      <a:rPr lang="en-AS" sz="3300" i="1">
                        <a:solidFill>
                          <a:schemeClr val="bg2">
                            <a:lumMod val="25000"/>
                          </a:schemeClr>
                        </a:solidFill>
                        <a:latin typeface="Cambria Math" panose="02040503050406030204" pitchFamily="18" charset="0"/>
                      </a:rPr>
                      <m:t>−</m:t>
                    </m:r>
                    <m:r>
                      <a:rPr lang="en-AS" sz="3300" i="1">
                        <a:solidFill>
                          <a:schemeClr val="bg2">
                            <a:lumMod val="25000"/>
                          </a:schemeClr>
                        </a:solidFill>
                        <a:latin typeface="Cambria Math" panose="02040503050406030204" pitchFamily="18" charset="0"/>
                      </a:rPr>
                      <m:t>𝑣𝑡</m:t>
                    </m:r>
                    <m:sSup>
                      <m:sSupPr>
                        <m:ctrlPr>
                          <a:rPr lang="sv-SE" sz="3300" i="1">
                            <a:solidFill>
                              <a:schemeClr val="bg2">
                                <a:lumMod val="25000"/>
                              </a:schemeClr>
                            </a:solidFill>
                            <a:latin typeface="Cambria Math" panose="02040503050406030204" pitchFamily="18" charset="0"/>
                          </a:rPr>
                        </m:ctrlPr>
                      </m:sSupPr>
                      <m:e>
                        <m:r>
                          <a:rPr lang="en-AS" sz="3300" i="1">
                            <a:solidFill>
                              <a:schemeClr val="bg2">
                                <a:lumMod val="25000"/>
                              </a:schemeClr>
                            </a:solidFill>
                            <a:latin typeface="Cambria Math" panose="02040503050406030204" pitchFamily="18" charset="0"/>
                          </a:rPr>
                          <m:t>(1−</m:t>
                        </m:r>
                        <m:r>
                          <a:rPr lang="sv-SE" sz="3300" i="1">
                            <a:solidFill>
                              <a:schemeClr val="bg2">
                                <a:lumMod val="25000"/>
                              </a:schemeClr>
                            </a:solidFill>
                            <a:latin typeface="Cambria Math" panose="02040503050406030204" pitchFamily="18" charset="0"/>
                          </a:rPr>
                          <m:t>𝑒</m:t>
                        </m:r>
                      </m:e>
                      <m:sup>
                        <m:r>
                          <a:rPr lang="sv-SE" sz="3300" i="1">
                            <a:solidFill>
                              <a:schemeClr val="bg2">
                                <a:lumMod val="25000"/>
                              </a:schemeClr>
                            </a:solidFill>
                            <a:latin typeface="Cambria Math" panose="02040503050406030204" pitchFamily="18" charset="0"/>
                          </a:rPr>
                          <m:t>−</m:t>
                        </m:r>
                        <m:f>
                          <m:fPr>
                            <m:ctrlPr>
                              <a:rPr lang="sv-SE" sz="3300" i="1">
                                <a:solidFill>
                                  <a:schemeClr val="bg2">
                                    <a:lumMod val="25000"/>
                                  </a:schemeClr>
                                </a:solidFill>
                                <a:latin typeface="Cambria Math" panose="02040503050406030204" pitchFamily="18" charset="0"/>
                              </a:rPr>
                            </m:ctrlPr>
                          </m:fPr>
                          <m:num>
                            <m:r>
                              <a:rPr lang="en-AS" sz="3300" i="1">
                                <a:solidFill>
                                  <a:schemeClr val="bg2">
                                    <a:lumMod val="25000"/>
                                  </a:schemeClr>
                                </a:solidFill>
                                <a:latin typeface="Cambria Math" panose="02040503050406030204" pitchFamily="18" charset="0"/>
                              </a:rPr>
                              <m:t>𝑔𝑡</m:t>
                            </m:r>
                            <m:r>
                              <a:rPr lang="en-AS" sz="3300" b="0" i="1" smtClean="0">
                                <a:solidFill>
                                  <a:schemeClr val="bg2">
                                    <a:lumMod val="25000"/>
                                  </a:schemeClr>
                                </a:solidFill>
                                <a:latin typeface="Cambria Math" panose="02040503050406030204" pitchFamily="18" charset="0"/>
                              </a:rPr>
                              <m:t>h𝑝</m:t>
                            </m:r>
                          </m:num>
                          <m:den>
                            <m:r>
                              <a:rPr lang="en-AS" sz="3300" i="1">
                                <a:solidFill>
                                  <a:schemeClr val="bg2">
                                    <a:lumMod val="25000"/>
                                  </a:schemeClr>
                                </a:solidFill>
                                <a:latin typeface="Cambria Math" panose="02040503050406030204" pitchFamily="18" charset="0"/>
                              </a:rPr>
                              <m:t>𝑣𝑡</m:t>
                            </m:r>
                          </m:den>
                        </m:f>
                      </m:sup>
                    </m:sSup>
                    <m:r>
                      <a:rPr lang="en-AS" sz="3300" i="1">
                        <a:solidFill>
                          <a:schemeClr val="bg2">
                            <a:lumMod val="25000"/>
                          </a:schemeClr>
                        </a:solidFill>
                        <a:latin typeface="Cambria Math" panose="02040503050406030204" pitchFamily="18" charset="0"/>
                      </a:rPr>
                      <m:t>)</m:t>
                    </m:r>
                    <m:r>
                      <a:rPr lang="en-AS" sz="3300" b="0" i="1" smtClean="0">
                        <a:solidFill>
                          <a:schemeClr val="bg2">
                            <a:lumMod val="25000"/>
                          </a:schemeClr>
                        </a:solidFill>
                        <a:latin typeface="Cambria Math" panose="02040503050406030204" pitchFamily="18" charset="0"/>
                      </a:rPr>
                      <m:t>⇒ </m:t>
                    </m:r>
                    <m:f>
                      <m:fPr>
                        <m:ctrlPr>
                          <a:rPr lang="en-AS" sz="3300" b="0" i="1" smtClean="0">
                            <a:solidFill>
                              <a:schemeClr val="bg2">
                                <a:lumMod val="25000"/>
                              </a:schemeClr>
                            </a:solidFill>
                            <a:latin typeface="Cambria Math" panose="02040503050406030204" pitchFamily="18" charset="0"/>
                          </a:rPr>
                        </m:ctrlPr>
                      </m:fPr>
                      <m:num>
                        <m:r>
                          <a:rPr lang="en-AS" sz="3300" b="0" i="1" smtClean="0">
                            <a:solidFill>
                              <a:schemeClr val="bg2">
                                <a:lumMod val="25000"/>
                              </a:schemeClr>
                            </a:solidFill>
                            <a:latin typeface="Cambria Math" panose="02040503050406030204" pitchFamily="18" charset="0"/>
                          </a:rPr>
                          <m:t>𝑣𝑡</m:t>
                        </m:r>
                      </m:num>
                      <m:den>
                        <m:r>
                          <a:rPr lang="en-AS" sz="3300" b="0" i="1" smtClean="0">
                            <a:solidFill>
                              <a:schemeClr val="bg2">
                                <a:lumMod val="25000"/>
                              </a:schemeClr>
                            </a:solidFill>
                            <a:latin typeface="Cambria Math" panose="02040503050406030204" pitchFamily="18" charset="0"/>
                          </a:rPr>
                          <m:t>𝑣</m:t>
                        </m:r>
                        <m:r>
                          <a:rPr lang="en-AS" sz="3300" b="0" i="1" smtClean="0">
                            <a:solidFill>
                              <a:schemeClr val="bg2">
                                <a:lumMod val="25000"/>
                              </a:schemeClr>
                            </a:solidFill>
                            <a:latin typeface="Cambria Math" panose="02040503050406030204" pitchFamily="18" charset="0"/>
                          </a:rPr>
                          <m:t>0</m:t>
                        </m:r>
                        <m:r>
                          <a:rPr lang="en-AS" sz="3300" b="0" i="1" smtClean="0">
                            <a:solidFill>
                              <a:schemeClr val="bg2">
                                <a:lumMod val="25000"/>
                              </a:schemeClr>
                            </a:solidFill>
                            <a:latin typeface="Cambria Math" panose="02040503050406030204" pitchFamily="18" charset="0"/>
                          </a:rPr>
                          <m:t>𝑦</m:t>
                        </m:r>
                        <m:r>
                          <a:rPr lang="en-AS" sz="3300" b="0" i="1" smtClean="0">
                            <a:solidFill>
                              <a:schemeClr val="bg2">
                                <a:lumMod val="25000"/>
                              </a:schemeClr>
                            </a:solidFill>
                            <a:latin typeface="Cambria Math" panose="02040503050406030204" pitchFamily="18" charset="0"/>
                          </a:rPr>
                          <m:t>+</m:t>
                        </m:r>
                        <m:r>
                          <a:rPr lang="en-AS" sz="3300" b="0" i="1" smtClean="0">
                            <a:solidFill>
                              <a:schemeClr val="bg2">
                                <a:lumMod val="25000"/>
                              </a:schemeClr>
                            </a:solidFill>
                            <a:latin typeface="Cambria Math" panose="02040503050406030204" pitchFamily="18" charset="0"/>
                          </a:rPr>
                          <m:t>𝑣𝑡</m:t>
                        </m:r>
                      </m:den>
                    </m:f>
                    <m:r>
                      <a:rPr lang="en-AS" sz="3300" b="0" i="1" smtClean="0">
                        <a:solidFill>
                          <a:schemeClr val="bg2">
                            <a:lumMod val="25000"/>
                          </a:schemeClr>
                        </a:solidFill>
                        <a:latin typeface="Cambria Math" panose="02040503050406030204" pitchFamily="18" charset="0"/>
                      </a:rPr>
                      <m:t>=</m:t>
                    </m:r>
                    <m:sSup>
                      <m:sSupPr>
                        <m:ctrlPr>
                          <a:rPr lang="sv-SE" sz="3300" i="1">
                            <a:solidFill>
                              <a:schemeClr val="bg2">
                                <a:lumMod val="25000"/>
                              </a:schemeClr>
                            </a:solidFill>
                            <a:latin typeface="Cambria Math" panose="02040503050406030204" pitchFamily="18" charset="0"/>
                          </a:rPr>
                        </m:ctrlPr>
                      </m:sSupPr>
                      <m:e>
                        <m:r>
                          <a:rPr lang="sv-SE" sz="3300" i="1">
                            <a:solidFill>
                              <a:schemeClr val="bg2">
                                <a:lumMod val="25000"/>
                              </a:schemeClr>
                            </a:solidFill>
                            <a:latin typeface="Cambria Math" panose="02040503050406030204" pitchFamily="18" charset="0"/>
                          </a:rPr>
                          <m:t>𝑒</m:t>
                        </m:r>
                      </m:e>
                      <m:sup>
                        <m:r>
                          <a:rPr lang="sv-SE" sz="3300" i="1">
                            <a:solidFill>
                              <a:schemeClr val="bg2">
                                <a:lumMod val="25000"/>
                              </a:schemeClr>
                            </a:solidFill>
                            <a:latin typeface="Cambria Math" panose="02040503050406030204" pitchFamily="18" charset="0"/>
                          </a:rPr>
                          <m:t>−</m:t>
                        </m:r>
                        <m:f>
                          <m:fPr>
                            <m:ctrlPr>
                              <a:rPr lang="sv-SE" sz="3300" i="1">
                                <a:solidFill>
                                  <a:schemeClr val="bg2">
                                    <a:lumMod val="25000"/>
                                  </a:schemeClr>
                                </a:solidFill>
                                <a:latin typeface="Cambria Math" panose="02040503050406030204" pitchFamily="18" charset="0"/>
                              </a:rPr>
                            </m:ctrlPr>
                          </m:fPr>
                          <m:num>
                            <m:r>
                              <a:rPr lang="en-AS" sz="3300" i="1">
                                <a:solidFill>
                                  <a:schemeClr val="bg2">
                                    <a:lumMod val="25000"/>
                                  </a:schemeClr>
                                </a:solidFill>
                                <a:latin typeface="Cambria Math" panose="02040503050406030204" pitchFamily="18" charset="0"/>
                              </a:rPr>
                              <m:t>𝑔𝑡h𝑝</m:t>
                            </m:r>
                          </m:num>
                          <m:den>
                            <m:r>
                              <a:rPr lang="en-AS" sz="3300" i="1">
                                <a:solidFill>
                                  <a:schemeClr val="bg2">
                                    <a:lumMod val="25000"/>
                                  </a:schemeClr>
                                </a:solidFill>
                                <a:latin typeface="Cambria Math" panose="02040503050406030204" pitchFamily="18" charset="0"/>
                              </a:rPr>
                              <m:t>𝑣𝑡</m:t>
                            </m:r>
                          </m:den>
                        </m:f>
                      </m:sup>
                    </m:sSup>
                    <m:r>
                      <a:rPr lang="en-AS" sz="3300" b="0" i="1" smtClean="0">
                        <a:solidFill>
                          <a:schemeClr val="bg2">
                            <a:lumMod val="25000"/>
                          </a:schemeClr>
                        </a:solidFill>
                        <a:latin typeface="Cambria Math" panose="02040503050406030204" pitchFamily="18" charset="0"/>
                      </a:rPr>
                      <m:t>⇒</m:t>
                    </m:r>
                    <m:r>
                      <m:rPr>
                        <m:sty m:val="p"/>
                      </m:rPr>
                      <a:rPr lang="en-AS" sz="3300" b="0" i="0" smtClean="0">
                        <a:solidFill>
                          <a:schemeClr val="bg2">
                            <a:lumMod val="25000"/>
                          </a:schemeClr>
                        </a:solidFill>
                        <a:latin typeface="Cambria Math" panose="02040503050406030204" pitchFamily="18" charset="0"/>
                      </a:rPr>
                      <m:t>ln</m:t>
                    </m:r>
                    <m:r>
                      <a:rPr lang="en-AS" sz="3300" b="0" i="1" smtClean="0">
                        <a:solidFill>
                          <a:schemeClr val="bg2">
                            <a:lumMod val="25000"/>
                          </a:schemeClr>
                        </a:solidFill>
                        <a:latin typeface="Cambria Math" panose="02040503050406030204" pitchFamily="18" charset="0"/>
                      </a:rPr>
                      <m:t>⁡(</m:t>
                    </m:r>
                    <m:f>
                      <m:fPr>
                        <m:ctrlPr>
                          <a:rPr lang="en-AS" sz="3300" i="1">
                            <a:solidFill>
                              <a:schemeClr val="bg2">
                                <a:lumMod val="25000"/>
                              </a:schemeClr>
                            </a:solidFill>
                            <a:latin typeface="Cambria Math" panose="02040503050406030204" pitchFamily="18" charset="0"/>
                          </a:rPr>
                        </m:ctrlPr>
                      </m:fPr>
                      <m:num>
                        <m:r>
                          <a:rPr lang="en-AS" sz="3300" i="1">
                            <a:solidFill>
                              <a:schemeClr val="bg2">
                                <a:lumMod val="25000"/>
                              </a:schemeClr>
                            </a:solidFill>
                            <a:latin typeface="Cambria Math" panose="02040503050406030204" pitchFamily="18" charset="0"/>
                          </a:rPr>
                          <m:t>𝑣𝑡</m:t>
                        </m:r>
                      </m:num>
                      <m:den>
                        <m:r>
                          <a:rPr lang="en-AS" sz="3300" b="0" i="1" smtClean="0">
                            <a:solidFill>
                              <a:schemeClr val="bg2">
                                <a:lumMod val="25000"/>
                              </a:schemeClr>
                            </a:solidFill>
                            <a:latin typeface="Cambria Math" panose="02040503050406030204" pitchFamily="18" charset="0"/>
                          </a:rPr>
                          <m:t>𝑣𝑦</m:t>
                        </m:r>
                        <m:r>
                          <a:rPr lang="en-AS" sz="3300" b="0" i="1" smtClean="0">
                            <a:solidFill>
                              <a:schemeClr val="bg2">
                                <a:lumMod val="25000"/>
                              </a:schemeClr>
                            </a:solidFill>
                            <a:latin typeface="Cambria Math" panose="02040503050406030204" pitchFamily="18" charset="0"/>
                          </a:rPr>
                          <m:t>+</m:t>
                        </m:r>
                        <m:r>
                          <a:rPr lang="en-AS" sz="3300" b="0" i="1" smtClean="0">
                            <a:solidFill>
                              <a:schemeClr val="bg2">
                                <a:lumMod val="25000"/>
                              </a:schemeClr>
                            </a:solidFill>
                            <a:latin typeface="Cambria Math" panose="02040503050406030204" pitchFamily="18" charset="0"/>
                          </a:rPr>
                          <m:t>𝑣𝑡</m:t>
                        </m:r>
                      </m:den>
                    </m:f>
                    <m:r>
                      <a:rPr lang="en-AS" sz="3300" b="0" i="1" smtClean="0">
                        <a:solidFill>
                          <a:schemeClr val="bg2">
                            <a:lumMod val="25000"/>
                          </a:schemeClr>
                        </a:solidFill>
                        <a:latin typeface="Cambria Math" panose="02040503050406030204" pitchFamily="18" charset="0"/>
                      </a:rPr>
                      <m:t>)=−</m:t>
                    </m:r>
                    <m:f>
                      <m:fPr>
                        <m:ctrlPr>
                          <a:rPr lang="en-AS" sz="3300" b="0" i="1" smtClean="0">
                            <a:solidFill>
                              <a:schemeClr val="bg2">
                                <a:lumMod val="25000"/>
                              </a:schemeClr>
                            </a:solidFill>
                            <a:latin typeface="Cambria Math" panose="02040503050406030204" pitchFamily="18" charset="0"/>
                          </a:rPr>
                        </m:ctrlPr>
                      </m:fPr>
                      <m:num>
                        <m:r>
                          <a:rPr lang="en-AS" sz="3300" b="0" i="1" smtClean="0">
                            <a:solidFill>
                              <a:schemeClr val="bg2">
                                <a:lumMod val="25000"/>
                              </a:schemeClr>
                            </a:solidFill>
                            <a:latin typeface="Cambria Math" panose="02040503050406030204" pitchFamily="18" charset="0"/>
                          </a:rPr>
                          <m:t>𝑔</m:t>
                        </m:r>
                      </m:num>
                      <m:den>
                        <m:r>
                          <a:rPr lang="en-AS" sz="3300" b="0" i="1" smtClean="0">
                            <a:solidFill>
                              <a:schemeClr val="bg2">
                                <a:lumMod val="25000"/>
                              </a:schemeClr>
                            </a:solidFill>
                            <a:latin typeface="Cambria Math" panose="02040503050406030204" pitchFamily="18" charset="0"/>
                          </a:rPr>
                          <m:t>𝑣𝑡</m:t>
                        </m:r>
                      </m:den>
                    </m:f>
                    <m:r>
                      <a:rPr lang="en-AS" sz="3300" b="0" i="1" smtClean="0">
                        <a:solidFill>
                          <a:schemeClr val="bg2">
                            <a:lumMod val="25000"/>
                          </a:schemeClr>
                        </a:solidFill>
                        <a:latin typeface="Cambria Math" panose="02040503050406030204" pitchFamily="18" charset="0"/>
                      </a:rPr>
                      <m:t>𝑡h𝑝</m:t>
                    </m:r>
                  </m:oMath>
                </a14:m>
                <a:endParaRPr lang="en-AS" sz="3300" b="0" dirty="0">
                  <a:solidFill>
                    <a:schemeClr val="bg2">
                      <a:lumMod val="25000"/>
                    </a:schemeClr>
                  </a:solidFill>
                </a:endParaRPr>
              </a:p>
              <a:p>
                <a:pPr marL="0" indent="0">
                  <a:buNone/>
                </a:pPr>
                <a:endParaRPr lang="en-AS" sz="2600" b="0" dirty="0">
                  <a:solidFill>
                    <a:schemeClr val="tx1"/>
                  </a:solidFill>
                </a:endParaRPr>
              </a:p>
              <a:p>
                <a:pPr marL="0" indent="0">
                  <a:buNone/>
                </a:pPr>
                <a:r>
                  <a:rPr lang="en-AS" sz="2600" dirty="0"/>
                  <a:t>      </a:t>
                </a:r>
                <a14:m>
                  <m:oMath xmlns:m="http://schemas.openxmlformats.org/officeDocument/2006/math">
                    <m:r>
                      <a:rPr lang="en-AS" sz="2600" b="0" i="1" smtClean="0">
                        <a:latin typeface="Cambria Math" panose="02040503050406030204" pitchFamily="18" charset="0"/>
                      </a:rPr>
                      <m:t>⇒</m:t>
                    </m:r>
                  </m:oMath>
                </a14:m>
                <a:endParaRPr lang="en-AS" sz="2600" b="0" dirty="0"/>
              </a:p>
              <a:p>
                <a:pPr marL="0" indent="0">
                  <a:buNone/>
                </a:pPr>
                <a:endParaRPr lang="en-AS" sz="2600" dirty="0"/>
              </a:p>
              <a:p>
                <a:pPr marL="0" indent="0">
                  <a:buNone/>
                </a:pPr>
                <a:endParaRPr lang="en-AS" sz="2600" dirty="0"/>
              </a:p>
              <a:p>
                <a:pPr>
                  <a:buFont typeface="Arial" panose="020B0604020202020204" pitchFamily="34" charset="0"/>
                  <a:buChar char="•"/>
                </a:pPr>
                <a:r>
                  <a:rPr lang="sv-SE" sz="3300" dirty="0"/>
                  <a:t>W</a:t>
                </a:r>
                <a:r>
                  <a:rPr lang="en-AS" sz="3300" dirty="0"/>
                  <a:t>e can obtain the maximum height by just replace t by thp in the y expression</a:t>
                </a:r>
              </a:p>
              <a:p>
                <a:pPr marL="0" indent="0">
                  <a:buNone/>
                </a:pPr>
                <a:endParaRPr lang="en-AS" sz="2600" dirty="0"/>
              </a:p>
              <a:p>
                <a:pPr marL="0" indent="0">
                  <a:buNone/>
                </a:pPr>
                <a:r>
                  <a:rPr lang="en-AS" sz="2600" dirty="0"/>
                  <a:t>      </a:t>
                </a:r>
                <a14:m>
                  <m:oMath xmlns:m="http://schemas.openxmlformats.org/officeDocument/2006/math">
                    <m:r>
                      <a:rPr lang="en-AS" sz="2600" i="1">
                        <a:latin typeface="Cambria Math" panose="02040503050406030204" pitchFamily="18" charset="0"/>
                      </a:rPr>
                      <m:t>⇒</m:t>
                    </m:r>
                  </m:oMath>
                </a14:m>
                <a:endParaRPr lang="en-AS" sz="2600" dirty="0"/>
              </a:p>
              <a:p>
                <a:pPr marL="0" indent="0">
                  <a:buNone/>
                </a:pPr>
                <a:endParaRPr lang="en-AS" sz="2600" dirty="0"/>
              </a:p>
              <a:p>
                <a:pPr marL="0" indent="0">
                  <a:buNone/>
                </a:pPr>
                <a:endParaRPr lang="en-AS" sz="2600" dirty="0"/>
              </a:p>
              <a:p>
                <a:pPr>
                  <a:buFont typeface="Arial" panose="020B0604020202020204" pitchFamily="34" charset="0"/>
                  <a:buChar char="•"/>
                </a:pPr>
                <a:r>
                  <a:rPr lang="en-AS" sz="3300" dirty="0"/>
                  <a:t>The </a:t>
                </a:r>
                <a:r>
                  <a:rPr lang="en-AS" sz="3300" dirty="0" smtClean="0"/>
                  <a:t>fl</a:t>
                </a:r>
                <a:r>
                  <a:rPr lang="en-US" sz="3300" dirty="0" err="1" smtClean="0"/>
                  <a:t>i</a:t>
                </a:r>
                <a:r>
                  <a:rPr lang="en-AS" sz="3300" dirty="0" smtClean="0"/>
                  <a:t>ght</a:t>
                </a:r>
                <a:r>
                  <a:rPr lang="en-US" sz="3300" dirty="0" smtClean="0"/>
                  <a:t> time</a:t>
                </a:r>
                <a:r>
                  <a:rPr lang="en-AS" sz="3300" dirty="0" smtClean="0"/>
                  <a:t> </a:t>
                </a:r>
                <a:r>
                  <a:rPr lang="en-AS" sz="3300" dirty="0"/>
                  <a:t>we can have in terms of xmax(this doesn’t make any problem in our </a:t>
                </a:r>
                <a:r>
                  <a:rPr lang="en-AS" sz="3300" dirty="0" smtClean="0"/>
                  <a:t>project</a:t>
                </a:r>
                <a:r>
                  <a:rPr lang="en-US" sz="3300" dirty="0" smtClean="0"/>
                  <a:t> </a:t>
                </a:r>
                <a:r>
                  <a:rPr lang="en-AS" sz="3300" dirty="0" smtClean="0"/>
                  <a:t>because </a:t>
                </a:r>
                <a:r>
                  <a:rPr lang="en-AS" sz="3300" dirty="0"/>
                  <a:t>xmax is easy to calculate) </a:t>
                </a:r>
              </a:p>
              <a:p>
                <a:pPr marL="0" indent="0">
                  <a:buNone/>
                </a:pPr>
                <a:r>
                  <a:rPr lang="en-AS" sz="3300" dirty="0">
                    <a:solidFill>
                      <a:schemeClr val="tx1"/>
                    </a:solidFill>
                  </a:rPr>
                  <a:t>      </a:t>
                </a:r>
                <a14:m>
                  <m:oMath xmlns:m="http://schemas.openxmlformats.org/officeDocument/2006/math">
                    <m:r>
                      <a:rPr lang="en-AS" sz="3300" b="0" i="1" smtClean="0">
                        <a:solidFill>
                          <a:schemeClr val="bg2">
                            <a:lumMod val="25000"/>
                          </a:schemeClr>
                        </a:solidFill>
                        <a:latin typeface="Cambria Math" panose="02040503050406030204" pitchFamily="18" charset="0"/>
                      </a:rPr>
                      <m:t>𝑥</m:t>
                    </m:r>
                    <m:r>
                      <a:rPr lang="en-AS" sz="3300" b="0" i="1" smtClean="0">
                        <a:solidFill>
                          <a:schemeClr val="bg2">
                            <a:lumMod val="25000"/>
                          </a:schemeClr>
                        </a:solidFill>
                        <a:latin typeface="Cambria Math" panose="02040503050406030204" pitchFamily="18" charset="0"/>
                      </a:rPr>
                      <m:t>−</m:t>
                    </m:r>
                    <m:r>
                      <a:rPr lang="en-AS" sz="3300" b="0" i="1" smtClean="0">
                        <a:solidFill>
                          <a:schemeClr val="bg2">
                            <a:lumMod val="25000"/>
                          </a:schemeClr>
                        </a:solidFill>
                        <a:latin typeface="Cambria Math" panose="02040503050406030204" pitchFamily="18" charset="0"/>
                      </a:rPr>
                      <m:t>𝑥</m:t>
                    </m:r>
                    <m:r>
                      <a:rPr lang="en-AS" sz="3300" b="0" i="1" smtClean="0">
                        <a:solidFill>
                          <a:schemeClr val="bg2">
                            <a:lumMod val="25000"/>
                          </a:schemeClr>
                        </a:solidFill>
                        <a:latin typeface="Cambria Math" panose="02040503050406030204" pitchFamily="18" charset="0"/>
                      </a:rPr>
                      <m:t>0=</m:t>
                    </m:r>
                    <m:f>
                      <m:fPr>
                        <m:ctrlPr>
                          <a:rPr lang="en-AS" sz="3600" i="1">
                            <a:solidFill>
                              <a:schemeClr val="bg2">
                                <a:lumMod val="25000"/>
                              </a:schemeClr>
                            </a:solidFill>
                            <a:latin typeface="Cambria Math" panose="02040503050406030204" pitchFamily="18" charset="0"/>
                          </a:rPr>
                        </m:ctrlPr>
                      </m:fPr>
                      <m:num>
                        <m:r>
                          <a:rPr lang="en-AS" sz="3600" i="1">
                            <a:solidFill>
                              <a:schemeClr val="bg2">
                                <a:lumMod val="25000"/>
                              </a:schemeClr>
                            </a:solidFill>
                            <a:latin typeface="Cambria Math" panose="02040503050406030204" pitchFamily="18" charset="0"/>
                          </a:rPr>
                          <m:t>𝑣</m:t>
                        </m:r>
                        <m:r>
                          <a:rPr lang="en-AS" sz="3600" i="1">
                            <a:solidFill>
                              <a:schemeClr val="bg2">
                                <a:lumMod val="25000"/>
                              </a:schemeClr>
                            </a:solidFill>
                            <a:latin typeface="Cambria Math" panose="02040503050406030204" pitchFamily="18" charset="0"/>
                          </a:rPr>
                          <m:t>0 </m:t>
                        </m:r>
                        <m:r>
                          <a:rPr lang="en-AS" sz="3600" i="1">
                            <a:solidFill>
                              <a:schemeClr val="bg2">
                                <a:lumMod val="25000"/>
                              </a:schemeClr>
                            </a:solidFill>
                            <a:latin typeface="Cambria Math" panose="02040503050406030204" pitchFamily="18" charset="0"/>
                          </a:rPr>
                          <m:t>𝑣𝑡</m:t>
                        </m:r>
                        <m:func>
                          <m:funcPr>
                            <m:ctrlPr>
                              <a:rPr lang="en-AS" sz="3600" i="1">
                                <a:solidFill>
                                  <a:schemeClr val="bg2">
                                    <a:lumMod val="25000"/>
                                  </a:schemeClr>
                                </a:solidFill>
                                <a:latin typeface="Cambria Math" panose="02040503050406030204" pitchFamily="18" charset="0"/>
                              </a:rPr>
                            </m:ctrlPr>
                          </m:funcPr>
                          <m:fName>
                            <m:r>
                              <m:rPr>
                                <m:sty m:val="p"/>
                              </m:rPr>
                              <a:rPr lang="en-AS" sz="3600">
                                <a:solidFill>
                                  <a:schemeClr val="bg2">
                                    <a:lumMod val="25000"/>
                                  </a:schemeClr>
                                </a:solidFill>
                                <a:latin typeface="Cambria Math" panose="02040503050406030204" pitchFamily="18" charset="0"/>
                              </a:rPr>
                              <m:t>cos</m:t>
                            </m:r>
                          </m:fName>
                          <m:e>
                            <m:r>
                              <m:rPr>
                                <m:nor/>
                              </m:rPr>
                              <a:rPr lang="el-GR" sz="3600" dirty="0">
                                <a:solidFill>
                                  <a:schemeClr val="bg2">
                                    <a:lumMod val="25000"/>
                                  </a:schemeClr>
                                </a:solidFill>
                              </a:rPr>
                              <m:t>θ</m:t>
                            </m:r>
                          </m:e>
                        </m:func>
                      </m:num>
                      <m:den>
                        <m:r>
                          <a:rPr lang="en-AS" sz="3600" i="1">
                            <a:solidFill>
                              <a:schemeClr val="bg2">
                                <a:lumMod val="25000"/>
                              </a:schemeClr>
                            </a:solidFill>
                            <a:latin typeface="Cambria Math" panose="02040503050406030204" pitchFamily="18" charset="0"/>
                          </a:rPr>
                          <m:t>𝑔</m:t>
                        </m:r>
                      </m:den>
                    </m:f>
                    <m:r>
                      <a:rPr lang="en-AS" sz="3600" i="1">
                        <a:solidFill>
                          <a:schemeClr val="bg2">
                            <a:lumMod val="25000"/>
                          </a:schemeClr>
                        </a:solidFill>
                        <a:latin typeface="Cambria Math" panose="02040503050406030204" pitchFamily="18" charset="0"/>
                      </a:rPr>
                      <m:t> </m:t>
                    </m:r>
                    <m:sSup>
                      <m:sSupPr>
                        <m:ctrlPr>
                          <a:rPr lang="sv-SE" sz="3600" i="1">
                            <a:solidFill>
                              <a:schemeClr val="bg2">
                                <a:lumMod val="25000"/>
                              </a:schemeClr>
                            </a:solidFill>
                            <a:latin typeface="Cambria Math" panose="02040503050406030204" pitchFamily="18" charset="0"/>
                          </a:rPr>
                        </m:ctrlPr>
                      </m:sSupPr>
                      <m:e>
                        <m:r>
                          <a:rPr lang="en-AS" sz="3600" i="1">
                            <a:solidFill>
                              <a:schemeClr val="bg2">
                                <a:lumMod val="25000"/>
                              </a:schemeClr>
                            </a:solidFill>
                            <a:latin typeface="Cambria Math" panose="02040503050406030204" pitchFamily="18" charset="0"/>
                          </a:rPr>
                          <m:t>(1−</m:t>
                        </m:r>
                        <m:r>
                          <a:rPr lang="sv-SE" sz="3600" i="1">
                            <a:solidFill>
                              <a:schemeClr val="bg2">
                                <a:lumMod val="25000"/>
                              </a:schemeClr>
                            </a:solidFill>
                            <a:latin typeface="Cambria Math" panose="02040503050406030204" pitchFamily="18" charset="0"/>
                          </a:rPr>
                          <m:t>𝑒</m:t>
                        </m:r>
                      </m:e>
                      <m:sup>
                        <m:r>
                          <a:rPr lang="sv-SE" sz="3600" i="1">
                            <a:solidFill>
                              <a:schemeClr val="bg2">
                                <a:lumMod val="25000"/>
                              </a:schemeClr>
                            </a:solidFill>
                            <a:latin typeface="Cambria Math" panose="02040503050406030204" pitchFamily="18" charset="0"/>
                          </a:rPr>
                          <m:t>−</m:t>
                        </m:r>
                        <m:f>
                          <m:fPr>
                            <m:ctrlPr>
                              <a:rPr lang="sv-SE" sz="3600" i="1">
                                <a:solidFill>
                                  <a:schemeClr val="bg2">
                                    <a:lumMod val="25000"/>
                                  </a:schemeClr>
                                </a:solidFill>
                                <a:latin typeface="Cambria Math" panose="02040503050406030204" pitchFamily="18" charset="0"/>
                              </a:rPr>
                            </m:ctrlPr>
                          </m:fPr>
                          <m:num>
                            <m:r>
                              <a:rPr lang="en-AS" sz="3600" i="1">
                                <a:solidFill>
                                  <a:schemeClr val="bg2">
                                    <a:lumMod val="25000"/>
                                  </a:schemeClr>
                                </a:solidFill>
                                <a:latin typeface="Cambria Math" panose="02040503050406030204" pitchFamily="18" charset="0"/>
                              </a:rPr>
                              <m:t>𝑔𝑡</m:t>
                            </m:r>
                          </m:num>
                          <m:den>
                            <m:r>
                              <a:rPr lang="en-AS" sz="3600" i="1">
                                <a:solidFill>
                                  <a:schemeClr val="bg2">
                                    <a:lumMod val="25000"/>
                                  </a:schemeClr>
                                </a:solidFill>
                                <a:latin typeface="Cambria Math" panose="02040503050406030204" pitchFamily="18" charset="0"/>
                              </a:rPr>
                              <m:t>𝑣𝑡</m:t>
                            </m:r>
                          </m:den>
                        </m:f>
                      </m:sup>
                    </m:sSup>
                    <m:r>
                      <a:rPr lang="en-AS" sz="3600" b="0" i="1" smtClean="0">
                        <a:solidFill>
                          <a:schemeClr val="bg2">
                            <a:lumMod val="25000"/>
                          </a:schemeClr>
                        </a:solidFill>
                        <a:latin typeface="Cambria Math" panose="02040503050406030204" pitchFamily="18" charset="0"/>
                      </a:rPr>
                      <m:t>)</m:t>
                    </m:r>
                    <m:r>
                      <a:rPr lang="en-AS" sz="3600" b="0" i="0" smtClean="0">
                        <a:solidFill>
                          <a:schemeClr val="bg2">
                            <a:lumMod val="25000"/>
                          </a:schemeClr>
                        </a:solidFill>
                        <a:latin typeface="Cambria Math" panose="02040503050406030204" pitchFamily="18" charset="0"/>
                      </a:rPr>
                      <m:t>⇒</m:t>
                    </m:r>
                    <m:f>
                      <m:fPr>
                        <m:ctrlPr>
                          <a:rPr lang="en-AS" sz="3600" b="0" i="1" smtClean="0">
                            <a:solidFill>
                              <a:schemeClr val="bg2">
                                <a:lumMod val="25000"/>
                              </a:schemeClr>
                            </a:solidFill>
                            <a:latin typeface="Cambria Math" panose="02040503050406030204" pitchFamily="18" charset="0"/>
                          </a:rPr>
                        </m:ctrlPr>
                      </m:fPr>
                      <m:num>
                        <m:r>
                          <a:rPr lang="en-AS" sz="3600" b="0" i="1" smtClean="0">
                            <a:solidFill>
                              <a:schemeClr val="bg2">
                                <a:lumMod val="25000"/>
                              </a:schemeClr>
                            </a:solidFill>
                            <a:latin typeface="Cambria Math" panose="02040503050406030204" pitchFamily="18" charset="0"/>
                          </a:rPr>
                          <m:t>𝑔</m:t>
                        </m:r>
                      </m:num>
                      <m:den>
                        <m:r>
                          <a:rPr lang="en-AS" sz="3600" b="0" i="1" smtClean="0">
                            <a:solidFill>
                              <a:schemeClr val="bg2">
                                <a:lumMod val="25000"/>
                              </a:schemeClr>
                            </a:solidFill>
                            <a:latin typeface="Cambria Math" panose="02040503050406030204" pitchFamily="18" charset="0"/>
                          </a:rPr>
                          <m:t>𝑣𝑡</m:t>
                        </m:r>
                        <m:r>
                          <a:rPr lang="en-AS" sz="3600" b="0" i="1" smtClean="0">
                            <a:solidFill>
                              <a:schemeClr val="bg2">
                                <a:lumMod val="25000"/>
                              </a:schemeClr>
                            </a:solidFill>
                            <a:latin typeface="Cambria Math" panose="02040503050406030204" pitchFamily="18" charset="0"/>
                          </a:rPr>
                          <m:t>∗</m:t>
                        </m:r>
                        <m:r>
                          <a:rPr lang="en-AS" sz="3600" b="0" i="1" smtClean="0">
                            <a:solidFill>
                              <a:schemeClr val="bg2">
                                <a:lumMod val="25000"/>
                              </a:schemeClr>
                            </a:solidFill>
                            <a:latin typeface="Cambria Math" panose="02040503050406030204" pitchFamily="18" charset="0"/>
                          </a:rPr>
                          <m:t>𝑣</m:t>
                        </m:r>
                        <m:r>
                          <a:rPr lang="en-AS" sz="3600" b="0" i="1" smtClean="0">
                            <a:solidFill>
                              <a:schemeClr val="bg2">
                                <a:lumMod val="25000"/>
                              </a:schemeClr>
                            </a:solidFill>
                            <a:latin typeface="Cambria Math" panose="02040503050406030204" pitchFamily="18" charset="0"/>
                          </a:rPr>
                          <m:t>0</m:t>
                        </m:r>
                        <m:r>
                          <a:rPr lang="en-AS" sz="3600" b="0" i="1" smtClean="0">
                            <a:solidFill>
                              <a:schemeClr val="bg2">
                                <a:lumMod val="25000"/>
                              </a:schemeClr>
                            </a:solidFill>
                            <a:latin typeface="Cambria Math" panose="02040503050406030204" pitchFamily="18" charset="0"/>
                          </a:rPr>
                          <m:t>𝑥</m:t>
                        </m:r>
                      </m:den>
                    </m:f>
                    <m:r>
                      <a:rPr lang="en-AS" sz="3600" b="0" i="1" smtClean="0">
                        <a:solidFill>
                          <a:schemeClr val="bg2">
                            <a:lumMod val="25000"/>
                          </a:schemeClr>
                        </a:solidFill>
                        <a:latin typeface="Cambria Math" panose="02040503050406030204" pitchFamily="18" charset="0"/>
                      </a:rPr>
                      <m:t>(</m:t>
                    </m:r>
                    <m:r>
                      <a:rPr lang="en-AS" sz="3600" b="0" i="1" smtClean="0">
                        <a:solidFill>
                          <a:schemeClr val="bg2">
                            <a:lumMod val="25000"/>
                          </a:schemeClr>
                        </a:solidFill>
                        <a:latin typeface="Cambria Math" panose="02040503050406030204" pitchFamily="18" charset="0"/>
                      </a:rPr>
                      <m:t>𝑥</m:t>
                    </m:r>
                    <m:r>
                      <a:rPr lang="en-AS" sz="3600" b="0" i="1" smtClean="0">
                        <a:solidFill>
                          <a:schemeClr val="bg2">
                            <a:lumMod val="25000"/>
                          </a:schemeClr>
                        </a:solidFill>
                        <a:latin typeface="Cambria Math" panose="02040503050406030204" pitchFamily="18" charset="0"/>
                      </a:rPr>
                      <m:t>−</m:t>
                    </m:r>
                    <m:r>
                      <a:rPr lang="en-AS" sz="3600" b="0" i="1" smtClean="0">
                        <a:solidFill>
                          <a:schemeClr val="bg2">
                            <a:lumMod val="25000"/>
                          </a:schemeClr>
                        </a:solidFill>
                        <a:latin typeface="Cambria Math" panose="02040503050406030204" pitchFamily="18" charset="0"/>
                      </a:rPr>
                      <m:t>𝑥</m:t>
                    </m:r>
                    <m:r>
                      <a:rPr lang="en-AS" sz="3600" b="0" i="1" smtClean="0">
                        <a:solidFill>
                          <a:schemeClr val="bg2">
                            <a:lumMod val="25000"/>
                          </a:schemeClr>
                        </a:solidFill>
                        <a:latin typeface="Cambria Math" panose="02040503050406030204" pitchFamily="18" charset="0"/>
                      </a:rPr>
                      <m:t>0)=</m:t>
                    </m:r>
                    <m:sSup>
                      <m:sSupPr>
                        <m:ctrlPr>
                          <a:rPr lang="sv-SE" sz="3600" i="1">
                            <a:solidFill>
                              <a:schemeClr val="bg2">
                                <a:lumMod val="25000"/>
                              </a:schemeClr>
                            </a:solidFill>
                            <a:latin typeface="Cambria Math" panose="02040503050406030204" pitchFamily="18" charset="0"/>
                          </a:rPr>
                        </m:ctrlPr>
                      </m:sSupPr>
                      <m:e>
                        <m:r>
                          <a:rPr lang="en-AS" sz="3600" i="1">
                            <a:solidFill>
                              <a:schemeClr val="bg2">
                                <a:lumMod val="25000"/>
                              </a:schemeClr>
                            </a:solidFill>
                            <a:latin typeface="Cambria Math" panose="02040503050406030204" pitchFamily="18" charset="0"/>
                          </a:rPr>
                          <m:t>(1−</m:t>
                        </m:r>
                        <m:r>
                          <a:rPr lang="sv-SE" sz="3600" i="1">
                            <a:solidFill>
                              <a:schemeClr val="bg2">
                                <a:lumMod val="25000"/>
                              </a:schemeClr>
                            </a:solidFill>
                            <a:latin typeface="Cambria Math" panose="02040503050406030204" pitchFamily="18" charset="0"/>
                          </a:rPr>
                          <m:t>𝑒</m:t>
                        </m:r>
                      </m:e>
                      <m:sup>
                        <m:r>
                          <a:rPr lang="sv-SE" sz="3600" i="1">
                            <a:solidFill>
                              <a:schemeClr val="bg2">
                                <a:lumMod val="25000"/>
                              </a:schemeClr>
                            </a:solidFill>
                            <a:latin typeface="Cambria Math" panose="02040503050406030204" pitchFamily="18" charset="0"/>
                          </a:rPr>
                          <m:t>−</m:t>
                        </m:r>
                        <m:f>
                          <m:fPr>
                            <m:ctrlPr>
                              <a:rPr lang="sv-SE" sz="3600" i="1">
                                <a:solidFill>
                                  <a:schemeClr val="bg2">
                                    <a:lumMod val="25000"/>
                                  </a:schemeClr>
                                </a:solidFill>
                                <a:latin typeface="Cambria Math" panose="02040503050406030204" pitchFamily="18" charset="0"/>
                              </a:rPr>
                            </m:ctrlPr>
                          </m:fPr>
                          <m:num>
                            <m:r>
                              <a:rPr lang="en-AS" sz="3600" i="1">
                                <a:solidFill>
                                  <a:schemeClr val="bg2">
                                    <a:lumMod val="25000"/>
                                  </a:schemeClr>
                                </a:solidFill>
                                <a:latin typeface="Cambria Math" panose="02040503050406030204" pitchFamily="18" charset="0"/>
                              </a:rPr>
                              <m:t>𝑔𝑡</m:t>
                            </m:r>
                          </m:num>
                          <m:den>
                            <m:r>
                              <a:rPr lang="en-AS" sz="3600" i="1">
                                <a:solidFill>
                                  <a:schemeClr val="bg2">
                                    <a:lumMod val="25000"/>
                                  </a:schemeClr>
                                </a:solidFill>
                                <a:latin typeface="Cambria Math" panose="02040503050406030204" pitchFamily="18" charset="0"/>
                              </a:rPr>
                              <m:t>𝑣𝑡</m:t>
                            </m:r>
                          </m:den>
                        </m:f>
                      </m:sup>
                    </m:sSup>
                    <m:r>
                      <a:rPr lang="en-AS" sz="3600" b="0" i="1" smtClean="0">
                        <a:solidFill>
                          <a:schemeClr val="bg2">
                            <a:lumMod val="25000"/>
                          </a:schemeClr>
                        </a:solidFill>
                        <a:latin typeface="Cambria Math" panose="02040503050406030204" pitchFamily="18" charset="0"/>
                      </a:rPr>
                      <m:t>)⇒1−</m:t>
                    </m:r>
                    <m:f>
                      <m:fPr>
                        <m:ctrlPr>
                          <a:rPr lang="en-AS" sz="3200" i="1">
                            <a:solidFill>
                              <a:schemeClr val="bg2">
                                <a:lumMod val="25000"/>
                              </a:schemeClr>
                            </a:solidFill>
                            <a:latin typeface="Cambria Math" panose="02040503050406030204" pitchFamily="18" charset="0"/>
                          </a:rPr>
                        </m:ctrlPr>
                      </m:fPr>
                      <m:num>
                        <m:r>
                          <a:rPr lang="en-AS" sz="3200" i="1">
                            <a:solidFill>
                              <a:schemeClr val="bg2">
                                <a:lumMod val="25000"/>
                              </a:schemeClr>
                            </a:solidFill>
                            <a:latin typeface="Cambria Math" panose="02040503050406030204" pitchFamily="18" charset="0"/>
                          </a:rPr>
                          <m:t>𝑔</m:t>
                        </m:r>
                        <m:d>
                          <m:dPr>
                            <m:ctrlPr>
                              <a:rPr lang="en-AS" sz="3200" b="0" i="1" smtClean="0">
                                <a:solidFill>
                                  <a:schemeClr val="bg2">
                                    <a:lumMod val="25000"/>
                                  </a:schemeClr>
                                </a:solidFill>
                                <a:latin typeface="Cambria Math" panose="02040503050406030204" pitchFamily="18" charset="0"/>
                              </a:rPr>
                            </m:ctrlPr>
                          </m:dPr>
                          <m:e>
                            <m:r>
                              <a:rPr lang="en-AS" sz="3200" b="0" i="1" smtClean="0">
                                <a:solidFill>
                                  <a:schemeClr val="bg2">
                                    <a:lumMod val="25000"/>
                                  </a:schemeClr>
                                </a:solidFill>
                                <a:latin typeface="Cambria Math" panose="02040503050406030204" pitchFamily="18" charset="0"/>
                              </a:rPr>
                              <m:t>𝑥</m:t>
                            </m:r>
                            <m:r>
                              <a:rPr lang="en-AS" sz="3200" b="0" i="1" smtClean="0">
                                <a:solidFill>
                                  <a:schemeClr val="bg2">
                                    <a:lumMod val="25000"/>
                                  </a:schemeClr>
                                </a:solidFill>
                                <a:latin typeface="Cambria Math" panose="02040503050406030204" pitchFamily="18" charset="0"/>
                              </a:rPr>
                              <m:t>−</m:t>
                            </m:r>
                            <m:r>
                              <a:rPr lang="en-AS" sz="3200" b="0" i="1" smtClean="0">
                                <a:solidFill>
                                  <a:schemeClr val="bg2">
                                    <a:lumMod val="25000"/>
                                  </a:schemeClr>
                                </a:solidFill>
                                <a:latin typeface="Cambria Math" panose="02040503050406030204" pitchFamily="18" charset="0"/>
                              </a:rPr>
                              <m:t>𝑥</m:t>
                            </m:r>
                            <m:r>
                              <a:rPr lang="en-AS" sz="3200" b="0" i="1" smtClean="0">
                                <a:solidFill>
                                  <a:schemeClr val="bg2">
                                    <a:lumMod val="25000"/>
                                  </a:schemeClr>
                                </a:solidFill>
                                <a:latin typeface="Cambria Math" panose="02040503050406030204" pitchFamily="18" charset="0"/>
                              </a:rPr>
                              <m:t>0</m:t>
                            </m:r>
                          </m:e>
                        </m:d>
                      </m:num>
                      <m:den>
                        <m:r>
                          <a:rPr lang="en-AS" sz="3200" i="1">
                            <a:solidFill>
                              <a:schemeClr val="bg2">
                                <a:lumMod val="25000"/>
                              </a:schemeClr>
                            </a:solidFill>
                            <a:latin typeface="Cambria Math" panose="02040503050406030204" pitchFamily="18" charset="0"/>
                          </a:rPr>
                          <m:t>𝑣𝑡</m:t>
                        </m:r>
                        <m:r>
                          <a:rPr lang="en-AS" sz="3200" i="1">
                            <a:solidFill>
                              <a:schemeClr val="bg2">
                                <a:lumMod val="25000"/>
                              </a:schemeClr>
                            </a:solidFill>
                            <a:latin typeface="Cambria Math" panose="02040503050406030204" pitchFamily="18" charset="0"/>
                          </a:rPr>
                          <m:t>∗</m:t>
                        </m:r>
                        <m:r>
                          <a:rPr lang="en-AS" sz="3200" i="1">
                            <a:solidFill>
                              <a:schemeClr val="bg2">
                                <a:lumMod val="25000"/>
                              </a:schemeClr>
                            </a:solidFill>
                            <a:latin typeface="Cambria Math" panose="02040503050406030204" pitchFamily="18" charset="0"/>
                          </a:rPr>
                          <m:t>𝑣</m:t>
                        </m:r>
                        <m:r>
                          <a:rPr lang="en-AS" sz="3200" i="1">
                            <a:solidFill>
                              <a:schemeClr val="bg2">
                                <a:lumMod val="25000"/>
                              </a:schemeClr>
                            </a:solidFill>
                            <a:latin typeface="Cambria Math" panose="02040503050406030204" pitchFamily="18" charset="0"/>
                          </a:rPr>
                          <m:t>0</m:t>
                        </m:r>
                        <m:r>
                          <a:rPr lang="en-AS" sz="3200" i="1">
                            <a:solidFill>
                              <a:schemeClr val="bg2">
                                <a:lumMod val="25000"/>
                              </a:schemeClr>
                            </a:solidFill>
                            <a:latin typeface="Cambria Math" panose="02040503050406030204" pitchFamily="18" charset="0"/>
                          </a:rPr>
                          <m:t>𝑥</m:t>
                        </m:r>
                      </m:den>
                    </m:f>
                    <m:r>
                      <a:rPr lang="en-AS" sz="3200" b="0" i="1" smtClean="0">
                        <a:solidFill>
                          <a:schemeClr val="bg2">
                            <a:lumMod val="25000"/>
                          </a:schemeClr>
                        </a:solidFill>
                        <a:latin typeface="Cambria Math" panose="02040503050406030204" pitchFamily="18" charset="0"/>
                      </a:rPr>
                      <m:t>=</m:t>
                    </m:r>
                    <m:sSup>
                      <m:sSupPr>
                        <m:ctrlPr>
                          <a:rPr lang="sv-SE" sz="3200" i="1">
                            <a:solidFill>
                              <a:schemeClr val="bg2">
                                <a:lumMod val="25000"/>
                              </a:schemeClr>
                            </a:solidFill>
                            <a:latin typeface="Cambria Math" panose="02040503050406030204" pitchFamily="18" charset="0"/>
                          </a:rPr>
                        </m:ctrlPr>
                      </m:sSupPr>
                      <m:e>
                        <m:r>
                          <a:rPr lang="sv-SE" sz="3200" i="1">
                            <a:solidFill>
                              <a:schemeClr val="bg2">
                                <a:lumMod val="25000"/>
                              </a:schemeClr>
                            </a:solidFill>
                            <a:latin typeface="Cambria Math" panose="02040503050406030204" pitchFamily="18" charset="0"/>
                          </a:rPr>
                          <m:t>𝑒</m:t>
                        </m:r>
                      </m:e>
                      <m:sup>
                        <m:r>
                          <a:rPr lang="sv-SE" sz="3200" i="1">
                            <a:solidFill>
                              <a:schemeClr val="bg2">
                                <a:lumMod val="25000"/>
                              </a:schemeClr>
                            </a:solidFill>
                            <a:latin typeface="Cambria Math" panose="02040503050406030204" pitchFamily="18" charset="0"/>
                          </a:rPr>
                          <m:t>−</m:t>
                        </m:r>
                        <m:f>
                          <m:fPr>
                            <m:ctrlPr>
                              <a:rPr lang="sv-SE" sz="3200" i="1">
                                <a:solidFill>
                                  <a:schemeClr val="bg2">
                                    <a:lumMod val="25000"/>
                                  </a:schemeClr>
                                </a:solidFill>
                                <a:latin typeface="Cambria Math" panose="02040503050406030204" pitchFamily="18" charset="0"/>
                              </a:rPr>
                            </m:ctrlPr>
                          </m:fPr>
                          <m:num>
                            <m:r>
                              <a:rPr lang="en-AS" sz="3200" i="1">
                                <a:solidFill>
                                  <a:schemeClr val="bg2">
                                    <a:lumMod val="25000"/>
                                  </a:schemeClr>
                                </a:solidFill>
                                <a:latin typeface="Cambria Math" panose="02040503050406030204" pitchFamily="18" charset="0"/>
                              </a:rPr>
                              <m:t>𝑔𝑡</m:t>
                            </m:r>
                          </m:num>
                          <m:den>
                            <m:r>
                              <a:rPr lang="en-AS" sz="3200" i="1">
                                <a:solidFill>
                                  <a:schemeClr val="bg2">
                                    <a:lumMod val="25000"/>
                                  </a:schemeClr>
                                </a:solidFill>
                                <a:latin typeface="Cambria Math" panose="02040503050406030204" pitchFamily="18" charset="0"/>
                              </a:rPr>
                              <m:t>𝑣𝑡</m:t>
                            </m:r>
                          </m:den>
                        </m:f>
                      </m:sup>
                    </m:sSup>
                  </m:oMath>
                </a14:m>
                <a:endParaRPr lang="en-AS" dirty="0"/>
              </a:p>
              <a:p>
                <a:pPr marL="0" indent="0">
                  <a:buNone/>
                </a:pPr>
                <a:endParaRPr lang="en-AS" dirty="0"/>
              </a:p>
              <a:p>
                <a:pPr marL="0" indent="0">
                  <a:buNone/>
                </a:pPr>
                <a:r>
                  <a:rPr lang="en-AS" dirty="0"/>
                  <a:t>      </a:t>
                </a:r>
              </a:p>
            </p:txBody>
          </p:sp>
        </mc:Choice>
        <mc:Fallback xmlns="">
          <p:sp>
            <p:nvSpPr>
              <p:cNvPr id="2" name="Content Placeholder 2"/>
              <p:cNvSpPr txBox="1">
                <a:spLocks noRot="1" noChangeAspect="1" noMove="1" noResize="1" noEditPoints="1" noAdjustHandles="1" noChangeArrowheads="1" noChangeShapeType="1" noTextEdit="1"/>
              </p:cNvSpPr>
              <p:nvPr/>
            </p:nvSpPr>
            <p:spPr>
              <a:xfrm>
                <a:off x="235132" y="493254"/>
                <a:ext cx="11956868" cy="6498344"/>
              </a:xfrm>
              <a:prstGeom prst="rect">
                <a:avLst/>
              </a:prstGeom>
              <a:blipFill>
                <a:blip r:embed="rId2"/>
                <a:stretch>
                  <a:fillRect l="-102" t="-140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58986" y="351011"/>
                <a:ext cx="4709160" cy="64543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𝑦</m:t>
                      </m:r>
                      <m:r>
                        <a:rPr lang="en-AS" b="0" i="1" smtClean="0">
                          <a:solidFill>
                            <a:schemeClr val="tx1"/>
                          </a:solidFill>
                          <a:latin typeface="Cambria Math" panose="02040503050406030204" pitchFamily="18" charset="0"/>
                        </a:rPr>
                        <m:t>=</m:t>
                      </m:r>
                      <m:f>
                        <m:fPr>
                          <m:ctrlPr>
                            <a:rPr lang="en-AS"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𝑣𝑡</m:t>
                          </m:r>
                        </m:num>
                        <m:den>
                          <m:r>
                            <a:rPr lang="en-AS" b="0" i="1" smtClean="0">
                              <a:solidFill>
                                <a:schemeClr val="tx1"/>
                              </a:solidFill>
                              <a:latin typeface="Cambria Math" panose="02040503050406030204" pitchFamily="18" charset="0"/>
                            </a:rPr>
                            <m:t>𝑔</m:t>
                          </m:r>
                        </m:den>
                      </m:f>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m:t>
                      </m:r>
                      <m:r>
                        <a:rPr lang="en-AS" b="0" i="1" smtClean="0">
                          <a:solidFill>
                            <a:schemeClr val="tx1"/>
                          </a:solidFill>
                          <a:latin typeface="Cambria Math" panose="02040503050406030204" pitchFamily="18" charset="0"/>
                        </a:rPr>
                        <m:t>0</m:t>
                      </m:r>
                      <m:func>
                        <m:funcPr>
                          <m:ctrlPr>
                            <a:rPr lang="en-AS" b="0" i="1" smtClean="0">
                              <a:solidFill>
                                <a:schemeClr val="tx1"/>
                              </a:solidFill>
                              <a:latin typeface="Cambria Math" panose="02040503050406030204" pitchFamily="18" charset="0"/>
                            </a:rPr>
                          </m:ctrlPr>
                        </m:funcPr>
                        <m:fName>
                          <m:r>
                            <m:rPr>
                              <m:sty m:val="p"/>
                            </m:rPr>
                            <a:rPr lang="en-AS" b="0" i="0" smtClean="0">
                              <a:solidFill>
                                <a:schemeClr val="tx1"/>
                              </a:solidFill>
                              <a:latin typeface="Cambria Math" panose="02040503050406030204" pitchFamily="18" charset="0"/>
                            </a:rPr>
                            <m:t>sin</m:t>
                          </m:r>
                        </m:fName>
                        <m:e>
                          <m:r>
                            <m:rPr>
                              <m:nor/>
                            </m:rPr>
                            <a:rPr lang="el-GR" dirty="0">
                              <a:solidFill>
                                <a:schemeClr val="tx1"/>
                              </a:solidFill>
                            </a:rPr>
                            <m:t>θ</m:t>
                          </m:r>
                          <m:r>
                            <a:rPr lang="en-AS" b="0" i="1" dirty="0" smtClean="0">
                              <a:solidFill>
                                <a:schemeClr val="tx1"/>
                              </a:solidFill>
                              <a:latin typeface="Cambria Math" panose="02040503050406030204" pitchFamily="18" charset="0"/>
                            </a:rPr>
                            <m:t>+</m:t>
                          </m:r>
                          <m:r>
                            <a:rPr lang="en-AS" b="0" i="1" dirty="0" smtClean="0">
                              <a:solidFill>
                                <a:schemeClr val="tx1"/>
                              </a:solidFill>
                              <a:latin typeface="Cambria Math" panose="02040503050406030204" pitchFamily="18" charset="0"/>
                            </a:rPr>
                            <m:t>𝑣𝑡</m:t>
                          </m:r>
                        </m:e>
                      </m:func>
                      <m:r>
                        <a:rPr lang="en-AS" b="0" i="1" smtClean="0">
                          <a:solidFill>
                            <a:schemeClr val="tx1"/>
                          </a:solidFill>
                          <a:latin typeface="Cambria Math" panose="02040503050406030204" pitchFamily="18" charset="0"/>
                        </a:rPr>
                        <m:t>)</m:t>
                      </m:r>
                      <m:sSup>
                        <m:sSupPr>
                          <m:ctrlPr>
                            <a:rPr lang="sv-SE" b="0" i="1" smtClean="0">
                              <a:solidFill>
                                <a:schemeClr val="tx1"/>
                              </a:solidFill>
                              <a:latin typeface="Cambria Math" panose="02040503050406030204" pitchFamily="18" charset="0"/>
                            </a:rPr>
                          </m:ctrlPr>
                        </m:sSupPr>
                        <m:e>
                          <m:r>
                            <a:rPr lang="en-AS" b="0" i="1" smtClean="0">
                              <a:solidFill>
                                <a:schemeClr val="tx1"/>
                              </a:solidFill>
                              <a:latin typeface="Cambria Math" panose="02040503050406030204" pitchFamily="18" charset="0"/>
                            </a:rPr>
                            <m:t>(1−</m:t>
                          </m:r>
                          <m:r>
                            <a:rPr lang="sv-SE" b="0" i="1" smtClean="0">
                              <a:solidFill>
                                <a:schemeClr val="tx1"/>
                              </a:solidFill>
                              <a:latin typeface="Cambria Math" panose="02040503050406030204" pitchFamily="18" charset="0"/>
                            </a:rPr>
                            <m:t>𝑒</m:t>
                          </m:r>
                        </m:e>
                        <m:sup>
                          <m:r>
                            <a:rPr lang="sv-SE" b="0" i="1" smtClean="0">
                              <a:solidFill>
                                <a:schemeClr val="tx1"/>
                              </a:solidFill>
                              <a:latin typeface="Cambria Math" panose="02040503050406030204" pitchFamily="18" charset="0"/>
                            </a:rPr>
                            <m:t>−</m:t>
                          </m:r>
                          <m:f>
                            <m:fPr>
                              <m:ctrlPr>
                                <a:rPr lang="sv-SE"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𝑔𝑡</m:t>
                              </m:r>
                            </m:num>
                            <m:den>
                              <m:r>
                                <a:rPr lang="en-AS" b="0" i="1" smtClean="0">
                                  <a:solidFill>
                                    <a:schemeClr val="tx1"/>
                                  </a:solidFill>
                                  <a:latin typeface="Cambria Math" panose="02040503050406030204" pitchFamily="18" charset="0"/>
                                </a:rPr>
                                <m:t>𝑣𝑡</m:t>
                              </m:r>
                            </m:den>
                          </m:f>
                        </m:sup>
                      </m:sSup>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𝑣𝑡</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𝑡</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𝑦</m:t>
                      </m:r>
                      <m:r>
                        <a:rPr lang="en-AS" b="0" i="1" smtClean="0">
                          <a:solidFill>
                            <a:schemeClr val="tx1"/>
                          </a:solidFill>
                          <a:latin typeface="Cambria Math" panose="02040503050406030204" pitchFamily="18" charset="0"/>
                        </a:rPr>
                        <m:t>0</m:t>
                      </m:r>
                    </m:oMath>
                  </m:oMathPara>
                </a14:m>
                <a:endParaRPr lang="en-AS" b="0" dirty="0"/>
              </a:p>
            </p:txBody>
          </p:sp>
        </mc:Choice>
        <mc:Fallback xmlns="">
          <p:sp>
            <p:nvSpPr>
              <p:cNvPr id="4" name="TextBox 3"/>
              <p:cNvSpPr txBox="1">
                <a:spLocks noRot="1" noChangeAspect="1" noMove="1" noResize="1" noEditPoints="1" noAdjustHandles="1" noChangeArrowheads="1" noChangeShapeType="1" noTextEdit="1"/>
              </p:cNvSpPr>
              <p:nvPr/>
            </p:nvSpPr>
            <p:spPr>
              <a:xfrm>
                <a:off x="3858986" y="351011"/>
                <a:ext cx="4709160" cy="645433"/>
              </a:xfrm>
              <a:prstGeom prst="rect">
                <a:avLst/>
              </a:prstGeom>
              <a:blipFill>
                <a:blip r:embed="rId3"/>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76350" y="2368555"/>
                <a:ext cx="2819400" cy="64126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𝑡h𝑝</m:t>
                      </m:r>
                      <m:r>
                        <a:rPr lang="en-AS" b="0" i="1" smtClean="0">
                          <a:solidFill>
                            <a:schemeClr val="tx1"/>
                          </a:solidFill>
                          <a:latin typeface="Cambria Math" panose="02040503050406030204" pitchFamily="18" charset="0"/>
                        </a:rPr>
                        <m:t>=</m:t>
                      </m:r>
                      <m:f>
                        <m:fPr>
                          <m:ctrlPr>
                            <a:rPr lang="en-AS"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𝑣𝑡</m:t>
                          </m:r>
                        </m:num>
                        <m:den>
                          <m:r>
                            <a:rPr lang="en-AS" b="0" i="1" smtClean="0">
                              <a:solidFill>
                                <a:schemeClr val="tx1"/>
                              </a:solidFill>
                              <a:latin typeface="Cambria Math" panose="02040503050406030204" pitchFamily="18" charset="0"/>
                            </a:rPr>
                            <m:t>𝑔</m:t>
                          </m:r>
                        </m:den>
                      </m:f>
                      <m:r>
                        <m:rPr>
                          <m:sty m:val="p"/>
                        </m:rPr>
                        <a:rPr lang="en-AS" b="0" i="0" smtClean="0">
                          <a:solidFill>
                            <a:schemeClr val="tx1"/>
                          </a:solidFill>
                          <a:latin typeface="Cambria Math" panose="02040503050406030204" pitchFamily="18" charset="0"/>
                        </a:rPr>
                        <m:t>ln</m:t>
                      </m:r>
                      <m:r>
                        <a:rPr lang="en-AS" b="0" i="1" smtClean="0">
                          <a:solidFill>
                            <a:schemeClr val="tx1"/>
                          </a:solidFill>
                          <a:latin typeface="Cambria Math" panose="02040503050406030204" pitchFamily="18" charset="0"/>
                        </a:rPr>
                        <m:t>⁡(1+</m:t>
                      </m:r>
                      <m:f>
                        <m:fPr>
                          <m:ctrlPr>
                            <a:rPr lang="en-AS"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𝑣𝑦</m:t>
                          </m:r>
                        </m:num>
                        <m:den>
                          <m:r>
                            <a:rPr lang="en-AS" b="0" i="1" smtClean="0">
                              <a:solidFill>
                                <a:schemeClr val="tx1"/>
                              </a:solidFill>
                              <a:latin typeface="Cambria Math" panose="02040503050406030204" pitchFamily="18" charset="0"/>
                            </a:rPr>
                            <m:t>𝑣𝑡</m:t>
                          </m:r>
                        </m:den>
                      </m:f>
                      <m:r>
                        <a:rPr lang="en-AS" b="0" i="1" smtClean="0">
                          <a:solidFill>
                            <a:schemeClr val="tx1"/>
                          </a:solidFill>
                          <a:latin typeface="Cambria Math" panose="02040503050406030204" pitchFamily="18" charset="0"/>
                        </a:rPr>
                        <m:t>)</m:t>
                      </m:r>
                    </m:oMath>
                  </m:oMathPara>
                </a14:m>
                <a:endParaRPr lang="en-AS" b="0" dirty="0"/>
              </a:p>
            </p:txBody>
          </p:sp>
        </mc:Choice>
        <mc:Fallback xmlns="">
          <p:sp>
            <p:nvSpPr>
              <p:cNvPr id="6" name="TextBox 5"/>
              <p:cNvSpPr txBox="1">
                <a:spLocks noRot="1" noChangeAspect="1" noMove="1" noResize="1" noEditPoints="1" noAdjustHandles="1" noChangeArrowheads="1" noChangeShapeType="1" noTextEdit="1"/>
              </p:cNvSpPr>
              <p:nvPr/>
            </p:nvSpPr>
            <p:spPr>
              <a:xfrm>
                <a:off x="1276350" y="2368555"/>
                <a:ext cx="2819400" cy="641266"/>
              </a:xfrm>
              <a:prstGeom prst="rect">
                <a:avLst/>
              </a:prstGeom>
              <a:blipFill>
                <a:blip r:embed="rId4"/>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76350" y="4018805"/>
                <a:ext cx="5585460" cy="654603"/>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AS" b="0" i="1" smtClean="0">
                          <a:solidFill>
                            <a:schemeClr val="tx1"/>
                          </a:solidFill>
                          <a:latin typeface="Cambria Math" panose="02040503050406030204" pitchFamily="18" charset="0"/>
                        </a:rPr>
                        <m:t>h𝑚𝑎𝑥</m:t>
                      </m:r>
                      <m:r>
                        <a:rPr lang="en-AS" b="0" i="1" smtClean="0">
                          <a:solidFill>
                            <a:schemeClr val="tx1"/>
                          </a:solidFill>
                          <a:latin typeface="Cambria Math" panose="02040503050406030204" pitchFamily="18" charset="0"/>
                        </a:rPr>
                        <m:t>=</m:t>
                      </m:r>
                      <m:f>
                        <m:fPr>
                          <m:ctrlPr>
                            <a:rPr lang="en-AS"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𝑣𝑡</m:t>
                          </m:r>
                        </m:num>
                        <m:den>
                          <m:r>
                            <a:rPr lang="en-AS" b="0" i="1" smtClean="0">
                              <a:solidFill>
                                <a:schemeClr val="tx1"/>
                              </a:solidFill>
                              <a:latin typeface="Cambria Math" panose="02040503050406030204" pitchFamily="18" charset="0"/>
                            </a:rPr>
                            <m:t>𝑔</m:t>
                          </m:r>
                        </m:den>
                      </m:f>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m:t>
                      </m:r>
                      <m:r>
                        <a:rPr lang="en-AS" b="0" i="1" smtClean="0">
                          <a:solidFill>
                            <a:schemeClr val="tx1"/>
                          </a:solidFill>
                          <a:latin typeface="Cambria Math" panose="02040503050406030204" pitchFamily="18" charset="0"/>
                        </a:rPr>
                        <m:t>0</m:t>
                      </m:r>
                      <m:func>
                        <m:funcPr>
                          <m:ctrlPr>
                            <a:rPr lang="en-AS" b="0" i="1" smtClean="0">
                              <a:solidFill>
                                <a:schemeClr val="tx1"/>
                              </a:solidFill>
                              <a:latin typeface="Cambria Math" panose="02040503050406030204" pitchFamily="18" charset="0"/>
                            </a:rPr>
                          </m:ctrlPr>
                        </m:funcPr>
                        <m:fName>
                          <m:r>
                            <m:rPr>
                              <m:sty m:val="p"/>
                            </m:rPr>
                            <a:rPr lang="en-AS" b="0" i="0" smtClean="0">
                              <a:solidFill>
                                <a:schemeClr val="tx1"/>
                              </a:solidFill>
                              <a:latin typeface="Cambria Math" panose="02040503050406030204" pitchFamily="18" charset="0"/>
                            </a:rPr>
                            <m:t>sin</m:t>
                          </m:r>
                        </m:fName>
                        <m:e>
                          <m:r>
                            <m:rPr>
                              <m:nor/>
                            </m:rPr>
                            <a:rPr lang="el-GR" dirty="0">
                              <a:solidFill>
                                <a:schemeClr val="tx1"/>
                              </a:solidFill>
                            </a:rPr>
                            <m:t>θ</m:t>
                          </m:r>
                          <m:r>
                            <a:rPr lang="en-AS" b="0" i="1" dirty="0" smtClean="0">
                              <a:solidFill>
                                <a:schemeClr val="tx1"/>
                              </a:solidFill>
                              <a:latin typeface="Cambria Math" panose="02040503050406030204" pitchFamily="18" charset="0"/>
                            </a:rPr>
                            <m:t>+</m:t>
                          </m:r>
                          <m:r>
                            <a:rPr lang="en-AS" b="0" i="1" dirty="0" smtClean="0">
                              <a:solidFill>
                                <a:schemeClr val="tx1"/>
                              </a:solidFill>
                              <a:latin typeface="Cambria Math" panose="02040503050406030204" pitchFamily="18" charset="0"/>
                            </a:rPr>
                            <m:t>𝑣𝑡</m:t>
                          </m:r>
                        </m:e>
                      </m:func>
                      <m:r>
                        <a:rPr lang="en-AS" b="0" i="1" smtClean="0">
                          <a:solidFill>
                            <a:schemeClr val="tx1"/>
                          </a:solidFill>
                          <a:latin typeface="Cambria Math" panose="02040503050406030204" pitchFamily="18" charset="0"/>
                        </a:rPr>
                        <m:t>)</m:t>
                      </m:r>
                      <m:sSup>
                        <m:sSupPr>
                          <m:ctrlPr>
                            <a:rPr lang="sv-SE" b="0" i="1" smtClean="0">
                              <a:solidFill>
                                <a:schemeClr val="tx1"/>
                              </a:solidFill>
                              <a:latin typeface="Cambria Math" panose="02040503050406030204" pitchFamily="18" charset="0"/>
                            </a:rPr>
                          </m:ctrlPr>
                        </m:sSupPr>
                        <m:e>
                          <m:r>
                            <a:rPr lang="en-AS" b="0" i="1" smtClean="0">
                              <a:solidFill>
                                <a:schemeClr val="tx1"/>
                              </a:solidFill>
                              <a:latin typeface="Cambria Math" panose="02040503050406030204" pitchFamily="18" charset="0"/>
                            </a:rPr>
                            <m:t>(1−</m:t>
                          </m:r>
                          <m:r>
                            <a:rPr lang="sv-SE" b="0" i="1" smtClean="0">
                              <a:solidFill>
                                <a:schemeClr val="tx1"/>
                              </a:solidFill>
                              <a:latin typeface="Cambria Math" panose="02040503050406030204" pitchFamily="18" charset="0"/>
                            </a:rPr>
                            <m:t>𝑒</m:t>
                          </m:r>
                        </m:e>
                        <m:sup>
                          <m:r>
                            <a:rPr lang="sv-SE" b="0" i="1" smtClean="0">
                              <a:solidFill>
                                <a:schemeClr val="tx1"/>
                              </a:solidFill>
                              <a:latin typeface="Cambria Math" panose="02040503050406030204" pitchFamily="18" charset="0"/>
                            </a:rPr>
                            <m:t>−</m:t>
                          </m:r>
                          <m:f>
                            <m:fPr>
                              <m:ctrlPr>
                                <a:rPr lang="sv-SE" b="0" i="1" smtClean="0">
                                  <a:solidFill>
                                    <a:schemeClr val="tx1"/>
                                  </a:solidFill>
                                  <a:latin typeface="Cambria Math" panose="02040503050406030204" pitchFamily="18" charset="0"/>
                                </a:rPr>
                              </m:ctrlPr>
                            </m:fPr>
                            <m:num>
                              <m:r>
                                <a:rPr lang="en-AS" b="0" i="1" smtClean="0">
                                  <a:solidFill>
                                    <a:schemeClr val="tx1"/>
                                  </a:solidFill>
                                  <a:latin typeface="Cambria Math" panose="02040503050406030204" pitchFamily="18" charset="0"/>
                                </a:rPr>
                                <m:t>𝑔𝑡h𝑝</m:t>
                              </m:r>
                            </m:num>
                            <m:den>
                              <m:r>
                                <a:rPr lang="en-AS" b="0" i="1" smtClean="0">
                                  <a:solidFill>
                                    <a:schemeClr val="tx1"/>
                                  </a:solidFill>
                                  <a:latin typeface="Cambria Math" panose="02040503050406030204" pitchFamily="18" charset="0"/>
                                </a:rPr>
                                <m:t>𝑣𝑡</m:t>
                              </m:r>
                            </m:den>
                          </m:f>
                        </m:sup>
                      </m:sSup>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𝑣𝑡</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𝑡h𝑝</m:t>
                      </m:r>
                      <m:r>
                        <a:rPr lang="en-AS" b="0" i="1" smtClean="0">
                          <a:solidFill>
                            <a:schemeClr val="tx1"/>
                          </a:solidFill>
                          <a:latin typeface="Cambria Math" panose="02040503050406030204" pitchFamily="18" charset="0"/>
                        </a:rPr>
                        <m:t>+</m:t>
                      </m:r>
                      <m:r>
                        <a:rPr lang="en-AS" b="0" i="1" smtClean="0">
                          <a:solidFill>
                            <a:schemeClr val="tx1"/>
                          </a:solidFill>
                          <a:latin typeface="Cambria Math" panose="02040503050406030204" pitchFamily="18" charset="0"/>
                        </a:rPr>
                        <m:t>𝑦</m:t>
                      </m:r>
                      <m:r>
                        <a:rPr lang="en-AS" b="0" i="1" smtClean="0">
                          <a:solidFill>
                            <a:schemeClr val="tx1"/>
                          </a:solidFill>
                          <a:latin typeface="Cambria Math" panose="02040503050406030204" pitchFamily="18" charset="0"/>
                        </a:rPr>
                        <m:t>0</m:t>
                      </m:r>
                    </m:oMath>
                  </m:oMathPara>
                </a14:m>
                <a:endParaRPr lang="en-AS" b="0" dirty="0"/>
              </a:p>
            </p:txBody>
          </p:sp>
        </mc:Choice>
        <mc:Fallback xmlns="">
          <p:sp>
            <p:nvSpPr>
              <p:cNvPr id="7" name="TextBox 6"/>
              <p:cNvSpPr txBox="1">
                <a:spLocks noRot="1" noChangeAspect="1" noMove="1" noResize="1" noEditPoints="1" noAdjustHandles="1" noChangeArrowheads="1" noChangeShapeType="1" noTextEdit="1"/>
              </p:cNvSpPr>
              <p:nvPr/>
            </p:nvSpPr>
            <p:spPr>
              <a:xfrm>
                <a:off x="1276350" y="4018805"/>
                <a:ext cx="5585460" cy="654603"/>
              </a:xfrm>
              <a:prstGeom prst="rect">
                <a:avLst/>
              </a:prstGeom>
              <a:blipFill>
                <a:blip r:embed="rId5"/>
                <a:stretch>
                  <a:fillRect/>
                </a:stretch>
              </a:blipFill>
              <a:ln w="9525" cap="flat" cmpd="sng" algn="ctr">
                <a:solidFill>
                  <a:schemeClr val="accent4"/>
                </a:solidFill>
                <a:prstDash val="solid"/>
                <a:round/>
                <a:headEnd type="none" w="med" len="med"/>
                <a:tailEnd type="none" w="med" len="med"/>
              </a:ln>
            </p:spPr>
            <p:txBody>
              <a:bodyPr/>
              <a:lstStyle/>
              <a:p>
                <a:r>
                  <a:rPr lang="sv-SE">
                    <a:noFill/>
                  </a:rPr>
                  <a:t> </a:t>
                </a:r>
              </a:p>
            </p:txBody>
          </p:sp>
        </mc:Fallback>
      </mc:AlternateContent>
    </p:spTree>
    <p:extLst>
      <p:ext uri="{BB962C8B-B14F-4D97-AF65-F5344CB8AC3E}">
        <p14:creationId xmlns:p14="http://schemas.microsoft.com/office/powerpoint/2010/main" val="32720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additive="base">
                                        <p:cTn id="1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additive="base">
                                        <p:cTn id="2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 calcmode="lin" valueType="num">
                                      <p:cBhvr additive="base">
                                        <p:cTn id="2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 calcmode="lin" valueType="num">
                                      <p:cBhvr additive="base">
                                        <p:cTn id="4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 calcmode="lin" valueType="num">
                                      <p:cBhvr additive="base">
                                        <p:cTn id="52"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
                                            <p:txEl>
                                              <p:pRg st="15" end="15"/>
                                            </p:txEl>
                                          </p:spTgt>
                                        </p:tgtEl>
                                        <p:attrNameLst>
                                          <p:attrName>style.visibility</p:attrName>
                                        </p:attrNameLst>
                                      </p:cBhvr>
                                      <p:to>
                                        <p:strVal val="visible"/>
                                      </p:to>
                                    </p:set>
                                    <p:anim calcmode="lin" valueType="num">
                                      <p:cBhvr additive="base">
                                        <p:cTn id="56"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15" end="15"/>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
                                            <p:txEl>
                                              <p:pRg st="17" end="17"/>
                                            </p:txEl>
                                          </p:spTgt>
                                        </p:tgtEl>
                                        <p:attrNameLst>
                                          <p:attrName>style.visibility</p:attrName>
                                        </p:attrNameLst>
                                      </p:cBhvr>
                                      <p:to>
                                        <p:strVal val="visible"/>
                                      </p:to>
                                    </p:set>
                                    <p:anim calcmode="lin" valueType="num">
                                      <p:cBhvr additive="base">
                                        <p:cTn id="60"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935</TotalTime>
  <Words>2843</Words>
  <Application>Microsoft Office PowerPoint</Application>
  <PresentationFormat>Widescreen</PresentationFormat>
  <Paragraphs>391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 Math</vt:lpstr>
      <vt:lpstr>Century Gothic</vt:lpstr>
      <vt:lpstr>Wingdings 3</vt:lpstr>
      <vt:lpstr>Ion Boardroom</vt:lpstr>
      <vt:lpstr>Projectile Motion</vt:lpstr>
      <vt:lpstr>Table Of Contents</vt:lpstr>
      <vt:lpstr>Introduction</vt:lpstr>
      <vt:lpstr>Mathematical Model Equations</vt:lpstr>
      <vt:lpstr>PowerPoint Presentation</vt:lpstr>
      <vt:lpstr>PowerPoint Presentation</vt:lpstr>
      <vt:lpstr>PowerPoint Presentation</vt:lpstr>
      <vt:lpstr>PowerPoint Presentation</vt:lpstr>
      <vt:lpstr>PowerPoint Presentation</vt:lpstr>
      <vt:lpstr>PowerPoint Presentation</vt:lpstr>
      <vt:lpstr>Numerical Method used To solve the equations</vt:lpstr>
      <vt:lpstr>PowerPoint Presentation</vt:lpstr>
      <vt:lpstr>Main Functions Used In MATLAB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Graphical User Interface</vt:lpstr>
      <vt:lpstr>PowerPoint Presentation</vt:lpstr>
      <vt:lpstr>PowerPoint Presentation</vt:lpstr>
      <vt:lpstr>PowerPoint Presentation</vt:lpstr>
      <vt:lpstr>3D Simulink Model</vt:lpstr>
      <vt:lpstr>PowerPoint Presentation</vt:lpstr>
      <vt:lpstr>Results</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Projectile Motion</dc:title>
  <dc:creator>Dell Latitude E7240</dc:creator>
  <cp:lastModifiedBy>Maher</cp:lastModifiedBy>
  <cp:revision>149</cp:revision>
  <cp:lastPrinted>2023-06-06T20:26:32Z</cp:lastPrinted>
  <dcterms:created xsi:type="dcterms:W3CDTF">2023-05-28T15:02:37Z</dcterms:created>
  <dcterms:modified xsi:type="dcterms:W3CDTF">2024-10-18T10:12:20Z</dcterms:modified>
</cp:coreProperties>
</file>