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295644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spc="-5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Introduction to Web Categorization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295299"/>
            <a:ext cx="747760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web categorizer organizes web information into a hierarchical structure, creating spaces, categories, and subcategories. It provides a systematic approach to managing and accessing diverse online content.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5561648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19" y="5569268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99686" y="5544979"/>
            <a:ext cx="238375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Khaled Abdelbar</a:t>
            </a:r>
            <a:endParaRPr lang="en-US" sz="2187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517696" y="1618059"/>
            <a:ext cx="959489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44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How does a Web Categorizer Work?</a:t>
            </a:r>
            <a:endParaRPr lang="en-US" sz="4374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696" y="3340060"/>
            <a:ext cx="3198257" cy="88868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739866" y="456199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Collection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2739866" y="5042416"/>
            <a:ext cx="275391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Gathers information from various sources.</a:t>
            </a:r>
            <a:endParaRPr lang="en-US" sz="175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953" y="3340060"/>
            <a:ext cx="3198257" cy="88868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938123" y="4561999"/>
            <a:ext cx="275391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Categorization Algorithm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5938123" y="5389602"/>
            <a:ext cx="275391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Uses algorithms to classify content into categories.</a:t>
            </a:r>
            <a:endParaRPr lang="en-US" sz="1750" dirty="0"/>
          </a:p>
        </p:txBody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4209" y="3340060"/>
            <a:ext cx="3198376" cy="888682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9136380" y="4561999"/>
            <a:ext cx="275403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Hierarchical Organization</a:t>
            </a:r>
            <a:endParaRPr lang="en-US" sz="2187" dirty="0"/>
          </a:p>
        </p:txBody>
      </p:sp>
      <p:sp>
        <p:nvSpPr>
          <p:cNvPr id="15" name="Text 9"/>
          <p:cNvSpPr/>
          <p:nvPr/>
        </p:nvSpPr>
        <p:spPr>
          <a:xfrm>
            <a:off x="9136380" y="5389602"/>
            <a:ext cx="2754035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Structures data into spaces, categories, and subcategories.</a:t>
            </a:r>
            <a:endParaRPr lang="en-US" sz="1750" dirty="0"/>
          </a:p>
        </p:txBody>
      </p:sp>
      <p:pic>
        <p:nvPicPr>
          <p:cNvPr id="16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738908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44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Benefits of Using a Web Categorizer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63450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2629"/>
          </a:solidFill>
          <a:ln/>
        </p:spPr>
      </p:sp>
      <p:sp>
        <p:nvSpPr>
          <p:cNvPr id="7" name="Text 4"/>
          <p:cNvSpPr/>
          <p:nvPr/>
        </p:nvSpPr>
        <p:spPr>
          <a:xfrm>
            <a:off x="1017746" y="3676174"/>
            <a:ext cx="13073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3710821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Efficient Information Retrieval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4538424"/>
            <a:ext cx="382000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Enables quick and accurate access to relevant content.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363450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2629"/>
          </a:solidFill>
          <a:ln/>
        </p:spPr>
      </p:sp>
      <p:sp>
        <p:nvSpPr>
          <p:cNvPr id="11" name="Text 8"/>
          <p:cNvSpPr/>
          <p:nvPr/>
        </p:nvSpPr>
        <p:spPr>
          <a:xfrm>
            <a:off x="5749052" y="3676174"/>
            <a:ext cx="1966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3710821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Enhanced User Experience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4538424"/>
            <a:ext cx="382000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Improves navigation and content discovery for users.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60070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2629"/>
          </a:solidFill>
          <a:ln/>
        </p:spPr>
      </p:sp>
      <p:sp>
        <p:nvSpPr>
          <p:cNvPr id="15" name="Text 12"/>
          <p:cNvSpPr/>
          <p:nvPr/>
        </p:nvSpPr>
        <p:spPr>
          <a:xfrm>
            <a:off x="984409" y="5642372"/>
            <a:ext cx="19740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677019"/>
            <a:ext cx="518302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Structured Knowledge Organization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6157436"/>
            <a:ext cx="8584287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Helps in creating a systematic and organized information repository.</a:t>
            </a:r>
            <a:endParaRPr lang="en-US" sz="1750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4" name="Text 2"/>
          <p:cNvSpPr/>
          <p:nvPr/>
        </p:nvSpPr>
        <p:spPr>
          <a:xfrm>
            <a:off x="2517696" y="2117884"/>
            <a:ext cx="959489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44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Examples of Popular Web Categorizers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7696" y="3950970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517696" y="461748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Google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517696" y="5097899"/>
            <a:ext cx="297608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Utilizes advanced algorithms for web indexing.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38" y="3950970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827038" y="4617482"/>
            <a:ext cx="229397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Yahoo Directory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827038" y="5097899"/>
            <a:ext cx="2976086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Organizes websites into various categories and subcategories.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6380" y="3950970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36380" y="4617482"/>
            <a:ext cx="297620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DMOZ Open Directory Project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136380" y="5445085"/>
            <a:ext cx="2976205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Community-curated directory of the web.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517696" y="3506629"/>
            <a:ext cx="959489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44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Challenges in Web Categorization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517696" y="5228630"/>
            <a:ext cx="3050143" cy="2271713"/>
          </a:xfrm>
          <a:prstGeom prst="roundRect">
            <a:avLst>
              <a:gd name="adj" fmla="val 2934"/>
            </a:avLst>
          </a:prstGeom>
          <a:solidFill>
            <a:srgbClr val="232629"/>
          </a:solidFill>
          <a:ln/>
        </p:spPr>
      </p:sp>
      <p:sp>
        <p:nvSpPr>
          <p:cNvPr id="7" name="Text 4"/>
          <p:cNvSpPr/>
          <p:nvPr/>
        </p:nvSpPr>
        <p:spPr>
          <a:xfrm>
            <a:off x="2739866" y="545080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Noisy Data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39866" y="5931217"/>
            <a:ext cx="2605802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Dealing with irrelevant or inconsistent information.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790009" y="5228630"/>
            <a:ext cx="3050143" cy="2271713"/>
          </a:xfrm>
          <a:prstGeom prst="roundRect">
            <a:avLst>
              <a:gd name="adj" fmla="val 2934"/>
            </a:avLst>
          </a:prstGeom>
          <a:solidFill>
            <a:srgbClr val="232629"/>
          </a:solidFill>
          <a:ln/>
        </p:spPr>
      </p:sp>
      <p:sp>
        <p:nvSpPr>
          <p:cNvPr id="10" name="Text 7"/>
          <p:cNvSpPr/>
          <p:nvPr/>
        </p:nvSpPr>
        <p:spPr>
          <a:xfrm>
            <a:off x="6012180" y="545080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Scalability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12180" y="5931217"/>
            <a:ext cx="2605802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Managing large volumes of rapidly changing web content.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062323" y="5228630"/>
            <a:ext cx="3050143" cy="2271713"/>
          </a:xfrm>
          <a:prstGeom prst="roundRect">
            <a:avLst>
              <a:gd name="adj" fmla="val 2934"/>
            </a:avLst>
          </a:prstGeom>
          <a:solidFill>
            <a:srgbClr val="232629"/>
          </a:solidFill>
          <a:ln/>
        </p:spPr>
      </p:sp>
      <p:sp>
        <p:nvSpPr>
          <p:cNvPr id="13" name="Text 10"/>
          <p:cNvSpPr/>
          <p:nvPr/>
        </p:nvSpPr>
        <p:spPr>
          <a:xfrm>
            <a:off x="9284494" y="5450800"/>
            <a:ext cx="260580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Multilingual Content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9284494" y="6278404"/>
            <a:ext cx="2605802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Handling web information in different languages effectively.</a:t>
            </a:r>
            <a:endParaRPr lang="en-US" sz="1750" dirty="0"/>
          </a:p>
        </p:txBody>
      </p:sp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4" name="Text 2"/>
          <p:cNvSpPr/>
          <p:nvPr/>
        </p:nvSpPr>
        <p:spPr>
          <a:xfrm>
            <a:off x="2517696" y="1695807"/>
            <a:ext cx="959489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44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Best Practices for Web Categorization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517696" y="3639979"/>
            <a:ext cx="378416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Quality Management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517696" y="4209336"/>
            <a:ext cx="4526399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Ensuring accuracy, consistency, and relevance of data.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517696" y="5098018"/>
            <a:ext cx="236589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Usability Testing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517696" y="5667375"/>
            <a:ext cx="4526399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Evaluating the user-friendliness of category structures.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3687" y="3639979"/>
            <a:ext cx="324028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Continuous Evaluation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593687" y="4209336"/>
            <a:ext cx="4526399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Regularly assessing and refining categorization algorithms.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3687" y="5098018"/>
            <a:ext cx="290262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Metadata Utilization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7593687" y="5667375"/>
            <a:ext cx="4526399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Effectively utilizing metadata for precise categorization.</a:t>
            </a:r>
            <a:endParaRPr lang="en-US" sz="1750" dirty="0"/>
          </a:p>
        </p:txBody>
      </p:sp>
      <p:pic>
        <p:nvPicPr>
          <p:cNvPr id="13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029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472928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043714" y="3016925"/>
            <a:ext cx="7539157" cy="6181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868"/>
              </a:lnSpc>
              <a:buNone/>
            </a:pPr>
            <a:r>
              <a:rPr lang="en-US" sz="3894" b="1" spc="-39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Future of Web Categorization</a:t>
            </a:r>
            <a:endParaRPr lang="en-US" sz="3894" dirty="0"/>
          </a:p>
        </p:txBody>
      </p:sp>
      <p:sp>
        <p:nvSpPr>
          <p:cNvPr id="6" name="Shape 3"/>
          <p:cNvSpPr/>
          <p:nvPr/>
        </p:nvSpPr>
        <p:spPr>
          <a:xfrm>
            <a:off x="3328154" y="3931801"/>
            <a:ext cx="24646" cy="3755231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7" name="Shape 4"/>
          <p:cNvSpPr/>
          <p:nvPr/>
        </p:nvSpPr>
        <p:spPr>
          <a:xfrm>
            <a:off x="3562945" y="4296549"/>
            <a:ext cx="692348" cy="24646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8" name="Shape 5"/>
          <p:cNvSpPr/>
          <p:nvPr/>
        </p:nvSpPr>
        <p:spPr>
          <a:xfrm>
            <a:off x="3117890" y="4086344"/>
            <a:ext cx="445056" cy="445056"/>
          </a:xfrm>
          <a:prstGeom prst="roundRect">
            <a:avLst>
              <a:gd name="adj" fmla="val 13336"/>
            </a:avLst>
          </a:prstGeom>
          <a:solidFill>
            <a:srgbClr val="232629"/>
          </a:solidFill>
          <a:ln/>
        </p:spPr>
      </p:sp>
      <p:sp>
        <p:nvSpPr>
          <p:cNvPr id="9" name="Text 6"/>
          <p:cNvSpPr/>
          <p:nvPr/>
        </p:nvSpPr>
        <p:spPr>
          <a:xfrm>
            <a:off x="3282196" y="4123372"/>
            <a:ext cx="116324" cy="3708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21"/>
              </a:lnSpc>
              <a:buNone/>
            </a:pPr>
            <a:r>
              <a:rPr lang="en-US" sz="2337" b="1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337" dirty="0"/>
          </a:p>
        </p:txBody>
      </p:sp>
      <p:sp>
        <p:nvSpPr>
          <p:cNvPr id="10" name="Text 7"/>
          <p:cNvSpPr/>
          <p:nvPr/>
        </p:nvSpPr>
        <p:spPr>
          <a:xfrm>
            <a:off x="4428411" y="4129564"/>
            <a:ext cx="1978343" cy="3090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34"/>
              </a:lnSpc>
              <a:buNone/>
            </a:pPr>
            <a:r>
              <a:rPr lang="en-US" sz="1947" b="1" spc="-19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AI Integration</a:t>
            </a:r>
            <a:endParaRPr lang="en-US" sz="1947" dirty="0"/>
          </a:p>
        </p:txBody>
      </p:sp>
      <p:sp>
        <p:nvSpPr>
          <p:cNvPr id="11" name="Text 8"/>
          <p:cNvSpPr/>
          <p:nvPr/>
        </p:nvSpPr>
        <p:spPr>
          <a:xfrm>
            <a:off x="4428411" y="4557236"/>
            <a:ext cx="7158157" cy="2967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37"/>
              </a:lnSpc>
              <a:buNone/>
            </a:pPr>
            <a:r>
              <a:rPr lang="en-US" sz="1558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Advanced AI for automatic content categorization.</a:t>
            </a:r>
            <a:endParaRPr lang="en-US" sz="1558" dirty="0"/>
          </a:p>
        </p:txBody>
      </p:sp>
      <p:sp>
        <p:nvSpPr>
          <p:cNvPr id="12" name="Shape 9"/>
          <p:cNvSpPr/>
          <p:nvPr/>
        </p:nvSpPr>
        <p:spPr>
          <a:xfrm>
            <a:off x="3562945" y="5614214"/>
            <a:ext cx="692348" cy="24646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3" name="Shape 10"/>
          <p:cNvSpPr/>
          <p:nvPr/>
        </p:nvSpPr>
        <p:spPr>
          <a:xfrm>
            <a:off x="3117890" y="5404009"/>
            <a:ext cx="445056" cy="445056"/>
          </a:xfrm>
          <a:prstGeom prst="roundRect">
            <a:avLst>
              <a:gd name="adj" fmla="val 13336"/>
            </a:avLst>
          </a:prstGeom>
          <a:solidFill>
            <a:srgbClr val="232629"/>
          </a:solidFill>
          <a:ln/>
        </p:spPr>
      </p:sp>
      <p:sp>
        <p:nvSpPr>
          <p:cNvPr id="14" name="Text 11"/>
          <p:cNvSpPr/>
          <p:nvPr/>
        </p:nvSpPr>
        <p:spPr>
          <a:xfrm>
            <a:off x="3252788" y="5441037"/>
            <a:ext cx="175141" cy="3708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21"/>
              </a:lnSpc>
              <a:buNone/>
            </a:pPr>
            <a:r>
              <a:rPr lang="en-US" sz="2337" b="1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337" dirty="0"/>
          </a:p>
        </p:txBody>
      </p:sp>
      <p:sp>
        <p:nvSpPr>
          <p:cNvPr id="15" name="Text 12"/>
          <p:cNvSpPr/>
          <p:nvPr/>
        </p:nvSpPr>
        <p:spPr>
          <a:xfrm>
            <a:off x="4428411" y="5447228"/>
            <a:ext cx="3321010" cy="3090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34"/>
              </a:lnSpc>
              <a:buNone/>
            </a:pPr>
            <a:r>
              <a:rPr lang="en-US" sz="1947" b="1" spc="-19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Enhanced Personalization</a:t>
            </a:r>
            <a:endParaRPr lang="en-US" sz="1947" dirty="0"/>
          </a:p>
        </p:txBody>
      </p:sp>
      <p:sp>
        <p:nvSpPr>
          <p:cNvPr id="16" name="Text 13"/>
          <p:cNvSpPr/>
          <p:nvPr/>
        </p:nvSpPr>
        <p:spPr>
          <a:xfrm>
            <a:off x="4428411" y="5874901"/>
            <a:ext cx="7158157" cy="2967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37"/>
              </a:lnSpc>
              <a:buNone/>
            </a:pPr>
            <a:r>
              <a:rPr lang="en-US" sz="1558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Customized categorization based on user preferences.</a:t>
            </a:r>
            <a:endParaRPr lang="en-US" sz="1558" dirty="0"/>
          </a:p>
        </p:txBody>
      </p:sp>
      <p:sp>
        <p:nvSpPr>
          <p:cNvPr id="17" name="Shape 14"/>
          <p:cNvSpPr/>
          <p:nvPr/>
        </p:nvSpPr>
        <p:spPr>
          <a:xfrm>
            <a:off x="3562945" y="6931878"/>
            <a:ext cx="692348" cy="24646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8" name="Shape 15"/>
          <p:cNvSpPr/>
          <p:nvPr/>
        </p:nvSpPr>
        <p:spPr>
          <a:xfrm>
            <a:off x="3117890" y="6721673"/>
            <a:ext cx="445056" cy="445056"/>
          </a:xfrm>
          <a:prstGeom prst="roundRect">
            <a:avLst>
              <a:gd name="adj" fmla="val 13336"/>
            </a:avLst>
          </a:prstGeom>
          <a:solidFill>
            <a:srgbClr val="232629"/>
          </a:solidFill>
          <a:ln/>
        </p:spPr>
      </p:sp>
      <p:sp>
        <p:nvSpPr>
          <p:cNvPr id="19" name="Text 16"/>
          <p:cNvSpPr/>
          <p:nvPr/>
        </p:nvSpPr>
        <p:spPr>
          <a:xfrm>
            <a:off x="3252549" y="6758702"/>
            <a:ext cx="175736" cy="3708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21"/>
              </a:lnSpc>
              <a:buNone/>
            </a:pPr>
            <a:r>
              <a:rPr lang="en-US" sz="2337" b="1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337" dirty="0"/>
          </a:p>
        </p:txBody>
      </p:sp>
      <p:sp>
        <p:nvSpPr>
          <p:cNvPr id="20" name="Text 17"/>
          <p:cNvSpPr/>
          <p:nvPr/>
        </p:nvSpPr>
        <p:spPr>
          <a:xfrm>
            <a:off x="4428411" y="6764893"/>
            <a:ext cx="3432096" cy="3090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434"/>
              </a:lnSpc>
              <a:buNone/>
            </a:pPr>
            <a:r>
              <a:rPr lang="en-US" sz="1947" b="1" spc="-19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Improved Semantic Search</a:t>
            </a:r>
            <a:endParaRPr lang="en-US" sz="1947" dirty="0"/>
          </a:p>
        </p:txBody>
      </p:sp>
      <p:sp>
        <p:nvSpPr>
          <p:cNvPr id="21" name="Text 18"/>
          <p:cNvSpPr/>
          <p:nvPr/>
        </p:nvSpPr>
        <p:spPr>
          <a:xfrm>
            <a:off x="4428411" y="7192566"/>
            <a:ext cx="7158157" cy="2967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337"/>
              </a:lnSpc>
              <a:buNone/>
            </a:pPr>
            <a:r>
              <a:rPr lang="en-US" sz="1558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Utilizing semantics to enhance web content retrieval.</a:t>
            </a:r>
            <a:endParaRPr lang="en-US" sz="1558" dirty="0"/>
          </a:p>
        </p:txBody>
      </p:sp>
      <p:pic>
        <p:nvPicPr>
          <p:cNvPr id="22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4" name="Text 2"/>
          <p:cNvSpPr/>
          <p:nvPr/>
        </p:nvSpPr>
        <p:spPr>
          <a:xfrm>
            <a:off x="2517696" y="2173486"/>
            <a:ext cx="891016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44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 and Key Takeaways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517696" y="348579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2629"/>
          </a:solidFill>
          <a:ln/>
        </p:spPr>
      </p:sp>
      <p:sp>
        <p:nvSpPr>
          <p:cNvPr id="6" name="Text 4"/>
          <p:cNvSpPr/>
          <p:nvPr/>
        </p:nvSpPr>
        <p:spPr>
          <a:xfrm>
            <a:off x="2702243" y="3527465"/>
            <a:ext cx="13073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3239810" y="3562112"/>
            <a:ext cx="2328029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Crucial Organizational Tool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3239810" y="4736902"/>
            <a:ext cx="2328029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Web categorization plays a vital role in information management.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790009" y="348579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2629"/>
          </a:solidFill>
          <a:ln/>
        </p:spPr>
      </p:sp>
      <p:sp>
        <p:nvSpPr>
          <p:cNvPr id="10" name="Text 8"/>
          <p:cNvSpPr/>
          <p:nvPr/>
        </p:nvSpPr>
        <p:spPr>
          <a:xfrm>
            <a:off x="5941576" y="3527465"/>
            <a:ext cx="1966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512123" y="3562112"/>
            <a:ext cx="2328029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Continual Evolution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512123" y="4389715"/>
            <a:ext cx="2328029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field of web categorization is continually evolving with technological advancements.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062323" y="348579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2629"/>
          </a:solidFill>
          <a:ln/>
        </p:spPr>
      </p:sp>
      <p:sp>
        <p:nvSpPr>
          <p:cNvPr id="14" name="Text 12"/>
          <p:cNvSpPr/>
          <p:nvPr/>
        </p:nvSpPr>
        <p:spPr>
          <a:xfrm>
            <a:off x="9213533" y="3527465"/>
            <a:ext cx="19740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784437" y="3562112"/>
            <a:ext cx="2328029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22" kern="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User-Centric Approach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784437" y="4389715"/>
            <a:ext cx="2328029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624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Focusing on improving user experience and content accessibility.</a:t>
            </a:r>
            <a:endParaRPr lang="en-US" sz="1750" dirty="0"/>
          </a:p>
        </p:txBody>
      </p:sp>
      <p:pic>
        <p:nvPicPr>
          <p:cNvPr id="17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2024-02-17T06:26:10Z</dcterms:created>
  <dcterms:modified xsi:type="dcterms:W3CDTF">2024-02-17T06:26:10Z</dcterms:modified>
</cp:coreProperties>
</file>