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lear Sans" panose="020B0604020202020204" charset="0"/>
      <p:regular r:id="rId14"/>
    </p:embeddedFont>
    <p:embeddedFont>
      <p:font typeface="Clear Sans Medium" panose="020B0604020202020204" charset="0"/>
      <p:regular r:id="rId15"/>
    </p:embeddedFont>
    <p:embeddedFont>
      <p:font typeface="Michroma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6" d="100"/>
          <a:sy n="76" d="100"/>
        </p:scale>
        <p:origin x="47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06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70987">
            <a:off x="-1297284" y="3618850"/>
            <a:ext cx="19791454" cy="6027690"/>
          </a:xfrm>
          <a:custGeom>
            <a:avLst/>
            <a:gdLst/>
            <a:ahLst/>
            <a:cxnLst/>
            <a:rect l="l" t="t" r="r" b="b"/>
            <a:pathLst>
              <a:path w="19791454" h="6027690">
                <a:moveTo>
                  <a:pt x="0" y="0"/>
                </a:moveTo>
                <a:lnTo>
                  <a:pt x="19791454" y="0"/>
                </a:lnTo>
                <a:lnTo>
                  <a:pt x="19791454" y="6027690"/>
                </a:lnTo>
                <a:lnTo>
                  <a:pt x="0" y="60276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TextBox 3"/>
          <p:cNvSpPr txBox="1"/>
          <p:nvPr/>
        </p:nvSpPr>
        <p:spPr>
          <a:xfrm>
            <a:off x="1028700" y="752475"/>
            <a:ext cx="11417784" cy="166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199"/>
              </a:lnSpc>
            </a:pPr>
            <a:r>
              <a:rPr lang="en-US" sz="10999">
                <a:solidFill>
                  <a:srgbClr val="FFFFFF"/>
                </a:solidFill>
                <a:latin typeface="Michroma"/>
              </a:rPr>
              <a:t>floaten bit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5251604" y="504825"/>
            <a:ext cx="2007696" cy="2058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800"/>
              </a:lnSpc>
              <a:spcBef>
                <a:spcPct val="0"/>
              </a:spcBef>
            </a:pPr>
            <a:r>
              <a:rPr lang="en-US" sz="12000" spc="-1380">
                <a:solidFill>
                  <a:srgbClr val="FFFFFF"/>
                </a:solidFill>
                <a:latin typeface="Clear Sans Medium"/>
              </a:rPr>
              <a:t>01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535915" y="8429657"/>
            <a:ext cx="2723385" cy="8286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Clear Sans"/>
              </a:rPr>
              <a:t>Building dreams since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06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390447" y="5727009"/>
            <a:ext cx="5375629" cy="4114800"/>
          </a:xfrm>
          <a:custGeom>
            <a:avLst/>
            <a:gdLst/>
            <a:ahLst/>
            <a:cxnLst/>
            <a:rect l="l" t="t" r="r" b="b"/>
            <a:pathLst>
              <a:path w="5375629" h="4114800">
                <a:moveTo>
                  <a:pt x="0" y="0"/>
                </a:moveTo>
                <a:lnTo>
                  <a:pt x="5375630" y="0"/>
                </a:lnTo>
                <a:lnTo>
                  <a:pt x="537563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361103" y="1028700"/>
            <a:ext cx="14599741" cy="1676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200"/>
              </a:lnSpc>
              <a:spcBef>
                <a:spcPct val="0"/>
              </a:spcBef>
            </a:pPr>
            <a:r>
              <a:rPr lang="en-US" sz="11000">
                <a:solidFill>
                  <a:srgbClr val="FFFFFF"/>
                </a:solidFill>
                <a:latin typeface="Michroma Bold"/>
              </a:rPr>
              <a:t>web categorizer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330497" y="6946209"/>
            <a:ext cx="7876877" cy="1676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200"/>
              </a:lnSpc>
              <a:spcBef>
                <a:spcPct val="0"/>
              </a:spcBef>
            </a:pPr>
            <a:r>
              <a:rPr lang="en-US" sz="11000">
                <a:solidFill>
                  <a:srgbClr val="FFFFFF"/>
                </a:solidFill>
                <a:latin typeface="Michroma Bold"/>
              </a:rPr>
              <a:t>easy use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06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055019" y="553126"/>
            <a:ext cx="14177962" cy="9461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50"/>
              </a:lnSpc>
            </a:pPr>
            <a:r>
              <a:rPr lang="en-US" sz="6208">
                <a:solidFill>
                  <a:srgbClr val="FFFFFF"/>
                </a:solidFill>
                <a:latin typeface="Michroma Bold"/>
              </a:rPr>
              <a:t>A web categorizer organizes web information into a hierarchical structure, creating spaces, categories, and subcategories. It provides a systematic approach to managing and accessing diverse online content.</a:t>
            </a:r>
          </a:p>
          <a:p>
            <a:pPr algn="ctr">
              <a:lnSpc>
                <a:spcPts val="7450"/>
              </a:lnSpc>
              <a:spcBef>
                <a:spcPct val="0"/>
              </a:spcBef>
            </a:pPr>
            <a:endParaRPr lang="en-US" sz="6208">
              <a:solidFill>
                <a:srgbClr val="FFFFFF"/>
              </a:solidFill>
              <a:latin typeface="Michroma Bold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-349796" y="7546772"/>
            <a:ext cx="3996536" cy="3102765"/>
          </a:xfrm>
          <a:custGeom>
            <a:avLst/>
            <a:gdLst/>
            <a:ahLst/>
            <a:cxnLst/>
            <a:rect l="l" t="t" r="r" b="b"/>
            <a:pathLst>
              <a:path w="3996536" h="3102765">
                <a:moveTo>
                  <a:pt x="0" y="0"/>
                </a:moveTo>
                <a:lnTo>
                  <a:pt x="3996536" y="0"/>
                </a:lnTo>
                <a:lnTo>
                  <a:pt x="3996536" y="3102765"/>
                </a:lnTo>
                <a:lnTo>
                  <a:pt x="0" y="31027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06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2311" y="4597911"/>
            <a:ext cx="16433867" cy="4248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209041" lvl="1" indent="-604520" algn="ctr">
              <a:lnSpc>
                <a:spcPts val="6720"/>
              </a:lnSpc>
              <a:buFont typeface="Arial"/>
              <a:buChar char="•"/>
            </a:pPr>
            <a:r>
              <a:rPr lang="en-US" sz="5600">
                <a:solidFill>
                  <a:srgbClr val="FFFFFF"/>
                </a:solidFill>
                <a:latin typeface="Michroma Bold"/>
              </a:rPr>
              <a:t>Spaces in Web Categorizer</a:t>
            </a:r>
          </a:p>
          <a:p>
            <a:pPr marL="1209041" lvl="1" indent="-604520" algn="ctr">
              <a:lnSpc>
                <a:spcPts val="6720"/>
              </a:lnSpc>
              <a:buFont typeface="Arial"/>
              <a:buChar char="•"/>
            </a:pPr>
            <a:r>
              <a:rPr lang="en-US" sz="5600">
                <a:solidFill>
                  <a:srgbClr val="FFFFFF"/>
                </a:solidFill>
                <a:latin typeface="Michroma Bold"/>
              </a:rPr>
              <a:t>Categories and Subcategories</a:t>
            </a:r>
          </a:p>
          <a:p>
            <a:pPr marL="1209041" lvl="1" indent="-604520" algn="ctr">
              <a:lnSpc>
                <a:spcPts val="6720"/>
              </a:lnSpc>
              <a:buFont typeface="Arial"/>
              <a:buChar char="•"/>
            </a:pPr>
            <a:r>
              <a:rPr lang="en-US" sz="5600">
                <a:solidFill>
                  <a:srgbClr val="FFFFFF"/>
                </a:solidFill>
                <a:latin typeface="Michroma Bold"/>
              </a:rPr>
              <a:t>Parent Subcategories for Hierarchies</a:t>
            </a:r>
          </a:p>
          <a:p>
            <a:pPr marL="1209041" lvl="1" indent="-604520" algn="ctr">
              <a:lnSpc>
                <a:spcPts val="6720"/>
              </a:lnSpc>
              <a:buFont typeface="Arial"/>
              <a:buChar char="•"/>
            </a:pPr>
            <a:r>
              <a:rPr lang="en-US" sz="5600">
                <a:solidFill>
                  <a:srgbClr val="FFFFFF"/>
                </a:solidFill>
                <a:latin typeface="Michroma Bold"/>
              </a:rPr>
              <a:t>Visualizations and Functionalities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0" y="852583"/>
            <a:ext cx="18288000" cy="2667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59"/>
              </a:lnSpc>
              <a:spcBef>
                <a:spcPct val="0"/>
              </a:spcBef>
            </a:pPr>
            <a:r>
              <a:rPr lang="en-US" sz="8799">
                <a:solidFill>
                  <a:srgbClr val="FFFFFF"/>
                </a:solidFill>
                <a:latin typeface="Michroma Bold"/>
              </a:rPr>
              <a:t>Features of Web Categorizer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06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02658" y="323850"/>
            <a:ext cx="17282683" cy="9648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96"/>
              </a:lnSpc>
              <a:spcBef>
                <a:spcPct val="0"/>
              </a:spcBef>
            </a:pPr>
            <a:r>
              <a:rPr lang="en-US" sz="6080">
                <a:solidFill>
                  <a:srgbClr val="FFFFFF"/>
                </a:solidFill>
                <a:latin typeface="Michroma Bold"/>
              </a:rPr>
              <a:t>Benefits of Using a Web Categorizer</a:t>
            </a:r>
          </a:p>
          <a:p>
            <a:pPr algn="ctr">
              <a:lnSpc>
                <a:spcPts val="12215"/>
              </a:lnSpc>
              <a:spcBef>
                <a:spcPct val="0"/>
              </a:spcBef>
            </a:pPr>
            <a:endParaRPr lang="en-US" sz="6080">
              <a:solidFill>
                <a:srgbClr val="FFFFFF"/>
              </a:solidFill>
              <a:latin typeface="Michroma Bold"/>
            </a:endParaRPr>
          </a:p>
          <a:p>
            <a:pPr marL="1209041" lvl="1" indent="-604520" algn="ctr">
              <a:lnSpc>
                <a:spcPts val="6720"/>
              </a:lnSpc>
              <a:spcBef>
                <a:spcPct val="0"/>
              </a:spcBef>
              <a:buFont typeface="Arial"/>
              <a:buChar char="•"/>
            </a:pPr>
            <a:r>
              <a:rPr lang="en-US" sz="5600">
                <a:solidFill>
                  <a:srgbClr val="FFFFFF"/>
                </a:solidFill>
                <a:latin typeface="Michroma Bold"/>
              </a:rPr>
              <a:t>Efficient Information Retrieval</a:t>
            </a:r>
          </a:p>
          <a:p>
            <a:pPr algn="ctr">
              <a:lnSpc>
                <a:spcPts val="5040"/>
              </a:lnSpc>
            </a:pPr>
            <a:endParaRPr lang="en-US" sz="5600">
              <a:solidFill>
                <a:srgbClr val="FFFFFF"/>
              </a:solidFill>
              <a:latin typeface="Michroma Bold"/>
            </a:endParaRPr>
          </a:p>
          <a:p>
            <a:pPr marL="1209041" lvl="1" indent="-604520" algn="ctr">
              <a:lnSpc>
                <a:spcPts val="6720"/>
              </a:lnSpc>
              <a:buFont typeface="Arial"/>
              <a:buChar char="•"/>
            </a:pPr>
            <a:r>
              <a:rPr lang="en-US" sz="5600">
                <a:solidFill>
                  <a:srgbClr val="FFFFFF"/>
                </a:solidFill>
                <a:latin typeface="Michroma Bold"/>
              </a:rPr>
              <a:t>Structured Knowledge Organization</a:t>
            </a:r>
          </a:p>
          <a:p>
            <a:pPr algn="ctr">
              <a:lnSpc>
                <a:spcPts val="12215"/>
              </a:lnSpc>
              <a:spcBef>
                <a:spcPct val="0"/>
              </a:spcBef>
            </a:pPr>
            <a:endParaRPr lang="en-US" sz="5600">
              <a:solidFill>
                <a:srgbClr val="FFFFFF"/>
              </a:solidFill>
              <a:latin typeface="Michroma Bold"/>
            </a:endParaRPr>
          </a:p>
          <a:p>
            <a:pPr algn="ctr">
              <a:lnSpc>
                <a:spcPts val="12215"/>
              </a:lnSpc>
              <a:spcBef>
                <a:spcPct val="0"/>
              </a:spcBef>
            </a:pPr>
            <a:r>
              <a:rPr lang="en-US" sz="10179">
                <a:solidFill>
                  <a:srgbClr val="FFFFFF"/>
                </a:solidFill>
                <a:latin typeface="Michroma Bold"/>
              </a:rPr>
              <a:t>.</a:t>
            </a:r>
          </a:p>
        </p:txBody>
      </p:sp>
      <p:sp>
        <p:nvSpPr>
          <p:cNvPr id="3" name="Freeform 3"/>
          <p:cNvSpPr/>
          <p:nvPr/>
        </p:nvSpPr>
        <p:spPr>
          <a:xfrm>
            <a:off x="1171488" y="5570818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06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087018" y="2004684"/>
            <a:ext cx="10113964" cy="6277633"/>
          </a:xfrm>
          <a:custGeom>
            <a:avLst/>
            <a:gdLst/>
            <a:ahLst/>
            <a:cxnLst/>
            <a:rect l="l" t="t" r="r" b="b"/>
            <a:pathLst>
              <a:path w="10113964" h="6277633">
                <a:moveTo>
                  <a:pt x="0" y="0"/>
                </a:moveTo>
                <a:lnTo>
                  <a:pt x="10113964" y="0"/>
                </a:lnTo>
                <a:lnTo>
                  <a:pt x="10113964" y="6277632"/>
                </a:lnTo>
                <a:lnTo>
                  <a:pt x="0" y="62776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06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659511" y="1028700"/>
            <a:ext cx="8968978" cy="1676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200"/>
              </a:lnSpc>
              <a:spcBef>
                <a:spcPct val="0"/>
              </a:spcBef>
            </a:pPr>
            <a:r>
              <a:rPr lang="en-US" sz="11000">
                <a:solidFill>
                  <a:srgbClr val="FFFFFF"/>
                </a:solidFill>
                <a:latin typeface="Michroma Bold"/>
              </a:rPr>
              <a:t>use cases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90600" y="4781550"/>
            <a:ext cx="10930830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59"/>
              </a:lnSpc>
              <a:spcBef>
                <a:spcPct val="0"/>
              </a:spcBef>
            </a:pPr>
            <a:r>
              <a:rPr lang="en-US" sz="4800" dirty="0">
                <a:solidFill>
                  <a:srgbClr val="FFFFFF"/>
                </a:solidFill>
                <a:latin typeface="Michroma Bold"/>
              </a:rPr>
              <a:t>dynamic  College Dashboard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16000" y="6134100"/>
            <a:ext cx="8792170" cy="6958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59"/>
              </a:lnSpc>
              <a:spcBef>
                <a:spcPct val="0"/>
              </a:spcBef>
            </a:pPr>
            <a:r>
              <a:rPr lang="en-US" sz="4800" dirty="0">
                <a:solidFill>
                  <a:srgbClr val="FFFFFF"/>
                </a:solidFill>
                <a:latin typeface="Michroma Bold"/>
              </a:rPr>
              <a:t>multi interests people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06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23482" y="3359093"/>
            <a:ext cx="16435818" cy="3199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5"/>
              </a:lnSpc>
              <a:spcBef>
                <a:spcPct val="0"/>
              </a:spcBef>
            </a:pPr>
            <a:r>
              <a:rPr lang="en-US" sz="10496">
                <a:solidFill>
                  <a:srgbClr val="FFFFFF"/>
                </a:solidFill>
                <a:latin typeface="Michroma Bold"/>
              </a:rPr>
              <a:t>thank you for lisnting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86</Words>
  <Application>Microsoft Office PowerPoint</Application>
  <PresentationFormat>Custom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Michroma</vt:lpstr>
      <vt:lpstr>Calibri</vt:lpstr>
      <vt:lpstr>Clear Sans Medium</vt:lpstr>
      <vt:lpstr>Michroma Bold</vt:lpstr>
      <vt:lpstr>Clear Sans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floaten bit</dc:title>
  <cp:lastModifiedBy>khaled  ahmef</cp:lastModifiedBy>
  <cp:revision>2</cp:revision>
  <dcterms:created xsi:type="dcterms:W3CDTF">2006-08-16T00:00:00Z</dcterms:created>
  <dcterms:modified xsi:type="dcterms:W3CDTF">2024-02-17T15:35:38Z</dcterms:modified>
  <dc:identifier>DAF9BqJ66N8</dc:identifier>
</cp:coreProperties>
</file>