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454"/>
    <a:srgbClr val="115176"/>
    <a:srgbClr val="A93069"/>
    <a:srgbClr val="8E3239"/>
    <a:srgbClr val="5D48A7"/>
    <a:srgbClr val="75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4ADF2-B35A-4EFB-A897-2213FFD19CE6}" v="8" dt="2023-12-29T19:41:08.208"/>
    <p1510:client id="{7FC6418C-44C8-45EC-BDAB-B4525E586153}" v="5349" dt="2023-12-29T19:40:11.375"/>
    <p1510:client id="{A7A54D85-FAED-40DF-8831-F9DAE4376AB7}" v="2935" dt="2023-12-30T09:21:24.47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6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1" y="1247140"/>
            <a:ext cx="7891760" cy="3450844"/>
          </a:xfrm>
        </p:spPr>
        <p:txBody>
          <a:bodyPr anchor="t"/>
          <a:lstStyle>
            <a:lvl1pPr algn="l">
              <a:defRPr sz="4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1" y="4818126"/>
            <a:ext cx="7891760" cy="1268984"/>
          </a:xfrm>
        </p:spPr>
        <p:txBody>
          <a:bodyPr anchor="b"/>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4"/>
            <a:ext cx="2770699"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a:extLst>
              <a:ext uri="{FF2B5EF4-FFF2-40B4-BE49-F238E27FC236}">
                <a16:creationId xmlns:a16="http://schemas.microsoft.com/office/drawing/2014/main" id="{7F573F1D-73A7-FB41-BCAD-FC9AA7DEF4F5}"/>
              </a:ext>
            </a:extLst>
          </p:cNvPr>
          <p:cNvSpPr/>
          <p:nvPr/>
        </p:nvSpPr>
        <p:spPr>
          <a:xfrm>
            <a:off x="2"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1/6/2024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1" y="6292852"/>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7128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1" y="455364"/>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1"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53C7D61B-66C5-4341-8F2D-129A9E4D8283}"/>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8509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51"/>
            <a:ext cx="2266531"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2" y="565151"/>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F70051C8-76B3-384B-BCF1-60BB80301FCD}"/>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9920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a:extLst>
              <a:ext uri="{FF2B5EF4-FFF2-40B4-BE49-F238E27FC236}">
                <a16:creationId xmlns:a16="http://schemas.microsoft.com/office/drawing/2014/main" id="{EFC92F19-7317-314C-81B7-43B8B687F4E4}"/>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86229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1" y="1251674"/>
            <a:ext cx="7891760" cy="2914688"/>
          </a:xfrm>
        </p:spPr>
        <p:txBody>
          <a:bodyPr anchor="t"/>
          <a:lstStyle>
            <a:lvl1pPr>
              <a:defRPr sz="405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1" y="4818126"/>
            <a:ext cx="7891760" cy="1271524"/>
          </a:xfrm>
        </p:spPr>
        <p:txBody>
          <a:bodyPr anchor="b"/>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1" y="6292852"/>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4"/>
            <a:ext cx="2770699"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a:extLst>
              <a:ext uri="{FF2B5EF4-FFF2-40B4-BE49-F238E27FC236}">
                <a16:creationId xmlns:a16="http://schemas.microsoft.com/office/drawing/2014/main" id="{4290D1A7-C550-2540-86C9-EB0FB2EB2E71}"/>
              </a:ext>
            </a:extLst>
          </p:cNvPr>
          <p:cNvSpPr/>
          <p:nvPr/>
        </p:nvSpPr>
        <p:spPr>
          <a:xfrm>
            <a:off x="2"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72514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09" y="455364"/>
            <a:ext cx="9486691"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10" y="2160018"/>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4" y="2160018"/>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80637F8-15DE-2240-8BF8-D6E57A337B1A}"/>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99641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7" y="457200"/>
            <a:ext cx="9521855"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7" y="2988998"/>
            <a:ext cx="4425697" cy="3098112"/>
          </a:xfrm>
        </p:spPr>
        <p:txBody>
          <a:bodyPr/>
          <a:lstStyle>
            <a:lvl1pPr>
              <a:defRPr sz="1500"/>
            </a:lvl1pPr>
            <a:lvl2pPr>
              <a:defRPr sz="1350"/>
            </a:lvl2pPr>
            <a:lvl3pPr>
              <a:defRPr sz="1200"/>
            </a:lvl3pPr>
            <a:lvl4pPr>
              <a:defRPr sz="105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5" y="2165086"/>
            <a:ext cx="4425696" cy="823912"/>
          </a:xfrm>
        </p:spPr>
        <p:txBody>
          <a:bodyPr anchor="b">
            <a:normAutofit/>
          </a:bodyPr>
          <a:lstStyle>
            <a:lvl1pPr marL="0" indent="0">
              <a:buNone/>
              <a:defRPr sz="16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5" y="2988998"/>
            <a:ext cx="4425696" cy="3098112"/>
          </a:xfrm>
        </p:spPr>
        <p:txBody>
          <a:bodyPr/>
          <a:lstStyle>
            <a:lvl1pPr>
              <a:defRPr sz="1500"/>
            </a:lvl1pPr>
            <a:lvl2pPr>
              <a:defRPr sz="1350"/>
            </a:lvl2pPr>
            <a:lvl3pPr>
              <a:defRPr sz="1200"/>
            </a:lvl3pPr>
            <a:lvl4pPr>
              <a:defRPr sz="10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17702630-3C98-A142-9D04-1D852974DC26}"/>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27049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DBF3343D-2AFA-B544-B40A-315F5EC680B6}"/>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4016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4A05BA89-ECA6-2247-ABBB-3C67160202E9}"/>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9588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1650"/>
            </a:lvl1pPr>
            <a:lvl2pPr>
              <a:defRPr sz="1425"/>
            </a:lvl2pPr>
            <a:lvl3pPr>
              <a:defRPr sz="1275"/>
            </a:lvl3pPr>
            <a:lvl4pPr>
              <a:defRPr sz="1125"/>
            </a:lvl4pPr>
            <a:lvl5pPr>
              <a:defRPr sz="1125"/>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0DABD855-35E6-BE4F-8B03-FD12DDB32E10}"/>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8999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4" y="565152"/>
            <a:ext cx="5355607" cy="552267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1/6/2024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5"/>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F8392559-3C15-B249-93C9-B0F7E9E5DDD8}"/>
              </a:ext>
            </a:extLst>
          </p:cNvPr>
          <p:cNvSpPr/>
          <p:nvPr/>
        </p:nvSpPr>
        <p:spPr>
          <a:xfrm>
            <a:off x="1" y="-3"/>
            <a:ext cx="565151"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8933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09" y="455364"/>
            <a:ext cx="9486691"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09" y="2160016"/>
            <a:ext cx="9486691"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3" y="6292852"/>
            <a:ext cx="3094279"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449AA12-8195-4182-A7AC-2E7E59DFBDAF}" type="datetimeFigureOut">
              <a:rPr lang="en-US" smtClean="0"/>
              <a:pPr/>
              <a:t>1/6/2024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2"/>
            <a:ext cx="4114800" cy="365125"/>
          </a:xfrm>
          <a:prstGeom prst="rect">
            <a:avLst/>
          </a:prstGeom>
        </p:spPr>
        <p:txBody>
          <a:bodyPr vert="horz" lIns="91440" tIns="45720" rIns="91440" bIns="45720" rtlCol="0" anchor="ctr"/>
          <a:lstStyle>
            <a:lvl1pPr algn="l">
              <a:defRPr sz="82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5" y="6292852"/>
            <a:ext cx="813816"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26784362"/>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6" name="Rectangle 55">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617F2C24-9C0E-8B5A-29AC-B13919D5961C}"/>
              </a:ext>
            </a:extLst>
          </p:cNvPr>
          <p:cNvSpPr txBox="1"/>
          <p:nvPr/>
        </p:nvSpPr>
        <p:spPr>
          <a:xfrm>
            <a:off x="-40878" y="395597"/>
            <a:ext cx="11712925" cy="1550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spcBef>
                <a:spcPct val="0"/>
              </a:spcBef>
              <a:spcAft>
                <a:spcPts val="600"/>
              </a:spcAft>
            </a:pPr>
            <a:r>
              <a:rPr lang="en-US" sz="5400" b="1" kern="1200" dirty="0">
                <a:latin typeface="+mj-lt"/>
                <a:ea typeface="+mj-ea"/>
                <a:cs typeface="+mj-cs"/>
              </a:rPr>
              <a:t>TIC AND IT'S RELATED TECHS</a:t>
            </a:r>
          </a:p>
          <a:p>
            <a:pPr>
              <a:spcBef>
                <a:spcPct val="0"/>
              </a:spcBef>
              <a:spcAft>
                <a:spcPts val="600"/>
              </a:spcAft>
            </a:pPr>
            <a:r>
              <a:rPr lang="en-US" sz="5400" b="1" kern="1200" dirty="0">
                <a:latin typeface="+mj-lt"/>
                <a:ea typeface="+mj-ea"/>
                <a:cs typeface="+mj-cs"/>
              </a:rPr>
              <a:t>  (A COMPEHENSIVE OVERVIEW)°</a:t>
            </a:r>
          </a:p>
        </p:txBody>
      </p:sp>
      <p:sp>
        <p:nvSpPr>
          <p:cNvPr id="15" name="ZoneTexte 14">
            <a:extLst>
              <a:ext uri="{FF2B5EF4-FFF2-40B4-BE49-F238E27FC236}">
                <a16:creationId xmlns:a16="http://schemas.microsoft.com/office/drawing/2014/main" id="{26EF3E9A-224A-785B-D6E6-A1840C4D3CB6}"/>
              </a:ext>
            </a:extLst>
          </p:cNvPr>
          <p:cNvSpPr txBox="1"/>
          <p:nvPr/>
        </p:nvSpPr>
        <p:spPr>
          <a:xfrm>
            <a:off x="8878793" y="6232058"/>
            <a:ext cx="1906704" cy="40724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Clr>
                <a:schemeClr val="accent1"/>
              </a:buClr>
              <a:buFont typeface="Arial" panose="020B0604020202020204" pitchFamily="34" charset="0"/>
              <a:buChar char="•"/>
            </a:pPr>
            <a:r>
              <a:rPr lang="en-US" dirty="0"/>
              <a:t>03/01/2024</a:t>
            </a:r>
          </a:p>
        </p:txBody>
      </p:sp>
      <p:sp>
        <p:nvSpPr>
          <p:cNvPr id="17" name="ZoneTexte 16">
            <a:extLst>
              <a:ext uri="{FF2B5EF4-FFF2-40B4-BE49-F238E27FC236}">
                <a16:creationId xmlns:a16="http://schemas.microsoft.com/office/drawing/2014/main" id="{673BCA02-47EB-A53F-D353-D1B44E2B0AD7}"/>
              </a:ext>
            </a:extLst>
          </p:cNvPr>
          <p:cNvSpPr txBox="1"/>
          <p:nvPr/>
        </p:nvSpPr>
        <p:spPr>
          <a:xfrm>
            <a:off x="-814553" y="3816569"/>
            <a:ext cx="1196208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b="1" dirty="0"/>
              <a:t>                                  </a:t>
            </a:r>
            <a:r>
              <a:rPr lang="fr-FR" sz="2400" b="1" u="sng" dirty="0"/>
              <a:t>By the </a:t>
            </a:r>
            <a:r>
              <a:rPr lang="fr-FR" sz="2400" b="1" u="sng" dirty="0" err="1"/>
              <a:t>students</a:t>
            </a:r>
            <a:r>
              <a:rPr lang="fr-FR" sz="2400" b="1" u="sng" dirty="0"/>
              <a:t> of </a:t>
            </a:r>
            <a:r>
              <a:rPr lang="fr-FR" sz="2400" b="1" u="sng"/>
              <a:t>the 60'thGroup</a:t>
            </a:r>
            <a:endParaRPr lang="fr-FR" b="1" dirty="0"/>
          </a:p>
          <a:p>
            <a:pPr>
              <a:spcAft>
                <a:spcPts val="600"/>
              </a:spcAft>
            </a:pPr>
            <a:r>
              <a:rPr lang="fr-FR" dirty="0"/>
              <a:t>                                SEHAB HAMZA ABDERRAHMANE </a:t>
            </a:r>
          </a:p>
          <a:p>
            <a:pPr>
              <a:spcAft>
                <a:spcPts val="600"/>
              </a:spcAft>
            </a:pPr>
            <a:r>
              <a:rPr lang="fr-FR" dirty="0"/>
              <a:t>                                SENDID MOHAMED EL HADI </a:t>
            </a:r>
          </a:p>
          <a:p>
            <a:pPr>
              <a:spcAft>
                <a:spcPts val="600"/>
              </a:spcAft>
            </a:pPr>
            <a:r>
              <a:rPr lang="fr-FR" dirty="0"/>
              <a:t>                                TOUBAL ABDEL BASET</a:t>
            </a:r>
          </a:p>
          <a:p>
            <a:pPr>
              <a:spcAft>
                <a:spcPts val="600"/>
              </a:spcAft>
            </a:pPr>
            <a:r>
              <a:rPr lang="fr-FR" dirty="0"/>
              <a:t>                                LOMBARKIA ABDELMOIZ</a:t>
            </a:r>
          </a:p>
          <a:p>
            <a:pPr>
              <a:spcAft>
                <a:spcPts val="600"/>
              </a:spcAft>
            </a:pPr>
            <a:r>
              <a:rPr lang="fr-FR" dirty="0"/>
              <a:t>                                RAMI ABDELLAH</a:t>
            </a:r>
          </a:p>
          <a:p>
            <a:pPr>
              <a:spcAft>
                <a:spcPts val="600"/>
              </a:spcAft>
            </a:pPr>
            <a:endParaRPr lang="fr-FR" dirty="0"/>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D7BEBF-B0B1-472B-4581-3F4FC98F838C}"/>
              </a:ext>
            </a:extLst>
          </p:cNvPr>
          <p:cNvSpPr>
            <a:spLocks noGrp="1"/>
          </p:cNvSpPr>
          <p:nvPr>
            <p:ph idx="1"/>
          </p:nvPr>
        </p:nvSpPr>
        <p:spPr>
          <a:xfrm>
            <a:off x="1430827" y="217663"/>
            <a:ext cx="9486691" cy="6010446"/>
          </a:xfrm>
        </p:spPr>
        <p:txBody>
          <a:bodyPr vert="horz" lIns="91440" tIns="45720" rIns="91440" bIns="45720" rtlCol="0" anchor="t">
            <a:noAutofit/>
          </a:bodyPr>
          <a:lstStyle/>
          <a:p>
            <a:pPr>
              <a:lnSpc>
                <a:spcPct val="100000"/>
              </a:lnSpc>
            </a:pPr>
            <a:r>
              <a:rPr lang="fr-FR" sz="2000" dirty="0">
                <a:latin typeface="Arial"/>
                <a:cs typeface="Arial"/>
              </a:rPr>
              <a:t># 5. </a:t>
            </a:r>
            <a:r>
              <a:rPr lang="fr-FR" sz="2000" b="1" i="1" u="sng" dirty="0">
                <a:latin typeface="Arial"/>
                <a:cs typeface="Arial"/>
              </a:rPr>
              <a:t>Impact on Business</a:t>
            </a:r>
            <a:r>
              <a:rPr lang="fr-FR" sz="2000" dirty="0">
                <a:latin typeface="Arial"/>
                <a:cs typeface="Arial"/>
              </a:rPr>
              <a:t> </a:t>
            </a:r>
            <a:endParaRPr lang="en-US" sz="2000">
              <a:latin typeface="Arial"/>
              <a:cs typeface="Arial"/>
            </a:endParaRPr>
          </a:p>
          <a:p>
            <a:pPr marL="0" indent="0">
              <a:lnSpc>
                <a:spcPct val="100000"/>
              </a:lnSpc>
              <a:buNone/>
            </a:pPr>
            <a:r>
              <a:rPr lang="fr-FR" sz="2000" dirty="0">
                <a:latin typeface="Arial"/>
                <a:cs typeface="Arial"/>
              </a:rPr>
              <a:t>Microsoft Tools have </a:t>
            </a:r>
            <a:r>
              <a:rPr lang="fr-FR" sz="2000" err="1">
                <a:latin typeface="Arial"/>
                <a:cs typeface="Arial"/>
              </a:rPr>
              <a:t>significantly</a:t>
            </a:r>
            <a:r>
              <a:rPr lang="fr-FR" sz="2000" dirty="0">
                <a:latin typeface="Arial"/>
                <a:cs typeface="Arial"/>
              </a:rPr>
              <a:t> </a:t>
            </a:r>
            <a:r>
              <a:rPr lang="fr-FR" sz="2000" err="1">
                <a:latin typeface="Arial"/>
                <a:cs typeface="Arial"/>
              </a:rPr>
              <a:t>impacted</a:t>
            </a:r>
            <a:r>
              <a:rPr lang="fr-FR" sz="2000" dirty="0">
                <a:latin typeface="Arial"/>
                <a:cs typeface="Arial"/>
              </a:rPr>
              <a:t> business </a:t>
            </a:r>
            <a:r>
              <a:rPr lang="fr-FR" sz="2000" err="1">
                <a:latin typeface="Arial"/>
                <a:cs typeface="Arial"/>
              </a:rPr>
              <a:t>operations</a:t>
            </a:r>
            <a:r>
              <a:rPr lang="fr-FR" sz="2000" dirty="0">
                <a:latin typeface="Arial"/>
                <a:cs typeface="Arial"/>
              </a:rPr>
              <a:t>, </a:t>
            </a:r>
            <a:r>
              <a:rPr lang="fr-FR" sz="2000" err="1">
                <a:latin typeface="Arial"/>
                <a:cs typeface="Arial"/>
              </a:rPr>
              <a:t>offering</a:t>
            </a:r>
            <a:r>
              <a:rPr lang="fr-FR" sz="2000" dirty="0">
                <a:latin typeface="Arial"/>
                <a:cs typeface="Arial"/>
              </a:rPr>
              <a:t> solutions </a:t>
            </a:r>
            <a:r>
              <a:rPr lang="fr-FR" sz="2000" err="1">
                <a:latin typeface="Arial"/>
                <a:cs typeface="Arial"/>
              </a:rPr>
              <a:t>that</a:t>
            </a:r>
            <a:r>
              <a:rPr lang="fr-FR" sz="2000" dirty="0">
                <a:latin typeface="Arial"/>
                <a:cs typeface="Arial"/>
              </a:rPr>
              <a:t> </a:t>
            </a:r>
            <a:r>
              <a:rPr lang="fr-FR" sz="2000" err="1">
                <a:latin typeface="Arial"/>
                <a:cs typeface="Arial"/>
              </a:rPr>
              <a:t>enhance</a:t>
            </a:r>
            <a:r>
              <a:rPr lang="fr-FR" sz="2000" dirty="0">
                <a:latin typeface="Arial"/>
                <a:cs typeface="Arial"/>
              </a:rPr>
              <a:t> collaboration, </a:t>
            </a:r>
            <a:r>
              <a:rPr lang="fr-FR" sz="2000" err="1">
                <a:latin typeface="Arial"/>
                <a:cs typeface="Arial"/>
              </a:rPr>
              <a:t>streamline</a:t>
            </a:r>
            <a:r>
              <a:rPr lang="fr-FR" sz="2000" dirty="0">
                <a:latin typeface="Arial"/>
                <a:cs typeface="Arial"/>
              </a:rPr>
              <a:t> workflows, and </a:t>
            </a:r>
            <a:r>
              <a:rPr lang="fr-FR" sz="2000" err="1">
                <a:latin typeface="Arial"/>
                <a:cs typeface="Arial"/>
              </a:rPr>
              <a:t>improve</a:t>
            </a:r>
            <a:r>
              <a:rPr lang="fr-FR" sz="2000" dirty="0">
                <a:latin typeface="Arial"/>
                <a:cs typeface="Arial"/>
              </a:rPr>
              <a:t> data management: </a:t>
            </a:r>
            <a:endParaRPr lang="en-US" sz="2000">
              <a:latin typeface="Arial"/>
              <a:cs typeface="Arial"/>
            </a:endParaRPr>
          </a:p>
          <a:p>
            <a:pPr marL="0" indent="0">
              <a:lnSpc>
                <a:spcPct val="100000"/>
              </a:lnSpc>
              <a:buNone/>
            </a:pPr>
            <a:r>
              <a:rPr lang="fr-FR" sz="2000" b="1" i="1" u="sng" err="1">
                <a:latin typeface="Arial"/>
                <a:cs typeface="Arial"/>
              </a:rPr>
              <a:t>Remote</a:t>
            </a:r>
            <a:r>
              <a:rPr lang="fr-FR" sz="2000" b="1" i="1" u="sng" dirty="0">
                <a:latin typeface="Arial"/>
                <a:cs typeface="Arial"/>
              </a:rPr>
              <a:t> </a:t>
            </a:r>
            <a:r>
              <a:rPr lang="fr-FR" sz="2000" b="1" i="1" u="sng" err="1">
                <a:latin typeface="Arial"/>
                <a:cs typeface="Arial"/>
              </a:rPr>
              <a:t>Collaboration</a:t>
            </a:r>
            <a:r>
              <a:rPr lang="fr-FR" sz="2000" err="1">
                <a:latin typeface="Arial"/>
                <a:cs typeface="Arial"/>
              </a:rPr>
              <a:t>:Teams</a:t>
            </a:r>
            <a:r>
              <a:rPr lang="fr-FR" sz="2000" dirty="0">
                <a:latin typeface="Arial"/>
                <a:cs typeface="Arial"/>
              </a:rPr>
              <a:t> </a:t>
            </a:r>
            <a:r>
              <a:rPr lang="fr-FR" sz="2000" err="1">
                <a:latin typeface="Arial"/>
                <a:cs typeface="Arial"/>
              </a:rPr>
              <a:t>facilitates</a:t>
            </a:r>
            <a:r>
              <a:rPr lang="fr-FR" sz="2000" dirty="0">
                <a:latin typeface="Arial"/>
                <a:cs typeface="Arial"/>
              </a:rPr>
              <a:t> </a:t>
            </a:r>
            <a:r>
              <a:rPr lang="fr-FR" sz="2000" err="1">
                <a:latin typeface="Arial"/>
                <a:cs typeface="Arial"/>
              </a:rPr>
              <a:t>virtual</a:t>
            </a:r>
            <a:r>
              <a:rPr lang="fr-FR" sz="2000" dirty="0">
                <a:latin typeface="Arial"/>
                <a:cs typeface="Arial"/>
              </a:rPr>
              <a:t> collaboration, </a:t>
            </a:r>
            <a:r>
              <a:rPr lang="fr-FR" sz="2000" err="1">
                <a:latin typeface="Arial"/>
                <a:cs typeface="Arial"/>
              </a:rPr>
              <a:t>supporting</a:t>
            </a:r>
            <a:r>
              <a:rPr lang="fr-FR" sz="2000" dirty="0">
                <a:latin typeface="Arial"/>
                <a:cs typeface="Arial"/>
              </a:rPr>
              <a:t> </a:t>
            </a:r>
            <a:r>
              <a:rPr lang="fr-FR" sz="2000" err="1">
                <a:latin typeface="Arial"/>
                <a:cs typeface="Arial"/>
              </a:rPr>
              <a:t>remote</a:t>
            </a:r>
            <a:r>
              <a:rPr lang="fr-FR" sz="2000" dirty="0">
                <a:latin typeface="Arial"/>
                <a:cs typeface="Arial"/>
              </a:rPr>
              <a:t> </a:t>
            </a:r>
            <a:r>
              <a:rPr lang="fr-FR" sz="2000" err="1">
                <a:latin typeface="Arial"/>
                <a:cs typeface="Arial"/>
              </a:rPr>
              <a:t>work</a:t>
            </a:r>
            <a:r>
              <a:rPr lang="fr-FR" sz="2000" dirty="0">
                <a:latin typeface="Arial"/>
                <a:cs typeface="Arial"/>
              </a:rPr>
              <a:t>.</a:t>
            </a:r>
            <a:endParaRPr lang="en-US" sz="2000">
              <a:latin typeface="Arial"/>
              <a:cs typeface="Arial"/>
            </a:endParaRPr>
          </a:p>
          <a:p>
            <a:pPr marL="0" indent="0">
              <a:lnSpc>
                <a:spcPct val="100000"/>
              </a:lnSpc>
              <a:buNone/>
            </a:pPr>
            <a:r>
              <a:rPr lang="fr-FR" sz="2000" b="1" i="1" u="sng" dirty="0">
                <a:latin typeface="Arial"/>
                <a:cs typeface="Arial"/>
              </a:rPr>
              <a:t>Data Security</a:t>
            </a:r>
            <a:r>
              <a:rPr lang="fr-FR" sz="2000" dirty="0">
                <a:latin typeface="Arial"/>
                <a:cs typeface="Arial"/>
              </a:rPr>
              <a:t>: OneDrive </a:t>
            </a:r>
            <a:r>
              <a:rPr lang="fr-FR" sz="2000" err="1">
                <a:latin typeface="Arial"/>
                <a:cs typeface="Arial"/>
              </a:rPr>
              <a:t>provides</a:t>
            </a:r>
            <a:r>
              <a:rPr lang="fr-FR" sz="2000" dirty="0">
                <a:latin typeface="Arial"/>
                <a:cs typeface="Arial"/>
              </a:rPr>
              <a:t> </a:t>
            </a:r>
            <a:r>
              <a:rPr lang="fr-FR" sz="2000" err="1">
                <a:latin typeface="Arial"/>
                <a:cs typeface="Arial"/>
              </a:rPr>
              <a:t>secure</a:t>
            </a:r>
            <a:r>
              <a:rPr lang="fr-FR" sz="2000" dirty="0">
                <a:latin typeface="Arial"/>
                <a:cs typeface="Arial"/>
              </a:rPr>
              <a:t> cloud </a:t>
            </a:r>
            <a:r>
              <a:rPr lang="fr-FR" sz="2000" err="1">
                <a:latin typeface="Arial"/>
                <a:cs typeface="Arial"/>
              </a:rPr>
              <a:t>storage</a:t>
            </a:r>
            <a:r>
              <a:rPr lang="fr-FR" sz="2000" dirty="0">
                <a:latin typeface="Arial"/>
                <a:cs typeface="Arial"/>
              </a:rPr>
              <a:t> </a:t>
            </a:r>
            <a:r>
              <a:rPr lang="fr-FR" sz="2000" err="1">
                <a:latin typeface="Arial"/>
                <a:cs typeface="Arial"/>
              </a:rPr>
              <a:t>with</a:t>
            </a:r>
            <a:r>
              <a:rPr lang="fr-FR" sz="2000" dirty="0">
                <a:latin typeface="Arial"/>
                <a:cs typeface="Arial"/>
              </a:rPr>
              <a:t> </a:t>
            </a:r>
            <a:r>
              <a:rPr lang="fr-FR" sz="2000" err="1">
                <a:latin typeface="Arial"/>
                <a:cs typeface="Arial"/>
              </a:rPr>
              <a:t>robust</a:t>
            </a:r>
            <a:r>
              <a:rPr lang="fr-FR" sz="2000" dirty="0">
                <a:latin typeface="Arial"/>
                <a:cs typeface="Arial"/>
              </a:rPr>
              <a:t> data protection </a:t>
            </a:r>
            <a:r>
              <a:rPr lang="fr-FR" sz="2000" err="1">
                <a:latin typeface="Arial"/>
                <a:cs typeface="Arial"/>
              </a:rPr>
              <a:t>measures</a:t>
            </a:r>
            <a:r>
              <a:rPr lang="fr-FR" sz="2000" dirty="0">
                <a:latin typeface="Arial"/>
                <a:cs typeface="Arial"/>
              </a:rPr>
              <a:t>. </a:t>
            </a:r>
            <a:endParaRPr lang="en-US" sz="2000">
              <a:latin typeface="Arial"/>
              <a:cs typeface="Arial"/>
            </a:endParaRPr>
          </a:p>
          <a:p>
            <a:pPr marL="0" indent="0">
              <a:lnSpc>
                <a:spcPct val="100000"/>
              </a:lnSpc>
              <a:buNone/>
            </a:pPr>
            <a:r>
              <a:rPr lang="fr-FR" sz="2000" b="1" i="1" u="sng" err="1">
                <a:latin typeface="Arial"/>
                <a:cs typeface="Arial"/>
              </a:rPr>
              <a:t>Scalability</a:t>
            </a:r>
            <a:r>
              <a:rPr lang="fr-FR" sz="2000" dirty="0">
                <a:latin typeface="Arial"/>
                <a:cs typeface="Arial"/>
              </a:rPr>
              <a:t>: Azure enables businesses to </a:t>
            </a:r>
            <a:r>
              <a:rPr lang="fr-FR" sz="2000" err="1">
                <a:latin typeface="Arial"/>
                <a:cs typeface="Arial"/>
              </a:rPr>
              <a:t>scale</a:t>
            </a:r>
            <a:r>
              <a:rPr lang="fr-FR" sz="2000" dirty="0">
                <a:latin typeface="Arial"/>
                <a:cs typeface="Arial"/>
              </a:rPr>
              <a:t> </a:t>
            </a:r>
            <a:r>
              <a:rPr lang="fr-FR" sz="2000" err="1">
                <a:latin typeface="Arial"/>
                <a:cs typeface="Arial"/>
              </a:rPr>
              <a:t>computing</a:t>
            </a:r>
            <a:r>
              <a:rPr lang="fr-FR" sz="2000" dirty="0">
                <a:latin typeface="Arial"/>
                <a:cs typeface="Arial"/>
              </a:rPr>
              <a:t> </a:t>
            </a:r>
            <a:r>
              <a:rPr lang="fr-FR" sz="2000" err="1">
                <a:latin typeface="Arial"/>
                <a:cs typeface="Arial"/>
              </a:rPr>
              <a:t>resources</a:t>
            </a:r>
            <a:r>
              <a:rPr lang="fr-FR" sz="2000" dirty="0">
                <a:latin typeface="Arial"/>
                <a:cs typeface="Arial"/>
              </a:rPr>
              <a:t> </a:t>
            </a:r>
            <a:r>
              <a:rPr lang="fr-FR" sz="2000" err="1">
                <a:latin typeface="Arial"/>
                <a:cs typeface="Arial"/>
              </a:rPr>
              <a:t>based</a:t>
            </a:r>
            <a:r>
              <a:rPr lang="fr-FR" sz="2000" dirty="0">
                <a:latin typeface="Arial"/>
                <a:cs typeface="Arial"/>
              </a:rPr>
              <a:t> on </a:t>
            </a:r>
            <a:r>
              <a:rPr lang="fr-FR" sz="2000" err="1">
                <a:latin typeface="Arial"/>
                <a:cs typeface="Arial"/>
              </a:rPr>
              <a:t>demand</a:t>
            </a:r>
            <a:r>
              <a:rPr lang="fr-FR" sz="2000" dirty="0">
                <a:latin typeface="Arial"/>
                <a:cs typeface="Arial"/>
              </a:rPr>
              <a:t>. The </a:t>
            </a:r>
            <a:r>
              <a:rPr lang="fr-FR" sz="2000" err="1">
                <a:latin typeface="Arial"/>
                <a:cs typeface="Arial"/>
              </a:rPr>
              <a:t>widespread</a:t>
            </a:r>
            <a:r>
              <a:rPr lang="fr-FR" sz="2000" dirty="0">
                <a:latin typeface="Arial"/>
                <a:cs typeface="Arial"/>
              </a:rPr>
              <a:t> adoption of Microsoft Tools has </a:t>
            </a:r>
            <a:r>
              <a:rPr lang="fr-FR" sz="2000" err="1">
                <a:latin typeface="Arial"/>
                <a:cs typeface="Arial"/>
              </a:rPr>
              <a:t>become</a:t>
            </a:r>
            <a:r>
              <a:rPr lang="fr-FR" sz="2000" dirty="0">
                <a:latin typeface="Arial"/>
                <a:cs typeface="Arial"/>
              </a:rPr>
              <a:t> a </a:t>
            </a:r>
            <a:r>
              <a:rPr lang="fr-FR" sz="2000" err="1">
                <a:latin typeface="Arial"/>
                <a:cs typeface="Arial"/>
              </a:rPr>
              <a:t>hallmark</a:t>
            </a:r>
            <a:r>
              <a:rPr lang="fr-FR" sz="2000" dirty="0">
                <a:latin typeface="Arial"/>
                <a:cs typeface="Arial"/>
              </a:rPr>
              <a:t> of modern and efficient business practices. </a:t>
            </a:r>
            <a:endParaRPr lang="en-US" sz="2000">
              <a:latin typeface="Arial"/>
              <a:cs typeface="Arial"/>
            </a:endParaRPr>
          </a:p>
          <a:p>
            <a:pPr>
              <a:lnSpc>
                <a:spcPct val="100000"/>
              </a:lnSpc>
            </a:pPr>
            <a:r>
              <a:rPr lang="fr-FR" sz="2000" dirty="0">
                <a:latin typeface="Arial"/>
                <a:cs typeface="Arial"/>
              </a:rPr>
              <a:t># 6. </a:t>
            </a:r>
            <a:r>
              <a:rPr lang="fr-FR" sz="2000" b="1" i="1" u="sng" dirty="0">
                <a:latin typeface="Arial"/>
                <a:cs typeface="Arial"/>
              </a:rPr>
              <a:t>Conclusion </a:t>
            </a:r>
            <a:endParaRPr lang="en-US" sz="2000">
              <a:latin typeface="Arial"/>
              <a:cs typeface="Arial"/>
            </a:endParaRPr>
          </a:p>
          <a:p>
            <a:pPr marL="0" indent="0">
              <a:lnSpc>
                <a:spcPct val="100000"/>
              </a:lnSpc>
              <a:buNone/>
            </a:pPr>
            <a:r>
              <a:rPr lang="fr-FR" sz="2000" dirty="0">
                <a:latin typeface="Arial"/>
                <a:cs typeface="Arial"/>
              </a:rPr>
              <a:t>In conclusion, Microsoft Tools stand as a </a:t>
            </a:r>
            <a:r>
              <a:rPr lang="fr-FR" sz="2000" err="1">
                <a:latin typeface="Arial"/>
                <a:cs typeface="Arial"/>
              </a:rPr>
              <a:t>comprehensive</a:t>
            </a:r>
            <a:r>
              <a:rPr lang="fr-FR" sz="2000" dirty="0">
                <a:latin typeface="Arial"/>
                <a:cs typeface="Arial"/>
              </a:rPr>
              <a:t> suite </a:t>
            </a:r>
            <a:r>
              <a:rPr lang="fr-FR" sz="2000" err="1">
                <a:latin typeface="Arial"/>
                <a:cs typeface="Arial"/>
              </a:rPr>
              <a:t>that</a:t>
            </a:r>
            <a:r>
              <a:rPr lang="fr-FR" sz="2000" dirty="0">
                <a:latin typeface="Arial"/>
                <a:cs typeface="Arial"/>
              </a:rPr>
              <a:t> </a:t>
            </a:r>
            <a:r>
              <a:rPr lang="fr-FR" sz="2000" err="1">
                <a:latin typeface="Arial"/>
                <a:cs typeface="Arial"/>
              </a:rPr>
              <a:t>empowers</a:t>
            </a:r>
            <a:r>
              <a:rPr lang="fr-FR" sz="2000" dirty="0">
                <a:latin typeface="Arial"/>
                <a:cs typeface="Arial"/>
              </a:rPr>
              <a:t> </a:t>
            </a:r>
            <a:r>
              <a:rPr lang="fr-FR" sz="2000" err="1">
                <a:latin typeface="Arial"/>
                <a:cs typeface="Arial"/>
              </a:rPr>
              <a:t>individuals</a:t>
            </a:r>
            <a:r>
              <a:rPr lang="fr-FR" sz="2000" dirty="0">
                <a:latin typeface="Arial"/>
                <a:cs typeface="Arial"/>
              </a:rPr>
              <a:t> and </a:t>
            </a:r>
            <a:r>
              <a:rPr lang="fr-FR" sz="2000" err="1">
                <a:latin typeface="Arial"/>
                <a:cs typeface="Arial"/>
              </a:rPr>
              <a:t>organizations</a:t>
            </a:r>
            <a:r>
              <a:rPr lang="fr-FR" sz="2000" dirty="0">
                <a:latin typeface="Arial"/>
                <a:cs typeface="Arial"/>
              </a:rPr>
              <a:t> to </a:t>
            </a:r>
            <a:r>
              <a:rPr lang="fr-FR" sz="2000" err="1">
                <a:latin typeface="Arial"/>
                <a:cs typeface="Arial"/>
              </a:rPr>
              <a:t>achieve</a:t>
            </a:r>
            <a:r>
              <a:rPr lang="fr-FR" sz="2000" dirty="0">
                <a:latin typeface="Arial"/>
                <a:cs typeface="Arial"/>
              </a:rPr>
              <a:t> more. </a:t>
            </a:r>
            <a:r>
              <a:rPr lang="fr-FR" sz="2000" err="1">
                <a:latin typeface="Arial"/>
                <a:cs typeface="Arial"/>
              </a:rPr>
              <a:t>From</a:t>
            </a:r>
            <a:r>
              <a:rPr lang="fr-FR" sz="2000" dirty="0">
                <a:latin typeface="Arial"/>
                <a:cs typeface="Arial"/>
              </a:rPr>
              <a:t> the </a:t>
            </a:r>
            <a:r>
              <a:rPr lang="fr-FR" sz="2000" err="1">
                <a:latin typeface="Arial"/>
                <a:cs typeface="Arial"/>
              </a:rPr>
              <a:t>foundational</a:t>
            </a:r>
            <a:r>
              <a:rPr lang="fr-FR" sz="2000" dirty="0">
                <a:latin typeface="Arial"/>
                <a:cs typeface="Arial"/>
              </a:rPr>
              <a:t> Office Suite to the collaborative power of Teams, and the scalable solutions </a:t>
            </a:r>
            <a:r>
              <a:rPr lang="fr-FR" sz="2000" err="1">
                <a:latin typeface="Arial"/>
                <a:cs typeface="Arial"/>
              </a:rPr>
              <a:t>offered</a:t>
            </a:r>
            <a:r>
              <a:rPr lang="fr-FR" sz="2000" dirty="0">
                <a:latin typeface="Arial"/>
                <a:cs typeface="Arial"/>
              </a:rPr>
              <a:t> by Azure, </a:t>
            </a:r>
            <a:r>
              <a:rPr lang="fr-FR" sz="2000" err="1">
                <a:latin typeface="Arial"/>
                <a:cs typeface="Arial"/>
              </a:rPr>
              <a:t>these</a:t>
            </a:r>
            <a:r>
              <a:rPr lang="fr-FR" sz="2000" dirty="0">
                <a:latin typeface="Arial"/>
                <a:cs typeface="Arial"/>
              </a:rPr>
              <a:t> </a:t>
            </a:r>
            <a:r>
              <a:rPr lang="fr-FR" sz="2000" err="1">
                <a:latin typeface="Arial"/>
                <a:cs typeface="Arial"/>
              </a:rPr>
              <a:t>tools</a:t>
            </a:r>
            <a:r>
              <a:rPr lang="fr-FR" sz="2000" dirty="0">
                <a:latin typeface="Arial"/>
                <a:cs typeface="Arial"/>
              </a:rPr>
              <a:t> are instrumental in </a:t>
            </a:r>
            <a:r>
              <a:rPr lang="fr-FR" sz="2000" err="1">
                <a:latin typeface="Arial"/>
                <a:cs typeface="Arial"/>
              </a:rPr>
              <a:t>shaping</a:t>
            </a:r>
            <a:r>
              <a:rPr lang="fr-FR" sz="2000" dirty="0">
                <a:latin typeface="Arial"/>
                <a:cs typeface="Arial"/>
              </a:rPr>
              <a:t> a digital </a:t>
            </a:r>
            <a:r>
              <a:rPr lang="fr-FR" sz="2000" err="1">
                <a:latin typeface="Arial"/>
                <a:cs typeface="Arial"/>
              </a:rPr>
              <a:t>landscape</a:t>
            </a:r>
            <a:r>
              <a:rPr lang="fr-FR" sz="2000" dirty="0">
                <a:latin typeface="Arial"/>
                <a:cs typeface="Arial"/>
              </a:rPr>
              <a:t> </a:t>
            </a:r>
            <a:r>
              <a:rPr lang="fr-FR" sz="2000" err="1">
                <a:latin typeface="Arial"/>
                <a:cs typeface="Arial"/>
              </a:rPr>
              <a:t>where</a:t>
            </a:r>
            <a:r>
              <a:rPr lang="fr-FR" sz="2000" dirty="0">
                <a:latin typeface="Arial"/>
                <a:cs typeface="Arial"/>
              </a:rPr>
              <a:t> </a:t>
            </a:r>
            <a:r>
              <a:rPr lang="fr-FR" sz="2000" err="1">
                <a:latin typeface="Arial"/>
                <a:cs typeface="Arial"/>
              </a:rPr>
              <a:t>productivity</a:t>
            </a:r>
            <a:r>
              <a:rPr lang="fr-FR" sz="2000" dirty="0">
                <a:latin typeface="Arial"/>
                <a:cs typeface="Arial"/>
              </a:rPr>
              <a:t> and collaboration </a:t>
            </a:r>
            <a:r>
              <a:rPr lang="fr-FR" sz="2000" err="1">
                <a:latin typeface="Arial"/>
                <a:cs typeface="Arial"/>
              </a:rPr>
              <a:t>thrive</a:t>
            </a:r>
            <a:r>
              <a:rPr lang="fr-FR" sz="2000" dirty="0">
                <a:latin typeface="Arial"/>
                <a:cs typeface="Arial"/>
              </a:rPr>
              <a:t>. </a:t>
            </a:r>
          </a:p>
          <a:p>
            <a:endParaRPr lang="fr-FR" sz="6000" dirty="0"/>
          </a:p>
        </p:txBody>
      </p:sp>
    </p:spTree>
    <p:extLst>
      <p:ext uri="{BB962C8B-B14F-4D97-AF65-F5344CB8AC3E}">
        <p14:creationId xmlns:p14="http://schemas.microsoft.com/office/powerpoint/2010/main" val="333163013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downLeft)">
                                      <p:cBhvr>
                                        <p:cTn id="11" dur="500"/>
                                        <p:tgtEl>
                                          <p:spTgt spid="3">
                                            <p:txEl>
                                              <p:pRg st="1" end="1"/>
                                            </p:txEl>
                                          </p:spTgt>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downLeft)">
                                      <p:cBhvr>
                                        <p:cTn id="19" dur="500"/>
                                        <p:tgtEl>
                                          <p:spTgt spid="3">
                                            <p:txEl>
                                              <p:pRg st="3" end="3"/>
                                            </p:txEl>
                                          </p:spTgt>
                                        </p:tgtEl>
                                      </p:cBhvr>
                                    </p:animEffect>
                                  </p:childTnLst>
                                </p:cTn>
                              </p:par>
                            </p:childTnLst>
                          </p:cTn>
                        </p:par>
                        <p:par>
                          <p:cTn id="20" fill="hold">
                            <p:stCondLst>
                              <p:cond delay="2000"/>
                            </p:stCondLst>
                            <p:childTnLst>
                              <p:par>
                                <p:cTn id="21" presetID="18" presetClass="entr" presetSubtype="12"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trips(downLeft)">
                                      <p:cBhvr>
                                        <p:cTn id="23" dur="500"/>
                                        <p:tgtEl>
                                          <p:spTgt spid="3">
                                            <p:txEl>
                                              <p:pRg st="4" end="4"/>
                                            </p:txEl>
                                          </p:spTgt>
                                        </p:tgtEl>
                                      </p:cBhvr>
                                    </p:animEffect>
                                  </p:childTnLst>
                                </p:cTn>
                              </p:par>
                            </p:childTnLst>
                          </p:cTn>
                        </p:par>
                        <p:par>
                          <p:cTn id="24" fill="hold">
                            <p:stCondLst>
                              <p:cond delay="2500"/>
                            </p:stCondLst>
                            <p:childTnLst>
                              <p:par>
                                <p:cTn id="25" presetID="18" presetClass="entr" presetSubtype="12"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Left)">
                                      <p:cBhvr>
                                        <p:cTn id="27" dur="500"/>
                                        <p:tgtEl>
                                          <p:spTgt spid="3">
                                            <p:txEl>
                                              <p:pRg st="5" end="5"/>
                                            </p:txEl>
                                          </p:spTgt>
                                        </p:tgtEl>
                                      </p:cBhvr>
                                    </p:animEffect>
                                  </p:childTnLst>
                                </p:cTn>
                              </p:par>
                            </p:childTnLst>
                          </p:cTn>
                        </p:par>
                        <p:par>
                          <p:cTn id="28" fill="hold">
                            <p:stCondLst>
                              <p:cond delay="3000"/>
                            </p:stCondLst>
                            <p:childTnLst>
                              <p:par>
                                <p:cTn id="29" presetID="18" presetClass="entr" presetSubtype="12"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trips(down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descr="Une image contenant Panneau de signalisation, signe&#10;&#10;Description générée automatiquement">
            <a:extLst>
              <a:ext uri="{FF2B5EF4-FFF2-40B4-BE49-F238E27FC236}">
                <a16:creationId xmlns:a16="http://schemas.microsoft.com/office/drawing/2014/main" id="{2F80ABFC-89F4-C802-9D70-058B5BF4AF6B}"/>
              </a:ext>
            </a:extLst>
          </p:cNvPr>
          <p:cNvPicPr>
            <a:picLocks noGrp="1" noChangeAspect="1"/>
          </p:cNvPicPr>
          <p:nvPr>
            <p:ph idx="1"/>
          </p:nvPr>
        </p:nvPicPr>
        <p:blipFill>
          <a:blip r:embed="rId2"/>
          <a:stretch>
            <a:fillRect/>
          </a:stretch>
        </p:blipFill>
        <p:spPr>
          <a:xfrm>
            <a:off x="6991590" y="-99761"/>
            <a:ext cx="1101437" cy="1101437"/>
          </a:xfrm>
        </p:spPr>
      </p:pic>
      <p:pic>
        <p:nvPicPr>
          <p:cNvPr id="9" name="Image 8" descr="Une image contenant noir, obscurité&#10;&#10;Description générée automatiquement">
            <a:extLst>
              <a:ext uri="{FF2B5EF4-FFF2-40B4-BE49-F238E27FC236}">
                <a16:creationId xmlns:a16="http://schemas.microsoft.com/office/drawing/2014/main" id="{7EE27CCA-CC5E-4FF5-57E0-19703CA82F51}"/>
              </a:ext>
            </a:extLst>
          </p:cNvPr>
          <p:cNvPicPr>
            <a:picLocks noChangeAspect="1"/>
          </p:cNvPicPr>
          <p:nvPr/>
        </p:nvPicPr>
        <p:blipFill>
          <a:blip r:embed="rId3"/>
          <a:stretch>
            <a:fillRect/>
          </a:stretch>
        </p:blipFill>
        <p:spPr>
          <a:xfrm>
            <a:off x="196002" y="1170912"/>
            <a:ext cx="853890" cy="853890"/>
          </a:xfrm>
          <a:prstGeom prst="rect">
            <a:avLst/>
          </a:prstGeom>
        </p:spPr>
      </p:pic>
      <p:pic>
        <p:nvPicPr>
          <p:cNvPr id="12" name="Image 11" descr="Une image contenant clipart, chat, conception&#10;&#10;Description générée automatiquement">
            <a:extLst>
              <a:ext uri="{FF2B5EF4-FFF2-40B4-BE49-F238E27FC236}">
                <a16:creationId xmlns:a16="http://schemas.microsoft.com/office/drawing/2014/main" id="{112A4490-D9B1-C766-766C-AF6404C943CB}"/>
              </a:ext>
            </a:extLst>
          </p:cNvPr>
          <p:cNvPicPr>
            <a:picLocks noChangeAspect="1"/>
          </p:cNvPicPr>
          <p:nvPr/>
        </p:nvPicPr>
        <p:blipFill>
          <a:blip r:embed="rId4"/>
          <a:stretch>
            <a:fillRect/>
          </a:stretch>
        </p:blipFill>
        <p:spPr>
          <a:xfrm>
            <a:off x="6243782" y="1169555"/>
            <a:ext cx="991755" cy="991755"/>
          </a:xfrm>
          <a:prstGeom prst="rect">
            <a:avLst/>
          </a:prstGeom>
        </p:spPr>
      </p:pic>
      <p:sp>
        <p:nvSpPr>
          <p:cNvPr id="13" name="ZoneTexte 12">
            <a:extLst>
              <a:ext uri="{FF2B5EF4-FFF2-40B4-BE49-F238E27FC236}">
                <a16:creationId xmlns:a16="http://schemas.microsoft.com/office/drawing/2014/main" id="{A5330F92-FC36-4809-0AFE-97DC1641B34A}"/>
              </a:ext>
            </a:extLst>
          </p:cNvPr>
          <p:cNvSpPr txBox="1"/>
          <p:nvPr/>
        </p:nvSpPr>
        <p:spPr>
          <a:xfrm>
            <a:off x="3264476" y="106795"/>
            <a:ext cx="630381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b="1" i="1" u="sng" dirty="0"/>
              <a:t>WHAT ABOUT GIT </a:t>
            </a:r>
            <a:endParaRPr lang="fr-FR"/>
          </a:p>
          <a:p>
            <a:r>
              <a:rPr lang="fr-FR" sz="3200" b="1" i="1" dirty="0"/>
              <a:t>                                 </a:t>
            </a:r>
            <a:r>
              <a:rPr lang="fr-FR" sz="3200" b="1" i="1" u="sng" dirty="0"/>
              <a:t>AND</a:t>
            </a:r>
            <a:r>
              <a:rPr lang="fr-FR" sz="3200" b="1" i="1" dirty="0"/>
              <a:t>  </a:t>
            </a:r>
            <a:endParaRPr lang="fr-FR" dirty="0"/>
          </a:p>
          <a:p>
            <a:r>
              <a:rPr lang="fr-FR" sz="3200" b="1" i="1" dirty="0"/>
              <a:t>                                       </a:t>
            </a:r>
            <a:r>
              <a:rPr lang="fr-FR" sz="3200" b="1" i="1" u="sng" dirty="0"/>
              <a:t>GITHUB??</a:t>
            </a:r>
            <a:endParaRPr lang="fr-FR" dirty="0"/>
          </a:p>
        </p:txBody>
      </p:sp>
      <p:sp>
        <p:nvSpPr>
          <p:cNvPr id="14" name="ZoneTexte 13">
            <a:extLst>
              <a:ext uri="{FF2B5EF4-FFF2-40B4-BE49-F238E27FC236}">
                <a16:creationId xmlns:a16="http://schemas.microsoft.com/office/drawing/2014/main" id="{D5CCDEDC-5F8F-3431-A8BB-B5DE52AF8A63}"/>
              </a:ext>
            </a:extLst>
          </p:cNvPr>
          <p:cNvSpPr txBox="1"/>
          <p:nvPr/>
        </p:nvSpPr>
        <p:spPr>
          <a:xfrm>
            <a:off x="1532658" y="2190749"/>
            <a:ext cx="10044545"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u="sng" dirty="0"/>
              <a:t># Git and GitHub: </a:t>
            </a:r>
            <a:r>
              <a:rPr lang="fr-FR" sz="2000" b="1" u="sng" dirty="0" err="1"/>
              <a:t>Streamlining</a:t>
            </a:r>
            <a:r>
              <a:rPr lang="fr-FR" sz="2000" b="1" u="sng" dirty="0"/>
              <a:t> Collaboration in Software </a:t>
            </a:r>
            <a:r>
              <a:rPr lang="fr-FR" sz="2000" b="1" u="sng" dirty="0" err="1"/>
              <a:t>Development</a:t>
            </a:r>
            <a:r>
              <a:rPr lang="fr-FR" dirty="0"/>
              <a:t> </a:t>
            </a:r>
          </a:p>
          <a:p>
            <a:r>
              <a:rPr lang="fr-FR" dirty="0"/>
              <a:t># 1. </a:t>
            </a:r>
            <a:r>
              <a:rPr lang="fr-FR" sz="2000" b="1" i="1" u="sng" dirty="0"/>
              <a:t>Introduction  </a:t>
            </a:r>
          </a:p>
          <a:p>
            <a:r>
              <a:rPr lang="fr-FR" dirty="0"/>
              <a:t>Git and GitHub are </a:t>
            </a:r>
            <a:r>
              <a:rPr lang="fr-FR" err="1"/>
              <a:t>powerful</a:t>
            </a:r>
            <a:r>
              <a:rPr lang="fr-FR" dirty="0"/>
              <a:t> </a:t>
            </a:r>
            <a:r>
              <a:rPr lang="fr-FR" err="1"/>
              <a:t>tools</a:t>
            </a:r>
            <a:r>
              <a:rPr lang="fr-FR" dirty="0"/>
              <a:t> </a:t>
            </a:r>
            <a:r>
              <a:rPr lang="fr-FR" err="1"/>
              <a:t>that</a:t>
            </a:r>
            <a:r>
              <a:rPr lang="fr-FR" dirty="0"/>
              <a:t> </a:t>
            </a:r>
            <a:r>
              <a:rPr lang="fr-FR" err="1"/>
              <a:t>revolutionize</a:t>
            </a:r>
            <a:r>
              <a:rPr lang="fr-FR" dirty="0"/>
              <a:t> the </a:t>
            </a:r>
            <a:r>
              <a:rPr lang="fr-FR" err="1"/>
              <a:t>way</a:t>
            </a:r>
            <a:r>
              <a:rPr lang="fr-FR" dirty="0"/>
              <a:t> software </a:t>
            </a:r>
            <a:r>
              <a:rPr lang="fr-FR" err="1"/>
              <a:t>development</a:t>
            </a:r>
            <a:r>
              <a:rPr lang="fr-FR" dirty="0"/>
              <a:t> </a:t>
            </a:r>
            <a:r>
              <a:rPr lang="fr-FR" err="1"/>
              <a:t>projects</a:t>
            </a:r>
            <a:r>
              <a:rPr lang="fr-FR" dirty="0"/>
              <a:t> are </a:t>
            </a:r>
            <a:r>
              <a:rPr lang="fr-FR" err="1"/>
              <a:t>managed</a:t>
            </a:r>
            <a:r>
              <a:rPr lang="fr-FR" dirty="0"/>
              <a:t>, </a:t>
            </a:r>
            <a:r>
              <a:rPr lang="fr-FR" err="1"/>
              <a:t>tracked</a:t>
            </a:r>
            <a:r>
              <a:rPr lang="fr-FR" dirty="0"/>
              <a:t>, and </a:t>
            </a:r>
            <a:r>
              <a:rPr lang="fr-FR" err="1"/>
              <a:t>collaborated</a:t>
            </a:r>
            <a:r>
              <a:rPr lang="fr-FR" dirty="0"/>
              <a:t> </a:t>
            </a:r>
            <a:r>
              <a:rPr lang="fr-FR" err="1"/>
              <a:t>upon</a:t>
            </a:r>
            <a:r>
              <a:rPr lang="fr-FR" dirty="0"/>
              <a:t>. Git, a </a:t>
            </a:r>
            <a:r>
              <a:rPr lang="fr-FR" err="1"/>
              <a:t>distributed</a:t>
            </a:r>
            <a:r>
              <a:rPr lang="fr-FR" dirty="0"/>
              <a:t> version control system, </a:t>
            </a:r>
            <a:r>
              <a:rPr lang="fr-FR" err="1"/>
              <a:t>provides</a:t>
            </a:r>
            <a:r>
              <a:rPr lang="fr-FR" dirty="0"/>
              <a:t> a </a:t>
            </a:r>
            <a:r>
              <a:rPr lang="fr-FR" err="1"/>
              <a:t>robust</a:t>
            </a:r>
            <a:r>
              <a:rPr lang="fr-FR" dirty="0"/>
              <a:t> </a:t>
            </a:r>
            <a:r>
              <a:rPr lang="fr-FR" err="1"/>
              <a:t>framework</a:t>
            </a:r>
            <a:r>
              <a:rPr lang="fr-FR" dirty="0"/>
              <a:t> for </a:t>
            </a:r>
            <a:r>
              <a:rPr lang="fr-FR" err="1"/>
              <a:t>tracking</a:t>
            </a:r>
            <a:r>
              <a:rPr lang="fr-FR" dirty="0"/>
              <a:t> changes in source code, </a:t>
            </a:r>
            <a:r>
              <a:rPr lang="fr-FR" err="1"/>
              <a:t>while</a:t>
            </a:r>
            <a:r>
              <a:rPr lang="fr-FR" dirty="0"/>
              <a:t> GitHub, a web-</a:t>
            </a:r>
            <a:r>
              <a:rPr lang="fr-FR" err="1"/>
              <a:t>based</a:t>
            </a:r>
            <a:r>
              <a:rPr lang="fr-FR" dirty="0"/>
              <a:t> platform, </a:t>
            </a:r>
            <a:r>
              <a:rPr lang="fr-FR" err="1"/>
              <a:t>facilitates</a:t>
            </a:r>
            <a:r>
              <a:rPr lang="fr-FR" dirty="0"/>
              <a:t> collaborative </a:t>
            </a:r>
            <a:r>
              <a:rPr lang="fr-FR" err="1"/>
              <a:t>development</a:t>
            </a:r>
            <a:r>
              <a:rPr lang="fr-FR" dirty="0"/>
              <a:t> and </a:t>
            </a:r>
            <a:r>
              <a:rPr lang="fr-FR" err="1"/>
              <a:t>project</a:t>
            </a:r>
            <a:r>
              <a:rPr lang="fr-FR" dirty="0"/>
              <a:t> management. </a:t>
            </a:r>
          </a:p>
          <a:p>
            <a:r>
              <a:rPr lang="fr-FR" dirty="0"/>
              <a:t># </a:t>
            </a:r>
            <a:r>
              <a:rPr lang="fr-FR" sz="2400" dirty="0"/>
              <a:t>2</a:t>
            </a:r>
            <a:r>
              <a:rPr lang="fr-FR" dirty="0"/>
              <a:t>. </a:t>
            </a:r>
            <a:r>
              <a:rPr lang="fr-FR" sz="2400" b="1" u="sng" dirty="0"/>
              <a:t>Git</a:t>
            </a:r>
            <a:r>
              <a:rPr lang="fr-FR" sz="3200" dirty="0"/>
              <a:t>:</a:t>
            </a:r>
          </a:p>
          <a:p>
            <a:r>
              <a:rPr lang="fr-FR" dirty="0"/>
              <a:t> Version Control at </a:t>
            </a:r>
            <a:r>
              <a:rPr lang="fr-FR" err="1"/>
              <a:t>its</a:t>
            </a:r>
            <a:r>
              <a:rPr lang="fr-FR" dirty="0"/>
              <a:t> </a:t>
            </a:r>
            <a:r>
              <a:rPr lang="fr-FR" err="1"/>
              <a:t>Core</a:t>
            </a:r>
            <a:r>
              <a:rPr lang="fr-FR" dirty="0"/>
              <a:t> </a:t>
            </a:r>
          </a:p>
          <a:p>
            <a:r>
              <a:rPr lang="fr-FR" dirty="0"/>
              <a:t># 2.1 </a:t>
            </a:r>
            <a:r>
              <a:rPr lang="fr-FR" b="1" i="1" u="sng" err="1"/>
              <a:t>Purpose</a:t>
            </a:r>
            <a:r>
              <a:rPr lang="fr-FR" dirty="0"/>
              <a:t> </a:t>
            </a:r>
            <a:endParaRPr lang="fr-FR"/>
          </a:p>
          <a:p>
            <a:r>
              <a:rPr lang="fr-FR" dirty="0"/>
              <a:t>Git </a:t>
            </a:r>
            <a:r>
              <a:rPr lang="fr-FR" err="1"/>
              <a:t>is</a:t>
            </a:r>
            <a:r>
              <a:rPr lang="fr-FR" dirty="0"/>
              <a:t> </a:t>
            </a:r>
            <a:r>
              <a:rPr lang="fr-FR" err="1"/>
              <a:t>designed</a:t>
            </a:r>
            <a:r>
              <a:rPr lang="fr-FR" dirty="0"/>
              <a:t> to </a:t>
            </a:r>
            <a:r>
              <a:rPr lang="fr-FR" err="1"/>
              <a:t>track</a:t>
            </a:r>
            <a:r>
              <a:rPr lang="fr-FR" dirty="0"/>
              <a:t> changes in source code </a:t>
            </a:r>
            <a:r>
              <a:rPr lang="fr-FR" err="1"/>
              <a:t>during</a:t>
            </a:r>
            <a:r>
              <a:rPr lang="fr-FR" dirty="0"/>
              <a:t> software </a:t>
            </a:r>
            <a:r>
              <a:rPr lang="fr-FR" err="1"/>
              <a:t>development</a:t>
            </a:r>
            <a:r>
              <a:rPr lang="fr-FR" dirty="0"/>
              <a:t>, </a:t>
            </a:r>
            <a:r>
              <a:rPr lang="fr-FR" err="1"/>
              <a:t>enabling</a:t>
            </a:r>
            <a:r>
              <a:rPr lang="fr-FR" dirty="0"/>
              <a:t> collaboration </a:t>
            </a:r>
            <a:r>
              <a:rPr lang="fr-FR" err="1"/>
              <a:t>among</a:t>
            </a:r>
            <a:r>
              <a:rPr lang="fr-FR" dirty="0"/>
              <a:t> multiple </a:t>
            </a:r>
            <a:r>
              <a:rPr lang="fr-FR" err="1"/>
              <a:t>contributors</a:t>
            </a:r>
            <a:r>
              <a:rPr lang="fr-FR" dirty="0"/>
              <a:t>. </a:t>
            </a:r>
          </a:p>
          <a:p>
            <a:r>
              <a:rPr lang="fr-FR" dirty="0"/>
              <a:t># 2.2 </a:t>
            </a:r>
            <a:r>
              <a:rPr lang="fr-FR" b="1" u="sng" dirty="0"/>
              <a:t>Key </a:t>
            </a:r>
            <a:r>
              <a:rPr lang="fr-FR" b="1" u="sng" dirty="0" err="1"/>
              <a:t>Features</a:t>
            </a:r>
            <a:r>
              <a:rPr lang="fr-FR" b="1" u="sng" dirty="0"/>
              <a:t> </a:t>
            </a:r>
            <a:endParaRPr lang="fr-FR"/>
          </a:p>
          <a:p>
            <a:r>
              <a:rPr lang="fr-FR" err="1"/>
              <a:t>Branching</a:t>
            </a:r>
            <a:r>
              <a:rPr lang="fr-FR" dirty="0"/>
              <a:t>: </a:t>
            </a:r>
            <a:r>
              <a:rPr lang="fr-FR" err="1"/>
              <a:t>Create</a:t>
            </a:r>
            <a:r>
              <a:rPr lang="fr-FR" dirty="0"/>
              <a:t> </a:t>
            </a:r>
            <a:r>
              <a:rPr lang="fr-FR" err="1"/>
              <a:t>parallel</a:t>
            </a:r>
            <a:r>
              <a:rPr lang="fr-FR" dirty="0"/>
              <a:t> branches for </a:t>
            </a:r>
            <a:r>
              <a:rPr lang="fr-FR" err="1"/>
              <a:t>feature</a:t>
            </a:r>
            <a:r>
              <a:rPr lang="fr-FR" dirty="0"/>
              <a:t> </a:t>
            </a:r>
            <a:r>
              <a:rPr lang="fr-FR" err="1"/>
              <a:t>development</a:t>
            </a:r>
            <a:r>
              <a:rPr lang="fr-FR" dirty="0"/>
              <a:t> or bug fixes. </a:t>
            </a:r>
          </a:p>
          <a:p>
            <a:r>
              <a:rPr lang="fr-FR" dirty="0" err="1"/>
              <a:t>Merging</a:t>
            </a:r>
            <a:r>
              <a:rPr lang="fr-FR" dirty="0"/>
              <a:t>: </a:t>
            </a:r>
            <a:r>
              <a:rPr lang="fr-FR" dirty="0" err="1"/>
              <a:t>Integrate</a:t>
            </a:r>
            <a:r>
              <a:rPr lang="fr-FR" dirty="0"/>
              <a:t> changes </a:t>
            </a:r>
            <a:r>
              <a:rPr lang="fr-FR" dirty="0" err="1"/>
              <a:t>from</a:t>
            </a:r>
            <a:r>
              <a:rPr lang="fr-FR" dirty="0"/>
              <a:t> one </a:t>
            </a:r>
            <a:r>
              <a:rPr lang="fr-FR" dirty="0" err="1"/>
              <a:t>branch</a:t>
            </a:r>
            <a:r>
              <a:rPr lang="fr-FR" dirty="0"/>
              <a:t> </a:t>
            </a:r>
            <a:r>
              <a:rPr lang="fr-FR" dirty="0" err="1"/>
              <a:t>into</a:t>
            </a:r>
            <a:r>
              <a:rPr lang="fr-FR" dirty="0"/>
              <a:t> </a:t>
            </a:r>
            <a:r>
              <a:rPr lang="fr-FR" dirty="0" err="1"/>
              <a:t>another</a:t>
            </a:r>
            <a:r>
              <a:rPr lang="fr-FR" dirty="0"/>
              <a:t>.</a:t>
            </a:r>
          </a:p>
          <a:p>
            <a:r>
              <a:rPr lang="fr-FR" dirty="0"/>
              <a:t>Version </a:t>
            </a:r>
            <a:r>
              <a:rPr lang="fr-FR" dirty="0" err="1"/>
              <a:t>History</a:t>
            </a:r>
            <a:r>
              <a:rPr lang="fr-FR" dirty="0"/>
              <a:t>: </a:t>
            </a:r>
            <a:r>
              <a:rPr lang="fr-FR" dirty="0" err="1"/>
              <a:t>Detailed</a:t>
            </a:r>
            <a:r>
              <a:rPr lang="fr-FR" dirty="0"/>
              <a:t> </a:t>
            </a:r>
            <a:r>
              <a:rPr lang="fr-FR" dirty="0" err="1"/>
              <a:t>history</a:t>
            </a:r>
            <a:r>
              <a:rPr lang="fr-FR" dirty="0"/>
              <a:t> of </a:t>
            </a:r>
            <a:r>
              <a:rPr lang="fr-FR" dirty="0" err="1"/>
              <a:t>commits</a:t>
            </a:r>
            <a:r>
              <a:rPr lang="fr-FR" dirty="0"/>
              <a:t>, </a:t>
            </a:r>
            <a:r>
              <a:rPr lang="fr-FR" dirty="0" err="1"/>
              <a:t>allowing</a:t>
            </a:r>
            <a:r>
              <a:rPr lang="fr-FR" dirty="0"/>
              <a:t> </a:t>
            </a:r>
            <a:r>
              <a:rPr lang="fr-FR" dirty="0" err="1"/>
              <a:t>easy</a:t>
            </a:r>
            <a:r>
              <a:rPr lang="fr-FR" dirty="0"/>
              <a:t> rollback. </a:t>
            </a:r>
          </a:p>
        </p:txBody>
      </p:sp>
      <p:pic>
        <p:nvPicPr>
          <p:cNvPr id="15" name="Image 14" descr="Une image contenant Panneau de signalisation, signe&#10;&#10;Description générée automatiquement">
            <a:extLst>
              <a:ext uri="{FF2B5EF4-FFF2-40B4-BE49-F238E27FC236}">
                <a16:creationId xmlns:a16="http://schemas.microsoft.com/office/drawing/2014/main" id="{2B882970-7DB2-0911-6040-89AC54A5D3ED}"/>
              </a:ext>
            </a:extLst>
          </p:cNvPr>
          <p:cNvPicPr>
            <a:picLocks noChangeAspect="1"/>
          </p:cNvPicPr>
          <p:nvPr/>
        </p:nvPicPr>
        <p:blipFill>
          <a:blip r:embed="rId2"/>
          <a:stretch>
            <a:fillRect/>
          </a:stretch>
        </p:blipFill>
        <p:spPr>
          <a:xfrm flipV="1">
            <a:off x="2701364" y="3999753"/>
            <a:ext cx="386978" cy="382495"/>
          </a:xfrm>
          <a:prstGeom prst="rect">
            <a:avLst/>
          </a:prstGeom>
        </p:spPr>
      </p:pic>
    </p:spTree>
    <p:extLst>
      <p:ext uri="{BB962C8B-B14F-4D97-AF65-F5344CB8AC3E}">
        <p14:creationId xmlns:p14="http://schemas.microsoft.com/office/powerpoint/2010/main" val="338836235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strips(downLeft)">
                                      <p:cBhvr>
                                        <p:cTn id="10" dur="500"/>
                                        <p:tgtEl>
                                          <p:spTgt spid="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 calcmode="lin" valueType="num">
                                      <p:cBhvr>
                                        <p:cTn id="23" dur="1000" fill="hold"/>
                                        <p:tgtEl>
                                          <p:spTgt spid="12"/>
                                        </p:tgtEl>
                                        <p:attrNameLst>
                                          <p:attrName>style.rotation</p:attrName>
                                        </p:attrNameLst>
                                      </p:cBhvr>
                                      <p:tavLst>
                                        <p:tav tm="0">
                                          <p:val>
                                            <p:fltVal val="90"/>
                                          </p:val>
                                        </p:tav>
                                        <p:tav tm="100000">
                                          <p:val>
                                            <p:fltVal val="0"/>
                                          </p:val>
                                        </p:tav>
                                      </p:tavLst>
                                    </p:anim>
                                    <p:animEffect transition="in" filter="fade">
                                      <p:cBhvr>
                                        <p:cTn id="24" dur="1000"/>
                                        <p:tgtEl>
                                          <p:spTgt spid="12"/>
                                        </p:tgtEl>
                                      </p:cBhvr>
                                    </p:animEffect>
                                  </p:childTnLst>
                                </p:cTn>
                              </p:par>
                            </p:childTnLst>
                          </p:cTn>
                        </p:par>
                        <p:par>
                          <p:cTn id="25" fill="hold">
                            <p:stCondLst>
                              <p:cond delay="2500"/>
                            </p:stCondLst>
                            <p:childTnLst>
                              <p:par>
                                <p:cTn id="26" presetID="18" presetClass="entr" presetSubtype="12"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strips(downLeft)">
                                      <p:cBhvr>
                                        <p:cTn id="28" dur="500"/>
                                        <p:tgtEl>
                                          <p:spTgt spid="14"/>
                                        </p:tgtEl>
                                      </p:cBhvr>
                                    </p:animEffect>
                                  </p:childTnLst>
                                </p:cTn>
                              </p:par>
                            </p:childTnLst>
                          </p:cTn>
                        </p:par>
                        <p:par>
                          <p:cTn id="29" fill="hold">
                            <p:stCondLst>
                              <p:cond delay="3000"/>
                            </p:stCondLst>
                            <p:childTnLst>
                              <p:par>
                                <p:cTn id="30" presetID="1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10"/>
                                        <p:tgtEl>
                                          <p:spTgt spid="15"/>
                                        </p:tgtEl>
                                        <p:attrNameLst>
                                          <p:attrName>ppt_y</p:attrName>
                                        </p:attrNameLst>
                                      </p:cBhvr>
                                      <p:tavLst>
                                        <p:tav tm="0">
                                          <p:val>
                                            <p:strVal val="#ppt_y+#ppt_h*1.125000"/>
                                          </p:val>
                                        </p:tav>
                                        <p:tav tm="100000">
                                          <p:val>
                                            <p:strVal val="#ppt_y"/>
                                          </p:val>
                                        </p:tav>
                                      </p:tavLst>
                                    </p:anim>
                                    <p:animEffect transition="in" filter="wipe(up)">
                                      <p:cBhvr>
                                        <p:cTn id="33" dur="1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D1D9BF7-1B9A-7936-F10A-8679E3E1528F}"/>
              </a:ext>
            </a:extLst>
          </p:cNvPr>
          <p:cNvSpPr>
            <a:spLocks noGrp="1"/>
          </p:cNvSpPr>
          <p:nvPr>
            <p:ph idx="1"/>
          </p:nvPr>
        </p:nvSpPr>
        <p:spPr>
          <a:xfrm>
            <a:off x="1177846" y="64177"/>
            <a:ext cx="10929872" cy="6547309"/>
          </a:xfrm>
        </p:spPr>
        <p:txBody>
          <a:bodyPr vert="horz" lIns="91440" tIns="45720" rIns="91440" bIns="45720" rtlCol="0" anchor="t">
            <a:normAutofit fontScale="55000" lnSpcReduction="20000"/>
          </a:bodyPr>
          <a:lstStyle/>
          <a:p>
            <a:r>
              <a:rPr lang="fr-FR" sz="1800" dirty="0">
                <a:ea typeface="+mn-lt"/>
                <a:cs typeface="+mn-lt"/>
              </a:rPr>
              <a:t># 2.3 </a:t>
            </a:r>
            <a:r>
              <a:rPr lang="fr-FR" sz="1800" b="1" u="sng" err="1">
                <a:ea typeface="+mn-lt"/>
                <a:cs typeface="+mn-lt"/>
              </a:rPr>
              <a:t>Benefits</a:t>
            </a:r>
            <a:r>
              <a:rPr lang="fr-FR" sz="1800" dirty="0">
                <a:ea typeface="+mn-lt"/>
                <a:cs typeface="+mn-lt"/>
              </a:rPr>
              <a:t> Git </a:t>
            </a:r>
            <a:r>
              <a:rPr lang="fr-FR" sz="1800" err="1">
                <a:ea typeface="+mn-lt"/>
                <a:cs typeface="+mn-lt"/>
              </a:rPr>
              <a:t>ensures</a:t>
            </a:r>
            <a:r>
              <a:rPr lang="fr-FR" sz="1800" dirty="0">
                <a:ea typeface="+mn-lt"/>
                <a:cs typeface="+mn-lt"/>
              </a:rPr>
              <a:t> a </a:t>
            </a:r>
            <a:r>
              <a:rPr lang="fr-FR" sz="1800" err="1">
                <a:ea typeface="+mn-lt"/>
                <a:cs typeface="+mn-lt"/>
              </a:rPr>
              <a:t>streamlined</a:t>
            </a:r>
            <a:r>
              <a:rPr lang="fr-FR" sz="1800" dirty="0">
                <a:ea typeface="+mn-lt"/>
                <a:cs typeface="+mn-lt"/>
              </a:rPr>
              <a:t> and efficient </a:t>
            </a:r>
            <a:r>
              <a:rPr lang="fr-FR" sz="1800" err="1">
                <a:ea typeface="+mn-lt"/>
                <a:cs typeface="+mn-lt"/>
              </a:rPr>
              <a:t>development</a:t>
            </a:r>
            <a:r>
              <a:rPr lang="fr-FR" sz="1800" dirty="0">
                <a:ea typeface="+mn-lt"/>
                <a:cs typeface="+mn-lt"/>
              </a:rPr>
              <a:t> process by </a:t>
            </a:r>
            <a:r>
              <a:rPr lang="fr-FR" sz="1800" err="1">
                <a:ea typeface="+mn-lt"/>
                <a:cs typeface="+mn-lt"/>
              </a:rPr>
              <a:t>providing</a:t>
            </a:r>
            <a:r>
              <a:rPr lang="fr-FR" sz="1800" dirty="0">
                <a:ea typeface="+mn-lt"/>
                <a:cs typeface="+mn-lt"/>
              </a:rPr>
              <a:t> a </a:t>
            </a:r>
            <a:r>
              <a:rPr lang="fr-FR" sz="1800" err="1">
                <a:ea typeface="+mn-lt"/>
                <a:cs typeface="+mn-lt"/>
              </a:rPr>
              <a:t>structured</a:t>
            </a:r>
            <a:r>
              <a:rPr lang="fr-FR" sz="1800" dirty="0">
                <a:ea typeface="+mn-lt"/>
                <a:cs typeface="+mn-lt"/>
              </a:rPr>
              <a:t> </a:t>
            </a:r>
            <a:r>
              <a:rPr lang="fr-FR" sz="1800" err="1">
                <a:ea typeface="+mn-lt"/>
                <a:cs typeface="+mn-lt"/>
              </a:rPr>
              <a:t>way</a:t>
            </a:r>
            <a:r>
              <a:rPr lang="fr-FR" sz="1800" dirty="0">
                <a:ea typeface="+mn-lt"/>
                <a:cs typeface="+mn-lt"/>
              </a:rPr>
              <a:t> to manage code changes, </a:t>
            </a:r>
            <a:r>
              <a:rPr lang="fr-FR" sz="1800" err="1">
                <a:ea typeface="+mn-lt"/>
                <a:cs typeface="+mn-lt"/>
              </a:rPr>
              <a:t>reducing</a:t>
            </a:r>
            <a:r>
              <a:rPr lang="fr-FR" sz="1800" dirty="0">
                <a:ea typeface="+mn-lt"/>
                <a:cs typeface="+mn-lt"/>
              </a:rPr>
              <a:t> </a:t>
            </a:r>
            <a:r>
              <a:rPr lang="fr-FR" sz="1800" err="1">
                <a:ea typeface="+mn-lt"/>
                <a:cs typeface="+mn-lt"/>
              </a:rPr>
              <a:t>conflicts</a:t>
            </a:r>
            <a:r>
              <a:rPr lang="fr-FR" sz="1800" dirty="0">
                <a:ea typeface="+mn-lt"/>
                <a:cs typeface="+mn-lt"/>
              </a:rPr>
              <a:t>, and </a:t>
            </a:r>
            <a:r>
              <a:rPr lang="fr-FR" sz="1800" err="1">
                <a:ea typeface="+mn-lt"/>
                <a:cs typeface="+mn-lt"/>
              </a:rPr>
              <a:t>enabling</a:t>
            </a:r>
            <a:r>
              <a:rPr lang="fr-FR" sz="1800" dirty="0">
                <a:ea typeface="+mn-lt"/>
                <a:cs typeface="+mn-lt"/>
              </a:rPr>
              <a:t> collaboration </a:t>
            </a:r>
            <a:r>
              <a:rPr lang="fr-FR" sz="1800" err="1">
                <a:ea typeface="+mn-lt"/>
                <a:cs typeface="+mn-lt"/>
              </a:rPr>
              <a:t>among</a:t>
            </a:r>
            <a:r>
              <a:rPr lang="fr-FR" sz="1800" dirty="0">
                <a:ea typeface="+mn-lt"/>
                <a:cs typeface="+mn-lt"/>
              </a:rPr>
              <a:t> </a:t>
            </a:r>
            <a:r>
              <a:rPr lang="fr-FR" sz="1800" err="1">
                <a:ea typeface="+mn-lt"/>
                <a:cs typeface="+mn-lt"/>
              </a:rPr>
              <a:t>developers</a:t>
            </a:r>
            <a:r>
              <a:rPr lang="fr-FR" sz="1800" dirty="0">
                <a:ea typeface="+mn-lt"/>
                <a:cs typeface="+mn-lt"/>
              </a:rPr>
              <a:t>. </a:t>
            </a:r>
            <a:endParaRPr lang="fr-FR" dirty="0">
              <a:ea typeface="+mn-lt"/>
              <a:cs typeface="+mn-lt"/>
            </a:endParaRPr>
          </a:p>
          <a:p>
            <a:r>
              <a:rPr lang="fr-FR" sz="1800" dirty="0">
                <a:ea typeface="+mn-lt"/>
                <a:cs typeface="+mn-lt"/>
              </a:rPr>
              <a:t># </a:t>
            </a:r>
            <a:r>
              <a:rPr lang="fr-FR" sz="2600" dirty="0">
                <a:ea typeface="+mn-lt"/>
                <a:cs typeface="+mn-lt"/>
              </a:rPr>
              <a:t>3</a:t>
            </a:r>
            <a:r>
              <a:rPr lang="fr-FR" sz="1800" dirty="0">
                <a:ea typeface="+mn-lt"/>
                <a:cs typeface="+mn-lt"/>
              </a:rPr>
              <a:t>. </a:t>
            </a:r>
            <a:r>
              <a:rPr lang="fr-FR" sz="2600" b="1" u="sng" dirty="0">
                <a:ea typeface="+mn-lt"/>
                <a:cs typeface="+mn-lt"/>
              </a:rPr>
              <a:t>GitHub</a:t>
            </a:r>
            <a:r>
              <a:rPr lang="fr-FR" sz="3800" b="1" dirty="0">
                <a:ea typeface="+mn-lt"/>
                <a:cs typeface="+mn-lt"/>
              </a:rPr>
              <a:t>:</a:t>
            </a:r>
            <a:endParaRPr lang="fr-FR" dirty="0">
              <a:ea typeface="+mn-lt"/>
              <a:cs typeface="+mn-lt"/>
            </a:endParaRPr>
          </a:p>
          <a:p>
            <a:pPr marL="0" indent="0">
              <a:buNone/>
            </a:pPr>
            <a:r>
              <a:rPr lang="fr-FR" sz="2600" dirty="0">
                <a:ea typeface="+mn-lt"/>
                <a:cs typeface="+mn-lt"/>
              </a:rPr>
              <a:t> </a:t>
            </a:r>
            <a:r>
              <a:rPr lang="fr-FR" sz="1800" dirty="0">
                <a:ea typeface="+mn-lt"/>
                <a:cs typeface="+mn-lt"/>
              </a:rPr>
              <a:t>A Collaborative </a:t>
            </a:r>
            <a:r>
              <a:rPr lang="fr-FR" sz="1800" err="1">
                <a:ea typeface="+mn-lt"/>
                <a:cs typeface="+mn-lt"/>
              </a:rPr>
              <a:t>Development</a:t>
            </a:r>
            <a:r>
              <a:rPr lang="fr-FR" sz="1800" dirty="0">
                <a:ea typeface="+mn-lt"/>
                <a:cs typeface="+mn-lt"/>
              </a:rPr>
              <a:t> Platform </a:t>
            </a:r>
            <a:endParaRPr lang="fr-FR">
              <a:ea typeface="+mn-lt"/>
              <a:cs typeface="+mn-lt"/>
            </a:endParaRPr>
          </a:p>
          <a:p>
            <a:r>
              <a:rPr lang="fr-FR" sz="1800" dirty="0">
                <a:ea typeface="+mn-lt"/>
                <a:cs typeface="+mn-lt"/>
              </a:rPr>
              <a:t># 3.1</a:t>
            </a:r>
            <a:r>
              <a:rPr lang="fr-FR" sz="1800" b="1" u="sng" dirty="0">
                <a:ea typeface="+mn-lt"/>
                <a:cs typeface="+mn-lt"/>
              </a:rPr>
              <a:t> </a:t>
            </a:r>
            <a:r>
              <a:rPr lang="fr-FR" sz="1800" b="1" u="sng" err="1">
                <a:ea typeface="+mn-lt"/>
                <a:cs typeface="+mn-lt"/>
              </a:rPr>
              <a:t>Purpose</a:t>
            </a:r>
            <a:r>
              <a:rPr lang="fr-FR" sz="1800" b="1" u="sng" dirty="0">
                <a:ea typeface="+mn-lt"/>
                <a:cs typeface="+mn-lt"/>
              </a:rPr>
              <a:t> </a:t>
            </a:r>
            <a:endParaRPr lang="fr-FR" b="1" u="sng">
              <a:ea typeface="+mn-lt"/>
              <a:cs typeface="+mn-lt"/>
            </a:endParaRPr>
          </a:p>
          <a:p>
            <a:pPr marL="0" indent="0">
              <a:buNone/>
            </a:pPr>
            <a:r>
              <a:rPr lang="fr-FR" sz="1800" dirty="0">
                <a:ea typeface="+mn-lt"/>
                <a:cs typeface="+mn-lt"/>
              </a:rPr>
              <a:t>GitHub </a:t>
            </a:r>
            <a:r>
              <a:rPr lang="fr-FR" sz="1800" dirty="0" err="1">
                <a:ea typeface="+mn-lt"/>
                <a:cs typeface="+mn-lt"/>
              </a:rPr>
              <a:t>extends</a:t>
            </a:r>
            <a:r>
              <a:rPr lang="fr-FR" sz="1800" dirty="0">
                <a:ea typeface="+mn-lt"/>
                <a:cs typeface="+mn-lt"/>
              </a:rPr>
              <a:t> </a:t>
            </a:r>
            <a:r>
              <a:rPr lang="fr-FR" sz="1800" dirty="0" err="1">
                <a:ea typeface="+mn-lt"/>
                <a:cs typeface="+mn-lt"/>
              </a:rPr>
              <a:t>Git's</a:t>
            </a:r>
            <a:r>
              <a:rPr lang="fr-FR" sz="1800" dirty="0">
                <a:ea typeface="+mn-lt"/>
                <a:cs typeface="+mn-lt"/>
              </a:rPr>
              <a:t> </a:t>
            </a:r>
            <a:r>
              <a:rPr lang="fr-FR" sz="1800" dirty="0" err="1">
                <a:ea typeface="+mn-lt"/>
                <a:cs typeface="+mn-lt"/>
              </a:rPr>
              <a:t>capabilities</a:t>
            </a:r>
            <a:r>
              <a:rPr lang="fr-FR" sz="1800" dirty="0">
                <a:ea typeface="+mn-lt"/>
                <a:cs typeface="+mn-lt"/>
              </a:rPr>
              <a:t> by </a:t>
            </a:r>
            <a:r>
              <a:rPr lang="fr-FR" sz="1800" dirty="0" err="1">
                <a:ea typeface="+mn-lt"/>
                <a:cs typeface="+mn-lt"/>
              </a:rPr>
              <a:t>providing</a:t>
            </a:r>
            <a:r>
              <a:rPr lang="fr-FR" sz="1800" dirty="0">
                <a:ea typeface="+mn-lt"/>
                <a:cs typeface="+mn-lt"/>
              </a:rPr>
              <a:t> a collaborative online platform for </a:t>
            </a:r>
            <a:r>
              <a:rPr lang="fr-FR" sz="1800" dirty="0" err="1">
                <a:ea typeface="+mn-lt"/>
                <a:cs typeface="+mn-lt"/>
              </a:rPr>
              <a:t>developers</a:t>
            </a:r>
            <a:r>
              <a:rPr lang="fr-FR" sz="1800" dirty="0">
                <a:ea typeface="+mn-lt"/>
                <a:cs typeface="+mn-lt"/>
              </a:rPr>
              <a:t> to host, </a:t>
            </a:r>
            <a:r>
              <a:rPr lang="fr-FR" sz="1800" dirty="0" err="1">
                <a:ea typeface="+mn-lt"/>
                <a:cs typeface="+mn-lt"/>
              </a:rPr>
              <a:t>review</a:t>
            </a:r>
            <a:r>
              <a:rPr lang="fr-FR" sz="1800" dirty="0">
                <a:ea typeface="+mn-lt"/>
                <a:cs typeface="+mn-lt"/>
              </a:rPr>
              <a:t>, and manage code repositories. </a:t>
            </a:r>
            <a:endParaRPr lang="fr-FR">
              <a:ea typeface="+mn-lt"/>
              <a:cs typeface="+mn-lt"/>
            </a:endParaRPr>
          </a:p>
          <a:p>
            <a:r>
              <a:rPr lang="fr-FR" sz="1800" dirty="0">
                <a:ea typeface="+mn-lt"/>
                <a:cs typeface="+mn-lt"/>
              </a:rPr>
              <a:t># 3.2 </a:t>
            </a:r>
            <a:r>
              <a:rPr lang="fr-FR" sz="1800" b="1" u="sng" dirty="0">
                <a:ea typeface="+mn-lt"/>
                <a:cs typeface="+mn-lt"/>
              </a:rPr>
              <a:t>Key </a:t>
            </a:r>
            <a:r>
              <a:rPr lang="fr-FR" sz="1800" b="1" u="sng" err="1">
                <a:ea typeface="+mn-lt"/>
                <a:cs typeface="+mn-lt"/>
              </a:rPr>
              <a:t>Features</a:t>
            </a:r>
            <a:r>
              <a:rPr lang="fr-FR" sz="1800" b="1" u="sng" dirty="0">
                <a:ea typeface="+mn-lt"/>
                <a:cs typeface="+mn-lt"/>
              </a:rPr>
              <a:t> </a:t>
            </a:r>
            <a:endParaRPr lang="fr-FR" b="1" u="sng" dirty="0">
              <a:ea typeface="+mn-lt"/>
              <a:cs typeface="+mn-lt"/>
            </a:endParaRPr>
          </a:p>
          <a:p>
            <a:pPr marL="0" indent="0">
              <a:buNone/>
            </a:pPr>
            <a:r>
              <a:rPr lang="fr-FR" sz="1800" dirty="0">
                <a:ea typeface="+mn-lt"/>
                <a:cs typeface="+mn-lt"/>
              </a:rPr>
              <a:t>Repository </a:t>
            </a:r>
            <a:r>
              <a:rPr lang="fr-FR" sz="1800" err="1">
                <a:ea typeface="+mn-lt"/>
                <a:cs typeface="+mn-lt"/>
              </a:rPr>
              <a:t>Hosting</a:t>
            </a:r>
            <a:r>
              <a:rPr lang="fr-FR" sz="1800" dirty="0">
                <a:ea typeface="+mn-lt"/>
                <a:cs typeface="+mn-lt"/>
              </a:rPr>
              <a:t>: Store and manage Git repositories online. </a:t>
            </a:r>
            <a:endParaRPr lang="fr-FR" dirty="0">
              <a:ea typeface="+mn-lt"/>
              <a:cs typeface="+mn-lt"/>
            </a:endParaRPr>
          </a:p>
          <a:p>
            <a:pPr marL="0" indent="0">
              <a:buNone/>
            </a:pPr>
            <a:r>
              <a:rPr lang="fr-FR" sz="1800" dirty="0">
                <a:ea typeface="+mn-lt"/>
                <a:cs typeface="+mn-lt"/>
              </a:rPr>
              <a:t>Pull </a:t>
            </a:r>
            <a:r>
              <a:rPr lang="fr-FR" sz="1800" dirty="0" err="1">
                <a:ea typeface="+mn-lt"/>
                <a:cs typeface="+mn-lt"/>
              </a:rPr>
              <a:t>Requests</a:t>
            </a:r>
            <a:r>
              <a:rPr lang="fr-FR" sz="1800" dirty="0">
                <a:ea typeface="+mn-lt"/>
                <a:cs typeface="+mn-lt"/>
              </a:rPr>
              <a:t>: Propose changes and manage code </a:t>
            </a:r>
            <a:r>
              <a:rPr lang="fr-FR" sz="1800" dirty="0" err="1">
                <a:ea typeface="+mn-lt"/>
                <a:cs typeface="+mn-lt"/>
              </a:rPr>
              <a:t>review</a:t>
            </a:r>
            <a:r>
              <a:rPr lang="fr-FR" sz="1800" dirty="0">
                <a:ea typeface="+mn-lt"/>
                <a:cs typeface="+mn-lt"/>
              </a:rPr>
              <a:t> </a:t>
            </a:r>
            <a:r>
              <a:rPr lang="fr-FR" sz="1800" dirty="0" err="1">
                <a:ea typeface="+mn-lt"/>
                <a:cs typeface="+mn-lt"/>
              </a:rPr>
              <a:t>processes</a:t>
            </a:r>
            <a:r>
              <a:rPr lang="fr-FR" sz="1800" dirty="0">
                <a:ea typeface="+mn-lt"/>
                <a:cs typeface="+mn-lt"/>
              </a:rPr>
              <a:t>.</a:t>
            </a:r>
            <a:endParaRPr lang="fr-FR" dirty="0">
              <a:ea typeface="+mn-lt"/>
              <a:cs typeface="+mn-lt"/>
            </a:endParaRPr>
          </a:p>
          <a:p>
            <a:pPr marL="0" indent="0">
              <a:buNone/>
            </a:pPr>
            <a:r>
              <a:rPr lang="fr-FR" sz="1800" dirty="0">
                <a:ea typeface="+mn-lt"/>
                <a:cs typeface="+mn-lt"/>
              </a:rPr>
              <a:t>Issue </a:t>
            </a:r>
            <a:r>
              <a:rPr lang="fr-FR" sz="1800" dirty="0" err="1">
                <a:ea typeface="+mn-lt"/>
                <a:cs typeface="+mn-lt"/>
              </a:rPr>
              <a:t>Tracking</a:t>
            </a:r>
            <a:r>
              <a:rPr lang="fr-FR" sz="1800" dirty="0">
                <a:ea typeface="+mn-lt"/>
                <a:cs typeface="+mn-lt"/>
              </a:rPr>
              <a:t>: Track bugs, </a:t>
            </a:r>
            <a:r>
              <a:rPr lang="fr-FR" sz="1800" dirty="0" err="1">
                <a:ea typeface="+mn-lt"/>
                <a:cs typeface="+mn-lt"/>
              </a:rPr>
              <a:t>enhancements</a:t>
            </a:r>
            <a:r>
              <a:rPr lang="fr-FR" sz="1800" dirty="0">
                <a:ea typeface="+mn-lt"/>
                <a:cs typeface="+mn-lt"/>
              </a:rPr>
              <a:t>, and </a:t>
            </a:r>
            <a:r>
              <a:rPr lang="fr-FR" sz="1800" dirty="0" err="1">
                <a:ea typeface="+mn-lt"/>
                <a:cs typeface="+mn-lt"/>
              </a:rPr>
              <a:t>tasks</a:t>
            </a:r>
            <a:r>
              <a:rPr lang="fr-FR" sz="1800" dirty="0">
                <a:ea typeface="+mn-lt"/>
                <a:cs typeface="+mn-lt"/>
              </a:rPr>
              <a:t>. </a:t>
            </a:r>
            <a:endParaRPr lang="fr-FR">
              <a:ea typeface="+mn-lt"/>
              <a:cs typeface="+mn-lt"/>
            </a:endParaRPr>
          </a:p>
          <a:p>
            <a:r>
              <a:rPr lang="fr-FR" sz="1800" dirty="0">
                <a:ea typeface="+mn-lt"/>
                <a:cs typeface="+mn-lt"/>
              </a:rPr>
              <a:t># 3.3 </a:t>
            </a:r>
            <a:r>
              <a:rPr lang="fr-FR" sz="1800" b="1" u="sng" err="1">
                <a:ea typeface="+mn-lt"/>
                <a:cs typeface="+mn-lt"/>
              </a:rPr>
              <a:t>Benefits</a:t>
            </a:r>
            <a:endParaRPr lang="fr-FR" b="1" u="sng" err="1">
              <a:ea typeface="+mn-lt"/>
              <a:cs typeface="+mn-lt"/>
            </a:endParaRPr>
          </a:p>
          <a:p>
            <a:pPr marL="0" indent="0">
              <a:buNone/>
            </a:pPr>
            <a:r>
              <a:rPr lang="fr-FR" sz="1800" dirty="0">
                <a:ea typeface="+mn-lt"/>
                <a:cs typeface="+mn-lt"/>
              </a:rPr>
              <a:t> GitHub </a:t>
            </a:r>
            <a:r>
              <a:rPr lang="fr-FR" sz="1800" dirty="0" err="1">
                <a:ea typeface="+mn-lt"/>
                <a:cs typeface="+mn-lt"/>
              </a:rPr>
              <a:t>facilitates</a:t>
            </a:r>
            <a:r>
              <a:rPr lang="fr-FR" sz="1800" dirty="0">
                <a:ea typeface="+mn-lt"/>
                <a:cs typeface="+mn-lt"/>
              </a:rPr>
              <a:t> a collaborative and transparent </a:t>
            </a:r>
            <a:r>
              <a:rPr lang="fr-FR" sz="1800" dirty="0" err="1">
                <a:ea typeface="+mn-lt"/>
                <a:cs typeface="+mn-lt"/>
              </a:rPr>
              <a:t>development</a:t>
            </a:r>
            <a:r>
              <a:rPr lang="fr-FR" sz="1800" dirty="0">
                <a:ea typeface="+mn-lt"/>
                <a:cs typeface="+mn-lt"/>
              </a:rPr>
              <a:t> workflow, </a:t>
            </a:r>
            <a:r>
              <a:rPr lang="fr-FR" sz="1800" dirty="0" err="1">
                <a:ea typeface="+mn-lt"/>
                <a:cs typeface="+mn-lt"/>
              </a:rPr>
              <a:t>allowing</a:t>
            </a:r>
            <a:r>
              <a:rPr lang="fr-FR" sz="1800" dirty="0">
                <a:ea typeface="+mn-lt"/>
                <a:cs typeface="+mn-lt"/>
              </a:rPr>
              <a:t> teams to </a:t>
            </a:r>
            <a:r>
              <a:rPr lang="fr-FR" sz="1800" dirty="0" err="1">
                <a:ea typeface="+mn-lt"/>
                <a:cs typeface="+mn-lt"/>
              </a:rPr>
              <a:t>work</a:t>
            </a:r>
            <a:r>
              <a:rPr lang="fr-FR" sz="1800" dirty="0">
                <a:ea typeface="+mn-lt"/>
                <a:cs typeface="+mn-lt"/>
              </a:rPr>
              <a:t> </a:t>
            </a:r>
            <a:r>
              <a:rPr lang="fr-FR" sz="1800" dirty="0" err="1">
                <a:ea typeface="+mn-lt"/>
                <a:cs typeface="+mn-lt"/>
              </a:rPr>
              <a:t>seamlessly</a:t>
            </a:r>
            <a:r>
              <a:rPr lang="fr-FR" sz="1800" dirty="0">
                <a:ea typeface="+mn-lt"/>
                <a:cs typeface="+mn-lt"/>
              </a:rPr>
              <a:t>, </a:t>
            </a:r>
            <a:r>
              <a:rPr lang="fr-FR" sz="1800" dirty="0" err="1">
                <a:ea typeface="+mn-lt"/>
                <a:cs typeface="+mn-lt"/>
              </a:rPr>
              <a:t>track</a:t>
            </a:r>
            <a:r>
              <a:rPr lang="fr-FR" sz="1800" dirty="0">
                <a:ea typeface="+mn-lt"/>
                <a:cs typeface="+mn-lt"/>
              </a:rPr>
              <a:t> issues, and </a:t>
            </a:r>
            <a:r>
              <a:rPr lang="fr-FR" sz="1800" dirty="0" err="1">
                <a:ea typeface="+mn-lt"/>
                <a:cs typeface="+mn-lt"/>
              </a:rPr>
              <a:t>contribute</a:t>
            </a:r>
            <a:r>
              <a:rPr lang="fr-FR" sz="1800" dirty="0">
                <a:ea typeface="+mn-lt"/>
                <a:cs typeface="+mn-lt"/>
              </a:rPr>
              <a:t> to </a:t>
            </a:r>
            <a:r>
              <a:rPr lang="fr-FR" sz="1800" dirty="0" err="1">
                <a:ea typeface="+mn-lt"/>
                <a:cs typeface="+mn-lt"/>
              </a:rPr>
              <a:t>projects</a:t>
            </a:r>
            <a:r>
              <a:rPr lang="fr-FR" sz="1800" dirty="0">
                <a:ea typeface="+mn-lt"/>
                <a:cs typeface="+mn-lt"/>
              </a:rPr>
              <a:t> </a:t>
            </a:r>
            <a:r>
              <a:rPr lang="fr-FR" sz="1800" dirty="0" err="1">
                <a:ea typeface="+mn-lt"/>
                <a:cs typeface="+mn-lt"/>
              </a:rPr>
              <a:t>regardless</a:t>
            </a:r>
            <a:r>
              <a:rPr lang="fr-FR" sz="1800" dirty="0">
                <a:ea typeface="+mn-lt"/>
                <a:cs typeface="+mn-lt"/>
              </a:rPr>
              <a:t> of </a:t>
            </a:r>
            <a:r>
              <a:rPr lang="fr-FR" sz="1800" dirty="0" err="1">
                <a:ea typeface="+mn-lt"/>
                <a:cs typeface="+mn-lt"/>
              </a:rPr>
              <a:t>geographical</a:t>
            </a:r>
            <a:r>
              <a:rPr lang="fr-FR" sz="1800" dirty="0">
                <a:ea typeface="+mn-lt"/>
                <a:cs typeface="+mn-lt"/>
              </a:rPr>
              <a:t> location. </a:t>
            </a:r>
            <a:endParaRPr lang="fr-FR">
              <a:ea typeface="+mn-lt"/>
              <a:cs typeface="+mn-lt"/>
            </a:endParaRPr>
          </a:p>
          <a:p>
            <a:r>
              <a:rPr lang="fr-FR" sz="1800" dirty="0">
                <a:ea typeface="+mn-lt"/>
                <a:cs typeface="+mn-lt"/>
              </a:rPr>
              <a:t># </a:t>
            </a:r>
            <a:r>
              <a:rPr lang="fr-FR" sz="1900" dirty="0">
                <a:ea typeface="+mn-lt"/>
                <a:cs typeface="+mn-lt"/>
              </a:rPr>
              <a:t>4</a:t>
            </a:r>
            <a:r>
              <a:rPr lang="fr-FR" sz="1800" dirty="0">
                <a:ea typeface="+mn-lt"/>
                <a:cs typeface="+mn-lt"/>
              </a:rPr>
              <a:t>. </a:t>
            </a:r>
            <a:r>
              <a:rPr lang="fr-FR" b="1" u="sng" dirty="0" err="1">
                <a:ea typeface="+mn-lt"/>
                <a:cs typeface="+mn-lt"/>
              </a:rPr>
              <a:t>Integration</a:t>
            </a:r>
            <a:r>
              <a:rPr lang="fr-FR" b="1" u="sng" dirty="0">
                <a:ea typeface="+mn-lt"/>
                <a:cs typeface="+mn-lt"/>
              </a:rPr>
              <a:t> and Collaboration </a:t>
            </a:r>
          </a:p>
          <a:p>
            <a:r>
              <a:rPr lang="fr-FR" sz="1800" dirty="0">
                <a:ea typeface="+mn-lt"/>
                <a:cs typeface="+mn-lt"/>
              </a:rPr>
              <a:t># 4.1 Team Collaboration</a:t>
            </a:r>
            <a:endParaRPr lang="fr-FR" dirty="0">
              <a:ea typeface="+mn-lt"/>
              <a:cs typeface="+mn-lt"/>
            </a:endParaRPr>
          </a:p>
          <a:p>
            <a:pPr marL="0" indent="0">
              <a:buNone/>
            </a:pPr>
            <a:r>
              <a:rPr lang="fr-FR" sz="1800" dirty="0">
                <a:ea typeface="+mn-lt"/>
                <a:cs typeface="+mn-lt"/>
              </a:rPr>
              <a:t> GitHub </a:t>
            </a:r>
            <a:r>
              <a:rPr lang="fr-FR" sz="1800" dirty="0" err="1">
                <a:ea typeface="+mn-lt"/>
                <a:cs typeface="+mn-lt"/>
              </a:rPr>
              <a:t>promotes</a:t>
            </a:r>
            <a:r>
              <a:rPr lang="fr-FR" sz="1800" dirty="0">
                <a:ea typeface="+mn-lt"/>
                <a:cs typeface="+mn-lt"/>
              </a:rPr>
              <a:t> team collaboration by </a:t>
            </a:r>
            <a:r>
              <a:rPr lang="fr-FR" sz="1800" dirty="0" err="1">
                <a:ea typeface="+mn-lt"/>
                <a:cs typeface="+mn-lt"/>
              </a:rPr>
              <a:t>providing</a:t>
            </a:r>
            <a:r>
              <a:rPr lang="fr-FR" sz="1800" dirty="0">
                <a:ea typeface="+mn-lt"/>
                <a:cs typeface="+mn-lt"/>
              </a:rPr>
              <a:t> a </a:t>
            </a:r>
            <a:r>
              <a:rPr lang="fr-FR" sz="1800" dirty="0" err="1">
                <a:ea typeface="+mn-lt"/>
                <a:cs typeface="+mn-lt"/>
              </a:rPr>
              <a:t>centralized</a:t>
            </a:r>
            <a:r>
              <a:rPr lang="fr-FR" sz="1800" dirty="0">
                <a:ea typeface="+mn-lt"/>
                <a:cs typeface="+mn-lt"/>
              </a:rPr>
              <a:t> platform </a:t>
            </a:r>
            <a:r>
              <a:rPr lang="fr-FR" sz="1800" dirty="0" err="1">
                <a:ea typeface="+mn-lt"/>
                <a:cs typeface="+mn-lt"/>
              </a:rPr>
              <a:t>where</a:t>
            </a:r>
            <a:r>
              <a:rPr lang="fr-FR" sz="1800" dirty="0">
                <a:ea typeface="+mn-lt"/>
                <a:cs typeface="+mn-lt"/>
              </a:rPr>
              <a:t> </a:t>
            </a:r>
            <a:r>
              <a:rPr lang="fr-FR" sz="1800" dirty="0" err="1">
                <a:ea typeface="+mn-lt"/>
                <a:cs typeface="+mn-lt"/>
              </a:rPr>
              <a:t>developers</a:t>
            </a:r>
            <a:r>
              <a:rPr lang="fr-FR" sz="1800" dirty="0">
                <a:ea typeface="+mn-lt"/>
                <a:cs typeface="+mn-lt"/>
              </a:rPr>
              <a:t> can </a:t>
            </a:r>
            <a:r>
              <a:rPr lang="fr-FR" sz="1800" dirty="0" err="1">
                <a:ea typeface="+mn-lt"/>
                <a:cs typeface="+mn-lt"/>
              </a:rPr>
              <a:t>contribute</a:t>
            </a:r>
            <a:r>
              <a:rPr lang="fr-FR" sz="1800" dirty="0">
                <a:ea typeface="+mn-lt"/>
                <a:cs typeface="+mn-lt"/>
              </a:rPr>
              <a:t> to </a:t>
            </a:r>
            <a:r>
              <a:rPr lang="fr-FR" sz="1800" dirty="0" err="1">
                <a:ea typeface="+mn-lt"/>
                <a:cs typeface="+mn-lt"/>
              </a:rPr>
              <a:t>projects</a:t>
            </a:r>
            <a:r>
              <a:rPr lang="fr-FR" sz="1800" dirty="0">
                <a:ea typeface="+mn-lt"/>
                <a:cs typeface="+mn-lt"/>
              </a:rPr>
              <a:t>, </a:t>
            </a:r>
            <a:r>
              <a:rPr lang="fr-FR" sz="1800" dirty="0" err="1">
                <a:ea typeface="+mn-lt"/>
                <a:cs typeface="+mn-lt"/>
              </a:rPr>
              <a:t>discuss</a:t>
            </a:r>
            <a:r>
              <a:rPr lang="fr-FR" sz="1800" dirty="0">
                <a:ea typeface="+mn-lt"/>
                <a:cs typeface="+mn-lt"/>
              </a:rPr>
              <a:t> changes, and manage </a:t>
            </a:r>
            <a:r>
              <a:rPr lang="fr-FR" sz="1800" dirty="0" err="1">
                <a:ea typeface="+mn-lt"/>
                <a:cs typeface="+mn-lt"/>
              </a:rPr>
              <a:t>tasks</a:t>
            </a:r>
            <a:r>
              <a:rPr lang="fr-FR" sz="1800" dirty="0">
                <a:ea typeface="+mn-lt"/>
                <a:cs typeface="+mn-lt"/>
              </a:rPr>
              <a:t>. </a:t>
            </a:r>
            <a:endParaRPr lang="fr-FR">
              <a:ea typeface="+mn-lt"/>
              <a:cs typeface="+mn-lt"/>
            </a:endParaRPr>
          </a:p>
          <a:p>
            <a:r>
              <a:rPr lang="fr-FR" sz="1800" dirty="0">
                <a:ea typeface="+mn-lt"/>
                <a:cs typeface="+mn-lt"/>
              </a:rPr>
              <a:t># 4.2 </a:t>
            </a:r>
            <a:r>
              <a:rPr lang="fr-FR" sz="1800" dirty="0" err="1">
                <a:ea typeface="+mn-lt"/>
                <a:cs typeface="+mn-lt"/>
              </a:rPr>
              <a:t>Integration</a:t>
            </a:r>
            <a:r>
              <a:rPr lang="fr-FR" sz="1800" dirty="0">
                <a:ea typeface="+mn-lt"/>
                <a:cs typeface="+mn-lt"/>
              </a:rPr>
              <a:t> </a:t>
            </a:r>
            <a:r>
              <a:rPr lang="fr-FR" sz="1800" dirty="0" err="1">
                <a:ea typeface="+mn-lt"/>
                <a:cs typeface="+mn-lt"/>
              </a:rPr>
              <a:t>with</a:t>
            </a:r>
            <a:r>
              <a:rPr lang="fr-FR" sz="1800" dirty="0">
                <a:ea typeface="+mn-lt"/>
                <a:cs typeface="+mn-lt"/>
              </a:rPr>
              <a:t> CI/CD</a:t>
            </a:r>
            <a:endParaRPr lang="fr-FR" dirty="0">
              <a:ea typeface="+mn-lt"/>
              <a:cs typeface="+mn-lt"/>
            </a:endParaRPr>
          </a:p>
          <a:p>
            <a:pPr marL="0" indent="0">
              <a:buNone/>
            </a:pPr>
            <a:r>
              <a:rPr lang="fr-FR" sz="1800" dirty="0">
                <a:ea typeface="+mn-lt"/>
                <a:cs typeface="+mn-lt"/>
              </a:rPr>
              <a:t> </a:t>
            </a:r>
            <a:r>
              <a:rPr lang="fr-FR" sz="1800" dirty="0" err="1">
                <a:ea typeface="+mn-lt"/>
                <a:cs typeface="+mn-lt"/>
              </a:rPr>
              <a:t>Integration</a:t>
            </a:r>
            <a:r>
              <a:rPr lang="fr-FR" sz="1800" dirty="0">
                <a:ea typeface="+mn-lt"/>
                <a:cs typeface="+mn-lt"/>
              </a:rPr>
              <a:t> </a:t>
            </a:r>
            <a:r>
              <a:rPr lang="fr-FR" sz="1800" dirty="0" err="1">
                <a:ea typeface="+mn-lt"/>
                <a:cs typeface="+mn-lt"/>
              </a:rPr>
              <a:t>with</a:t>
            </a:r>
            <a:r>
              <a:rPr lang="fr-FR" sz="1800" dirty="0">
                <a:ea typeface="+mn-lt"/>
                <a:cs typeface="+mn-lt"/>
              </a:rPr>
              <a:t> </a:t>
            </a:r>
            <a:r>
              <a:rPr lang="fr-FR" sz="1800" dirty="0" err="1">
                <a:ea typeface="+mn-lt"/>
                <a:cs typeface="+mn-lt"/>
              </a:rPr>
              <a:t>Continuous</a:t>
            </a:r>
            <a:r>
              <a:rPr lang="fr-FR" sz="1800" dirty="0">
                <a:ea typeface="+mn-lt"/>
                <a:cs typeface="+mn-lt"/>
              </a:rPr>
              <a:t> </a:t>
            </a:r>
            <a:r>
              <a:rPr lang="fr-FR" sz="1800" dirty="0" err="1">
                <a:ea typeface="+mn-lt"/>
                <a:cs typeface="+mn-lt"/>
              </a:rPr>
              <a:t>Integration</a:t>
            </a:r>
            <a:r>
              <a:rPr lang="fr-FR" sz="1800" dirty="0">
                <a:ea typeface="+mn-lt"/>
                <a:cs typeface="+mn-lt"/>
              </a:rPr>
              <a:t>/</a:t>
            </a:r>
            <a:r>
              <a:rPr lang="fr-FR" sz="1800" dirty="0" err="1">
                <a:ea typeface="+mn-lt"/>
                <a:cs typeface="+mn-lt"/>
              </a:rPr>
              <a:t>Continuous</a:t>
            </a:r>
            <a:r>
              <a:rPr lang="fr-FR" sz="1800" dirty="0">
                <a:ea typeface="+mn-lt"/>
                <a:cs typeface="+mn-lt"/>
              </a:rPr>
              <a:t> </a:t>
            </a:r>
            <a:r>
              <a:rPr lang="fr-FR" sz="1800" dirty="0" err="1">
                <a:ea typeface="+mn-lt"/>
                <a:cs typeface="+mn-lt"/>
              </a:rPr>
              <a:t>Deployment</a:t>
            </a:r>
            <a:r>
              <a:rPr lang="fr-FR" sz="1800" dirty="0">
                <a:ea typeface="+mn-lt"/>
                <a:cs typeface="+mn-lt"/>
              </a:rPr>
              <a:t> (CI/CD) pipelines </a:t>
            </a:r>
            <a:r>
              <a:rPr lang="fr-FR" sz="1800" dirty="0" err="1">
                <a:ea typeface="+mn-lt"/>
                <a:cs typeface="+mn-lt"/>
              </a:rPr>
              <a:t>ensures</a:t>
            </a:r>
            <a:r>
              <a:rPr lang="fr-FR" sz="1800" dirty="0">
                <a:ea typeface="+mn-lt"/>
                <a:cs typeface="+mn-lt"/>
              </a:rPr>
              <a:t> </a:t>
            </a:r>
            <a:r>
              <a:rPr lang="fr-FR" sz="1800" dirty="0" err="1">
                <a:ea typeface="+mn-lt"/>
                <a:cs typeface="+mn-lt"/>
              </a:rPr>
              <a:t>automated</a:t>
            </a:r>
            <a:r>
              <a:rPr lang="fr-FR" sz="1800" dirty="0">
                <a:ea typeface="+mn-lt"/>
                <a:cs typeface="+mn-lt"/>
              </a:rPr>
              <a:t> </a:t>
            </a:r>
            <a:r>
              <a:rPr lang="fr-FR" sz="1800" dirty="0" err="1">
                <a:ea typeface="+mn-lt"/>
                <a:cs typeface="+mn-lt"/>
              </a:rPr>
              <a:t>testing</a:t>
            </a:r>
            <a:r>
              <a:rPr lang="fr-FR" sz="1800" dirty="0">
                <a:ea typeface="+mn-lt"/>
                <a:cs typeface="+mn-lt"/>
              </a:rPr>
              <a:t> and </a:t>
            </a:r>
            <a:r>
              <a:rPr lang="fr-FR" sz="1800" dirty="0" err="1">
                <a:ea typeface="+mn-lt"/>
                <a:cs typeface="+mn-lt"/>
              </a:rPr>
              <a:t>deployment</a:t>
            </a:r>
            <a:r>
              <a:rPr lang="fr-FR" sz="1800" dirty="0">
                <a:ea typeface="+mn-lt"/>
                <a:cs typeface="+mn-lt"/>
              </a:rPr>
              <a:t> </a:t>
            </a:r>
            <a:r>
              <a:rPr lang="fr-FR" sz="1800" dirty="0" err="1">
                <a:ea typeface="+mn-lt"/>
                <a:cs typeface="+mn-lt"/>
              </a:rPr>
              <a:t>processes</a:t>
            </a:r>
            <a:r>
              <a:rPr lang="fr-FR" sz="1800" dirty="0">
                <a:ea typeface="+mn-lt"/>
                <a:cs typeface="+mn-lt"/>
              </a:rPr>
              <a:t>, </a:t>
            </a:r>
            <a:r>
              <a:rPr lang="fr-FR" sz="1800" dirty="0" err="1">
                <a:ea typeface="+mn-lt"/>
                <a:cs typeface="+mn-lt"/>
              </a:rPr>
              <a:t>improving</a:t>
            </a:r>
            <a:r>
              <a:rPr lang="fr-FR" sz="1800" dirty="0">
                <a:ea typeface="+mn-lt"/>
                <a:cs typeface="+mn-lt"/>
              </a:rPr>
              <a:t> code </a:t>
            </a:r>
            <a:r>
              <a:rPr lang="fr-FR" sz="1800" dirty="0" err="1">
                <a:ea typeface="+mn-lt"/>
                <a:cs typeface="+mn-lt"/>
              </a:rPr>
              <a:t>quality</a:t>
            </a:r>
            <a:r>
              <a:rPr lang="fr-FR" sz="1800" dirty="0">
                <a:ea typeface="+mn-lt"/>
                <a:cs typeface="+mn-lt"/>
              </a:rPr>
              <a:t>. </a:t>
            </a:r>
            <a:endParaRPr lang="fr-FR">
              <a:ea typeface="+mn-lt"/>
              <a:cs typeface="+mn-lt"/>
            </a:endParaRPr>
          </a:p>
          <a:p>
            <a:r>
              <a:rPr lang="fr-FR" sz="1800" dirty="0">
                <a:ea typeface="+mn-lt"/>
                <a:cs typeface="+mn-lt"/>
              </a:rPr>
              <a:t># 5.</a:t>
            </a:r>
            <a:r>
              <a:rPr lang="fr-FR" sz="1900" dirty="0">
                <a:ea typeface="+mn-lt"/>
                <a:cs typeface="+mn-lt"/>
              </a:rPr>
              <a:t> </a:t>
            </a:r>
            <a:r>
              <a:rPr lang="fr-FR" sz="1900" b="1" u="sng" dirty="0">
                <a:ea typeface="+mn-lt"/>
                <a:cs typeface="+mn-lt"/>
              </a:rPr>
              <a:t>Impact on Open Source </a:t>
            </a:r>
            <a:r>
              <a:rPr lang="fr-FR" sz="1900" b="1" u="sng" err="1">
                <a:ea typeface="+mn-lt"/>
                <a:cs typeface="+mn-lt"/>
              </a:rPr>
              <a:t>Development</a:t>
            </a:r>
            <a:endParaRPr lang="fr-FR" sz="1900" b="1" u="sng">
              <a:ea typeface="+mn-lt"/>
              <a:cs typeface="+mn-lt"/>
            </a:endParaRPr>
          </a:p>
          <a:p>
            <a:r>
              <a:rPr lang="fr-FR" sz="1800" dirty="0">
                <a:ea typeface="+mn-lt"/>
                <a:cs typeface="+mn-lt"/>
              </a:rPr>
              <a:t> GitHub has </a:t>
            </a:r>
            <a:r>
              <a:rPr lang="fr-FR" sz="1800" dirty="0" err="1">
                <a:ea typeface="+mn-lt"/>
                <a:cs typeface="+mn-lt"/>
              </a:rPr>
              <a:t>become</a:t>
            </a:r>
            <a:r>
              <a:rPr lang="fr-FR" sz="1800" dirty="0">
                <a:ea typeface="+mn-lt"/>
                <a:cs typeface="+mn-lt"/>
              </a:rPr>
              <a:t> a </a:t>
            </a:r>
            <a:r>
              <a:rPr lang="fr-FR" sz="1800" dirty="0" err="1">
                <a:ea typeface="+mn-lt"/>
                <a:cs typeface="+mn-lt"/>
              </a:rPr>
              <a:t>cornerstone</a:t>
            </a:r>
            <a:r>
              <a:rPr lang="fr-FR" sz="1800" dirty="0">
                <a:ea typeface="+mn-lt"/>
                <a:cs typeface="+mn-lt"/>
              </a:rPr>
              <a:t> for open-source </a:t>
            </a:r>
            <a:r>
              <a:rPr lang="fr-FR" sz="1800" dirty="0" err="1">
                <a:ea typeface="+mn-lt"/>
                <a:cs typeface="+mn-lt"/>
              </a:rPr>
              <a:t>projects</a:t>
            </a:r>
            <a:r>
              <a:rPr lang="fr-FR" sz="1800" dirty="0">
                <a:ea typeface="+mn-lt"/>
                <a:cs typeface="+mn-lt"/>
              </a:rPr>
              <a:t>, </a:t>
            </a:r>
            <a:r>
              <a:rPr lang="fr-FR" sz="1800" dirty="0" err="1">
                <a:ea typeface="+mn-lt"/>
                <a:cs typeface="+mn-lt"/>
              </a:rPr>
              <a:t>fostering</a:t>
            </a:r>
            <a:r>
              <a:rPr lang="fr-FR" sz="1800" dirty="0">
                <a:ea typeface="+mn-lt"/>
                <a:cs typeface="+mn-lt"/>
              </a:rPr>
              <a:t> a global </a:t>
            </a:r>
            <a:r>
              <a:rPr lang="fr-FR" sz="1800" dirty="0" err="1">
                <a:ea typeface="+mn-lt"/>
                <a:cs typeface="+mn-lt"/>
              </a:rPr>
              <a:t>community</a:t>
            </a:r>
            <a:r>
              <a:rPr lang="fr-FR" sz="1800" dirty="0">
                <a:ea typeface="+mn-lt"/>
                <a:cs typeface="+mn-lt"/>
              </a:rPr>
              <a:t> of </a:t>
            </a:r>
            <a:r>
              <a:rPr lang="fr-FR" sz="1800" dirty="0" err="1">
                <a:ea typeface="+mn-lt"/>
                <a:cs typeface="+mn-lt"/>
              </a:rPr>
              <a:t>developers</a:t>
            </a:r>
            <a:r>
              <a:rPr lang="fr-FR" sz="1800" dirty="0">
                <a:ea typeface="+mn-lt"/>
                <a:cs typeface="+mn-lt"/>
              </a:rPr>
              <a:t> </a:t>
            </a:r>
            <a:r>
              <a:rPr lang="fr-FR" sz="1800" dirty="0" err="1">
                <a:ea typeface="+mn-lt"/>
                <a:cs typeface="+mn-lt"/>
              </a:rPr>
              <a:t>who</a:t>
            </a:r>
            <a:r>
              <a:rPr lang="fr-FR" sz="1800" dirty="0">
                <a:ea typeface="+mn-lt"/>
                <a:cs typeface="+mn-lt"/>
              </a:rPr>
              <a:t> can </a:t>
            </a:r>
            <a:r>
              <a:rPr lang="fr-FR" sz="1800" dirty="0" err="1">
                <a:ea typeface="+mn-lt"/>
                <a:cs typeface="+mn-lt"/>
              </a:rPr>
              <a:t>contribute</a:t>
            </a:r>
            <a:r>
              <a:rPr lang="fr-FR" sz="1800" dirty="0">
                <a:ea typeface="+mn-lt"/>
                <a:cs typeface="+mn-lt"/>
              </a:rPr>
              <a:t> to and </a:t>
            </a:r>
            <a:r>
              <a:rPr lang="fr-FR" sz="1800" dirty="0" err="1">
                <a:ea typeface="+mn-lt"/>
                <a:cs typeface="+mn-lt"/>
              </a:rPr>
              <a:t>benefit</a:t>
            </a:r>
            <a:r>
              <a:rPr lang="fr-FR" sz="1800" dirty="0">
                <a:ea typeface="+mn-lt"/>
                <a:cs typeface="+mn-lt"/>
              </a:rPr>
              <a:t> </a:t>
            </a:r>
            <a:r>
              <a:rPr lang="fr-FR" sz="1800" dirty="0" err="1">
                <a:ea typeface="+mn-lt"/>
                <a:cs typeface="+mn-lt"/>
              </a:rPr>
              <a:t>from</a:t>
            </a:r>
            <a:r>
              <a:rPr lang="fr-FR" sz="1800" dirty="0">
                <a:ea typeface="+mn-lt"/>
                <a:cs typeface="+mn-lt"/>
              </a:rPr>
              <a:t> a </a:t>
            </a:r>
            <a:r>
              <a:rPr lang="fr-FR" sz="1800" dirty="0" err="1">
                <a:ea typeface="+mn-lt"/>
                <a:cs typeface="+mn-lt"/>
              </a:rPr>
              <a:t>vast</a:t>
            </a:r>
            <a:r>
              <a:rPr lang="fr-FR" sz="1800" dirty="0">
                <a:ea typeface="+mn-lt"/>
                <a:cs typeface="+mn-lt"/>
              </a:rPr>
              <a:t> </a:t>
            </a:r>
            <a:r>
              <a:rPr lang="fr-FR" sz="1800" dirty="0" err="1">
                <a:ea typeface="+mn-lt"/>
                <a:cs typeface="+mn-lt"/>
              </a:rPr>
              <a:t>array</a:t>
            </a:r>
            <a:r>
              <a:rPr lang="fr-FR" sz="1800" dirty="0">
                <a:ea typeface="+mn-lt"/>
                <a:cs typeface="+mn-lt"/>
              </a:rPr>
              <a:t> of </a:t>
            </a:r>
            <a:r>
              <a:rPr lang="fr-FR" sz="1800" dirty="0" err="1">
                <a:ea typeface="+mn-lt"/>
                <a:cs typeface="+mn-lt"/>
              </a:rPr>
              <a:t>projects</a:t>
            </a:r>
            <a:r>
              <a:rPr lang="fr-FR" sz="1800" dirty="0">
                <a:ea typeface="+mn-lt"/>
                <a:cs typeface="+mn-lt"/>
              </a:rPr>
              <a:t>. </a:t>
            </a:r>
            <a:endParaRPr lang="fr-FR">
              <a:ea typeface="+mn-lt"/>
              <a:cs typeface="+mn-lt"/>
            </a:endParaRPr>
          </a:p>
          <a:p>
            <a:r>
              <a:rPr lang="fr-FR" sz="1800" dirty="0">
                <a:ea typeface="+mn-lt"/>
                <a:cs typeface="+mn-lt"/>
              </a:rPr>
              <a:t># 6. </a:t>
            </a:r>
            <a:r>
              <a:rPr lang="fr-FR" sz="1800" b="1" u="sng" dirty="0">
                <a:ea typeface="+mn-lt"/>
                <a:cs typeface="+mn-lt"/>
              </a:rPr>
              <a:t>Conclusion </a:t>
            </a:r>
          </a:p>
          <a:p>
            <a:pPr marL="0" indent="0">
              <a:buNone/>
            </a:pPr>
            <a:r>
              <a:rPr lang="fr-FR" sz="1800" dirty="0">
                <a:ea typeface="+mn-lt"/>
                <a:cs typeface="+mn-lt"/>
              </a:rPr>
              <a:t>In conclusion, Git and GitHub </a:t>
            </a:r>
            <a:r>
              <a:rPr lang="fr-FR" sz="1800" dirty="0" err="1">
                <a:ea typeface="+mn-lt"/>
                <a:cs typeface="+mn-lt"/>
              </a:rPr>
              <a:t>together</a:t>
            </a:r>
            <a:r>
              <a:rPr lang="fr-FR" sz="1800" dirty="0">
                <a:ea typeface="+mn-lt"/>
                <a:cs typeface="+mn-lt"/>
              </a:rPr>
              <a:t> </a:t>
            </a:r>
            <a:r>
              <a:rPr lang="fr-FR" sz="1800" dirty="0" err="1">
                <a:ea typeface="+mn-lt"/>
                <a:cs typeface="+mn-lt"/>
              </a:rPr>
              <a:t>form</a:t>
            </a:r>
            <a:r>
              <a:rPr lang="fr-FR" sz="1800" dirty="0">
                <a:ea typeface="+mn-lt"/>
                <a:cs typeface="+mn-lt"/>
              </a:rPr>
              <a:t> a </a:t>
            </a:r>
            <a:r>
              <a:rPr lang="fr-FR" sz="1800" dirty="0" err="1">
                <a:ea typeface="+mn-lt"/>
                <a:cs typeface="+mn-lt"/>
              </a:rPr>
              <a:t>dynamic</a:t>
            </a:r>
            <a:r>
              <a:rPr lang="fr-FR" sz="1800" dirty="0">
                <a:ea typeface="+mn-lt"/>
                <a:cs typeface="+mn-lt"/>
              </a:rPr>
              <a:t> duo </a:t>
            </a:r>
            <a:r>
              <a:rPr lang="fr-FR" sz="1800" dirty="0" err="1">
                <a:ea typeface="+mn-lt"/>
                <a:cs typeface="+mn-lt"/>
              </a:rPr>
              <a:t>that</a:t>
            </a:r>
            <a:r>
              <a:rPr lang="fr-FR" sz="1800" dirty="0">
                <a:ea typeface="+mn-lt"/>
                <a:cs typeface="+mn-lt"/>
              </a:rPr>
              <a:t> has </a:t>
            </a:r>
            <a:r>
              <a:rPr lang="fr-FR" sz="1800" dirty="0" err="1">
                <a:ea typeface="+mn-lt"/>
                <a:cs typeface="+mn-lt"/>
              </a:rPr>
              <a:t>transformed</a:t>
            </a:r>
            <a:r>
              <a:rPr lang="fr-FR" sz="1800" dirty="0">
                <a:ea typeface="+mn-lt"/>
                <a:cs typeface="+mn-lt"/>
              </a:rPr>
              <a:t> the </a:t>
            </a:r>
            <a:r>
              <a:rPr lang="fr-FR" sz="1800" dirty="0" err="1">
                <a:ea typeface="+mn-lt"/>
                <a:cs typeface="+mn-lt"/>
              </a:rPr>
              <a:t>landscape</a:t>
            </a:r>
            <a:r>
              <a:rPr lang="fr-FR" sz="1800" dirty="0">
                <a:ea typeface="+mn-lt"/>
                <a:cs typeface="+mn-lt"/>
              </a:rPr>
              <a:t> of software </a:t>
            </a:r>
            <a:r>
              <a:rPr lang="fr-FR" sz="1800" dirty="0" err="1">
                <a:ea typeface="+mn-lt"/>
                <a:cs typeface="+mn-lt"/>
              </a:rPr>
              <a:t>development</a:t>
            </a:r>
            <a:r>
              <a:rPr lang="fr-FR" sz="1800" dirty="0">
                <a:ea typeface="+mn-lt"/>
                <a:cs typeface="+mn-lt"/>
              </a:rPr>
              <a:t>. </a:t>
            </a:r>
            <a:r>
              <a:rPr lang="fr-FR" sz="1800" dirty="0" err="1">
                <a:ea typeface="+mn-lt"/>
                <a:cs typeface="+mn-lt"/>
              </a:rPr>
              <a:t>Git's</a:t>
            </a:r>
            <a:r>
              <a:rPr lang="fr-FR" sz="1800" dirty="0">
                <a:ea typeface="+mn-lt"/>
                <a:cs typeface="+mn-lt"/>
              </a:rPr>
              <a:t> version control </a:t>
            </a:r>
            <a:r>
              <a:rPr lang="fr-FR" sz="1800" dirty="0" err="1">
                <a:ea typeface="+mn-lt"/>
                <a:cs typeface="+mn-lt"/>
              </a:rPr>
              <a:t>capabilities</a:t>
            </a:r>
            <a:r>
              <a:rPr lang="fr-FR" sz="1800" dirty="0">
                <a:ea typeface="+mn-lt"/>
                <a:cs typeface="+mn-lt"/>
              </a:rPr>
              <a:t> </a:t>
            </a:r>
            <a:r>
              <a:rPr lang="fr-FR" sz="1800" dirty="0" err="1">
                <a:ea typeface="+mn-lt"/>
                <a:cs typeface="+mn-lt"/>
              </a:rPr>
              <a:t>provide</a:t>
            </a:r>
            <a:r>
              <a:rPr lang="fr-FR" sz="1800" dirty="0">
                <a:ea typeface="+mn-lt"/>
                <a:cs typeface="+mn-lt"/>
              </a:rPr>
              <a:t> a </a:t>
            </a:r>
            <a:r>
              <a:rPr lang="fr-FR" sz="1800" dirty="0" err="1">
                <a:ea typeface="+mn-lt"/>
                <a:cs typeface="+mn-lt"/>
              </a:rPr>
              <a:t>structured</a:t>
            </a:r>
            <a:r>
              <a:rPr lang="fr-FR" sz="1800" dirty="0">
                <a:ea typeface="+mn-lt"/>
                <a:cs typeface="+mn-lt"/>
              </a:rPr>
              <a:t> </a:t>
            </a:r>
            <a:r>
              <a:rPr lang="fr-FR" sz="1800" dirty="0" err="1">
                <a:ea typeface="+mn-lt"/>
                <a:cs typeface="+mn-lt"/>
              </a:rPr>
              <a:t>approach</a:t>
            </a:r>
            <a:r>
              <a:rPr lang="fr-FR" sz="1800" dirty="0">
                <a:ea typeface="+mn-lt"/>
                <a:cs typeface="+mn-lt"/>
              </a:rPr>
              <a:t> to </a:t>
            </a:r>
            <a:r>
              <a:rPr lang="fr-FR" sz="1800" dirty="0" err="1">
                <a:ea typeface="+mn-lt"/>
                <a:cs typeface="+mn-lt"/>
              </a:rPr>
              <a:t>managing</a:t>
            </a:r>
            <a:r>
              <a:rPr lang="fr-FR" sz="1800" dirty="0">
                <a:ea typeface="+mn-lt"/>
                <a:cs typeface="+mn-lt"/>
              </a:rPr>
              <a:t> code changes, </a:t>
            </a:r>
            <a:r>
              <a:rPr lang="fr-FR" sz="1800" dirty="0" err="1">
                <a:ea typeface="+mn-lt"/>
                <a:cs typeface="+mn-lt"/>
              </a:rPr>
              <a:t>while</a:t>
            </a:r>
            <a:r>
              <a:rPr lang="fr-FR" sz="1800" dirty="0">
                <a:ea typeface="+mn-lt"/>
                <a:cs typeface="+mn-lt"/>
              </a:rPr>
              <a:t> </a:t>
            </a:r>
            <a:r>
              <a:rPr lang="fr-FR" sz="1800" dirty="0" err="1">
                <a:ea typeface="+mn-lt"/>
                <a:cs typeface="+mn-lt"/>
              </a:rPr>
              <a:t>GitHub's</a:t>
            </a:r>
            <a:r>
              <a:rPr lang="fr-FR" sz="1800" dirty="0">
                <a:ea typeface="+mn-lt"/>
                <a:cs typeface="+mn-lt"/>
              </a:rPr>
              <a:t> collaborative platform </a:t>
            </a:r>
            <a:r>
              <a:rPr lang="fr-FR" sz="1800" dirty="0" err="1">
                <a:ea typeface="+mn-lt"/>
                <a:cs typeface="+mn-lt"/>
              </a:rPr>
              <a:t>facilitates</a:t>
            </a:r>
            <a:r>
              <a:rPr lang="fr-FR" sz="1800" dirty="0">
                <a:ea typeface="+mn-lt"/>
                <a:cs typeface="+mn-lt"/>
              </a:rPr>
              <a:t> efficient </a:t>
            </a:r>
            <a:r>
              <a:rPr lang="fr-FR" sz="1800" dirty="0" err="1">
                <a:ea typeface="+mn-lt"/>
                <a:cs typeface="+mn-lt"/>
              </a:rPr>
              <a:t>teamwork</a:t>
            </a:r>
            <a:r>
              <a:rPr lang="fr-FR" sz="1800" dirty="0">
                <a:ea typeface="+mn-lt"/>
                <a:cs typeface="+mn-lt"/>
              </a:rPr>
              <a:t>, </a:t>
            </a:r>
            <a:r>
              <a:rPr lang="fr-FR" sz="1800" dirty="0" err="1">
                <a:ea typeface="+mn-lt"/>
                <a:cs typeface="+mn-lt"/>
              </a:rPr>
              <a:t>making</a:t>
            </a:r>
            <a:r>
              <a:rPr lang="fr-FR" sz="1800" dirty="0">
                <a:ea typeface="+mn-lt"/>
                <a:cs typeface="+mn-lt"/>
              </a:rPr>
              <a:t> </a:t>
            </a:r>
            <a:r>
              <a:rPr lang="fr-FR" sz="1800" dirty="0" err="1">
                <a:ea typeface="+mn-lt"/>
                <a:cs typeface="+mn-lt"/>
              </a:rPr>
              <a:t>them</a:t>
            </a:r>
            <a:r>
              <a:rPr lang="fr-FR" sz="1800" dirty="0">
                <a:ea typeface="+mn-lt"/>
                <a:cs typeface="+mn-lt"/>
              </a:rPr>
              <a:t> indispensable </a:t>
            </a:r>
            <a:r>
              <a:rPr lang="fr-FR" sz="1800" dirty="0" err="1">
                <a:ea typeface="+mn-lt"/>
                <a:cs typeface="+mn-lt"/>
              </a:rPr>
              <a:t>tools</a:t>
            </a:r>
            <a:r>
              <a:rPr lang="fr-FR" sz="1800" dirty="0">
                <a:ea typeface="+mn-lt"/>
                <a:cs typeface="+mn-lt"/>
              </a:rPr>
              <a:t> for modern </a:t>
            </a:r>
            <a:r>
              <a:rPr lang="fr-FR" sz="1800" dirty="0" err="1">
                <a:ea typeface="+mn-lt"/>
                <a:cs typeface="+mn-lt"/>
              </a:rPr>
              <a:t>development</a:t>
            </a:r>
            <a:r>
              <a:rPr lang="fr-FR" sz="1800" dirty="0">
                <a:ea typeface="+mn-lt"/>
                <a:cs typeface="+mn-lt"/>
              </a:rPr>
              <a:t> </a:t>
            </a:r>
            <a:r>
              <a:rPr lang="fr-FR" sz="1800" dirty="0" err="1">
                <a:ea typeface="+mn-lt"/>
                <a:cs typeface="+mn-lt"/>
              </a:rPr>
              <a:t>projects</a:t>
            </a:r>
            <a:r>
              <a:rPr lang="fr-FR" sz="1800" dirty="0">
                <a:ea typeface="+mn-lt"/>
                <a:cs typeface="+mn-lt"/>
              </a:rPr>
              <a:t>.</a:t>
            </a:r>
            <a:endParaRPr lang="fr-FR" sz="1800"/>
          </a:p>
        </p:txBody>
      </p:sp>
      <p:pic>
        <p:nvPicPr>
          <p:cNvPr id="4" name="Image 3" descr="Une image contenant clipart, chat, conception&#10;&#10;Description générée automatiquement">
            <a:extLst>
              <a:ext uri="{FF2B5EF4-FFF2-40B4-BE49-F238E27FC236}">
                <a16:creationId xmlns:a16="http://schemas.microsoft.com/office/drawing/2014/main" id="{F509B641-4A8A-F0B2-56E9-44C4A5A0C672}"/>
              </a:ext>
            </a:extLst>
          </p:cNvPr>
          <p:cNvPicPr>
            <a:picLocks noChangeAspect="1"/>
          </p:cNvPicPr>
          <p:nvPr/>
        </p:nvPicPr>
        <p:blipFill>
          <a:blip r:embed="rId2"/>
          <a:stretch>
            <a:fillRect/>
          </a:stretch>
        </p:blipFill>
        <p:spPr>
          <a:xfrm>
            <a:off x="2479964" y="517237"/>
            <a:ext cx="350983" cy="350983"/>
          </a:xfrm>
          <a:prstGeom prst="rect">
            <a:avLst/>
          </a:prstGeom>
        </p:spPr>
      </p:pic>
    </p:spTree>
    <p:extLst>
      <p:ext uri="{BB962C8B-B14F-4D97-AF65-F5344CB8AC3E}">
        <p14:creationId xmlns:p14="http://schemas.microsoft.com/office/powerpoint/2010/main" val="11168151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par>
                                <p:cTn id="12" presetID="18" presetClass="entr" presetSubtype="12"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trips(downLeft)">
                                      <p:cBhvr>
                                        <p:cTn id="14" dur="500"/>
                                        <p:tgtEl>
                                          <p:spTgt spid="4"/>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par>
                          <p:cTn id="27" fill="hold">
                            <p:stCondLst>
                              <p:cond delay="2500"/>
                            </p:stCondLst>
                            <p:childTnLst>
                              <p:par>
                                <p:cTn id="28" presetID="3" presetClass="entr" presetSubtype="1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par>
                          <p:cTn id="31" fill="hold">
                            <p:stCondLst>
                              <p:cond delay="3000"/>
                            </p:stCondLst>
                            <p:childTnLst>
                              <p:par>
                                <p:cTn id="32" presetID="3" presetClass="entr" presetSubtype="1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par>
                          <p:cTn id="35" fill="hold">
                            <p:stCondLst>
                              <p:cond delay="3500"/>
                            </p:stCondLst>
                            <p:childTnLst>
                              <p:par>
                                <p:cTn id="36" presetID="3" presetClass="entr" presetSubtype="1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par>
                          <p:cTn id="39" fill="hold">
                            <p:stCondLst>
                              <p:cond delay="4000"/>
                            </p:stCondLst>
                            <p:childTnLst>
                              <p:par>
                                <p:cTn id="40" presetID="3" presetClass="entr" presetSubtype="10"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par>
                          <p:cTn id="43" fill="hold">
                            <p:stCondLst>
                              <p:cond delay="4500"/>
                            </p:stCondLst>
                            <p:childTnLst>
                              <p:par>
                                <p:cTn id="44" presetID="3" presetClass="entr" presetSubtype="10" fill="hold" grpId="0" nodeType="after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par>
                          <p:cTn id="47" fill="hold">
                            <p:stCondLst>
                              <p:cond delay="5000"/>
                            </p:stCondLst>
                            <p:childTnLst>
                              <p:par>
                                <p:cTn id="48" presetID="3" presetClass="entr" presetSubtype="10" fill="hold" grpId="0"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blinds(horizontal)">
                                      <p:cBhvr>
                                        <p:cTn id="50" dur="500"/>
                                        <p:tgtEl>
                                          <p:spTgt spid="3">
                                            <p:txEl>
                                              <p:pRg st="10" end="10"/>
                                            </p:txEl>
                                          </p:spTgt>
                                        </p:tgtEl>
                                      </p:cBhvr>
                                    </p:animEffect>
                                  </p:childTnLst>
                                </p:cTn>
                              </p:par>
                            </p:childTnLst>
                          </p:cTn>
                        </p:par>
                        <p:par>
                          <p:cTn id="51" fill="hold">
                            <p:stCondLst>
                              <p:cond delay="5500"/>
                            </p:stCondLst>
                            <p:childTnLst>
                              <p:par>
                                <p:cTn id="52" presetID="3" presetClass="entr" presetSubtype="10" fill="hold" grpId="0"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blinds(horizontal)">
                                      <p:cBhvr>
                                        <p:cTn id="54" dur="500"/>
                                        <p:tgtEl>
                                          <p:spTgt spid="3">
                                            <p:txEl>
                                              <p:pRg st="11" end="11"/>
                                            </p:txEl>
                                          </p:spTgt>
                                        </p:tgtEl>
                                      </p:cBhvr>
                                    </p:animEffect>
                                  </p:childTnLst>
                                </p:cTn>
                              </p:par>
                            </p:childTnLst>
                          </p:cTn>
                        </p:par>
                        <p:par>
                          <p:cTn id="55" fill="hold">
                            <p:stCondLst>
                              <p:cond delay="6000"/>
                            </p:stCondLst>
                            <p:childTnLst>
                              <p:par>
                                <p:cTn id="56" presetID="3"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blinds(horizontal)">
                                      <p:cBhvr>
                                        <p:cTn id="58" dur="500"/>
                                        <p:tgtEl>
                                          <p:spTgt spid="3">
                                            <p:txEl>
                                              <p:pRg st="12" end="12"/>
                                            </p:txEl>
                                          </p:spTgt>
                                        </p:tgtEl>
                                      </p:cBhvr>
                                    </p:animEffect>
                                  </p:childTnLst>
                                </p:cTn>
                              </p:par>
                            </p:childTnLst>
                          </p:cTn>
                        </p:par>
                        <p:par>
                          <p:cTn id="59" fill="hold">
                            <p:stCondLst>
                              <p:cond delay="6500"/>
                            </p:stCondLst>
                            <p:childTnLst>
                              <p:par>
                                <p:cTn id="60" presetID="3" presetClass="entr" presetSubtype="10" fill="hold" grpId="0" nodeType="after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blinds(horizontal)">
                                      <p:cBhvr>
                                        <p:cTn id="62" dur="500"/>
                                        <p:tgtEl>
                                          <p:spTgt spid="3">
                                            <p:txEl>
                                              <p:pRg st="13" end="13"/>
                                            </p:txEl>
                                          </p:spTgt>
                                        </p:tgtEl>
                                      </p:cBhvr>
                                    </p:animEffect>
                                  </p:childTnLst>
                                </p:cTn>
                              </p:par>
                            </p:childTnLst>
                          </p:cTn>
                        </p:par>
                        <p:par>
                          <p:cTn id="63" fill="hold">
                            <p:stCondLst>
                              <p:cond delay="7000"/>
                            </p:stCondLst>
                            <p:childTnLst>
                              <p:par>
                                <p:cTn id="64" presetID="3" presetClass="entr" presetSubtype="10" fill="hold" grpId="0" nodeType="after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blinds(horizontal)">
                                      <p:cBhvr>
                                        <p:cTn id="66" dur="500"/>
                                        <p:tgtEl>
                                          <p:spTgt spid="3">
                                            <p:txEl>
                                              <p:pRg st="14" end="14"/>
                                            </p:txEl>
                                          </p:spTgt>
                                        </p:tgtEl>
                                      </p:cBhvr>
                                    </p:animEffect>
                                  </p:childTnLst>
                                </p:cTn>
                              </p:par>
                            </p:childTnLst>
                          </p:cTn>
                        </p:par>
                        <p:par>
                          <p:cTn id="67" fill="hold">
                            <p:stCondLst>
                              <p:cond delay="7500"/>
                            </p:stCondLst>
                            <p:childTnLst>
                              <p:par>
                                <p:cTn id="68" presetID="3" presetClass="entr" presetSubtype="10" fill="hold" grpId="0" nodeType="afterEffect">
                                  <p:stCondLst>
                                    <p:cond delay="0"/>
                                  </p:stCondLst>
                                  <p:childTnLst>
                                    <p:set>
                                      <p:cBhvr>
                                        <p:cTn id="69" dur="1" fill="hold">
                                          <p:stCondLst>
                                            <p:cond delay="0"/>
                                          </p:stCondLst>
                                        </p:cTn>
                                        <p:tgtEl>
                                          <p:spTgt spid="3">
                                            <p:txEl>
                                              <p:pRg st="15" end="15"/>
                                            </p:txEl>
                                          </p:spTgt>
                                        </p:tgtEl>
                                        <p:attrNameLst>
                                          <p:attrName>style.visibility</p:attrName>
                                        </p:attrNameLst>
                                      </p:cBhvr>
                                      <p:to>
                                        <p:strVal val="visible"/>
                                      </p:to>
                                    </p:set>
                                    <p:animEffect transition="in" filter="blinds(horizontal)">
                                      <p:cBhvr>
                                        <p:cTn id="70" dur="500"/>
                                        <p:tgtEl>
                                          <p:spTgt spid="3">
                                            <p:txEl>
                                              <p:pRg st="15" end="15"/>
                                            </p:txEl>
                                          </p:spTgt>
                                        </p:tgtEl>
                                      </p:cBhvr>
                                    </p:animEffect>
                                  </p:childTnLst>
                                </p:cTn>
                              </p:par>
                            </p:childTnLst>
                          </p:cTn>
                        </p:par>
                        <p:par>
                          <p:cTn id="71" fill="hold">
                            <p:stCondLst>
                              <p:cond delay="8000"/>
                            </p:stCondLst>
                            <p:childTnLst>
                              <p:par>
                                <p:cTn id="72" presetID="3" presetClass="entr" presetSubtype="10" fill="hold" grpId="0" nodeType="afterEffect">
                                  <p:stCondLst>
                                    <p:cond delay="0"/>
                                  </p:stCondLst>
                                  <p:childTnLst>
                                    <p:set>
                                      <p:cBhvr>
                                        <p:cTn id="73" dur="1" fill="hold">
                                          <p:stCondLst>
                                            <p:cond delay="0"/>
                                          </p:stCondLst>
                                        </p:cTn>
                                        <p:tgtEl>
                                          <p:spTgt spid="3">
                                            <p:txEl>
                                              <p:pRg st="16" end="16"/>
                                            </p:txEl>
                                          </p:spTgt>
                                        </p:tgtEl>
                                        <p:attrNameLst>
                                          <p:attrName>style.visibility</p:attrName>
                                        </p:attrNameLst>
                                      </p:cBhvr>
                                      <p:to>
                                        <p:strVal val="visible"/>
                                      </p:to>
                                    </p:set>
                                    <p:animEffect transition="in" filter="blinds(horizontal)">
                                      <p:cBhvr>
                                        <p:cTn id="74" dur="500"/>
                                        <p:tgtEl>
                                          <p:spTgt spid="3">
                                            <p:txEl>
                                              <p:pRg st="16" end="16"/>
                                            </p:txEl>
                                          </p:spTgt>
                                        </p:tgtEl>
                                      </p:cBhvr>
                                    </p:animEffect>
                                  </p:childTnLst>
                                </p:cTn>
                              </p:par>
                            </p:childTnLst>
                          </p:cTn>
                        </p:par>
                        <p:par>
                          <p:cTn id="75" fill="hold">
                            <p:stCondLst>
                              <p:cond delay="8500"/>
                            </p:stCondLst>
                            <p:childTnLst>
                              <p:par>
                                <p:cTn id="76" presetID="3" presetClass="entr" presetSubtype="10" fill="hold" grpId="0" nodeType="afterEffect">
                                  <p:stCondLst>
                                    <p:cond delay="0"/>
                                  </p:stCondLst>
                                  <p:childTnLst>
                                    <p:set>
                                      <p:cBhvr>
                                        <p:cTn id="77" dur="1" fill="hold">
                                          <p:stCondLst>
                                            <p:cond delay="0"/>
                                          </p:stCondLst>
                                        </p:cTn>
                                        <p:tgtEl>
                                          <p:spTgt spid="3">
                                            <p:txEl>
                                              <p:pRg st="17" end="17"/>
                                            </p:txEl>
                                          </p:spTgt>
                                        </p:tgtEl>
                                        <p:attrNameLst>
                                          <p:attrName>style.visibility</p:attrName>
                                        </p:attrNameLst>
                                      </p:cBhvr>
                                      <p:to>
                                        <p:strVal val="visible"/>
                                      </p:to>
                                    </p:set>
                                    <p:animEffect transition="in" filter="blinds(horizontal)">
                                      <p:cBhvr>
                                        <p:cTn id="78" dur="500"/>
                                        <p:tgtEl>
                                          <p:spTgt spid="3">
                                            <p:txEl>
                                              <p:pRg st="17" end="17"/>
                                            </p:txEl>
                                          </p:spTgt>
                                        </p:tgtEl>
                                      </p:cBhvr>
                                    </p:animEffect>
                                  </p:childTnLst>
                                </p:cTn>
                              </p:par>
                            </p:childTnLst>
                          </p:cTn>
                        </p:par>
                        <p:par>
                          <p:cTn id="79" fill="hold">
                            <p:stCondLst>
                              <p:cond delay="9000"/>
                            </p:stCondLst>
                            <p:childTnLst>
                              <p:par>
                                <p:cTn id="80" presetID="3" presetClass="entr" presetSubtype="10" fill="hold" grpId="0" nodeType="after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blinds(horizontal)">
                                      <p:cBhvr>
                                        <p:cTn id="82" dur="500"/>
                                        <p:tgtEl>
                                          <p:spTgt spid="3">
                                            <p:txEl>
                                              <p:pRg st="18" end="18"/>
                                            </p:txEl>
                                          </p:spTgt>
                                        </p:tgtEl>
                                      </p:cBhvr>
                                    </p:animEffect>
                                  </p:childTnLst>
                                </p:cTn>
                              </p:par>
                            </p:childTnLst>
                          </p:cTn>
                        </p:par>
                        <p:par>
                          <p:cTn id="83" fill="hold">
                            <p:stCondLst>
                              <p:cond delay="9500"/>
                            </p:stCondLst>
                            <p:childTnLst>
                              <p:par>
                                <p:cTn id="84" presetID="3" presetClass="entr" presetSubtype="10" fill="hold" grpId="0" nodeType="after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animEffect transition="in" filter="blinds(horizontal)">
                                      <p:cBhvr>
                                        <p:cTn id="8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CE4862-2537-71D8-3151-61D5BFA56FC9}"/>
              </a:ext>
            </a:extLst>
          </p:cNvPr>
          <p:cNvSpPr>
            <a:spLocks noGrp="1"/>
          </p:cNvSpPr>
          <p:nvPr>
            <p:ph type="title"/>
          </p:nvPr>
        </p:nvSpPr>
        <p:spPr>
          <a:xfrm>
            <a:off x="154764" y="242711"/>
            <a:ext cx="7846501" cy="1550419"/>
          </a:xfrm>
        </p:spPr>
        <p:txBody>
          <a:bodyPr vert="horz" lIns="91440" tIns="45720" rIns="91440" bIns="45720" rtlCol="0" anchor="t">
            <a:noAutofit/>
          </a:bodyPr>
          <a:lstStyle/>
          <a:p>
            <a:r>
              <a:rPr lang="fr-FR" sz="1800" dirty="0"/>
              <a:t>UNFORTUNATLY WE ARRIVE TO THE END OF OUR OVERVIEW AND OUR REPORT BUT THEESE PREVIOUS TECHNOLOGIES AREN'T THE ONLY RELATED ONES TO "TIC" THERFORE THERE EXISTS MUCH MORE RELATED TECHS TO THIS PREVIOUS WE MENTION SOME OF THEM IN THE FOLLOWING TABLE </a:t>
            </a:r>
            <a:endParaRPr lang="fr-FR" sz="2800" dirty="0"/>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438C2455-2A49-EBB1-AA8A-45389D5F08E3}"/>
              </a:ext>
            </a:extLst>
          </p:cNvPr>
          <p:cNvGraphicFramePr>
            <a:graphicFrameLocks noGrp="1"/>
          </p:cNvGraphicFramePr>
          <p:nvPr>
            <p:ph idx="1"/>
            <p:extLst>
              <p:ext uri="{D42A27DB-BD31-4B8C-83A1-F6EECF244321}">
                <p14:modId xmlns:p14="http://schemas.microsoft.com/office/powerpoint/2010/main" val="2013581253"/>
              </p:ext>
            </p:extLst>
          </p:nvPr>
        </p:nvGraphicFramePr>
        <p:xfrm>
          <a:off x="1775696" y="1716001"/>
          <a:ext cx="6622039" cy="3932244"/>
        </p:xfrm>
        <a:graphic>
          <a:graphicData uri="http://schemas.openxmlformats.org/drawingml/2006/table">
            <a:tbl>
              <a:tblPr firstRow="1" bandRow="1">
                <a:tableStyleId>{C083E6E3-FA7D-4D7B-A595-EF9225AFEA82}</a:tableStyleId>
              </a:tblPr>
              <a:tblGrid>
                <a:gridCol w="6622039">
                  <a:extLst>
                    <a:ext uri="{9D8B030D-6E8A-4147-A177-3AD203B41FA5}">
                      <a16:colId xmlns:a16="http://schemas.microsoft.com/office/drawing/2014/main" val="3190572412"/>
                    </a:ext>
                  </a:extLst>
                </a:gridCol>
              </a:tblGrid>
              <a:tr h="340588">
                <a:tc>
                  <a:txBody>
                    <a:bodyPr/>
                    <a:lstStyle/>
                    <a:p>
                      <a:r>
                        <a:rPr lang="fr-FR" sz="1500" dirty="0">
                          <a:solidFill>
                            <a:schemeClr val="tx1"/>
                          </a:solidFill>
                        </a:rPr>
                        <a:t>                        OTHER RELATED TECHNOLOGIES TO "TIC"</a:t>
                      </a:r>
                    </a:p>
                  </a:txBody>
                  <a:tcPr marL="77406" marR="77406" marT="38703" marB="38703">
                    <a:solidFill>
                      <a:srgbClr val="115176"/>
                    </a:solidFill>
                  </a:tcPr>
                </a:tc>
                <a:extLst>
                  <a:ext uri="{0D108BD9-81ED-4DB2-BD59-A6C34878D82A}">
                    <a16:rowId xmlns:a16="http://schemas.microsoft.com/office/drawing/2014/main" val="3814851747"/>
                  </a:ext>
                </a:extLst>
              </a:tr>
              <a:tr h="340588">
                <a:tc>
                  <a:txBody>
                    <a:bodyPr/>
                    <a:lstStyle/>
                    <a:p>
                      <a:r>
                        <a:rPr lang="fr-FR" sz="1500" dirty="0">
                          <a:solidFill>
                            <a:schemeClr val="tx1"/>
                          </a:solidFill>
                        </a:rPr>
                        <a:t>                                        CLOUD COMPUTING </a:t>
                      </a:r>
                    </a:p>
                  </a:txBody>
                  <a:tcPr marL="77406" marR="77406" marT="38703" marB="38703">
                    <a:solidFill>
                      <a:srgbClr val="692454"/>
                    </a:solidFill>
                  </a:tcPr>
                </a:tc>
                <a:extLst>
                  <a:ext uri="{0D108BD9-81ED-4DB2-BD59-A6C34878D82A}">
                    <a16:rowId xmlns:a16="http://schemas.microsoft.com/office/drawing/2014/main" val="3949295396"/>
                  </a:ext>
                </a:extLst>
              </a:tr>
              <a:tr h="340588">
                <a:tc>
                  <a:txBody>
                    <a:bodyPr/>
                    <a:lstStyle/>
                    <a:p>
                      <a:pPr lvl="0">
                        <a:buNone/>
                      </a:pPr>
                      <a:r>
                        <a:rPr lang="fr-FR" sz="1500" dirty="0">
                          <a:solidFill>
                            <a:schemeClr val="tx1"/>
                          </a:solidFill>
                        </a:rPr>
                        <a:t>            A.I ( ARTIIFICIAL INTELLIGENCE ) AND MACHINE LEARNING</a:t>
                      </a:r>
                    </a:p>
                  </a:txBody>
                  <a:tcPr marL="77406" marR="77406" marT="38703" marB="38703">
                    <a:solidFill>
                      <a:srgbClr val="115176"/>
                    </a:solidFill>
                  </a:tcPr>
                </a:tc>
                <a:extLst>
                  <a:ext uri="{0D108BD9-81ED-4DB2-BD59-A6C34878D82A}">
                    <a16:rowId xmlns:a16="http://schemas.microsoft.com/office/drawing/2014/main" val="1266399050"/>
                  </a:ext>
                </a:extLst>
              </a:tr>
              <a:tr h="340588">
                <a:tc>
                  <a:txBody>
                    <a:bodyPr/>
                    <a:lstStyle/>
                    <a:p>
                      <a:r>
                        <a:rPr lang="fr-FR" sz="1500" dirty="0">
                          <a:solidFill>
                            <a:schemeClr val="tx1"/>
                          </a:solidFill>
                        </a:rPr>
                        <a:t>                                        INTERNET OF THINGS</a:t>
                      </a:r>
                    </a:p>
                  </a:txBody>
                  <a:tcPr marL="77406" marR="77406" marT="38703" marB="38703">
                    <a:solidFill>
                      <a:srgbClr val="692454"/>
                    </a:solidFill>
                  </a:tcPr>
                </a:tc>
                <a:extLst>
                  <a:ext uri="{0D108BD9-81ED-4DB2-BD59-A6C34878D82A}">
                    <a16:rowId xmlns:a16="http://schemas.microsoft.com/office/drawing/2014/main" val="2353266260"/>
                  </a:ext>
                </a:extLst>
              </a:tr>
              <a:tr h="340588">
                <a:tc>
                  <a:txBody>
                    <a:bodyPr/>
                    <a:lstStyle/>
                    <a:p>
                      <a:r>
                        <a:rPr lang="fr-FR" sz="1500" dirty="0">
                          <a:solidFill>
                            <a:schemeClr val="tx1"/>
                          </a:solidFill>
                        </a:rPr>
                        <a:t>                                                  BIG  DATA</a:t>
                      </a:r>
                    </a:p>
                  </a:txBody>
                  <a:tcPr marL="77406" marR="77406" marT="38703" marB="38703">
                    <a:solidFill>
                      <a:srgbClr val="115176"/>
                    </a:solidFill>
                  </a:tcPr>
                </a:tc>
                <a:extLst>
                  <a:ext uri="{0D108BD9-81ED-4DB2-BD59-A6C34878D82A}">
                    <a16:rowId xmlns:a16="http://schemas.microsoft.com/office/drawing/2014/main" val="838363496"/>
                  </a:ext>
                </a:extLst>
              </a:tr>
              <a:tr h="340588">
                <a:tc>
                  <a:txBody>
                    <a:bodyPr/>
                    <a:lstStyle/>
                    <a:p>
                      <a:r>
                        <a:rPr lang="fr-FR" sz="1500" dirty="0">
                          <a:solidFill>
                            <a:schemeClr val="tx1"/>
                          </a:solidFill>
                        </a:rPr>
                        <a:t>                                            CUBER SECURITY </a:t>
                      </a:r>
                    </a:p>
                  </a:txBody>
                  <a:tcPr marL="77406" marR="77406" marT="38703" marB="38703">
                    <a:solidFill>
                      <a:srgbClr val="692454"/>
                    </a:solidFill>
                  </a:tcPr>
                </a:tc>
                <a:extLst>
                  <a:ext uri="{0D108BD9-81ED-4DB2-BD59-A6C34878D82A}">
                    <a16:rowId xmlns:a16="http://schemas.microsoft.com/office/drawing/2014/main" val="3822308717"/>
                  </a:ext>
                </a:extLst>
              </a:tr>
              <a:tr h="340588">
                <a:tc>
                  <a:txBody>
                    <a:bodyPr/>
                    <a:lstStyle/>
                    <a:p>
                      <a:pPr lvl="0">
                        <a:buNone/>
                      </a:pPr>
                      <a:r>
                        <a:rPr lang="fr-FR" sz="1500" dirty="0">
                          <a:solidFill>
                            <a:schemeClr val="tx1"/>
                          </a:solidFill>
                        </a:rPr>
                        <a:t>                                            VIRTUALISATION</a:t>
                      </a:r>
                    </a:p>
                  </a:txBody>
                  <a:tcPr marL="77406" marR="77406" marT="38703" marB="38703">
                    <a:solidFill>
                      <a:srgbClr val="115176"/>
                    </a:solidFill>
                  </a:tcPr>
                </a:tc>
                <a:extLst>
                  <a:ext uri="{0D108BD9-81ED-4DB2-BD59-A6C34878D82A}">
                    <a16:rowId xmlns:a16="http://schemas.microsoft.com/office/drawing/2014/main" val="1377584134"/>
                  </a:ext>
                </a:extLst>
              </a:tr>
              <a:tr h="387032">
                <a:tc>
                  <a:txBody>
                    <a:bodyPr/>
                    <a:lstStyle/>
                    <a:p>
                      <a:r>
                        <a:rPr lang="fr-FR" sz="1500" dirty="0">
                          <a:solidFill>
                            <a:schemeClr val="tx1"/>
                          </a:solidFill>
                        </a:rPr>
                        <a:t>                                      MOBILE TECHNOLOGIES</a:t>
                      </a:r>
                    </a:p>
                  </a:txBody>
                  <a:tcPr marL="77406" marR="77406" marT="38703" marB="38703">
                    <a:solidFill>
                      <a:srgbClr val="692454"/>
                    </a:solidFill>
                  </a:tcPr>
                </a:tc>
                <a:extLst>
                  <a:ext uri="{0D108BD9-81ED-4DB2-BD59-A6C34878D82A}">
                    <a16:rowId xmlns:a16="http://schemas.microsoft.com/office/drawing/2014/main" val="354589792"/>
                  </a:ext>
                </a:extLst>
              </a:tr>
              <a:tr h="387032">
                <a:tc>
                  <a:txBody>
                    <a:bodyPr/>
                    <a:lstStyle/>
                    <a:p>
                      <a:r>
                        <a:rPr lang="fr-FR" sz="1500" dirty="0">
                          <a:solidFill>
                            <a:schemeClr val="tx1"/>
                          </a:solidFill>
                        </a:rPr>
                        <a:t>                                                   ROBOTICS</a:t>
                      </a:r>
                    </a:p>
                  </a:txBody>
                  <a:tcPr marL="77406" marR="77406" marT="38703" marB="38703">
                    <a:solidFill>
                      <a:srgbClr val="115176"/>
                    </a:solidFill>
                  </a:tcPr>
                </a:tc>
                <a:extLst>
                  <a:ext uri="{0D108BD9-81ED-4DB2-BD59-A6C34878D82A}">
                    <a16:rowId xmlns:a16="http://schemas.microsoft.com/office/drawing/2014/main" val="1993302148"/>
                  </a:ext>
                </a:extLst>
              </a:tr>
              <a:tr h="387032">
                <a:tc>
                  <a:txBody>
                    <a:bodyPr/>
                    <a:lstStyle/>
                    <a:p>
                      <a:r>
                        <a:rPr lang="fr-FR" sz="1500" dirty="0">
                          <a:solidFill>
                            <a:schemeClr val="tx1"/>
                          </a:solidFill>
                        </a:rPr>
                        <a:t>                                              BLOCK CHAINE</a:t>
                      </a:r>
                    </a:p>
                  </a:txBody>
                  <a:tcPr marL="77406" marR="77406" marT="38703" marB="38703">
                    <a:solidFill>
                      <a:srgbClr val="692454"/>
                    </a:solidFill>
                  </a:tcPr>
                </a:tc>
                <a:extLst>
                  <a:ext uri="{0D108BD9-81ED-4DB2-BD59-A6C34878D82A}">
                    <a16:rowId xmlns:a16="http://schemas.microsoft.com/office/drawing/2014/main" val="2859066445"/>
                  </a:ext>
                </a:extLst>
              </a:tr>
              <a:tr h="387032">
                <a:tc>
                  <a:txBody>
                    <a:bodyPr/>
                    <a:lstStyle/>
                    <a:p>
                      <a:r>
                        <a:rPr lang="fr-FR" sz="1500" dirty="0">
                          <a:solidFill>
                            <a:schemeClr val="tx1"/>
                          </a:solidFill>
                        </a:rPr>
                        <a:t>                                             5G TECHNOLOGY  </a:t>
                      </a:r>
                    </a:p>
                  </a:txBody>
                  <a:tcPr marL="77406" marR="77406" marT="38703" marB="38703">
                    <a:solidFill>
                      <a:srgbClr val="115176"/>
                    </a:solidFill>
                  </a:tcPr>
                </a:tc>
                <a:extLst>
                  <a:ext uri="{0D108BD9-81ED-4DB2-BD59-A6C34878D82A}">
                    <a16:rowId xmlns:a16="http://schemas.microsoft.com/office/drawing/2014/main" val="1959760546"/>
                  </a:ext>
                </a:extLst>
              </a:tr>
            </a:tbl>
          </a:graphicData>
        </a:graphic>
      </p:graphicFrame>
      <p:pic>
        <p:nvPicPr>
          <p:cNvPr id="5" name="Image 4" descr="Une image contenant clipart, Graphique, dessin humoristique, illustration&#10;&#10;Description générée automatiquement">
            <a:extLst>
              <a:ext uri="{FF2B5EF4-FFF2-40B4-BE49-F238E27FC236}">
                <a16:creationId xmlns:a16="http://schemas.microsoft.com/office/drawing/2014/main" id="{A889DA4E-EC0F-3FFB-18C2-153898ED0BFF}"/>
              </a:ext>
            </a:extLst>
          </p:cNvPr>
          <p:cNvPicPr>
            <a:picLocks noChangeAspect="1"/>
          </p:cNvPicPr>
          <p:nvPr/>
        </p:nvPicPr>
        <p:blipFill>
          <a:blip r:embed="rId2"/>
          <a:stretch>
            <a:fillRect/>
          </a:stretch>
        </p:blipFill>
        <p:spPr>
          <a:xfrm>
            <a:off x="9377498" y="2691063"/>
            <a:ext cx="3383135" cy="1720668"/>
          </a:xfrm>
          <a:prstGeom prst="rect">
            <a:avLst/>
          </a:prstGeom>
        </p:spPr>
      </p:pic>
      <p:pic>
        <p:nvPicPr>
          <p:cNvPr id="7" name="Image 6" descr="Une image contenant Graphique, symbole, clipart, logo&#10;&#10;Description générée automatiquement">
            <a:extLst>
              <a:ext uri="{FF2B5EF4-FFF2-40B4-BE49-F238E27FC236}">
                <a16:creationId xmlns:a16="http://schemas.microsoft.com/office/drawing/2014/main" id="{C2022A03-2B29-C15B-0ECF-CE6210847B8F}"/>
              </a:ext>
            </a:extLst>
          </p:cNvPr>
          <p:cNvPicPr>
            <a:picLocks noChangeAspect="1"/>
          </p:cNvPicPr>
          <p:nvPr/>
        </p:nvPicPr>
        <p:blipFill>
          <a:blip r:embed="rId3"/>
          <a:stretch>
            <a:fillRect/>
          </a:stretch>
        </p:blipFill>
        <p:spPr>
          <a:xfrm rot="-1440000">
            <a:off x="972879" y="1773274"/>
            <a:ext cx="1344429" cy="1344429"/>
          </a:xfrm>
          <a:prstGeom prst="rect">
            <a:avLst/>
          </a:prstGeom>
        </p:spPr>
      </p:pic>
      <p:pic>
        <p:nvPicPr>
          <p:cNvPr id="8" name="Image 7" descr="Une image contenant Graphique, Police, cercle, graphisme&#10;&#10;Description générée automatiquement">
            <a:extLst>
              <a:ext uri="{FF2B5EF4-FFF2-40B4-BE49-F238E27FC236}">
                <a16:creationId xmlns:a16="http://schemas.microsoft.com/office/drawing/2014/main" id="{F219C392-1381-BAEA-8BE6-8C3A105E595D}"/>
              </a:ext>
            </a:extLst>
          </p:cNvPr>
          <p:cNvPicPr>
            <a:picLocks noChangeAspect="1"/>
          </p:cNvPicPr>
          <p:nvPr/>
        </p:nvPicPr>
        <p:blipFill>
          <a:blip r:embed="rId4"/>
          <a:stretch>
            <a:fillRect/>
          </a:stretch>
        </p:blipFill>
        <p:spPr>
          <a:xfrm rot="960000">
            <a:off x="7783623" y="3072809"/>
            <a:ext cx="1232196" cy="1226289"/>
          </a:xfrm>
          <a:prstGeom prst="rect">
            <a:avLst/>
          </a:prstGeom>
        </p:spPr>
      </p:pic>
      <p:pic>
        <p:nvPicPr>
          <p:cNvPr id="14" name="Image 13" descr="Une image contenant clipart, capture d’écran, illustration, dessin humoristique&#10;&#10;Description générée automatiquement">
            <a:extLst>
              <a:ext uri="{FF2B5EF4-FFF2-40B4-BE49-F238E27FC236}">
                <a16:creationId xmlns:a16="http://schemas.microsoft.com/office/drawing/2014/main" id="{652E3E12-31E6-046F-AC0B-4DB74C0CBEB8}"/>
              </a:ext>
            </a:extLst>
          </p:cNvPr>
          <p:cNvPicPr>
            <a:picLocks noChangeAspect="1"/>
          </p:cNvPicPr>
          <p:nvPr/>
        </p:nvPicPr>
        <p:blipFill>
          <a:blip r:embed="rId5"/>
          <a:stretch>
            <a:fillRect/>
          </a:stretch>
        </p:blipFill>
        <p:spPr>
          <a:xfrm>
            <a:off x="980229" y="4998484"/>
            <a:ext cx="1329728" cy="1297173"/>
          </a:xfrm>
          <a:prstGeom prst="rect">
            <a:avLst/>
          </a:prstGeom>
        </p:spPr>
      </p:pic>
    </p:spTree>
    <p:extLst>
      <p:ext uri="{BB962C8B-B14F-4D97-AF65-F5344CB8AC3E}">
        <p14:creationId xmlns:p14="http://schemas.microsoft.com/office/powerpoint/2010/main" val="3030583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0" presetClass="entr" presetSubtype="0" fill="hold" nodeType="after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456C6C-B41F-C8C1-C444-0A9B47D65A2E}"/>
              </a:ext>
            </a:extLst>
          </p:cNvPr>
          <p:cNvSpPr>
            <a:spLocks noGrp="1"/>
          </p:cNvSpPr>
          <p:nvPr>
            <p:ph type="title"/>
          </p:nvPr>
        </p:nvSpPr>
        <p:spPr>
          <a:xfrm>
            <a:off x="2999476" y="1991178"/>
            <a:ext cx="9486691" cy="5502186"/>
          </a:xfrm>
        </p:spPr>
        <p:txBody>
          <a:bodyPr>
            <a:noAutofit/>
          </a:bodyPr>
          <a:lstStyle/>
          <a:p>
            <a:r>
              <a:rPr lang="fr-FR" sz="9600" dirty="0"/>
              <a:t>THE END .</a:t>
            </a:r>
          </a:p>
        </p:txBody>
      </p:sp>
    </p:spTree>
    <p:extLst>
      <p:ext uri="{BB962C8B-B14F-4D97-AF65-F5344CB8AC3E}">
        <p14:creationId xmlns:p14="http://schemas.microsoft.com/office/powerpoint/2010/main" val="2886809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E9A2BEB-D969-DB68-C2A7-CCABB6564646}"/>
              </a:ext>
            </a:extLst>
          </p:cNvPr>
          <p:cNvSpPr>
            <a:spLocks noGrp="1"/>
          </p:cNvSpPr>
          <p:nvPr>
            <p:ph type="title"/>
          </p:nvPr>
        </p:nvSpPr>
        <p:spPr>
          <a:xfrm>
            <a:off x="312044" y="501544"/>
            <a:ext cx="6427037" cy="1550419"/>
          </a:xfrm>
        </p:spPr>
        <p:txBody>
          <a:bodyPr>
            <a:normAutofit/>
          </a:bodyPr>
          <a:lstStyle/>
          <a:p>
            <a:r>
              <a:rPr lang="fr-FR" u="sng" dirty="0"/>
              <a:t>The </a:t>
            </a:r>
            <a:r>
              <a:rPr lang="fr-FR" u="sng" dirty="0" err="1"/>
              <a:t>summary</a:t>
            </a:r>
            <a:r>
              <a:rPr lang="fr-FR" u="sng" dirty="0"/>
              <a:t> of </a:t>
            </a:r>
            <a:r>
              <a:rPr lang="fr-FR" u="sng" dirty="0" err="1"/>
              <a:t>our</a:t>
            </a:r>
            <a:r>
              <a:rPr lang="fr-FR" u="sng" dirty="0"/>
              <a:t> REPORT :</a:t>
            </a:r>
          </a:p>
        </p:txBody>
      </p:sp>
      <p:graphicFrame>
        <p:nvGraphicFramePr>
          <p:cNvPr id="7" name="Espace réservé du contenu 6">
            <a:extLst>
              <a:ext uri="{FF2B5EF4-FFF2-40B4-BE49-F238E27FC236}">
                <a16:creationId xmlns:a16="http://schemas.microsoft.com/office/drawing/2014/main" id="{E69308DD-CEB8-7F89-4A2D-750DB3D376FD}"/>
              </a:ext>
            </a:extLst>
          </p:cNvPr>
          <p:cNvGraphicFramePr>
            <a:graphicFrameLocks noGrp="1"/>
          </p:cNvGraphicFramePr>
          <p:nvPr>
            <p:ph idx="1"/>
            <p:extLst>
              <p:ext uri="{D42A27DB-BD31-4B8C-83A1-F6EECF244321}">
                <p14:modId xmlns:p14="http://schemas.microsoft.com/office/powerpoint/2010/main" val="2630954506"/>
              </p:ext>
            </p:extLst>
          </p:nvPr>
        </p:nvGraphicFramePr>
        <p:xfrm>
          <a:off x="4382976" y="2161953"/>
          <a:ext cx="6695815" cy="2748280"/>
        </p:xfrm>
        <a:graphic>
          <a:graphicData uri="http://schemas.openxmlformats.org/drawingml/2006/table">
            <a:tbl>
              <a:tblPr firstRow="1" bandRow="1">
                <a:tableStyleId>{C083E6E3-FA7D-4D7B-A595-EF9225AFEA82}</a:tableStyleId>
              </a:tblPr>
              <a:tblGrid>
                <a:gridCol w="4890976">
                  <a:extLst>
                    <a:ext uri="{9D8B030D-6E8A-4147-A177-3AD203B41FA5}">
                      <a16:colId xmlns:a16="http://schemas.microsoft.com/office/drawing/2014/main" val="2040085718"/>
                    </a:ext>
                  </a:extLst>
                </a:gridCol>
                <a:gridCol w="1804839">
                  <a:extLst>
                    <a:ext uri="{9D8B030D-6E8A-4147-A177-3AD203B41FA5}">
                      <a16:colId xmlns:a16="http://schemas.microsoft.com/office/drawing/2014/main" val="3359519405"/>
                    </a:ext>
                  </a:extLst>
                </a:gridCol>
              </a:tblGrid>
              <a:tr h="370840">
                <a:tc>
                  <a:txBody>
                    <a:bodyPr/>
                    <a:lstStyle/>
                    <a:p>
                      <a:r>
                        <a:rPr lang="fr-FR" dirty="0">
                          <a:solidFill>
                            <a:schemeClr val="tx1"/>
                          </a:solidFill>
                        </a:rPr>
                        <a:t>                                      /</a:t>
                      </a:r>
                    </a:p>
                  </a:txBody>
                  <a:tcPr/>
                </a:tc>
                <a:tc>
                  <a:txBody>
                    <a:bodyPr/>
                    <a:lstStyle/>
                    <a:p>
                      <a:r>
                        <a:rPr lang="fr-FR" dirty="0">
                          <a:solidFill>
                            <a:schemeClr val="tx1"/>
                          </a:solidFill>
                        </a:rPr>
                        <a:t>        PAGE N</a:t>
                      </a:r>
                      <a:r>
                        <a:rPr lang="fr-FR" sz="2400" dirty="0">
                          <a:solidFill>
                            <a:schemeClr val="tx1"/>
                          </a:solidFill>
                        </a:rPr>
                        <a:t>°</a:t>
                      </a:r>
                    </a:p>
                  </a:txBody>
                  <a:tcPr/>
                </a:tc>
                <a:extLst>
                  <a:ext uri="{0D108BD9-81ED-4DB2-BD59-A6C34878D82A}">
                    <a16:rowId xmlns:a16="http://schemas.microsoft.com/office/drawing/2014/main" val="2569359803"/>
                  </a:ext>
                </a:extLst>
              </a:tr>
              <a:tr h="370840">
                <a:tc>
                  <a:txBody>
                    <a:bodyPr/>
                    <a:lstStyle/>
                    <a:p>
                      <a:r>
                        <a:rPr lang="fr-FR" dirty="0">
                          <a:solidFill>
                            <a:schemeClr val="tx1"/>
                          </a:solidFill>
                        </a:rPr>
                        <a:t>                       ABOUT "TCI"</a:t>
                      </a:r>
                    </a:p>
                  </a:txBody>
                  <a:tcPr/>
                </a:tc>
                <a:tc>
                  <a:txBody>
                    <a:bodyPr/>
                    <a:lstStyle/>
                    <a:p>
                      <a:r>
                        <a:rPr lang="fr-FR" dirty="0">
                          <a:solidFill>
                            <a:schemeClr val="tx1"/>
                          </a:solidFill>
                        </a:rPr>
                        <a:t>             3-5</a:t>
                      </a:r>
                    </a:p>
                  </a:txBody>
                  <a:tcPr/>
                </a:tc>
                <a:extLst>
                  <a:ext uri="{0D108BD9-81ED-4DB2-BD59-A6C34878D82A}">
                    <a16:rowId xmlns:a16="http://schemas.microsoft.com/office/drawing/2014/main" val="2300760269"/>
                  </a:ext>
                </a:extLst>
              </a:tr>
              <a:tr h="370840">
                <a:tc>
                  <a:txBody>
                    <a:bodyPr/>
                    <a:lstStyle/>
                    <a:p>
                      <a:r>
                        <a:rPr lang="fr-FR" dirty="0">
                          <a:solidFill>
                            <a:schemeClr val="tx1"/>
                          </a:solidFill>
                        </a:rPr>
                        <a:t>RELATED TECHNOLOGIE</a:t>
                      </a:r>
                      <a:endParaRPr lang="fr-FR" dirty="0"/>
                    </a:p>
                    <a:p>
                      <a:pPr lvl="0">
                        <a:buNone/>
                      </a:pPr>
                      <a:r>
                        <a:rPr lang="fr-FR" dirty="0">
                          <a:solidFill>
                            <a:schemeClr val="tx1"/>
                          </a:solidFill>
                        </a:rPr>
                        <a:t>         (GOOGLE AND GOOGLE SERVICES) </a:t>
                      </a:r>
                    </a:p>
                  </a:txBody>
                  <a:tcPr/>
                </a:tc>
                <a:tc>
                  <a:txBody>
                    <a:bodyPr/>
                    <a:lstStyle/>
                    <a:p>
                      <a:r>
                        <a:rPr lang="fr-FR" dirty="0">
                          <a:solidFill>
                            <a:schemeClr val="tx1"/>
                          </a:solidFill>
                        </a:rPr>
                        <a:t>             6-7</a:t>
                      </a:r>
                    </a:p>
                  </a:txBody>
                  <a:tcPr/>
                </a:tc>
                <a:extLst>
                  <a:ext uri="{0D108BD9-81ED-4DB2-BD59-A6C34878D82A}">
                    <a16:rowId xmlns:a16="http://schemas.microsoft.com/office/drawing/2014/main" val="3014860319"/>
                  </a:ext>
                </a:extLst>
              </a:tr>
              <a:tr h="370840">
                <a:tc>
                  <a:txBody>
                    <a:bodyPr/>
                    <a:lstStyle/>
                    <a:p>
                      <a:pPr lvl="0">
                        <a:buNone/>
                      </a:pPr>
                      <a:r>
                        <a:rPr lang="fr-FR" dirty="0">
                          <a:solidFill>
                            <a:schemeClr val="tx1"/>
                          </a:solidFill>
                        </a:rPr>
                        <a:t>RELATED TECHNOLOGIE</a:t>
                      </a:r>
                      <a:endParaRPr lang="fr-FR" dirty="0"/>
                    </a:p>
                    <a:p>
                      <a:pPr lvl="0">
                        <a:buNone/>
                      </a:pPr>
                      <a:r>
                        <a:rPr lang="fr-FR" dirty="0">
                          <a:solidFill>
                            <a:schemeClr val="tx1"/>
                          </a:solidFill>
                        </a:rPr>
                        <a:t>                    (MICROSOFT AND IT'STOOLS)</a:t>
                      </a:r>
                    </a:p>
                  </a:txBody>
                  <a:tcPr/>
                </a:tc>
                <a:tc>
                  <a:txBody>
                    <a:bodyPr/>
                    <a:lstStyle/>
                    <a:p>
                      <a:r>
                        <a:rPr lang="fr-FR" dirty="0">
                          <a:solidFill>
                            <a:schemeClr val="tx1"/>
                          </a:solidFill>
                        </a:rPr>
                        <a:t>             8-10</a:t>
                      </a:r>
                    </a:p>
                  </a:txBody>
                  <a:tcPr/>
                </a:tc>
                <a:extLst>
                  <a:ext uri="{0D108BD9-81ED-4DB2-BD59-A6C34878D82A}">
                    <a16:rowId xmlns:a16="http://schemas.microsoft.com/office/drawing/2014/main" val="2420032056"/>
                  </a:ext>
                </a:extLst>
              </a:tr>
              <a:tr h="370840">
                <a:tc>
                  <a:txBody>
                    <a:bodyPr/>
                    <a:lstStyle/>
                    <a:p>
                      <a:r>
                        <a:rPr lang="fr-FR" dirty="0">
                          <a:solidFill>
                            <a:schemeClr val="tx1"/>
                          </a:solidFill>
                        </a:rPr>
                        <a:t>RELATED TRCHNOLOGIE</a:t>
                      </a:r>
                    </a:p>
                    <a:p>
                      <a:pPr lvl="0">
                        <a:buNone/>
                      </a:pPr>
                      <a:r>
                        <a:rPr lang="fr-FR" dirty="0">
                          <a:solidFill>
                            <a:schemeClr val="tx1"/>
                          </a:solidFill>
                        </a:rPr>
                        <a:t>                              (GIT AND GITHUB)</a:t>
                      </a:r>
                    </a:p>
                  </a:txBody>
                  <a:tcPr/>
                </a:tc>
                <a:tc>
                  <a:txBody>
                    <a:bodyPr/>
                    <a:lstStyle/>
                    <a:p>
                      <a:r>
                        <a:rPr lang="fr-FR" dirty="0">
                          <a:solidFill>
                            <a:schemeClr val="tx1"/>
                          </a:solidFill>
                        </a:rPr>
                        <a:t>            11-12</a:t>
                      </a:r>
                    </a:p>
                  </a:txBody>
                  <a:tcPr/>
                </a:tc>
                <a:extLst>
                  <a:ext uri="{0D108BD9-81ED-4DB2-BD59-A6C34878D82A}">
                    <a16:rowId xmlns:a16="http://schemas.microsoft.com/office/drawing/2014/main" val="3430769084"/>
                  </a:ext>
                </a:extLst>
              </a:tr>
            </a:tbl>
          </a:graphicData>
        </a:graphic>
      </p:graphicFrame>
    </p:spTree>
    <p:extLst>
      <p:ext uri="{BB962C8B-B14F-4D97-AF65-F5344CB8AC3E}">
        <p14:creationId xmlns:p14="http://schemas.microsoft.com/office/powerpoint/2010/main" val="36953106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F3786C-1156-E7EC-F454-328979837083}"/>
              </a:ext>
            </a:extLst>
          </p:cNvPr>
          <p:cNvSpPr>
            <a:spLocks noGrp="1"/>
          </p:cNvSpPr>
          <p:nvPr>
            <p:ph type="title"/>
          </p:nvPr>
        </p:nvSpPr>
        <p:spPr>
          <a:xfrm>
            <a:off x="571720" y="389672"/>
            <a:ext cx="6881728" cy="900092"/>
          </a:xfrm>
        </p:spPr>
        <p:txBody>
          <a:bodyPr>
            <a:normAutofit/>
          </a:bodyPr>
          <a:lstStyle/>
          <a:p>
            <a:r>
              <a:rPr lang="fr-FR" u="sng" dirty="0"/>
              <a:t>ABOUT </a:t>
            </a:r>
            <a:r>
              <a:rPr lang="fr-FR" dirty="0"/>
              <a:t>"</a:t>
            </a:r>
            <a:r>
              <a:rPr lang="fr-FR" u="sng" dirty="0"/>
              <a:t>TIC</a:t>
            </a:r>
            <a:r>
              <a:rPr lang="fr-FR" dirty="0"/>
              <a:t>" :</a:t>
            </a:r>
          </a:p>
        </p:txBody>
      </p:sp>
      <p:sp>
        <p:nvSpPr>
          <p:cNvPr id="3" name="Espace réservé du contenu 2">
            <a:extLst>
              <a:ext uri="{FF2B5EF4-FFF2-40B4-BE49-F238E27FC236}">
                <a16:creationId xmlns:a16="http://schemas.microsoft.com/office/drawing/2014/main" id="{667FCECC-067C-1DF3-90E0-50CC22FE5C3B}"/>
              </a:ext>
            </a:extLst>
          </p:cNvPr>
          <p:cNvSpPr>
            <a:spLocks noGrp="1"/>
          </p:cNvSpPr>
          <p:nvPr>
            <p:ph idx="1"/>
          </p:nvPr>
        </p:nvSpPr>
        <p:spPr>
          <a:xfrm>
            <a:off x="197289" y="1358603"/>
            <a:ext cx="7624021" cy="5193962"/>
          </a:xfrm>
        </p:spPr>
        <p:txBody>
          <a:bodyPr vert="horz" lIns="91440" tIns="45720" rIns="91440" bIns="45720" rtlCol="0" anchor="t">
            <a:noAutofit/>
          </a:bodyPr>
          <a:lstStyle/>
          <a:p>
            <a:pPr>
              <a:lnSpc>
                <a:spcPct val="100000"/>
              </a:lnSpc>
            </a:pPr>
            <a:r>
              <a:rPr lang="fr-FR" sz="1050" b="1" i="1" dirty="0">
                <a:ea typeface="+mn-lt"/>
                <a:cs typeface="+mn-lt"/>
              </a:rPr>
              <a:t> #</a:t>
            </a:r>
            <a:r>
              <a:rPr lang="fr-FR" sz="1050" b="1" i="1" u="sng" dirty="0">
                <a:ea typeface="+mn-lt"/>
                <a:cs typeface="+mn-lt"/>
              </a:rPr>
              <a:t> Information and Communication Technologies (TIC): </a:t>
            </a:r>
          </a:p>
          <a:p>
            <a:pPr>
              <a:lnSpc>
                <a:spcPct val="100000"/>
              </a:lnSpc>
            </a:pPr>
            <a:r>
              <a:rPr lang="fr-FR" sz="1050" b="1" i="1" u="sng" dirty="0">
                <a:ea typeface="+mn-lt"/>
                <a:cs typeface="+mn-lt"/>
              </a:rPr>
              <a:t>A Quick </a:t>
            </a:r>
            <a:r>
              <a:rPr lang="fr-FR" sz="1050" b="1" i="1" u="sng" err="1">
                <a:ea typeface="+mn-lt"/>
                <a:cs typeface="+mn-lt"/>
              </a:rPr>
              <a:t>Overview</a:t>
            </a:r>
            <a:r>
              <a:rPr lang="fr-FR" sz="1050" b="1" i="1" u="sng" dirty="0">
                <a:ea typeface="+mn-lt"/>
                <a:cs typeface="+mn-lt"/>
              </a:rPr>
              <a:t> </a:t>
            </a:r>
          </a:p>
          <a:p>
            <a:pPr>
              <a:lnSpc>
                <a:spcPct val="100000"/>
              </a:lnSpc>
            </a:pPr>
            <a:r>
              <a:rPr lang="fr-FR" sz="1050" b="1" i="1" dirty="0">
                <a:ea typeface="+mn-lt"/>
                <a:cs typeface="+mn-lt"/>
              </a:rPr>
              <a:t># 1.</a:t>
            </a:r>
            <a:r>
              <a:rPr lang="fr-FR" sz="1050" b="1" i="1" u="sng" dirty="0">
                <a:ea typeface="+mn-lt"/>
                <a:cs typeface="+mn-lt"/>
              </a:rPr>
              <a:t> Introduction </a:t>
            </a:r>
          </a:p>
          <a:p>
            <a:pPr marL="0" indent="0">
              <a:lnSpc>
                <a:spcPct val="100000"/>
              </a:lnSpc>
              <a:buNone/>
            </a:pPr>
            <a:r>
              <a:rPr lang="fr-FR" sz="1050" i="1" dirty="0">
                <a:ea typeface="+mn-lt"/>
                <a:cs typeface="+mn-lt"/>
              </a:rPr>
              <a:t>Information and Communication Technologies, </a:t>
            </a:r>
            <a:r>
              <a:rPr lang="fr-FR" sz="1050" i="1" err="1">
                <a:ea typeface="+mn-lt"/>
                <a:cs typeface="+mn-lt"/>
              </a:rPr>
              <a:t>commonly</a:t>
            </a:r>
            <a:r>
              <a:rPr lang="fr-FR" sz="1050" i="1" dirty="0">
                <a:ea typeface="+mn-lt"/>
                <a:cs typeface="+mn-lt"/>
              </a:rPr>
              <a:t> </a:t>
            </a:r>
            <a:r>
              <a:rPr lang="fr-FR" sz="1050" i="1" err="1">
                <a:ea typeface="+mn-lt"/>
                <a:cs typeface="+mn-lt"/>
              </a:rPr>
              <a:t>known</a:t>
            </a:r>
            <a:r>
              <a:rPr lang="fr-FR" sz="1050" i="1" dirty="0">
                <a:ea typeface="+mn-lt"/>
                <a:cs typeface="+mn-lt"/>
              </a:rPr>
              <a:t> as TIC, </a:t>
            </a:r>
            <a:r>
              <a:rPr lang="fr-FR" sz="1050" i="1" err="1">
                <a:ea typeface="+mn-lt"/>
                <a:cs typeface="+mn-lt"/>
              </a:rPr>
              <a:t>refer</a:t>
            </a:r>
            <a:r>
              <a:rPr lang="fr-FR" sz="1050" i="1" dirty="0">
                <a:ea typeface="+mn-lt"/>
                <a:cs typeface="+mn-lt"/>
              </a:rPr>
              <a:t> to a </a:t>
            </a:r>
            <a:r>
              <a:rPr lang="fr-FR" sz="1050" i="1" err="1">
                <a:ea typeface="+mn-lt"/>
                <a:cs typeface="+mn-lt"/>
              </a:rPr>
              <a:t>broad</a:t>
            </a:r>
            <a:r>
              <a:rPr lang="fr-FR" sz="1050" i="1" dirty="0">
                <a:ea typeface="+mn-lt"/>
                <a:cs typeface="+mn-lt"/>
              </a:rPr>
              <a:t> range of technologies </a:t>
            </a:r>
            <a:r>
              <a:rPr lang="fr-FR" sz="1050" i="1" err="1">
                <a:ea typeface="+mn-lt"/>
                <a:cs typeface="+mn-lt"/>
              </a:rPr>
              <a:t>that</a:t>
            </a:r>
            <a:r>
              <a:rPr lang="fr-FR" sz="1050" i="1" dirty="0">
                <a:ea typeface="+mn-lt"/>
                <a:cs typeface="+mn-lt"/>
              </a:rPr>
              <a:t> enable the </a:t>
            </a:r>
            <a:r>
              <a:rPr lang="fr-FR" sz="1050" i="1" err="1">
                <a:ea typeface="+mn-lt"/>
                <a:cs typeface="+mn-lt"/>
              </a:rPr>
              <a:t>gathering</a:t>
            </a:r>
            <a:r>
              <a:rPr lang="fr-FR" sz="1050" i="1" dirty="0">
                <a:ea typeface="+mn-lt"/>
                <a:cs typeface="+mn-lt"/>
              </a:rPr>
              <a:t>, </a:t>
            </a:r>
            <a:r>
              <a:rPr lang="fr-FR" sz="1050" i="1" err="1">
                <a:ea typeface="+mn-lt"/>
                <a:cs typeface="+mn-lt"/>
              </a:rPr>
              <a:t>processing</a:t>
            </a:r>
            <a:r>
              <a:rPr lang="fr-FR" sz="1050" i="1" dirty="0">
                <a:ea typeface="+mn-lt"/>
                <a:cs typeface="+mn-lt"/>
              </a:rPr>
              <a:t>, </a:t>
            </a:r>
            <a:r>
              <a:rPr lang="fr-FR" sz="1050" i="1" err="1">
                <a:ea typeface="+mn-lt"/>
                <a:cs typeface="+mn-lt"/>
              </a:rPr>
              <a:t>storing</a:t>
            </a:r>
            <a:r>
              <a:rPr lang="fr-FR" sz="1050" i="1" dirty="0">
                <a:ea typeface="+mn-lt"/>
                <a:cs typeface="+mn-lt"/>
              </a:rPr>
              <a:t>, and </a:t>
            </a:r>
            <a:r>
              <a:rPr lang="fr-FR" sz="1050" i="1" err="1">
                <a:ea typeface="+mn-lt"/>
                <a:cs typeface="+mn-lt"/>
              </a:rPr>
              <a:t>dissemination</a:t>
            </a:r>
            <a:r>
              <a:rPr lang="fr-FR" sz="1050" i="1" dirty="0">
                <a:ea typeface="+mn-lt"/>
                <a:cs typeface="+mn-lt"/>
              </a:rPr>
              <a:t> of information. </a:t>
            </a:r>
            <a:r>
              <a:rPr lang="fr-FR" sz="1050" i="1" err="1">
                <a:ea typeface="+mn-lt"/>
                <a:cs typeface="+mn-lt"/>
              </a:rPr>
              <a:t>These</a:t>
            </a:r>
            <a:r>
              <a:rPr lang="fr-FR" sz="1050" i="1" dirty="0">
                <a:ea typeface="+mn-lt"/>
                <a:cs typeface="+mn-lt"/>
              </a:rPr>
              <a:t> technologies </a:t>
            </a:r>
            <a:r>
              <a:rPr lang="fr-FR" sz="1050" i="1" err="1">
                <a:ea typeface="+mn-lt"/>
                <a:cs typeface="+mn-lt"/>
              </a:rPr>
              <a:t>play</a:t>
            </a:r>
            <a:r>
              <a:rPr lang="fr-FR" sz="1050" i="1" dirty="0">
                <a:ea typeface="+mn-lt"/>
                <a:cs typeface="+mn-lt"/>
              </a:rPr>
              <a:t> a crucial </a:t>
            </a:r>
            <a:r>
              <a:rPr lang="fr-FR" sz="1050" i="1" err="1">
                <a:ea typeface="+mn-lt"/>
                <a:cs typeface="+mn-lt"/>
              </a:rPr>
              <a:t>role</a:t>
            </a:r>
            <a:r>
              <a:rPr lang="fr-FR" sz="1050" i="1" dirty="0">
                <a:ea typeface="+mn-lt"/>
                <a:cs typeface="+mn-lt"/>
              </a:rPr>
              <a:t> in </a:t>
            </a:r>
            <a:r>
              <a:rPr lang="fr-FR" sz="1050" i="1" err="1">
                <a:ea typeface="+mn-lt"/>
                <a:cs typeface="+mn-lt"/>
              </a:rPr>
              <a:t>our</a:t>
            </a:r>
            <a:r>
              <a:rPr lang="fr-FR" sz="1050" i="1" dirty="0">
                <a:ea typeface="+mn-lt"/>
                <a:cs typeface="+mn-lt"/>
              </a:rPr>
              <a:t> </a:t>
            </a:r>
            <a:r>
              <a:rPr lang="fr-FR" sz="1050" i="1" err="1">
                <a:ea typeface="+mn-lt"/>
                <a:cs typeface="+mn-lt"/>
              </a:rPr>
              <a:t>interconnected</a:t>
            </a:r>
            <a:r>
              <a:rPr lang="fr-FR" sz="1050" i="1" dirty="0">
                <a:ea typeface="+mn-lt"/>
                <a:cs typeface="+mn-lt"/>
              </a:rPr>
              <a:t> digital world. </a:t>
            </a:r>
            <a:endParaRPr lang="fr-FR" sz="1050" i="1" u="sng">
              <a:ea typeface="+mn-lt"/>
              <a:cs typeface="+mn-lt"/>
            </a:endParaRPr>
          </a:p>
          <a:p>
            <a:pPr>
              <a:lnSpc>
                <a:spcPct val="100000"/>
              </a:lnSpc>
            </a:pPr>
            <a:r>
              <a:rPr lang="fr-FR" sz="1050" b="1" i="1" dirty="0">
                <a:ea typeface="+mn-lt"/>
                <a:cs typeface="+mn-lt"/>
              </a:rPr>
              <a:t># 2.</a:t>
            </a:r>
            <a:r>
              <a:rPr lang="fr-FR" sz="1050" b="1" i="1" u="sng" dirty="0">
                <a:ea typeface="+mn-lt"/>
                <a:cs typeface="+mn-lt"/>
              </a:rPr>
              <a:t> </a:t>
            </a:r>
            <a:r>
              <a:rPr lang="fr-FR" sz="1050" b="1" i="1" u="sng" err="1">
                <a:ea typeface="+mn-lt"/>
                <a:cs typeface="+mn-lt"/>
              </a:rPr>
              <a:t>Definition</a:t>
            </a:r>
            <a:r>
              <a:rPr lang="fr-FR" sz="1050" b="1" i="1" u="sng" dirty="0">
                <a:ea typeface="+mn-lt"/>
                <a:cs typeface="+mn-lt"/>
              </a:rPr>
              <a:t> and Scope</a:t>
            </a:r>
          </a:p>
          <a:p>
            <a:pPr marL="0" indent="0">
              <a:lnSpc>
                <a:spcPct val="100000"/>
              </a:lnSpc>
              <a:buNone/>
            </a:pPr>
            <a:r>
              <a:rPr lang="fr-FR" sz="1050" i="1" dirty="0">
                <a:ea typeface="+mn-lt"/>
                <a:cs typeface="+mn-lt"/>
              </a:rPr>
              <a:t> TIC </a:t>
            </a:r>
            <a:r>
              <a:rPr lang="fr-FR" sz="1050" i="1" err="1">
                <a:ea typeface="+mn-lt"/>
                <a:cs typeface="+mn-lt"/>
              </a:rPr>
              <a:t>encompasses</a:t>
            </a:r>
            <a:r>
              <a:rPr lang="fr-FR" sz="1050" i="1" dirty="0">
                <a:ea typeface="+mn-lt"/>
                <a:cs typeface="+mn-lt"/>
              </a:rPr>
              <a:t> a </a:t>
            </a:r>
            <a:r>
              <a:rPr lang="fr-FR" sz="1050" i="1" err="1">
                <a:ea typeface="+mn-lt"/>
                <a:cs typeface="+mn-lt"/>
              </a:rPr>
              <a:t>wide</a:t>
            </a:r>
            <a:r>
              <a:rPr lang="fr-FR" sz="1050" i="1" dirty="0">
                <a:ea typeface="+mn-lt"/>
                <a:cs typeface="+mn-lt"/>
              </a:rPr>
              <a:t> </a:t>
            </a:r>
            <a:r>
              <a:rPr lang="fr-FR" sz="1050" i="1" err="1">
                <a:ea typeface="+mn-lt"/>
                <a:cs typeface="+mn-lt"/>
              </a:rPr>
              <a:t>array</a:t>
            </a:r>
            <a:r>
              <a:rPr lang="fr-FR" sz="1050" i="1" dirty="0">
                <a:ea typeface="+mn-lt"/>
                <a:cs typeface="+mn-lt"/>
              </a:rPr>
              <a:t> of </a:t>
            </a:r>
            <a:r>
              <a:rPr lang="fr-FR" sz="1050" i="1" err="1">
                <a:ea typeface="+mn-lt"/>
                <a:cs typeface="+mn-lt"/>
              </a:rPr>
              <a:t>tools</a:t>
            </a:r>
            <a:r>
              <a:rPr lang="fr-FR" sz="1050" i="1" dirty="0">
                <a:ea typeface="+mn-lt"/>
                <a:cs typeface="+mn-lt"/>
              </a:rPr>
              <a:t> and </a:t>
            </a:r>
            <a:r>
              <a:rPr lang="fr-FR" sz="1050" i="1" err="1">
                <a:ea typeface="+mn-lt"/>
                <a:cs typeface="+mn-lt"/>
              </a:rPr>
              <a:t>systems</a:t>
            </a:r>
            <a:r>
              <a:rPr lang="fr-FR" sz="1050" i="1" dirty="0">
                <a:ea typeface="+mn-lt"/>
                <a:cs typeface="+mn-lt"/>
              </a:rPr>
              <a:t>, </a:t>
            </a:r>
            <a:r>
              <a:rPr lang="fr-FR" sz="1050" i="1" err="1">
                <a:ea typeface="+mn-lt"/>
                <a:cs typeface="+mn-lt"/>
              </a:rPr>
              <a:t>including</a:t>
            </a:r>
            <a:r>
              <a:rPr lang="fr-FR" sz="1050" i="1" dirty="0">
                <a:ea typeface="+mn-lt"/>
                <a:cs typeface="+mn-lt"/>
              </a:rPr>
              <a:t> computers, software applications, networks, and communication </a:t>
            </a:r>
            <a:r>
              <a:rPr lang="fr-FR" sz="1050" i="1" err="1">
                <a:ea typeface="+mn-lt"/>
                <a:cs typeface="+mn-lt"/>
              </a:rPr>
              <a:t>devices</a:t>
            </a:r>
            <a:r>
              <a:rPr lang="fr-FR" sz="1050" i="1" dirty="0">
                <a:ea typeface="+mn-lt"/>
                <a:cs typeface="+mn-lt"/>
              </a:rPr>
              <a:t>. </a:t>
            </a:r>
            <a:r>
              <a:rPr lang="fr-FR" sz="1050" i="1" err="1">
                <a:ea typeface="+mn-lt"/>
                <a:cs typeface="+mn-lt"/>
              </a:rPr>
              <a:t>Its</a:t>
            </a:r>
            <a:r>
              <a:rPr lang="fr-FR" sz="1050" i="1" dirty="0">
                <a:ea typeface="+mn-lt"/>
                <a:cs typeface="+mn-lt"/>
              </a:rPr>
              <a:t> scope </a:t>
            </a:r>
            <a:r>
              <a:rPr lang="fr-FR" sz="1050" i="1" err="1">
                <a:ea typeface="+mn-lt"/>
                <a:cs typeface="+mn-lt"/>
              </a:rPr>
              <a:t>extends</a:t>
            </a:r>
            <a:r>
              <a:rPr lang="fr-FR" sz="1050" i="1" dirty="0">
                <a:ea typeface="+mn-lt"/>
                <a:cs typeface="+mn-lt"/>
              </a:rPr>
              <a:t> </a:t>
            </a:r>
            <a:r>
              <a:rPr lang="fr-FR" sz="1050" i="1" err="1">
                <a:ea typeface="+mn-lt"/>
                <a:cs typeface="+mn-lt"/>
              </a:rPr>
              <a:t>across</a:t>
            </a:r>
            <a:r>
              <a:rPr lang="fr-FR" sz="1050" i="1" dirty="0">
                <a:ea typeface="+mn-lt"/>
                <a:cs typeface="+mn-lt"/>
              </a:rPr>
              <a:t> </a:t>
            </a:r>
            <a:r>
              <a:rPr lang="fr-FR" sz="1050" i="1" err="1">
                <a:ea typeface="+mn-lt"/>
                <a:cs typeface="+mn-lt"/>
              </a:rPr>
              <a:t>various</a:t>
            </a:r>
            <a:r>
              <a:rPr lang="fr-FR" sz="1050" i="1" dirty="0">
                <a:ea typeface="+mn-lt"/>
                <a:cs typeface="+mn-lt"/>
              </a:rPr>
              <a:t> </a:t>
            </a:r>
            <a:r>
              <a:rPr lang="fr-FR" sz="1050" i="1" err="1">
                <a:ea typeface="+mn-lt"/>
                <a:cs typeface="+mn-lt"/>
              </a:rPr>
              <a:t>sectors</a:t>
            </a:r>
            <a:r>
              <a:rPr lang="fr-FR" sz="1050" i="1" dirty="0">
                <a:ea typeface="+mn-lt"/>
                <a:cs typeface="+mn-lt"/>
              </a:rPr>
              <a:t>, </a:t>
            </a:r>
            <a:r>
              <a:rPr lang="fr-FR" sz="1050" i="1" err="1">
                <a:ea typeface="+mn-lt"/>
                <a:cs typeface="+mn-lt"/>
              </a:rPr>
              <a:t>influencing</a:t>
            </a:r>
            <a:r>
              <a:rPr lang="fr-FR" sz="1050" i="1" dirty="0">
                <a:ea typeface="+mn-lt"/>
                <a:cs typeface="+mn-lt"/>
              </a:rPr>
              <a:t> how </a:t>
            </a:r>
            <a:r>
              <a:rPr lang="fr-FR" sz="1050" i="1" err="1">
                <a:ea typeface="+mn-lt"/>
                <a:cs typeface="+mn-lt"/>
              </a:rPr>
              <a:t>we</a:t>
            </a:r>
            <a:r>
              <a:rPr lang="fr-FR" sz="1050" i="1" dirty="0">
                <a:ea typeface="+mn-lt"/>
                <a:cs typeface="+mn-lt"/>
              </a:rPr>
              <a:t> </a:t>
            </a:r>
            <a:r>
              <a:rPr lang="fr-FR" sz="1050" i="1" err="1">
                <a:ea typeface="+mn-lt"/>
                <a:cs typeface="+mn-lt"/>
              </a:rPr>
              <a:t>work</a:t>
            </a:r>
            <a:r>
              <a:rPr lang="fr-FR" sz="1050" i="1" dirty="0">
                <a:ea typeface="+mn-lt"/>
                <a:cs typeface="+mn-lt"/>
              </a:rPr>
              <a:t>, </a:t>
            </a:r>
            <a:r>
              <a:rPr lang="fr-FR" sz="1050" i="1" err="1">
                <a:ea typeface="+mn-lt"/>
                <a:cs typeface="+mn-lt"/>
              </a:rPr>
              <a:t>communicate</a:t>
            </a:r>
            <a:r>
              <a:rPr lang="fr-FR" sz="1050" i="1" dirty="0">
                <a:ea typeface="+mn-lt"/>
                <a:cs typeface="+mn-lt"/>
              </a:rPr>
              <a:t>, and </a:t>
            </a:r>
            <a:r>
              <a:rPr lang="fr-FR" sz="1050" i="1" err="1">
                <a:ea typeface="+mn-lt"/>
                <a:cs typeface="+mn-lt"/>
              </a:rPr>
              <a:t>access</a:t>
            </a:r>
            <a:r>
              <a:rPr lang="fr-FR" sz="1050" i="1" dirty="0">
                <a:ea typeface="+mn-lt"/>
                <a:cs typeface="+mn-lt"/>
              </a:rPr>
              <a:t> information. </a:t>
            </a:r>
            <a:endParaRPr lang="fr-FR" sz="1050" i="1" u="sng">
              <a:ea typeface="+mn-lt"/>
              <a:cs typeface="+mn-lt"/>
            </a:endParaRPr>
          </a:p>
          <a:p>
            <a:pPr>
              <a:lnSpc>
                <a:spcPct val="100000"/>
              </a:lnSpc>
            </a:pPr>
            <a:r>
              <a:rPr lang="fr-FR" sz="1050" b="1" i="1" dirty="0">
                <a:ea typeface="+mn-lt"/>
                <a:cs typeface="+mn-lt"/>
              </a:rPr>
              <a:t># 3.</a:t>
            </a:r>
            <a:r>
              <a:rPr lang="fr-FR" sz="1050" b="1" i="1" u="sng" dirty="0">
                <a:ea typeface="+mn-lt"/>
                <a:cs typeface="+mn-lt"/>
              </a:rPr>
              <a:t> Evolution and Trends </a:t>
            </a:r>
          </a:p>
          <a:p>
            <a:pPr marL="0" indent="0">
              <a:lnSpc>
                <a:spcPct val="100000"/>
              </a:lnSpc>
              <a:buNone/>
            </a:pPr>
            <a:r>
              <a:rPr lang="fr-FR" sz="1050" i="1" dirty="0">
                <a:ea typeface="+mn-lt"/>
                <a:cs typeface="+mn-lt"/>
              </a:rPr>
              <a:t>TIC has </a:t>
            </a:r>
            <a:r>
              <a:rPr lang="fr-FR" sz="1050" i="1" err="1">
                <a:ea typeface="+mn-lt"/>
                <a:cs typeface="+mn-lt"/>
              </a:rPr>
              <a:t>evolved</a:t>
            </a:r>
            <a:r>
              <a:rPr lang="fr-FR" sz="1050" i="1" dirty="0">
                <a:ea typeface="+mn-lt"/>
                <a:cs typeface="+mn-lt"/>
              </a:rPr>
              <a:t> </a:t>
            </a:r>
            <a:r>
              <a:rPr lang="fr-FR" sz="1050" i="1" err="1">
                <a:ea typeface="+mn-lt"/>
                <a:cs typeface="+mn-lt"/>
              </a:rPr>
              <a:t>significantly</a:t>
            </a:r>
            <a:r>
              <a:rPr lang="fr-FR" sz="1050" i="1" dirty="0">
                <a:ea typeface="+mn-lt"/>
                <a:cs typeface="+mn-lt"/>
              </a:rPr>
              <a:t> over the </a:t>
            </a:r>
            <a:r>
              <a:rPr lang="fr-FR" sz="1050" i="1" err="1">
                <a:ea typeface="+mn-lt"/>
                <a:cs typeface="+mn-lt"/>
              </a:rPr>
              <a:t>years</a:t>
            </a:r>
            <a:r>
              <a:rPr lang="fr-FR" sz="1050" i="1" dirty="0">
                <a:ea typeface="+mn-lt"/>
                <a:cs typeface="+mn-lt"/>
              </a:rPr>
              <a:t>. </a:t>
            </a:r>
            <a:r>
              <a:rPr lang="fr-FR" sz="1050" i="1" err="1">
                <a:ea typeface="+mn-lt"/>
                <a:cs typeface="+mn-lt"/>
              </a:rPr>
              <a:t>From</a:t>
            </a:r>
            <a:r>
              <a:rPr lang="fr-FR" sz="1050" i="1" dirty="0">
                <a:ea typeface="+mn-lt"/>
                <a:cs typeface="+mn-lt"/>
              </a:rPr>
              <a:t> the </a:t>
            </a:r>
            <a:r>
              <a:rPr lang="fr-FR" sz="1050" i="1" err="1">
                <a:ea typeface="+mn-lt"/>
                <a:cs typeface="+mn-lt"/>
              </a:rPr>
              <a:t>advent</a:t>
            </a:r>
            <a:r>
              <a:rPr lang="fr-FR" sz="1050" i="1" dirty="0">
                <a:ea typeface="+mn-lt"/>
                <a:cs typeface="+mn-lt"/>
              </a:rPr>
              <a:t> of </a:t>
            </a:r>
            <a:r>
              <a:rPr lang="fr-FR" sz="1050" i="1" err="1">
                <a:ea typeface="+mn-lt"/>
                <a:cs typeface="+mn-lt"/>
              </a:rPr>
              <a:t>personal</a:t>
            </a:r>
            <a:r>
              <a:rPr lang="fr-FR" sz="1050" i="1" dirty="0">
                <a:ea typeface="+mn-lt"/>
                <a:cs typeface="+mn-lt"/>
              </a:rPr>
              <a:t> computers to the </a:t>
            </a:r>
            <a:r>
              <a:rPr lang="fr-FR" sz="1050" i="1" err="1">
                <a:ea typeface="+mn-lt"/>
                <a:cs typeface="+mn-lt"/>
              </a:rPr>
              <a:t>rise</a:t>
            </a:r>
            <a:r>
              <a:rPr lang="fr-FR" sz="1050" i="1" dirty="0">
                <a:ea typeface="+mn-lt"/>
                <a:cs typeface="+mn-lt"/>
              </a:rPr>
              <a:t> of the internet, the </a:t>
            </a:r>
            <a:r>
              <a:rPr lang="fr-FR" sz="1050" i="1" err="1">
                <a:ea typeface="+mn-lt"/>
                <a:cs typeface="+mn-lt"/>
              </a:rPr>
              <a:t>field</a:t>
            </a:r>
            <a:r>
              <a:rPr lang="fr-FR" sz="1050" i="1" dirty="0">
                <a:ea typeface="+mn-lt"/>
                <a:cs typeface="+mn-lt"/>
              </a:rPr>
              <a:t> continues to </a:t>
            </a:r>
            <a:r>
              <a:rPr lang="fr-FR" sz="1050" i="1" err="1">
                <a:ea typeface="+mn-lt"/>
                <a:cs typeface="+mn-lt"/>
              </a:rPr>
              <a:t>witness</a:t>
            </a:r>
            <a:r>
              <a:rPr lang="fr-FR" sz="1050" i="1" dirty="0">
                <a:ea typeface="+mn-lt"/>
                <a:cs typeface="+mn-lt"/>
              </a:rPr>
              <a:t> </a:t>
            </a:r>
            <a:r>
              <a:rPr lang="fr-FR" sz="1050" i="1" err="1">
                <a:ea typeface="+mn-lt"/>
                <a:cs typeface="+mn-lt"/>
              </a:rPr>
              <a:t>rapid</a:t>
            </a:r>
            <a:r>
              <a:rPr lang="fr-FR" sz="1050" i="1" dirty="0">
                <a:ea typeface="+mn-lt"/>
                <a:cs typeface="+mn-lt"/>
              </a:rPr>
              <a:t> </a:t>
            </a:r>
            <a:r>
              <a:rPr lang="fr-FR" sz="1050" i="1" err="1">
                <a:ea typeface="+mn-lt"/>
                <a:cs typeface="+mn-lt"/>
              </a:rPr>
              <a:t>advancements</a:t>
            </a:r>
            <a:r>
              <a:rPr lang="fr-FR" sz="1050" i="1" dirty="0">
                <a:ea typeface="+mn-lt"/>
                <a:cs typeface="+mn-lt"/>
              </a:rPr>
              <a:t>. </a:t>
            </a:r>
            <a:r>
              <a:rPr lang="fr-FR" sz="1050" i="1" err="1">
                <a:ea typeface="+mn-lt"/>
                <a:cs typeface="+mn-lt"/>
              </a:rPr>
              <a:t>Current</a:t>
            </a:r>
            <a:r>
              <a:rPr lang="fr-FR" sz="1050" i="1" dirty="0">
                <a:ea typeface="+mn-lt"/>
                <a:cs typeface="+mn-lt"/>
              </a:rPr>
              <a:t> trends </a:t>
            </a:r>
            <a:r>
              <a:rPr lang="fr-FR" sz="1050" i="1" err="1">
                <a:ea typeface="+mn-lt"/>
                <a:cs typeface="+mn-lt"/>
              </a:rPr>
              <a:t>include</a:t>
            </a:r>
            <a:r>
              <a:rPr lang="fr-FR" sz="1050" i="1" dirty="0">
                <a:ea typeface="+mn-lt"/>
                <a:cs typeface="+mn-lt"/>
              </a:rPr>
              <a:t> the </a:t>
            </a:r>
            <a:r>
              <a:rPr lang="fr-FR" sz="1050" i="1" err="1">
                <a:ea typeface="+mn-lt"/>
                <a:cs typeface="+mn-lt"/>
              </a:rPr>
              <a:t>proliferation</a:t>
            </a:r>
            <a:r>
              <a:rPr lang="fr-FR" sz="1050" i="1" dirty="0">
                <a:ea typeface="+mn-lt"/>
                <a:cs typeface="+mn-lt"/>
              </a:rPr>
              <a:t> of cloud </a:t>
            </a:r>
            <a:r>
              <a:rPr lang="fr-FR" sz="1050" i="1" err="1">
                <a:ea typeface="+mn-lt"/>
                <a:cs typeface="+mn-lt"/>
              </a:rPr>
              <a:t>computing</a:t>
            </a:r>
            <a:r>
              <a:rPr lang="fr-FR" sz="1050" i="1" dirty="0">
                <a:ea typeface="+mn-lt"/>
                <a:cs typeface="+mn-lt"/>
              </a:rPr>
              <a:t>, </a:t>
            </a:r>
            <a:r>
              <a:rPr lang="fr-FR" sz="1050" i="1" err="1">
                <a:ea typeface="+mn-lt"/>
                <a:cs typeface="+mn-lt"/>
              </a:rPr>
              <a:t>artificial</a:t>
            </a:r>
            <a:r>
              <a:rPr lang="fr-FR" sz="1050" i="1" dirty="0">
                <a:ea typeface="+mn-lt"/>
                <a:cs typeface="+mn-lt"/>
              </a:rPr>
              <a:t> intelligence, and the Internet of </a:t>
            </a:r>
            <a:r>
              <a:rPr lang="fr-FR" sz="1050" i="1" err="1">
                <a:ea typeface="+mn-lt"/>
                <a:cs typeface="+mn-lt"/>
              </a:rPr>
              <a:t>Things</a:t>
            </a:r>
            <a:r>
              <a:rPr lang="fr-FR" sz="1050" i="1" dirty="0">
                <a:ea typeface="+mn-lt"/>
                <a:cs typeface="+mn-lt"/>
              </a:rPr>
              <a:t> (IoT). </a:t>
            </a:r>
            <a:endParaRPr lang="fr-FR" sz="1050" i="1" u="sng">
              <a:ea typeface="+mn-lt"/>
              <a:cs typeface="+mn-lt"/>
            </a:endParaRPr>
          </a:p>
          <a:p>
            <a:pPr>
              <a:lnSpc>
                <a:spcPct val="100000"/>
              </a:lnSpc>
            </a:pPr>
            <a:r>
              <a:rPr lang="fr-FR" sz="1050" b="1" i="1" dirty="0">
                <a:ea typeface="+mn-lt"/>
                <a:cs typeface="+mn-lt"/>
              </a:rPr>
              <a:t># 4.</a:t>
            </a:r>
            <a:r>
              <a:rPr lang="fr-FR" sz="1050" b="1" i="1" u="sng" dirty="0">
                <a:ea typeface="+mn-lt"/>
                <a:cs typeface="+mn-lt"/>
              </a:rPr>
              <a:t> Impact on </a:t>
            </a:r>
            <a:r>
              <a:rPr lang="fr-FR" sz="1050" b="1" i="1" u="sng" err="1">
                <a:ea typeface="+mn-lt"/>
                <a:cs typeface="+mn-lt"/>
              </a:rPr>
              <a:t>Various</a:t>
            </a:r>
            <a:r>
              <a:rPr lang="fr-FR" sz="1050" b="1" i="1" u="sng" dirty="0">
                <a:ea typeface="+mn-lt"/>
                <a:cs typeface="+mn-lt"/>
              </a:rPr>
              <a:t> Industries </a:t>
            </a:r>
          </a:p>
          <a:p>
            <a:pPr marL="0" indent="0">
              <a:lnSpc>
                <a:spcPct val="100000"/>
              </a:lnSpc>
              <a:buNone/>
            </a:pPr>
            <a:r>
              <a:rPr lang="fr-FR" sz="1050" i="1" dirty="0">
                <a:ea typeface="+mn-lt"/>
                <a:cs typeface="+mn-lt"/>
              </a:rPr>
              <a:t>TIC has </a:t>
            </a:r>
            <a:r>
              <a:rPr lang="fr-FR" sz="1050" i="1" dirty="0" err="1">
                <a:ea typeface="+mn-lt"/>
                <a:cs typeface="+mn-lt"/>
              </a:rPr>
              <a:t>transformed</a:t>
            </a:r>
            <a:r>
              <a:rPr lang="fr-FR" sz="1050" i="1" dirty="0">
                <a:ea typeface="+mn-lt"/>
                <a:cs typeface="+mn-lt"/>
              </a:rPr>
              <a:t> industries </a:t>
            </a:r>
            <a:r>
              <a:rPr lang="fr-FR" sz="1050" i="1" dirty="0" err="1">
                <a:ea typeface="+mn-lt"/>
                <a:cs typeface="+mn-lt"/>
              </a:rPr>
              <a:t>such</a:t>
            </a:r>
            <a:r>
              <a:rPr lang="fr-FR" sz="1050" i="1" dirty="0">
                <a:ea typeface="+mn-lt"/>
                <a:cs typeface="+mn-lt"/>
              </a:rPr>
              <a:t> as </a:t>
            </a:r>
            <a:r>
              <a:rPr lang="fr-FR" sz="1050" i="1" dirty="0" err="1">
                <a:ea typeface="+mn-lt"/>
                <a:cs typeface="+mn-lt"/>
              </a:rPr>
              <a:t>healthcare</a:t>
            </a:r>
            <a:r>
              <a:rPr lang="fr-FR" sz="1050" i="1" dirty="0">
                <a:ea typeface="+mn-lt"/>
                <a:cs typeface="+mn-lt"/>
              </a:rPr>
              <a:t>, finance, </a:t>
            </a:r>
            <a:r>
              <a:rPr lang="fr-FR" sz="1050" i="1" dirty="0" err="1">
                <a:ea typeface="+mn-lt"/>
                <a:cs typeface="+mn-lt"/>
              </a:rPr>
              <a:t>education</a:t>
            </a:r>
            <a:r>
              <a:rPr lang="fr-FR" sz="1050" i="1" dirty="0">
                <a:ea typeface="+mn-lt"/>
                <a:cs typeface="+mn-lt"/>
              </a:rPr>
              <a:t>, and </a:t>
            </a:r>
            <a:r>
              <a:rPr lang="fr-FR" sz="1050" i="1" dirty="0" err="1">
                <a:ea typeface="+mn-lt"/>
                <a:cs typeface="+mn-lt"/>
              </a:rPr>
              <a:t>manufacturing</a:t>
            </a:r>
            <a:r>
              <a:rPr lang="fr-FR" sz="1050" i="1" dirty="0">
                <a:ea typeface="+mn-lt"/>
                <a:cs typeface="+mn-lt"/>
              </a:rPr>
              <a:t>. In </a:t>
            </a:r>
            <a:r>
              <a:rPr lang="fr-FR" sz="1050" i="1" dirty="0" err="1">
                <a:ea typeface="+mn-lt"/>
                <a:cs typeface="+mn-lt"/>
              </a:rPr>
              <a:t>healthcare</a:t>
            </a:r>
            <a:r>
              <a:rPr lang="fr-FR" sz="1050" i="1" dirty="0">
                <a:ea typeface="+mn-lt"/>
                <a:cs typeface="+mn-lt"/>
              </a:rPr>
              <a:t>, for </a:t>
            </a:r>
            <a:r>
              <a:rPr lang="fr-FR" sz="1050" i="1" dirty="0" err="1">
                <a:ea typeface="+mn-lt"/>
                <a:cs typeface="+mn-lt"/>
              </a:rPr>
              <a:t>example</a:t>
            </a:r>
            <a:r>
              <a:rPr lang="fr-FR" sz="1050" i="1" dirty="0">
                <a:ea typeface="+mn-lt"/>
                <a:cs typeface="+mn-lt"/>
              </a:rPr>
              <a:t>, </a:t>
            </a:r>
            <a:r>
              <a:rPr lang="fr-FR" sz="1050" i="1" dirty="0" err="1">
                <a:ea typeface="+mn-lt"/>
                <a:cs typeface="+mn-lt"/>
              </a:rPr>
              <a:t>it</a:t>
            </a:r>
            <a:r>
              <a:rPr lang="fr-FR" sz="1050" i="1" dirty="0">
                <a:ea typeface="+mn-lt"/>
                <a:cs typeface="+mn-lt"/>
              </a:rPr>
              <a:t> </a:t>
            </a:r>
            <a:r>
              <a:rPr lang="fr-FR" sz="1050" i="1" dirty="0" err="1">
                <a:ea typeface="+mn-lt"/>
                <a:cs typeface="+mn-lt"/>
              </a:rPr>
              <a:t>facilitates</a:t>
            </a:r>
            <a:r>
              <a:rPr lang="fr-FR" sz="1050" i="1" dirty="0">
                <a:ea typeface="+mn-lt"/>
                <a:cs typeface="+mn-lt"/>
              </a:rPr>
              <a:t> </a:t>
            </a:r>
            <a:r>
              <a:rPr lang="fr-FR" sz="1050" i="1" dirty="0" err="1">
                <a:ea typeface="+mn-lt"/>
                <a:cs typeface="+mn-lt"/>
              </a:rPr>
              <a:t>telemedicine</a:t>
            </a:r>
            <a:r>
              <a:rPr lang="fr-FR" sz="1050" i="1" dirty="0">
                <a:ea typeface="+mn-lt"/>
                <a:cs typeface="+mn-lt"/>
              </a:rPr>
              <a:t> and digital </a:t>
            </a:r>
            <a:r>
              <a:rPr lang="fr-FR" sz="1050" i="1" dirty="0" err="1">
                <a:ea typeface="+mn-lt"/>
                <a:cs typeface="+mn-lt"/>
              </a:rPr>
              <a:t>health</a:t>
            </a:r>
            <a:r>
              <a:rPr lang="fr-FR" sz="1050" i="1" dirty="0">
                <a:ea typeface="+mn-lt"/>
                <a:cs typeface="+mn-lt"/>
              </a:rPr>
              <a:t> records. In finance, online </a:t>
            </a:r>
            <a:r>
              <a:rPr lang="fr-FR" sz="1050" i="1" dirty="0" err="1">
                <a:ea typeface="+mn-lt"/>
                <a:cs typeface="+mn-lt"/>
              </a:rPr>
              <a:t>banking</a:t>
            </a:r>
            <a:r>
              <a:rPr lang="fr-FR" sz="1050" i="1" dirty="0">
                <a:ea typeface="+mn-lt"/>
                <a:cs typeface="+mn-lt"/>
              </a:rPr>
              <a:t> and digital transactions have </a:t>
            </a:r>
            <a:r>
              <a:rPr lang="fr-FR" sz="1050" i="1" dirty="0" err="1">
                <a:ea typeface="+mn-lt"/>
                <a:cs typeface="+mn-lt"/>
              </a:rPr>
              <a:t>become</a:t>
            </a:r>
            <a:r>
              <a:rPr lang="fr-FR" sz="1050" i="1" dirty="0">
                <a:ea typeface="+mn-lt"/>
                <a:cs typeface="+mn-lt"/>
              </a:rPr>
              <a:t> </a:t>
            </a:r>
            <a:r>
              <a:rPr lang="fr-FR" sz="1050" i="1" dirty="0" err="1">
                <a:ea typeface="+mn-lt"/>
                <a:cs typeface="+mn-lt"/>
              </a:rPr>
              <a:t>commonplace</a:t>
            </a:r>
            <a:r>
              <a:rPr lang="fr-FR" sz="1050" i="1" dirty="0">
                <a:ea typeface="+mn-lt"/>
                <a:cs typeface="+mn-lt"/>
              </a:rPr>
              <a:t>. </a:t>
            </a:r>
            <a:endParaRPr lang="fr-FR" sz="1050" i="1" u="sng">
              <a:ea typeface="+mn-lt"/>
              <a:cs typeface="+mn-lt"/>
            </a:endParaRPr>
          </a:p>
          <a:p>
            <a:pPr marL="0" indent="0">
              <a:lnSpc>
                <a:spcPct val="100000"/>
              </a:lnSpc>
              <a:buNone/>
            </a:pPr>
            <a:r>
              <a:rPr lang="fr-FR" sz="1050" i="1" dirty="0">
                <a:ea typeface="+mn-lt"/>
                <a:cs typeface="+mn-lt"/>
              </a:rPr>
              <a:t>        " </a:t>
            </a:r>
            <a:r>
              <a:rPr lang="fr-FR" sz="1050" i="1" u="sng" dirty="0">
                <a:ea typeface="+mn-lt"/>
                <a:cs typeface="+mn-lt"/>
              </a:rPr>
              <a:t>Conclusion</a:t>
            </a:r>
            <a:r>
              <a:rPr lang="fr-FR" sz="1050" i="1" dirty="0">
                <a:ea typeface="+mn-lt"/>
                <a:cs typeface="+mn-lt"/>
              </a:rPr>
              <a:t> " :</a:t>
            </a:r>
          </a:p>
          <a:p>
            <a:pPr marL="0" indent="0">
              <a:lnSpc>
                <a:spcPct val="100000"/>
              </a:lnSpc>
              <a:buNone/>
            </a:pPr>
            <a:r>
              <a:rPr lang="fr-FR" sz="1050" i="1" dirty="0">
                <a:ea typeface="+mn-lt"/>
                <a:cs typeface="+mn-lt"/>
              </a:rPr>
              <a:t> In conclusion, TIC </a:t>
            </a:r>
            <a:r>
              <a:rPr lang="fr-FR" sz="1050" i="1" err="1">
                <a:ea typeface="+mn-lt"/>
                <a:cs typeface="+mn-lt"/>
              </a:rPr>
              <a:t>plays</a:t>
            </a:r>
            <a:r>
              <a:rPr lang="fr-FR" sz="1050" i="1" dirty="0">
                <a:ea typeface="+mn-lt"/>
                <a:cs typeface="+mn-lt"/>
              </a:rPr>
              <a:t> a pivotal </a:t>
            </a:r>
            <a:r>
              <a:rPr lang="fr-FR" sz="1050" i="1" err="1">
                <a:ea typeface="+mn-lt"/>
                <a:cs typeface="+mn-lt"/>
              </a:rPr>
              <a:t>role</a:t>
            </a:r>
            <a:r>
              <a:rPr lang="fr-FR" sz="1050" i="1" dirty="0">
                <a:ea typeface="+mn-lt"/>
                <a:cs typeface="+mn-lt"/>
              </a:rPr>
              <a:t> in </a:t>
            </a:r>
            <a:r>
              <a:rPr lang="fr-FR" sz="1050" i="1" err="1">
                <a:ea typeface="+mn-lt"/>
                <a:cs typeface="+mn-lt"/>
              </a:rPr>
              <a:t>shaping</a:t>
            </a:r>
            <a:r>
              <a:rPr lang="fr-FR" sz="1050" i="1" dirty="0">
                <a:ea typeface="+mn-lt"/>
                <a:cs typeface="+mn-lt"/>
              </a:rPr>
              <a:t> </a:t>
            </a:r>
            <a:r>
              <a:rPr lang="fr-FR" sz="1050" i="1" err="1">
                <a:ea typeface="+mn-lt"/>
                <a:cs typeface="+mn-lt"/>
              </a:rPr>
              <a:t>our</a:t>
            </a:r>
            <a:r>
              <a:rPr lang="fr-FR" sz="1050" i="1" dirty="0">
                <a:ea typeface="+mn-lt"/>
                <a:cs typeface="+mn-lt"/>
              </a:rPr>
              <a:t> modern society. </a:t>
            </a:r>
            <a:r>
              <a:rPr lang="fr-FR" sz="1050" i="1" err="1">
                <a:ea typeface="+mn-lt"/>
                <a:cs typeface="+mn-lt"/>
              </a:rPr>
              <a:t>Its</a:t>
            </a:r>
            <a:r>
              <a:rPr lang="fr-FR" sz="1050" i="1" dirty="0">
                <a:ea typeface="+mn-lt"/>
                <a:cs typeface="+mn-lt"/>
              </a:rPr>
              <a:t> constant </a:t>
            </a:r>
            <a:r>
              <a:rPr lang="fr-FR" sz="1050" i="1" err="1">
                <a:ea typeface="+mn-lt"/>
                <a:cs typeface="+mn-lt"/>
              </a:rPr>
              <a:t>evolution</a:t>
            </a:r>
            <a:r>
              <a:rPr lang="fr-FR" sz="1050" i="1" dirty="0">
                <a:ea typeface="+mn-lt"/>
                <a:cs typeface="+mn-lt"/>
              </a:rPr>
              <a:t> and impact </a:t>
            </a:r>
            <a:r>
              <a:rPr lang="fr-FR" sz="1050" i="1" err="1">
                <a:ea typeface="+mn-lt"/>
                <a:cs typeface="+mn-lt"/>
              </a:rPr>
              <a:t>across</a:t>
            </a:r>
            <a:r>
              <a:rPr lang="fr-FR" sz="1050" i="1" dirty="0">
                <a:ea typeface="+mn-lt"/>
                <a:cs typeface="+mn-lt"/>
              </a:rPr>
              <a:t> industries </a:t>
            </a:r>
            <a:r>
              <a:rPr lang="fr-FR" sz="1050" i="1" err="1">
                <a:ea typeface="+mn-lt"/>
                <a:cs typeface="+mn-lt"/>
              </a:rPr>
              <a:t>underline</a:t>
            </a:r>
            <a:r>
              <a:rPr lang="fr-FR" sz="1050" i="1" dirty="0">
                <a:ea typeface="+mn-lt"/>
                <a:cs typeface="+mn-lt"/>
              </a:rPr>
              <a:t> the importance of </a:t>
            </a:r>
            <a:r>
              <a:rPr lang="fr-FR" sz="1050" i="1" err="1">
                <a:ea typeface="+mn-lt"/>
                <a:cs typeface="+mn-lt"/>
              </a:rPr>
              <a:t>staying</a:t>
            </a:r>
            <a:r>
              <a:rPr lang="fr-FR" sz="1050" i="1" dirty="0">
                <a:ea typeface="+mn-lt"/>
                <a:cs typeface="+mn-lt"/>
              </a:rPr>
              <a:t> </a:t>
            </a:r>
            <a:r>
              <a:rPr lang="fr-FR" sz="1050" i="1" err="1">
                <a:ea typeface="+mn-lt"/>
                <a:cs typeface="+mn-lt"/>
              </a:rPr>
              <a:t>informed</a:t>
            </a:r>
            <a:r>
              <a:rPr lang="fr-FR" sz="1050" i="1" dirty="0">
                <a:ea typeface="+mn-lt"/>
                <a:cs typeface="+mn-lt"/>
              </a:rPr>
              <a:t> and </a:t>
            </a:r>
            <a:r>
              <a:rPr lang="fr-FR" sz="1050" i="1" err="1">
                <a:ea typeface="+mn-lt"/>
                <a:cs typeface="+mn-lt"/>
              </a:rPr>
              <a:t>adapting</a:t>
            </a:r>
            <a:r>
              <a:rPr lang="fr-FR" sz="1050" i="1" dirty="0">
                <a:ea typeface="+mn-lt"/>
                <a:cs typeface="+mn-lt"/>
              </a:rPr>
              <a:t> to </a:t>
            </a:r>
            <a:r>
              <a:rPr lang="fr-FR" sz="1050" i="1" err="1">
                <a:ea typeface="+mn-lt"/>
                <a:cs typeface="+mn-lt"/>
              </a:rPr>
              <a:t>technological</a:t>
            </a:r>
            <a:r>
              <a:rPr lang="fr-FR" sz="1050" i="1" dirty="0">
                <a:ea typeface="+mn-lt"/>
                <a:cs typeface="+mn-lt"/>
              </a:rPr>
              <a:t> changes. </a:t>
            </a:r>
            <a:endParaRPr lang="fr-FR" sz="1050" i="1"/>
          </a:p>
        </p:txBody>
      </p:sp>
      <p:pic>
        <p:nvPicPr>
          <p:cNvPr id="6" name="Image 5" descr="Une image contenant cercle, Graphique, art, conception&#10;&#10;Description générée automatiquement">
            <a:extLst>
              <a:ext uri="{FF2B5EF4-FFF2-40B4-BE49-F238E27FC236}">
                <a16:creationId xmlns:a16="http://schemas.microsoft.com/office/drawing/2014/main" id="{B7EF7158-5027-9AD7-FD40-ED5EA34A0E68}"/>
              </a:ext>
            </a:extLst>
          </p:cNvPr>
          <p:cNvPicPr>
            <a:picLocks noChangeAspect="1"/>
          </p:cNvPicPr>
          <p:nvPr/>
        </p:nvPicPr>
        <p:blipFill rotWithShape="1">
          <a:blip r:embed="rId2"/>
          <a:srcRect l="21588" r="17558"/>
          <a:stretch/>
        </p:blipFill>
        <p:spPr>
          <a:xfrm>
            <a:off x="8018632" y="10"/>
            <a:ext cx="4173368" cy="6857990"/>
          </a:xfrm>
          <a:prstGeom prst="rect">
            <a:avLst/>
          </a:prstGeom>
        </p:spPr>
      </p:pic>
      <p:sp>
        <p:nvSpPr>
          <p:cNvPr id="43" name="Rectangle 42">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550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
                                            <p:txEl>
                                              <p:pRg st="0" end="0"/>
                                            </p:txEl>
                                          </p:spTgt>
                                        </p:tgtEl>
                                      </p:cBhvr>
                                    </p:animEffect>
                                  </p:childTnLst>
                                </p:cTn>
                              </p:par>
                            </p:childTnLst>
                          </p:cTn>
                        </p:par>
                        <p:par>
                          <p:cTn id="16" fill="hold">
                            <p:stCondLst>
                              <p:cond delay="500"/>
                            </p:stCondLst>
                            <p:childTnLst>
                              <p:par>
                                <p:cTn id="17" presetID="1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1" end="1"/>
                                            </p:txEl>
                                          </p:spTgt>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3" end="3"/>
                                            </p:txEl>
                                          </p:spTgt>
                                        </p:tgtEl>
                                      </p:cBhvr>
                                    </p:animEffect>
                                  </p:childTnLst>
                                </p:cTn>
                              </p:par>
                            </p:childTnLst>
                          </p:cTn>
                        </p:par>
                        <p:par>
                          <p:cTn id="30" fill="hold">
                            <p:stCondLst>
                              <p:cond delay="1500"/>
                            </p:stCondLst>
                            <p:childTnLst>
                              <p:par>
                                <p:cTn id="31" presetID="12" presetClass="entr" presetSubtype="4"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4" end="4"/>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3" dur="500"/>
                                        <p:tgtEl>
                                          <p:spTgt spid="3">
                                            <p:txEl>
                                              <p:pRg st="6" end="6"/>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7" dur="500"/>
                                        <p:tgtEl>
                                          <p:spTgt spid="3">
                                            <p:txEl>
                                              <p:pRg st="7" end="7"/>
                                            </p:txEl>
                                          </p:spTgt>
                                        </p:tgtEl>
                                      </p:cBhvr>
                                    </p:animEffect>
                                  </p:childTnLst>
                                </p:cTn>
                              </p:par>
                            </p:childTnLst>
                          </p:cTn>
                        </p:par>
                        <p:par>
                          <p:cTn id="48" fill="hold">
                            <p:stCondLst>
                              <p:cond delay="2500"/>
                            </p:stCondLst>
                            <p:childTnLst>
                              <p:par>
                                <p:cTn id="49" presetID="12" presetClass="entr" presetSubtype="4"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2" dur="500"/>
                                        <p:tgtEl>
                                          <p:spTgt spid="3">
                                            <p:txEl>
                                              <p:pRg st="8" end="8"/>
                                            </p:txEl>
                                          </p:spTgt>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9" end="9"/>
                                            </p:txEl>
                                          </p:spTgt>
                                        </p:tgtEl>
                                      </p:cBhvr>
                                    </p:animEffect>
                                  </p:childTnLst>
                                </p:cTn>
                              </p:par>
                            </p:childTnLst>
                          </p:cTn>
                        </p:par>
                        <p:par>
                          <p:cTn id="57" fill="hold">
                            <p:stCondLst>
                              <p:cond delay="3000"/>
                            </p:stCondLst>
                            <p:childTnLst>
                              <p:par>
                                <p:cTn id="58" presetID="12" presetClass="entr" presetSubtype="4" fill="hold" grpId="0" nodeType="after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 calcmode="lin" valueType="num">
                                      <p:cBhvr additive="base">
                                        <p:cTn id="60"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61" dur="500"/>
                                        <p:tgtEl>
                                          <p:spTgt spid="3">
                                            <p:txEl>
                                              <p:pRg st="10" end="10"/>
                                            </p:txEl>
                                          </p:spTgt>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additive="base">
                                        <p:cTn id="64"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6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 6" descr="Une image contenant symbole, Graphique, capture d’écran, logo&#10;&#10;Description générée automatiquement">
            <a:extLst>
              <a:ext uri="{FF2B5EF4-FFF2-40B4-BE49-F238E27FC236}">
                <a16:creationId xmlns:a16="http://schemas.microsoft.com/office/drawing/2014/main" id="{B9D80792-34FD-4775-D060-8DDEE3253118}"/>
              </a:ext>
            </a:extLst>
          </p:cNvPr>
          <p:cNvPicPr>
            <a:picLocks noChangeAspect="1"/>
          </p:cNvPicPr>
          <p:nvPr/>
        </p:nvPicPr>
        <p:blipFill>
          <a:blip r:embed="rId2"/>
          <a:stretch>
            <a:fillRect/>
          </a:stretch>
        </p:blipFill>
        <p:spPr>
          <a:xfrm>
            <a:off x="-999303" y="7514074"/>
            <a:ext cx="1624177" cy="1611039"/>
          </a:xfrm>
          <a:prstGeom prst="rect">
            <a:avLst/>
          </a:prstGeom>
        </p:spPr>
      </p:pic>
      <p:sp useBgFill="1">
        <p:nvSpPr>
          <p:cNvPr id="37" name="Rectangle 3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1" name="Rectangle 40">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D6F5D1E6-AC88-DFA8-D2B0-3444A1FF0541}"/>
              </a:ext>
            </a:extLst>
          </p:cNvPr>
          <p:cNvSpPr>
            <a:spLocks noGrp="1"/>
          </p:cNvSpPr>
          <p:nvPr>
            <p:ph idx="1"/>
          </p:nvPr>
        </p:nvSpPr>
        <p:spPr>
          <a:xfrm>
            <a:off x="4416263" y="865929"/>
            <a:ext cx="7493042" cy="4070670"/>
          </a:xfrm>
        </p:spPr>
        <p:txBody>
          <a:bodyPr vert="horz" lIns="91440" tIns="45720" rIns="91440" bIns="45720" rtlCol="0" anchor="t">
            <a:noAutofit/>
          </a:bodyPr>
          <a:lstStyle/>
          <a:p>
            <a:pPr>
              <a:lnSpc>
                <a:spcPct val="100000"/>
              </a:lnSpc>
            </a:pPr>
            <a:r>
              <a:rPr lang="fr-FR" sz="1600" dirty="0"/>
              <a:t># Information and Communication Technologies (ICT): A Quick  </a:t>
            </a:r>
          </a:p>
          <a:p>
            <a:pPr>
              <a:lnSpc>
                <a:spcPct val="100000"/>
              </a:lnSpc>
            </a:pPr>
            <a:r>
              <a:rPr lang="fr-FR" sz="1600" dirty="0"/>
              <a:t># 1. Introduction</a:t>
            </a:r>
          </a:p>
          <a:p>
            <a:pPr>
              <a:lnSpc>
                <a:spcPct val="100000"/>
              </a:lnSpc>
            </a:pPr>
            <a:r>
              <a:rPr lang="fr-FR" sz="1600" dirty="0"/>
              <a:t> Information and Communication Technologies (ICT) </a:t>
            </a:r>
            <a:r>
              <a:rPr lang="fr-FR" sz="1600" dirty="0" err="1"/>
              <a:t>encompass</a:t>
            </a:r>
            <a:r>
              <a:rPr lang="fr-FR" sz="1600" dirty="0"/>
              <a:t> a diverse set of technologies </a:t>
            </a:r>
            <a:r>
              <a:rPr lang="fr-FR" sz="1600" dirty="0" err="1"/>
              <a:t>that</a:t>
            </a:r>
            <a:r>
              <a:rPr lang="fr-FR" sz="1600" dirty="0"/>
              <a:t> enable the management and exchange of information. </a:t>
            </a:r>
            <a:r>
              <a:rPr lang="fr-FR" sz="1600" dirty="0" err="1"/>
              <a:t>These</a:t>
            </a:r>
            <a:r>
              <a:rPr lang="fr-FR" sz="1600" dirty="0"/>
              <a:t> technologies </a:t>
            </a:r>
            <a:r>
              <a:rPr lang="fr-FR" sz="1600" dirty="0" err="1"/>
              <a:t>play</a:t>
            </a:r>
            <a:r>
              <a:rPr lang="fr-FR" sz="1600" dirty="0"/>
              <a:t> a central </a:t>
            </a:r>
            <a:r>
              <a:rPr lang="fr-FR" sz="1600" dirty="0" err="1"/>
              <a:t>role</a:t>
            </a:r>
            <a:r>
              <a:rPr lang="fr-FR" sz="1600" dirty="0"/>
              <a:t> in </a:t>
            </a:r>
            <a:r>
              <a:rPr lang="fr-FR" sz="1600" dirty="0" err="1"/>
              <a:t>our</a:t>
            </a:r>
            <a:r>
              <a:rPr lang="fr-FR" sz="1600" dirty="0"/>
              <a:t> modern, </a:t>
            </a:r>
            <a:r>
              <a:rPr lang="fr-FR" sz="1600" dirty="0" err="1"/>
              <a:t>connected</a:t>
            </a:r>
            <a:r>
              <a:rPr lang="fr-FR" sz="1600" dirty="0"/>
              <a:t> world. </a:t>
            </a:r>
          </a:p>
          <a:p>
            <a:pPr>
              <a:lnSpc>
                <a:spcPct val="100000"/>
              </a:lnSpc>
            </a:pPr>
            <a:r>
              <a:rPr lang="fr-FR" sz="1600" dirty="0"/>
              <a:t># 2. Components of ICT </a:t>
            </a:r>
          </a:p>
          <a:p>
            <a:pPr>
              <a:lnSpc>
                <a:spcPct val="100000"/>
              </a:lnSpc>
            </a:pPr>
            <a:r>
              <a:rPr lang="fr-FR" sz="1600" dirty="0"/>
              <a:t># 2.1 Computers </a:t>
            </a:r>
          </a:p>
          <a:p>
            <a:pPr marL="0" indent="0">
              <a:lnSpc>
                <a:spcPct val="100000"/>
              </a:lnSpc>
              <a:buNone/>
            </a:pPr>
            <a:r>
              <a:rPr lang="fr-FR" sz="1600" u="sng" err="1"/>
              <a:t>Role</a:t>
            </a:r>
            <a:r>
              <a:rPr lang="fr-FR" sz="1600" dirty="0"/>
              <a:t>: </a:t>
            </a:r>
            <a:r>
              <a:rPr lang="fr-FR" sz="1600" err="1"/>
              <a:t>Core</a:t>
            </a:r>
            <a:r>
              <a:rPr lang="fr-FR" sz="1600" dirty="0"/>
              <a:t> </a:t>
            </a:r>
            <a:r>
              <a:rPr lang="fr-FR" sz="1600" err="1"/>
              <a:t>processing</a:t>
            </a:r>
            <a:r>
              <a:rPr lang="fr-FR" sz="1600" dirty="0"/>
              <a:t> </a:t>
            </a:r>
            <a:r>
              <a:rPr lang="fr-FR" sz="1600" err="1"/>
              <a:t>units</a:t>
            </a:r>
            <a:r>
              <a:rPr lang="fr-FR" sz="1600" dirty="0"/>
              <a:t> for data and information. </a:t>
            </a:r>
          </a:p>
          <a:p>
            <a:pPr marL="0" indent="0">
              <a:lnSpc>
                <a:spcPct val="100000"/>
              </a:lnSpc>
              <a:buNone/>
            </a:pPr>
            <a:r>
              <a:rPr lang="fr-FR" sz="1600" u="sng" err="1"/>
              <a:t>Examples</a:t>
            </a:r>
            <a:r>
              <a:rPr lang="fr-FR" sz="1600" dirty="0"/>
              <a:t>: </a:t>
            </a:r>
            <a:r>
              <a:rPr lang="fr-FR" sz="1600" err="1"/>
              <a:t>Personal</a:t>
            </a:r>
            <a:r>
              <a:rPr lang="fr-FR" sz="1600" dirty="0"/>
              <a:t> computers, servers. </a:t>
            </a:r>
          </a:p>
          <a:p>
            <a:pPr>
              <a:lnSpc>
                <a:spcPct val="100000"/>
              </a:lnSpc>
            </a:pPr>
            <a:r>
              <a:rPr lang="fr-FR" sz="1600" dirty="0"/>
              <a:t># 2.2 Networks </a:t>
            </a:r>
          </a:p>
          <a:p>
            <a:pPr marL="0" indent="0">
              <a:lnSpc>
                <a:spcPct val="100000"/>
              </a:lnSpc>
              <a:buNone/>
            </a:pPr>
            <a:r>
              <a:rPr lang="fr-FR" sz="1600" u="sng" err="1"/>
              <a:t>Role</a:t>
            </a:r>
            <a:r>
              <a:rPr lang="fr-FR" sz="1600" dirty="0"/>
              <a:t>: </a:t>
            </a:r>
            <a:r>
              <a:rPr lang="fr-FR" sz="1600" err="1"/>
              <a:t>Connect</a:t>
            </a:r>
            <a:r>
              <a:rPr lang="fr-FR" sz="1600" dirty="0"/>
              <a:t> computers and </a:t>
            </a:r>
            <a:r>
              <a:rPr lang="fr-FR" sz="1600" err="1"/>
              <a:t>devices</a:t>
            </a:r>
            <a:r>
              <a:rPr lang="fr-FR" sz="1600" dirty="0"/>
              <a:t> for communication.</a:t>
            </a:r>
          </a:p>
          <a:p>
            <a:pPr marL="0" indent="0">
              <a:lnSpc>
                <a:spcPct val="100000"/>
              </a:lnSpc>
              <a:buNone/>
            </a:pPr>
            <a:r>
              <a:rPr lang="fr-FR" sz="1600" dirty="0"/>
              <a:t> </a:t>
            </a:r>
            <a:r>
              <a:rPr lang="fr-FR" sz="1600" u="sng" err="1"/>
              <a:t>Examples</a:t>
            </a:r>
            <a:r>
              <a:rPr lang="fr-FR" sz="1600" dirty="0"/>
              <a:t>: Internet, local area networks (</a:t>
            </a:r>
            <a:r>
              <a:rPr lang="fr-FR" sz="1600" err="1"/>
              <a:t>LANs</a:t>
            </a:r>
            <a:r>
              <a:rPr lang="fr-FR" sz="1600" dirty="0"/>
              <a:t>). </a:t>
            </a:r>
          </a:p>
          <a:p>
            <a:pPr>
              <a:lnSpc>
                <a:spcPct val="100000"/>
              </a:lnSpc>
            </a:pPr>
            <a:r>
              <a:rPr lang="fr-FR" sz="1600" dirty="0"/>
              <a:t># 2.3 Software </a:t>
            </a:r>
          </a:p>
          <a:p>
            <a:pPr marL="0" indent="0">
              <a:lnSpc>
                <a:spcPct val="100000"/>
              </a:lnSpc>
              <a:buNone/>
            </a:pPr>
            <a:r>
              <a:rPr lang="fr-FR" sz="1600" u="sng" err="1"/>
              <a:t>Role</a:t>
            </a:r>
            <a:r>
              <a:rPr lang="fr-FR" sz="1600" dirty="0"/>
              <a:t>: Programs and applications </a:t>
            </a:r>
            <a:r>
              <a:rPr lang="fr-FR" sz="1600" err="1"/>
              <a:t>that</a:t>
            </a:r>
            <a:r>
              <a:rPr lang="fr-FR" sz="1600" dirty="0"/>
              <a:t> enable </a:t>
            </a:r>
            <a:r>
              <a:rPr lang="fr-FR" sz="1600" err="1"/>
              <a:t>tasks</a:t>
            </a:r>
            <a:r>
              <a:rPr lang="fr-FR" sz="1600" dirty="0"/>
              <a:t> and </a:t>
            </a:r>
            <a:r>
              <a:rPr lang="fr-FR" sz="1600" err="1"/>
              <a:t>functions</a:t>
            </a:r>
            <a:r>
              <a:rPr lang="fr-FR" sz="1600" dirty="0"/>
              <a:t>. </a:t>
            </a:r>
          </a:p>
          <a:p>
            <a:pPr marL="0" indent="0">
              <a:lnSpc>
                <a:spcPct val="100000"/>
              </a:lnSpc>
              <a:buNone/>
            </a:pPr>
            <a:r>
              <a:rPr lang="fr-FR" sz="1600" u="sng" err="1"/>
              <a:t>Examples</a:t>
            </a:r>
            <a:r>
              <a:rPr lang="fr-FR" sz="1600" dirty="0"/>
              <a:t>: Operating </a:t>
            </a:r>
            <a:r>
              <a:rPr lang="fr-FR" sz="1600" err="1"/>
              <a:t>systems</a:t>
            </a:r>
            <a:r>
              <a:rPr lang="fr-FR" sz="1600" dirty="0"/>
              <a:t>, applications. </a:t>
            </a:r>
          </a:p>
        </p:txBody>
      </p:sp>
      <p:pic>
        <p:nvPicPr>
          <p:cNvPr id="6" name="Espace réservé du contenu 5" descr="Une image contenant cercle, Graphique, art, conception&#10;&#10;Description générée automatiquement">
            <a:extLst>
              <a:ext uri="{FF2B5EF4-FFF2-40B4-BE49-F238E27FC236}">
                <a16:creationId xmlns:a16="http://schemas.microsoft.com/office/drawing/2014/main" id="{815B5F73-6406-5F14-401C-F4DC7B394274}"/>
              </a:ext>
            </a:extLst>
          </p:cNvPr>
          <p:cNvPicPr>
            <a:picLocks noChangeAspect="1"/>
          </p:cNvPicPr>
          <p:nvPr/>
        </p:nvPicPr>
        <p:blipFill rotWithShape="1">
          <a:blip r:embed="rId3"/>
          <a:srcRect l="66" r="66"/>
          <a:stretch/>
        </p:blipFill>
        <p:spPr>
          <a:xfrm>
            <a:off x="961558" y="1399963"/>
            <a:ext cx="2221656" cy="2225331"/>
          </a:xfrm>
          <a:prstGeom prst="rect">
            <a:avLst/>
          </a:prstGeom>
        </p:spPr>
      </p:pic>
      <p:sp>
        <p:nvSpPr>
          <p:cNvPr id="9" name="ZoneTexte 8">
            <a:extLst>
              <a:ext uri="{FF2B5EF4-FFF2-40B4-BE49-F238E27FC236}">
                <a16:creationId xmlns:a16="http://schemas.microsoft.com/office/drawing/2014/main" id="{01F46796-E0DC-F2C3-A6AD-0893C6B2E55C}"/>
              </a:ext>
            </a:extLst>
          </p:cNvPr>
          <p:cNvSpPr txBox="1"/>
          <p:nvPr/>
        </p:nvSpPr>
        <p:spPr>
          <a:xfrm>
            <a:off x="2509343" y="-105104"/>
            <a:ext cx="61551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000" b="1" i="1" u="sng" dirty="0"/>
              <a:t>MORE ABOUT "TIC"</a:t>
            </a:r>
            <a:r>
              <a:rPr lang="fr-FR" sz="5400" dirty="0"/>
              <a:t>:</a:t>
            </a:r>
          </a:p>
        </p:txBody>
      </p:sp>
    </p:spTree>
    <p:extLst>
      <p:ext uri="{BB962C8B-B14F-4D97-AF65-F5344CB8AC3E}">
        <p14:creationId xmlns:p14="http://schemas.microsoft.com/office/powerpoint/2010/main" val="3948401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8" presetClass="entr" presetSubtype="12" fill="hold" grpId="0"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strips(downLeft)">
                                      <p:cBhvr>
                                        <p:cTn id="12" dur="500"/>
                                        <p:tgtEl>
                                          <p:spTgt spid="10">
                                            <p:txEl>
                                              <p:pRg st="0" end="0"/>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strips(downLeft)">
                                      <p:cBhvr>
                                        <p:cTn id="15" dur="500"/>
                                        <p:tgtEl>
                                          <p:spTgt spid="10">
                                            <p:txEl>
                                              <p:pRg st="1" end="1"/>
                                            </p:txEl>
                                          </p:spTgt>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strips(downLeft)">
                                      <p:cBhvr>
                                        <p:cTn id="19" dur="500"/>
                                        <p:tgtEl>
                                          <p:spTgt spid="10">
                                            <p:txEl>
                                              <p:pRg st="2" end="2"/>
                                            </p:txEl>
                                          </p:spTgt>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strips(downLeft)">
                                      <p:cBhvr>
                                        <p:cTn id="23" dur="500"/>
                                        <p:tgtEl>
                                          <p:spTgt spid="10">
                                            <p:txEl>
                                              <p:pRg st="3" end="3"/>
                                            </p:txEl>
                                          </p:spTgt>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strips(downLeft)">
                                      <p:cBhvr>
                                        <p:cTn id="27" dur="500"/>
                                        <p:tgtEl>
                                          <p:spTgt spid="10">
                                            <p:txEl>
                                              <p:pRg st="4" end="4"/>
                                            </p:txEl>
                                          </p:spTgt>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10">
                                            <p:txEl>
                                              <p:pRg st="5" end="5"/>
                                            </p:txEl>
                                          </p:spTgt>
                                        </p:tgtEl>
                                        <p:attrNameLst>
                                          <p:attrName>style.visibility</p:attrName>
                                        </p:attrNameLst>
                                      </p:cBhvr>
                                      <p:to>
                                        <p:strVal val="visible"/>
                                      </p:to>
                                    </p:set>
                                    <p:animEffect transition="in" filter="strips(downLeft)">
                                      <p:cBhvr>
                                        <p:cTn id="30" dur="500"/>
                                        <p:tgtEl>
                                          <p:spTgt spid="10">
                                            <p:txEl>
                                              <p:pRg st="5" end="5"/>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Effect transition="in" filter="strips(downLeft)">
                                      <p:cBhvr>
                                        <p:cTn id="33" dur="500"/>
                                        <p:tgtEl>
                                          <p:spTgt spid="10">
                                            <p:txEl>
                                              <p:pRg st="6" end="6"/>
                                            </p:txEl>
                                          </p:spTgt>
                                        </p:tgtEl>
                                      </p:cBhvr>
                                    </p:animEffect>
                                  </p:childTnLst>
                                </p:cTn>
                              </p:par>
                            </p:childTnLst>
                          </p:cTn>
                        </p:par>
                        <p:par>
                          <p:cTn id="34" fill="hold">
                            <p:stCondLst>
                              <p:cond delay="2000"/>
                            </p:stCondLst>
                            <p:childTnLst>
                              <p:par>
                                <p:cTn id="35" presetID="18" presetClass="entr" presetSubtype="12" fill="hold" grpId="0" nodeType="after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strips(downLeft)">
                                      <p:cBhvr>
                                        <p:cTn id="37" dur="500"/>
                                        <p:tgtEl>
                                          <p:spTgt spid="10">
                                            <p:txEl>
                                              <p:pRg st="7" end="7"/>
                                            </p:txEl>
                                          </p:spTgt>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10">
                                            <p:txEl>
                                              <p:pRg st="8" end="8"/>
                                            </p:txEl>
                                          </p:spTgt>
                                        </p:tgtEl>
                                        <p:attrNameLst>
                                          <p:attrName>style.visibility</p:attrName>
                                        </p:attrNameLst>
                                      </p:cBhvr>
                                      <p:to>
                                        <p:strVal val="visible"/>
                                      </p:to>
                                    </p:set>
                                    <p:animEffect transition="in" filter="strips(downLeft)">
                                      <p:cBhvr>
                                        <p:cTn id="40" dur="500"/>
                                        <p:tgtEl>
                                          <p:spTgt spid="10">
                                            <p:txEl>
                                              <p:pRg st="8" end="8"/>
                                            </p:txEl>
                                          </p:spTgt>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Effect transition="in" filter="strips(downLeft)">
                                      <p:cBhvr>
                                        <p:cTn id="43" dur="500"/>
                                        <p:tgtEl>
                                          <p:spTgt spid="10">
                                            <p:txEl>
                                              <p:pRg st="9" end="9"/>
                                            </p:txEl>
                                          </p:spTgt>
                                        </p:tgtEl>
                                      </p:cBhvr>
                                    </p:animEffect>
                                  </p:childTnLst>
                                </p:cTn>
                              </p:par>
                            </p:childTnLst>
                          </p:cTn>
                        </p:par>
                        <p:par>
                          <p:cTn id="44" fill="hold">
                            <p:stCondLst>
                              <p:cond delay="2500"/>
                            </p:stCondLst>
                            <p:childTnLst>
                              <p:par>
                                <p:cTn id="45" presetID="18" presetClass="entr" presetSubtype="12" fill="hold" grpId="0" nodeType="after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Effect transition="in" filter="strips(downLeft)">
                                      <p:cBhvr>
                                        <p:cTn id="47" dur="500"/>
                                        <p:tgtEl>
                                          <p:spTgt spid="10">
                                            <p:txEl>
                                              <p:pRg st="10" end="10"/>
                                            </p:txEl>
                                          </p:spTgt>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10">
                                            <p:txEl>
                                              <p:pRg st="11" end="11"/>
                                            </p:txEl>
                                          </p:spTgt>
                                        </p:tgtEl>
                                        <p:attrNameLst>
                                          <p:attrName>style.visibility</p:attrName>
                                        </p:attrNameLst>
                                      </p:cBhvr>
                                      <p:to>
                                        <p:strVal val="visible"/>
                                      </p:to>
                                    </p:set>
                                    <p:animEffect transition="in" filter="strips(downLeft)">
                                      <p:cBhvr>
                                        <p:cTn id="50" dur="500"/>
                                        <p:tgtEl>
                                          <p:spTgt spid="10">
                                            <p:txEl>
                                              <p:pRg st="11" end="11"/>
                                            </p:txEl>
                                          </p:spTgt>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10">
                                            <p:txEl>
                                              <p:pRg st="12" end="12"/>
                                            </p:txEl>
                                          </p:spTgt>
                                        </p:tgtEl>
                                        <p:attrNameLst>
                                          <p:attrName>style.visibility</p:attrName>
                                        </p:attrNameLst>
                                      </p:cBhvr>
                                      <p:to>
                                        <p:strVal val="visible"/>
                                      </p:to>
                                    </p:set>
                                    <p:animEffect transition="in" filter="strips(downLeft)">
                                      <p:cBhvr>
                                        <p:cTn id="53"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Espace réservé du contenu 3" descr="Une image contenant Graphique, logo, symbole, clipart&#10;&#10;Description générée automatiquement">
            <a:extLst>
              <a:ext uri="{FF2B5EF4-FFF2-40B4-BE49-F238E27FC236}">
                <a16:creationId xmlns:a16="http://schemas.microsoft.com/office/drawing/2014/main" id="{9F489D37-7CC5-87FC-4840-0E7193B59C7A}"/>
              </a:ext>
            </a:extLst>
          </p:cNvPr>
          <p:cNvPicPr>
            <a:picLocks noGrp="1" noChangeAspect="1"/>
          </p:cNvPicPr>
          <p:nvPr>
            <p:ph idx="1"/>
          </p:nvPr>
        </p:nvPicPr>
        <p:blipFill>
          <a:blip r:embed="rId2"/>
          <a:stretch>
            <a:fillRect/>
          </a:stretch>
        </p:blipFill>
        <p:spPr>
          <a:xfrm>
            <a:off x="882220" y="1917024"/>
            <a:ext cx="2524807" cy="2524807"/>
          </a:xfrm>
          <a:prstGeom prst="rect">
            <a:avLst/>
          </a:prstGeom>
        </p:spPr>
      </p:pic>
      <p:sp>
        <p:nvSpPr>
          <p:cNvPr id="2" name="Titre 1">
            <a:extLst>
              <a:ext uri="{FF2B5EF4-FFF2-40B4-BE49-F238E27FC236}">
                <a16:creationId xmlns:a16="http://schemas.microsoft.com/office/drawing/2014/main" id="{6C4BBBA1-6E1B-3EF0-609B-232553834D8D}"/>
              </a:ext>
            </a:extLst>
          </p:cNvPr>
          <p:cNvSpPr>
            <a:spLocks noGrp="1"/>
          </p:cNvSpPr>
          <p:nvPr>
            <p:ph type="title"/>
          </p:nvPr>
        </p:nvSpPr>
        <p:spPr>
          <a:xfrm>
            <a:off x="3488121" y="419451"/>
            <a:ext cx="7815005" cy="5598895"/>
          </a:xfrm>
        </p:spPr>
        <p:txBody>
          <a:bodyPr vert="horz" lIns="91440" tIns="45720" rIns="91440" bIns="45720" rtlCol="0" anchor="t">
            <a:noAutofit/>
          </a:bodyPr>
          <a:lstStyle/>
          <a:p>
            <a:pPr marL="285750" indent="-285750">
              <a:spcBef>
                <a:spcPts val="1200"/>
              </a:spcBef>
              <a:buFont typeface="Arial"/>
              <a:buChar char="•"/>
            </a:pPr>
            <a:r>
              <a:rPr lang="fr-FR" sz="1400" b="0" dirty="0">
                <a:latin typeface="Arial"/>
                <a:cs typeface="Arial"/>
              </a:rPr>
              <a:t># 2.4 Communication </a:t>
            </a:r>
            <a:r>
              <a:rPr lang="fr-FR" sz="1400" b="0" err="1">
                <a:latin typeface="Arial"/>
                <a:cs typeface="Arial"/>
              </a:rPr>
              <a:t>Devices</a:t>
            </a:r>
            <a:r>
              <a:rPr lang="fr-FR" sz="1400" b="0" dirty="0">
                <a:latin typeface="Arial"/>
                <a:cs typeface="Arial"/>
              </a:rPr>
              <a:t> </a:t>
            </a:r>
          </a:p>
          <a:p>
            <a:pPr>
              <a:spcBef>
                <a:spcPts val="1200"/>
              </a:spcBef>
            </a:pPr>
            <a:r>
              <a:rPr lang="fr-FR" sz="1400" b="0" u="sng" err="1">
                <a:latin typeface="Arial"/>
                <a:cs typeface="Arial"/>
              </a:rPr>
              <a:t>Role</a:t>
            </a:r>
            <a:r>
              <a:rPr lang="fr-FR" sz="1400" b="0" dirty="0">
                <a:latin typeface="Arial"/>
                <a:cs typeface="Arial"/>
              </a:rPr>
              <a:t>: </a:t>
            </a:r>
            <a:r>
              <a:rPr lang="fr-FR" sz="1400" b="0" err="1">
                <a:latin typeface="Arial"/>
                <a:cs typeface="Arial"/>
              </a:rPr>
              <a:t>Facilitate</a:t>
            </a:r>
            <a:r>
              <a:rPr lang="fr-FR" sz="1400" b="0" dirty="0">
                <a:latin typeface="Arial"/>
                <a:cs typeface="Arial"/>
              </a:rPr>
              <a:t> the exchange of information. </a:t>
            </a:r>
          </a:p>
          <a:p>
            <a:pPr>
              <a:spcBef>
                <a:spcPts val="1200"/>
              </a:spcBef>
            </a:pPr>
            <a:r>
              <a:rPr lang="fr-FR" sz="1400" b="0" u="sng" dirty="0" err="1">
                <a:latin typeface="Arial"/>
                <a:cs typeface="Arial"/>
              </a:rPr>
              <a:t>Examples</a:t>
            </a:r>
            <a:r>
              <a:rPr lang="fr-FR" sz="1400" b="0" dirty="0">
                <a:latin typeface="Arial"/>
                <a:cs typeface="Arial"/>
              </a:rPr>
              <a:t>: Smartphones, </a:t>
            </a:r>
            <a:r>
              <a:rPr lang="fr-FR" sz="1400" b="0" dirty="0" err="1">
                <a:latin typeface="Arial"/>
                <a:cs typeface="Arial"/>
              </a:rPr>
              <a:t>tablets</a:t>
            </a:r>
            <a:r>
              <a:rPr lang="fr-FR" sz="1400" b="0" dirty="0">
                <a:latin typeface="Arial"/>
                <a:cs typeface="Arial"/>
              </a:rPr>
              <a:t>, </a:t>
            </a:r>
            <a:r>
              <a:rPr lang="fr-FR" sz="1400" b="0" dirty="0" err="1">
                <a:latin typeface="Arial"/>
                <a:cs typeface="Arial"/>
              </a:rPr>
              <a:t>routers</a:t>
            </a:r>
            <a:r>
              <a:rPr lang="fr-FR" sz="1400" b="0" dirty="0">
                <a:latin typeface="Arial"/>
                <a:cs typeface="Arial"/>
              </a:rPr>
              <a:t>. </a:t>
            </a:r>
          </a:p>
          <a:p>
            <a:pPr marL="285750" indent="-285750">
              <a:spcBef>
                <a:spcPts val="1200"/>
              </a:spcBef>
              <a:buFont typeface="Arial"/>
              <a:buChar char="•"/>
            </a:pPr>
            <a:r>
              <a:rPr lang="fr-FR" sz="1400" b="0" dirty="0">
                <a:latin typeface="Arial"/>
                <a:cs typeface="Arial"/>
              </a:rPr>
              <a:t># 3. Impact on Daily Life ICT has </a:t>
            </a:r>
            <a:r>
              <a:rPr lang="fr-FR" sz="1400" b="0" dirty="0" err="1">
                <a:latin typeface="Arial"/>
                <a:cs typeface="Arial"/>
              </a:rPr>
              <a:t>transformed</a:t>
            </a:r>
            <a:r>
              <a:rPr lang="fr-FR" sz="1400" b="0" dirty="0">
                <a:latin typeface="Arial"/>
                <a:cs typeface="Arial"/>
              </a:rPr>
              <a:t> how </a:t>
            </a:r>
            <a:r>
              <a:rPr lang="fr-FR" sz="1400" b="0" dirty="0" err="1">
                <a:latin typeface="Arial"/>
                <a:cs typeface="Arial"/>
              </a:rPr>
              <a:t>we</a:t>
            </a:r>
            <a:r>
              <a:rPr lang="fr-FR" sz="1400" b="0" dirty="0">
                <a:latin typeface="Arial"/>
                <a:cs typeface="Arial"/>
              </a:rPr>
              <a:t> live and </a:t>
            </a:r>
            <a:r>
              <a:rPr lang="fr-FR" sz="1400" b="0" dirty="0" err="1">
                <a:latin typeface="Arial"/>
                <a:cs typeface="Arial"/>
              </a:rPr>
              <a:t>work</a:t>
            </a:r>
            <a:r>
              <a:rPr lang="fr-FR" sz="1400" b="0" dirty="0">
                <a:latin typeface="Arial"/>
                <a:cs typeface="Arial"/>
              </a:rPr>
              <a:t>: </a:t>
            </a:r>
            <a:br>
              <a:rPr lang="fr-FR" sz="1400" b="0" dirty="0">
                <a:latin typeface="Arial"/>
                <a:cs typeface="Arial"/>
              </a:rPr>
            </a:br>
            <a:r>
              <a:rPr lang="fr-FR" sz="1400" b="0" dirty="0" err="1">
                <a:latin typeface="Arial"/>
                <a:cs typeface="Arial"/>
              </a:rPr>
              <a:t>Communication:Instant</a:t>
            </a:r>
            <a:r>
              <a:rPr lang="fr-FR" sz="1400" b="0" dirty="0">
                <a:latin typeface="Arial"/>
                <a:cs typeface="Arial"/>
              </a:rPr>
              <a:t> messaging, </a:t>
            </a:r>
            <a:r>
              <a:rPr lang="fr-FR" sz="1400" b="0" dirty="0" err="1">
                <a:latin typeface="Arial"/>
                <a:cs typeface="Arial"/>
              </a:rPr>
              <a:t>video</a:t>
            </a:r>
            <a:r>
              <a:rPr lang="fr-FR" sz="1400" b="0" dirty="0">
                <a:latin typeface="Arial"/>
                <a:cs typeface="Arial"/>
              </a:rPr>
              <a:t> calls, and social media. </a:t>
            </a:r>
            <a:br>
              <a:rPr lang="fr-FR" sz="1400" b="0" dirty="0">
                <a:latin typeface="Arial"/>
                <a:cs typeface="Arial"/>
              </a:rPr>
            </a:br>
            <a:r>
              <a:rPr lang="fr-FR" sz="1400" b="0" dirty="0" err="1">
                <a:latin typeface="Arial"/>
                <a:cs typeface="Arial"/>
              </a:rPr>
              <a:t>Education:E-learning</a:t>
            </a:r>
            <a:r>
              <a:rPr lang="fr-FR" sz="1400" b="0" dirty="0">
                <a:latin typeface="Arial"/>
                <a:cs typeface="Arial"/>
              </a:rPr>
              <a:t> platforms and digital </a:t>
            </a:r>
            <a:r>
              <a:rPr lang="fr-FR" sz="1400" b="0" dirty="0" err="1">
                <a:latin typeface="Arial"/>
                <a:cs typeface="Arial"/>
              </a:rPr>
              <a:t>resources</a:t>
            </a:r>
            <a:r>
              <a:rPr lang="fr-FR" sz="1400" b="0" dirty="0">
                <a:latin typeface="Arial"/>
                <a:cs typeface="Arial"/>
              </a:rPr>
              <a:t>. </a:t>
            </a:r>
            <a:br>
              <a:rPr lang="fr-FR" sz="1400" b="0" dirty="0">
                <a:latin typeface="Arial"/>
                <a:cs typeface="Arial"/>
              </a:rPr>
            </a:br>
            <a:r>
              <a:rPr lang="fr-FR" sz="1400" b="0" dirty="0" err="1">
                <a:latin typeface="Arial"/>
                <a:cs typeface="Arial"/>
              </a:rPr>
              <a:t>Business:Efficient</a:t>
            </a:r>
            <a:r>
              <a:rPr lang="fr-FR" sz="1400" b="0" dirty="0">
                <a:latin typeface="Arial"/>
                <a:cs typeface="Arial"/>
              </a:rPr>
              <a:t> </a:t>
            </a:r>
            <a:r>
              <a:rPr lang="fr-FR" sz="1400" b="0" dirty="0" err="1">
                <a:latin typeface="Arial"/>
                <a:cs typeface="Arial"/>
              </a:rPr>
              <a:t>operations</a:t>
            </a:r>
            <a:r>
              <a:rPr lang="fr-FR" sz="1400" b="0" dirty="0">
                <a:latin typeface="Arial"/>
                <a:cs typeface="Arial"/>
              </a:rPr>
              <a:t>, online commerce, and </a:t>
            </a:r>
            <a:r>
              <a:rPr lang="fr-FR" sz="1400" b="0" dirty="0" err="1">
                <a:latin typeface="Arial"/>
                <a:cs typeface="Arial"/>
              </a:rPr>
              <a:t>virtual</a:t>
            </a:r>
            <a:r>
              <a:rPr lang="fr-FR" sz="1400" b="0" dirty="0">
                <a:latin typeface="Arial"/>
                <a:cs typeface="Arial"/>
              </a:rPr>
              <a:t> collaboration. </a:t>
            </a:r>
          </a:p>
          <a:p>
            <a:pPr marL="285750" indent="-285750">
              <a:spcBef>
                <a:spcPts val="1200"/>
              </a:spcBef>
              <a:buFont typeface="Arial"/>
              <a:buChar char="•"/>
            </a:pPr>
            <a:r>
              <a:rPr lang="fr-FR" sz="1400" b="0" dirty="0">
                <a:latin typeface="Arial"/>
                <a:cs typeface="Arial"/>
              </a:rPr>
              <a:t># 4. </a:t>
            </a:r>
            <a:r>
              <a:rPr lang="fr-FR" sz="1400" b="0" dirty="0" err="1">
                <a:latin typeface="Arial"/>
                <a:cs typeface="Arial"/>
              </a:rPr>
              <a:t>Current</a:t>
            </a:r>
            <a:r>
              <a:rPr lang="fr-FR" sz="1400" b="0" dirty="0">
                <a:latin typeface="Arial"/>
                <a:cs typeface="Arial"/>
              </a:rPr>
              <a:t> Trends </a:t>
            </a:r>
          </a:p>
          <a:p>
            <a:pPr marL="285750" indent="-285750">
              <a:spcBef>
                <a:spcPts val="1200"/>
              </a:spcBef>
              <a:buFont typeface="Arial"/>
              <a:buChar char="•"/>
            </a:pPr>
            <a:r>
              <a:rPr lang="fr-FR" sz="1400" b="0" dirty="0">
                <a:latin typeface="Arial"/>
                <a:cs typeface="Arial"/>
              </a:rPr>
              <a:t># 4.1 Cloud </a:t>
            </a:r>
            <a:r>
              <a:rPr lang="fr-FR" sz="1400" b="0" dirty="0" err="1">
                <a:latin typeface="Arial"/>
                <a:cs typeface="Arial"/>
              </a:rPr>
              <a:t>Computing</a:t>
            </a:r>
            <a:r>
              <a:rPr lang="fr-FR" sz="1400" b="0" dirty="0">
                <a:latin typeface="Arial"/>
                <a:cs typeface="Arial"/>
              </a:rPr>
              <a:t> -</a:t>
            </a:r>
          </a:p>
          <a:p>
            <a:pPr>
              <a:spcBef>
                <a:spcPts val="1200"/>
              </a:spcBef>
            </a:pPr>
            <a:r>
              <a:rPr lang="fr-FR" sz="1400" b="0" u="sng" err="1">
                <a:latin typeface="Arial"/>
                <a:cs typeface="Arial"/>
              </a:rPr>
              <a:t>Role</a:t>
            </a:r>
            <a:r>
              <a:rPr lang="fr-FR" sz="1400" b="0" dirty="0">
                <a:latin typeface="Arial"/>
                <a:cs typeface="Arial"/>
              </a:rPr>
              <a:t>: </a:t>
            </a:r>
            <a:r>
              <a:rPr lang="fr-FR" sz="1400" b="0" err="1">
                <a:latin typeface="Arial"/>
                <a:cs typeface="Arial"/>
              </a:rPr>
              <a:t>Remote</a:t>
            </a:r>
            <a:r>
              <a:rPr lang="fr-FR" sz="1400" b="0" dirty="0">
                <a:latin typeface="Arial"/>
                <a:cs typeface="Arial"/>
              </a:rPr>
              <a:t> data </a:t>
            </a:r>
            <a:r>
              <a:rPr lang="fr-FR" sz="1400" b="0" err="1">
                <a:latin typeface="Arial"/>
                <a:cs typeface="Arial"/>
              </a:rPr>
              <a:t>storage</a:t>
            </a:r>
            <a:r>
              <a:rPr lang="fr-FR" sz="1400" b="0" dirty="0">
                <a:latin typeface="Arial"/>
                <a:cs typeface="Arial"/>
              </a:rPr>
              <a:t> and </a:t>
            </a:r>
            <a:r>
              <a:rPr lang="fr-FR" sz="1400" b="0" err="1">
                <a:latin typeface="Arial"/>
                <a:cs typeface="Arial"/>
              </a:rPr>
              <a:t>access</a:t>
            </a:r>
            <a:r>
              <a:rPr lang="fr-FR" sz="1400" b="0" dirty="0">
                <a:latin typeface="Arial"/>
                <a:cs typeface="Arial"/>
              </a:rPr>
              <a:t>. </a:t>
            </a:r>
          </a:p>
          <a:p>
            <a:pPr>
              <a:spcBef>
                <a:spcPts val="1200"/>
              </a:spcBef>
            </a:pPr>
            <a:r>
              <a:rPr lang="fr-FR" sz="1400" b="0" u="sng" dirty="0">
                <a:latin typeface="Arial"/>
                <a:cs typeface="Arial"/>
              </a:rPr>
              <a:t>Impact</a:t>
            </a:r>
            <a:r>
              <a:rPr lang="fr-FR" sz="1400" b="0" dirty="0">
                <a:latin typeface="Arial"/>
                <a:cs typeface="Arial"/>
              </a:rPr>
              <a:t>: </a:t>
            </a:r>
            <a:r>
              <a:rPr lang="fr-FR" sz="1400" b="0" err="1">
                <a:latin typeface="Arial"/>
                <a:cs typeface="Arial"/>
              </a:rPr>
              <a:t>Scalability</a:t>
            </a:r>
            <a:r>
              <a:rPr lang="fr-FR" sz="1400" b="0" dirty="0">
                <a:latin typeface="Arial"/>
                <a:cs typeface="Arial"/>
              </a:rPr>
              <a:t>, </a:t>
            </a:r>
            <a:r>
              <a:rPr lang="fr-FR" sz="1400" b="0" err="1">
                <a:latin typeface="Arial"/>
                <a:cs typeface="Arial"/>
              </a:rPr>
              <a:t>flexibility</a:t>
            </a:r>
            <a:r>
              <a:rPr lang="fr-FR" sz="1400" b="0" dirty="0">
                <a:latin typeface="Arial"/>
                <a:cs typeface="Arial"/>
              </a:rPr>
              <a:t>, and collaborative </a:t>
            </a:r>
            <a:r>
              <a:rPr lang="fr-FR" sz="1400" b="0" err="1">
                <a:latin typeface="Arial"/>
                <a:cs typeface="Arial"/>
              </a:rPr>
              <a:t>tools</a:t>
            </a:r>
            <a:r>
              <a:rPr lang="fr-FR" sz="1400" b="0" dirty="0">
                <a:latin typeface="Arial"/>
                <a:cs typeface="Arial"/>
              </a:rPr>
              <a:t>. </a:t>
            </a:r>
          </a:p>
          <a:p>
            <a:pPr marL="285750" indent="-285750">
              <a:spcBef>
                <a:spcPts val="1200"/>
              </a:spcBef>
              <a:buFont typeface="Arial"/>
              <a:buChar char="•"/>
            </a:pPr>
            <a:r>
              <a:rPr lang="fr-FR" sz="1400" b="0" dirty="0">
                <a:latin typeface="Arial"/>
                <a:cs typeface="Arial"/>
              </a:rPr>
              <a:t># 4.2 </a:t>
            </a:r>
            <a:r>
              <a:rPr lang="fr-FR" sz="1400" b="0" err="1">
                <a:latin typeface="Arial"/>
                <a:cs typeface="Arial"/>
              </a:rPr>
              <a:t>Artificial</a:t>
            </a:r>
            <a:r>
              <a:rPr lang="fr-FR" sz="1400" b="0" dirty="0">
                <a:latin typeface="Arial"/>
                <a:cs typeface="Arial"/>
              </a:rPr>
              <a:t> Intelligence (AI) </a:t>
            </a:r>
          </a:p>
          <a:p>
            <a:pPr>
              <a:spcBef>
                <a:spcPts val="1200"/>
              </a:spcBef>
            </a:pPr>
            <a:r>
              <a:rPr lang="fr-FR" sz="1400" b="0" u="sng" dirty="0">
                <a:latin typeface="Arial"/>
                <a:cs typeface="Arial"/>
              </a:rPr>
              <a:t> </a:t>
            </a:r>
            <a:r>
              <a:rPr lang="fr-FR" sz="1400" b="0" u="sng" err="1">
                <a:latin typeface="Arial"/>
                <a:cs typeface="Arial"/>
              </a:rPr>
              <a:t>Role</a:t>
            </a:r>
            <a:r>
              <a:rPr lang="fr-FR" sz="1400" b="0" dirty="0">
                <a:latin typeface="Arial"/>
                <a:cs typeface="Arial"/>
              </a:rPr>
              <a:t>: </a:t>
            </a:r>
            <a:r>
              <a:rPr lang="fr-FR" sz="1400" b="0" err="1">
                <a:latin typeface="Arial"/>
                <a:cs typeface="Arial"/>
              </a:rPr>
              <a:t>Simulating</a:t>
            </a:r>
            <a:r>
              <a:rPr lang="fr-FR" sz="1400" b="0" dirty="0">
                <a:latin typeface="Arial"/>
                <a:cs typeface="Arial"/>
              </a:rPr>
              <a:t> </a:t>
            </a:r>
            <a:r>
              <a:rPr lang="fr-FR" sz="1400" b="0" err="1">
                <a:latin typeface="Arial"/>
                <a:cs typeface="Arial"/>
              </a:rPr>
              <a:t>human</a:t>
            </a:r>
            <a:r>
              <a:rPr lang="fr-FR" sz="1400" b="0" dirty="0">
                <a:latin typeface="Arial"/>
                <a:cs typeface="Arial"/>
              </a:rPr>
              <a:t> intelligence in machines. </a:t>
            </a:r>
          </a:p>
          <a:p>
            <a:pPr>
              <a:spcBef>
                <a:spcPts val="1200"/>
              </a:spcBef>
            </a:pPr>
            <a:r>
              <a:rPr lang="fr-FR" sz="1400" b="0" u="sng" dirty="0">
                <a:latin typeface="Arial"/>
                <a:cs typeface="Arial"/>
              </a:rPr>
              <a:t>Impact</a:t>
            </a:r>
            <a:r>
              <a:rPr lang="fr-FR" sz="1400" b="0" dirty="0">
                <a:latin typeface="Arial"/>
                <a:cs typeface="Arial"/>
              </a:rPr>
              <a:t>: Automation, </a:t>
            </a:r>
            <a:r>
              <a:rPr lang="fr-FR" sz="1400" b="0" err="1">
                <a:latin typeface="Arial"/>
                <a:cs typeface="Arial"/>
              </a:rPr>
              <a:t>predictive</a:t>
            </a:r>
            <a:r>
              <a:rPr lang="fr-FR" sz="1400" b="0" dirty="0">
                <a:latin typeface="Arial"/>
                <a:cs typeface="Arial"/>
              </a:rPr>
              <a:t> </a:t>
            </a:r>
            <a:r>
              <a:rPr lang="fr-FR" sz="1400" b="0" err="1">
                <a:latin typeface="Arial"/>
                <a:cs typeface="Arial"/>
              </a:rPr>
              <a:t>analytics</a:t>
            </a:r>
            <a:r>
              <a:rPr lang="fr-FR" sz="1400" b="0" dirty="0">
                <a:latin typeface="Arial"/>
                <a:cs typeface="Arial"/>
              </a:rPr>
              <a:t>, and smart </a:t>
            </a:r>
            <a:r>
              <a:rPr lang="fr-FR" sz="1400" b="0" err="1">
                <a:latin typeface="Arial"/>
                <a:cs typeface="Arial"/>
              </a:rPr>
              <a:t>devices</a:t>
            </a:r>
            <a:r>
              <a:rPr lang="fr-FR" sz="1400" b="0" dirty="0">
                <a:latin typeface="Arial"/>
                <a:cs typeface="Arial"/>
              </a:rPr>
              <a:t>. </a:t>
            </a:r>
          </a:p>
          <a:p>
            <a:pPr marL="285750" indent="-285750">
              <a:spcBef>
                <a:spcPts val="1200"/>
              </a:spcBef>
              <a:buFont typeface="Arial"/>
              <a:buChar char="•"/>
            </a:pPr>
            <a:r>
              <a:rPr lang="fr-FR" sz="1400" b="0" dirty="0">
                <a:latin typeface="Arial"/>
                <a:cs typeface="Arial"/>
              </a:rPr>
              <a:t># 5. Challenges As ICT </a:t>
            </a:r>
            <a:r>
              <a:rPr lang="fr-FR" sz="1400" b="0" err="1">
                <a:latin typeface="Arial"/>
                <a:cs typeface="Arial"/>
              </a:rPr>
              <a:t>advances</a:t>
            </a:r>
            <a:r>
              <a:rPr lang="fr-FR" sz="1400" b="0" dirty="0">
                <a:latin typeface="Arial"/>
                <a:cs typeface="Arial"/>
              </a:rPr>
              <a:t>, challenges </a:t>
            </a:r>
            <a:r>
              <a:rPr lang="fr-FR" sz="1400" b="0" err="1">
                <a:latin typeface="Arial"/>
                <a:cs typeface="Arial"/>
              </a:rPr>
              <a:t>include</a:t>
            </a:r>
            <a:r>
              <a:rPr lang="fr-FR" sz="1400" b="0" dirty="0">
                <a:latin typeface="Arial"/>
                <a:cs typeface="Arial"/>
              </a:rPr>
              <a:t> </a:t>
            </a:r>
            <a:r>
              <a:rPr lang="fr-FR" sz="1400" b="0" err="1">
                <a:latin typeface="Arial"/>
                <a:cs typeface="Arial"/>
              </a:rPr>
              <a:t>cybersecurity</a:t>
            </a:r>
            <a:r>
              <a:rPr lang="fr-FR" sz="1400" b="0" dirty="0">
                <a:latin typeface="Arial"/>
                <a:cs typeface="Arial"/>
              </a:rPr>
              <a:t> </a:t>
            </a:r>
            <a:r>
              <a:rPr lang="fr-FR" sz="1400" b="0" err="1">
                <a:latin typeface="Arial"/>
                <a:cs typeface="Arial"/>
              </a:rPr>
              <a:t>threats</a:t>
            </a:r>
            <a:r>
              <a:rPr lang="fr-FR" sz="1400" b="0" dirty="0">
                <a:latin typeface="Arial"/>
                <a:cs typeface="Arial"/>
              </a:rPr>
              <a:t>, digital </a:t>
            </a:r>
            <a:r>
              <a:rPr lang="fr-FR" sz="1400" b="0" err="1">
                <a:latin typeface="Arial"/>
                <a:cs typeface="Arial"/>
              </a:rPr>
              <a:t>divide</a:t>
            </a:r>
            <a:r>
              <a:rPr lang="fr-FR" sz="1400" b="0" dirty="0">
                <a:latin typeface="Arial"/>
                <a:cs typeface="Arial"/>
              </a:rPr>
              <a:t> issues, and </a:t>
            </a:r>
            <a:r>
              <a:rPr lang="fr-FR" sz="1400" b="0" err="1">
                <a:latin typeface="Arial"/>
                <a:cs typeface="Arial"/>
              </a:rPr>
              <a:t>ethical</a:t>
            </a:r>
            <a:r>
              <a:rPr lang="fr-FR" sz="1400" b="0" dirty="0">
                <a:latin typeface="Arial"/>
                <a:cs typeface="Arial"/>
              </a:rPr>
              <a:t> </a:t>
            </a:r>
            <a:r>
              <a:rPr lang="fr-FR" sz="1400" b="0" err="1">
                <a:latin typeface="Arial"/>
                <a:cs typeface="Arial"/>
              </a:rPr>
              <a:t>concerns</a:t>
            </a:r>
            <a:r>
              <a:rPr lang="fr-FR" sz="1400" b="0" dirty="0">
                <a:latin typeface="Arial"/>
                <a:cs typeface="Arial"/>
              </a:rPr>
              <a:t> </a:t>
            </a:r>
            <a:r>
              <a:rPr lang="fr-FR" sz="1400" b="0" err="1">
                <a:latin typeface="Arial"/>
                <a:cs typeface="Arial"/>
              </a:rPr>
              <a:t>related</a:t>
            </a:r>
            <a:r>
              <a:rPr lang="fr-FR" sz="1400" b="0" dirty="0">
                <a:latin typeface="Arial"/>
                <a:cs typeface="Arial"/>
              </a:rPr>
              <a:t> to </a:t>
            </a:r>
            <a:r>
              <a:rPr lang="fr-FR" sz="1400" b="0" err="1">
                <a:latin typeface="Arial"/>
                <a:cs typeface="Arial"/>
              </a:rPr>
              <a:t>emerging</a:t>
            </a:r>
            <a:r>
              <a:rPr lang="fr-FR" sz="1400" b="0" dirty="0">
                <a:latin typeface="Arial"/>
                <a:cs typeface="Arial"/>
              </a:rPr>
              <a:t> technologies. </a:t>
            </a:r>
          </a:p>
          <a:p>
            <a:pPr marL="285750" indent="-285750">
              <a:spcBef>
                <a:spcPts val="1200"/>
              </a:spcBef>
              <a:buFont typeface="Arial"/>
              <a:buChar char="•"/>
            </a:pPr>
            <a:r>
              <a:rPr lang="fr-FR" sz="1400" b="0" dirty="0">
                <a:latin typeface="Arial"/>
                <a:cs typeface="Arial"/>
              </a:rPr>
              <a:t># 6. Conclusion ICT </a:t>
            </a:r>
            <a:r>
              <a:rPr lang="fr-FR" sz="1400" b="0" err="1">
                <a:latin typeface="Arial"/>
                <a:cs typeface="Arial"/>
              </a:rPr>
              <a:t>is</a:t>
            </a:r>
            <a:r>
              <a:rPr lang="fr-FR" sz="1400" b="0" dirty="0">
                <a:latin typeface="Arial"/>
                <a:cs typeface="Arial"/>
              </a:rPr>
              <a:t> </a:t>
            </a:r>
            <a:r>
              <a:rPr lang="fr-FR" sz="1400" b="0" err="1">
                <a:latin typeface="Arial"/>
                <a:cs typeface="Arial"/>
              </a:rPr>
              <a:t>integral</a:t>
            </a:r>
            <a:r>
              <a:rPr lang="fr-FR" sz="1400" b="0" dirty="0">
                <a:latin typeface="Arial"/>
                <a:cs typeface="Arial"/>
              </a:rPr>
              <a:t> to </a:t>
            </a:r>
            <a:r>
              <a:rPr lang="fr-FR" sz="1400" b="0" err="1">
                <a:latin typeface="Arial"/>
                <a:cs typeface="Arial"/>
              </a:rPr>
              <a:t>our</a:t>
            </a:r>
            <a:r>
              <a:rPr lang="fr-FR" sz="1400" b="0" dirty="0">
                <a:latin typeface="Arial"/>
                <a:cs typeface="Arial"/>
              </a:rPr>
              <a:t> </a:t>
            </a:r>
            <a:r>
              <a:rPr lang="fr-FR" sz="1400" b="0" err="1">
                <a:latin typeface="Arial"/>
                <a:cs typeface="Arial"/>
              </a:rPr>
              <a:t>daily</a:t>
            </a:r>
            <a:r>
              <a:rPr lang="fr-FR" sz="1400" b="0" dirty="0">
                <a:latin typeface="Arial"/>
                <a:cs typeface="Arial"/>
              </a:rPr>
              <a:t> </a:t>
            </a:r>
            <a:r>
              <a:rPr lang="fr-FR" sz="1400" b="0" err="1">
                <a:latin typeface="Arial"/>
                <a:cs typeface="Arial"/>
              </a:rPr>
              <a:t>lives</a:t>
            </a:r>
            <a:r>
              <a:rPr lang="fr-FR" sz="1400" b="0" dirty="0">
                <a:latin typeface="Arial"/>
                <a:cs typeface="Arial"/>
              </a:rPr>
              <a:t>, </a:t>
            </a:r>
            <a:r>
              <a:rPr lang="fr-FR" sz="1400" b="0" err="1">
                <a:latin typeface="Arial"/>
                <a:cs typeface="Arial"/>
              </a:rPr>
              <a:t>shaping</a:t>
            </a:r>
            <a:r>
              <a:rPr lang="fr-FR" sz="1400" b="0" dirty="0">
                <a:latin typeface="Arial"/>
                <a:cs typeface="Arial"/>
              </a:rPr>
              <a:t> how </a:t>
            </a:r>
            <a:r>
              <a:rPr lang="fr-FR" sz="1400" b="0" err="1">
                <a:latin typeface="Arial"/>
                <a:cs typeface="Arial"/>
              </a:rPr>
              <a:t>we</a:t>
            </a:r>
            <a:r>
              <a:rPr lang="fr-FR" sz="1400" b="0" dirty="0">
                <a:latin typeface="Arial"/>
                <a:cs typeface="Arial"/>
              </a:rPr>
              <a:t> </a:t>
            </a:r>
            <a:r>
              <a:rPr lang="fr-FR" sz="1400" b="0" err="1">
                <a:latin typeface="Arial"/>
                <a:cs typeface="Arial"/>
              </a:rPr>
              <a:t>connect</a:t>
            </a:r>
            <a:r>
              <a:rPr lang="fr-FR" sz="1400" b="0" dirty="0">
                <a:latin typeface="Arial"/>
                <a:cs typeface="Arial"/>
              </a:rPr>
              <a:t>, </a:t>
            </a:r>
            <a:r>
              <a:rPr lang="fr-FR" sz="1400" b="0" err="1">
                <a:latin typeface="Arial"/>
                <a:cs typeface="Arial"/>
              </a:rPr>
              <a:t>work</a:t>
            </a:r>
            <a:r>
              <a:rPr lang="fr-FR" sz="1400" b="0" dirty="0">
                <a:latin typeface="Arial"/>
                <a:cs typeface="Arial"/>
              </a:rPr>
              <a:t>, and </a:t>
            </a:r>
            <a:r>
              <a:rPr lang="fr-FR" sz="1400" b="0" err="1">
                <a:latin typeface="Arial"/>
                <a:cs typeface="Arial"/>
              </a:rPr>
              <a:t>access</a:t>
            </a:r>
            <a:r>
              <a:rPr lang="fr-FR" sz="1400" b="0" dirty="0">
                <a:latin typeface="Arial"/>
                <a:cs typeface="Arial"/>
              </a:rPr>
              <a:t> information. </a:t>
            </a:r>
            <a:r>
              <a:rPr lang="fr-FR" sz="1400" b="0" err="1">
                <a:latin typeface="Arial"/>
                <a:cs typeface="Arial"/>
              </a:rPr>
              <a:t>Staying</a:t>
            </a:r>
            <a:r>
              <a:rPr lang="fr-FR" sz="1400" b="0" dirty="0">
                <a:latin typeface="Arial"/>
                <a:cs typeface="Arial"/>
              </a:rPr>
              <a:t> </a:t>
            </a:r>
            <a:r>
              <a:rPr lang="fr-FR" sz="1400" b="0" err="1">
                <a:latin typeface="Arial"/>
                <a:cs typeface="Arial"/>
              </a:rPr>
              <a:t>informed</a:t>
            </a:r>
            <a:r>
              <a:rPr lang="fr-FR" sz="1400" b="0" dirty="0">
                <a:latin typeface="Arial"/>
                <a:cs typeface="Arial"/>
              </a:rPr>
              <a:t> about </a:t>
            </a:r>
            <a:r>
              <a:rPr lang="fr-FR" sz="1400" b="0" err="1">
                <a:latin typeface="Arial"/>
                <a:cs typeface="Arial"/>
              </a:rPr>
              <a:t>current</a:t>
            </a:r>
            <a:r>
              <a:rPr lang="fr-FR" sz="1400" b="0" dirty="0">
                <a:latin typeface="Arial"/>
                <a:cs typeface="Arial"/>
              </a:rPr>
              <a:t> trends and </a:t>
            </a:r>
            <a:r>
              <a:rPr lang="fr-FR" sz="1400" b="0" err="1">
                <a:latin typeface="Arial"/>
                <a:cs typeface="Arial"/>
              </a:rPr>
              <a:t>addressing</a:t>
            </a:r>
            <a:r>
              <a:rPr lang="fr-FR" sz="1400" b="0" dirty="0">
                <a:latin typeface="Arial"/>
                <a:cs typeface="Arial"/>
              </a:rPr>
              <a:t> challenges </a:t>
            </a:r>
            <a:r>
              <a:rPr lang="fr-FR" sz="1400" b="0" err="1">
                <a:latin typeface="Arial"/>
                <a:cs typeface="Arial"/>
              </a:rPr>
              <a:t>ensures</a:t>
            </a:r>
            <a:r>
              <a:rPr lang="fr-FR" sz="1400" b="0" dirty="0">
                <a:latin typeface="Arial"/>
                <a:cs typeface="Arial"/>
              </a:rPr>
              <a:t> a positive and inclusive digital future.</a:t>
            </a:r>
          </a:p>
          <a:p>
            <a:endParaRPr lang="en-US" sz="9600" dirty="0"/>
          </a:p>
        </p:txBody>
      </p:sp>
    </p:spTree>
    <p:extLst>
      <p:ext uri="{BB962C8B-B14F-4D97-AF65-F5344CB8AC3E}">
        <p14:creationId xmlns:p14="http://schemas.microsoft.com/office/powerpoint/2010/main" val="21212877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BCBAA2D-35BE-896D-8549-89797A7971E4}"/>
              </a:ext>
            </a:extLst>
          </p:cNvPr>
          <p:cNvSpPr>
            <a:spLocks noGrp="1"/>
          </p:cNvSpPr>
          <p:nvPr>
            <p:ph type="title"/>
          </p:nvPr>
        </p:nvSpPr>
        <p:spPr>
          <a:xfrm>
            <a:off x="5718996" y="171480"/>
            <a:ext cx="5310579" cy="1550419"/>
          </a:xfrm>
        </p:spPr>
        <p:txBody>
          <a:bodyPr>
            <a:normAutofit/>
          </a:bodyPr>
          <a:lstStyle/>
          <a:p>
            <a:pPr>
              <a:lnSpc>
                <a:spcPct val="90000"/>
              </a:lnSpc>
            </a:pPr>
            <a:r>
              <a:rPr lang="fr-FR" sz="3400" u="sng"/>
              <a:t>LETS TALK MORE ABOUT TCI AND</a:t>
            </a:r>
            <a:r>
              <a:rPr lang="fr-FR" sz="3400"/>
              <a:t> </a:t>
            </a:r>
            <a:r>
              <a:rPr lang="fr-FR" sz="3400" u="sng"/>
              <a:t>IT'S RELATED TECHS</a:t>
            </a:r>
            <a:r>
              <a:rPr lang="fr-FR" sz="3400"/>
              <a:t> :</a:t>
            </a:r>
          </a:p>
        </p:txBody>
      </p:sp>
      <p:sp>
        <p:nvSpPr>
          <p:cNvPr id="3" name="Espace réservé du contenu 2">
            <a:extLst>
              <a:ext uri="{FF2B5EF4-FFF2-40B4-BE49-F238E27FC236}">
                <a16:creationId xmlns:a16="http://schemas.microsoft.com/office/drawing/2014/main" id="{5E01C618-E1D9-EF02-AB35-5F1D0742C784}"/>
              </a:ext>
            </a:extLst>
          </p:cNvPr>
          <p:cNvSpPr>
            <a:spLocks noGrp="1"/>
          </p:cNvSpPr>
          <p:nvPr>
            <p:ph idx="1"/>
          </p:nvPr>
        </p:nvSpPr>
        <p:spPr>
          <a:xfrm>
            <a:off x="5223105" y="1770773"/>
            <a:ext cx="6729473" cy="4083807"/>
          </a:xfrm>
        </p:spPr>
        <p:txBody>
          <a:bodyPr vert="horz" lIns="91440" tIns="45720" rIns="91440" bIns="45720" rtlCol="0" anchor="t">
            <a:noAutofit/>
          </a:bodyPr>
          <a:lstStyle/>
          <a:p>
            <a:pPr>
              <a:lnSpc>
                <a:spcPct val="100000"/>
              </a:lnSpc>
            </a:pPr>
            <a:r>
              <a:rPr lang="fr-FR" sz="1000" u="sng" dirty="0"/>
              <a:t>GOOGLE SERVICES </a:t>
            </a:r>
          </a:p>
          <a:p>
            <a:pPr>
              <a:lnSpc>
                <a:spcPct val="100000"/>
              </a:lnSpc>
            </a:pPr>
            <a:r>
              <a:rPr lang="fr-FR" sz="1000" dirty="0">
                <a:ea typeface="+mn-lt"/>
                <a:cs typeface="+mn-lt"/>
              </a:rPr>
              <a:t># 1. </a:t>
            </a:r>
            <a:r>
              <a:rPr lang="fr-FR" sz="1000" b="1" i="1" u="sng" dirty="0">
                <a:ea typeface="+mn-lt"/>
                <a:cs typeface="+mn-lt"/>
              </a:rPr>
              <a:t>Introduction </a:t>
            </a:r>
          </a:p>
          <a:p>
            <a:pPr>
              <a:lnSpc>
                <a:spcPct val="100000"/>
              </a:lnSpc>
            </a:pPr>
            <a:r>
              <a:rPr lang="fr-FR" sz="1000" dirty="0">
                <a:ea typeface="+mn-lt"/>
                <a:cs typeface="+mn-lt"/>
              </a:rPr>
              <a:t>Google Services </a:t>
            </a:r>
            <a:r>
              <a:rPr lang="fr-FR" sz="1000" dirty="0" err="1">
                <a:ea typeface="+mn-lt"/>
                <a:cs typeface="+mn-lt"/>
              </a:rPr>
              <a:t>form</a:t>
            </a:r>
            <a:r>
              <a:rPr lang="fr-FR" sz="1000" dirty="0">
                <a:ea typeface="+mn-lt"/>
                <a:cs typeface="+mn-lt"/>
              </a:rPr>
              <a:t> a </a:t>
            </a:r>
            <a:r>
              <a:rPr lang="fr-FR" sz="1000" dirty="0" err="1">
                <a:ea typeface="+mn-lt"/>
                <a:cs typeface="+mn-lt"/>
              </a:rPr>
              <a:t>comprehensive</a:t>
            </a:r>
            <a:r>
              <a:rPr lang="fr-FR" sz="1000" dirty="0">
                <a:ea typeface="+mn-lt"/>
                <a:cs typeface="+mn-lt"/>
              </a:rPr>
              <a:t> suite of online </a:t>
            </a:r>
            <a:r>
              <a:rPr lang="fr-FR" sz="1000" dirty="0" err="1">
                <a:ea typeface="+mn-lt"/>
                <a:cs typeface="+mn-lt"/>
              </a:rPr>
              <a:t>tools</a:t>
            </a:r>
            <a:r>
              <a:rPr lang="fr-FR" sz="1000" dirty="0">
                <a:ea typeface="+mn-lt"/>
                <a:cs typeface="+mn-lt"/>
              </a:rPr>
              <a:t> and applications </a:t>
            </a:r>
            <a:r>
              <a:rPr lang="fr-FR" sz="1000" dirty="0" err="1">
                <a:ea typeface="+mn-lt"/>
                <a:cs typeface="+mn-lt"/>
              </a:rPr>
              <a:t>offered</a:t>
            </a:r>
            <a:r>
              <a:rPr lang="fr-FR" sz="1000" dirty="0">
                <a:ea typeface="+mn-lt"/>
                <a:cs typeface="+mn-lt"/>
              </a:rPr>
              <a:t> by Google, </a:t>
            </a:r>
            <a:r>
              <a:rPr lang="fr-FR" sz="1000" dirty="0" err="1">
                <a:ea typeface="+mn-lt"/>
                <a:cs typeface="+mn-lt"/>
              </a:rPr>
              <a:t>designed</a:t>
            </a:r>
            <a:r>
              <a:rPr lang="fr-FR" sz="1000" dirty="0">
                <a:ea typeface="+mn-lt"/>
                <a:cs typeface="+mn-lt"/>
              </a:rPr>
              <a:t> to </a:t>
            </a:r>
            <a:r>
              <a:rPr lang="fr-FR" sz="1000" dirty="0" err="1">
                <a:ea typeface="+mn-lt"/>
                <a:cs typeface="+mn-lt"/>
              </a:rPr>
              <a:t>enhance</a:t>
            </a:r>
            <a:r>
              <a:rPr lang="fr-FR" sz="1000" dirty="0">
                <a:ea typeface="+mn-lt"/>
                <a:cs typeface="+mn-lt"/>
              </a:rPr>
              <a:t> </a:t>
            </a:r>
            <a:r>
              <a:rPr lang="fr-FR" sz="1000" dirty="0" err="1">
                <a:ea typeface="+mn-lt"/>
                <a:cs typeface="+mn-lt"/>
              </a:rPr>
              <a:t>productivity</a:t>
            </a:r>
            <a:r>
              <a:rPr lang="fr-FR" sz="1000" dirty="0">
                <a:ea typeface="+mn-lt"/>
                <a:cs typeface="+mn-lt"/>
              </a:rPr>
              <a:t>, communication, and </a:t>
            </a:r>
            <a:r>
              <a:rPr lang="fr-FR" sz="1000" dirty="0" err="1">
                <a:ea typeface="+mn-lt"/>
                <a:cs typeface="+mn-lt"/>
              </a:rPr>
              <a:t>access</a:t>
            </a:r>
            <a:r>
              <a:rPr lang="fr-FR" sz="1000" dirty="0">
                <a:ea typeface="+mn-lt"/>
                <a:cs typeface="+mn-lt"/>
              </a:rPr>
              <a:t> to information. </a:t>
            </a:r>
            <a:endParaRPr lang="fr-FR"/>
          </a:p>
          <a:p>
            <a:pPr>
              <a:lnSpc>
                <a:spcPct val="100000"/>
              </a:lnSpc>
            </a:pPr>
            <a:r>
              <a:rPr lang="fr-FR" sz="1000" dirty="0">
                <a:ea typeface="+mn-lt"/>
                <a:cs typeface="+mn-lt"/>
              </a:rPr>
              <a:t># 2. </a:t>
            </a:r>
            <a:r>
              <a:rPr lang="fr-FR" sz="1000" b="1" i="1" u="sng" dirty="0">
                <a:ea typeface="+mn-lt"/>
                <a:cs typeface="+mn-lt"/>
              </a:rPr>
              <a:t>Key Services </a:t>
            </a:r>
          </a:p>
          <a:p>
            <a:pPr>
              <a:lnSpc>
                <a:spcPct val="100000"/>
              </a:lnSpc>
            </a:pPr>
            <a:r>
              <a:rPr lang="fr-FR" sz="1000" dirty="0">
                <a:ea typeface="+mn-lt"/>
                <a:cs typeface="+mn-lt"/>
              </a:rPr>
              <a:t># 2.1 </a:t>
            </a:r>
            <a:r>
              <a:rPr lang="fr-FR" sz="1000" b="1" i="1" u="sng" dirty="0">
                <a:ea typeface="+mn-lt"/>
                <a:cs typeface="+mn-lt"/>
              </a:rPr>
              <a:t>Gmail </a:t>
            </a:r>
          </a:p>
          <a:p>
            <a:pPr marL="0" indent="0">
              <a:lnSpc>
                <a:spcPct val="100000"/>
              </a:lnSpc>
              <a:buNone/>
            </a:pPr>
            <a:r>
              <a:rPr lang="fr-FR" sz="1000" err="1">
                <a:ea typeface="+mn-lt"/>
                <a:cs typeface="+mn-lt"/>
              </a:rPr>
              <a:t>Purpose</a:t>
            </a:r>
            <a:r>
              <a:rPr lang="fr-FR" sz="1000" dirty="0">
                <a:ea typeface="+mn-lt"/>
                <a:cs typeface="+mn-lt"/>
              </a:rPr>
              <a:t>: Email communication and collaboration </a:t>
            </a:r>
          </a:p>
          <a:p>
            <a:pPr marL="0" indent="0">
              <a:lnSpc>
                <a:spcPct val="100000"/>
              </a:lnSpc>
              <a:buNone/>
            </a:pPr>
            <a:r>
              <a:rPr lang="fr-FR" sz="1000" err="1">
                <a:ea typeface="+mn-lt"/>
                <a:cs typeface="+mn-lt"/>
              </a:rPr>
              <a:t>Features</a:t>
            </a:r>
            <a:r>
              <a:rPr lang="fr-FR" sz="1000" dirty="0">
                <a:ea typeface="+mn-lt"/>
                <a:cs typeface="+mn-lt"/>
              </a:rPr>
              <a:t>: </a:t>
            </a:r>
            <a:r>
              <a:rPr lang="fr-FR" sz="1000" err="1">
                <a:ea typeface="+mn-lt"/>
                <a:cs typeface="+mn-lt"/>
              </a:rPr>
              <a:t>Robust</a:t>
            </a:r>
            <a:r>
              <a:rPr lang="fr-FR" sz="1000" dirty="0">
                <a:ea typeface="+mn-lt"/>
                <a:cs typeface="+mn-lt"/>
              </a:rPr>
              <a:t> email management, </a:t>
            </a:r>
            <a:r>
              <a:rPr lang="fr-FR" sz="1000" err="1">
                <a:ea typeface="+mn-lt"/>
                <a:cs typeface="+mn-lt"/>
              </a:rPr>
              <a:t>integrated</a:t>
            </a:r>
            <a:r>
              <a:rPr lang="fr-FR" sz="1000" dirty="0">
                <a:ea typeface="+mn-lt"/>
                <a:cs typeface="+mn-lt"/>
              </a:rPr>
              <a:t> chat, and file sharing. </a:t>
            </a:r>
          </a:p>
          <a:p>
            <a:pPr>
              <a:lnSpc>
                <a:spcPct val="100000"/>
              </a:lnSpc>
            </a:pPr>
            <a:r>
              <a:rPr lang="fr-FR" sz="1000" dirty="0">
                <a:ea typeface="+mn-lt"/>
                <a:cs typeface="+mn-lt"/>
              </a:rPr>
              <a:t># 2.2 </a:t>
            </a:r>
            <a:r>
              <a:rPr lang="fr-FR" sz="1000" b="1" i="1" u="sng" dirty="0">
                <a:ea typeface="+mn-lt"/>
                <a:cs typeface="+mn-lt"/>
              </a:rPr>
              <a:t>Google Drive</a:t>
            </a:r>
            <a:r>
              <a:rPr lang="fr-FR" sz="1000" dirty="0">
                <a:ea typeface="+mn-lt"/>
                <a:cs typeface="+mn-lt"/>
              </a:rPr>
              <a:t>  </a:t>
            </a:r>
          </a:p>
          <a:p>
            <a:pPr marL="0" indent="0">
              <a:lnSpc>
                <a:spcPct val="100000"/>
              </a:lnSpc>
              <a:buNone/>
            </a:pPr>
            <a:r>
              <a:rPr lang="fr-FR" sz="1000" err="1">
                <a:ea typeface="+mn-lt"/>
                <a:cs typeface="+mn-lt"/>
              </a:rPr>
              <a:t>Purpose:Cloud-based</a:t>
            </a:r>
            <a:r>
              <a:rPr lang="fr-FR" sz="1000" dirty="0">
                <a:ea typeface="+mn-lt"/>
                <a:cs typeface="+mn-lt"/>
              </a:rPr>
              <a:t> </a:t>
            </a:r>
            <a:r>
              <a:rPr lang="fr-FR" sz="1000" err="1">
                <a:ea typeface="+mn-lt"/>
                <a:cs typeface="+mn-lt"/>
              </a:rPr>
              <a:t>storage</a:t>
            </a:r>
            <a:r>
              <a:rPr lang="fr-FR" sz="1000" dirty="0">
                <a:ea typeface="+mn-lt"/>
                <a:cs typeface="+mn-lt"/>
              </a:rPr>
              <a:t> and collaboration </a:t>
            </a:r>
          </a:p>
          <a:p>
            <a:pPr marL="0" indent="0">
              <a:lnSpc>
                <a:spcPct val="100000"/>
              </a:lnSpc>
              <a:buNone/>
            </a:pPr>
            <a:r>
              <a:rPr lang="fr-FR" sz="1000" dirty="0" err="1">
                <a:ea typeface="+mn-lt"/>
                <a:cs typeface="+mn-lt"/>
              </a:rPr>
              <a:t>Features</a:t>
            </a:r>
            <a:r>
              <a:rPr lang="fr-FR" sz="1000" dirty="0">
                <a:ea typeface="+mn-lt"/>
                <a:cs typeface="+mn-lt"/>
              </a:rPr>
              <a:t>: Document </a:t>
            </a:r>
            <a:r>
              <a:rPr lang="fr-FR" sz="1000" dirty="0" err="1">
                <a:ea typeface="+mn-lt"/>
                <a:cs typeface="+mn-lt"/>
              </a:rPr>
              <a:t>creation</a:t>
            </a:r>
            <a:r>
              <a:rPr lang="fr-FR" sz="1000" dirty="0">
                <a:ea typeface="+mn-lt"/>
                <a:cs typeface="+mn-lt"/>
              </a:rPr>
              <a:t>, file </a:t>
            </a:r>
            <a:r>
              <a:rPr lang="fr-FR" sz="1000" dirty="0" err="1">
                <a:ea typeface="+mn-lt"/>
                <a:cs typeface="+mn-lt"/>
              </a:rPr>
              <a:t>storage</a:t>
            </a:r>
            <a:r>
              <a:rPr lang="fr-FR" sz="1000" dirty="0">
                <a:ea typeface="+mn-lt"/>
                <a:cs typeface="+mn-lt"/>
              </a:rPr>
              <a:t>, and real-time collaboration. </a:t>
            </a:r>
            <a:endParaRPr lang="fr-FR" sz="1000"/>
          </a:p>
          <a:p>
            <a:pPr>
              <a:lnSpc>
                <a:spcPct val="100000"/>
              </a:lnSpc>
            </a:pPr>
            <a:r>
              <a:rPr lang="fr-FR" sz="1000" dirty="0">
                <a:ea typeface="+mn-lt"/>
                <a:cs typeface="+mn-lt"/>
              </a:rPr>
              <a:t># 2.3 </a:t>
            </a:r>
            <a:r>
              <a:rPr lang="fr-FR" sz="1000" b="1" i="1" u="sng" dirty="0">
                <a:ea typeface="+mn-lt"/>
                <a:cs typeface="+mn-lt"/>
              </a:rPr>
              <a:t>Google Docs, Sheets, and Slides </a:t>
            </a:r>
          </a:p>
          <a:p>
            <a:pPr>
              <a:lnSpc>
                <a:spcPct val="100000"/>
              </a:lnSpc>
            </a:pPr>
            <a:r>
              <a:rPr lang="fr-FR" sz="1000" err="1">
                <a:ea typeface="+mn-lt"/>
                <a:cs typeface="+mn-lt"/>
              </a:rPr>
              <a:t>Purpose</a:t>
            </a:r>
            <a:r>
              <a:rPr lang="fr-FR" sz="1000" dirty="0">
                <a:ea typeface="+mn-lt"/>
                <a:cs typeface="+mn-lt"/>
              </a:rPr>
              <a:t>: Document, </a:t>
            </a:r>
            <a:r>
              <a:rPr lang="fr-FR" sz="1000" err="1">
                <a:ea typeface="+mn-lt"/>
                <a:cs typeface="+mn-lt"/>
              </a:rPr>
              <a:t>spreadsheet</a:t>
            </a:r>
            <a:r>
              <a:rPr lang="fr-FR" sz="1000" dirty="0">
                <a:ea typeface="+mn-lt"/>
                <a:cs typeface="+mn-lt"/>
              </a:rPr>
              <a:t>, and </a:t>
            </a:r>
            <a:r>
              <a:rPr lang="fr-FR" sz="1000" err="1">
                <a:ea typeface="+mn-lt"/>
                <a:cs typeface="+mn-lt"/>
              </a:rPr>
              <a:t>presentation</a:t>
            </a:r>
            <a:r>
              <a:rPr lang="fr-FR" sz="1000" dirty="0">
                <a:ea typeface="+mn-lt"/>
                <a:cs typeface="+mn-lt"/>
              </a:rPr>
              <a:t> </a:t>
            </a:r>
            <a:r>
              <a:rPr lang="fr-FR" sz="1000" err="1">
                <a:ea typeface="+mn-lt"/>
                <a:cs typeface="+mn-lt"/>
              </a:rPr>
              <a:t>creation</a:t>
            </a:r>
            <a:r>
              <a:rPr lang="fr-FR" sz="1000" dirty="0">
                <a:ea typeface="+mn-lt"/>
                <a:cs typeface="+mn-lt"/>
              </a:rPr>
              <a:t> </a:t>
            </a:r>
          </a:p>
          <a:p>
            <a:pPr>
              <a:lnSpc>
                <a:spcPct val="100000"/>
              </a:lnSpc>
            </a:pPr>
            <a:r>
              <a:rPr lang="fr-FR" sz="1000" dirty="0" err="1">
                <a:ea typeface="+mn-lt"/>
                <a:cs typeface="+mn-lt"/>
              </a:rPr>
              <a:t>Features</a:t>
            </a:r>
            <a:r>
              <a:rPr lang="fr-FR" sz="1000" dirty="0">
                <a:ea typeface="+mn-lt"/>
                <a:cs typeface="+mn-lt"/>
              </a:rPr>
              <a:t>: Online collaboration, real-time </a:t>
            </a:r>
            <a:r>
              <a:rPr lang="fr-FR" sz="1000" dirty="0" err="1">
                <a:ea typeface="+mn-lt"/>
                <a:cs typeface="+mn-lt"/>
              </a:rPr>
              <a:t>editing</a:t>
            </a:r>
            <a:r>
              <a:rPr lang="fr-FR" sz="1000" dirty="0">
                <a:ea typeface="+mn-lt"/>
                <a:cs typeface="+mn-lt"/>
              </a:rPr>
              <a:t>, and </a:t>
            </a:r>
            <a:r>
              <a:rPr lang="fr-FR" sz="1000" dirty="0" err="1">
                <a:ea typeface="+mn-lt"/>
                <a:cs typeface="+mn-lt"/>
              </a:rPr>
              <a:t>easy</a:t>
            </a:r>
            <a:r>
              <a:rPr lang="fr-FR" sz="1000" dirty="0">
                <a:ea typeface="+mn-lt"/>
                <a:cs typeface="+mn-lt"/>
              </a:rPr>
              <a:t> sharing. </a:t>
            </a:r>
            <a:endParaRPr lang="fr-FR" sz="1000"/>
          </a:p>
          <a:p>
            <a:pPr>
              <a:lnSpc>
                <a:spcPct val="100000"/>
              </a:lnSpc>
            </a:pPr>
            <a:r>
              <a:rPr lang="fr-FR" sz="1000" dirty="0">
                <a:ea typeface="+mn-lt"/>
                <a:cs typeface="+mn-lt"/>
              </a:rPr>
              <a:t># 2.4 </a:t>
            </a:r>
            <a:r>
              <a:rPr lang="fr-FR" sz="1000" b="1" i="1" u="sng" dirty="0">
                <a:ea typeface="+mn-lt"/>
                <a:cs typeface="+mn-lt"/>
              </a:rPr>
              <a:t>Google </a:t>
            </a:r>
            <a:r>
              <a:rPr lang="fr-FR" sz="1000" b="1" i="1" u="sng" err="1">
                <a:ea typeface="+mn-lt"/>
                <a:cs typeface="+mn-lt"/>
              </a:rPr>
              <a:t>Calendar</a:t>
            </a:r>
            <a:r>
              <a:rPr lang="fr-FR" sz="1000" b="1" i="1" u="sng" dirty="0">
                <a:ea typeface="+mn-lt"/>
                <a:cs typeface="+mn-lt"/>
              </a:rPr>
              <a:t> </a:t>
            </a:r>
          </a:p>
          <a:p>
            <a:pPr marL="0" indent="0">
              <a:lnSpc>
                <a:spcPct val="100000"/>
              </a:lnSpc>
              <a:buNone/>
            </a:pPr>
            <a:r>
              <a:rPr lang="fr-FR" sz="1000" err="1">
                <a:ea typeface="+mn-lt"/>
                <a:cs typeface="+mn-lt"/>
              </a:rPr>
              <a:t>Purpose</a:t>
            </a:r>
            <a:r>
              <a:rPr lang="fr-FR" sz="1000" dirty="0">
                <a:ea typeface="+mn-lt"/>
                <a:cs typeface="+mn-lt"/>
              </a:rPr>
              <a:t>: Time management and </a:t>
            </a:r>
            <a:r>
              <a:rPr lang="fr-FR" sz="1000" err="1">
                <a:ea typeface="+mn-lt"/>
                <a:cs typeface="+mn-lt"/>
              </a:rPr>
              <a:t>scheduling</a:t>
            </a:r>
            <a:r>
              <a:rPr lang="fr-FR" sz="1000" dirty="0">
                <a:ea typeface="+mn-lt"/>
                <a:cs typeface="+mn-lt"/>
              </a:rPr>
              <a:t> </a:t>
            </a:r>
          </a:p>
          <a:p>
            <a:pPr marL="0" indent="0">
              <a:lnSpc>
                <a:spcPct val="100000"/>
              </a:lnSpc>
              <a:buNone/>
            </a:pPr>
            <a:r>
              <a:rPr lang="fr-FR" sz="1000" dirty="0" err="1">
                <a:ea typeface="+mn-lt"/>
                <a:cs typeface="+mn-lt"/>
              </a:rPr>
              <a:t>Features</a:t>
            </a:r>
            <a:r>
              <a:rPr lang="fr-FR" sz="1000" dirty="0">
                <a:ea typeface="+mn-lt"/>
                <a:cs typeface="+mn-lt"/>
              </a:rPr>
              <a:t>: Event </a:t>
            </a:r>
            <a:r>
              <a:rPr lang="fr-FR" sz="1000" dirty="0" err="1">
                <a:ea typeface="+mn-lt"/>
                <a:cs typeface="+mn-lt"/>
              </a:rPr>
              <a:t>scheduling</a:t>
            </a:r>
            <a:r>
              <a:rPr lang="fr-FR" sz="1000" dirty="0">
                <a:ea typeface="+mn-lt"/>
                <a:cs typeface="+mn-lt"/>
              </a:rPr>
              <a:t>, </a:t>
            </a:r>
            <a:r>
              <a:rPr lang="fr-FR" sz="1000" dirty="0" err="1">
                <a:ea typeface="+mn-lt"/>
                <a:cs typeface="+mn-lt"/>
              </a:rPr>
              <a:t>reminders</a:t>
            </a:r>
            <a:r>
              <a:rPr lang="fr-FR" sz="1000" dirty="0">
                <a:ea typeface="+mn-lt"/>
                <a:cs typeface="+mn-lt"/>
              </a:rPr>
              <a:t>, and </a:t>
            </a:r>
            <a:r>
              <a:rPr lang="fr-FR" sz="1000" dirty="0" err="1">
                <a:ea typeface="+mn-lt"/>
                <a:cs typeface="+mn-lt"/>
              </a:rPr>
              <a:t>shared</a:t>
            </a:r>
            <a:r>
              <a:rPr lang="fr-FR" sz="1000" dirty="0">
                <a:ea typeface="+mn-lt"/>
                <a:cs typeface="+mn-lt"/>
              </a:rPr>
              <a:t> </a:t>
            </a:r>
            <a:r>
              <a:rPr lang="fr-FR" sz="1000" dirty="0" err="1">
                <a:ea typeface="+mn-lt"/>
                <a:cs typeface="+mn-lt"/>
              </a:rPr>
              <a:t>calendars</a:t>
            </a:r>
            <a:r>
              <a:rPr lang="fr-FR" sz="1000" dirty="0">
                <a:ea typeface="+mn-lt"/>
                <a:cs typeface="+mn-lt"/>
              </a:rPr>
              <a:t>. </a:t>
            </a:r>
            <a:endParaRPr lang="fr-FR" sz="1000"/>
          </a:p>
        </p:txBody>
      </p:sp>
      <p:pic>
        <p:nvPicPr>
          <p:cNvPr id="13" name="Image 12" descr="Une image contenant Graphique, Caractère coloré, cercle, graphisme&#10;&#10;Description générée automatiquement">
            <a:extLst>
              <a:ext uri="{FF2B5EF4-FFF2-40B4-BE49-F238E27FC236}">
                <a16:creationId xmlns:a16="http://schemas.microsoft.com/office/drawing/2014/main" id="{3FDA8D27-495D-602E-FDB0-BAD01A504756}"/>
              </a:ext>
            </a:extLst>
          </p:cNvPr>
          <p:cNvPicPr>
            <a:picLocks noChangeAspect="1"/>
          </p:cNvPicPr>
          <p:nvPr/>
        </p:nvPicPr>
        <p:blipFill>
          <a:blip r:embed="rId2"/>
          <a:stretch>
            <a:fillRect/>
          </a:stretch>
        </p:blipFill>
        <p:spPr>
          <a:xfrm>
            <a:off x="160375" y="1162424"/>
            <a:ext cx="4206425" cy="4114800"/>
          </a:xfrm>
          <a:prstGeom prst="rect">
            <a:avLst/>
          </a:prstGeom>
        </p:spPr>
      </p:pic>
    </p:spTree>
    <p:extLst>
      <p:ext uri="{BB962C8B-B14F-4D97-AF65-F5344CB8AC3E}">
        <p14:creationId xmlns:p14="http://schemas.microsoft.com/office/powerpoint/2010/main" val="17155536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trips(downLeft)">
                                      <p:cBhvr>
                                        <p:cTn id="10" dur="500"/>
                                        <p:tgtEl>
                                          <p:spTgt spid="3">
                                            <p:txEl>
                                              <p:pRg st="0" end="0"/>
                                            </p:txEl>
                                          </p:spTgt>
                                        </p:tgtEl>
                                      </p:cBhvr>
                                    </p:animEffect>
                                  </p:childTnLst>
                                </p:cTn>
                              </p:par>
                              <p:par>
                                <p:cTn id="11" presetID="53"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strips(downLeft)">
                                      <p:cBhvr>
                                        <p:cTn id="19" dur="500"/>
                                        <p:tgtEl>
                                          <p:spTgt spid="3">
                                            <p:txEl>
                                              <p:pRg st="1" end="1"/>
                                            </p:txEl>
                                          </p:spTgt>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Left)">
                                      <p:cBhvr>
                                        <p:cTn id="27" dur="500"/>
                                        <p:tgtEl>
                                          <p:spTgt spid="3">
                                            <p:txEl>
                                              <p:pRg st="3" end="3"/>
                                            </p:txEl>
                                          </p:spTgt>
                                        </p:tgtEl>
                                      </p:cBhvr>
                                    </p:animEffect>
                                  </p:childTnLst>
                                </p:cTn>
                              </p:par>
                            </p:childTnLst>
                          </p:cTn>
                        </p:par>
                        <p:par>
                          <p:cTn id="28" fill="hold">
                            <p:stCondLst>
                              <p:cond delay="2000"/>
                            </p:stCondLst>
                            <p:childTnLst>
                              <p:par>
                                <p:cTn id="29" presetID="18" presetClass="entr" presetSubtype="12"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strips(downLeft)">
                                      <p:cBhvr>
                                        <p:cTn id="31" dur="500"/>
                                        <p:tgtEl>
                                          <p:spTgt spid="3">
                                            <p:txEl>
                                              <p:pRg st="4" end="4"/>
                                            </p:txEl>
                                          </p:spTgt>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strips(downLeft)">
                                      <p:cBhvr>
                                        <p:cTn id="34" dur="500"/>
                                        <p:tgtEl>
                                          <p:spTgt spid="3">
                                            <p:txEl>
                                              <p:pRg st="5" end="5"/>
                                            </p:txEl>
                                          </p:spTgt>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Left)">
                                      <p:cBhvr>
                                        <p:cTn id="37" dur="500"/>
                                        <p:tgtEl>
                                          <p:spTgt spid="3">
                                            <p:txEl>
                                              <p:pRg st="6" end="6"/>
                                            </p:txEl>
                                          </p:spTgt>
                                        </p:tgtEl>
                                      </p:cBhvr>
                                    </p:animEffect>
                                  </p:childTnLst>
                                </p:cTn>
                              </p:par>
                            </p:childTnLst>
                          </p:cTn>
                        </p:par>
                        <p:par>
                          <p:cTn id="38" fill="hold">
                            <p:stCondLst>
                              <p:cond delay="2500"/>
                            </p:stCondLst>
                            <p:childTnLst>
                              <p:par>
                                <p:cTn id="39" presetID="18" presetClass="entr" presetSubtype="12"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strips(downLeft)">
                                      <p:cBhvr>
                                        <p:cTn id="41" dur="500"/>
                                        <p:tgtEl>
                                          <p:spTgt spid="3">
                                            <p:txEl>
                                              <p:pRg st="7" end="7"/>
                                            </p:txEl>
                                          </p:spTgt>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strips(downLeft)">
                                      <p:cBhvr>
                                        <p:cTn id="44" dur="500"/>
                                        <p:tgtEl>
                                          <p:spTgt spid="3">
                                            <p:txEl>
                                              <p:pRg st="8" end="8"/>
                                            </p:txEl>
                                          </p:spTgt>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Left)">
                                      <p:cBhvr>
                                        <p:cTn id="47" dur="500"/>
                                        <p:tgtEl>
                                          <p:spTgt spid="3">
                                            <p:txEl>
                                              <p:pRg st="9" end="9"/>
                                            </p:txEl>
                                          </p:spTgt>
                                        </p:tgtEl>
                                      </p:cBhvr>
                                    </p:animEffect>
                                  </p:childTnLst>
                                </p:cTn>
                              </p:par>
                            </p:childTnLst>
                          </p:cTn>
                        </p:par>
                        <p:par>
                          <p:cTn id="48" fill="hold">
                            <p:stCondLst>
                              <p:cond delay="3000"/>
                            </p:stCondLst>
                            <p:childTnLst>
                              <p:par>
                                <p:cTn id="49" presetID="18" presetClass="entr" presetSubtype="12"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strips(downLeft)">
                                      <p:cBhvr>
                                        <p:cTn id="51" dur="500"/>
                                        <p:tgtEl>
                                          <p:spTgt spid="3">
                                            <p:txEl>
                                              <p:pRg st="10" end="10"/>
                                            </p:txEl>
                                          </p:spTgt>
                                        </p:tgtEl>
                                      </p:cBhvr>
                                    </p:animEffect>
                                  </p:childTnLst>
                                </p:cTn>
                              </p:par>
                              <p:par>
                                <p:cTn id="52" presetID="18" presetClass="entr" presetSubtype="12" fill="hold" grpId="0"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strips(downLeft)">
                                      <p:cBhvr>
                                        <p:cTn id="54" dur="500"/>
                                        <p:tgtEl>
                                          <p:spTgt spid="3">
                                            <p:txEl>
                                              <p:pRg st="11" end="11"/>
                                            </p:txEl>
                                          </p:spTgt>
                                        </p:tgtEl>
                                      </p:cBhvr>
                                    </p:animEffect>
                                  </p:childTnLst>
                                </p:cTn>
                              </p:par>
                              <p:par>
                                <p:cTn id="55" presetID="18" presetClass="entr" presetSubtype="12"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strips(downLeft)">
                                      <p:cBhvr>
                                        <p:cTn id="57" dur="500"/>
                                        <p:tgtEl>
                                          <p:spTgt spid="3">
                                            <p:txEl>
                                              <p:pRg st="12" end="12"/>
                                            </p:txEl>
                                          </p:spTgt>
                                        </p:tgtEl>
                                      </p:cBhvr>
                                    </p:animEffect>
                                  </p:childTnLst>
                                </p:cTn>
                              </p:par>
                            </p:childTnLst>
                          </p:cTn>
                        </p:par>
                        <p:par>
                          <p:cTn id="58" fill="hold">
                            <p:stCondLst>
                              <p:cond delay="3500"/>
                            </p:stCondLst>
                            <p:childTnLst>
                              <p:par>
                                <p:cTn id="59" presetID="18" presetClass="entr" presetSubtype="12" fill="hold" grpId="0" nodeType="after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strips(downLeft)">
                                      <p:cBhvr>
                                        <p:cTn id="61" dur="500"/>
                                        <p:tgtEl>
                                          <p:spTgt spid="3">
                                            <p:txEl>
                                              <p:pRg st="13" end="13"/>
                                            </p:txEl>
                                          </p:spTgt>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strips(downLeft)">
                                      <p:cBhvr>
                                        <p:cTn id="64" dur="500"/>
                                        <p:tgtEl>
                                          <p:spTgt spid="3">
                                            <p:txEl>
                                              <p:pRg st="14" end="14"/>
                                            </p:txEl>
                                          </p:spTgt>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strips(downLeft)">
                                      <p:cBhvr>
                                        <p:cTn id="6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8" name="Rectangle 37">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9" name="Rectangle 3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Graphique, Police, graphisme, logo&#10;&#10;Description générée automatiquement">
            <a:extLst>
              <a:ext uri="{FF2B5EF4-FFF2-40B4-BE49-F238E27FC236}">
                <a16:creationId xmlns:a16="http://schemas.microsoft.com/office/drawing/2014/main" id="{C2EC547C-868A-37C6-ED88-1ACFD3A0BDCF}"/>
              </a:ext>
            </a:extLst>
          </p:cNvPr>
          <p:cNvPicPr>
            <a:picLocks noChangeAspect="1"/>
          </p:cNvPicPr>
          <p:nvPr/>
        </p:nvPicPr>
        <p:blipFill rotWithShape="1">
          <a:blip r:embed="rId2"/>
          <a:srcRect l="21310" r="17801" b="-1"/>
          <a:stretch/>
        </p:blipFill>
        <p:spPr>
          <a:xfrm>
            <a:off x="545244" y="-354714"/>
            <a:ext cx="12191980" cy="6857990"/>
          </a:xfrm>
          <a:prstGeom prst="rect">
            <a:avLst/>
          </a:prstGeom>
        </p:spPr>
      </p:pic>
      <p:sp>
        <p:nvSpPr>
          <p:cNvPr id="41" name="Rectangle 4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9"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2" name="Rectangle 41">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908"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0"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re 1">
            <a:extLst>
              <a:ext uri="{FF2B5EF4-FFF2-40B4-BE49-F238E27FC236}">
                <a16:creationId xmlns:a16="http://schemas.microsoft.com/office/drawing/2014/main" id="{EFCAF213-26D8-19ED-94BC-70F638E1650B}"/>
              </a:ext>
            </a:extLst>
          </p:cNvPr>
          <p:cNvSpPr>
            <a:spLocks noGrp="1"/>
          </p:cNvSpPr>
          <p:nvPr>
            <p:ph type="title"/>
          </p:nvPr>
        </p:nvSpPr>
        <p:spPr>
          <a:xfrm>
            <a:off x="-4571" y="747899"/>
            <a:ext cx="5975554" cy="5099653"/>
          </a:xfrm>
        </p:spPr>
        <p:txBody>
          <a:bodyPr vert="horz" lIns="91440" tIns="45720" rIns="91440" bIns="45720" rtlCol="0" anchor="t">
            <a:noAutofit/>
          </a:bodyPr>
          <a:lstStyle/>
          <a:p>
            <a:pPr marL="285750" indent="-285750">
              <a:lnSpc>
                <a:spcPct val="110000"/>
              </a:lnSpc>
              <a:spcBef>
                <a:spcPts val="1200"/>
              </a:spcBef>
              <a:buFont typeface="Arial"/>
              <a:buChar char="•"/>
            </a:pPr>
            <a:r>
              <a:rPr lang="fr-FR" sz="1800" b="0" dirty="0">
                <a:latin typeface="Arial"/>
                <a:cs typeface="Arial"/>
              </a:rPr>
              <a:t># 3. </a:t>
            </a:r>
            <a:r>
              <a:rPr lang="fr-FR" sz="1800" b="0" dirty="0" err="1">
                <a:latin typeface="Arial"/>
                <a:cs typeface="Arial"/>
              </a:rPr>
              <a:t>Integration</a:t>
            </a:r>
            <a:r>
              <a:rPr lang="fr-FR" sz="1800" b="0" dirty="0">
                <a:latin typeface="Arial"/>
                <a:cs typeface="Arial"/>
              </a:rPr>
              <a:t> </a:t>
            </a:r>
            <a:r>
              <a:rPr lang="fr-FR" sz="1800" b="0" dirty="0" err="1">
                <a:latin typeface="Arial"/>
                <a:cs typeface="Arial"/>
              </a:rPr>
              <a:t>Capabilities</a:t>
            </a:r>
            <a:r>
              <a:rPr lang="fr-FR" sz="1800" b="0" dirty="0">
                <a:latin typeface="Arial"/>
                <a:cs typeface="Arial"/>
              </a:rPr>
              <a:t> Google Services </a:t>
            </a:r>
            <a:r>
              <a:rPr lang="fr-FR" sz="1800" b="0" dirty="0" err="1">
                <a:latin typeface="Arial"/>
                <a:cs typeface="Arial"/>
              </a:rPr>
              <a:t>seamlessly</a:t>
            </a:r>
            <a:r>
              <a:rPr lang="fr-FR" sz="1800" b="0" dirty="0">
                <a:latin typeface="Arial"/>
                <a:cs typeface="Arial"/>
              </a:rPr>
              <a:t> </a:t>
            </a:r>
            <a:r>
              <a:rPr lang="fr-FR" sz="1800" b="0" dirty="0" err="1">
                <a:latin typeface="Arial"/>
                <a:cs typeface="Arial"/>
              </a:rPr>
              <a:t>integrate</a:t>
            </a:r>
            <a:r>
              <a:rPr lang="fr-FR" sz="1800" b="0" dirty="0">
                <a:latin typeface="Arial"/>
                <a:cs typeface="Arial"/>
              </a:rPr>
              <a:t> </a:t>
            </a:r>
            <a:r>
              <a:rPr lang="fr-FR" sz="1800" b="0" dirty="0" err="1">
                <a:latin typeface="Arial"/>
                <a:cs typeface="Arial"/>
              </a:rPr>
              <a:t>with</a:t>
            </a:r>
            <a:r>
              <a:rPr lang="fr-FR" sz="1800" b="0" dirty="0">
                <a:latin typeface="Arial"/>
                <a:cs typeface="Arial"/>
              </a:rPr>
              <a:t> </a:t>
            </a:r>
            <a:r>
              <a:rPr lang="fr-FR" sz="1800" b="0" dirty="0" err="1">
                <a:latin typeface="Arial"/>
                <a:cs typeface="Arial"/>
              </a:rPr>
              <a:t>each</a:t>
            </a:r>
            <a:r>
              <a:rPr lang="fr-FR" sz="1800" b="0" dirty="0">
                <a:latin typeface="Arial"/>
                <a:cs typeface="Arial"/>
              </a:rPr>
              <a:t> </a:t>
            </a:r>
            <a:r>
              <a:rPr lang="fr-FR" sz="1800" b="0" dirty="0" err="1">
                <a:latin typeface="Arial"/>
                <a:cs typeface="Arial"/>
              </a:rPr>
              <a:t>other</a:t>
            </a:r>
            <a:r>
              <a:rPr lang="fr-FR" sz="1800" b="0" dirty="0">
                <a:latin typeface="Arial"/>
                <a:cs typeface="Arial"/>
              </a:rPr>
              <a:t>, </a:t>
            </a:r>
            <a:r>
              <a:rPr lang="fr-FR" sz="1800" b="0" dirty="0" err="1">
                <a:latin typeface="Arial"/>
                <a:cs typeface="Arial"/>
              </a:rPr>
              <a:t>fostering</a:t>
            </a:r>
            <a:r>
              <a:rPr lang="fr-FR" sz="1800" b="0" dirty="0">
                <a:latin typeface="Arial"/>
                <a:cs typeface="Arial"/>
              </a:rPr>
              <a:t> a </a:t>
            </a:r>
            <a:r>
              <a:rPr lang="fr-FR" sz="1800" b="0" dirty="0" err="1">
                <a:latin typeface="Arial"/>
                <a:cs typeface="Arial"/>
              </a:rPr>
              <a:t>cohesive</a:t>
            </a:r>
            <a:r>
              <a:rPr lang="fr-FR" sz="1800" b="0" dirty="0">
                <a:latin typeface="Arial"/>
                <a:cs typeface="Arial"/>
              </a:rPr>
              <a:t> digital </a:t>
            </a:r>
            <a:r>
              <a:rPr lang="fr-FR" sz="1800" b="0" dirty="0" err="1">
                <a:latin typeface="Arial"/>
                <a:cs typeface="Arial"/>
              </a:rPr>
              <a:t>environment</a:t>
            </a:r>
            <a:r>
              <a:rPr lang="fr-FR" sz="1800" b="0" dirty="0">
                <a:latin typeface="Arial"/>
                <a:cs typeface="Arial"/>
              </a:rPr>
              <a:t>. Files </a:t>
            </a:r>
            <a:r>
              <a:rPr lang="fr-FR" sz="1800" b="0" dirty="0" err="1">
                <a:latin typeface="Arial"/>
                <a:cs typeface="Arial"/>
              </a:rPr>
              <a:t>created</a:t>
            </a:r>
            <a:r>
              <a:rPr lang="fr-FR" sz="1800" b="0" dirty="0">
                <a:latin typeface="Arial"/>
                <a:cs typeface="Arial"/>
              </a:rPr>
              <a:t> in Google Docs, for instance, can </a:t>
            </a:r>
            <a:r>
              <a:rPr lang="fr-FR" sz="1800" b="0" dirty="0" err="1">
                <a:latin typeface="Arial"/>
                <a:cs typeface="Arial"/>
              </a:rPr>
              <a:t>be</a:t>
            </a:r>
            <a:r>
              <a:rPr lang="fr-FR" sz="1800" b="0" dirty="0">
                <a:latin typeface="Arial"/>
                <a:cs typeface="Arial"/>
              </a:rPr>
              <a:t> </a:t>
            </a:r>
            <a:r>
              <a:rPr lang="fr-FR" sz="1800" b="0" dirty="0" err="1">
                <a:latin typeface="Arial"/>
                <a:cs typeface="Arial"/>
              </a:rPr>
              <a:t>stored</a:t>
            </a:r>
            <a:r>
              <a:rPr lang="fr-FR" sz="1800" b="0" dirty="0">
                <a:latin typeface="Arial"/>
                <a:cs typeface="Arial"/>
              </a:rPr>
              <a:t> and </a:t>
            </a:r>
            <a:r>
              <a:rPr lang="fr-FR" sz="1800" b="0" dirty="0" err="1">
                <a:latin typeface="Arial"/>
                <a:cs typeface="Arial"/>
              </a:rPr>
              <a:t>shared</a:t>
            </a:r>
            <a:r>
              <a:rPr lang="fr-FR" sz="1800" b="0" dirty="0">
                <a:latin typeface="Arial"/>
                <a:cs typeface="Arial"/>
              </a:rPr>
              <a:t> </a:t>
            </a:r>
            <a:r>
              <a:rPr lang="fr-FR" sz="1800" b="0" dirty="0" err="1">
                <a:latin typeface="Arial"/>
                <a:cs typeface="Arial"/>
              </a:rPr>
              <a:t>through</a:t>
            </a:r>
            <a:r>
              <a:rPr lang="fr-FR" sz="1800" b="0" dirty="0">
                <a:latin typeface="Arial"/>
                <a:cs typeface="Arial"/>
              </a:rPr>
              <a:t> Google Drive, and </a:t>
            </a:r>
            <a:r>
              <a:rPr lang="fr-FR" sz="1800" b="0" dirty="0" err="1">
                <a:latin typeface="Arial"/>
                <a:cs typeface="Arial"/>
              </a:rPr>
              <a:t>linked</a:t>
            </a:r>
            <a:r>
              <a:rPr lang="fr-FR" sz="1800" b="0" dirty="0">
                <a:latin typeface="Arial"/>
                <a:cs typeface="Arial"/>
              </a:rPr>
              <a:t> in Gmail for efficient communication. </a:t>
            </a:r>
            <a:br>
              <a:rPr lang="fr-FR" sz="1800" b="0" dirty="0">
                <a:latin typeface="Arial"/>
                <a:cs typeface="Arial"/>
              </a:rPr>
            </a:br>
            <a:endParaRPr lang="en-US" sz="1800" b="0">
              <a:latin typeface="Arial"/>
              <a:cs typeface="Arial"/>
            </a:endParaRPr>
          </a:p>
          <a:p>
            <a:pPr marL="285750" indent="-285750">
              <a:lnSpc>
                <a:spcPct val="110000"/>
              </a:lnSpc>
              <a:spcBef>
                <a:spcPts val="1200"/>
              </a:spcBef>
              <a:buFont typeface="Arial"/>
              <a:buChar char="•"/>
            </a:pPr>
            <a:r>
              <a:rPr lang="fr-FR" sz="1800" b="0" dirty="0">
                <a:latin typeface="Arial"/>
                <a:cs typeface="Arial"/>
              </a:rPr>
              <a:t># 4. </a:t>
            </a:r>
            <a:r>
              <a:rPr lang="fr-FR" sz="1800" b="0" err="1">
                <a:latin typeface="Arial"/>
                <a:cs typeface="Arial"/>
              </a:rPr>
              <a:t>Accessibility</a:t>
            </a:r>
            <a:r>
              <a:rPr lang="fr-FR" sz="1800" b="0" dirty="0">
                <a:latin typeface="Arial"/>
                <a:cs typeface="Arial"/>
              </a:rPr>
              <a:t> Google Services are accessible </a:t>
            </a:r>
            <a:r>
              <a:rPr lang="fr-FR" sz="1800" b="0" err="1">
                <a:latin typeface="Arial"/>
                <a:cs typeface="Arial"/>
              </a:rPr>
              <a:t>from</a:t>
            </a:r>
            <a:r>
              <a:rPr lang="fr-FR" sz="1800" b="0" dirty="0">
                <a:latin typeface="Arial"/>
                <a:cs typeface="Arial"/>
              </a:rPr>
              <a:t> </a:t>
            </a:r>
            <a:r>
              <a:rPr lang="fr-FR" sz="1800" b="0" err="1">
                <a:latin typeface="Arial"/>
                <a:cs typeface="Arial"/>
              </a:rPr>
              <a:t>various</a:t>
            </a:r>
            <a:r>
              <a:rPr lang="fr-FR" sz="1800" b="0" dirty="0">
                <a:latin typeface="Arial"/>
                <a:cs typeface="Arial"/>
              </a:rPr>
              <a:t> </a:t>
            </a:r>
            <a:r>
              <a:rPr lang="fr-FR" sz="1800" b="0" err="1">
                <a:latin typeface="Arial"/>
                <a:cs typeface="Arial"/>
              </a:rPr>
              <a:t>devices</a:t>
            </a:r>
            <a:r>
              <a:rPr lang="fr-FR" sz="1800" b="0" dirty="0">
                <a:latin typeface="Arial"/>
                <a:cs typeface="Arial"/>
              </a:rPr>
              <a:t> </a:t>
            </a:r>
            <a:r>
              <a:rPr lang="fr-FR" sz="1800" b="0" err="1">
                <a:latin typeface="Arial"/>
                <a:cs typeface="Arial"/>
              </a:rPr>
              <a:t>with</a:t>
            </a:r>
            <a:r>
              <a:rPr lang="fr-FR" sz="1800" b="0" dirty="0">
                <a:latin typeface="Arial"/>
                <a:cs typeface="Arial"/>
              </a:rPr>
              <a:t> internet </a:t>
            </a:r>
            <a:r>
              <a:rPr lang="fr-FR" sz="1800" b="0" err="1">
                <a:latin typeface="Arial"/>
                <a:cs typeface="Arial"/>
              </a:rPr>
              <a:t>connectivity</a:t>
            </a:r>
            <a:r>
              <a:rPr lang="fr-FR" sz="1800" b="0" dirty="0">
                <a:latin typeface="Arial"/>
                <a:cs typeface="Arial"/>
              </a:rPr>
              <a:t>, </a:t>
            </a:r>
            <a:r>
              <a:rPr lang="fr-FR" sz="1800" b="0" err="1">
                <a:latin typeface="Arial"/>
                <a:cs typeface="Arial"/>
              </a:rPr>
              <a:t>promoting</a:t>
            </a:r>
            <a:r>
              <a:rPr lang="fr-FR" sz="1800" b="0" dirty="0">
                <a:latin typeface="Arial"/>
                <a:cs typeface="Arial"/>
              </a:rPr>
              <a:t> </a:t>
            </a:r>
            <a:r>
              <a:rPr lang="fr-FR" sz="1800" b="0" err="1">
                <a:latin typeface="Arial"/>
                <a:cs typeface="Arial"/>
              </a:rPr>
              <a:t>flexibility</a:t>
            </a:r>
            <a:r>
              <a:rPr lang="fr-FR" sz="1800" b="0" dirty="0">
                <a:latin typeface="Arial"/>
                <a:cs typeface="Arial"/>
              </a:rPr>
              <a:t> and collaboration </a:t>
            </a:r>
            <a:r>
              <a:rPr lang="fr-FR" sz="1800" b="0" err="1">
                <a:latin typeface="Arial"/>
                <a:cs typeface="Arial"/>
              </a:rPr>
              <a:t>regardless</a:t>
            </a:r>
            <a:r>
              <a:rPr lang="fr-FR" sz="1800" b="0" dirty="0">
                <a:latin typeface="Arial"/>
                <a:cs typeface="Arial"/>
              </a:rPr>
              <a:t> of location. </a:t>
            </a:r>
            <a:endParaRPr lang="en-US" sz="1800" b="0">
              <a:latin typeface="Arial"/>
              <a:cs typeface="Arial"/>
            </a:endParaRPr>
          </a:p>
          <a:p>
            <a:pPr marL="285750" indent="-285750">
              <a:lnSpc>
                <a:spcPct val="110000"/>
              </a:lnSpc>
              <a:spcBef>
                <a:spcPts val="1200"/>
              </a:spcBef>
              <a:buFont typeface="Arial"/>
              <a:buChar char="•"/>
            </a:pPr>
            <a:r>
              <a:rPr lang="fr-FR" sz="1800" b="0" dirty="0">
                <a:latin typeface="Arial"/>
                <a:cs typeface="Arial"/>
              </a:rPr>
              <a:t># 5. Conclusion Google Services </a:t>
            </a:r>
            <a:r>
              <a:rPr lang="fr-FR" sz="1800" b="0" dirty="0" err="1">
                <a:latin typeface="Arial"/>
                <a:cs typeface="Arial"/>
              </a:rPr>
              <a:t>simplify</a:t>
            </a:r>
            <a:r>
              <a:rPr lang="fr-FR" sz="1800" b="0" dirty="0">
                <a:latin typeface="Arial"/>
                <a:cs typeface="Arial"/>
              </a:rPr>
              <a:t> </a:t>
            </a:r>
            <a:r>
              <a:rPr lang="fr-FR" sz="1800" b="0" dirty="0" err="1">
                <a:latin typeface="Arial"/>
                <a:cs typeface="Arial"/>
              </a:rPr>
              <a:t>tasks</a:t>
            </a:r>
            <a:r>
              <a:rPr lang="fr-FR" sz="1800" b="0" dirty="0">
                <a:latin typeface="Arial"/>
                <a:cs typeface="Arial"/>
              </a:rPr>
              <a:t>, </a:t>
            </a:r>
            <a:r>
              <a:rPr lang="fr-FR" sz="1800" b="0" dirty="0" err="1">
                <a:latin typeface="Arial"/>
                <a:cs typeface="Arial"/>
              </a:rPr>
              <a:t>promote</a:t>
            </a:r>
            <a:r>
              <a:rPr lang="fr-FR" sz="1800" b="0" dirty="0">
                <a:latin typeface="Arial"/>
                <a:cs typeface="Arial"/>
              </a:rPr>
              <a:t> collaboration, and </a:t>
            </a:r>
            <a:r>
              <a:rPr lang="fr-FR" sz="1800" b="0" dirty="0" err="1">
                <a:latin typeface="Arial"/>
                <a:cs typeface="Arial"/>
              </a:rPr>
              <a:t>enhance</a:t>
            </a:r>
            <a:r>
              <a:rPr lang="fr-FR" sz="1800" b="0" dirty="0">
                <a:latin typeface="Arial"/>
                <a:cs typeface="Arial"/>
              </a:rPr>
              <a:t> </a:t>
            </a:r>
            <a:r>
              <a:rPr lang="fr-FR" sz="1800" b="0" dirty="0" err="1">
                <a:latin typeface="Arial"/>
                <a:cs typeface="Arial"/>
              </a:rPr>
              <a:t>efficiency</a:t>
            </a:r>
            <a:r>
              <a:rPr lang="fr-FR" sz="1800" b="0" dirty="0">
                <a:latin typeface="Arial"/>
                <a:cs typeface="Arial"/>
              </a:rPr>
              <a:t> in </a:t>
            </a:r>
            <a:r>
              <a:rPr lang="fr-FR" sz="1800" b="0" dirty="0" err="1">
                <a:latin typeface="Arial"/>
                <a:cs typeface="Arial"/>
              </a:rPr>
              <a:t>personal</a:t>
            </a:r>
            <a:r>
              <a:rPr lang="fr-FR" sz="1800" b="0" dirty="0">
                <a:latin typeface="Arial"/>
                <a:cs typeface="Arial"/>
              </a:rPr>
              <a:t> and </a:t>
            </a:r>
            <a:r>
              <a:rPr lang="fr-FR" sz="1800" b="0" dirty="0" err="1">
                <a:latin typeface="Arial"/>
                <a:cs typeface="Arial"/>
              </a:rPr>
              <a:t>professional</a:t>
            </a:r>
            <a:r>
              <a:rPr lang="fr-FR" sz="1800" b="0" dirty="0">
                <a:latin typeface="Arial"/>
                <a:cs typeface="Arial"/>
              </a:rPr>
              <a:t> settings. </a:t>
            </a:r>
            <a:r>
              <a:rPr lang="fr-FR" sz="1800" b="0" dirty="0" err="1">
                <a:latin typeface="Arial"/>
                <a:cs typeface="Arial"/>
              </a:rPr>
              <a:t>Their</a:t>
            </a:r>
            <a:r>
              <a:rPr lang="fr-FR" sz="1800" b="0" dirty="0">
                <a:latin typeface="Arial"/>
                <a:cs typeface="Arial"/>
              </a:rPr>
              <a:t> user-</a:t>
            </a:r>
            <a:r>
              <a:rPr lang="fr-FR" sz="1800" b="0" dirty="0" err="1">
                <a:latin typeface="Arial"/>
                <a:cs typeface="Arial"/>
              </a:rPr>
              <a:t>friendly</a:t>
            </a:r>
            <a:r>
              <a:rPr lang="fr-FR" sz="1800" b="0" dirty="0">
                <a:latin typeface="Arial"/>
                <a:cs typeface="Arial"/>
              </a:rPr>
              <a:t> interfaces and </a:t>
            </a:r>
            <a:r>
              <a:rPr lang="fr-FR" sz="1800" b="0" dirty="0" err="1">
                <a:latin typeface="Arial"/>
                <a:cs typeface="Arial"/>
              </a:rPr>
              <a:t>interoperability</a:t>
            </a:r>
            <a:r>
              <a:rPr lang="fr-FR" sz="1800" b="0" dirty="0">
                <a:latin typeface="Arial"/>
                <a:cs typeface="Arial"/>
              </a:rPr>
              <a:t> </a:t>
            </a:r>
            <a:r>
              <a:rPr lang="fr-FR" sz="1800" b="0" dirty="0" err="1">
                <a:latin typeface="Arial"/>
                <a:cs typeface="Arial"/>
              </a:rPr>
              <a:t>make</a:t>
            </a:r>
            <a:r>
              <a:rPr lang="fr-FR" sz="1800" b="0" dirty="0">
                <a:latin typeface="Arial"/>
                <a:cs typeface="Arial"/>
              </a:rPr>
              <a:t> </a:t>
            </a:r>
            <a:r>
              <a:rPr lang="fr-FR" sz="1800" b="0" dirty="0" err="1">
                <a:latin typeface="Arial"/>
                <a:cs typeface="Arial"/>
              </a:rPr>
              <a:t>them</a:t>
            </a:r>
            <a:r>
              <a:rPr lang="fr-FR" sz="1800" b="0" dirty="0">
                <a:latin typeface="Arial"/>
                <a:cs typeface="Arial"/>
              </a:rPr>
              <a:t> </a:t>
            </a:r>
            <a:r>
              <a:rPr lang="fr-FR" sz="1800" b="0" dirty="0" err="1">
                <a:latin typeface="Arial"/>
                <a:cs typeface="Arial"/>
              </a:rPr>
              <a:t>valuable</a:t>
            </a:r>
            <a:r>
              <a:rPr lang="fr-FR" sz="1800" b="0" dirty="0">
                <a:latin typeface="Arial"/>
                <a:cs typeface="Arial"/>
              </a:rPr>
              <a:t> </a:t>
            </a:r>
            <a:r>
              <a:rPr lang="fr-FR" sz="1800" b="0" dirty="0" err="1">
                <a:latin typeface="Arial"/>
                <a:cs typeface="Arial"/>
              </a:rPr>
              <a:t>tools</a:t>
            </a:r>
            <a:r>
              <a:rPr lang="fr-FR" sz="1800" b="0" dirty="0">
                <a:latin typeface="Arial"/>
                <a:cs typeface="Arial"/>
              </a:rPr>
              <a:t> for a </a:t>
            </a:r>
            <a:r>
              <a:rPr lang="fr-FR" sz="1800" b="0" dirty="0" err="1">
                <a:latin typeface="Arial"/>
                <a:cs typeface="Arial"/>
              </a:rPr>
              <a:t>wide</a:t>
            </a:r>
            <a:r>
              <a:rPr lang="fr-FR" sz="1800" b="0" dirty="0">
                <a:latin typeface="Arial"/>
                <a:cs typeface="Arial"/>
              </a:rPr>
              <a:t> range of </a:t>
            </a:r>
            <a:r>
              <a:rPr lang="fr-FR" sz="1800" b="0" dirty="0" err="1">
                <a:latin typeface="Arial"/>
                <a:cs typeface="Arial"/>
              </a:rPr>
              <a:t>users</a:t>
            </a:r>
            <a:r>
              <a:rPr lang="fr-FR" sz="1800" b="0" dirty="0">
                <a:latin typeface="Arial"/>
                <a:cs typeface="Arial"/>
              </a:rPr>
              <a:t>. </a:t>
            </a:r>
          </a:p>
          <a:p>
            <a:endParaRPr lang="en-US" sz="8800" dirty="0"/>
          </a:p>
        </p:txBody>
      </p:sp>
      <p:sp>
        <p:nvSpPr>
          <p:cNvPr id="6" name="Espace réservé du contenu 5">
            <a:extLst>
              <a:ext uri="{FF2B5EF4-FFF2-40B4-BE49-F238E27FC236}">
                <a16:creationId xmlns:a16="http://schemas.microsoft.com/office/drawing/2014/main" id="{3CAFBFC0-C5D8-19DF-6BBB-1EF0DD7970C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98780843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Image 4" descr="Une image contenant Caractère coloré, carré, Rectangle, cube&#10;&#10;Description générée automatiquement">
            <a:extLst>
              <a:ext uri="{FF2B5EF4-FFF2-40B4-BE49-F238E27FC236}">
                <a16:creationId xmlns:a16="http://schemas.microsoft.com/office/drawing/2014/main" id="{E0E0FF8F-74F9-4305-796F-35A59947F749}"/>
              </a:ext>
            </a:extLst>
          </p:cNvPr>
          <p:cNvPicPr>
            <a:picLocks noChangeAspect="1"/>
          </p:cNvPicPr>
          <p:nvPr/>
        </p:nvPicPr>
        <p:blipFill>
          <a:blip r:embed="rId2"/>
          <a:stretch>
            <a:fillRect/>
          </a:stretch>
        </p:blipFill>
        <p:spPr>
          <a:xfrm>
            <a:off x="-19427" y="-98664"/>
            <a:ext cx="1413971" cy="1413971"/>
          </a:xfrm>
          <a:prstGeom prst="rect">
            <a:avLst/>
          </a:prstGeom>
        </p:spPr>
      </p:pic>
      <p:sp>
        <p:nvSpPr>
          <p:cNvPr id="2" name="Titre 1">
            <a:extLst>
              <a:ext uri="{FF2B5EF4-FFF2-40B4-BE49-F238E27FC236}">
                <a16:creationId xmlns:a16="http://schemas.microsoft.com/office/drawing/2014/main" id="{F7E47C4B-05C3-A32E-49FC-C78EFC811A20}"/>
              </a:ext>
            </a:extLst>
          </p:cNvPr>
          <p:cNvSpPr>
            <a:spLocks noGrp="1"/>
          </p:cNvSpPr>
          <p:nvPr>
            <p:ph type="title"/>
          </p:nvPr>
        </p:nvSpPr>
        <p:spPr>
          <a:xfrm>
            <a:off x="1281386" y="-97565"/>
            <a:ext cx="5657899" cy="1867080"/>
          </a:xfrm>
        </p:spPr>
        <p:txBody>
          <a:bodyPr vert="horz" lIns="91440" tIns="45720" rIns="91440" bIns="45720" rtlCol="0" anchor="t">
            <a:normAutofit fontScale="90000"/>
          </a:bodyPr>
          <a:lstStyle/>
          <a:p>
            <a:r>
              <a:rPr lang="en-US" sz="6000"/>
              <a:t>MICROSOFT TOOLS </a:t>
            </a:r>
          </a:p>
        </p:txBody>
      </p:sp>
      <p:pic>
        <p:nvPicPr>
          <p:cNvPr id="6" name="Image 5" descr="Une image contenant Caractère coloré, carré, Rectangle, cube&#10;&#10;Description générée automatiquement">
            <a:extLst>
              <a:ext uri="{FF2B5EF4-FFF2-40B4-BE49-F238E27FC236}">
                <a16:creationId xmlns:a16="http://schemas.microsoft.com/office/drawing/2014/main" id="{416FA344-0C8D-FF68-35CE-8DC0E870025B}"/>
              </a:ext>
            </a:extLst>
          </p:cNvPr>
          <p:cNvPicPr>
            <a:picLocks noChangeAspect="1"/>
          </p:cNvPicPr>
          <p:nvPr/>
        </p:nvPicPr>
        <p:blipFill>
          <a:blip r:embed="rId2"/>
          <a:stretch>
            <a:fillRect/>
          </a:stretch>
        </p:blipFill>
        <p:spPr>
          <a:xfrm flipH="1">
            <a:off x="4459577" y="420436"/>
            <a:ext cx="1515788" cy="1525643"/>
          </a:xfrm>
          <a:prstGeom prst="rect">
            <a:avLst/>
          </a:prstGeom>
        </p:spPr>
      </p:pic>
      <p:sp>
        <p:nvSpPr>
          <p:cNvPr id="12" name="Espace réservé du contenu 11">
            <a:extLst>
              <a:ext uri="{FF2B5EF4-FFF2-40B4-BE49-F238E27FC236}">
                <a16:creationId xmlns:a16="http://schemas.microsoft.com/office/drawing/2014/main" id="{E678B28B-3A6C-F7AA-D8B5-DD0CE8116A1B}"/>
              </a:ext>
            </a:extLst>
          </p:cNvPr>
          <p:cNvSpPr>
            <a:spLocks noGrp="1"/>
          </p:cNvSpPr>
          <p:nvPr>
            <p:ph idx="1"/>
          </p:nvPr>
        </p:nvSpPr>
        <p:spPr>
          <a:xfrm>
            <a:off x="-55820" y="1614664"/>
            <a:ext cx="12295630" cy="4912268"/>
          </a:xfrm>
        </p:spPr>
        <p:txBody>
          <a:bodyPr vert="horz" lIns="91440" tIns="45720" rIns="91440" bIns="45720" rtlCol="0" anchor="t">
            <a:normAutofit fontScale="55000" lnSpcReduction="20000"/>
          </a:bodyPr>
          <a:lstStyle/>
          <a:p>
            <a:r>
              <a:rPr lang="fr-FR" b="1" dirty="0"/>
              <a:t> </a:t>
            </a:r>
            <a:r>
              <a:rPr lang="fr-FR" b="1" u="sng" dirty="0"/>
              <a:t>Microsoft Tools</a:t>
            </a:r>
            <a:r>
              <a:rPr lang="fr-FR" b="1" dirty="0"/>
              <a:t>: </a:t>
            </a:r>
            <a:r>
              <a:rPr lang="fr-FR" b="1" i="1" u="sng" dirty="0" err="1"/>
              <a:t>Empowering</a:t>
            </a:r>
            <a:r>
              <a:rPr lang="fr-FR" b="1" i="1" u="sng" dirty="0"/>
              <a:t> </a:t>
            </a:r>
            <a:r>
              <a:rPr lang="fr-FR" b="1" i="1" u="sng" dirty="0" err="1"/>
              <a:t>Productivity</a:t>
            </a:r>
            <a:r>
              <a:rPr lang="fr-FR" b="1" i="1" u="sng" dirty="0"/>
              <a:t> and Collaboration</a:t>
            </a:r>
            <a:r>
              <a:rPr lang="fr-FR" i="1" u="sng" dirty="0"/>
              <a:t> </a:t>
            </a:r>
          </a:p>
          <a:p>
            <a:r>
              <a:rPr lang="fr-FR" dirty="0"/>
              <a:t># 1.</a:t>
            </a:r>
            <a:r>
              <a:rPr lang="fr-FR" b="1" i="1" u="sng" dirty="0"/>
              <a:t> Introduction</a:t>
            </a:r>
          </a:p>
          <a:p>
            <a:pPr marL="0" indent="0">
              <a:buNone/>
            </a:pPr>
            <a:r>
              <a:rPr lang="fr-FR" dirty="0"/>
              <a:t> Microsoft Tools, </a:t>
            </a:r>
            <a:r>
              <a:rPr lang="fr-FR" err="1"/>
              <a:t>developed</a:t>
            </a:r>
            <a:r>
              <a:rPr lang="fr-FR" dirty="0"/>
              <a:t> by Microsoft Corporation, </a:t>
            </a:r>
            <a:r>
              <a:rPr lang="fr-FR" err="1"/>
              <a:t>form</a:t>
            </a:r>
            <a:r>
              <a:rPr lang="fr-FR" dirty="0"/>
              <a:t> a </a:t>
            </a:r>
            <a:r>
              <a:rPr lang="fr-FR" err="1"/>
              <a:t>robust</a:t>
            </a:r>
            <a:r>
              <a:rPr lang="fr-FR" dirty="0"/>
              <a:t> suite of software applications </a:t>
            </a:r>
            <a:r>
              <a:rPr lang="fr-FR" err="1"/>
              <a:t>that</a:t>
            </a:r>
            <a:r>
              <a:rPr lang="fr-FR" dirty="0"/>
              <a:t> have </a:t>
            </a:r>
            <a:r>
              <a:rPr lang="fr-FR" err="1"/>
              <a:t>become</a:t>
            </a:r>
            <a:r>
              <a:rPr lang="fr-FR" dirty="0"/>
              <a:t> </a:t>
            </a:r>
            <a:r>
              <a:rPr lang="fr-FR" err="1"/>
              <a:t>integral</a:t>
            </a:r>
            <a:r>
              <a:rPr lang="fr-FR" dirty="0"/>
              <a:t> to </a:t>
            </a:r>
            <a:r>
              <a:rPr lang="fr-FR" err="1"/>
              <a:t>personal</a:t>
            </a:r>
            <a:r>
              <a:rPr lang="fr-FR" dirty="0"/>
              <a:t> and </a:t>
            </a:r>
            <a:r>
              <a:rPr lang="fr-FR" err="1"/>
              <a:t>professional</a:t>
            </a:r>
            <a:r>
              <a:rPr lang="fr-FR" dirty="0"/>
              <a:t> </a:t>
            </a:r>
            <a:r>
              <a:rPr lang="fr-FR" err="1"/>
              <a:t>productivity</a:t>
            </a:r>
            <a:r>
              <a:rPr lang="fr-FR" dirty="0"/>
              <a:t>. </a:t>
            </a:r>
            <a:r>
              <a:rPr lang="fr-FR" err="1"/>
              <a:t>These</a:t>
            </a:r>
            <a:r>
              <a:rPr lang="fr-FR" dirty="0"/>
              <a:t> </a:t>
            </a:r>
            <a:r>
              <a:rPr lang="fr-FR" err="1"/>
              <a:t>tools</a:t>
            </a:r>
            <a:r>
              <a:rPr lang="fr-FR" dirty="0"/>
              <a:t> are </a:t>
            </a:r>
            <a:r>
              <a:rPr lang="fr-FR" err="1"/>
              <a:t>designed</a:t>
            </a:r>
            <a:r>
              <a:rPr lang="fr-FR" dirty="0"/>
              <a:t> to </a:t>
            </a:r>
            <a:r>
              <a:rPr lang="fr-FR" err="1"/>
              <a:t>enhance</a:t>
            </a:r>
            <a:r>
              <a:rPr lang="fr-FR" dirty="0"/>
              <a:t> </a:t>
            </a:r>
            <a:r>
              <a:rPr lang="fr-FR" err="1"/>
              <a:t>efficiency</a:t>
            </a:r>
            <a:r>
              <a:rPr lang="fr-FR" dirty="0"/>
              <a:t>, </a:t>
            </a:r>
            <a:r>
              <a:rPr lang="fr-FR" err="1"/>
              <a:t>facilitate</a:t>
            </a:r>
            <a:r>
              <a:rPr lang="fr-FR" dirty="0"/>
              <a:t> collaboration, and </a:t>
            </a:r>
            <a:r>
              <a:rPr lang="fr-FR" err="1"/>
              <a:t>provide</a:t>
            </a:r>
            <a:r>
              <a:rPr lang="fr-FR" dirty="0"/>
              <a:t> a </a:t>
            </a:r>
            <a:r>
              <a:rPr lang="fr-FR" err="1"/>
              <a:t>seamless</a:t>
            </a:r>
            <a:r>
              <a:rPr lang="fr-FR" dirty="0"/>
              <a:t> digital </a:t>
            </a:r>
            <a:r>
              <a:rPr lang="fr-FR" err="1"/>
              <a:t>experience</a:t>
            </a:r>
            <a:r>
              <a:rPr lang="fr-FR" dirty="0"/>
              <a:t>. </a:t>
            </a:r>
            <a:endParaRPr lang="fr-FR"/>
          </a:p>
          <a:p>
            <a:r>
              <a:rPr lang="fr-FR" dirty="0"/>
              <a:t># 2. </a:t>
            </a:r>
            <a:r>
              <a:rPr lang="fr-FR" b="1" i="1" u="sng" dirty="0"/>
              <a:t>Key Microsoft Tools </a:t>
            </a:r>
          </a:p>
          <a:p>
            <a:r>
              <a:rPr lang="fr-FR" dirty="0"/>
              <a:t># 2.1 </a:t>
            </a:r>
            <a:r>
              <a:rPr lang="fr-FR" b="1" i="1" u="sng" dirty="0"/>
              <a:t>Microsoft Office Suite</a:t>
            </a:r>
          </a:p>
          <a:p>
            <a:pPr marL="0" indent="0">
              <a:buNone/>
            </a:pPr>
            <a:r>
              <a:rPr lang="fr-FR" dirty="0"/>
              <a:t> Microsoft Office </a:t>
            </a:r>
            <a:r>
              <a:rPr lang="fr-FR" dirty="0" err="1"/>
              <a:t>is</a:t>
            </a:r>
            <a:r>
              <a:rPr lang="fr-FR" dirty="0"/>
              <a:t> a </a:t>
            </a:r>
            <a:r>
              <a:rPr lang="fr-FR" dirty="0" err="1"/>
              <a:t>cornerstone</a:t>
            </a:r>
            <a:r>
              <a:rPr lang="fr-FR" dirty="0"/>
              <a:t> of </a:t>
            </a:r>
            <a:r>
              <a:rPr lang="fr-FR" dirty="0" err="1"/>
              <a:t>productivity</a:t>
            </a:r>
            <a:r>
              <a:rPr lang="fr-FR" dirty="0"/>
              <a:t> </a:t>
            </a:r>
            <a:r>
              <a:rPr lang="fr-FR" dirty="0" err="1"/>
              <a:t>tools</a:t>
            </a:r>
            <a:r>
              <a:rPr lang="fr-FR" dirty="0"/>
              <a:t>, </a:t>
            </a:r>
            <a:r>
              <a:rPr lang="fr-FR" dirty="0" err="1"/>
              <a:t>offering</a:t>
            </a:r>
            <a:r>
              <a:rPr lang="fr-FR" dirty="0"/>
              <a:t> a suite of applications </a:t>
            </a:r>
            <a:r>
              <a:rPr lang="fr-FR" err="1"/>
              <a:t>tailored</a:t>
            </a:r>
            <a:r>
              <a:rPr lang="fr-FR" dirty="0"/>
              <a:t> for </a:t>
            </a:r>
            <a:r>
              <a:rPr lang="fr-FR" err="1"/>
              <a:t>various</a:t>
            </a:r>
            <a:r>
              <a:rPr lang="fr-FR" dirty="0"/>
              <a:t> </a:t>
            </a:r>
            <a:r>
              <a:rPr lang="fr-FR" err="1"/>
              <a:t>tasks</a:t>
            </a:r>
            <a:r>
              <a:rPr lang="fr-FR" dirty="0"/>
              <a:t>: </a:t>
            </a:r>
          </a:p>
          <a:p>
            <a:pPr marL="0" indent="0">
              <a:buNone/>
            </a:pPr>
            <a:r>
              <a:rPr lang="fr-FR" b="1" i="1" u="sng" dirty="0"/>
              <a:t>Microsoft </a:t>
            </a:r>
            <a:r>
              <a:rPr lang="fr-FR" b="1" i="1" u="sng" err="1"/>
              <a:t>Word</a:t>
            </a:r>
            <a:r>
              <a:rPr lang="fr-FR" err="1"/>
              <a:t>:Document</a:t>
            </a:r>
            <a:r>
              <a:rPr lang="fr-FR" dirty="0"/>
              <a:t> </a:t>
            </a:r>
            <a:r>
              <a:rPr lang="fr-FR" err="1"/>
              <a:t>creation</a:t>
            </a:r>
            <a:r>
              <a:rPr lang="fr-FR" dirty="0"/>
              <a:t> </a:t>
            </a:r>
            <a:r>
              <a:rPr lang="fr-FR" err="1"/>
              <a:t>with</a:t>
            </a:r>
            <a:r>
              <a:rPr lang="fr-FR" dirty="0"/>
              <a:t> </a:t>
            </a:r>
            <a:r>
              <a:rPr lang="fr-FR" err="1"/>
              <a:t>advanced</a:t>
            </a:r>
            <a:r>
              <a:rPr lang="fr-FR" dirty="0"/>
              <a:t> </a:t>
            </a:r>
            <a:r>
              <a:rPr lang="fr-FR" err="1"/>
              <a:t>formatting</a:t>
            </a:r>
            <a:r>
              <a:rPr lang="fr-FR" dirty="0"/>
              <a:t> options. </a:t>
            </a:r>
          </a:p>
          <a:p>
            <a:pPr marL="0" indent="0">
              <a:buNone/>
            </a:pPr>
            <a:r>
              <a:rPr lang="fr-FR" b="1" i="1" u="sng" dirty="0"/>
              <a:t>Microsoft </a:t>
            </a:r>
            <a:r>
              <a:rPr lang="fr-FR" b="1" i="1" u="sng" err="1"/>
              <a:t>Exce</a:t>
            </a:r>
            <a:r>
              <a:rPr lang="fr-FR" u="sng" err="1"/>
              <a:t>l</a:t>
            </a:r>
            <a:r>
              <a:rPr lang="fr-FR" err="1"/>
              <a:t>:Powerful</a:t>
            </a:r>
            <a:r>
              <a:rPr lang="fr-FR" dirty="0"/>
              <a:t> </a:t>
            </a:r>
            <a:r>
              <a:rPr lang="fr-FR" err="1"/>
              <a:t>spreadsheet</a:t>
            </a:r>
            <a:r>
              <a:rPr lang="fr-FR" dirty="0"/>
              <a:t> </a:t>
            </a:r>
            <a:r>
              <a:rPr lang="fr-FR" err="1"/>
              <a:t>analysis</a:t>
            </a:r>
            <a:r>
              <a:rPr lang="fr-FR" dirty="0"/>
              <a:t> and data </a:t>
            </a:r>
            <a:r>
              <a:rPr lang="fr-FR" err="1"/>
              <a:t>visualization</a:t>
            </a:r>
            <a:r>
              <a:rPr lang="fr-FR" dirty="0"/>
              <a:t>.</a:t>
            </a:r>
          </a:p>
          <a:p>
            <a:pPr marL="0" indent="0">
              <a:buNone/>
            </a:pPr>
            <a:r>
              <a:rPr lang="fr-FR" b="1" i="1" u="sng" dirty="0"/>
              <a:t>Microsoft PowerPoint</a:t>
            </a:r>
            <a:r>
              <a:rPr lang="fr-FR" dirty="0"/>
              <a:t>: Dynamic </a:t>
            </a:r>
            <a:r>
              <a:rPr lang="fr-FR" err="1"/>
              <a:t>presentation</a:t>
            </a:r>
            <a:r>
              <a:rPr lang="fr-FR" dirty="0"/>
              <a:t> </a:t>
            </a:r>
            <a:r>
              <a:rPr lang="fr-FR" err="1"/>
              <a:t>development</a:t>
            </a:r>
            <a:r>
              <a:rPr lang="fr-FR" dirty="0"/>
              <a:t> </a:t>
            </a:r>
            <a:r>
              <a:rPr lang="fr-FR" err="1"/>
              <a:t>with</a:t>
            </a:r>
            <a:r>
              <a:rPr lang="fr-FR" dirty="0"/>
              <a:t> </a:t>
            </a:r>
            <a:r>
              <a:rPr lang="fr-FR" err="1"/>
              <a:t>multimedia</a:t>
            </a:r>
            <a:r>
              <a:rPr lang="fr-FR" dirty="0"/>
              <a:t> </a:t>
            </a:r>
            <a:r>
              <a:rPr lang="fr-FR" err="1"/>
              <a:t>capabilities</a:t>
            </a:r>
            <a:r>
              <a:rPr lang="fr-FR" dirty="0"/>
              <a:t>. </a:t>
            </a:r>
            <a:r>
              <a:rPr lang="fr-FR" err="1"/>
              <a:t>These</a:t>
            </a:r>
            <a:r>
              <a:rPr lang="fr-FR" dirty="0"/>
              <a:t> applications are </a:t>
            </a:r>
            <a:r>
              <a:rPr lang="fr-FR" err="1"/>
              <a:t>widely</a:t>
            </a:r>
            <a:r>
              <a:rPr lang="fr-FR" dirty="0"/>
              <a:t> </a:t>
            </a:r>
            <a:r>
              <a:rPr lang="fr-FR" err="1"/>
              <a:t>used</a:t>
            </a:r>
            <a:r>
              <a:rPr lang="fr-FR" dirty="0"/>
              <a:t> </a:t>
            </a:r>
            <a:r>
              <a:rPr lang="fr-FR" err="1"/>
              <a:t>across</a:t>
            </a:r>
            <a:r>
              <a:rPr lang="fr-FR" dirty="0"/>
              <a:t> industries for </a:t>
            </a:r>
            <a:r>
              <a:rPr lang="fr-FR" err="1"/>
              <a:t>their</a:t>
            </a:r>
            <a:r>
              <a:rPr lang="fr-FR" dirty="0"/>
              <a:t> user-</a:t>
            </a:r>
            <a:r>
              <a:rPr lang="fr-FR" err="1"/>
              <a:t>friendly</a:t>
            </a:r>
            <a:r>
              <a:rPr lang="fr-FR" dirty="0"/>
              <a:t> interfaces and </a:t>
            </a:r>
            <a:r>
              <a:rPr lang="fr-FR" err="1"/>
              <a:t>comprehensive</a:t>
            </a:r>
            <a:r>
              <a:rPr lang="fr-FR" dirty="0"/>
              <a:t> </a:t>
            </a:r>
            <a:r>
              <a:rPr lang="fr-FR" err="1"/>
              <a:t>functionalities</a:t>
            </a:r>
            <a:r>
              <a:rPr lang="fr-FR" dirty="0"/>
              <a:t>. </a:t>
            </a:r>
            <a:endParaRPr lang="fr-FR"/>
          </a:p>
          <a:p>
            <a:r>
              <a:rPr lang="fr-FR" dirty="0"/>
              <a:t># 2.2 Microsoft Teams </a:t>
            </a:r>
          </a:p>
          <a:p>
            <a:r>
              <a:rPr lang="fr-FR" dirty="0"/>
              <a:t> Microsoft Teams </a:t>
            </a:r>
            <a:r>
              <a:rPr lang="fr-FR" err="1"/>
              <a:t>is</a:t>
            </a:r>
            <a:r>
              <a:rPr lang="fr-FR" dirty="0"/>
              <a:t> a collaborative platform </a:t>
            </a:r>
            <a:r>
              <a:rPr lang="fr-FR" err="1"/>
              <a:t>designed</a:t>
            </a:r>
            <a:r>
              <a:rPr lang="fr-FR" dirty="0"/>
              <a:t> for </a:t>
            </a:r>
            <a:r>
              <a:rPr lang="fr-FR" err="1"/>
              <a:t>virtual</a:t>
            </a:r>
            <a:r>
              <a:rPr lang="fr-FR" dirty="0"/>
              <a:t> communication and </a:t>
            </a:r>
            <a:r>
              <a:rPr lang="fr-FR" err="1"/>
              <a:t>teamwork</a:t>
            </a:r>
            <a:r>
              <a:rPr lang="fr-FR" dirty="0"/>
              <a:t>: - **</a:t>
            </a:r>
            <a:r>
              <a:rPr lang="fr-FR" err="1"/>
              <a:t>Video</a:t>
            </a:r>
            <a:r>
              <a:rPr lang="fr-FR" dirty="0"/>
              <a:t> Conferencing:** </a:t>
            </a:r>
            <a:r>
              <a:rPr lang="fr-FR" err="1"/>
              <a:t>Conduct</a:t>
            </a:r>
            <a:r>
              <a:rPr lang="fr-FR" dirty="0"/>
              <a:t> </a:t>
            </a:r>
            <a:r>
              <a:rPr lang="fr-FR" err="1"/>
              <a:t>virtual</a:t>
            </a:r>
            <a:r>
              <a:rPr lang="fr-FR" dirty="0"/>
              <a:t> meetings </a:t>
            </a:r>
            <a:r>
              <a:rPr lang="fr-FR" err="1"/>
              <a:t>with</a:t>
            </a:r>
            <a:r>
              <a:rPr lang="fr-FR" dirty="0"/>
              <a:t> high-</a:t>
            </a:r>
            <a:r>
              <a:rPr lang="fr-FR" err="1"/>
              <a:t>quality</a:t>
            </a:r>
            <a:r>
              <a:rPr lang="fr-FR" dirty="0"/>
              <a:t> </a:t>
            </a:r>
            <a:r>
              <a:rPr lang="fr-FR" err="1"/>
              <a:t>video</a:t>
            </a:r>
            <a:r>
              <a:rPr lang="fr-FR" dirty="0"/>
              <a:t> and audio. </a:t>
            </a:r>
          </a:p>
          <a:p>
            <a:r>
              <a:rPr lang="fr-FR" b="1" i="1" u="sng" dirty="0"/>
              <a:t>Chat</a:t>
            </a:r>
            <a:r>
              <a:rPr lang="fr-FR" dirty="0"/>
              <a:t>: Real-time messaging for quick communication.</a:t>
            </a:r>
          </a:p>
          <a:p>
            <a:r>
              <a:rPr lang="fr-FR" b="1" i="1" u="sng" dirty="0"/>
              <a:t>File Sharing</a:t>
            </a:r>
            <a:r>
              <a:rPr lang="fr-FR" dirty="0"/>
              <a:t>: </a:t>
            </a:r>
            <a:r>
              <a:rPr lang="fr-FR" err="1"/>
              <a:t>Seamless</a:t>
            </a:r>
            <a:r>
              <a:rPr lang="fr-FR" dirty="0"/>
              <a:t> sharing and collaboration on documents </a:t>
            </a:r>
            <a:r>
              <a:rPr lang="fr-FR" err="1"/>
              <a:t>within</a:t>
            </a:r>
            <a:r>
              <a:rPr lang="fr-FR" dirty="0"/>
              <a:t> the platform. Teams serves as a central hub for communication and </a:t>
            </a:r>
            <a:r>
              <a:rPr lang="fr-FR" err="1"/>
              <a:t>project</a:t>
            </a:r>
            <a:r>
              <a:rPr lang="fr-FR" dirty="0"/>
              <a:t> management, </a:t>
            </a:r>
            <a:r>
              <a:rPr lang="fr-FR" err="1"/>
              <a:t>integrating</a:t>
            </a:r>
            <a:r>
              <a:rPr lang="fr-FR" dirty="0"/>
              <a:t> </a:t>
            </a:r>
            <a:r>
              <a:rPr lang="fr-FR" err="1"/>
              <a:t>with</a:t>
            </a:r>
            <a:r>
              <a:rPr lang="fr-FR" dirty="0"/>
              <a:t> </a:t>
            </a:r>
            <a:r>
              <a:rPr lang="fr-FR" err="1"/>
              <a:t>other</a:t>
            </a:r>
            <a:r>
              <a:rPr lang="fr-FR" dirty="0"/>
              <a:t> Microsoft 365 apps for a </a:t>
            </a:r>
            <a:r>
              <a:rPr lang="fr-FR" err="1"/>
              <a:t>unified</a:t>
            </a:r>
            <a:r>
              <a:rPr lang="fr-FR" dirty="0"/>
              <a:t> </a:t>
            </a:r>
            <a:r>
              <a:rPr lang="fr-FR" err="1"/>
              <a:t>experience</a:t>
            </a:r>
            <a:r>
              <a:rPr lang="fr-FR" dirty="0"/>
              <a:t>. </a:t>
            </a:r>
          </a:p>
        </p:txBody>
      </p:sp>
    </p:spTree>
    <p:extLst>
      <p:ext uri="{BB962C8B-B14F-4D97-AF65-F5344CB8AC3E}">
        <p14:creationId xmlns:p14="http://schemas.microsoft.com/office/powerpoint/2010/main" val="41094504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strips(downLeft)">
                                      <p:cBhvr>
                                        <p:cTn id="19" dur="500"/>
                                        <p:tgtEl>
                                          <p:spTgt spid="12">
                                            <p:txEl>
                                              <p:pRg st="0" end="0"/>
                                            </p:txEl>
                                          </p:spTgt>
                                        </p:tgtEl>
                                      </p:cBhvr>
                                    </p:animEffect>
                                  </p:childTnLst>
                                </p:cTn>
                              </p:par>
                            </p:childTnLst>
                          </p:cTn>
                        </p:par>
                        <p:par>
                          <p:cTn id="20" fill="hold">
                            <p:stCondLst>
                              <p:cond delay="1000"/>
                            </p:stCondLst>
                            <p:childTnLst>
                              <p:par>
                                <p:cTn id="21" presetID="18" presetClass="entr" presetSubtype="12" fill="hold" grpId="0"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strips(downLeft)">
                                      <p:cBhvr>
                                        <p:cTn id="23" dur="500"/>
                                        <p:tgtEl>
                                          <p:spTgt spid="12">
                                            <p:txEl>
                                              <p:pRg st="1" end="1"/>
                                            </p:txEl>
                                          </p:spTgt>
                                        </p:tgtEl>
                                      </p:cBhvr>
                                    </p:animEffect>
                                  </p:childTnLst>
                                </p:cTn>
                              </p:par>
                            </p:childTnLst>
                          </p:cTn>
                        </p:par>
                        <p:par>
                          <p:cTn id="24" fill="hold">
                            <p:stCondLst>
                              <p:cond delay="1500"/>
                            </p:stCondLst>
                            <p:childTnLst>
                              <p:par>
                                <p:cTn id="25" presetID="18" presetClass="entr" presetSubtype="12" fill="hold" grpId="0" nodeType="after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strips(downLeft)">
                                      <p:cBhvr>
                                        <p:cTn id="27" dur="500"/>
                                        <p:tgtEl>
                                          <p:spTgt spid="12">
                                            <p:txEl>
                                              <p:pRg st="2" end="2"/>
                                            </p:txEl>
                                          </p:spTgt>
                                        </p:tgtEl>
                                      </p:cBhvr>
                                    </p:animEffect>
                                  </p:childTnLst>
                                </p:cTn>
                              </p:par>
                            </p:childTnLst>
                          </p:cTn>
                        </p:par>
                        <p:par>
                          <p:cTn id="28" fill="hold">
                            <p:stCondLst>
                              <p:cond delay="2000"/>
                            </p:stCondLst>
                            <p:childTnLst>
                              <p:par>
                                <p:cTn id="29" presetID="18" presetClass="entr" presetSubtype="12" fill="hold" grpId="0" nodeType="after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Effect transition="in" filter="strips(downLeft)">
                                      <p:cBhvr>
                                        <p:cTn id="31" dur="500"/>
                                        <p:tgtEl>
                                          <p:spTgt spid="12">
                                            <p:txEl>
                                              <p:pRg st="3" end="3"/>
                                            </p:txEl>
                                          </p:spTgt>
                                        </p:tgtEl>
                                      </p:cBhvr>
                                    </p:animEffect>
                                  </p:childTnLst>
                                </p:cTn>
                              </p:par>
                            </p:childTnLst>
                          </p:cTn>
                        </p:par>
                        <p:par>
                          <p:cTn id="32" fill="hold">
                            <p:stCondLst>
                              <p:cond delay="2500"/>
                            </p:stCondLst>
                            <p:childTnLst>
                              <p:par>
                                <p:cTn id="33" presetID="18" presetClass="entr" presetSubtype="12" fill="hold" grpId="0" nodeType="after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strips(downLeft)">
                                      <p:cBhvr>
                                        <p:cTn id="35" dur="500"/>
                                        <p:tgtEl>
                                          <p:spTgt spid="12">
                                            <p:txEl>
                                              <p:pRg st="4" end="4"/>
                                            </p:txEl>
                                          </p:spTgt>
                                        </p:tgtEl>
                                      </p:cBhvr>
                                    </p:animEffect>
                                  </p:childTnLst>
                                </p:cTn>
                              </p:par>
                            </p:childTnLst>
                          </p:cTn>
                        </p:par>
                        <p:par>
                          <p:cTn id="36" fill="hold">
                            <p:stCondLst>
                              <p:cond delay="3000"/>
                            </p:stCondLst>
                            <p:childTnLst>
                              <p:par>
                                <p:cTn id="37" presetID="18" presetClass="entr" presetSubtype="12" fill="hold" grpId="0" nodeType="after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animEffect transition="in" filter="strips(downLeft)">
                                      <p:cBhvr>
                                        <p:cTn id="39" dur="500"/>
                                        <p:tgtEl>
                                          <p:spTgt spid="12">
                                            <p:txEl>
                                              <p:pRg st="5" end="5"/>
                                            </p:txEl>
                                          </p:spTgt>
                                        </p:tgtEl>
                                      </p:cBhvr>
                                    </p:animEffect>
                                  </p:childTnLst>
                                </p:cTn>
                              </p:par>
                            </p:childTnLst>
                          </p:cTn>
                        </p:par>
                        <p:par>
                          <p:cTn id="40" fill="hold">
                            <p:stCondLst>
                              <p:cond delay="3500"/>
                            </p:stCondLst>
                            <p:childTnLst>
                              <p:par>
                                <p:cTn id="41" presetID="18" presetClass="entr" presetSubtype="12" fill="hold" grpId="0" nodeType="after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Effect transition="in" filter="strips(downLeft)">
                                      <p:cBhvr>
                                        <p:cTn id="43" dur="500"/>
                                        <p:tgtEl>
                                          <p:spTgt spid="12">
                                            <p:txEl>
                                              <p:pRg st="6" end="6"/>
                                            </p:txEl>
                                          </p:spTgt>
                                        </p:tgtEl>
                                      </p:cBhvr>
                                    </p:animEffect>
                                  </p:childTnLst>
                                </p:cTn>
                              </p:par>
                            </p:childTnLst>
                          </p:cTn>
                        </p:par>
                        <p:par>
                          <p:cTn id="44" fill="hold">
                            <p:stCondLst>
                              <p:cond delay="4000"/>
                            </p:stCondLst>
                            <p:childTnLst>
                              <p:par>
                                <p:cTn id="45" presetID="18" presetClass="entr" presetSubtype="12" fill="hold" grpId="0" nodeType="afterEffect">
                                  <p:stCondLst>
                                    <p:cond delay="0"/>
                                  </p:stCondLst>
                                  <p:childTnLst>
                                    <p:set>
                                      <p:cBhvr>
                                        <p:cTn id="46" dur="1" fill="hold">
                                          <p:stCondLst>
                                            <p:cond delay="0"/>
                                          </p:stCondLst>
                                        </p:cTn>
                                        <p:tgtEl>
                                          <p:spTgt spid="12">
                                            <p:txEl>
                                              <p:pRg st="7" end="7"/>
                                            </p:txEl>
                                          </p:spTgt>
                                        </p:tgtEl>
                                        <p:attrNameLst>
                                          <p:attrName>style.visibility</p:attrName>
                                        </p:attrNameLst>
                                      </p:cBhvr>
                                      <p:to>
                                        <p:strVal val="visible"/>
                                      </p:to>
                                    </p:set>
                                    <p:animEffect transition="in" filter="strips(downLeft)">
                                      <p:cBhvr>
                                        <p:cTn id="47" dur="500"/>
                                        <p:tgtEl>
                                          <p:spTgt spid="12">
                                            <p:txEl>
                                              <p:pRg st="7" end="7"/>
                                            </p:txEl>
                                          </p:spTgt>
                                        </p:tgtEl>
                                      </p:cBhvr>
                                    </p:animEffect>
                                  </p:childTnLst>
                                </p:cTn>
                              </p:par>
                            </p:childTnLst>
                          </p:cTn>
                        </p:par>
                        <p:par>
                          <p:cTn id="48" fill="hold">
                            <p:stCondLst>
                              <p:cond delay="4500"/>
                            </p:stCondLst>
                            <p:childTnLst>
                              <p:par>
                                <p:cTn id="49" presetID="18" presetClass="entr" presetSubtype="12" fill="hold" grpId="0" nodeType="afterEffect">
                                  <p:stCondLst>
                                    <p:cond delay="0"/>
                                  </p:stCondLst>
                                  <p:childTnLst>
                                    <p:set>
                                      <p:cBhvr>
                                        <p:cTn id="50" dur="1" fill="hold">
                                          <p:stCondLst>
                                            <p:cond delay="0"/>
                                          </p:stCondLst>
                                        </p:cTn>
                                        <p:tgtEl>
                                          <p:spTgt spid="12">
                                            <p:txEl>
                                              <p:pRg st="8" end="8"/>
                                            </p:txEl>
                                          </p:spTgt>
                                        </p:tgtEl>
                                        <p:attrNameLst>
                                          <p:attrName>style.visibility</p:attrName>
                                        </p:attrNameLst>
                                      </p:cBhvr>
                                      <p:to>
                                        <p:strVal val="visible"/>
                                      </p:to>
                                    </p:set>
                                    <p:animEffect transition="in" filter="strips(downLeft)">
                                      <p:cBhvr>
                                        <p:cTn id="51" dur="500"/>
                                        <p:tgtEl>
                                          <p:spTgt spid="12">
                                            <p:txEl>
                                              <p:pRg st="8" end="8"/>
                                            </p:txEl>
                                          </p:spTgt>
                                        </p:tgtEl>
                                      </p:cBhvr>
                                    </p:animEffect>
                                  </p:childTnLst>
                                </p:cTn>
                              </p:par>
                            </p:childTnLst>
                          </p:cTn>
                        </p:par>
                        <p:par>
                          <p:cTn id="52" fill="hold">
                            <p:stCondLst>
                              <p:cond delay="5000"/>
                            </p:stCondLst>
                            <p:childTnLst>
                              <p:par>
                                <p:cTn id="53" presetID="18" presetClass="entr" presetSubtype="12" fill="hold" grpId="0" nodeType="after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animEffect transition="in" filter="strips(downLeft)">
                                      <p:cBhvr>
                                        <p:cTn id="55" dur="500"/>
                                        <p:tgtEl>
                                          <p:spTgt spid="12">
                                            <p:txEl>
                                              <p:pRg st="9" end="9"/>
                                            </p:txEl>
                                          </p:spTgt>
                                        </p:tgtEl>
                                      </p:cBhvr>
                                    </p:animEffect>
                                  </p:childTnLst>
                                </p:cTn>
                              </p:par>
                            </p:childTnLst>
                          </p:cTn>
                        </p:par>
                        <p:par>
                          <p:cTn id="56" fill="hold">
                            <p:stCondLst>
                              <p:cond delay="5500"/>
                            </p:stCondLst>
                            <p:childTnLst>
                              <p:par>
                                <p:cTn id="57" presetID="18" presetClass="entr" presetSubtype="12" fill="hold" grpId="0" nodeType="after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animEffect transition="in" filter="strips(downLeft)">
                                      <p:cBhvr>
                                        <p:cTn id="59" dur="500"/>
                                        <p:tgtEl>
                                          <p:spTgt spid="12">
                                            <p:txEl>
                                              <p:pRg st="10" end="10"/>
                                            </p:txEl>
                                          </p:spTgt>
                                        </p:tgtEl>
                                      </p:cBhvr>
                                    </p:animEffect>
                                  </p:childTnLst>
                                </p:cTn>
                              </p:par>
                            </p:childTnLst>
                          </p:cTn>
                        </p:par>
                        <p:par>
                          <p:cTn id="60" fill="hold">
                            <p:stCondLst>
                              <p:cond delay="6000"/>
                            </p:stCondLst>
                            <p:childTnLst>
                              <p:par>
                                <p:cTn id="61" presetID="18" presetClass="entr" presetSubtype="12" fill="hold" grpId="0" nodeType="after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animEffect transition="in" filter="strips(downLeft)">
                                      <p:cBhvr>
                                        <p:cTn id="63" dur="500"/>
                                        <p:tgtEl>
                                          <p:spTgt spid="12">
                                            <p:txEl>
                                              <p:pRg st="11" end="11"/>
                                            </p:txEl>
                                          </p:spTgt>
                                        </p:tgtEl>
                                      </p:cBhvr>
                                    </p:animEffect>
                                  </p:childTnLst>
                                </p:cTn>
                              </p:par>
                            </p:childTnLst>
                          </p:cTn>
                        </p:par>
                        <p:par>
                          <p:cTn id="64" fill="hold">
                            <p:stCondLst>
                              <p:cond delay="6500"/>
                            </p:stCondLst>
                            <p:childTnLst>
                              <p:par>
                                <p:cTn id="65" presetID="18" presetClass="entr" presetSubtype="12" fill="hold" grpId="0" nodeType="afterEffect">
                                  <p:stCondLst>
                                    <p:cond delay="0"/>
                                  </p:stCondLst>
                                  <p:childTnLst>
                                    <p:set>
                                      <p:cBhvr>
                                        <p:cTn id="66" dur="1" fill="hold">
                                          <p:stCondLst>
                                            <p:cond delay="0"/>
                                          </p:stCondLst>
                                        </p:cTn>
                                        <p:tgtEl>
                                          <p:spTgt spid="12">
                                            <p:txEl>
                                              <p:pRg st="12" end="12"/>
                                            </p:txEl>
                                          </p:spTgt>
                                        </p:tgtEl>
                                        <p:attrNameLst>
                                          <p:attrName>style.visibility</p:attrName>
                                        </p:attrNameLst>
                                      </p:cBhvr>
                                      <p:to>
                                        <p:strVal val="visible"/>
                                      </p:to>
                                    </p:set>
                                    <p:animEffect transition="in" filter="strips(downLeft)">
                                      <p:cBhvr>
                                        <p:cTn id="67"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Caractère coloré, carré, Rectangle, cube&#10;&#10;Description générée automatiquement">
            <a:extLst>
              <a:ext uri="{FF2B5EF4-FFF2-40B4-BE49-F238E27FC236}">
                <a16:creationId xmlns:a16="http://schemas.microsoft.com/office/drawing/2014/main" id="{2A26D385-C24D-8706-84D0-497612CE1A8F}"/>
              </a:ext>
            </a:extLst>
          </p:cNvPr>
          <p:cNvPicPr>
            <a:picLocks noChangeAspect="1"/>
          </p:cNvPicPr>
          <p:nvPr/>
        </p:nvPicPr>
        <p:blipFill rotWithShape="1">
          <a:blip r:embed="rId2"/>
          <a:srcRect l="21241" r="17906"/>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3EC70CD-00D9-7524-0FB4-6A8D08601FDC}"/>
              </a:ext>
            </a:extLst>
          </p:cNvPr>
          <p:cNvSpPr>
            <a:spLocks noGrp="1"/>
          </p:cNvSpPr>
          <p:nvPr>
            <p:ph idx="1"/>
          </p:nvPr>
        </p:nvSpPr>
        <p:spPr>
          <a:xfrm>
            <a:off x="4351158" y="202722"/>
            <a:ext cx="7835976" cy="6436269"/>
          </a:xfrm>
        </p:spPr>
        <p:txBody>
          <a:bodyPr vert="horz" lIns="91440" tIns="45720" rIns="91440" bIns="45720" rtlCol="0" anchor="t">
            <a:normAutofit fontScale="92500" lnSpcReduction="10000"/>
          </a:bodyPr>
          <a:lstStyle/>
          <a:p>
            <a:r>
              <a:rPr lang="fr-FR" sz="1000" dirty="0">
                <a:latin typeface="Arial"/>
                <a:cs typeface="Arial"/>
              </a:rPr>
              <a:t># 2.3 </a:t>
            </a:r>
            <a:r>
              <a:rPr lang="fr-FR" sz="1000" b="1" i="1" u="sng" dirty="0">
                <a:latin typeface="Arial"/>
                <a:cs typeface="Arial"/>
              </a:rPr>
              <a:t>OneDrive </a:t>
            </a:r>
            <a:endParaRPr lang="en-US" sz="1000" b="1" i="1" u="sng" dirty="0">
              <a:latin typeface="Arial"/>
              <a:cs typeface="Arial"/>
            </a:endParaRPr>
          </a:p>
          <a:p>
            <a:pPr marL="0" indent="0">
              <a:buNone/>
            </a:pPr>
            <a:r>
              <a:rPr lang="fr-FR" sz="1000" dirty="0">
                <a:latin typeface="Arial"/>
                <a:cs typeface="Arial"/>
              </a:rPr>
              <a:t>OneDrive </a:t>
            </a:r>
            <a:r>
              <a:rPr lang="fr-FR" sz="1000" dirty="0" err="1">
                <a:latin typeface="Arial"/>
                <a:cs typeface="Arial"/>
              </a:rPr>
              <a:t>is</a:t>
            </a:r>
            <a:r>
              <a:rPr lang="fr-FR" sz="1000" dirty="0">
                <a:latin typeface="Arial"/>
                <a:cs typeface="Arial"/>
              </a:rPr>
              <a:t> </a:t>
            </a:r>
            <a:r>
              <a:rPr lang="fr-FR" sz="1000" dirty="0" err="1">
                <a:latin typeface="Arial"/>
                <a:cs typeface="Arial"/>
              </a:rPr>
              <a:t>Microsoft's</a:t>
            </a:r>
            <a:r>
              <a:rPr lang="fr-FR" sz="1000" dirty="0">
                <a:latin typeface="Arial"/>
                <a:cs typeface="Arial"/>
              </a:rPr>
              <a:t> cloud </a:t>
            </a:r>
            <a:r>
              <a:rPr lang="fr-FR" sz="1000" dirty="0" err="1">
                <a:latin typeface="Arial"/>
                <a:cs typeface="Arial"/>
              </a:rPr>
              <a:t>storage</a:t>
            </a:r>
            <a:r>
              <a:rPr lang="fr-FR" sz="1000" dirty="0">
                <a:latin typeface="Arial"/>
                <a:cs typeface="Arial"/>
              </a:rPr>
              <a:t> service </a:t>
            </a:r>
            <a:r>
              <a:rPr lang="fr-FR" sz="1000" dirty="0" err="1">
                <a:latin typeface="Arial"/>
                <a:cs typeface="Arial"/>
              </a:rPr>
              <a:t>that</a:t>
            </a:r>
            <a:r>
              <a:rPr lang="fr-FR" sz="1000" dirty="0">
                <a:latin typeface="Arial"/>
                <a:cs typeface="Arial"/>
              </a:rPr>
              <a:t> </a:t>
            </a:r>
            <a:r>
              <a:rPr lang="fr-FR" sz="1000" dirty="0" err="1">
                <a:latin typeface="Arial"/>
                <a:cs typeface="Arial"/>
              </a:rPr>
              <a:t>allows</a:t>
            </a:r>
            <a:r>
              <a:rPr lang="fr-FR" sz="1000" dirty="0">
                <a:latin typeface="Arial"/>
                <a:cs typeface="Arial"/>
              </a:rPr>
              <a:t> </a:t>
            </a:r>
            <a:r>
              <a:rPr lang="fr-FR" sz="1000" dirty="0" err="1">
                <a:latin typeface="Arial"/>
                <a:cs typeface="Arial"/>
              </a:rPr>
              <a:t>users</a:t>
            </a:r>
            <a:r>
              <a:rPr lang="fr-FR" sz="1000" dirty="0">
                <a:latin typeface="Arial"/>
                <a:cs typeface="Arial"/>
              </a:rPr>
              <a:t> to store, </a:t>
            </a:r>
            <a:r>
              <a:rPr lang="fr-FR" sz="1000" dirty="0" err="1">
                <a:latin typeface="Arial"/>
                <a:cs typeface="Arial"/>
              </a:rPr>
              <a:t>access</a:t>
            </a:r>
            <a:r>
              <a:rPr lang="fr-FR" sz="1000" dirty="0">
                <a:latin typeface="Arial"/>
                <a:cs typeface="Arial"/>
              </a:rPr>
              <a:t>, and </a:t>
            </a:r>
            <a:r>
              <a:rPr lang="fr-FR" sz="1000" dirty="0" err="1">
                <a:latin typeface="Arial"/>
                <a:cs typeface="Arial"/>
              </a:rPr>
              <a:t>share</a:t>
            </a:r>
            <a:r>
              <a:rPr lang="fr-FR" sz="1000" dirty="0">
                <a:latin typeface="Arial"/>
                <a:cs typeface="Arial"/>
              </a:rPr>
              <a:t> files </a:t>
            </a:r>
            <a:r>
              <a:rPr lang="fr-FR" sz="1000" dirty="0" err="1">
                <a:latin typeface="Arial"/>
                <a:cs typeface="Arial"/>
              </a:rPr>
              <a:t>securely</a:t>
            </a:r>
            <a:r>
              <a:rPr lang="fr-FR" sz="1000" dirty="0">
                <a:latin typeface="Arial"/>
                <a:cs typeface="Arial"/>
              </a:rPr>
              <a:t>:</a:t>
            </a:r>
            <a:endParaRPr lang="en-US" sz="1000" dirty="0">
              <a:latin typeface="Arial"/>
              <a:cs typeface="Arial"/>
            </a:endParaRPr>
          </a:p>
          <a:p>
            <a:pPr marL="0" indent="0">
              <a:buNone/>
            </a:pPr>
            <a:r>
              <a:rPr lang="fr-FR" sz="1000" b="1" i="1" u="sng" dirty="0">
                <a:latin typeface="Arial"/>
                <a:cs typeface="Arial"/>
              </a:rPr>
              <a:t>Cloud-</a:t>
            </a:r>
            <a:r>
              <a:rPr lang="fr-FR" sz="1000" b="1" i="1" u="sng" dirty="0" err="1">
                <a:latin typeface="Arial"/>
                <a:cs typeface="Arial"/>
              </a:rPr>
              <a:t>Based</a:t>
            </a:r>
            <a:r>
              <a:rPr lang="fr-FR" sz="1000" b="1" i="1" u="sng" dirty="0">
                <a:latin typeface="Arial"/>
                <a:cs typeface="Arial"/>
              </a:rPr>
              <a:t> Storage</a:t>
            </a:r>
            <a:r>
              <a:rPr lang="fr-FR" sz="1000" dirty="0">
                <a:latin typeface="Arial"/>
                <a:cs typeface="Arial"/>
              </a:rPr>
              <a:t>: Access files </a:t>
            </a:r>
            <a:r>
              <a:rPr lang="fr-FR" sz="1000" dirty="0" err="1">
                <a:latin typeface="Arial"/>
                <a:cs typeface="Arial"/>
              </a:rPr>
              <a:t>from</a:t>
            </a:r>
            <a:r>
              <a:rPr lang="fr-FR" sz="1000" dirty="0">
                <a:latin typeface="Arial"/>
                <a:cs typeface="Arial"/>
              </a:rPr>
              <a:t> </a:t>
            </a:r>
            <a:r>
              <a:rPr lang="fr-FR" sz="1000" dirty="0" err="1">
                <a:latin typeface="Arial"/>
                <a:cs typeface="Arial"/>
              </a:rPr>
              <a:t>any</a:t>
            </a:r>
            <a:r>
              <a:rPr lang="fr-FR" sz="1000" dirty="0">
                <a:latin typeface="Arial"/>
                <a:cs typeface="Arial"/>
              </a:rPr>
              <a:t> </a:t>
            </a:r>
            <a:r>
              <a:rPr lang="fr-FR" sz="1000" dirty="0" err="1">
                <a:latin typeface="Arial"/>
                <a:cs typeface="Arial"/>
              </a:rPr>
              <a:t>device</a:t>
            </a:r>
            <a:r>
              <a:rPr lang="fr-FR" sz="1000" dirty="0">
                <a:latin typeface="Arial"/>
                <a:cs typeface="Arial"/>
              </a:rPr>
              <a:t> </a:t>
            </a:r>
            <a:r>
              <a:rPr lang="fr-FR" sz="1000" dirty="0" err="1">
                <a:latin typeface="Arial"/>
                <a:cs typeface="Arial"/>
              </a:rPr>
              <a:t>with</a:t>
            </a:r>
            <a:r>
              <a:rPr lang="fr-FR" sz="1000" dirty="0">
                <a:latin typeface="Arial"/>
                <a:cs typeface="Arial"/>
              </a:rPr>
              <a:t> an internet </a:t>
            </a:r>
            <a:r>
              <a:rPr lang="fr-FR" sz="1000" dirty="0" err="1">
                <a:latin typeface="Arial"/>
                <a:cs typeface="Arial"/>
              </a:rPr>
              <a:t>connection</a:t>
            </a:r>
            <a:r>
              <a:rPr lang="fr-FR" sz="1000" dirty="0">
                <a:latin typeface="Arial"/>
                <a:cs typeface="Arial"/>
              </a:rPr>
              <a:t>.</a:t>
            </a:r>
            <a:endParaRPr lang="en-US" sz="1000" dirty="0">
              <a:latin typeface="Arial"/>
              <a:cs typeface="Arial"/>
            </a:endParaRPr>
          </a:p>
          <a:p>
            <a:pPr marL="0" indent="0">
              <a:buNone/>
            </a:pPr>
            <a:r>
              <a:rPr lang="fr-FR" sz="1000" dirty="0">
                <a:latin typeface="Arial"/>
                <a:cs typeface="Arial"/>
              </a:rPr>
              <a:t>Real-time Collaboration: Multiple </a:t>
            </a:r>
            <a:r>
              <a:rPr lang="fr-FR" sz="1000" dirty="0" err="1">
                <a:latin typeface="Arial"/>
                <a:cs typeface="Arial"/>
              </a:rPr>
              <a:t>users</a:t>
            </a:r>
            <a:r>
              <a:rPr lang="fr-FR" sz="1000" dirty="0">
                <a:latin typeface="Arial"/>
                <a:cs typeface="Arial"/>
              </a:rPr>
              <a:t> can </a:t>
            </a:r>
            <a:r>
              <a:rPr lang="fr-FR" sz="1000" dirty="0" err="1">
                <a:latin typeface="Arial"/>
                <a:cs typeface="Arial"/>
              </a:rPr>
              <a:t>collaborate</a:t>
            </a:r>
            <a:r>
              <a:rPr lang="fr-FR" sz="1000" dirty="0">
                <a:latin typeface="Arial"/>
                <a:cs typeface="Arial"/>
              </a:rPr>
              <a:t> on documents </a:t>
            </a:r>
            <a:r>
              <a:rPr lang="fr-FR" sz="1000" dirty="0" err="1">
                <a:latin typeface="Arial"/>
                <a:cs typeface="Arial"/>
              </a:rPr>
              <a:t>simultaneously</a:t>
            </a:r>
            <a:r>
              <a:rPr lang="fr-FR" sz="1000" dirty="0">
                <a:latin typeface="Arial"/>
                <a:cs typeface="Arial"/>
              </a:rPr>
              <a:t>.</a:t>
            </a:r>
            <a:endParaRPr lang="en-US" sz="1000" dirty="0">
              <a:latin typeface="Arial"/>
              <a:cs typeface="Arial"/>
            </a:endParaRPr>
          </a:p>
          <a:p>
            <a:pPr marL="0" indent="0">
              <a:buNone/>
            </a:pPr>
            <a:r>
              <a:rPr lang="fr-FR" sz="1000" b="1" i="1" u="sng" dirty="0">
                <a:latin typeface="Arial"/>
                <a:cs typeface="Arial"/>
              </a:rPr>
              <a:t>Version </a:t>
            </a:r>
            <a:r>
              <a:rPr lang="fr-FR" sz="1000" b="1" i="1" u="sng" err="1">
                <a:latin typeface="Arial"/>
                <a:cs typeface="Arial"/>
              </a:rPr>
              <a:t>History</a:t>
            </a:r>
            <a:r>
              <a:rPr lang="fr-FR" sz="1000" err="1">
                <a:latin typeface="Arial"/>
                <a:cs typeface="Arial"/>
              </a:rPr>
              <a:t>:Track</a:t>
            </a:r>
            <a:r>
              <a:rPr lang="fr-FR" sz="1000" dirty="0">
                <a:latin typeface="Arial"/>
                <a:cs typeface="Arial"/>
              </a:rPr>
              <a:t> changes and </a:t>
            </a:r>
            <a:r>
              <a:rPr lang="fr-FR" sz="1000" err="1">
                <a:latin typeface="Arial"/>
                <a:cs typeface="Arial"/>
              </a:rPr>
              <a:t>revert</a:t>
            </a:r>
            <a:r>
              <a:rPr lang="fr-FR" sz="1000" dirty="0">
                <a:latin typeface="Arial"/>
                <a:cs typeface="Arial"/>
              </a:rPr>
              <a:t> to </a:t>
            </a:r>
            <a:r>
              <a:rPr lang="fr-FR" sz="1000" err="1">
                <a:latin typeface="Arial"/>
                <a:cs typeface="Arial"/>
              </a:rPr>
              <a:t>previous</a:t>
            </a:r>
            <a:r>
              <a:rPr lang="fr-FR" sz="1000" dirty="0">
                <a:latin typeface="Arial"/>
                <a:cs typeface="Arial"/>
              </a:rPr>
              <a:t> versions if </a:t>
            </a:r>
            <a:r>
              <a:rPr lang="fr-FR" sz="1000" err="1">
                <a:latin typeface="Arial"/>
                <a:cs typeface="Arial"/>
              </a:rPr>
              <a:t>needed</a:t>
            </a:r>
            <a:r>
              <a:rPr lang="fr-FR" sz="1000" dirty="0">
                <a:latin typeface="Arial"/>
                <a:cs typeface="Arial"/>
              </a:rPr>
              <a:t>. OneDrive </a:t>
            </a:r>
            <a:r>
              <a:rPr lang="fr-FR" sz="1000" err="1">
                <a:latin typeface="Arial"/>
                <a:cs typeface="Arial"/>
              </a:rPr>
              <a:t>enhances</a:t>
            </a:r>
            <a:r>
              <a:rPr lang="fr-FR" sz="1000" dirty="0">
                <a:latin typeface="Arial"/>
                <a:cs typeface="Arial"/>
              </a:rPr>
              <a:t> </a:t>
            </a:r>
            <a:r>
              <a:rPr lang="fr-FR" sz="1000" err="1">
                <a:latin typeface="Arial"/>
                <a:cs typeface="Arial"/>
              </a:rPr>
              <a:t>mobility</a:t>
            </a:r>
            <a:r>
              <a:rPr lang="fr-FR" sz="1000" dirty="0">
                <a:latin typeface="Arial"/>
                <a:cs typeface="Arial"/>
              </a:rPr>
              <a:t> and collaboration, </a:t>
            </a:r>
            <a:r>
              <a:rPr lang="fr-FR" sz="1000" err="1">
                <a:latin typeface="Arial"/>
                <a:cs typeface="Arial"/>
              </a:rPr>
              <a:t>providing</a:t>
            </a:r>
            <a:r>
              <a:rPr lang="fr-FR" sz="1000" dirty="0">
                <a:latin typeface="Arial"/>
                <a:cs typeface="Arial"/>
              </a:rPr>
              <a:t> a </a:t>
            </a:r>
            <a:r>
              <a:rPr lang="fr-FR" sz="1000" err="1">
                <a:latin typeface="Arial"/>
                <a:cs typeface="Arial"/>
              </a:rPr>
              <a:t>centralized</a:t>
            </a:r>
            <a:r>
              <a:rPr lang="fr-FR" sz="1000" dirty="0">
                <a:latin typeface="Arial"/>
                <a:cs typeface="Arial"/>
              </a:rPr>
              <a:t> repository for files. </a:t>
            </a:r>
            <a:endParaRPr lang="en-US" sz="1000">
              <a:latin typeface="Arial"/>
              <a:cs typeface="Arial"/>
            </a:endParaRPr>
          </a:p>
          <a:p>
            <a:pPr>
              <a:lnSpc>
                <a:spcPct val="100000"/>
              </a:lnSpc>
            </a:pPr>
            <a:r>
              <a:rPr lang="fr-FR" sz="1100" dirty="0">
                <a:latin typeface="Arial"/>
                <a:cs typeface="Arial"/>
              </a:rPr>
              <a:t># 2.4</a:t>
            </a:r>
            <a:r>
              <a:rPr lang="fr-FR" sz="1100" b="1" i="1" u="sng" dirty="0">
                <a:latin typeface="Arial"/>
                <a:cs typeface="Arial"/>
              </a:rPr>
              <a:t> Azure</a:t>
            </a:r>
            <a:endParaRPr lang="en-US" sz="1100" u="sng">
              <a:latin typeface="Arial"/>
              <a:cs typeface="Arial"/>
            </a:endParaRPr>
          </a:p>
          <a:p>
            <a:pPr marL="0" indent="0">
              <a:lnSpc>
                <a:spcPct val="100000"/>
              </a:lnSpc>
              <a:buNone/>
            </a:pPr>
            <a:r>
              <a:rPr lang="fr-FR" sz="1100" dirty="0">
                <a:latin typeface="Arial"/>
                <a:cs typeface="Arial"/>
              </a:rPr>
              <a:t> Microsoft Azure </a:t>
            </a:r>
            <a:r>
              <a:rPr lang="fr-FR" sz="1100" err="1">
                <a:latin typeface="Arial"/>
                <a:cs typeface="Arial"/>
              </a:rPr>
              <a:t>is</a:t>
            </a:r>
            <a:r>
              <a:rPr lang="fr-FR" sz="1100" dirty="0">
                <a:latin typeface="Arial"/>
                <a:cs typeface="Arial"/>
              </a:rPr>
              <a:t> a </a:t>
            </a:r>
            <a:r>
              <a:rPr lang="fr-FR" sz="1100" err="1">
                <a:latin typeface="Arial"/>
                <a:cs typeface="Arial"/>
              </a:rPr>
              <a:t>comprehensive</a:t>
            </a:r>
            <a:r>
              <a:rPr lang="fr-FR" sz="1100" dirty="0">
                <a:latin typeface="Arial"/>
                <a:cs typeface="Arial"/>
              </a:rPr>
              <a:t> cloud </a:t>
            </a:r>
            <a:r>
              <a:rPr lang="fr-FR" sz="1100" err="1">
                <a:latin typeface="Arial"/>
                <a:cs typeface="Arial"/>
              </a:rPr>
              <a:t>computing</a:t>
            </a:r>
            <a:r>
              <a:rPr lang="fr-FR" sz="1100" dirty="0">
                <a:latin typeface="Arial"/>
                <a:cs typeface="Arial"/>
              </a:rPr>
              <a:t> platform </a:t>
            </a:r>
            <a:r>
              <a:rPr lang="fr-FR" sz="1100" err="1">
                <a:latin typeface="Arial"/>
                <a:cs typeface="Arial"/>
              </a:rPr>
              <a:t>offering</a:t>
            </a:r>
            <a:r>
              <a:rPr lang="fr-FR" sz="1100" dirty="0">
                <a:latin typeface="Arial"/>
                <a:cs typeface="Arial"/>
              </a:rPr>
              <a:t> a range of services: </a:t>
            </a:r>
            <a:endParaRPr lang="en-US" sz="1100">
              <a:latin typeface="Arial"/>
              <a:cs typeface="Arial"/>
            </a:endParaRPr>
          </a:p>
          <a:p>
            <a:pPr marL="0" indent="0">
              <a:lnSpc>
                <a:spcPct val="100000"/>
              </a:lnSpc>
              <a:buNone/>
            </a:pPr>
            <a:r>
              <a:rPr lang="fr-FR" sz="1100" b="1" i="1" u="sng" err="1">
                <a:latin typeface="Arial"/>
                <a:cs typeface="Arial"/>
              </a:rPr>
              <a:t>Hosting</a:t>
            </a:r>
            <a:r>
              <a:rPr lang="fr-FR" sz="1100" b="1" i="1" u="sng" dirty="0">
                <a:latin typeface="Arial"/>
                <a:cs typeface="Arial"/>
              </a:rPr>
              <a:t> Applications</a:t>
            </a:r>
            <a:r>
              <a:rPr lang="fr-FR" sz="1100" dirty="0">
                <a:latin typeface="Arial"/>
                <a:cs typeface="Arial"/>
              </a:rPr>
              <a:t>: </a:t>
            </a:r>
            <a:r>
              <a:rPr lang="fr-FR" sz="1100" err="1">
                <a:latin typeface="Arial"/>
                <a:cs typeface="Arial"/>
              </a:rPr>
              <a:t>Deploy</a:t>
            </a:r>
            <a:r>
              <a:rPr lang="fr-FR" sz="1100" dirty="0">
                <a:latin typeface="Arial"/>
                <a:cs typeface="Arial"/>
              </a:rPr>
              <a:t> and manage web applications. </a:t>
            </a:r>
            <a:endParaRPr lang="en-US" sz="1100">
              <a:latin typeface="Arial"/>
              <a:cs typeface="Arial"/>
            </a:endParaRPr>
          </a:p>
          <a:p>
            <a:pPr marL="0" indent="0">
              <a:lnSpc>
                <a:spcPct val="100000"/>
              </a:lnSpc>
              <a:buNone/>
            </a:pPr>
            <a:r>
              <a:rPr lang="fr-FR" sz="1100" b="1" i="1" u="sng" err="1">
                <a:latin typeface="Arial"/>
                <a:cs typeface="Arial"/>
              </a:rPr>
              <a:t>Database</a:t>
            </a:r>
            <a:r>
              <a:rPr lang="fr-FR" sz="1100" b="1" i="1" u="sng" dirty="0">
                <a:latin typeface="Arial"/>
                <a:cs typeface="Arial"/>
              </a:rPr>
              <a:t> Management</a:t>
            </a:r>
            <a:r>
              <a:rPr lang="fr-FR" sz="1100" dirty="0">
                <a:latin typeface="Arial"/>
                <a:cs typeface="Arial"/>
              </a:rPr>
              <a:t>: Store and manage data </a:t>
            </a:r>
            <a:r>
              <a:rPr lang="fr-FR" sz="1100" err="1">
                <a:latin typeface="Arial"/>
                <a:cs typeface="Arial"/>
              </a:rPr>
              <a:t>with</a:t>
            </a:r>
            <a:r>
              <a:rPr lang="fr-FR" sz="1100" dirty="0">
                <a:latin typeface="Arial"/>
                <a:cs typeface="Arial"/>
              </a:rPr>
              <a:t> scalable </a:t>
            </a:r>
            <a:r>
              <a:rPr lang="fr-FR" sz="1100" err="1">
                <a:latin typeface="Arial"/>
                <a:cs typeface="Arial"/>
              </a:rPr>
              <a:t>databases</a:t>
            </a:r>
            <a:r>
              <a:rPr lang="fr-FR" sz="1100" dirty="0">
                <a:latin typeface="Arial"/>
                <a:cs typeface="Arial"/>
              </a:rPr>
              <a:t>. </a:t>
            </a:r>
            <a:endParaRPr lang="en-US" sz="1100">
              <a:latin typeface="Arial"/>
              <a:cs typeface="Arial"/>
            </a:endParaRPr>
          </a:p>
          <a:p>
            <a:pPr marL="0" indent="0">
              <a:lnSpc>
                <a:spcPct val="100000"/>
              </a:lnSpc>
              <a:buNone/>
            </a:pPr>
            <a:r>
              <a:rPr lang="fr-FR" sz="1100" b="1" i="1" u="sng" dirty="0">
                <a:latin typeface="Arial"/>
                <a:cs typeface="Arial"/>
              </a:rPr>
              <a:t>Scalable </a:t>
            </a:r>
            <a:r>
              <a:rPr lang="fr-FR" sz="1100" b="1" i="1" u="sng" err="1">
                <a:latin typeface="Arial"/>
                <a:cs typeface="Arial"/>
              </a:rPr>
              <a:t>Computing</a:t>
            </a:r>
            <a:r>
              <a:rPr lang="fr-FR" sz="1100" b="1" i="1" u="sng" dirty="0">
                <a:latin typeface="Arial"/>
                <a:cs typeface="Arial"/>
              </a:rPr>
              <a:t> Power</a:t>
            </a:r>
            <a:r>
              <a:rPr lang="fr-FR" sz="1100" dirty="0">
                <a:latin typeface="Arial"/>
                <a:cs typeface="Arial"/>
              </a:rPr>
              <a:t>: Access </a:t>
            </a:r>
            <a:r>
              <a:rPr lang="fr-FR" sz="1100" err="1">
                <a:latin typeface="Arial"/>
                <a:cs typeface="Arial"/>
              </a:rPr>
              <a:t>computing</a:t>
            </a:r>
            <a:r>
              <a:rPr lang="fr-FR" sz="1100" dirty="0">
                <a:latin typeface="Arial"/>
                <a:cs typeface="Arial"/>
              </a:rPr>
              <a:t> </a:t>
            </a:r>
            <a:r>
              <a:rPr lang="fr-FR" sz="1100" err="1">
                <a:latin typeface="Arial"/>
                <a:cs typeface="Arial"/>
              </a:rPr>
              <a:t>resources</a:t>
            </a:r>
            <a:r>
              <a:rPr lang="fr-FR" sz="1100" dirty="0">
                <a:latin typeface="Arial"/>
                <a:cs typeface="Arial"/>
              </a:rPr>
              <a:t> on-</a:t>
            </a:r>
            <a:r>
              <a:rPr lang="fr-FR" sz="1100" err="1">
                <a:latin typeface="Arial"/>
                <a:cs typeface="Arial"/>
              </a:rPr>
              <a:t>demand</a:t>
            </a:r>
            <a:r>
              <a:rPr lang="fr-FR" sz="1100" dirty="0">
                <a:latin typeface="Arial"/>
                <a:cs typeface="Arial"/>
              </a:rPr>
              <a:t>. Azure </a:t>
            </a:r>
            <a:r>
              <a:rPr lang="fr-FR" sz="1100" err="1">
                <a:latin typeface="Arial"/>
                <a:cs typeface="Arial"/>
              </a:rPr>
              <a:t>empowers</a:t>
            </a:r>
            <a:r>
              <a:rPr lang="fr-FR" sz="1100" dirty="0">
                <a:latin typeface="Arial"/>
                <a:cs typeface="Arial"/>
              </a:rPr>
              <a:t> businesses </a:t>
            </a:r>
            <a:r>
              <a:rPr lang="fr-FR" sz="1100" err="1">
                <a:latin typeface="Arial"/>
                <a:cs typeface="Arial"/>
              </a:rPr>
              <a:t>with</a:t>
            </a:r>
            <a:r>
              <a:rPr lang="fr-FR" sz="1100" dirty="0">
                <a:latin typeface="Arial"/>
                <a:cs typeface="Arial"/>
              </a:rPr>
              <a:t> scalable and flexible solutions, </a:t>
            </a:r>
            <a:r>
              <a:rPr lang="fr-FR" sz="1100" err="1">
                <a:latin typeface="Arial"/>
                <a:cs typeface="Arial"/>
              </a:rPr>
              <a:t>supporting</a:t>
            </a:r>
            <a:r>
              <a:rPr lang="fr-FR" sz="1100" dirty="0">
                <a:latin typeface="Arial"/>
                <a:cs typeface="Arial"/>
              </a:rPr>
              <a:t> digital transformation initiatives. </a:t>
            </a:r>
            <a:endParaRPr lang="en-US" sz="1100">
              <a:latin typeface="Arial"/>
              <a:cs typeface="Arial"/>
            </a:endParaRPr>
          </a:p>
          <a:p>
            <a:pPr>
              <a:lnSpc>
                <a:spcPct val="100000"/>
              </a:lnSpc>
            </a:pPr>
            <a:r>
              <a:rPr lang="fr-FR" sz="1100" dirty="0">
                <a:latin typeface="Arial"/>
                <a:cs typeface="Arial"/>
              </a:rPr>
              <a:t>#3.</a:t>
            </a:r>
            <a:r>
              <a:rPr lang="fr-FR" sz="1100" b="1" i="1" u="sng" dirty="0">
                <a:latin typeface="Arial"/>
                <a:cs typeface="Arial"/>
              </a:rPr>
              <a:t> </a:t>
            </a:r>
            <a:r>
              <a:rPr lang="fr-FR" sz="1100" b="1" i="1" u="sng" err="1">
                <a:latin typeface="Arial"/>
                <a:cs typeface="Arial"/>
              </a:rPr>
              <a:t>Integration</a:t>
            </a:r>
            <a:r>
              <a:rPr lang="fr-FR" sz="1100" b="1" i="1" u="sng" dirty="0">
                <a:latin typeface="Arial"/>
                <a:cs typeface="Arial"/>
              </a:rPr>
              <a:t> and Compatibility</a:t>
            </a:r>
            <a:endParaRPr lang="en-US" sz="1100" b="1" i="1" u="sng">
              <a:latin typeface="Arial"/>
              <a:cs typeface="Arial"/>
            </a:endParaRPr>
          </a:p>
          <a:p>
            <a:pPr>
              <a:lnSpc>
                <a:spcPct val="100000"/>
              </a:lnSpc>
            </a:pPr>
            <a:r>
              <a:rPr lang="fr-FR" sz="1100" dirty="0">
                <a:latin typeface="Arial"/>
                <a:cs typeface="Arial"/>
              </a:rPr>
              <a:t> One of the key </a:t>
            </a:r>
            <a:r>
              <a:rPr lang="fr-FR" sz="1100" err="1">
                <a:latin typeface="Arial"/>
                <a:cs typeface="Arial"/>
              </a:rPr>
              <a:t>strengths</a:t>
            </a:r>
            <a:r>
              <a:rPr lang="fr-FR" sz="1100" dirty="0">
                <a:latin typeface="Arial"/>
                <a:cs typeface="Arial"/>
              </a:rPr>
              <a:t> of Microsoft Tools lies in </a:t>
            </a:r>
            <a:r>
              <a:rPr lang="fr-FR" sz="1100" err="1">
                <a:latin typeface="Arial"/>
                <a:cs typeface="Arial"/>
              </a:rPr>
              <a:t>their</a:t>
            </a:r>
            <a:r>
              <a:rPr lang="fr-FR" sz="1100" dirty="0">
                <a:latin typeface="Arial"/>
                <a:cs typeface="Arial"/>
              </a:rPr>
              <a:t> </a:t>
            </a:r>
            <a:r>
              <a:rPr lang="fr-FR" sz="1100" err="1">
                <a:latin typeface="Arial"/>
                <a:cs typeface="Arial"/>
              </a:rPr>
              <a:t>seamless</a:t>
            </a:r>
            <a:r>
              <a:rPr lang="fr-FR" sz="1100" dirty="0">
                <a:latin typeface="Arial"/>
                <a:cs typeface="Arial"/>
              </a:rPr>
              <a:t> </a:t>
            </a:r>
            <a:r>
              <a:rPr lang="fr-FR" sz="1100" err="1">
                <a:latin typeface="Arial"/>
                <a:cs typeface="Arial"/>
              </a:rPr>
              <a:t>integration</a:t>
            </a:r>
            <a:r>
              <a:rPr lang="fr-FR" sz="1100" dirty="0">
                <a:latin typeface="Arial"/>
                <a:cs typeface="Arial"/>
              </a:rPr>
              <a:t>, </a:t>
            </a:r>
            <a:r>
              <a:rPr lang="fr-FR" sz="1100" err="1">
                <a:latin typeface="Arial"/>
                <a:cs typeface="Arial"/>
              </a:rPr>
              <a:t>fostering</a:t>
            </a:r>
            <a:r>
              <a:rPr lang="fr-FR" sz="1100" dirty="0">
                <a:latin typeface="Arial"/>
                <a:cs typeface="Arial"/>
              </a:rPr>
              <a:t> a </a:t>
            </a:r>
            <a:r>
              <a:rPr lang="fr-FR" sz="1100" err="1">
                <a:latin typeface="Arial"/>
                <a:cs typeface="Arial"/>
              </a:rPr>
              <a:t>unified</a:t>
            </a:r>
            <a:r>
              <a:rPr lang="fr-FR" sz="1100" dirty="0">
                <a:latin typeface="Arial"/>
                <a:cs typeface="Arial"/>
              </a:rPr>
              <a:t> user </a:t>
            </a:r>
            <a:r>
              <a:rPr lang="fr-FR" sz="1100" err="1">
                <a:latin typeface="Arial"/>
                <a:cs typeface="Arial"/>
              </a:rPr>
              <a:t>experience</a:t>
            </a:r>
            <a:r>
              <a:rPr lang="fr-FR" sz="1100" dirty="0">
                <a:latin typeface="Arial"/>
                <a:cs typeface="Arial"/>
              </a:rPr>
              <a:t>: - **Cross-Application </a:t>
            </a:r>
            <a:r>
              <a:rPr lang="fr-FR" sz="1100" err="1">
                <a:latin typeface="Arial"/>
                <a:cs typeface="Arial"/>
              </a:rPr>
              <a:t>Integration</a:t>
            </a:r>
            <a:r>
              <a:rPr lang="fr-FR" sz="1100" dirty="0">
                <a:latin typeface="Arial"/>
                <a:cs typeface="Arial"/>
              </a:rPr>
              <a:t>:** Documents </a:t>
            </a:r>
            <a:r>
              <a:rPr lang="fr-FR" sz="1100" err="1">
                <a:latin typeface="Arial"/>
                <a:cs typeface="Arial"/>
              </a:rPr>
              <a:t>created</a:t>
            </a:r>
            <a:r>
              <a:rPr lang="fr-FR" sz="1100" dirty="0">
                <a:latin typeface="Arial"/>
                <a:cs typeface="Arial"/>
              </a:rPr>
              <a:t> in Office Suite </a:t>
            </a:r>
            <a:r>
              <a:rPr lang="fr-FR" sz="1100" err="1">
                <a:latin typeface="Arial"/>
                <a:cs typeface="Arial"/>
              </a:rPr>
              <a:t>seamlessly</a:t>
            </a:r>
            <a:r>
              <a:rPr lang="fr-FR" sz="1100" dirty="0">
                <a:latin typeface="Arial"/>
                <a:cs typeface="Arial"/>
              </a:rPr>
              <a:t> </a:t>
            </a:r>
            <a:r>
              <a:rPr lang="fr-FR" sz="1100" err="1">
                <a:latin typeface="Arial"/>
                <a:cs typeface="Arial"/>
              </a:rPr>
              <a:t>integrate</a:t>
            </a:r>
            <a:r>
              <a:rPr lang="fr-FR" sz="1100" dirty="0">
                <a:latin typeface="Arial"/>
                <a:cs typeface="Arial"/>
              </a:rPr>
              <a:t> </a:t>
            </a:r>
            <a:r>
              <a:rPr lang="fr-FR" sz="1100" err="1">
                <a:latin typeface="Arial"/>
                <a:cs typeface="Arial"/>
              </a:rPr>
              <a:t>with</a:t>
            </a:r>
            <a:r>
              <a:rPr lang="fr-FR" sz="1100" dirty="0">
                <a:latin typeface="Arial"/>
                <a:cs typeface="Arial"/>
              </a:rPr>
              <a:t> OneDrive.</a:t>
            </a:r>
            <a:endParaRPr lang="en-US" sz="1100">
              <a:latin typeface="Arial"/>
              <a:cs typeface="Arial"/>
            </a:endParaRPr>
          </a:p>
          <a:p>
            <a:pPr marL="0" indent="0">
              <a:lnSpc>
                <a:spcPct val="100000"/>
              </a:lnSpc>
              <a:buNone/>
            </a:pPr>
            <a:r>
              <a:rPr lang="fr-FR" sz="1100" b="1" i="1" u="sng" dirty="0">
                <a:latin typeface="Arial"/>
                <a:cs typeface="Arial"/>
              </a:rPr>
              <a:t>Teams </a:t>
            </a:r>
            <a:r>
              <a:rPr lang="fr-FR" sz="1100" b="1" i="1" u="sng" err="1">
                <a:latin typeface="Arial"/>
                <a:cs typeface="Arial"/>
              </a:rPr>
              <a:t>Integration</a:t>
            </a:r>
            <a:r>
              <a:rPr lang="fr-FR" sz="1100" err="1">
                <a:latin typeface="Arial"/>
                <a:cs typeface="Arial"/>
              </a:rPr>
              <a:t>:Files</a:t>
            </a:r>
            <a:r>
              <a:rPr lang="fr-FR" sz="1100" dirty="0">
                <a:latin typeface="Arial"/>
                <a:cs typeface="Arial"/>
              </a:rPr>
              <a:t> </a:t>
            </a:r>
            <a:r>
              <a:rPr lang="fr-FR" sz="1100" err="1">
                <a:latin typeface="Arial"/>
                <a:cs typeface="Arial"/>
              </a:rPr>
              <a:t>stored</a:t>
            </a:r>
            <a:r>
              <a:rPr lang="fr-FR" sz="1100" dirty="0">
                <a:latin typeface="Arial"/>
                <a:cs typeface="Arial"/>
              </a:rPr>
              <a:t> in OneDrive can </a:t>
            </a:r>
            <a:r>
              <a:rPr lang="fr-FR" sz="1100" err="1">
                <a:latin typeface="Arial"/>
                <a:cs typeface="Arial"/>
              </a:rPr>
              <a:t>be</a:t>
            </a:r>
            <a:r>
              <a:rPr lang="fr-FR" sz="1100" dirty="0">
                <a:latin typeface="Arial"/>
                <a:cs typeface="Arial"/>
              </a:rPr>
              <a:t> </a:t>
            </a:r>
            <a:r>
              <a:rPr lang="fr-FR" sz="1100" err="1">
                <a:latin typeface="Arial"/>
                <a:cs typeface="Arial"/>
              </a:rPr>
              <a:t>easily</a:t>
            </a:r>
            <a:r>
              <a:rPr lang="fr-FR" sz="1100" dirty="0">
                <a:latin typeface="Arial"/>
                <a:cs typeface="Arial"/>
              </a:rPr>
              <a:t> </a:t>
            </a:r>
            <a:r>
              <a:rPr lang="fr-FR" sz="1100" err="1">
                <a:latin typeface="Arial"/>
                <a:cs typeface="Arial"/>
              </a:rPr>
              <a:t>shared</a:t>
            </a:r>
            <a:r>
              <a:rPr lang="fr-FR" sz="1100" dirty="0">
                <a:latin typeface="Arial"/>
                <a:cs typeface="Arial"/>
              </a:rPr>
              <a:t> and </a:t>
            </a:r>
            <a:r>
              <a:rPr lang="fr-FR" sz="1100" err="1">
                <a:latin typeface="Arial"/>
                <a:cs typeface="Arial"/>
              </a:rPr>
              <a:t>collaborated</a:t>
            </a:r>
            <a:r>
              <a:rPr lang="fr-FR" sz="1100" dirty="0">
                <a:latin typeface="Arial"/>
                <a:cs typeface="Arial"/>
              </a:rPr>
              <a:t> on </a:t>
            </a:r>
            <a:r>
              <a:rPr lang="fr-FR" sz="1100" err="1">
                <a:latin typeface="Arial"/>
                <a:cs typeface="Arial"/>
              </a:rPr>
              <a:t>within</a:t>
            </a:r>
            <a:r>
              <a:rPr lang="fr-FR" sz="1100" dirty="0">
                <a:latin typeface="Arial"/>
                <a:cs typeface="Arial"/>
              </a:rPr>
              <a:t> Teams.</a:t>
            </a:r>
            <a:endParaRPr lang="en-US" sz="1100">
              <a:latin typeface="Arial"/>
              <a:cs typeface="Arial"/>
            </a:endParaRPr>
          </a:p>
          <a:p>
            <a:pPr marL="0" indent="0">
              <a:lnSpc>
                <a:spcPct val="100000"/>
              </a:lnSpc>
              <a:buNone/>
            </a:pPr>
            <a:r>
              <a:rPr lang="fr-FR" sz="1100" b="1" i="1" u="sng" dirty="0">
                <a:latin typeface="Arial"/>
                <a:cs typeface="Arial"/>
              </a:rPr>
              <a:t>Single </a:t>
            </a:r>
            <a:r>
              <a:rPr lang="fr-FR" sz="1100" b="1" i="1" u="sng" err="1">
                <a:latin typeface="Arial"/>
                <a:cs typeface="Arial"/>
              </a:rPr>
              <a:t>Sign-On</a:t>
            </a:r>
            <a:r>
              <a:rPr lang="fr-FR" sz="1100" err="1">
                <a:latin typeface="Arial"/>
                <a:cs typeface="Arial"/>
              </a:rPr>
              <a:t>:Unified</a:t>
            </a:r>
            <a:r>
              <a:rPr lang="fr-FR" sz="1100" dirty="0">
                <a:latin typeface="Arial"/>
                <a:cs typeface="Arial"/>
              </a:rPr>
              <a:t> login </a:t>
            </a:r>
            <a:r>
              <a:rPr lang="fr-FR" sz="1100" err="1">
                <a:latin typeface="Arial"/>
                <a:cs typeface="Arial"/>
              </a:rPr>
              <a:t>credentials</a:t>
            </a:r>
            <a:r>
              <a:rPr lang="fr-FR" sz="1100" dirty="0">
                <a:latin typeface="Arial"/>
                <a:cs typeface="Arial"/>
              </a:rPr>
              <a:t> </a:t>
            </a:r>
            <a:r>
              <a:rPr lang="fr-FR" sz="1100" err="1">
                <a:latin typeface="Arial"/>
                <a:cs typeface="Arial"/>
              </a:rPr>
              <a:t>across</a:t>
            </a:r>
            <a:r>
              <a:rPr lang="fr-FR" sz="1100" dirty="0">
                <a:latin typeface="Arial"/>
                <a:cs typeface="Arial"/>
              </a:rPr>
              <a:t> the Microsoft 365 </a:t>
            </a:r>
            <a:r>
              <a:rPr lang="fr-FR" sz="1100" err="1">
                <a:latin typeface="Arial"/>
                <a:cs typeface="Arial"/>
              </a:rPr>
              <a:t>ecosystem</a:t>
            </a:r>
            <a:r>
              <a:rPr lang="fr-FR" sz="1100" dirty="0">
                <a:latin typeface="Arial"/>
                <a:cs typeface="Arial"/>
              </a:rPr>
              <a:t>. This </a:t>
            </a:r>
            <a:r>
              <a:rPr lang="fr-FR" sz="1100" err="1">
                <a:latin typeface="Arial"/>
                <a:cs typeface="Arial"/>
              </a:rPr>
              <a:t>integration</a:t>
            </a:r>
            <a:r>
              <a:rPr lang="fr-FR" sz="1100" dirty="0">
                <a:latin typeface="Arial"/>
                <a:cs typeface="Arial"/>
              </a:rPr>
              <a:t> </a:t>
            </a:r>
            <a:r>
              <a:rPr lang="fr-FR" sz="1100" err="1">
                <a:latin typeface="Arial"/>
                <a:cs typeface="Arial"/>
              </a:rPr>
              <a:t>streamlines</a:t>
            </a:r>
            <a:r>
              <a:rPr lang="fr-FR" sz="1100" dirty="0">
                <a:latin typeface="Arial"/>
                <a:cs typeface="Arial"/>
              </a:rPr>
              <a:t> workflows, </a:t>
            </a:r>
            <a:r>
              <a:rPr lang="fr-FR" sz="1100" err="1">
                <a:latin typeface="Arial"/>
                <a:cs typeface="Arial"/>
              </a:rPr>
              <a:t>allowing</a:t>
            </a:r>
            <a:r>
              <a:rPr lang="fr-FR" sz="1100" dirty="0">
                <a:latin typeface="Arial"/>
                <a:cs typeface="Arial"/>
              </a:rPr>
              <a:t> </a:t>
            </a:r>
            <a:r>
              <a:rPr lang="fr-FR" sz="1100" err="1">
                <a:latin typeface="Arial"/>
                <a:cs typeface="Arial"/>
              </a:rPr>
              <a:t>users</a:t>
            </a:r>
            <a:r>
              <a:rPr lang="fr-FR" sz="1100" dirty="0">
                <a:latin typeface="Arial"/>
                <a:cs typeface="Arial"/>
              </a:rPr>
              <a:t> to transition </a:t>
            </a:r>
            <a:r>
              <a:rPr lang="fr-FR" sz="1100" err="1">
                <a:latin typeface="Arial"/>
                <a:cs typeface="Arial"/>
              </a:rPr>
              <a:t>between</a:t>
            </a:r>
            <a:r>
              <a:rPr lang="fr-FR" sz="1100" dirty="0">
                <a:latin typeface="Arial"/>
                <a:cs typeface="Arial"/>
              </a:rPr>
              <a:t> applications </a:t>
            </a:r>
            <a:r>
              <a:rPr lang="fr-FR" sz="1100" err="1">
                <a:latin typeface="Arial"/>
                <a:cs typeface="Arial"/>
              </a:rPr>
              <a:t>effortlessly</a:t>
            </a:r>
            <a:r>
              <a:rPr lang="fr-FR" sz="1100" dirty="0">
                <a:latin typeface="Arial"/>
                <a:cs typeface="Arial"/>
              </a:rPr>
              <a:t>.</a:t>
            </a:r>
            <a:endParaRPr lang="en-US" sz="1100">
              <a:latin typeface="Arial"/>
              <a:cs typeface="Arial"/>
            </a:endParaRPr>
          </a:p>
          <a:p>
            <a:pPr>
              <a:lnSpc>
                <a:spcPct val="100000"/>
              </a:lnSpc>
            </a:pPr>
            <a:r>
              <a:rPr lang="fr-FR" sz="1100" dirty="0">
                <a:latin typeface="Arial"/>
                <a:cs typeface="Arial"/>
              </a:rPr>
              <a:t> # 4.</a:t>
            </a:r>
            <a:r>
              <a:rPr lang="fr-FR" sz="1100" b="1" i="1" u="sng" dirty="0">
                <a:latin typeface="Arial"/>
                <a:cs typeface="Arial"/>
              </a:rPr>
              <a:t> </a:t>
            </a:r>
            <a:r>
              <a:rPr lang="fr-FR" sz="1100" b="1" i="1" u="sng" err="1">
                <a:latin typeface="Arial"/>
                <a:cs typeface="Arial"/>
              </a:rPr>
              <a:t>Accessibility</a:t>
            </a:r>
            <a:r>
              <a:rPr lang="fr-FR" sz="1100" b="1" i="1" u="sng" dirty="0">
                <a:latin typeface="Arial"/>
                <a:cs typeface="Arial"/>
              </a:rPr>
              <a:t> and </a:t>
            </a:r>
            <a:r>
              <a:rPr lang="fr-FR" sz="1100" b="1" i="1" u="sng" err="1">
                <a:latin typeface="Arial"/>
                <a:cs typeface="Arial"/>
              </a:rPr>
              <a:t>Flexibility</a:t>
            </a:r>
            <a:r>
              <a:rPr lang="fr-FR" sz="1100" b="1" i="1" u="sng" dirty="0">
                <a:latin typeface="Arial"/>
                <a:cs typeface="Arial"/>
              </a:rPr>
              <a:t> </a:t>
            </a:r>
            <a:endParaRPr lang="en-US" sz="1100" b="1" i="1" u="sng">
              <a:latin typeface="Arial"/>
              <a:cs typeface="Arial"/>
            </a:endParaRPr>
          </a:p>
          <a:p>
            <a:pPr marL="0" indent="0">
              <a:lnSpc>
                <a:spcPct val="100000"/>
              </a:lnSpc>
              <a:buNone/>
            </a:pPr>
            <a:r>
              <a:rPr lang="fr-FR" sz="1100" dirty="0">
                <a:latin typeface="Arial"/>
                <a:cs typeface="Arial"/>
              </a:rPr>
              <a:t>Microsoft Tools </a:t>
            </a:r>
            <a:r>
              <a:rPr lang="fr-FR" sz="1100" err="1">
                <a:latin typeface="Arial"/>
                <a:cs typeface="Arial"/>
              </a:rPr>
              <a:t>prioritize</a:t>
            </a:r>
            <a:r>
              <a:rPr lang="fr-FR" sz="1100" dirty="0">
                <a:latin typeface="Arial"/>
                <a:cs typeface="Arial"/>
              </a:rPr>
              <a:t> </a:t>
            </a:r>
            <a:r>
              <a:rPr lang="fr-FR" sz="1100" err="1">
                <a:latin typeface="Arial"/>
                <a:cs typeface="Arial"/>
              </a:rPr>
              <a:t>accessibility</a:t>
            </a:r>
            <a:r>
              <a:rPr lang="fr-FR" sz="1100" dirty="0">
                <a:latin typeface="Arial"/>
                <a:cs typeface="Arial"/>
              </a:rPr>
              <a:t> </a:t>
            </a:r>
            <a:r>
              <a:rPr lang="fr-FR" sz="1100" err="1">
                <a:latin typeface="Arial"/>
                <a:cs typeface="Arial"/>
              </a:rPr>
              <a:t>across</a:t>
            </a:r>
            <a:r>
              <a:rPr lang="fr-FR" sz="1100" dirty="0">
                <a:latin typeface="Arial"/>
                <a:cs typeface="Arial"/>
              </a:rPr>
              <a:t> </a:t>
            </a:r>
            <a:r>
              <a:rPr lang="fr-FR" sz="1100" err="1">
                <a:latin typeface="Arial"/>
                <a:cs typeface="Arial"/>
              </a:rPr>
              <a:t>various</a:t>
            </a:r>
            <a:r>
              <a:rPr lang="fr-FR" sz="1100" dirty="0">
                <a:latin typeface="Arial"/>
                <a:cs typeface="Arial"/>
              </a:rPr>
              <a:t> </a:t>
            </a:r>
            <a:r>
              <a:rPr lang="fr-FR" sz="1100" err="1">
                <a:latin typeface="Arial"/>
                <a:cs typeface="Arial"/>
              </a:rPr>
              <a:t>devices</a:t>
            </a:r>
            <a:r>
              <a:rPr lang="fr-FR" sz="1100" dirty="0">
                <a:latin typeface="Arial"/>
                <a:cs typeface="Arial"/>
              </a:rPr>
              <a:t> and platforms: </a:t>
            </a:r>
            <a:endParaRPr lang="en-US" sz="1100">
              <a:latin typeface="Arial"/>
              <a:cs typeface="Arial"/>
            </a:endParaRPr>
          </a:p>
          <a:p>
            <a:pPr marL="0" indent="0">
              <a:lnSpc>
                <a:spcPct val="100000"/>
              </a:lnSpc>
              <a:buNone/>
            </a:pPr>
            <a:r>
              <a:rPr lang="fr-FR" sz="1100" b="1" i="1" u="sng" dirty="0">
                <a:latin typeface="Arial"/>
                <a:cs typeface="Arial"/>
              </a:rPr>
              <a:t>Cross-</a:t>
            </a:r>
            <a:r>
              <a:rPr lang="fr-FR" sz="1100" b="1" i="1" u="sng" err="1">
                <a:latin typeface="Arial"/>
                <a:cs typeface="Arial"/>
              </a:rPr>
              <a:t>Device</a:t>
            </a:r>
            <a:r>
              <a:rPr lang="fr-FR" sz="1100" b="1" i="1" u="sng" dirty="0">
                <a:latin typeface="Arial"/>
                <a:cs typeface="Arial"/>
              </a:rPr>
              <a:t> Compatibility</a:t>
            </a:r>
            <a:r>
              <a:rPr lang="fr-FR" sz="1100" dirty="0">
                <a:latin typeface="Arial"/>
                <a:cs typeface="Arial"/>
              </a:rPr>
              <a:t>: Access documents and </a:t>
            </a:r>
            <a:r>
              <a:rPr lang="fr-FR" sz="1100" err="1">
                <a:latin typeface="Arial"/>
                <a:cs typeface="Arial"/>
              </a:rPr>
              <a:t>collaborate</a:t>
            </a:r>
            <a:r>
              <a:rPr lang="fr-FR" sz="1100" dirty="0">
                <a:latin typeface="Arial"/>
                <a:cs typeface="Arial"/>
              </a:rPr>
              <a:t> on the go, </a:t>
            </a:r>
            <a:r>
              <a:rPr lang="fr-FR" sz="1100" err="1">
                <a:latin typeface="Arial"/>
                <a:cs typeface="Arial"/>
              </a:rPr>
              <a:t>from</a:t>
            </a:r>
            <a:r>
              <a:rPr lang="fr-FR" sz="1100" dirty="0">
                <a:latin typeface="Arial"/>
                <a:cs typeface="Arial"/>
              </a:rPr>
              <a:t> desktops to smartphones.</a:t>
            </a:r>
            <a:endParaRPr lang="en-US" sz="1100">
              <a:latin typeface="Arial"/>
              <a:cs typeface="Arial"/>
            </a:endParaRPr>
          </a:p>
          <a:p>
            <a:pPr marL="0" indent="0">
              <a:lnSpc>
                <a:spcPct val="100000"/>
              </a:lnSpc>
              <a:buNone/>
            </a:pPr>
            <a:r>
              <a:rPr lang="fr-FR" sz="1100" b="1" i="1" u="sng" dirty="0">
                <a:latin typeface="Arial"/>
                <a:cs typeface="Arial"/>
              </a:rPr>
              <a:t>Web-</a:t>
            </a:r>
            <a:r>
              <a:rPr lang="fr-FR" sz="1100" b="1" i="1" u="sng" err="1">
                <a:latin typeface="Arial"/>
                <a:cs typeface="Arial"/>
              </a:rPr>
              <a:t>Based</a:t>
            </a:r>
            <a:r>
              <a:rPr lang="fr-FR" sz="1100" b="1" i="1" u="sng" dirty="0">
                <a:latin typeface="Arial"/>
                <a:cs typeface="Arial"/>
              </a:rPr>
              <a:t> Applications</a:t>
            </a:r>
            <a:r>
              <a:rPr lang="fr-FR" sz="1100" dirty="0">
                <a:latin typeface="Arial"/>
                <a:cs typeface="Arial"/>
              </a:rPr>
              <a:t>: Use online versions of Office apps </a:t>
            </a:r>
            <a:r>
              <a:rPr lang="fr-FR" sz="1100" err="1">
                <a:latin typeface="Arial"/>
                <a:cs typeface="Arial"/>
              </a:rPr>
              <a:t>without</a:t>
            </a:r>
            <a:r>
              <a:rPr lang="fr-FR" sz="1100" dirty="0">
                <a:latin typeface="Arial"/>
                <a:cs typeface="Arial"/>
              </a:rPr>
              <a:t> </a:t>
            </a:r>
            <a:r>
              <a:rPr lang="fr-FR" sz="1100" err="1">
                <a:latin typeface="Arial"/>
                <a:cs typeface="Arial"/>
              </a:rPr>
              <a:t>installing</a:t>
            </a:r>
            <a:r>
              <a:rPr lang="fr-FR" sz="1100" dirty="0">
                <a:latin typeface="Arial"/>
                <a:cs typeface="Arial"/>
              </a:rPr>
              <a:t> software.</a:t>
            </a:r>
            <a:endParaRPr lang="en-US" sz="1100">
              <a:latin typeface="Arial"/>
              <a:cs typeface="Arial"/>
            </a:endParaRPr>
          </a:p>
          <a:p>
            <a:pPr marL="0" indent="0">
              <a:lnSpc>
                <a:spcPct val="100000"/>
              </a:lnSpc>
              <a:buNone/>
            </a:pPr>
            <a:r>
              <a:rPr lang="fr-FR" sz="1100" b="1" i="1" u="sng" dirty="0">
                <a:latin typeface="Arial"/>
                <a:cs typeface="Arial"/>
              </a:rPr>
              <a:t>Mobile </a:t>
            </a:r>
            <a:r>
              <a:rPr lang="fr-FR" sz="1100" b="1" i="1" u="sng" err="1">
                <a:latin typeface="Arial"/>
                <a:cs typeface="Arial"/>
              </a:rPr>
              <a:t>Apps</a:t>
            </a:r>
            <a:r>
              <a:rPr lang="fr-FR" sz="1100" err="1">
                <a:latin typeface="Arial"/>
                <a:cs typeface="Arial"/>
              </a:rPr>
              <a:t>:Access</a:t>
            </a:r>
            <a:r>
              <a:rPr lang="fr-FR" sz="1100" dirty="0">
                <a:latin typeface="Arial"/>
                <a:cs typeface="Arial"/>
              </a:rPr>
              <a:t> key </a:t>
            </a:r>
            <a:r>
              <a:rPr lang="fr-FR" sz="1100" err="1">
                <a:latin typeface="Arial"/>
                <a:cs typeface="Arial"/>
              </a:rPr>
              <a:t>functionalities</a:t>
            </a:r>
            <a:r>
              <a:rPr lang="fr-FR" sz="1100" dirty="0">
                <a:latin typeface="Arial"/>
                <a:cs typeface="Arial"/>
              </a:rPr>
              <a:t> </a:t>
            </a:r>
            <a:r>
              <a:rPr lang="fr-FR" sz="1100" err="1">
                <a:latin typeface="Arial"/>
                <a:cs typeface="Arial"/>
              </a:rPr>
              <a:t>through</a:t>
            </a:r>
            <a:r>
              <a:rPr lang="fr-FR" sz="1100" dirty="0">
                <a:latin typeface="Arial"/>
                <a:cs typeface="Arial"/>
              </a:rPr>
              <a:t> mobile applications. This </a:t>
            </a:r>
            <a:r>
              <a:rPr lang="fr-FR" sz="1100" err="1">
                <a:latin typeface="Arial"/>
                <a:cs typeface="Arial"/>
              </a:rPr>
              <a:t>flexibility</a:t>
            </a:r>
            <a:r>
              <a:rPr lang="fr-FR" sz="1100" dirty="0">
                <a:latin typeface="Arial"/>
                <a:cs typeface="Arial"/>
              </a:rPr>
              <a:t> </a:t>
            </a:r>
            <a:r>
              <a:rPr lang="fr-FR" sz="1100" err="1">
                <a:latin typeface="Arial"/>
                <a:cs typeface="Arial"/>
              </a:rPr>
              <a:t>ensures</a:t>
            </a:r>
            <a:r>
              <a:rPr lang="fr-FR" sz="1100" dirty="0">
                <a:latin typeface="Arial"/>
                <a:cs typeface="Arial"/>
              </a:rPr>
              <a:t> </a:t>
            </a:r>
            <a:r>
              <a:rPr lang="fr-FR" sz="1100" err="1">
                <a:latin typeface="Arial"/>
                <a:cs typeface="Arial"/>
              </a:rPr>
              <a:t>that</a:t>
            </a:r>
            <a:r>
              <a:rPr lang="fr-FR" sz="1100" dirty="0">
                <a:latin typeface="Arial"/>
                <a:cs typeface="Arial"/>
              </a:rPr>
              <a:t> </a:t>
            </a:r>
            <a:r>
              <a:rPr lang="fr-FR" sz="1100" err="1">
                <a:latin typeface="Arial"/>
                <a:cs typeface="Arial"/>
              </a:rPr>
              <a:t>users</a:t>
            </a:r>
            <a:r>
              <a:rPr lang="fr-FR" sz="1100" dirty="0">
                <a:latin typeface="Arial"/>
                <a:cs typeface="Arial"/>
              </a:rPr>
              <a:t> can </a:t>
            </a:r>
            <a:r>
              <a:rPr lang="fr-FR" sz="1100" err="1">
                <a:latin typeface="Arial"/>
                <a:cs typeface="Arial"/>
              </a:rPr>
              <a:t>work</a:t>
            </a:r>
            <a:r>
              <a:rPr lang="fr-FR" sz="1100" dirty="0">
                <a:latin typeface="Arial"/>
                <a:cs typeface="Arial"/>
              </a:rPr>
              <a:t> </a:t>
            </a:r>
            <a:r>
              <a:rPr lang="fr-FR" sz="1100" err="1">
                <a:latin typeface="Arial"/>
                <a:cs typeface="Arial"/>
              </a:rPr>
              <a:t>anytime</a:t>
            </a:r>
            <a:r>
              <a:rPr lang="fr-FR" sz="1100" dirty="0">
                <a:latin typeface="Arial"/>
                <a:cs typeface="Arial"/>
              </a:rPr>
              <a:t>, </a:t>
            </a:r>
            <a:r>
              <a:rPr lang="fr-FR" sz="1100" err="1">
                <a:latin typeface="Arial"/>
                <a:cs typeface="Arial"/>
              </a:rPr>
              <a:t>anywhere</a:t>
            </a:r>
            <a:r>
              <a:rPr lang="fr-FR" sz="1100" dirty="0">
                <a:latin typeface="Arial"/>
                <a:cs typeface="Arial"/>
              </a:rPr>
              <a:t>, and on the </a:t>
            </a:r>
            <a:r>
              <a:rPr lang="fr-FR" sz="1100" err="1">
                <a:latin typeface="Arial"/>
                <a:cs typeface="Arial"/>
              </a:rPr>
              <a:t>device</a:t>
            </a:r>
            <a:r>
              <a:rPr lang="fr-FR" sz="1100" dirty="0">
                <a:latin typeface="Arial"/>
                <a:cs typeface="Arial"/>
              </a:rPr>
              <a:t> of </a:t>
            </a:r>
            <a:r>
              <a:rPr lang="fr-FR" sz="1100" err="1">
                <a:latin typeface="Arial"/>
                <a:cs typeface="Arial"/>
              </a:rPr>
              <a:t>their</a:t>
            </a:r>
            <a:r>
              <a:rPr lang="fr-FR" sz="1100" dirty="0">
                <a:latin typeface="Arial"/>
                <a:cs typeface="Arial"/>
              </a:rPr>
              <a:t> </a:t>
            </a:r>
            <a:r>
              <a:rPr lang="fr-FR" sz="1100" err="1">
                <a:latin typeface="Arial"/>
                <a:cs typeface="Arial"/>
              </a:rPr>
              <a:t>choice</a:t>
            </a:r>
            <a:r>
              <a:rPr lang="fr-FR" sz="1100" dirty="0">
                <a:latin typeface="Arial"/>
                <a:cs typeface="Arial"/>
              </a:rPr>
              <a:t>. </a:t>
            </a:r>
            <a:endParaRPr lang="fr-FR" sz="1100"/>
          </a:p>
        </p:txBody>
      </p:sp>
    </p:spTree>
    <p:extLst>
      <p:ext uri="{BB962C8B-B14F-4D97-AF65-F5344CB8AC3E}">
        <p14:creationId xmlns:p14="http://schemas.microsoft.com/office/powerpoint/2010/main" val="296185896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3">
                                            <p:txEl>
                                              <p:pRg st="1" end="1"/>
                                            </p:txEl>
                                          </p:spTgt>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2" dur="500"/>
                                        <p:tgtEl>
                                          <p:spTgt spid="3">
                                            <p:txEl>
                                              <p:pRg st="3" end="3"/>
                                            </p:txEl>
                                          </p:spTgt>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p:cTn id="3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3">
                                            <p:txEl>
                                              <p:pRg st="4" end="4"/>
                                            </p:txEl>
                                          </p:spTgt>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0" dur="500"/>
                                        <p:tgtEl>
                                          <p:spTgt spid="3">
                                            <p:txEl>
                                              <p:pRg st="6" end="6"/>
                                            </p:txEl>
                                          </p:spTgt>
                                        </p:tgtEl>
                                      </p:cBhvr>
                                    </p:animEffect>
                                  </p:childTnLst>
                                </p:cTn>
                              </p:par>
                            </p:childTnLst>
                          </p:cTn>
                        </p:par>
                        <p:par>
                          <p:cTn id="51" fill="hold">
                            <p:stCondLst>
                              <p:cond delay="3500"/>
                            </p:stCondLst>
                            <p:childTnLst>
                              <p:par>
                                <p:cTn id="52" presetID="53" presetClass="entr" presetSubtype="16" fill="hold" grpId="0" nodeType="after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p:cTn id="5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6" dur="500"/>
                                        <p:tgtEl>
                                          <p:spTgt spid="3">
                                            <p:txEl>
                                              <p:pRg st="7" end="7"/>
                                            </p:txEl>
                                          </p:spTgt>
                                        </p:tgtEl>
                                      </p:cBhvr>
                                    </p:animEffect>
                                  </p:childTnLst>
                                </p:cTn>
                              </p:par>
                            </p:childTnLst>
                          </p:cTn>
                        </p:par>
                        <p:par>
                          <p:cTn id="57" fill="hold">
                            <p:stCondLst>
                              <p:cond delay="4000"/>
                            </p:stCondLst>
                            <p:childTnLst>
                              <p:par>
                                <p:cTn id="58" presetID="18" presetClass="entr" presetSubtype="12" fill="hold" grpId="0" nodeType="after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strips(downLeft)">
                                      <p:cBhvr>
                                        <p:cTn id="60" dur="500"/>
                                        <p:tgtEl>
                                          <p:spTgt spid="3">
                                            <p:txEl>
                                              <p:pRg st="8" end="8"/>
                                            </p:txEl>
                                          </p:spTgt>
                                        </p:tgtEl>
                                      </p:cBhvr>
                                    </p:animEffect>
                                  </p:childTnLst>
                                </p:cTn>
                              </p:par>
                            </p:childTnLst>
                          </p:cTn>
                        </p:par>
                        <p:par>
                          <p:cTn id="61" fill="hold">
                            <p:stCondLst>
                              <p:cond delay="4500"/>
                            </p:stCondLst>
                            <p:childTnLst>
                              <p:par>
                                <p:cTn id="62" presetID="53" presetClass="entr" presetSubtype="16" fill="hold" grpId="0" nodeType="after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 calcmode="lin" valueType="num">
                                      <p:cBhvr>
                                        <p:cTn id="6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6" dur="500"/>
                                        <p:tgtEl>
                                          <p:spTgt spid="3">
                                            <p:txEl>
                                              <p:pRg st="9" end="9"/>
                                            </p:txEl>
                                          </p:spTgt>
                                        </p:tgtEl>
                                      </p:cBhvr>
                                    </p:animEffect>
                                  </p:childTnLst>
                                </p:cTn>
                              </p:par>
                            </p:childTnLst>
                          </p:cTn>
                        </p:par>
                        <p:par>
                          <p:cTn id="67" fill="hold">
                            <p:stCondLst>
                              <p:cond delay="5000"/>
                            </p:stCondLst>
                            <p:childTnLst>
                              <p:par>
                                <p:cTn id="68" presetID="53" presetClass="entr" presetSubtype="16" fill="hold" grpId="0" nodeType="after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 calcmode="lin" valueType="num">
                                      <p:cBhvr>
                                        <p:cTn id="70"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3">
                                            <p:txEl>
                                              <p:pRg st="10" end="10"/>
                                            </p:txEl>
                                          </p:spTgt>
                                        </p:tgtEl>
                                      </p:cBhvr>
                                    </p:animEffect>
                                  </p:childTnLst>
                                </p:cTn>
                              </p:par>
                            </p:childTnLst>
                          </p:cTn>
                        </p:par>
                        <p:par>
                          <p:cTn id="73" fill="hold">
                            <p:stCondLst>
                              <p:cond delay="5500"/>
                            </p:stCondLst>
                            <p:childTnLst>
                              <p:par>
                                <p:cTn id="74" presetID="53" presetClass="entr" presetSubtype="16" fill="hold" grpId="0" nodeType="afterEffect">
                                  <p:stCondLst>
                                    <p:cond delay="0"/>
                                  </p:stCondLst>
                                  <p:childTnLst>
                                    <p:set>
                                      <p:cBhvr>
                                        <p:cTn id="75" dur="1" fill="hold">
                                          <p:stCondLst>
                                            <p:cond delay="0"/>
                                          </p:stCondLst>
                                        </p:cTn>
                                        <p:tgtEl>
                                          <p:spTgt spid="3">
                                            <p:txEl>
                                              <p:pRg st="11" end="11"/>
                                            </p:txEl>
                                          </p:spTgt>
                                        </p:tgtEl>
                                        <p:attrNameLst>
                                          <p:attrName>style.visibility</p:attrName>
                                        </p:attrNameLst>
                                      </p:cBhvr>
                                      <p:to>
                                        <p:strVal val="visible"/>
                                      </p:to>
                                    </p:set>
                                    <p:anim calcmode="lin" valueType="num">
                                      <p:cBhvr>
                                        <p:cTn id="76"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7"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78" dur="500"/>
                                        <p:tgtEl>
                                          <p:spTgt spid="3">
                                            <p:txEl>
                                              <p:pRg st="11" end="11"/>
                                            </p:txEl>
                                          </p:spTgt>
                                        </p:tgtEl>
                                      </p:cBhvr>
                                    </p:animEffect>
                                  </p:childTnLst>
                                </p:cTn>
                              </p:par>
                            </p:childTnLst>
                          </p:cTn>
                        </p:par>
                        <p:par>
                          <p:cTn id="79" fill="hold">
                            <p:stCondLst>
                              <p:cond delay="6000"/>
                            </p:stCondLst>
                            <p:childTnLst>
                              <p:par>
                                <p:cTn id="80" presetID="53" presetClass="entr" presetSubtype="16" fill="hold" grpId="0" nodeType="after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anim calcmode="lin" valueType="num">
                                      <p:cBhvr>
                                        <p:cTn id="82"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84" dur="500"/>
                                        <p:tgtEl>
                                          <p:spTgt spid="3">
                                            <p:txEl>
                                              <p:pRg st="12" end="12"/>
                                            </p:txEl>
                                          </p:spTgt>
                                        </p:tgtEl>
                                      </p:cBhvr>
                                    </p:animEffect>
                                  </p:childTnLst>
                                </p:cTn>
                              </p:par>
                            </p:childTnLst>
                          </p:cTn>
                        </p:par>
                        <p:par>
                          <p:cTn id="85" fill="hold">
                            <p:stCondLst>
                              <p:cond delay="6500"/>
                            </p:stCondLst>
                            <p:childTnLst>
                              <p:par>
                                <p:cTn id="86" presetID="53" presetClass="entr" presetSubtype="16" fill="hold" grpId="0" nodeType="afterEffect">
                                  <p:stCondLst>
                                    <p:cond delay="0"/>
                                  </p:stCondLst>
                                  <p:childTnLst>
                                    <p:set>
                                      <p:cBhvr>
                                        <p:cTn id="87" dur="1" fill="hold">
                                          <p:stCondLst>
                                            <p:cond delay="0"/>
                                          </p:stCondLst>
                                        </p:cTn>
                                        <p:tgtEl>
                                          <p:spTgt spid="3">
                                            <p:txEl>
                                              <p:pRg st="13" end="13"/>
                                            </p:txEl>
                                          </p:spTgt>
                                        </p:tgtEl>
                                        <p:attrNameLst>
                                          <p:attrName>style.visibility</p:attrName>
                                        </p:attrNameLst>
                                      </p:cBhvr>
                                      <p:to>
                                        <p:strVal val="visible"/>
                                      </p:to>
                                    </p:set>
                                    <p:anim calcmode="lin" valueType="num">
                                      <p:cBhvr>
                                        <p:cTn id="88"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9"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90" dur="500"/>
                                        <p:tgtEl>
                                          <p:spTgt spid="3">
                                            <p:txEl>
                                              <p:pRg st="13" end="13"/>
                                            </p:txEl>
                                          </p:spTgt>
                                        </p:tgtEl>
                                      </p:cBhvr>
                                    </p:animEffect>
                                  </p:childTnLst>
                                </p:cTn>
                              </p:par>
                            </p:childTnLst>
                          </p:cTn>
                        </p:par>
                        <p:par>
                          <p:cTn id="91" fill="hold">
                            <p:stCondLst>
                              <p:cond delay="7000"/>
                            </p:stCondLst>
                            <p:childTnLst>
                              <p:par>
                                <p:cTn id="92" presetID="53" presetClass="entr" presetSubtype="16" fill="hold" grpId="0" nodeType="afterEffect">
                                  <p:stCondLst>
                                    <p:cond delay="0"/>
                                  </p:stCondLst>
                                  <p:childTnLst>
                                    <p:set>
                                      <p:cBhvr>
                                        <p:cTn id="93" dur="1" fill="hold">
                                          <p:stCondLst>
                                            <p:cond delay="0"/>
                                          </p:stCondLst>
                                        </p:cTn>
                                        <p:tgtEl>
                                          <p:spTgt spid="3">
                                            <p:txEl>
                                              <p:pRg st="14" end="14"/>
                                            </p:txEl>
                                          </p:spTgt>
                                        </p:tgtEl>
                                        <p:attrNameLst>
                                          <p:attrName>style.visibility</p:attrName>
                                        </p:attrNameLst>
                                      </p:cBhvr>
                                      <p:to>
                                        <p:strVal val="visible"/>
                                      </p:to>
                                    </p:set>
                                    <p:anim calcmode="lin" valueType="num">
                                      <p:cBhvr>
                                        <p:cTn id="94"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95"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96" dur="500"/>
                                        <p:tgtEl>
                                          <p:spTgt spid="3">
                                            <p:txEl>
                                              <p:pRg st="14" end="14"/>
                                            </p:txEl>
                                          </p:spTgt>
                                        </p:tgtEl>
                                      </p:cBhvr>
                                    </p:animEffect>
                                  </p:childTnLst>
                                </p:cTn>
                              </p:par>
                            </p:childTnLst>
                          </p:cTn>
                        </p:par>
                        <p:par>
                          <p:cTn id="97" fill="hold">
                            <p:stCondLst>
                              <p:cond delay="7500"/>
                            </p:stCondLst>
                            <p:childTnLst>
                              <p:par>
                                <p:cTn id="98" presetID="53" presetClass="entr" presetSubtype="16" fill="hold" grpId="0" nodeType="afterEffect">
                                  <p:stCondLst>
                                    <p:cond delay="0"/>
                                  </p:stCondLst>
                                  <p:childTnLst>
                                    <p:set>
                                      <p:cBhvr>
                                        <p:cTn id="99" dur="1" fill="hold">
                                          <p:stCondLst>
                                            <p:cond delay="0"/>
                                          </p:stCondLst>
                                        </p:cTn>
                                        <p:tgtEl>
                                          <p:spTgt spid="3">
                                            <p:txEl>
                                              <p:pRg st="15" end="15"/>
                                            </p:txEl>
                                          </p:spTgt>
                                        </p:tgtEl>
                                        <p:attrNameLst>
                                          <p:attrName>style.visibility</p:attrName>
                                        </p:attrNameLst>
                                      </p:cBhvr>
                                      <p:to>
                                        <p:strVal val="visible"/>
                                      </p:to>
                                    </p:set>
                                    <p:anim calcmode="lin" valueType="num">
                                      <p:cBhvr>
                                        <p:cTn id="100"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101" dur="500" fill="hold"/>
                                        <p:tgtEl>
                                          <p:spTgt spid="3">
                                            <p:txEl>
                                              <p:pRg st="15" end="15"/>
                                            </p:txEl>
                                          </p:spTgt>
                                        </p:tgtEl>
                                        <p:attrNameLst>
                                          <p:attrName>ppt_h</p:attrName>
                                        </p:attrNameLst>
                                      </p:cBhvr>
                                      <p:tavLst>
                                        <p:tav tm="0">
                                          <p:val>
                                            <p:fltVal val="0"/>
                                          </p:val>
                                        </p:tav>
                                        <p:tav tm="100000">
                                          <p:val>
                                            <p:strVal val="#ppt_h"/>
                                          </p:val>
                                        </p:tav>
                                      </p:tavLst>
                                    </p:anim>
                                    <p:animEffect transition="in" filter="fade">
                                      <p:cBhvr>
                                        <p:cTn id="102" dur="500"/>
                                        <p:tgtEl>
                                          <p:spTgt spid="3">
                                            <p:txEl>
                                              <p:pRg st="15" end="15"/>
                                            </p:txEl>
                                          </p:spTgt>
                                        </p:tgtEl>
                                      </p:cBhvr>
                                    </p:animEffect>
                                  </p:childTnLst>
                                </p:cTn>
                              </p:par>
                            </p:childTnLst>
                          </p:cTn>
                        </p:par>
                        <p:par>
                          <p:cTn id="103" fill="hold">
                            <p:stCondLst>
                              <p:cond delay="8000"/>
                            </p:stCondLst>
                            <p:childTnLst>
                              <p:par>
                                <p:cTn id="104" presetID="53" presetClass="entr" presetSubtype="16" fill="hold" grpId="0" nodeType="afterEffect">
                                  <p:stCondLst>
                                    <p:cond delay="0"/>
                                  </p:stCondLst>
                                  <p:childTnLst>
                                    <p:set>
                                      <p:cBhvr>
                                        <p:cTn id="105" dur="1" fill="hold">
                                          <p:stCondLst>
                                            <p:cond delay="0"/>
                                          </p:stCondLst>
                                        </p:cTn>
                                        <p:tgtEl>
                                          <p:spTgt spid="3">
                                            <p:txEl>
                                              <p:pRg st="16" end="16"/>
                                            </p:txEl>
                                          </p:spTgt>
                                        </p:tgtEl>
                                        <p:attrNameLst>
                                          <p:attrName>style.visibility</p:attrName>
                                        </p:attrNameLst>
                                      </p:cBhvr>
                                      <p:to>
                                        <p:strVal val="visible"/>
                                      </p:to>
                                    </p:set>
                                    <p:anim calcmode="lin" valueType="num">
                                      <p:cBhvr>
                                        <p:cTn id="106"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107" dur="500" fill="hold"/>
                                        <p:tgtEl>
                                          <p:spTgt spid="3">
                                            <p:txEl>
                                              <p:pRg st="16" end="16"/>
                                            </p:txEl>
                                          </p:spTgt>
                                        </p:tgtEl>
                                        <p:attrNameLst>
                                          <p:attrName>ppt_h</p:attrName>
                                        </p:attrNameLst>
                                      </p:cBhvr>
                                      <p:tavLst>
                                        <p:tav tm="0">
                                          <p:val>
                                            <p:fltVal val="0"/>
                                          </p:val>
                                        </p:tav>
                                        <p:tav tm="100000">
                                          <p:val>
                                            <p:strVal val="#ppt_h"/>
                                          </p:val>
                                        </p:tav>
                                      </p:tavLst>
                                    </p:anim>
                                    <p:animEffect transition="in" filter="fade">
                                      <p:cBhvr>
                                        <p:cTn id="108" dur="500"/>
                                        <p:tgtEl>
                                          <p:spTgt spid="3">
                                            <p:txEl>
                                              <p:pRg st="16" end="16"/>
                                            </p:txEl>
                                          </p:spTgt>
                                        </p:tgtEl>
                                      </p:cBhvr>
                                    </p:animEffect>
                                  </p:childTnLst>
                                </p:cTn>
                              </p:par>
                            </p:childTnLst>
                          </p:cTn>
                        </p:par>
                        <p:par>
                          <p:cTn id="109" fill="hold">
                            <p:stCondLst>
                              <p:cond delay="8500"/>
                            </p:stCondLst>
                            <p:childTnLst>
                              <p:par>
                                <p:cTn id="110" presetID="53" presetClass="entr" presetSubtype="16" fill="hold" grpId="0" nodeType="afterEffect">
                                  <p:stCondLst>
                                    <p:cond delay="0"/>
                                  </p:stCondLst>
                                  <p:childTnLst>
                                    <p:set>
                                      <p:cBhvr>
                                        <p:cTn id="111" dur="1" fill="hold">
                                          <p:stCondLst>
                                            <p:cond delay="0"/>
                                          </p:stCondLst>
                                        </p:cTn>
                                        <p:tgtEl>
                                          <p:spTgt spid="3">
                                            <p:txEl>
                                              <p:pRg st="17" end="17"/>
                                            </p:txEl>
                                          </p:spTgt>
                                        </p:tgtEl>
                                        <p:attrNameLst>
                                          <p:attrName>style.visibility</p:attrName>
                                        </p:attrNameLst>
                                      </p:cBhvr>
                                      <p:to>
                                        <p:strVal val="visible"/>
                                      </p:to>
                                    </p:set>
                                    <p:anim calcmode="lin" valueType="num">
                                      <p:cBhvr>
                                        <p:cTn id="112"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113" dur="500" fill="hold"/>
                                        <p:tgtEl>
                                          <p:spTgt spid="3">
                                            <p:txEl>
                                              <p:pRg st="17" end="17"/>
                                            </p:txEl>
                                          </p:spTgt>
                                        </p:tgtEl>
                                        <p:attrNameLst>
                                          <p:attrName>ppt_h</p:attrName>
                                        </p:attrNameLst>
                                      </p:cBhvr>
                                      <p:tavLst>
                                        <p:tav tm="0">
                                          <p:val>
                                            <p:fltVal val="0"/>
                                          </p:val>
                                        </p:tav>
                                        <p:tav tm="100000">
                                          <p:val>
                                            <p:strVal val="#ppt_h"/>
                                          </p:val>
                                        </p:tav>
                                      </p:tavLst>
                                    </p:anim>
                                    <p:animEffect transition="in" filter="fade">
                                      <p:cBhvr>
                                        <p:cTn id="114" dur="500"/>
                                        <p:tgtEl>
                                          <p:spTgt spid="3">
                                            <p:txEl>
                                              <p:pRg st="17" end="17"/>
                                            </p:txEl>
                                          </p:spTgt>
                                        </p:tgtEl>
                                      </p:cBhvr>
                                    </p:animEffect>
                                  </p:childTnLst>
                                </p:cTn>
                              </p:par>
                            </p:childTnLst>
                          </p:cTn>
                        </p:par>
                        <p:par>
                          <p:cTn id="115" fill="hold">
                            <p:stCondLst>
                              <p:cond delay="9000"/>
                            </p:stCondLst>
                            <p:childTnLst>
                              <p:par>
                                <p:cTn id="116" presetID="53" presetClass="entr" presetSubtype="16" fill="hold" grpId="0" nodeType="afterEffect">
                                  <p:stCondLst>
                                    <p:cond delay="0"/>
                                  </p:stCondLst>
                                  <p:childTnLst>
                                    <p:set>
                                      <p:cBhvr>
                                        <p:cTn id="117" dur="1" fill="hold">
                                          <p:stCondLst>
                                            <p:cond delay="0"/>
                                          </p:stCondLst>
                                        </p:cTn>
                                        <p:tgtEl>
                                          <p:spTgt spid="3">
                                            <p:txEl>
                                              <p:pRg st="18" end="18"/>
                                            </p:txEl>
                                          </p:spTgt>
                                        </p:tgtEl>
                                        <p:attrNameLst>
                                          <p:attrName>style.visibility</p:attrName>
                                        </p:attrNameLst>
                                      </p:cBhvr>
                                      <p:to>
                                        <p:strVal val="visible"/>
                                      </p:to>
                                    </p:set>
                                    <p:anim calcmode="lin" valueType="num">
                                      <p:cBhvr>
                                        <p:cTn id="118" dur="500" fill="hold"/>
                                        <p:tgtEl>
                                          <p:spTgt spid="3">
                                            <p:txEl>
                                              <p:pRg st="18" end="18"/>
                                            </p:txEl>
                                          </p:spTgt>
                                        </p:tgtEl>
                                        <p:attrNameLst>
                                          <p:attrName>ppt_w</p:attrName>
                                        </p:attrNameLst>
                                      </p:cBhvr>
                                      <p:tavLst>
                                        <p:tav tm="0">
                                          <p:val>
                                            <p:fltVal val="0"/>
                                          </p:val>
                                        </p:tav>
                                        <p:tav tm="100000">
                                          <p:val>
                                            <p:strVal val="#ppt_w"/>
                                          </p:val>
                                        </p:tav>
                                      </p:tavLst>
                                    </p:anim>
                                    <p:anim calcmode="lin" valueType="num">
                                      <p:cBhvr>
                                        <p:cTn id="119" dur="500" fill="hold"/>
                                        <p:tgtEl>
                                          <p:spTgt spid="3">
                                            <p:txEl>
                                              <p:pRg st="18" end="18"/>
                                            </p:txEl>
                                          </p:spTgt>
                                        </p:tgtEl>
                                        <p:attrNameLst>
                                          <p:attrName>ppt_h</p:attrName>
                                        </p:attrNameLst>
                                      </p:cBhvr>
                                      <p:tavLst>
                                        <p:tav tm="0">
                                          <p:val>
                                            <p:fltVal val="0"/>
                                          </p:val>
                                        </p:tav>
                                        <p:tav tm="100000">
                                          <p:val>
                                            <p:strVal val="#ppt_h"/>
                                          </p:val>
                                        </p:tav>
                                      </p:tavLst>
                                    </p:anim>
                                    <p:animEffect transition="in" filter="fade">
                                      <p:cBhvr>
                                        <p:cTn id="120"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0</TotalTime>
  <Words>2936</Words>
  <Application>Microsoft Office PowerPoint</Application>
  <PresentationFormat>Widescreen</PresentationFormat>
  <Paragraphs>170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Neue Haas Grotesk Text Pro</vt:lpstr>
      <vt:lpstr>InterweaveVTI</vt:lpstr>
      <vt:lpstr>PowerPoint Presentation</vt:lpstr>
      <vt:lpstr>The summary of our REPORT :</vt:lpstr>
      <vt:lpstr>ABOUT "TIC" :</vt:lpstr>
      <vt:lpstr>PowerPoint Presentation</vt:lpstr>
      <vt:lpstr># 2.4 Communication Devices  Role: Facilitate the exchange of information.  Examples: Smartphones, tablets, routers.  # 3. Impact on Daily Life ICT has transformed how we live and work:  Communication:Instant messaging, video calls, and social media.  Education:E-learning platforms and digital resources.  Business:Efficient operations, online commerce, and virtual collaboration.  # 4. Current Trends  # 4.1 Cloud Computing - Role: Remote data storage and access.  Impact: Scalability, flexibility, and collaborative tools.  # 4.2 Artificial Intelligence (AI)   Role: Simulating human intelligence in machines.  Impact: Automation, predictive analytics, and smart devices.  # 5. Challenges As ICT advances, challenges include cybersecurity threats, digital divide issues, and ethical concerns related to emerging technologies.  # 6. Conclusion ICT is integral to our daily lives, shaping how we connect, work, and access information. Staying informed about current trends and addressing challenges ensures a positive and inclusive digital future. </vt:lpstr>
      <vt:lpstr>LETS TALK MORE ABOUT TCI AND IT'S RELATED TECHS :</vt:lpstr>
      <vt:lpstr># 3. Integration Capabilities Google Services seamlessly integrate with each other, fostering a cohesive digital environment. Files created in Google Docs, for instance, can be stored and shared through Google Drive, and linked in Gmail for efficient communication.   # 4. Accessibility Google Services are accessible from various devices with internet connectivity, promoting flexibility and collaboration regardless of location.  # 5. Conclusion Google Services simplify tasks, promote collaboration, and enhance efficiency in personal and professional settings. Their user-friendly interfaces and interoperability make them valuable tools for a wide range of users.  </vt:lpstr>
      <vt:lpstr>MICROSOFT TOOLS </vt:lpstr>
      <vt:lpstr>PowerPoint Presentation</vt:lpstr>
      <vt:lpstr>PowerPoint Presentation</vt:lpstr>
      <vt:lpstr>PowerPoint Presentation</vt:lpstr>
      <vt:lpstr>PowerPoint Presentation</vt:lpstr>
      <vt:lpstr>UNFORTUNATLY WE ARRIVE TO THE END OF OUR OVERVIEW AND OUR REPORT BUT THEESE PREVIOUS TECHNOLOGIES AREN'T THE ONLY RELATED ONES TO "TIC" THERFORE THERE EXISTS MUCH MORE RELATED TECHS TO THIS PREVIOUS WE MENTION SOME OF THEM IN THE FOLLOWING TABLE </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abdel basset toubal</cp:lastModifiedBy>
  <cp:revision>1783</cp:revision>
  <dcterms:created xsi:type="dcterms:W3CDTF">2023-12-29T14:10:20Z</dcterms:created>
  <dcterms:modified xsi:type="dcterms:W3CDTF">2024-01-06T07:35:20Z</dcterms:modified>
</cp:coreProperties>
</file>