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65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5" autoAdjust="0"/>
    <p:restoredTop sz="94660"/>
  </p:normalViewPr>
  <p:slideViewPr>
    <p:cSldViewPr snapToGrid="0">
      <p:cViewPr>
        <p:scale>
          <a:sx n="60" d="100"/>
          <a:sy n="60" d="100"/>
        </p:scale>
        <p:origin x="3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Popularité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15</c:v>
                </c:pt>
                <c:pt idx="2">
                  <c:v>35</c:v>
                </c:pt>
                <c:pt idx="3">
                  <c:v>65</c:v>
                </c:pt>
                <c:pt idx="4">
                  <c:v>80</c:v>
                </c:pt>
                <c:pt idx="5">
                  <c:v>110</c:v>
                </c:pt>
                <c:pt idx="6">
                  <c:v>140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EB-44E7-9906-4CB3D97332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Vue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15</c:v>
                </c:pt>
                <c:pt idx="3">
                  <c:v>40</c:v>
                </c:pt>
                <c:pt idx="4">
                  <c:v>80</c:v>
                </c:pt>
                <c:pt idx="5">
                  <c:v>120</c:v>
                </c:pt>
                <c:pt idx="6">
                  <c:v>160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EB-44E7-9906-4CB3D973322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Angular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10</c:v>
                </c:pt>
                <c:pt idx="3">
                  <c:v>25</c:v>
                </c:pt>
                <c:pt idx="4">
                  <c:v>40</c:v>
                </c:pt>
                <c:pt idx="5">
                  <c:v>50</c:v>
                </c:pt>
                <c:pt idx="6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EB-44E7-9906-4CB3D97332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1083072"/>
        <c:axId val="421091272"/>
      </c:lineChart>
      <c:catAx>
        <c:axId val="42108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1091272"/>
        <c:crosses val="autoZero"/>
        <c:auto val="1"/>
        <c:lblAlgn val="ctr"/>
        <c:lblOffset val="100"/>
        <c:noMultiLvlLbl val="0"/>
      </c:catAx>
      <c:valAx>
        <c:axId val="421091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108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Job </a:t>
            </a:r>
            <a:r>
              <a:rPr lang="fr-FR" dirty="0" err="1"/>
              <a:t>market</a:t>
            </a:r>
            <a:r>
              <a:rPr lang="fr-FR" dirty="0"/>
              <a:t> 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LinkedIn</c:v>
                </c:pt>
                <c:pt idx="1">
                  <c:v>Indeed</c:v>
                </c:pt>
                <c:pt idx="2">
                  <c:v>SimpleHired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72747</c:v>
                </c:pt>
                <c:pt idx="1">
                  <c:v>15141</c:v>
                </c:pt>
                <c:pt idx="2">
                  <c:v>11357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CC-4E09-A192-58F17DCE3B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React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LinkedIn</c:v>
                </c:pt>
                <c:pt idx="1">
                  <c:v>Indeed</c:v>
                </c:pt>
                <c:pt idx="2">
                  <c:v>SimpleHired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70963</c:v>
                </c:pt>
                <c:pt idx="1">
                  <c:v>14595</c:v>
                </c:pt>
                <c:pt idx="2">
                  <c:v>10508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CC-4E09-A192-58F17DCE3B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Vue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LinkedIn</c:v>
                </c:pt>
                <c:pt idx="1">
                  <c:v>Indeed</c:v>
                </c:pt>
                <c:pt idx="2">
                  <c:v>SimpleHired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11590</c:v>
                </c:pt>
                <c:pt idx="1">
                  <c:v>1810</c:v>
                </c:pt>
                <c:pt idx="2">
                  <c:v>1526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CC-4E09-A192-58F17DCE3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5348704"/>
        <c:axId val="475349032"/>
      </c:barChart>
      <c:catAx>
        <c:axId val="47534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5349032"/>
        <c:crosses val="autoZero"/>
        <c:auto val="1"/>
        <c:lblAlgn val="ctr"/>
        <c:lblOffset val="100"/>
        <c:noMultiLvlLbl val="0"/>
      </c:catAx>
      <c:valAx>
        <c:axId val="475349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5348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1D52-D777-4EAD-BBA8-C6FC26BBA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21201-F6F2-4A65-BFCD-903950C5E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24B7A-1001-4DA4-BA92-6FCF57E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B095-8B54-4CA4-B326-07D5255C47B6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1864E-01AF-43F3-9CED-D4EF524D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5157C-297A-4342-A99F-7A4A6FAED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5889-E1A5-4AC2-B508-5A0A7E331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74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F18D-BBFD-4136-9D09-BF984393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F4919-813D-47C5-8D6B-4ACFFC9DF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7F3A1-090E-42B0-8B17-45D06774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B095-8B54-4CA4-B326-07D5255C47B6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249B3-360F-4A53-B0FC-29A566FD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AB2B-3962-45F1-A752-31CECF37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5889-E1A5-4AC2-B508-5A0A7E331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6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002531-8258-44B6-ABE4-6840F10AB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69B0F-C51E-43B4-9168-E2AA0EFCF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5A8FC-8C14-4876-9695-7BEBB8D8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B095-8B54-4CA4-B326-07D5255C47B6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2E5C0-4453-430C-970D-11620106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DE9DC-4C4B-4943-A1F9-4A1335F1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5889-E1A5-4AC2-B508-5A0A7E331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82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09BC-005C-4D34-92D0-959861EA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00FD9-372C-446E-9052-024D02D77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EAFD1-3520-4B2F-B9A2-CE917FD9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B095-8B54-4CA4-B326-07D5255C47B6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E0391-F139-44AC-8ACA-F9DBB50F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735DD-F479-4EEE-AA02-72DE2A25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5889-E1A5-4AC2-B508-5A0A7E331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70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0453-FBC9-4015-BD72-F8E7645E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E4FDE-02C0-4FD7-A4B2-D6F3A81C8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38D2B-FC94-4E91-92B7-97C0A528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B095-8B54-4CA4-B326-07D5255C47B6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5CA64-37D2-4DBA-9DFE-9A3D2442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9F730-85C4-4FFB-9291-33F972FE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5889-E1A5-4AC2-B508-5A0A7E331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5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24FE-D4A1-415D-B6CC-27EB7E4B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D45D9-2F31-43A2-9F7F-F5CEF9664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7961F-7E54-4DDC-9F0B-3C3D17C41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F898B-71F2-480C-8967-B95C6CC6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B095-8B54-4CA4-B326-07D5255C47B6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A5586-3D80-4EA7-8752-1FAEE53E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51AE2-AF81-45C1-89D0-38590B94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5889-E1A5-4AC2-B508-5A0A7E331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18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68B2-E293-4A88-A2E1-05B3C85B9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9F42B-FFC7-4153-A8B1-E8EAB3F04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67D8F-C535-414E-B963-ED4F084EB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D365A-77C4-4957-9A99-80656865C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3C396-3A89-4EDD-B1B2-7A767C960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920A1-62F6-49E6-AD13-04D8F51E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B095-8B54-4CA4-B326-07D5255C47B6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A7C61-8174-40F7-878B-773DF62B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B5E0B9-5593-4271-9AE6-784E4FFA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5889-E1A5-4AC2-B508-5A0A7E331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06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29DB-CED0-43AF-A6C9-BD504557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4C0AF-9758-4156-AAD4-49698A59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B095-8B54-4CA4-B326-07D5255C47B6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3D434-961F-4E94-99C8-31EB99AF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8C017-F815-4A8E-8DCC-2FF9B341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5889-E1A5-4AC2-B508-5A0A7E331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25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27005-FC59-4814-BBD1-78C83454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B095-8B54-4CA4-B326-07D5255C47B6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54C97-2328-4026-A62E-65672262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55949-B88D-46EB-B375-7DFDFBC7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5889-E1A5-4AC2-B508-5A0A7E331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43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059E-CBE8-47B2-B1C9-AFF3FFF5D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2578-B24C-4991-A06C-9F76D988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3570A-5755-43B6-A39F-B1F787568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9A959-CA19-4242-82E9-F7110F68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B095-8B54-4CA4-B326-07D5255C47B6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B8E93-44DB-4095-9201-7ECE3169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094B7-AF4C-442D-9225-10BEC2D2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5889-E1A5-4AC2-B508-5A0A7E331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54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ABC7-80E7-4D82-B882-553E13B8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2861A-0943-4DDD-93E0-A5E3B827D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6CA2C-451B-4B2F-8B77-42F553E45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A296D-FED8-46DE-AC9B-7045D061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B095-8B54-4CA4-B326-07D5255C47B6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82EDF-0C9D-4BF6-8A0A-94CB023B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C8696-F208-416F-9501-D3AD6A44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5889-E1A5-4AC2-B508-5A0A7E331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86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01BA1-3F66-44C5-BABC-591E4504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F3DC1-263F-4ED4-80E6-A235279D7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748C8-E54C-472E-A7EA-9AE4F66BB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8B095-8B54-4CA4-B326-07D5255C47B6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6EAAB-AC17-4416-BC70-F85200C6E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E6029-A06D-463C-9943-58CE9F02D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A5889-E1A5-4AC2-B508-5A0A7E3316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03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erarimages.sarsworld.eu/tag/sculpture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hyperlink" Target="http://www.openforumeurope.org/about-ofe/our-members-partners/" TargetMode="External"/><Relationship Id="rId7" Type="http://schemas.openxmlformats.org/officeDocument/2006/relationships/hyperlink" Target="https://opensource.com/article/17/2/six-open-source-brands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it.wikipedia.org/wiki/Microsoft_SQL_Server" TargetMode="External"/><Relationship Id="rId4" Type="http://schemas.openxmlformats.org/officeDocument/2006/relationships/image" Target="../media/image12.png"/><Relationship Id="rId9" Type="http://schemas.openxmlformats.org/officeDocument/2006/relationships/hyperlink" Target="https://www.marcus-povey.co.uk/2013/03/25/moving-a-mysql-database-between-servers-using-a-single-ssh-command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en.wikipedia.org/wiki/Angular_(web_framework)" TargetMode="External"/><Relationship Id="rId7" Type="http://schemas.openxmlformats.org/officeDocument/2006/relationships/hyperlink" Target="https://en.wikipedia.org/wiki/Java_(programming_language)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de.wikipedia.org/wiki/.NET_Core" TargetMode="External"/><Relationship Id="rId4" Type="http://schemas.openxmlformats.org/officeDocument/2006/relationships/image" Target="../media/image16.png"/><Relationship Id="rId9" Type="http://schemas.openxmlformats.org/officeDocument/2006/relationships/hyperlink" Target="https://opensource.com/article/17/2/six-open-source-brand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s://technofaq.org/posts/2020/03/how-to-choose-a-content-management-syste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oundreport.com/picking-right-programming-language-programming-career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web.github.io/cours2018A/cours/javascript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adymorgana/article/details/8214408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E980-A4CB-47DF-8774-3E8537EFD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9287" y="1824728"/>
            <a:ext cx="9144000" cy="2387600"/>
          </a:xfrm>
        </p:spPr>
        <p:txBody>
          <a:bodyPr/>
          <a:lstStyle/>
          <a:p>
            <a:r>
              <a:rPr lang="fr-FR" dirty="0"/>
              <a:t>Technologies de programmation</a:t>
            </a:r>
          </a:p>
        </p:txBody>
      </p:sp>
    </p:spTree>
    <p:extLst>
      <p:ext uri="{BB962C8B-B14F-4D97-AF65-F5344CB8AC3E}">
        <p14:creationId xmlns:p14="http://schemas.microsoft.com/office/powerpoint/2010/main" val="1799150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BFB2-2FDE-411F-8712-2F06932D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7281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Langage de programmation</a:t>
            </a:r>
          </a:p>
        </p:txBody>
      </p:sp>
      <p:pic>
        <p:nvPicPr>
          <p:cNvPr id="2050" name="Picture 2" descr="Top 7 meilleurs langages de programmation en 2020">
            <a:extLst>
              <a:ext uri="{FF2B5EF4-FFF2-40B4-BE49-F238E27FC236}">
                <a16:creationId xmlns:a16="http://schemas.microsoft.com/office/drawing/2014/main" id="{925C03C5-140B-4937-93D7-B53704951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755108"/>
            <a:ext cx="3354115" cy="287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es tendances des développeurs pour 2019 font du Machine Learning la  compétence clé et du JavaScript">
            <a:extLst>
              <a:ext uri="{FF2B5EF4-FFF2-40B4-BE49-F238E27FC236}">
                <a16:creationId xmlns:a16="http://schemas.microsoft.com/office/drawing/2014/main" id="{D3467AB2-D478-4381-BD79-35C4FCFD1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14" y="3539412"/>
            <a:ext cx="3837003" cy="282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Quels sont les langages et compétences les plus prisés des devs ?">
            <a:extLst>
              <a:ext uri="{FF2B5EF4-FFF2-40B4-BE49-F238E27FC236}">
                <a16:creationId xmlns:a16="http://schemas.microsoft.com/office/drawing/2014/main" id="{B8944E5B-EE96-45C4-A924-FD2492333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628" y="3429000"/>
            <a:ext cx="3837004" cy="338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4FD17B-7070-4E38-A66F-F7D500864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5899" y="436646"/>
            <a:ext cx="2425115" cy="230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1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DA17-A6F3-4E63-9B1F-4393E7A8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76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PHP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B06D2-6804-4606-8F42-836B44556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70889" y="578435"/>
            <a:ext cx="4038921" cy="607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5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D475-335F-492C-A467-92F8C7B9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07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72FD-FCB1-4EC0-B87A-EDE8C93DE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274"/>
            <a:ext cx="10515600" cy="5991726"/>
          </a:xfrm>
        </p:spPr>
        <p:txBody>
          <a:bodyPr/>
          <a:lstStyle/>
          <a:p>
            <a:r>
              <a:rPr lang="fr-FR" u="sng" dirty="0"/>
              <a:t>Avantages</a:t>
            </a:r>
          </a:p>
          <a:p>
            <a:pPr marL="0" indent="0">
              <a:buNone/>
            </a:pPr>
            <a:r>
              <a:rPr lang="fr-FR" sz="1800" dirty="0"/>
              <a:t>Extensibilité : Ecrire une partie du code en C ou C++</a:t>
            </a:r>
          </a:p>
          <a:p>
            <a:pPr marL="0" indent="0">
              <a:buNone/>
            </a:pPr>
            <a:r>
              <a:rPr lang="fr-FR" sz="1800" dirty="0"/>
              <a:t>Intégrabilité : Mettre le code python dans un autre code C oc C++</a:t>
            </a:r>
          </a:p>
          <a:p>
            <a:pPr marL="0" indent="0">
              <a:buNone/>
            </a:pPr>
            <a:r>
              <a:rPr lang="fr-FR" sz="1800" dirty="0"/>
              <a:t>Simplicité : Langage simple et </a:t>
            </a:r>
            <a:r>
              <a:rPr lang="fr-FR" sz="1800" dirty="0" err="1"/>
              <a:t>bibliothéques</a:t>
            </a:r>
            <a:r>
              <a:rPr lang="fr-FR" sz="1800" dirty="0"/>
              <a:t> disponibles</a:t>
            </a:r>
          </a:p>
          <a:p>
            <a:pPr marL="0" indent="0">
              <a:buNone/>
            </a:pPr>
            <a:r>
              <a:rPr lang="fr-FR" sz="1800" dirty="0"/>
              <a:t>Gratuité </a:t>
            </a:r>
          </a:p>
          <a:p>
            <a:pPr marL="0" indent="0">
              <a:buNone/>
            </a:pPr>
            <a:r>
              <a:rPr lang="fr-FR" sz="1800" dirty="0"/>
              <a:t>Portabilité &amp; polyvalence : WORA, développement des jeux, machine </a:t>
            </a:r>
            <a:r>
              <a:rPr lang="fr-FR" sz="1800" dirty="0" err="1"/>
              <a:t>learning</a:t>
            </a:r>
            <a:r>
              <a:rPr lang="fr-FR" sz="1800" dirty="0"/>
              <a:t>, Big data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u="sng" dirty="0"/>
              <a:t>Inconvénients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Limitation de vitesse : Langage interprété</a:t>
            </a:r>
          </a:p>
          <a:p>
            <a:pPr marL="0" indent="0">
              <a:buNone/>
            </a:pPr>
            <a:r>
              <a:rPr lang="fr-FR" sz="1800" dirty="0"/>
              <a:t>Mobile et front : très faible même avec </a:t>
            </a:r>
            <a:r>
              <a:rPr lang="fr-FR" sz="1800" dirty="0" err="1"/>
              <a:t>Brython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Conception : Duck </a:t>
            </a:r>
            <a:r>
              <a:rPr lang="fr-FR" sz="1800" dirty="0" err="1"/>
              <a:t>Typed</a:t>
            </a:r>
            <a:r>
              <a:rPr lang="fr-FR" sz="1800" dirty="0"/>
              <a:t>.</a:t>
            </a:r>
          </a:p>
          <a:p>
            <a:pPr marL="0" indent="0">
              <a:buNone/>
            </a:pPr>
            <a:r>
              <a:rPr lang="fr-FR" sz="1800" dirty="0"/>
              <a:t>DAO : Moins développées</a:t>
            </a:r>
          </a:p>
        </p:txBody>
      </p:sp>
    </p:spTree>
    <p:extLst>
      <p:ext uri="{BB962C8B-B14F-4D97-AF65-F5344CB8AC3E}">
        <p14:creationId xmlns:p14="http://schemas.microsoft.com/office/powerpoint/2010/main" val="71143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EF35FB2-D197-413F-A097-14020C0CC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07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Java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7759D5-3612-4AC9-ACF2-122659315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274"/>
            <a:ext cx="10515600" cy="5991726"/>
          </a:xfrm>
        </p:spPr>
        <p:txBody>
          <a:bodyPr/>
          <a:lstStyle/>
          <a:p>
            <a:r>
              <a:rPr lang="fr-FR" u="sng" dirty="0"/>
              <a:t>Avantages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Simplicité : Simple à manipuler et utiliser</a:t>
            </a:r>
          </a:p>
          <a:p>
            <a:pPr marL="0" indent="0">
              <a:buNone/>
            </a:pPr>
            <a:r>
              <a:rPr lang="fr-FR" sz="1800" dirty="0"/>
              <a:t>Portabilité : JVM</a:t>
            </a:r>
          </a:p>
          <a:p>
            <a:pPr marL="0" indent="0">
              <a:buNone/>
            </a:pPr>
            <a:r>
              <a:rPr lang="fr-FR" sz="1800" dirty="0"/>
              <a:t>Sécurisé : Gestionnaire de sécurité. (Faible sur python)</a:t>
            </a:r>
          </a:p>
          <a:p>
            <a:pPr marL="0" indent="0">
              <a:buNone/>
            </a:pPr>
            <a:r>
              <a:rPr lang="fr-FR" sz="1800" dirty="0"/>
              <a:t>Allocation de mémoire: Automatique, bien organisée, GC.</a:t>
            </a:r>
          </a:p>
          <a:p>
            <a:pPr marL="0" indent="0">
              <a:buNone/>
            </a:pPr>
            <a:r>
              <a:rPr lang="fr-FR" sz="1800" dirty="0"/>
              <a:t>Rich APIs: </a:t>
            </a:r>
            <a:r>
              <a:rPr lang="fr-FR" sz="1800" dirty="0" err="1"/>
              <a:t>Database</a:t>
            </a:r>
            <a:r>
              <a:rPr lang="fr-FR" sz="1800" dirty="0"/>
              <a:t>, Excel, </a:t>
            </a:r>
            <a:r>
              <a:rPr lang="fr-FR" sz="1800" dirty="0" err="1"/>
              <a:t>Reseau</a:t>
            </a:r>
            <a:r>
              <a:rPr lang="fr-FR" sz="1800" dirty="0"/>
              <a:t>, I/O, XML …</a:t>
            </a:r>
          </a:p>
          <a:p>
            <a:r>
              <a:rPr lang="fr-FR" u="sng" dirty="0"/>
              <a:t>Inconvénients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Performance: Lent par rapport à C ou C++ mais pas par rapport à Python ou .NET</a:t>
            </a:r>
          </a:p>
          <a:p>
            <a:pPr marL="0" indent="0">
              <a:buNone/>
            </a:pPr>
            <a:r>
              <a:rPr lang="fr-FR" sz="1800" dirty="0"/>
              <a:t>Gestion de la mémoire : GC stop threads</a:t>
            </a:r>
          </a:p>
        </p:txBody>
      </p:sp>
    </p:spTree>
    <p:extLst>
      <p:ext uri="{BB962C8B-B14F-4D97-AF65-F5344CB8AC3E}">
        <p14:creationId xmlns:p14="http://schemas.microsoft.com/office/powerpoint/2010/main" val="171517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5E6BB6C-13C2-4105-AECA-13A50E36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07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.NET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21E60B-3501-430C-9DFE-B8E9E50A5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274"/>
            <a:ext cx="10515600" cy="5991726"/>
          </a:xfrm>
        </p:spPr>
        <p:txBody>
          <a:bodyPr/>
          <a:lstStyle/>
          <a:p>
            <a:r>
              <a:rPr lang="fr-FR" u="sng" dirty="0"/>
              <a:t>Avantages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Cross-</a:t>
            </a:r>
            <a:r>
              <a:rPr lang="fr-FR" sz="1800" dirty="0" err="1"/>
              <a:t>Plateform</a:t>
            </a:r>
            <a:r>
              <a:rPr lang="fr-FR" sz="1800" dirty="0"/>
              <a:t> : .Net </a:t>
            </a:r>
            <a:r>
              <a:rPr lang="fr-FR" sz="1800" dirty="0" err="1"/>
              <a:t>Core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Déploiement et maintenance : Faciles</a:t>
            </a:r>
          </a:p>
          <a:p>
            <a:r>
              <a:rPr lang="fr-FR" u="sng" dirty="0"/>
              <a:t>Inconvénients</a:t>
            </a:r>
          </a:p>
          <a:p>
            <a:pPr marL="0" indent="0">
              <a:buNone/>
            </a:pPr>
            <a:r>
              <a:rPr lang="fr-FR" sz="1800" dirty="0"/>
              <a:t>.NET et .NET </a:t>
            </a:r>
            <a:r>
              <a:rPr lang="fr-FR" sz="1800" dirty="0" err="1"/>
              <a:t>core</a:t>
            </a:r>
            <a:r>
              <a:rPr lang="fr-FR" sz="1800" dirty="0"/>
              <a:t> : Microsoft et Open </a:t>
            </a:r>
            <a:r>
              <a:rPr lang="fr-FR" sz="1800" dirty="0" err="1"/>
              <a:t>souce</a:t>
            </a:r>
            <a:r>
              <a:rPr lang="fr-FR" sz="1800" dirty="0"/>
              <a:t> ??</a:t>
            </a:r>
          </a:p>
          <a:p>
            <a:pPr marL="0" indent="0">
              <a:buNone/>
            </a:pPr>
            <a:r>
              <a:rPr lang="fr-FR" sz="1800" dirty="0"/>
              <a:t>Memory: utilisation du GC pas encore très puissant.</a:t>
            </a:r>
          </a:p>
          <a:p>
            <a:pPr marL="0" indent="0">
              <a:buNone/>
            </a:pPr>
            <a:r>
              <a:rPr lang="fr-FR" sz="1800" dirty="0"/>
              <a:t>Passage à .Net </a:t>
            </a:r>
            <a:r>
              <a:rPr lang="fr-FR" sz="1800" dirty="0" err="1"/>
              <a:t>core</a:t>
            </a:r>
            <a:r>
              <a:rPr lang="fr-FR" sz="1800" dirty="0"/>
              <a:t> : très difficile</a:t>
            </a:r>
          </a:p>
          <a:p>
            <a:pPr marL="0" indent="0">
              <a:buNone/>
            </a:pPr>
            <a:r>
              <a:rPr lang="fr-FR" sz="1800" dirty="0"/>
              <a:t>Couteux : Versions avancées IDE, </a:t>
            </a:r>
            <a:r>
              <a:rPr lang="fr-FR" sz="1800" dirty="0" err="1"/>
              <a:t>framework</a:t>
            </a:r>
            <a:r>
              <a:rPr lang="fr-FR" sz="1800" dirty="0"/>
              <a:t> payantes. </a:t>
            </a:r>
          </a:p>
        </p:txBody>
      </p:sp>
    </p:spTree>
    <p:extLst>
      <p:ext uri="{BB962C8B-B14F-4D97-AF65-F5344CB8AC3E}">
        <p14:creationId xmlns:p14="http://schemas.microsoft.com/office/powerpoint/2010/main" val="10200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A4B9-37D0-42C9-A2A1-9D06384A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0726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6592C-D39D-422D-B3A2-3CB8A5C5F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0021"/>
            <a:ext cx="10515600" cy="5406942"/>
          </a:xfrm>
        </p:spPr>
        <p:txBody>
          <a:bodyPr/>
          <a:lstStyle/>
          <a:p>
            <a:r>
              <a:rPr lang="fr-FR" u="sng" dirty="0"/>
              <a:t>Oracle &amp; </a:t>
            </a:r>
            <a:r>
              <a:rPr lang="fr-FR" u="sng" dirty="0" err="1"/>
              <a:t>SQl</a:t>
            </a:r>
            <a:r>
              <a:rPr lang="fr-FR" u="sng" dirty="0"/>
              <a:t> Server </a:t>
            </a:r>
          </a:p>
          <a:p>
            <a:pPr marL="0" indent="0">
              <a:buNone/>
            </a:pPr>
            <a:r>
              <a:rPr lang="fr-FR" sz="1800" dirty="0"/>
              <a:t>Prix d’achat et de support élevé.</a:t>
            </a:r>
          </a:p>
          <a:p>
            <a:pPr marL="0" indent="0">
              <a:buNone/>
            </a:pPr>
            <a:r>
              <a:rPr lang="fr-FR" sz="1800" dirty="0"/>
              <a:t>Paiement pour chaque fonctionnalité supplémentaire.</a:t>
            </a:r>
          </a:p>
          <a:p>
            <a:pPr marL="0" indent="0">
              <a:buNone/>
            </a:pPr>
            <a:r>
              <a:rPr lang="fr-FR" sz="1800" dirty="0"/>
              <a:t>Puissant, offre plus de transaction par seconde</a:t>
            </a:r>
          </a:p>
          <a:p>
            <a:pPr marL="0" indent="0">
              <a:buNone/>
            </a:pPr>
            <a:r>
              <a:rPr lang="fr-FR" sz="1800" dirty="0"/>
              <a:t>Plus sécurisé.</a:t>
            </a:r>
          </a:p>
          <a:p>
            <a:pPr marL="0" indent="0">
              <a:buNone/>
            </a:pPr>
            <a:r>
              <a:rPr lang="fr-FR" sz="1800" dirty="0"/>
              <a:t>Stocke plus de données.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u="sng" dirty="0"/>
              <a:t>PostgreSQL &amp; MySQL</a:t>
            </a:r>
          </a:p>
          <a:p>
            <a:pPr marL="0" indent="0">
              <a:buNone/>
            </a:pPr>
            <a:r>
              <a:rPr lang="fr-FR" sz="1800" dirty="0"/>
              <a:t>Achat et support gratuits</a:t>
            </a:r>
          </a:p>
          <a:p>
            <a:pPr marL="0" indent="0">
              <a:buNone/>
            </a:pPr>
            <a:r>
              <a:rPr lang="fr-FR" sz="1800" dirty="0"/>
              <a:t>Support trop lent</a:t>
            </a:r>
          </a:p>
          <a:p>
            <a:pPr marL="0" indent="0">
              <a:buNone/>
            </a:pPr>
            <a:r>
              <a:rPr lang="fr-FR" sz="1800" dirty="0"/>
              <a:t>Moins performant.</a:t>
            </a:r>
          </a:p>
          <a:p>
            <a:pPr marL="0" indent="0">
              <a:buNone/>
            </a:pPr>
            <a:r>
              <a:rPr lang="fr-FR" sz="1800" dirty="0"/>
              <a:t>Bonne sécurité.</a:t>
            </a:r>
          </a:p>
          <a:p>
            <a:pPr marL="0" indent="0">
              <a:buNone/>
            </a:pPr>
            <a:r>
              <a:rPr lang="fr-FR" sz="1800" dirty="0"/>
              <a:t>Grande quantité de données.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3809D-A03E-45D7-B05C-BB71162B2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93504" y="968624"/>
            <a:ext cx="1126960" cy="1126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201762-74A6-415B-BC83-F692A6174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718230" y="1737008"/>
            <a:ext cx="874576" cy="717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E56BEF-A4E3-4F93-89DB-232EAC685C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193504" y="3772736"/>
            <a:ext cx="3173613" cy="14567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530E0C-90C7-48D8-BD67-D129487401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554284" y="4957010"/>
            <a:ext cx="1202467" cy="87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00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C148-173A-4980-A490-7388716D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76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80010-9B9F-4252-A700-2361759EA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3769" y="2604920"/>
            <a:ext cx="2045369" cy="2045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F49AC3-4470-41C3-87D1-25994F76F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329988" y="2205036"/>
            <a:ext cx="1532021" cy="15320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5EFA4E-5D2C-4267-ACE5-620415AAD3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664067" y="3884278"/>
            <a:ext cx="863862" cy="15320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D3FDA2-715F-4DE4-8518-042A956E87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788425" y="2899234"/>
            <a:ext cx="3173613" cy="14567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D10F2E-C73C-4E65-A655-960EC493BAB0}"/>
              </a:ext>
            </a:extLst>
          </p:cNvPr>
          <p:cNvSpPr txBox="1"/>
          <p:nvPr/>
        </p:nvSpPr>
        <p:spPr>
          <a:xfrm>
            <a:off x="1042737" y="1299411"/>
            <a:ext cx="142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Client </a:t>
            </a:r>
            <a:r>
              <a:rPr lang="fr-FR" dirty="0" err="1"/>
              <a:t>Side</a:t>
            </a:r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233526-9C31-4158-A082-19132F2E7A72}"/>
              </a:ext>
            </a:extLst>
          </p:cNvPr>
          <p:cNvSpPr txBox="1"/>
          <p:nvPr/>
        </p:nvSpPr>
        <p:spPr>
          <a:xfrm>
            <a:off x="5327184" y="1299411"/>
            <a:ext cx="142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Server </a:t>
            </a:r>
            <a:r>
              <a:rPr lang="fr-FR" dirty="0" err="1"/>
              <a:t>Side</a:t>
            </a:r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9251DD-C02A-40FF-A24B-E8F6EDB52EEA}"/>
              </a:ext>
            </a:extLst>
          </p:cNvPr>
          <p:cNvSpPr txBox="1"/>
          <p:nvPr/>
        </p:nvSpPr>
        <p:spPr>
          <a:xfrm>
            <a:off x="9661357" y="1299411"/>
            <a:ext cx="142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Database</a:t>
            </a:r>
            <a:endParaRPr lang="fr-FR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E2A940-C8A7-47FC-840E-FBFBF2ED58A8}"/>
              </a:ext>
            </a:extLst>
          </p:cNvPr>
          <p:cNvCxnSpPr/>
          <p:nvPr/>
        </p:nvCxnSpPr>
        <p:spPr>
          <a:xfrm>
            <a:off x="3898232" y="1122947"/>
            <a:ext cx="0" cy="487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2F93AF-10D8-44F5-AAAB-9B1D41D1E6CF}"/>
              </a:ext>
            </a:extLst>
          </p:cNvPr>
          <p:cNvCxnSpPr/>
          <p:nvPr/>
        </p:nvCxnSpPr>
        <p:spPr>
          <a:xfrm>
            <a:off x="8173453" y="1122947"/>
            <a:ext cx="0" cy="487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7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1410-934A-4E50-B698-8588B0EF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0739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5DB9-F1EA-4B65-8A9C-B033E648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7942"/>
            <a:ext cx="10776284" cy="6180058"/>
          </a:xfrm>
        </p:spPr>
        <p:txBody>
          <a:bodyPr/>
          <a:lstStyle/>
          <a:p>
            <a:r>
              <a:rPr lang="fr-FR" u="sng" dirty="0"/>
              <a:t>Avantages</a:t>
            </a:r>
          </a:p>
          <a:p>
            <a:pPr marL="0" indent="0">
              <a:buNone/>
            </a:pPr>
            <a:r>
              <a:rPr lang="fr-FR" sz="1800" dirty="0"/>
              <a:t>Mise en place &amp; modification rapide</a:t>
            </a:r>
          </a:p>
          <a:p>
            <a:pPr marL="0" indent="0">
              <a:buNone/>
            </a:pPr>
            <a:r>
              <a:rPr lang="fr-FR" sz="1800" dirty="0"/>
              <a:t>Control total via des interfaces faciles</a:t>
            </a:r>
          </a:p>
          <a:p>
            <a:pPr marL="0" indent="0">
              <a:buNone/>
            </a:pPr>
            <a:r>
              <a:rPr lang="fr-FR" sz="1800" dirty="0"/>
              <a:t>Pas besoin de développeur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u="sng" dirty="0"/>
              <a:t>Inconvénients</a:t>
            </a:r>
          </a:p>
          <a:p>
            <a:pPr marL="0" indent="0">
              <a:buNone/>
            </a:pPr>
            <a:r>
              <a:rPr lang="fr-FR" sz="1800" dirty="0"/>
              <a:t>Mauvaise utilisation = Look cassé</a:t>
            </a:r>
          </a:p>
          <a:p>
            <a:pPr marL="0" indent="0">
              <a:buNone/>
            </a:pPr>
            <a:r>
              <a:rPr lang="fr-FR" sz="1800" dirty="0"/>
              <a:t>Dépendance au CMS</a:t>
            </a:r>
          </a:p>
          <a:p>
            <a:pPr marL="0" indent="0">
              <a:buNone/>
            </a:pPr>
            <a:r>
              <a:rPr lang="fr-FR" sz="1800" dirty="0"/>
              <a:t>Facilité de piratage</a:t>
            </a:r>
          </a:p>
          <a:p>
            <a:pPr marL="0" indent="0">
              <a:buNone/>
            </a:pPr>
            <a:r>
              <a:rPr lang="fr-FR" sz="1800" dirty="0"/>
              <a:t>Performance faible et lourdeur de déploiement</a:t>
            </a:r>
          </a:p>
          <a:p>
            <a:pPr marL="0" indent="0">
              <a:buNone/>
            </a:pPr>
            <a:r>
              <a:rPr lang="fr-FR" sz="1800" dirty="0"/>
              <a:t>Consommation des ressources = Hébergement couteux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D9856-A7AE-40CC-ABCA-75795C7F157F}"/>
              </a:ext>
            </a:extLst>
          </p:cNvPr>
          <p:cNvSpPr txBox="1"/>
          <p:nvPr/>
        </p:nvSpPr>
        <p:spPr>
          <a:xfrm>
            <a:off x="7459578" y="3450102"/>
            <a:ext cx="3513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hlinkClick r:id="rId2" tooltip="https://technofaq.org/posts/2020/03/how-to-choose-a-content-management-system/"/>
              </a:rPr>
              <a:t>This Photo</a:t>
            </a:r>
            <a:r>
              <a:rPr lang="fr-FR" sz="900"/>
              <a:t> by Unknown Author is licensed under </a:t>
            </a:r>
            <a:r>
              <a:rPr lang="fr-FR" sz="900">
                <a:hlinkClick r:id="rId3" tooltip="https://creativecommons.org/licenses/by-nc-sa/3.0/"/>
              </a:rPr>
              <a:t>CC BY-SA-NC</a:t>
            </a:r>
            <a:endParaRPr lang="fr-FR" sz="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2B186-5D1C-4D25-9DAB-096A82C82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6635370" y="1092009"/>
            <a:ext cx="4337429" cy="328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1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90BF-756E-4C98-A3BE-1A72B3C8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21" y="-38885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Hand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B1DB-9A97-4FBE-B445-B1CD181C7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727"/>
            <a:ext cx="10515600" cy="5358816"/>
          </a:xfrm>
        </p:spPr>
        <p:txBody>
          <a:bodyPr/>
          <a:lstStyle/>
          <a:p>
            <a:r>
              <a:rPr lang="fr-FR" u="sng" dirty="0"/>
              <a:t>Avantages</a:t>
            </a:r>
          </a:p>
          <a:p>
            <a:pPr marL="0" indent="0">
              <a:buNone/>
            </a:pPr>
            <a:r>
              <a:rPr lang="fr-FR" sz="1800" dirty="0"/>
              <a:t>Aucune restriction</a:t>
            </a:r>
          </a:p>
          <a:p>
            <a:pPr marL="0" indent="0">
              <a:buNone/>
            </a:pPr>
            <a:r>
              <a:rPr lang="fr-FR" sz="1800" dirty="0"/>
              <a:t>Control total sur le code</a:t>
            </a:r>
          </a:p>
          <a:p>
            <a:pPr marL="0" indent="0">
              <a:buNone/>
            </a:pPr>
            <a:r>
              <a:rPr lang="fr-FR" sz="1800" dirty="0"/>
              <a:t>Facilité d’ajout de nouvelle fonctionnalités</a:t>
            </a:r>
          </a:p>
          <a:p>
            <a:pPr marL="0" indent="0">
              <a:buNone/>
            </a:pPr>
            <a:r>
              <a:rPr lang="fr-FR" sz="1800" dirty="0"/>
              <a:t>Difficile à attaquer (Forte sécurité)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u="sng" dirty="0"/>
              <a:t>Inconvénients</a:t>
            </a:r>
          </a:p>
          <a:p>
            <a:pPr marL="0" indent="0">
              <a:buNone/>
            </a:pPr>
            <a:r>
              <a:rPr lang="fr-FR" sz="1800" dirty="0"/>
              <a:t>Prend du temps</a:t>
            </a:r>
          </a:p>
          <a:p>
            <a:pPr marL="0" indent="0">
              <a:buNone/>
            </a:pPr>
            <a:r>
              <a:rPr lang="fr-FR" sz="1800" dirty="0" err="1"/>
              <a:t>Ready</a:t>
            </a:r>
            <a:r>
              <a:rPr lang="fr-FR" sz="1800" dirty="0"/>
              <a:t> to </a:t>
            </a:r>
            <a:r>
              <a:rPr lang="fr-FR" sz="1800" dirty="0" err="1"/>
              <a:t>debug</a:t>
            </a:r>
            <a:r>
              <a:rPr lang="fr-FR" sz="1800" dirty="0"/>
              <a:t> ?!</a:t>
            </a:r>
          </a:p>
          <a:p>
            <a:pPr marL="0" indent="0">
              <a:buNone/>
            </a:pPr>
            <a:r>
              <a:rPr lang="fr-FR" sz="1800" dirty="0"/>
              <a:t>Connaissance des technos de développement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068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F4AC69-3FB6-48E6-B6B5-06D018B00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05017" y="0"/>
            <a:ext cx="99819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4CC98F-DA48-4180-BE1F-7EF434079BE8}"/>
              </a:ext>
            </a:extLst>
          </p:cNvPr>
          <p:cNvSpPr txBox="1"/>
          <p:nvPr/>
        </p:nvSpPr>
        <p:spPr>
          <a:xfrm>
            <a:off x="1105017" y="6858000"/>
            <a:ext cx="9981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hlinkClick r:id="rId3" tooltip="http://www.groundreport.com/picking-right-programming-language-programming-career/"/>
              </a:rPr>
              <a:t>This Photo</a:t>
            </a:r>
            <a:r>
              <a:rPr lang="fr-FR" sz="900"/>
              <a:t> by Unknown Author is licensed under </a:t>
            </a:r>
            <a:r>
              <a:rPr lang="fr-FR" sz="900">
                <a:hlinkClick r:id="rId4" tooltip="https://creativecommons.org/licenses/by-nc/3.0/"/>
              </a:rPr>
              <a:t>CC BY-NC</a:t>
            </a:r>
            <a:endParaRPr lang="fr-FR" sz="900"/>
          </a:p>
        </p:txBody>
      </p:sp>
    </p:spTree>
    <p:extLst>
      <p:ext uri="{BB962C8B-B14F-4D97-AF65-F5344CB8AC3E}">
        <p14:creationId xmlns:p14="http://schemas.microsoft.com/office/powerpoint/2010/main" val="53178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3875924-0317-4774-B1D7-3B0718D07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21" y="-38885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Stack</a:t>
            </a:r>
          </a:p>
        </p:txBody>
      </p:sp>
      <p:pic>
        <p:nvPicPr>
          <p:cNvPr id="1026" name="Picture 2" descr="Which Technology Is Best for My Website?">
            <a:extLst>
              <a:ext uri="{FF2B5EF4-FFF2-40B4-BE49-F238E27FC236}">
                <a16:creationId xmlns:a16="http://schemas.microsoft.com/office/drawing/2014/main" id="{5CD858C4-6700-4DBC-88E0-31709435F5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5622" r="386" b="7308"/>
          <a:stretch/>
        </p:blipFill>
        <p:spPr bwMode="auto">
          <a:xfrm>
            <a:off x="2133600" y="1127693"/>
            <a:ext cx="7924800" cy="496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47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2AFB6-83A5-4109-8814-02229791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0513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Client </a:t>
            </a:r>
            <a:r>
              <a:rPr lang="fr-FR" dirty="0" err="1"/>
              <a:t>Side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41370-E3DD-44BB-8379-DBC5005BB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0442"/>
            <a:ext cx="10515600" cy="5598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Technologies les plus avantageuses =&gt; HTML/CSS/JS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b="1" u="sng" dirty="0"/>
              <a:t>Pourquoi JavaScript : 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Moins d’interaction avec le serveur : validation des champs</a:t>
            </a:r>
          </a:p>
          <a:p>
            <a:pPr marL="0" indent="0">
              <a:buNone/>
            </a:pPr>
            <a:r>
              <a:rPr lang="fr-FR" sz="2000" dirty="0"/>
              <a:t>Réponse rapide au client visiteur : no page </a:t>
            </a:r>
            <a:r>
              <a:rPr lang="fr-FR" sz="2000" dirty="0" err="1"/>
              <a:t>reload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Augmentation de l’interactivité : interfaces interactives dynamiques</a:t>
            </a:r>
          </a:p>
          <a:p>
            <a:pPr marL="0" indent="0">
              <a:buNone/>
            </a:pPr>
            <a:r>
              <a:rPr lang="fr-FR" sz="2000" dirty="0"/>
              <a:t>Utilisé aujourd’hui dans tous le Web.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b="1" u="sng" dirty="0"/>
              <a:t>Inconvénients : </a:t>
            </a:r>
          </a:p>
          <a:p>
            <a:endParaRPr lang="fr-FR" sz="2000" b="1" u="sng" dirty="0"/>
          </a:p>
          <a:p>
            <a:pPr marL="0" indent="0">
              <a:buNone/>
            </a:pPr>
            <a:r>
              <a:rPr lang="fr-FR" sz="2000" dirty="0"/>
              <a:t>Sécurité. Exécution sur le navigateur client.</a:t>
            </a:r>
          </a:p>
          <a:p>
            <a:pPr marL="0" indent="0">
              <a:buNone/>
            </a:pPr>
            <a:r>
              <a:rPr lang="fr-FR" sz="2000" dirty="0"/>
              <a:t>Fonctionnement différents entre navigateurs.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9DCA2-83D7-42DB-BABB-C38435634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70135" y="30045"/>
            <a:ext cx="3326654" cy="285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1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2AD4A5-0E96-4B1A-9F41-FD21A0562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66194" y="-194800"/>
            <a:ext cx="3553090" cy="118590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6633CB-DBC5-41AD-AB4D-8DD049F9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8853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Framework Front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1747835-4418-43C0-971B-905C897DB5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6185552"/>
              </p:ext>
            </p:extLst>
          </p:nvPr>
        </p:nvGraphicFramePr>
        <p:xfrm>
          <a:off x="2014739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2159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4CED2D6-861D-4B38-8CED-DC332D8F99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75788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937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FF5A9B-4AFC-4523-9619-8478E584F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085642"/>
              </p:ext>
            </p:extLst>
          </p:nvPr>
        </p:nvGraphicFramePr>
        <p:xfrm>
          <a:off x="2074779" y="2468256"/>
          <a:ext cx="8379327" cy="273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3109">
                  <a:extLst>
                    <a:ext uri="{9D8B030D-6E8A-4147-A177-3AD203B41FA5}">
                      <a16:colId xmlns:a16="http://schemas.microsoft.com/office/drawing/2014/main" val="2260985884"/>
                    </a:ext>
                  </a:extLst>
                </a:gridCol>
                <a:gridCol w="2793109">
                  <a:extLst>
                    <a:ext uri="{9D8B030D-6E8A-4147-A177-3AD203B41FA5}">
                      <a16:colId xmlns:a16="http://schemas.microsoft.com/office/drawing/2014/main" val="3381345113"/>
                    </a:ext>
                  </a:extLst>
                </a:gridCol>
                <a:gridCol w="2793109">
                  <a:extLst>
                    <a:ext uri="{9D8B030D-6E8A-4147-A177-3AD203B41FA5}">
                      <a16:colId xmlns:a16="http://schemas.microsoft.com/office/drawing/2014/main" val="3210755421"/>
                    </a:ext>
                  </a:extLst>
                </a:gridCol>
              </a:tblGrid>
              <a:tr h="336090">
                <a:tc>
                  <a:txBody>
                    <a:bodyPr/>
                    <a:lstStyle/>
                    <a:p>
                      <a:r>
                        <a:rPr lang="fr-FR" dirty="0" err="1"/>
                        <a:t>Angular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React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011766"/>
                  </a:ext>
                </a:extLst>
              </a:tr>
              <a:tr h="159360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Plus mature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Package complet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Meilleur solution pour les grandes entreprises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Plus rapide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Pas complet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Meilleur pour débuter dans le front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Nouveau, pas encore mature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Simple mais pas complet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935710"/>
                  </a:ext>
                </a:extLst>
              </a:tr>
              <a:tr h="7735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Google, </a:t>
                      </a:r>
                      <a:r>
                        <a:rPr lang="fr-FR" dirty="0" err="1"/>
                        <a:t>Wix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Facebook, Uber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AliBaba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GitLab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720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2B206C-70F1-4785-B92C-EE21A02B2333}"/>
              </a:ext>
            </a:extLst>
          </p:cNvPr>
          <p:cNvSpPr txBox="1"/>
          <p:nvPr/>
        </p:nvSpPr>
        <p:spPr>
          <a:xfrm>
            <a:off x="5213684" y="1287485"/>
            <a:ext cx="296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Comparaison rapide</a:t>
            </a:r>
          </a:p>
        </p:txBody>
      </p:sp>
    </p:spTree>
    <p:extLst>
      <p:ext uri="{BB962C8B-B14F-4D97-AF65-F5344CB8AC3E}">
        <p14:creationId xmlns:p14="http://schemas.microsoft.com/office/powerpoint/2010/main" val="425237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4401</TotalTime>
  <Words>483</Words>
  <Application>Microsoft Office PowerPoint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Technologies de programmation</vt:lpstr>
      <vt:lpstr>CMS</vt:lpstr>
      <vt:lpstr>Hand Coding</vt:lpstr>
      <vt:lpstr>PowerPoint Presentation</vt:lpstr>
      <vt:lpstr>Stack</vt:lpstr>
      <vt:lpstr>Client Side</vt:lpstr>
      <vt:lpstr>Framework Front</vt:lpstr>
      <vt:lpstr>PowerPoint Presentation</vt:lpstr>
      <vt:lpstr>PowerPoint Presentation</vt:lpstr>
      <vt:lpstr>Langage de programmation</vt:lpstr>
      <vt:lpstr>PHP</vt:lpstr>
      <vt:lpstr>Python</vt:lpstr>
      <vt:lpstr>Java</vt:lpstr>
      <vt:lpstr>.NET</vt:lpstr>
      <vt:lpstr>Database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de programmation</dc:title>
  <dc:creator>amine chagdani</dc:creator>
  <cp:lastModifiedBy>amine chagdani</cp:lastModifiedBy>
  <cp:revision>30</cp:revision>
  <dcterms:created xsi:type="dcterms:W3CDTF">2020-09-30T09:55:33Z</dcterms:created>
  <dcterms:modified xsi:type="dcterms:W3CDTF">2020-10-03T11:17:20Z</dcterms:modified>
</cp:coreProperties>
</file>