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51F5-AE7E-479E-877D-5436B14D3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E7A5D-147F-4D01-BE34-B97A2F538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18B0-858B-475D-88B4-88829F14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A922-EEE8-42A7-8AB0-B2F8DD26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3C44-B050-4DE2-B5FD-E75DA26A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64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2A92-86CA-4730-8C5F-D5712067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6B868-BB5A-4B22-9E57-1362B14D7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ACE8-7CA5-418F-96DF-4B987ECA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92690-4C47-4354-BC14-723B5857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EB26-2F17-458C-8ABA-E6D8476C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27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982CE-6724-43F7-B47E-52C93B8F2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3B501-2F11-432C-873F-A179063AF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18BD3-08B6-43A4-A680-C27161B1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A0D2-872B-4515-AA0D-7FB8E1D4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F078-0923-4F4E-9ADD-80C1A999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4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ADA7-FC8E-4E9D-970B-B744E8EA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04C0-9054-4301-AF40-FBE1573A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DD15-C89E-47B6-8270-514061A3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1BC5-43B8-4B1E-A316-4D24E569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0F0F-93B1-4D54-B94B-602CF5D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7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0BC-9C12-4FA9-B512-63E27672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0D6CD-CA09-4274-88D1-660DDFE5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6BE0-5D6C-4F46-998A-A3924E90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07C2-1C0C-49F4-827F-14A82758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6FA4-B440-4BF8-B891-5E663B83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8E5C-E24E-4AE4-8310-08E85CCB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B87C-D69B-4911-84E6-2DC206150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F094F-2924-4618-8AB0-60BC950A9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891F2-9C4C-4947-81D6-9AF41C15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63AC9-575F-4313-BCE0-9FA7704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2198D-81CF-481F-B724-29F30213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1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8FB8-6354-42F9-9ECF-576D3390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B7458-7958-4C78-A56C-338753DE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7058A-3E61-45CB-843B-F85EED51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85412-84E5-4F69-AA6E-DFF2BB092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8A9BD-BD09-48F7-A672-66D94A118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78584-7B21-42C2-A2E2-259372E9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6A532-211D-4268-B04E-2A62644A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A10A4-C68A-43DF-86DC-704BE24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1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BE21-F33E-4312-973C-E8FBB1A0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B60EA-1574-4A65-ADE9-CB6522CB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5E49A-041A-4841-AC80-465CCA9A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F0A89-0DB2-402D-A966-4571CF37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3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88BEE-4D89-4D30-89E9-4B739E05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51203-137D-468C-843F-0EA0C932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F1E2-AA59-48DA-8545-9AD0F778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13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E7EB-D687-45C0-A61B-7C9C0B38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48EA-6B7B-4423-A2DF-D9740A6B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ABF1C-BD58-4648-9800-BFBA21368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9B3D9-BA3B-408A-AAD3-23E183D2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03D7-3DD1-4BA8-9125-1665B6E7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672B8-E4A2-4011-856D-17612CDA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8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87D2-B0AE-42EC-BD21-95624DFE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03673-974F-44C2-BD1B-611EA3785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D7AB-0AB4-4E92-B046-38F9EA44D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E299-59C6-46B8-B420-AED48CDA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13C8-6B20-4871-873B-F02F6F17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DB48-3D1A-46D5-B836-6069AA5B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16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25A0F-4B76-4F9F-B90E-F4BC6DC4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5967-031C-4AC6-A759-387C7E086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F290A-93D4-4503-ADF6-C4D65BDD3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DB87-C0EA-4EB8-BDCD-D6B3FA526F0F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BE66-EE4F-4FCC-B90A-1C1239890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3765-A7AB-4F99-92F1-D05CAE095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54AA-20A7-4AF3-893D-223B2782F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6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ynamic-link_librar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Nuvola_apps_error.svg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mpcorp.wordpress.com/2015/08/03/collaboration-by-desig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ED18-50D2-48F7-B667-8C3CCDF06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5511"/>
            <a:ext cx="9144000" cy="1432807"/>
          </a:xfrm>
        </p:spPr>
        <p:txBody>
          <a:bodyPr/>
          <a:lstStyle/>
          <a:p>
            <a:r>
              <a:rPr lang="fr-FR" dirty="0"/>
              <a:t>Architecture Applicative</a:t>
            </a:r>
          </a:p>
        </p:txBody>
      </p:sp>
    </p:spTree>
    <p:extLst>
      <p:ext uri="{BB962C8B-B14F-4D97-AF65-F5344CB8AC3E}">
        <p14:creationId xmlns:p14="http://schemas.microsoft.com/office/powerpoint/2010/main" val="211168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0EB09D0-C636-4F26-B75A-185D50FC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1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5A22AF3-5064-4D91-AF1D-67A78B8FC0CD}"/>
              </a:ext>
            </a:extLst>
          </p:cNvPr>
          <p:cNvGrpSpPr/>
          <p:nvPr/>
        </p:nvGrpSpPr>
        <p:grpSpPr>
          <a:xfrm>
            <a:off x="3366052" y="1882847"/>
            <a:ext cx="5406887" cy="3578087"/>
            <a:chOff x="3366052" y="1639956"/>
            <a:chExt cx="5406887" cy="357808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9793404-2B76-43F1-926E-04329C7C1CED}"/>
                </a:ext>
              </a:extLst>
            </p:cNvPr>
            <p:cNvSpPr/>
            <p:nvPr/>
          </p:nvSpPr>
          <p:spPr>
            <a:xfrm>
              <a:off x="3366052" y="1639956"/>
              <a:ext cx="5406887" cy="35780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E7E1E3-1BFD-47B8-82A3-8E865573E3CD}"/>
                </a:ext>
              </a:extLst>
            </p:cNvPr>
            <p:cNvSpPr/>
            <p:nvPr/>
          </p:nvSpPr>
          <p:spPr>
            <a:xfrm>
              <a:off x="3657600" y="2014330"/>
              <a:ext cx="2252870" cy="7553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IRequestPersons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523D62-8F52-4246-BBA5-702FDA2E1750}"/>
                </a:ext>
              </a:extLst>
            </p:cNvPr>
            <p:cNvSpPr/>
            <p:nvPr/>
          </p:nvSpPr>
          <p:spPr>
            <a:xfrm>
              <a:off x="6629004" y="3818282"/>
              <a:ext cx="1966356" cy="7553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IObtainPersons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B48019-D9C5-4FFC-8EAC-CC12837E3554}"/>
                </a:ext>
              </a:extLst>
            </p:cNvPr>
            <p:cNvSpPr/>
            <p:nvPr/>
          </p:nvSpPr>
          <p:spPr>
            <a:xfrm>
              <a:off x="3657600" y="3818282"/>
              <a:ext cx="2252870" cy="7553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PersonReader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3D25BF-7832-465C-B70D-95089A1A34CF}"/>
                </a:ext>
              </a:extLst>
            </p:cNvPr>
            <p:cNvCxnSpPr>
              <a:stCxn id="12" idx="0"/>
              <a:endCxn id="8" idx="2"/>
            </p:cNvCxnSpPr>
            <p:nvPr/>
          </p:nvCxnSpPr>
          <p:spPr>
            <a:xfrm flipV="1">
              <a:off x="4784035" y="2769704"/>
              <a:ext cx="0" cy="104857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F9AF1D-2409-4A48-A851-D77E8CC3AD6A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910470" y="4438860"/>
            <a:ext cx="718534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D05C86-6520-4676-B5AB-1BEDED9516B5}"/>
              </a:ext>
            </a:extLst>
          </p:cNvPr>
          <p:cNvGrpSpPr/>
          <p:nvPr/>
        </p:nvGrpSpPr>
        <p:grpSpPr>
          <a:xfrm>
            <a:off x="725141" y="1882847"/>
            <a:ext cx="2455381" cy="1129748"/>
            <a:chOff x="298173" y="1639956"/>
            <a:chExt cx="2796209" cy="165652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ADAE9CD-3E84-484D-98B8-607518030717}"/>
                </a:ext>
              </a:extLst>
            </p:cNvPr>
            <p:cNvSpPr/>
            <p:nvPr/>
          </p:nvSpPr>
          <p:spPr>
            <a:xfrm>
              <a:off x="298173" y="1639956"/>
              <a:ext cx="2796209" cy="165652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85492A-DE6B-4F88-B977-C98BEF1623D4}"/>
                </a:ext>
              </a:extLst>
            </p:cNvPr>
            <p:cNvSpPr/>
            <p:nvPr/>
          </p:nvSpPr>
          <p:spPr>
            <a:xfrm>
              <a:off x="549965" y="2014330"/>
              <a:ext cx="2252870" cy="7553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ConsoleAdapter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EDBE6A-1B8B-4620-965D-CBA85FB27A9E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2924511" y="2395753"/>
            <a:ext cx="733089" cy="239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D4BB35-67B2-424A-9CA5-4C1013153E1D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8595360" y="4438860"/>
            <a:ext cx="814948" cy="32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0CA497-55D8-43CA-8CFC-C7EAF5510A72}"/>
              </a:ext>
            </a:extLst>
          </p:cNvPr>
          <p:cNvGrpSpPr/>
          <p:nvPr/>
        </p:nvGrpSpPr>
        <p:grpSpPr>
          <a:xfrm>
            <a:off x="732958" y="3147814"/>
            <a:ext cx="2455381" cy="1129748"/>
            <a:chOff x="298173" y="1639956"/>
            <a:chExt cx="2796209" cy="165652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2F5FB34-A3A7-4114-B724-4854564BF66B}"/>
                </a:ext>
              </a:extLst>
            </p:cNvPr>
            <p:cNvSpPr/>
            <p:nvPr/>
          </p:nvSpPr>
          <p:spPr>
            <a:xfrm>
              <a:off x="298173" y="1639956"/>
              <a:ext cx="2796209" cy="165652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D228FA-D628-4BB5-B8BF-40B13E9EFE3C}"/>
                </a:ext>
              </a:extLst>
            </p:cNvPr>
            <p:cNvSpPr/>
            <p:nvPr/>
          </p:nvSpPr>
          <p:spPr>
            <a:xfrm>
              <a:off x="549965" y="2014330"/>
              <a:ext cx="2252870" cy="7553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TestAdapter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C0ED51-9D96-4BB7-A119-B12EFDA33C0A}"/>
              </a:ext>
            </a:extLst>
          </p:cNvPr>
          <p:cNvCxnSpPr>
            <a:stCxn id="39" idx="3"/>
            <a:endCxn id="8" idx="1"/>
          </p:cNvCxnSpPr>
          <p:nvPr/>
        </p:nvCxnSpPr>
        <p:spPr>
          <a:xfrm flipV="1">
            <a:off x="2932328" y="2634908"/>
            <a:ext cx="725272" cy="102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317785-D188-4761-AC64-37CCD2BE0A74}"/>
              </a:ext>
            </a:extLst>
          </p:cNvPr>
          <p:cNvGrpSpPr/>
          <p:nvPr/>
        </p:nvGrpSpPr>
        <p:grpSpPr>
          <a:xfrm>
            <a:off x="9207973" y="3012595"/>
            <a:ext cx="2455381" cy="1129748"/>
            <a:chOff x="298173" y="1639956"/>
            <a:chExt cx="2796209" cy="1656521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CDC31D9-8434-46BE-885C-CE5AD2FD148D}"/>
                </a:ext>
              </a:extLst>
            </p:cNvPr>
            <p:cNvSpPr/>
            <p:nvPr/>
          </p:nvSpPr>
          <p:spPr>
            <a:xfrm>
              <a:off x="298173" y="1639956"/>
              <a:ext cx="2796209" cy="165652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700DAA-B27B-40EC-A43F-BB8A3F2B98D7}"/>
                </a:ext>
              </a:extLst>
            </p:cNvPr>
            <p:cNvSpPr/>
            <p:nvPr/>
          </p:nvSpPr>
          <p:spPr>
            <a:xfrm>
              <a:off x="549965" y="2014330"/>
              <a:ext cx="2252870" cy="7553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PersonFileAdapter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0389D9-0E86-4BD4-9F56-D1747507C248}"/>
              </a:ext>
            </a:extLst>
          </p:cNvPr>
          <p:cNvGrpSpPr/>
          <p:nvPr/>
        </p:nvGrpSpPr>
        <p:grpSpPr>
          <a:xfrm>
            <a:off x="9189207" y="4251673"/>
            <a:ext cx="2455381" cy="1129748"/>
            <a:chOff x="298173" y="1639956"/>
            <a:chExt cx="2796209" cy="16565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59C068A-D05F-4B44-B1E9-55280A8D35A3}"/>
                </a:ext>
              </a:extLst>
            </p:cNvPr>
            <p:cNvSpPr/>
            <p:nvPr/>
          </p:nvSpPr>
          <p:spPr>
            <a:xfrm>
              <a:off x="298173" y="1639956"/>
              <a:ext cx="2796209" cy="165652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07FE1E-5FB4-4430-B6BA-76D74C90CA2C}"/>
                </a:ext>
              </a:extLst>
            </p:cNvPr>
            <p:cNvSpPr/>
            <p:nvPr/>
          </p:nvSpPr>
          <p:spPr>
            <a:xfrm>
              <a:off x="549965" y="2014330"/>
              <a:ext cx="2252870" cy="7553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PersonDBAdapter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4C1A4B-4518-4392-93DC-D02CC39B8A8E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 flipV="1">
            <a:off x="8595360" y="3525501"/>
            <a:ext cx="833714" cy="91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EBC1ADBE-AD59-41B5-AC71-65C14EE9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780"/>
            <a:ext cx="10515600" cy="1113721"/>
          </a:xfrm>
        </p:spPr>
        <p:txBody>
          <a:bodyPr/>
          <a:lstStyle/>
          <a:p>
            <a:pPr algn="ctr"/>
            <a:r>
              <a:rPr lang="fr-FR" dirty="0"/>
              <a:t>Exemple hexagonale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0BC2EB-67DC-4A06-B607-C53BD169B5F5}"/>
              </a:ext>
            </a:extLst>
          </p:cNvPr>
          <p:cNvCxnSpPr/>
          <p:nvPr/>
        </p:nvCxnSpPr>
        <p:spPr>
          <a:xfrm>
            <a:off x="3280324" y="942975"/>
            <a:ext cx="0" cy="5672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9A04EE-538A-4DD3-80A5-67845898B9A1}"/>
              </a:ext>
            </a:extLst>
          </p:cNvPr>
          <p:cNvCxnSpPr/>
          <p:nvPr/>
        </p:nvCxnSpPr>
        <p:spPr>
          <a:xfrm>
            <a:off x="8976274" y="947014"/>
            <a:ext cx="0" cy="56721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AAD279-2111-4DB7-8C37-0CDD6C5D113D}"/>
              </a:ext>
            </a:extLst>
          </p:cNvPr>
          <p:cNvSpPr txBox="1"/>
          <p:nvPr/>
        </p:nvSpPr>
        <p:spPr>
          <a:xfrm>
            <a:off x="868025" y="5758488"/>
            <a:ext cx="21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PersonController</a:t>
            </a:r>
            <a:r>
              <a:rPr lang="fr-FR" dirty="0"/>
              <a:t> (</a:t>
            </a:r>
            <a:r>
              <a:rPr lang="fr-FR" dirty="0" err="1"/>
              <a:t>RestService</a:t>
            </a:r>
            <a:r>
              <a:rPr lang="fr-FR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7C382D-D879-4AA2-BBA8-87F11C142E50}"/>
              </a:ext>
            </a:extLst>
          </p:cNvPr>
          <p:cNvSpPr txBox="1"/>
          <p:nvPr/>
        </p:nvSpPr>
        <p:spPr>
          <a:xfrm>
            <a:off x="5170053" y="5697583"/>
            <a:ext cx="2199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PersonReaderService</a:t>
            </a:r>
            <a:endParaRPr lang="fr-FR" dirty="0"/>
          </a:p>
          <a:p>
            <a:pPr algn="ctr"/>
            <a:r>
              <a:rPr lang="fr-FR" dirty="0" err="1"/>
              <a:t>PersonWriterService</a:t>
            </a:r>
            <a:endParaRPr lang="fr-FR" dirty="0"/>
          </a:p>
          <a:p>
            <a:pPr algn="ctr"/>
            <a:r>
              <a:rPr lang="fr-FR" dirty="0" err="1"/>
              <a:t>XFacadeService</a:t>
            </a:r>
            <a:endParaRPr lang="fr-F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174E68-EC42-4859-9905-A8F723DEC21F}"/>
              </a:ext>
            </a:extLst>
          </p:cNvPr>
          <p:cNvSpPr txBox="1"/>
          <p:nvPr/>
        </p:nvSpPr>
        <p:spPr>
          <a:xfrm>
            <a:off x="9496820" y="5687611"/>
            <a:ext cx="21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PersonRepository</a:t>
            </a:r>
            <a:r>
              <a:rPr lang="fr-FR" dirty="0"/>
              <a:t> (ORM)</a:t>
            </a:r>
          </a:p>
        </p:txBody>
      </p:sp>
    </p:spTree>
    <p:extLst>
      <p:ext uri="{BB962C8B-B14F-4D97-AF65-F5344CB8AC3E}">
        <p14:creationId xmlns:p14="http://schemas.microsoft.com/office/powerpoint/2010/main" val="3769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B21DB2-BAAC-4B66-B8AC-52B09BFF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780"/>
            <a:ext cx="10515600" cy="1113721"/>
          </a:xfrm>
        </p:spPr>
        <p:txBody>
          <a:bodyPr/>
          <a:lstStyle/>
          <a:p>
            <a:pPr algn="ctr"/>
            <a:r>
              <a:rPr lang="fr-FR" dirty="0"/>
              <a:t>Choix d’architecture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Hybride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C4CE09-5AE0-41DE-A5DE-B9DD5ECB07F1}"/>
              </a:ext>
            </a:extLst>
          </p:cNvPr>
          <p:cNvSpPr/>
          <p:nvPr/>
        </p:nvSpPr>
        <p:spPr>
          <a:xfrm>
            <a:off x="5267325" y="560479"/>
            <a:ext cx="1419225" cy="8254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UI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12B358-A866-4B6D-9A2D-0C421AF40E42}"/>
              </a:ext>
            </a:extLst>
          </p:cNvPr>
          <p:cNvSpPr/>
          <p:nvPr/>
        </p:nvSpPr>
        <p:spPr>
          <a:xfrm>
            <a:off x="119062" y="1728788"/>
            <a:ext cx="11715750" cy="26860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C752F-0AF1-4780-B0C4-0B465F3BD5B8}"/>
              </a:ext>
            </a:extLst>
          </p:cNvPr>
          <p:cNvSpPr/>
          <p:nvPr/>
        </p:nvSpPr>
        <p:spPr>
          <a:xfrm>
            <a:off x="119062" y="4793456"/>
            <a:ext cx="11844338" cy="184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721632-8D19-4F82-B7E5-4148C6C0992D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976937" y="1385889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B1B07-274C-471C-BC13-40DF092094C4}"/>
              </a:ext>
            </a:extLst>
          </p:cNvPr>
          <p:cNvSpPr txBox="1"/>
          <p:nvPr/>
        </p:nvSpPr>
        <p:spPr>
          <a:xfrm>
            <a:off x="6215064" y="1316593"/>
            <a:ext cx="160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5094A9-35A8-4D6A-BF18-50DD653103A4}"/>
              </a:ext>
            </a:extLst>
          </p:cNvPr>
          <p:cNvSpPr/>
          <p:nvPr/>
        </p:nvSpPr>
        <p:spPr>
          <a:xfrm>
            <a:off x="1159547" y="2542366"/>
            <a:ext cx="1385888" cy="111372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Microservice1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5376EE-4F0D-40AE-86B0-96E87DE154C2}"/>
              </a:ext>
            </a:extLst>
          </p:cNvPr>
          <p:cNvSpPr/>
          <p:nvPr/>
        </p:nvSpPr>
        <p:spPr>
          <a:xfrm>
            <a:off x="5035273" y="2588755"/>
            <a:ext cx="1385888" cy="111372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Microservice2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2ADA94-E330-4492-B77D-CD27BB9DD874}"/>
              </a:ext>
            </a:extLst>
          </p:cNvPr>
          <p:cNvSpPr/>
          <p:nvPr/>
        </p:nvSpPr>
        <p:spPr>
          <a:xfrm>
            <a:off x="9170152" y="2563797"/>
            <a:ext cx="1385888" cy="111372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Microservice3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4DD1B6A1-FE3E-4BFB-B373-7BD99E4626DF}"/>
              </a:ext>
            </a:extLst>
          </p:cNvPr>
          <p:cNvSpPr/>
          <p:nvPr/>
        </p:nvSpPr>
        <p:spPr>
          <a:xfrm>
            <a:off x="1428750" y="5472112"/>
            <a:ext cx="819150" cy="9990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Tables1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3F5074C9-16B9-4E41-AB60-C6B2C2BE58E5}"/>
              </a:ext>
            </a:extLst>
          </p:cNvPr>
          <p:cNvSpPr/>
          <p:nvPr/>
        </p:nvSpPr>
        <p:spPr>
          <a:xfrm>
            <a:off x="5157787" y="5472112"/>
            <a:ext cx="819150" cy="9990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Tables3</a:t>
            </a: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7468F79A-3DFE-4378-B21D-0D1F8578C32A}"/>
              </a:ext>
            </a:extLst>
          </p:cNvPr>
          <p:cNvSpPr/>
          <p:nvPr/>
        </p:nvSpPr>
        <p:spPr>
          <a:xfrm>
            <a:off x="9365459" y="5472112"/>
            <a:ext cx="819150" cy="9990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Tables3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22F0A2-0CEA-46E2-897B-B7117FF22962}"/>
              </a:ext>
            </a:extLst>
          </p:cNvPr>
          <p:cNvSpPr txBox="1"/>
          <p:nvPr/>
        </p:nvSpPr>
        <p:spPr>
          <a:xfrm>
            <a:off x="5454253" y="1755171"/>
            <a:ext cx="117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 End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7A59B7C-32B2-4D39-98CC-FAF9449B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2112" y="2047099"/>
            <a:ext cx="331237" cy="445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EBBBB4-84A3-4269-93E8-5694AC34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62599" y="2064545"/>
            <a:ext cx="331237" cy="4451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715A78-7078-4255-AB3C-D8C484DA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03108" y="2023980"/>
            <a:ext cx="331237" cy="4451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890753-A518-449C-B4FF-C801BA794CE8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2545435" y="3099227"/>
            <a:ext cx="2489838" cy="4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A559DF-E9F9-4B86-896E-56450D0ED714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6421161" y="3120658"/>
            <a:ext cx="2748991" cy="2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AA43C8C-A67B-4170-ABE9-3362B8D26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06619" y="2791910"/>
            <a:ext cx="707410" cy="7074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9C66B7B-880E-4411-A32B-782F0DFDB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6513" y="2791910"/>
            <a:ext cx="707410" cy="70741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7D59DF-BA85-4491-AFC3-181ECF264CFB}"/>
              </a:ext>
            </a:extLst>
          </p:cNvPr>
          <p:cNvCxnSpPr>
            <a:stCxn id="9" idx="2"/>
          </p:cNvCxnSpPr>
          <p:nvPr/>
        </p:nvCxnSpPr>
        <p:spPr>
          <a:xfrm>
            <a:off x="5976937" y="4414838"/>
            <a:ext cx="0" cy="37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Top Corners One Rounded and One Snipped 47">
            <a:extLst>
              <a:ext uri="{FF2B5EF4-FFF2-40B4-BE49-F238E27FC236}">
                <a16:creationId xmlns:a16="http://schemas.microsoft.com/office/drawing/2014/main" id="{EDCDE0D8-EC36-408B-9240-12E99F6352A2}"/>
              </a:ext>
            </a:extLst>
          </p:cNvPr>
          <p:cNvSpPr/>
          <p:nvPr/>
        </p:nvSpPr>
        <p:spPr>
          <a:xfrm>
            <a:off x="1245277" y="3767431"/>
            <a:ext cx="1169312" cy="447381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Entities1</a:t>
            </a:r>
          </a:p>
        </p:txBody>
      </p:sp>
      <p:sp>
        <p:nvSpPr>
          <p:cNvPr id="53" name="Rectangle: Top Corners One Rounded and One Snipped 52">
            <a:extLst>
              <a:ext uri="{FF2B5EF4-FFF2-40B4-BE49-F238E27FC236}">
                <a16:creationId xmlns:a16="http://schemas.microsoft.com/office/drawing/2014/main" id="{33690A99-EEED-4605-85C8-41680CEB2A8E}"/>
              </a:ext>
            </a:extLst>
          </p:cNvPr>
          <p:cNvSpPr/>
          <p:nvPr/>
        </p:nvSpPr>
        <p:spPr>
          <a:xfrm>
            <a:off x="5129213" y="3778148"/>
            <a:ext cx="1169312" cy="447381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Entites2</a:t>
            </a:r>
          </a:p>
        </p:txBody>
      </p:sp>
      <p:sp>
        <p:nvSpPr>
          <p:cNvPr id="55" name="Rectangle: Top Corners One Rounded and One Snipped 54">
            <a:extLst>
              <a:ext uri="{FF2B5EF4-FFF2-40B4-BE49-F238E27FC236}">
                <a16:creationId xmlns:a16="http://schemas.microsoft.com/office/drawing/2014/main" id="{9320DB59-80BE-4AA0-B450-AAE347F677ED}"/>
              </a:ext>
            </a:extLst>
          </p:cNvPr>
          <p:cNvSpPr/>
          <p:nvPr/>
        </p:nvSpPr>
        <p:spPr>
          <a:xfrm>
            <a:off x="9278440" y="3767430"/>
            <a:ext cx="1169312" cy="447381"/>
          </a:xfrm>
          <a:prstGeom prst="snip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Entites3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7B7EC9-B195-4CAD-A987-C2210330A8E6}"/>
              </a:ext>
            </a:extLst>
          </p:cNvPr>
          <p:cNvSpPr txBox="1"/>
          <p:nvPr/>
        </p:nvSpPr>
        <p:spPr>
          <a:xfrm>
            <a:off x="5093736" y="4917136"/>
            <a:ext cx="18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24358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B16B-6D18-4B37-9C35-D00B1A16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935D01F-7397-4C5F-B965-1925020E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780"/>
            <a:ext cx="10515600" cy="1113721"/>
          </a:xfrm>
        </p:spPr>
        <p:txBody>
          <a:bodyPr/>
          <a:lstStyle/>
          <a:p>
            <a:pPr algn="ctr"/>
            <a:r>
              <a:rPr lang="fr-FR" dirty="0"/>
              <a:t>Angular Logic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26F731-F69B-4F4E-9893-90DA86453035}"/>
              </a:ext>
            </a:extLst>
          </p:cNvPr>
          <p:cNvGrpSpPr/>
          <p:nvPr/>
        </p:nvGrpSpPr>
        <p:grpSpPr>
          <a:xfrm>
            <a:off x="36457" y="867973"/>
            <a:ext cx="4727715" cy="2231735"/>
            <a:chOff x="1142997" y="948787"/>
            <a:chExt cx="4727715" cy="22317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FCEB44-D9D2-4130-91CE-F09AB0235E52}"/>
                </a:ext>
              </a:extLst>
            </p:cNvPr>
            <p:cNvGrpSpPr/>
            <p:nvPr/>
          </p:nvGrpSpPr>
          <p:grpSpPr>
            <a:xfrm>
              <a:off x="1142997" y="948787"/>
              <a:ext cx="4727715" cy="2231735"/>
              <a:chOff x="4903304" y="927652"/>
              <a:chExt cx="3127514" cy="227937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763DAAB-1CFF-4E3C-9FB8-C0559E2C892D}"/>
                  </a:ext>
                </a:extLst>
              </p:cNvPr>
              <p:cNvSpPr/>
              <p:nvPr/>
            </p:nvSpPr>
            <p:spPr>
              <a:xfrm>
                <a:off x="4903305" y="1428289"/>
                <a:ext cx="3127513" cy="177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2B66F4-C295-4F82-8DB6-80A0E136EBC2}"/>
                  </a:ext>
                </a:extLst>
              </p:cNvPr>
              <p:cNvSpPr/>
              <p:nvPr/>
            </p:nvSpPr>
            <p:spPr>
              <a:xfrm>
                <a:off x="4903304" y="927652"/>
                <a:ext cx="3127513" cy="530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Composant Angular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91320D-3D9D-4F25-B081-11F27F7333B2}"/>
                </a:ext>
              </a:extLst>
            </p:cNvPr>
            <p:cNvGrpSpPr/>
            <p:nvPr/>
          </p:nvGrpSpPr>
          <p:grpSpPr>
            <a:xfrm>
              <a:off x="3776866" y="1963715"/>
              <a:ext cx="1934818" cy="1003126"/>
              <a:chOff x="4903304" y="1025802"/>
              <a:chExt cx="3127515" cy="218122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38CFDE-0589-4140-B08E-FABCD88A8BB1}"/>
                  </a:ext>
                </a:extLst>
              </p:cNvPr>
              <p:cNvSpPr/>
              <p:nvPr/>
            </p:nvSpPr>
            <p:spPr>
              <a:xfrm>
                <a:off x="4903306" y="1428289"/>
                <a:ext cx="3127513" cy="177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HTML/CSS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23CAEC5-797F-4633-A436-5A4A0D78592E}"/>
                  </a:ext>
                </a:extLst>
              </p:cNvPr>
              <p:cNvSpPr/>
              <p:nvPr/>
            </p:nvSpPr>
            <p:spPr>
              <a:xfrm>
                <a:off x="4903304" y="1025802"/>
                <a:ext cx="3127512" cy="53008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Template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7A047E-4031-4D87-8E0F-35095FF3C643}"/>
                </a:ext>
              </a:extLst>
            </p:cNvPr>
            <p:cNvGrpSpPr/>
            <p:nvPr/>
          </p:nvGrpSpPr>
          <p:grpSpPr>
            <a:xfrm>
              <a:off x="1272208" y="1896566"/>
              <a:ext cx="1934816" cy="1070276"/>
              <a:chOff x="4903304" y="927652"/>
              <a:chExt cx="3127514" cy="227937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B0F5CC-5D09-47C6-98A5-2C58EE3E58A6}"/>
                  </a:ext>
                </a:extLst>
              </p:cNvPr>
              <p:cNvSpPr/>
              <p:nvPr/>
            </p:nvSpPr>
            <p:spPr>
              <a:xfrm>
                <a:off x="4903305" y="1428289"/>
                <a:ext cx="3127513" cy="177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TypeScript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Input/Output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77E38-69DC-4B86-B418-244C525BB9DE}"/>
                  </a:ext>
                </a:extLst>
              </p:cNvPr>
              <p:cNvSpPr/>
              <p:nvPr/>
            </p:nvSpPr>
            <p:spPr>
              <a:xfrm>
                <a:off x="4903304" y="927652"/>
                <a:ext cx="3127513" cy="530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Component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D191A0-B39B-48B5-93F1-209F3A5E829B}"/>
              </a:ext>
            </a:extLst>
          </p:cNvPr>
          <p:cNvGrpSpPr/>
          <p:nvPr/>
        </p:nvGrpSpPr>
        <p:grpSpPr>
          <a:xfrm>
            <a:off x="5675248" y="1304673"/>
            <a:ext cx="1653209" cy="1113721"/>
            <a:chOff x="4903304" y="927652"/>
            <a:chExt cx="3127514" cy="22793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13AF8-FA73-4862-A607-30D7661AFE1F}"/>
                </a:ext>
              </a:extLst>
            </p:cNvPr>
            <p:cNvSpPr/>
            <p:nvPr/>
          </p:nvSpPr>
          <p:spPr>
            <a:xfrm>
              <a:off x="4903305" y="1428289"/>
              <a:ext cx="3127513" cy="1778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Service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04A8F7-40B9-454B-BAC9-C381329BD83E}"/>
                </a:ext>
              </a:extLst>
            </p:cNvPr>
            <p:cNvSpPr/>
            <p:nvPr/>
          </p:nvSpPr>
          <p:spPr>
            <a:xfrm>
              <a:off x="4903304" y="927652"/>
              <a:ext cx="3127513" cy="530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Injector</a:t>
              </a:r>
              <a:endParaRPr lang="fr-FR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8C8000-EE2C-4534-88BF-A909BA167AD3}"/>
              </a:ext>
            </a:extLst>
          </p:cNvPr>
          <p:cNvGrpSpPr/>
          <p:nvPr/>
        </p:nvGrpSpPr>
        <p:grpSpPr>
          <a:xfrm>
            <a:off x="8155059" y="1799094"/>
            <a:ext cx="1653209" cy="1113721"/>
            <a:chOff x="4903304" y="927652"/>
            <a:chExt cx="3127514" cy="227937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B953A7-2B00-49D8-A548-4D627FD2DFED}"/>
                </a:ext>
              </a:extLst>
            </p:cNvPr>
            <p:cNvSpPr/>
            <p:nvPr/>
          </p:nvSpPr>
          <p:spPr>
            <a:xfrm>
              <a:off x="4903305" y="1428289"/>
              <a:ext cx="3127513" cy="1778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ProxyService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698674-7D5B-4A8A-9C2D-45B2301EDF55}"/>
                </a:ext>
              </a:extLst>
            </p:cNvPr>
            <p:cNvSpPr/>
            <p:nvPr/>
          </p:nvSpPr>
          <p:spPr>
            <a:xfrm>
              <a:off x="4903304" y="927652"/>
              <a:ext cx="3127513" cy="530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Injector</a:t>
              </a:r>
              <a:endParaRPr lang="fr-FR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D3C581-64BA-43E0-8A1F-51D6D13B4B29}"/>
              </a:ext>
            </a:extLst>
          </p:cNvPr>
          <p:cNvGrpSpPr/>
          <p:nvPr/>
        </p:nvGrpSpPr>
        <p:grpSpPr>
          <a:xfrm>
            <a:off x="5675248" y="2660457"/>
            <a:ext cx="1653209" cy="1113721"/>
            <a:chOff x="4903304" y="927652"/>
            <a:chExt cx="3127514" cy="227937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831DE18-B7D7-4494-83E1-8AC899ED7505}"/>
                </a:ext>
              </a:extLst>
            </p:cNvPr>
            <p:cNvSpPr/>
            <p:nvPr/>
          </p:nvSpPr>
          <p:spPr>
            <a:xfrm>
              <a:off x="4903305" y="1428289"/>
              <a:ext cx="3127513" cy="1778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Service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4639C-2C19-4D3F-9577-CFCD499E75B3}"/>
                </a:ext>
              </a:extLst>
            </p:cNvPr>
            <p:cNvSpPr/>
            <p:nvPr/>
          </p:nvSpPr>
          <p:spPr>
            <a:xfrm>
              <a:off x="4903304" y="927652"/>
              <a:ext cx="3127513" cy="530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Injector</a:t>
              </a:r>
              <a:endParaRPr lang="fr-FR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0A0FB8-C52A-4F2B-A550-DF9B47A25F91}"/>
              </a:ext>
            </a:extLst>
          </p:cNvPr>
          <p:cNvGrpSpPr/>
          <p:nvPr/>
        </p:nvGrpSpPr>
        <p:grpSpPr>
          <a:xfrm>
            <a:off x="5608989" y="4075827"/>
            <a:ext cx="1653209" cy="1113721"/>
            <a:chOff x="4903304" y="927652"/>
            <a:chExt cx="3127514" cy="22793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B7C45D-D679-478F-9F66-FA5EE5ED91E4}"/>
                </a:ext>
              </a:extLst>
            </p:cNvPr>
            <p:cNvSpPr/>
            <p:nvPr/>
          </p:nvSpPr>
          <p:spPr>
            <a:xfrm>
              <a:off x="4903305" y="1428289"/>
              <a:ext cx="3127513" cy="1778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Service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B6800D-3A62-4DE9-955D-AD9A4B57FDED}"/>
                </a:ext>
              </a:extLst>
            </p:cNvPr>
            <p:cNvSpPr/>
            <p:nvPr/>
          </p:nvSpPr>
          <p:spPr>
            <a:xfrm>
              <a:off x="4903304" y="927652"/>
              <a:ext cx="3127513" cy="530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Injector</a:t>
              </a:r>
              <a:endParaRPr lang="fr-FR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BF4185-D319-4161-94ED-5899BCA105FA}"/>
              </a:ext>
            </a:extLst>
          </p:cNvPr>
          <p:cNvGrpSpPr/>
          <p:nvPr/>
        </p:nvGrpSpPr>
        <p:grpSpPr>
          <a:xfrm>
            <a:off x="8282607" y="3429000"/>
            <a:ext cx="1653209" cy="1113721"/>
            <a:chOff x="4903304" y="927652"/>
            <a:chExt cx="3127514" cy="22793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DE56F5-C14B-4FF3-B9E0-6093D22F72BF}"/>
                </a:ext>
              </a:extLst>
            </p:cNvPr>
            <p:cNvSpPr/>
            <p:nvPr/>
          </p:nvSpPr>
          <p:spPr>
            <a:xfrm>
              <a:off x="4903305" y="1428289"/>
              <a:ext cx="3127513" cy="1778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ProxyService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696199-D536-4D7D-9034-E81DC4938485}"/>
                </a:ext>
              </a:extLst>
            </p:cNvPr>
            <p:cNvSpPr/>
            <p:nvPr/>
          </p:nvSpPr>
          <p:spPr>
            <a:xfrm>
              <a:off x="4903304" y="927652"/>
              <a:ext cx="3127513" cy="530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Injector</a:t>
              </a:r>
              <a:endParaRPr lang="fr-FR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96432A-E0DE-4073-9830-33CA0DB2CE9C}"/>
              </a:ext>
            </a:extLst>
          </p:cNvPr>
          <p:cNvGrpSpPr/>
          <p:nvPr/>
        </p:nvGrpSpPr>
        <p:grpSpPr>
          <a:xfrm>
            <a:off x="10373122" y="2599572"/>
            <a:ext cx="1653209" cy="1113721"/>
            <a:chOff x="4903304" y="927652"/>
            <a:chExt cx="3127514" cy="22793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3B6B47-775A-44F9-8643-2DA52166DE97}"/>
                </a:ext>
              </a:extLst>
            </p:cNvPr>
            <p:cNvSpPr/>
            <p:nvPr/>
          </p:nvSpPr>
          <p:spPr>
            <a:xfrm>
              <a:off x="4903305" y="1428289"/>
              <a:ext cx="3127513" cy="1778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Http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92F6ED-29FC-421A-872E-F8ADC2E3AB62}"/>
                </a:ext>
              </a:extLst>
            </p:cNvPr>
            <p:cNvSpPr/>
            <p:nvPr/>
          </p:nvSpPr>
          <p:spPr>
            <a:xfrm>
              <a:off x="4903304" y="927652"/>
              <a:ext cx="3127513" cy="530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BackEnd</a:t>
              </a:r>
              <a:endParaRPr lang="fr-FR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1AA955-B377-4ECE-9A03-7D2FBA58BC43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9808268" y="2478262"/>
            <a:ext cx="564855" cy="80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85EB2D-4F5D-4721-898E-CFEA1B5F4D8E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9935816" y="3278740"/>
            <a:ext cx="437307" cy="82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BC1C02-8626-421F-B7A6-DC390EFBFC9B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7328457" y="1983841"/>
            <a:ext cx="826603" cy="49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57BE99-09DF-485F-84F1-0693DFF81966}"/>
              </a:ext>
            </a:extLst>
          </p:cNvPr>
          <p:cNvCxnSpPr>
            <a:stCxn id="22" idx="3"/>
            <a:endCxn id="36" idx="1"/>
          </p:cNvCxnSpPr>
          <p:nvPr/>
        </p:nvCxnSpPr>
        <p:spPr>
          <a:xfrm>
            <a:off x="7328457" y="1983841"/>
            <a:ext cx="954151" cy="212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579E98-599D-4FC6-9BA9-AAA2DFEFC180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7328457" y="3339625"/>
            <a:ext cx="954151" cy="76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ED7AB1-8C30-4B74-B270-E7F8BD996F3A}"/>
              </a:ext>
            </a:extLst>
          </p:cNvPr>
          <p:cNvCxnSpPr>
            <a:stCxn id="33" idx="3"/>
            <a:endCxn id="27" idx="1"/>
          </p:cNvCxnSpPr>
          <p:nvPr/>
        </p:nvCxnSpPr>
        <p:spPr>
          <a:xfrm flipV="1">
            <a:off x="7262198" y="2478262"/>
            <a:ext cx="892862" cy="227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802701-556E-4905-B450-B6223DAA2A6D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4764172" y="1983841"/>
            <a:ext cx="911077" cy="2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39CF01-635C-48E7-840C-9C3545AD5489}"/>
              </a:ext>
            </a:extLst>
          </p:cNvPr>
          <p:cNvCxnSpPr>
            <a:stCxn id="19" idx="3"/>
            <a:endCxn id="30" idx="1"/>
          </p:cNvCxnSpPr>
          <p:nvPr/>
        </p:nvCxnSpPr>
        <p:spPr>
          <a:xfrm>
            <a:off x="4764172" y="2228928"/>
            <a:ext cx="911077" cy="111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C666E-E439-4E09-BBDD-83662A41A311}"/>
              </a:ext>
            </a:extLst>
          </p:cNvPr>
          <p:cNvGrpSpPr/>
          <p:nvPr/>
        </p:nvGrpSpPr>
        <p:grpSpPr>
          <a:xfrm>
            <a:off x="36455" y="3268118"/>
            <a:ext cx="4727715" cy="2231735"/>
            <a:chOff x="1142997" y="948787"/>
            <a:chExt cx="4727715" cy="223173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53A66EF-1B71-48F8-9685-462DB6A79678}"/>
                </a:ext>
              </a:extLst>
            </p:cNvPr>
            <p:cNvGrpSpPr/>
            <p:nvPr/>
          </p:nvGrpSpPr>
          <p:grpSpPr>
            <a:xfrm>
              <a:off x="1142997" y="948787"/>
              <a:ext cx="4727715" cy="2231735"/>
              <a:chOff x="4903304" y="927652"/>
              <a:chExt cx="3127514" cy="227937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6AAA09E-3340-4D0D-B81C-3D967D2138F9}"/>
                  </a:ext>
                </a:extLst>
              </p:cNvPr>
              <p:cNvSpPr/>
              <p:nvPr/>
            </p:nvSpPr>
            <p:spPr>
              <a:xfrm>
                <a:off x="4903305" y="1428289"/>
                <a:ext cx="3127513" cy="177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ED911AA-7BC8-4C64-A43C-BC518AD75B46}"/>
                  </a:ext>
                </a:extLst>
              </p:cNvPr>
              <p:cNvSpPr/>
              <p:nvPr/>
            </p:nvSpPr>
            <p:spPr>
              <a:xfrm>
                <a:off x="4903304" y="927652"/>
                <a:ext cx="3127513" cy="530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Composant Angular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8F94509-32C9-4ED0-B5DE-7074D87DCFDF}"/>
                </a:ext>
              </a:extLst>
            </p:cNvPr>
            <p:cNvGrpSpPr/>
            <p:nvPr/>
          </p:nvGrpSpPr>
          <p:grpSpPr>
            <a:xfrm>
              <a:off x="3776866" y="1963715"/>
              <a:ext cx="1934818" cy="1003126"/>
              <a:chOff x="4903304" y="1025802"/>
              <a:chExt cx="3127515" cy="218122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7A6E2D8-738C-4885-AB9A-5C5C30001305}"/>
                  </a:ext>
                </a:extLst>
              </p:cNvPr>
              <p:cNvSpPr/>
              <p:nvPr/>
            </p:nvSpPr>
            <p:spPr>
              <a:xfrm>
                <a:off x="4903306" y="1428289"/>
                <a:ext cx="3127513" cy="177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HTML/CSS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E6459FB-36B9-4918-A954-769FF0C9503A}"/>
                  </a:ext>
                </a:extLst>
              </p:cNvPr>
              <p:cNvSpPr/>
              <p:nvPr/>
            </p:nvSpPr>
            <p:spPr>
              <a:xfrm>
                <a:off x="4903304" y="1025802"/>
                <a:ext cx="3127512" cy="53008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Template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1EFE70-5F48-4ACC-B1D5-0C2DA6A56396}"/>
                </a:ext>
              </a:extLst>
            </p:cNvPr>
            <p:cNvGrpSpPr/>
            <p:nvPr/>
          </p:nvGrpSpPr>
          <p:grpSpPr>
            <a:xfrm>
              <a:off x="1272208" y="1896566"/>
              <a:ext cx="1934816" cy="1070276"/>
              <a:chOff x="4903304" y="927652"/>
              <a:chExt cx="3127514" cy="227937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4A748C5-A821-458E-9C76-C5B1D300D6EB}"/>
                  </a:ext>
                </a:extLst>
              </p:cNvPr>
              <p:cNvSpPr/>
              <p:nvPr/>
            </p:nvSpPr>
            <p:spPr>
              <a:xfrm>
                <a:off x="4903305" y="1428289"/>
                <a:ext cx="3127513" cy="17787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TypeScript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Input/Output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6C1724D-7AD4-4411-9140-64640E6E6A95}"/>
                  </a:ext>
                </a:extLst>
              </p:cNvPr>
              <p:cNvSpPr/>
              <p:nvPr/>
            </p:nvSpPr>
            <p:spPr>
              <a:xfrm>
                <a:off x="4903304" y="927652"/>
                <a:ext cx="3127513" cy="530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Component</a:t>
                </a:r>
              </a:p>
            </p:txBody>
          </p:sp>
        </p:grp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1BBF76-F16C-42E5-9C7F-B3E45E8BE137}"/>
              </a:ext>
            </a:extLst>
          </p:cNvPr>
          <p:cNvCxnSpPr>
            <a:cxnSpLocks/>
            <a:stCxn id="65" idx="3"/>
            <a:endCxn id="33" idx="1"/>
          </p:cNvCxnSpPr>
          <p:nvPr/>
        </p:nvCxnSpPr>
        <p:spPr>
          <a:xfrm>
            <a:off x="4764170" y="4629073"/>
            <a:ext cx="844820" cy="12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57A03F1-24D3-4212-BE73-232DA25FCE1A}"/>
              </a:ext>
            </a:extLst>
          </p:cNvPr>
          <p:cNvSpPr/>
          <p:nvPr/>
        </p:nvSpPr>
        <p:spPr>
          <a:xfrm>
            <a:off x="5675248" y="5629275"/>
            <a:ext cx="4260567" cy="1071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31824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936D98-22DA-412E-A4FB-6A576051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9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44918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A578-9DE3-4A95-B993-6E18F8BE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780"/>
            <a:ext cx="10515600" cy="1113721"/>
          </a:xfrm>
        </p:spPr>
        <p:txBody>
          <a:bodyPr/>
          <a:lstStyle/>
          <a:p>
            <a:pPr algn="ctr"/>
            <a:r>
              <a:rPr lang="fr-FR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6D52-ED3F-4F12-A1B2-FB9E5BFA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957"/>
            <a:ext cx="10515600" cy="5398030"/>
          </a:xfrm>
        </p:spPr>
        <p:txBody>
          <a:bodyPr>
            <a:normAutofit/>
          </a:bodyPr>
          <a:lstStyle/>
          <a:p>
            <a:r>
              <a:rPr lang="fr-FR" sz="1800" dirty="0"/>
              <a:t>Model : Communiquent avec la base de données </a:t>
            </a:r>
          </a:p>
          <a:p>
            <a:r>
              <a:rPr lang="fr-FR" sz="1800" dirty="0"/>
              <a:t>Vue : Présentation de l'interface utilisateur</a:t>
            </a:r>
          </a:p>
          <a:p>
            <a:r>
              <a:rPr lang="fr-FR" sz="1800" dirty="0"/>
              <a:t>Control : Actions effectuées par les utilisateurs</a:t>
            </a:r>
          </a:p>
          <a:p>
            <a:endParaRPr lang="fr-FR" sz="1800" dirty="0"/>
          </a:p>
          <a:p>
            <a:pPr marL="0" indent="0">
              <a:buNone/>
            </a:pPr>
            <a:r>
              <a:rPr lang="fr-FR" sz="1800" b="1" u="sng" dirty="0"/>
              <a:t>Problématiques :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Dépendance entre Vue et Control</a:t>
            </a:r>
          </a:p>
          <a:p>
            <a:pPr marL="0" indent="0">
              <a:buNone/>
            </a:pPr>
            <a:r>
              <a:rPr lang="fr-FR" sz="1800" dirty="0"/>
              <a:t>Nombre de fichiers énorme (*3)</a:t>
            </a:r>
          </a:p>
          <a:p>
            <a:pPr marL="0" indent="0">
              <a:buNone/>
            </a:pPr>
            <a:r>
              <a:rPr lang="fr-FR" sz="1800" dirty="0"/>
              <a:t>Difficulté de migration technique</a:t>
            </a:r>
          </a:p>
          <a:p>
            <a:pPr marL="0" indent="0">
              <a:buNone/>
            </a:pPr>
            <a:r>
              <a:rPr lang="fr-FR" sz="1800" dirty="0"/>
              <a:t>Concentration sur les parties technique</a:t>
            </a:r>
          </a:p>
        </p:txBody>
      </p:sp>
    </p:spTree>
    <p:extLst>
      <p:ext uri="{BB962C8B-B14F-4D97-AF65-F5344CB8AC3E}">
        <p14:creationId xmlns:p14="http://schemas.microsoft.com/office/powerpoint/2010/main" val="232058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A98CA6-99FB-41E1-80FD-17B45FB6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478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DDD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1227C-21D9-4535-9FD2-CCDA2DF2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713"/>
            <a:ext cx="10515600" cy="539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Domain-Driven Design est une approche du développement logiciel axée sur le domaine ou la sphère de connaissances des utilisateurs.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Elle s'intéresse aux besoins complexes des utilisateurs du logiciel : on ne gaspille pas ses forces à des choses inutiles.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Un de ses objectifs est de définir une vision et un langage partagés par toutes les personnes impliquées dans la construction d’une application, afin de mieux en appréhender la complexité.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3F71ED-0FD7-4105-B86F-378CB03F87E9}"/>
              </a:ext>
            </a:extLst>
          </p:cNvPr>
          <p:cNvGrpSpPr/>
          <p:nvPr/>
        </p:nvGrpSpPr>
        <p:grpSpPr>
          <a:xfrm>
            <a:off x="1147837" y="3673102"/>
            <a:ext cx="8976910" cy="3328416"/>
            <a:chOff x="1147837" y="3368304"/>
            <a:chExt cx="8976910" cy="33284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59D6BD-0F8B-445E-9621-730F95B30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69510" y="3368304"/>
              <a:ext cx="5361432" cy="332841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BDABB9-300A-4D1E-BDF1-4C1BA58B34A8}"/>
                </a:ext>
              </a:extLst>
            </p:cNvPr>
            <p:cNvSpPr/>
            <p:nvPr/>
          </p:nvSpPr>
          <p:spPr>
            <a:xfrm>
              <a:off x="1147837" y="4557596"/>
              <a:ext cx="30582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Technique</a:t>
              </a:r>
              <a:endPara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5DF6B4-0B6E-4827-A5EF-FD0EE56DE56D}"/>
                </a:ext>
              </a:extLst>
            </p:cNvPr>
            <p:cNvSpPr/>
            <p:nvPr/>
          </p:nvSpPr>
          <p:spPr>
            <a:xfrm>
              <a:off x="7985956" y="3788970"/>
              <a:ext cx="213879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Métier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33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ervices vs Monolithic architecture | by Bhagwati Malav | Hash#Include  | Medium">
            <a:extLst>
              <a:ext uri="{FF2B5EF4-FFF2-40B4-BE49-F238E27FC236}">
                <a16:creationId xmlns:a16="http://schemas.microsoft.com/office/drawing/2014/main" id="{F9C3E07D-DDD7-49EC-943F-CDD1643D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941"/>
            <a:ext cx="12192000" cy="60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9B53AA9-9158-409A-9829-B7BAE4DE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780"/>
            <a:ext cx="10515600" cy="1113721"/>
          </a:xfrm>
        </p:spPr>
        <p:txBody>
          <a:bodyPr/>
          <a:lstStyle/>
          <a:p>
            <a:pPr algn="ctr"/>
            <a:r>
              <a:rPr lang="fr-FR" dirty="0"/>
              <a:t>Monolithique VS Micro service</a:t>
            </a:r>
          </a:p>
        </p:txBody>
      </p:sp>
    </p:spTree>
    <p:extLst>
      <p:ext uri="{BB962C8B-B14F-4D97-AF65-F5344CB8AC3E}">
        <p14:creationId xmlns:p14="http://schemas.microsoft.com/office/powerpoint/2010/main" val="137077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14FFDC-6C73-4938-97BF-5A701146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780"/>
            <a:ext cx="10515600" cy="1113721"/>
          </a:xfrm>
        </p:spPr>
        <p:txBody>
          <a:bodyPr/>
          <a:lstStyle/>
          <a:p>
            <a:pPr algn="ctr"/>
            <a:r>
              <a:rPr lang="fr-FR" dirty="0"/>
              <a:t>Architecture hexagonale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729A7E-3A3E-4EA9-9399-ABFE9942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957"/>
            <a:ext cx="10515600" cy="539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Appelée aussi Port/Adapter</a:t>
            </a:r>
          </a:p>
          <a:p>
            <a:pPr marL="0" indent="0">
              <a:buNone/>
            </a:pPr>
            <a:r>
              <a:rPr lang="fr-FR" sz="1800" dirty="0"/>
              <a:t>Séparation de la logique métier de l'infrastructure (DDD)</a:t>
            </a:r>
          </a:p>
          <a:p>
            <a:pPr marL="0" indent="0">
              <a:buNone/>
            </a:pPr>
            <a:r>
              <a:rPr lang="fr-FR" sz="1800" dirty="0"/>
              <a:t>Permettre à une application d’être pilotée par des utilisateurs, des tests automatisés ou des scripts </a:t>
            </a:r>
            <a:r>
              <a:rPr lang="fr-FR" sz="1800" dirty="0" err="1"/>
              <a:t>batchs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u="sng" dirty="0"/>
              <a:t>Pourquoi ?</a:t>
            </a:r>
          </a:p>
          <a:p>
            <a:pPr marL="0" indent="0">
              <a:buNone/>
            </a:pPr>
            <a:r>
              <a:rPr lang="fr-FR" sz="1800" dirty="0"/>
              <a:t>Séparation des problème et concentration sur la logique applicative/métier/infrastructure</a:t>
            </a:r>
          </a:p>
          <a:p>
            <a:pPr marL="0" indent="0">
              <a:buNone/>
            </a:pPr>
            <a:r>
              <a:rPr lang="fr-FR" sz="1800" dirty="0"/>
              <a:t>La logique métier est séparé dans un endroit à part, on peut la raffiner ou la tester facilement sans voir les autres partie.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u="sng" dirty="0"/>
              <a:t>3 zones :</a:t>
            </a:r>
          </a:p>
          <a:p>
            <a:r>
              <a:rPr lang="fr-FR" sz="1800" i="1" dirty="0"/>
              <a:t>User-</a:t>
            </a:r>
            <a:r>
              <a:rPr lang="fr-FR" sz="1800" i="1" dirty="0" err="1"/>
              <a:t>Side</a:t>
            </a:r>
            <a:r>
              <a:rPr lang="fr-FR" sz="1800" i="1" dirty="0"/>
              <a:t>/</a:t>
            </a:r>
            <a:r>
              <a:rPr lang="fr-FR" sz="1800" i="1" dirty="0" err="1"/>
              <a:t>Left-Side</a:t>
            </a:r>
            <a:r>
              <a:rPr lang="fr-FR" sz="1800" dirty="0"/>
              <a:t> : Ce qu'on fournit à l'utilisateur final, avec quoi il interagit - HTTP </a:t>
            </a:r>
            <a:r>
              <a:rPr lang="fr-FR" sz="1800" dirty="0" err="1"/>
              <a:t>consomatteur</a:t>
            </a:r>
            <a:endParaRPr lang="fr-FR" sz="1800" dirty="0"/>
          </a:p>
          <a:p>
            <a:r>
              <a:rPr lang="fr-FR" sz="1800" i="1" dirty="0"/>
              <a:t>Business-Logic/centre :</a:t>
            </a:r>
            <a:r>
              <a:rPr lang="fr-FR" sz="1800" dirty="0"/>
              <a:t> Le métier, les règles de gestion. un expert métier peut lire. c'est l’hexagone</a:t>
            </a:r>
          </a:p>
          <a:p>
            <a:r>
              <a:rPr lang="fr-FR" sz="1800" i="1" dirty="0"/>
              <a:t>Server-</a:t>
            </a:r>
            <a:r>
              <a:rPr lang="fr-FR" sz="1800" i="1" dirty="0" err="1"/>
              <a:t>Side</a:t>
            </a:r>
            <a:r>
              <a:rPr lang="fr-FR" sz="1800" i="1" dirty="0"/>
              <a:t>/right-</a:t>
            </a:r>
            <a:r>
              <a:rPr lang="fr-FR" sz="1800" i="1" dirty="0" err="1"/>
              <a:t>Side</a:t>
            </a:r>
            <a:r>
              <a:rPr lang="fr-FR" sz="1800" i="1" dirty="0"/>
              <a:t> </a:t>
            </a:r>
            <a:r>
              <a:rPr lang="fr-FR" sz="1800" dirty="0"/>
              <a:t>: Ce dont on dépend - </a:t>
            </a:r>
            <a:r>
              <a:rPr lang="fr-FR" sz="1800" dirty="0" err="1"/>
              <a:t>Database</a:t>
            </a:r>
            <a:r>
              <a:rPr lang="fr-FR" sz="1800" dirty="0"/>
              <a:t>, files, HTTP fournisseur</a:t>
            </a:r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60049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9848685-B808-4A19-8807-429593220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0BF16-C23F-4DE0-99FF-742FD5895AA3}"/>
              </a:ext>
            </a:extLst>
          </p:cNvPr>
          <p:cNvSpPr txBox="1"/>
          <p:nvPr/>
        </p:nvSpPr>
        <p:spPr>
          <a:xfrm>
            <a:off x="9402418" y="4120562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F51EE-415A-41C9-9219-E91DCF111747}"/>
              </a:ext>
            </a:extLst>
          </p:cNvPr>
          <p:cNvSpPr txBox="1"/>
          <p:nvPr/>
        </p:nvSpPr>
        <p:spPr>
          <a:xfrm>
            <a:off x="9402418" y="4120562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A2919-F091-4992-A5C0-0A9B82D67CFE}"/>
              </a:ext>
            </a:extLst>
          </p:cNvPr>
          <p:cNvSpPr txBox="1"/>
          <p:nvPr/>
        </p:nvSpPr>
        <p:spPr>
          <a:xfrm>
            <a:off x="680212" y="2143911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6B967-97C6-4354-9C0F-E9542E67F256}"/>
              </a:ext>
            </a:extLst>
          </p:cNvPr>
          <p:cNvSpPr txBox="1"/>
          <p:nvPr/>
        </p:nvSpPr>
        <p:spPr>
          <a:xfrm>
            <a:off x="680212" y="2143911"/>
            <a:ext cx="192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8808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7" grpId="0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346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Architecture Applicative</vt:lpstr>
      <vt:lpstr>Front End</vt:lpstr>
      <vt:lpstr>Angular Logic</vt:lpstr>
      <vt:lpstr>Back End</vt:lpstr>
      <vt:lpstr>MVC</vt:lpstr>
      <vt:lpstr>DDD</vt:lpstr>
      <vt:lpstr>Monolithique VS Micro service</vt:lpstr>
      <vt:lpstr>Architecture hexagonale</vt:lpstr>
      <vt:lpstr>PowerPoint Presentation</vt:lpstr>
      <vt:lpstr>PowerPoint Presentation</vt:lpstr>
      <vt:lpstr>Exemple hexagonale</vt:lpstr>
      <vt:lpstr>Choix d’architecture Hybride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Applicative</dc:title>
  <dc:creator>amine chagdani</dc:creator>
  <cp:lastModifiedBy>amine chagdani</cp:lastModifiedBy>
  <cp:revision>25</cp:revision>
  <dcterms:created xsi:type="dcterms:W3CDTF">2020-10-09T10:50:42Z</dcterms:created>
  <dcterms:modified xsi:type="dcterms:W3CDTF">2020-10-12T22:10:00Z</dcterms:modified>
</cp:coreProperties>
</file>