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3CAC-877B-48A8-9910-E230AC4E32C2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D681-13AF-478B-8BC6-628DAE804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02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3CAC-877B-48A8-9910-E230AC4E32C2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D681-13AF-478B-8BC6-628DAE804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09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3CAC-877B-48A8-9910-E230AC4E32C2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D681-13AF-478B-8BC6-628DAE804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582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3CAC-877B-48A8-9910-E230AC4E32C2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D681-13AF-478B-8BC6-628DAE80479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9783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3CAC-877B-48A8-9910-E230AC4E32C2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D681-13AF-478B-8BC6-628DAE804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3CAC-877B-48A8-9910-E230AC4E32C2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D681-13AF-478B-8BC6-628DAE804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158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3CAC-877B-48A8-9910-E230AC4E32C2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D681-13AF-478B-8BC6-628DAE804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979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3CAC-877B-48A8-9910-E230AC4E32C2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D681-13AF-478B-8BC6-628DAE804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745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3CAC-877B-48A8-9910-E230AC4E32C2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D681-13AF-478B-8BC6-628DAE804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50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3CAC-877B-48A8-9910-E230AC4E32C2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D681-13AF-478B-8BC6-628DAE804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35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3CAC-877B-48A8-9910-E230AC4E32C2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D681-13AF-478B-8BC6-628DAE804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32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3CAC-877B-48A8-9910-E230AC4E32C2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D681-13AF-478B-8BC6-628DAE804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16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3CAC-877B-48A8-9910-E230AC4E32C2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D681-13AF-478B-8BC6-628DAE804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52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3CAC-877B-48A8-9910-E230AC4E32C2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D681-13AF-478B-8BC6-628DAE804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6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3CAC-877B-48A8-9910-E230AC4E32C2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D681-13AF-478B-8BC6-628DAE804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25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3CAC-877B-48A8-9910-E230AC4E32C2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D681-13AF-478B-8BC6-628DAE804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50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3CAC-877B-48A8-9910-E230AC4E32C2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D681-13AF-478B-8BC6-628DAE804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3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ADF3CAC-877B-48A8-9910-E230AC4E32C2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3B7D681-13AF-478B-8BC6-628DAE804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912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E1E802-587B-B169-6BF0-CA2A74C8171D}"/>
              </a:ext>
            </a:extLst>
          </p:cNvPr>
          <p:cNvSpPr txBox="1"/>
          <p:nvPr/>
        </p:nvSpPr>
        <p:spPr>
          <a:xfrm>
            <a:off x="2259835" y="2812231"/>
            <a:ext cx="7672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Refining Strategies and Budget Allocations</a:t>
            </a:r>
            <a:endParaRPr lang="en-GB" sz="2400" dirty="0">
              <a:solidFill>
                <a:schemeClr val="tx2"/>
              </a:solidFill>
              <a:latin typeface="+mj-lt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0856B-D04E-EB92-0406-7356F15FD8BB}"/>
              </a:ext>
            </a:extLst>
          </p:cNvPr>
          <p:cNvSpPr txBox="1"/>
          <p:nvPr/>
        </p:nvSpPr>
        <p:spPr>
          <a:xfrm>
            <a:off x="691986" y="4584673"/>
            <a:ext cx="425095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Presented by</a:t>
            </a:r>
            <a:r>
              <a:rPr lang="en-GB" dirty="0">
                <a:solidFill>
                  <a:schemeClr val="tx2"/>
                </a:solidFill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: Abdelfattah Aboud</a:t>
            </a:r>
          </a:p>
          <a:p>
            <a:endParaRPr lang="en-GB" sz="1000" dirty="0">
              <a:solidFill>
                <a:schemeClr val="tx2"/>
              </a:solidFill>
              <a:latin typeface="+mj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GB" b="1" dirty="0">
                <a:solidFill>
                  <a:schemeClr val="tx2"/>
                </a:solidFill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Date</a:t>
            </a:r>
            <a:r>
              <a:rPr lang="en-GB" dirty="0">
                <a:solidFill>
                  <a:schemeClr val="tx2"/>
                </a:solidFill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: 18.11.2024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4108A-EDEE-DEAC-010E-F6EAB6EE0D63}"/>
              </a:ext>
            </a:extLst>
          </p:cNvPr>
          <p:cNvSpPr txBox="1"/>
          <p:nvPr/>
        </p:nvSpPr>
        <p:spPr>
          <a:xfrm>
            <a:off x="1026103" y="1582293"/>
            <a:ext cx="10139787" cy="12299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GB" sz="4000" dirty="0">
                <a:solidFill>
                  <a:schemeClr val="tx2"/>
                </a:solidFill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Marketing Campaign Performance Analysis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endParaRPr lang="en-US" sz="40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732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F61341-5B91-3E7A-7E85-0C6ACD06F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AE7CA-68CE-969D-2164-FF4C1A3E6DD8}"/>
              </a:ext>
            </a:extLst>
          </p:cNvPr>
          <p:cNvSpPr txBox="1"/>
          <p:nvPr/>
        </p:nvSpPr>
        <p:spPr>
          <a:xfrm>
            <a:off x="633742" y="965201"/>
            <a:ext cx="4090657" cy="45624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Arial" panose="020B0604020202020204" pitchFamily="34" charset="0"/>
              </a:rPr>
              <a:t>Recommendations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1B0CA5-82D1-4FBA-554C-18F67082FBA4}"/>
              </a:ext>
            </a:extLst>
          </p:cNvPr>
          <p:cNvSpPr txBox="1"/>
          <p:nvPr/>
        </p:nvSpPr>
        <p:spPr>
          <a:xfrm>
            <a:off x="5148943" y="965200"/>
            <a:ext cx="6118614" cy="45624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1- Budget Allocation: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Invest more in high-performing campaigns like 			Exclusive Access.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Increase spend on Email and Influencer Marketing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2- Targeting Strategy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Focus on 35–44 age group and top-performing locations 	like Brăila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3- Optimization::	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Improve ROAS for Paid Ads and optimize low-	performing campaigns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6480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11D844-0209-57E0-F4FE-9F2771CA3150}"/>
              </a:ext>
            </a:extLst>
          </p:cNvPr>
          <p:cNvSpPr txBox="1"/>
          <p:nvPr/>
        </p:nvSpPr>
        <p:spPr>
          <a:xfrm>
            <a:off x="2692967" y="0"/>
            <a:ext cx="6806066" cy="7323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Arial" panose="020B0604020202020204" pitchFamily="34" charset="0"/>
              </a:rPr>
              <a:t>Campaign Performance Overview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DBB50A7-2F48-F05A-CEBE-53F9C3D5C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1" y="732373"/>
            <a:ext cx="10601738" cy="61256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1147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8A4C68-D565-1A41-A69D-FD1D40CB4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85EA16-C078-6049-B0AE-F81FEAAB6495}"/>
              </a:ext>
            </a:extLst>
          </p:cNvPr>
          <p:cNvSpPr txBox="1"/>
          <p:nvPr/>
        </p:nvSpPr>
        <p:spPr>
          <a:xfrm>
            <a:off x="2692967" y="0"/>
            <a:ext cx="6806066" cy="7323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Arial" panose="020B0604020202020204" pitchFamily="34" charset="0"/>
              </a:rPr>
              <a:t>Channel Performance Breakdown</a:t>
            </a:r>
          </a:p>
        </p:txBody>
      </p:sp>
      <p:pic>
        <p:nvPicPr>
          <p:cNvPr id="3" name="Picture 2" descr="A close-up of a graph&#10;&#10;Description automatically generated">
            <a:extLst>
              <a:ext uri="{FF2B5EF4-FFF2-40B4-BE49-F238E27FC236}">
                <a16:creationId xmlns:a16="http://schemas.microsoft.com/office/drawing/2014/main" id="{B9D7A062-7CE8-D2CC-CA83-5F232FCD6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95" y="732373"/>
            <a:ext cx="10553009" cy="60589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02571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AC8FA7-281E-9133-1671-BFC0768DC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DEDFF2-423A-0D51-BA99-20B4083132E8}"/>
              </a:ext>
            </a:extLst>
          </p:cNvPr>
          <p:cNvSpPr txBox="1"/>
          <p:nvPr/>
        </p:nvSpPr>
        <p:spPr>
          <a:xfrm>
            <a:off x="2692967" y="0"/>
            <a:ext cx="6806066" cy="7323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Arial" panose="020B0604020202020204" pitchFamily="34" charset="0"/>
              </a:rPr>
              <a:t>Demographics Insights</a:t>
            </a:r>
          </a:p>
        </p:txBody>
      </p:sp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475A9983-EFE4-D75A-D433-E2116E5EE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2" y="732373"/>
            <a:ext cx="10730016" cy="61256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7479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F5610A-2787-20AD-9C94-16FC70E47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51E433-D9B2-13C2-0322-AAC7C4BB748D}"/>
              </a:ext>
            </a:extLst>
          </p:cNvPr>
          <p:cNvSpPr txBox="1"/>
          <p:nvPr/>
        </p:nvSpPr>
        <p:spPr>
          <a:xfrm>
            <a:off x="2692967" y="0"/>
            <a:ext cx="6806066" cy="7323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Arial" panose="020B0604020202020204" pitchFamily="34" charset="0"/>
              </a:rPr>
              <a:t>Trend Analysis</a:t>
            </a:r>
          </a:p>
        </p:txBody>
      </p:sp>
      <p:pic>
        <p:nvPicPr>
          <p:cNvPr id="3" name="Picture 2" descr="A close-up of a graph&#10;&#10;Description automatically generated">
            <a:extLst>
              <a:ext uri="{FF2B5EF4-FFF2-40B4-BE49-F238E27FC236}">
                <a16:creationId xmlns:a16="http://schemas.microsoft.com/office/drawing/2014/main" id="{38CA774B-A50F-CC7C-11EA-2D2515910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99" y="732372"/>
            <a:ext cx="10675401" cy="61256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3564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BE418-1388-8286-913D-8CE0E4DE7317}"/>
              </a:ext>
            </a:extLst>
          </p:cNvPr>
          <p:cNvSpPr txBox="1"/>
          <p:nvPr/>
        </p:nvSpPr>
        <p:spPr>
          <a:xfrm>
            <a:off x="834013" y="1115568"/>
            <a:ext cx="3487616" cy="4626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Arial" panose="020B0604020202020204" pitchFamily="34" charset="0"/>
              </a:rPr>
              <a:t>Objective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134198-E32F-9F44-ADC4-103A4DE985CD}"/>
              </a:ext>
            </a:extLst>
          </p:cNvPr>
          <p:cNvSpPr txBox="1"/>
          <p:nvPr/>
        </p:nvSpPr>
        <p:spPr>
          <a:xfrm>
            <a:off x="5105398" y="1115568"/>
            <a:ext cx="6245352" cy="4626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b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Goal: </a:t>
            </a: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Assess the effectiveness of various marketing campaigns to refine strategies and budget allocations.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b="1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b="1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b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Focus Areas: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b="1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	Campaign performance metrics.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Demographic insights.</a:t>
            </a: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	Visualization using Power BI.</a:t>
            </a:r>
          </a:p>
        </p:txBody>
      </p:sp>
    </p:spTree>
    <p:extLst>
      <p:ext uri="{BB962C8B-B14F-4D97-AF65-F5344CB8AC3E}">
        <p14:creationId xmlns:p14="http://schemas.microsoft.com/office/powerpoint/2010/main" val="173426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979891-A0AE-5EBE-4DD2-9DF694C4D3EE}"/>
              </a:ext>
            </a:extLst>
          </p:cNvPr>
          <p:cNvSpPr txBox="1"/>
          <p:nvPr/>
        </p:nvSpPr>
        <p:spPr>
          <a:xfrm>
            <a:off x="834013" y="1115568"/>
            <a:ext cx="3487616" cy="4626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Arial" panose="020B0604020202020204" pitchFamily="34" charset="0"/>
              </a:rPr>
              <a:t>Methodology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866485-AABA-3F4A-D3B5-09F66FB3007F}"/>
              </a:ext>
            </a:extLst>
          </p:cNvPr>
          <p:cNvSpPr txBox="1"/>
          <p:nvPr/>
        </p:nvSpPr>
        <p:spPr>
          <a:xfrm>
            <a:off x="5105398" y="1115568"/>
            <a:ext cx="6245352" cy="4626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Campaign Metrics: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CTR, Conversion Rate, CPC, CPA, ROAS.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5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Channel Performance: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Evaluated metrics like average </a:t>
            </a:r>
            <a:r>
              <a:rPr lang="en-US" sz="15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spend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and </a:t>
            </a:r>
            <a:r>
              <a:rPr lang="en-US" sz="15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conversions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5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Demographic Analysis: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Examined performance by </a:t>
            </a:r>
            <a:r>
              <a:rPr lang="en-US" sz="15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age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</a:t>
            </a:r>
            <a:r>
              <a:rPr lang="en-US" sz="15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gender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and </a:t>
            </a:r>
            <a:r>
              <a:rPr lang="en-US" sz="15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location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5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Time-Based Analysis: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Monitored trends and seasonality across quarters.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Dashboard Insights: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Built visualizations for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163029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EC37A-6545-31ED-5648-30D921D28ACE}"/>
              </a:ext>
            </a:extLst>
          </p:cNvPr>
          <p:cNvSpPr txBox="1"/>
          <p:nvPr/>
        </p:nvSpPr>
        <p:spPr>
          <a:xfrm>
            <a:off x="913795" y="609600"/>
            <a:ext cx="3078749" cy="970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b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Arial" panose="020B0604020202020204" pitchFamily="34" charset="0"/>
              </a:rPr>
              <a:t>Overall KPIs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A1053-EB84-5E97-42D9-82EFD311487A}"/>
              </a:ext>
            </a:extLst>
          </p:cNvPr>
          <p:cNvSpPr txBox="1"/>
          <p:nvPr/>
        </p:nvSpPr>
        <p:spPr>
          <a:xfrm>
            <a:off x="913795" y="1732449"/>
            <a:ext cx="3078749" cy="4058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1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Key Metrics: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1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1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Total Impressions: 145.35M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1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1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Total Clicks: 73.01M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1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1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Total Conversions: 36.71M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1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1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Total Spend: 14.78M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1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1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Total Revenue: 38.46M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1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1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Average CTR: 0.50%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1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1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Average ROAS: 2.60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010A779D-19B4-EFDF-5CBE-CBF6EEB8D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198" y="1478280"/>
            <a:ext cx="6542174" cy="377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45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57E5E-C11B-3C5F-AEB9-71BBF3A889EA}"/>
              </a:ext>
            </a:extLst>
          </p:cNvPr>
          <p:cNvSpPr txBox="1"/>
          <p:nvPr/>
        </p:nvSpPr>
        <p:spPr>
          <a:xfrm>
            <a:off x="5279472" y="609600"/>
            <a:ext cx="5844759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Arial" panose="020B0604020202020204" pitchFamily="34" charset="0"/>
              </a:rPr>
              <a:t>Channel Performance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8B85BA-08B0-3F6D-492B-88E6FAC75E75}"/>
              </a:ext>
            </a:extLst>
          </p:cNvPr>
          <p:cNvSpPr txBox="1"/>
          <p:nvPr/>
        </p:nvSpPr>
        <p:spPr>
          <a:xfrm>
            <a:off x="5279471" y="1828801"/>
            <a:ext cx="6350553" cy="3866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29B7E5"/>
              </a:buClr>
              <a:buSzPct val="70000"/>
              <a:buFont typeface="Wingdings 2" charset="2"/>
            </a:pP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Insights: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29B7E5"/>
              </a:buClr>
              <a:buSzPct val="70000"/>
              <a:buFont typeface="Wingdings 2" charset="2"/>
            </a:pPr>
            <a:endParaRPr lang="en-US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29B7E5"/>
              </a:buClr>
              <a:buSzPct val="70000"/>
              <a:buFont typeface="Wingdings 2" charset="2"/>
            </a:pP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Channels with the highest Conversions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29B7E5"/>
              </a:buClr>
              <a:buSzPct val="70000"/>
              <a:buFont typeface="Wingdings 2" charset="2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	Influencer Marketing (19.32K) and Email (19.17K)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29B7E5"/>
              </a:buClr>
              <a:buSzPct val="70000"/>
              <a:buFont typeface="Wingdings 2" charset="2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29B7E5"/>
              </a:buClr>
              <a:buSzPct val="70000"/>
              <a:buFont typeface="Wingdings 2" charset="2"/>
            </a:pP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Channels with the highest Spend: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29B7E5"/>
              </a:buClr>
              <a:buSzPct val="70000"/>
              <a:buFont typeface="Wingdings 2" charset="2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	Influencer Marketing and Email (both 7.6K)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29B7E5"/>
              </a:buClr>
              <a:buSzPct val="70000"/>
              <a:buFont typeface="Wingdings 2" charset="2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29B7E5"/>
              </a:buClr>
              <a:buSzPct val="70000"/>
              <a:buFont typeface="Wingdings 2" charset="2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</a:t>
            </a: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Paid Ads 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had the most impressions but comparatively 		lower ROAS.</a:t>
            </a:r>
          </a:p>
        </p:txBody>
      </p:sp>
      <p:pic>
        <p:nvPicPr>
          <p:cNvPr id="9" name="Picture 8" descr="A blue pie chart with text&#10;&#10;Description automatically generated">
            <a:extLst>
              <a:ext uri="{FF2B5EF4-FFF2-40B4-BE49-F238E27FC236}">
                <a16:creationId xmlns:a16="http://schemas.microsoft.com/office/drawing/2014/main" id="{D4F792AD-E111-77D1-AA75-3188DC191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68" y="997144"/>
            <a:ext cx="3184657" cy="20127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 descr="A graph of a marketing channel&#10;&#10;Description automatically generated with medium confidence">
            <a:extLst>
              <a:ext uri="{FF2B5EF4-FFF2-40B4-BE49-F238E27FC236}">
                <a16:creationId xmlns:a16="http://schemas.microsoft.com/office/drawing/2014/main" id="{0877B47D-B68E-6914-A144-2863FCACA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67" y="3517985"/>
            <a:ext cx="3184657" cy="22737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4667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983FC7-1342-9584-46F7-A08CE5FF3F50}"/>
              </a:ext>
            </a:extLst>
          </p:cNvPr>
          <p:cNvSpPr txBox="1"/>
          <p:nvPr/>
        </p:nvSpPr>
        <p:spPr>
          <a:xfrm>
            <a:off x="697651" y="333375"/>
            <a:ext cx="3340949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Arial" panose="020B0604020202020204" pitchFamily="34" charset="0"/>
              </a:rPr>
              <a:t>Campaign Key Performance</a:t>
            </a:r>
          </a:p>
        </p:txBody>
      </p:sp>
      <p:pic>
        <p:nvPicPr>
          <p:cNvPr id="11" name="Picture 10" descr="A pie chart with text and numbers&#10;&#10;Description automatically generated">
            <a:extLst>
              <a:ext uri="{FF2B5EF4-FFF2-40B4-BE49-F238E27FC236}">
                <a16:creationId xmlns:a16="http://schemas.microsoft.com/office/drawing/2014/main" id="{ECEE8B48-66B9-5506-FC98-18BFA9763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1" y="2055622"/>
            <a:ext cx="3622568" cy="24452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9587E5AC-807E-80D1-BB5C-ABD77894A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181" y="1722844"/>
            <a:ext cx="3622568" cy="30015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EA96AF-F05A-2B38-38AF-87A27B1AB18A}"/>
              </a:ext>
            </a:extLst>
          </p:cNvPr>
          <p:cNvSpPr txBox="1"/>
          <p:nvPr/>
        </p:nvSpPr>
        <p:spPr>
          <a:xfrm>
            <a:off x="6096000" y="5060875"/>
            <a:ext cx="580093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252975"/>
              </a:buClr>
              <a:buSzPct val="70000"/>
              <a:buFont typeface="Wingdings 2" charset="2"/>
            </a:pPr>
            <a:endParaRPr lang="en-US" sz="10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252975"/>
              </a:buClr>
              <a:buSzPct val="70000"/>
              <a:buFont typeface="Wingdings 2" charset="2"/>
            </a:pPr>
            <a:r>
              <a:rPr lang="en-US" sz="1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252975"/>
              </a:buClr>
              <a:buSzPct val="70000"/>
              <a:buFont typeface="Wingdings 2" charset="2"/>
            </a:pPr>
            <a:r>
              <a:rPr lang="en-US" sz="1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</a:t>
            </a:r>
            <a:r>
              <a:rPr lang="en-US" sz="6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Campaigns with the highest CTR: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252975"/>
              </a:buClr>
              <a:buSzPct val="70000"/>
              <a:buFont typeface="Wingdings 2" charset="2"/>
            </a:pPr>
            <a:r>
              <a:rPr lang="en-US" sz="6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	Exclusive Access (17.2%) and Customer Appreciation 		Week (17.06%).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252975"/>
              </a:buClr>
              <a:buSzPct val="70000"/>
              <a:buFont typeface="Wingdings 2" charset="2"/>
            </a:pPr>
            <a:r>
              <a:rPr lang="en-US" sz="1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81F32-9360-8767-2C55-A1007E6D3540}"/>
              </a:ext>
            </a:extLst>
          </p:cNvPr>
          <p:cNvSpPr txBox="1"/>
          <p:nvPr/>
        </p:nvSpPr>
        <p:spPr>
          <a:xfrm>
            <a:off x="697651" y="4724400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Key Findings:</a:t>
            </a:r>
          </a:p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27A1B-9810-693C-E6A3-75EE95E6D7A3}"/>
              </a:ext>
            </a:extLst>
          </p:cNvPr>
          <p:cNvSpPr txBox="1"/>
          <p:nvPr/>
        </p:nvSpPr>
        <p:spPr>
          <a:xfrm>
            <a:off x="876300" y="5263415"/>
            <a:ext cx="5553075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252975"/>
              </a:buClr>
              <a:buSzPct val="70000"/>
              <a:buFont typeface="Wingdings 2" charset="2"/>
            </a:pPr>
            <a:r>
              <a:rPr lang="en-US" sz="1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Campaigns with the highest ROAS: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252975"/>
              </a:buClr>
              <a:buSzPct val="70000"/>
              <a:buFont typeface="Wingdings 2" charset="2"/>
            </a:pP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	Exclusive Access (970) and Fresh Finds (888)</a:t>
            </a:r>
          </a:p>
        </p:txBody>
      </p:sp>
    </p:spTree>
    <p:extLst>
      <p:ext uri="{BB962C8B-B14F-4D97-AF65-F5344CB8AC3E}">
        <p14:creationId xmlns:p14="http://schemas.microsoft.com/office/powerpoint/2010/main" val="159570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A194C5-A9B5-3762-B80F-53188F1AEE3F}"/>
              </a:ext>
            </a:extLst>
          </p:cNvPr>
          <p:cNvSpPr txBox="1"/>
          <p:nvPr/>
        </p:nvSpPr>
        <p:spPr>
          <a:xfrm>
            <a:off x="251241" y="466725"/>
            <a:ext cx="5844759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Arial" panose="020B0604020202020204" pitchFamily="34" charset="0"/>
              </a:rPr>
              <a:t>Demographics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487F68-D606-289A-7A47-B1824A5B435E}"/>
              </a:ext>
            </a:extLst>
          </p:cNvPr>
          <p:cNvSpPr txBox="1"/>
          <p:nvPr/>
        </p:nvSpPr>
        <p:spPr>
          <a:xfrm>
            <a:off x="632242" y="1800225"/>
            <a:ext cx="4215984" cy="1314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29B7E5"/>
              </a:buClr>
              <a:buSzPct val="70000"/>
              <a:buFont typeface="Wingdings 2" charset="2"/>
            </a:pPr>
            <a:r>
              <a:rPr lang="en-GB" sz="1600" b="1" dirty="0">
                <a:solidFill>
                  <a:schemeClr val="tx2"/>
                </a:solidFill>
              </a:rPr>
              <a:t>Performance by Gender</a:t>
            </a:r>
            <a:r>
              <a:rPr lang="en-US" sz="1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:</a:t>
            </a:r>
            <a:endParaRPr lang="en-US" sz="9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29B7E5"/>
              </a:buClr>
              <a:buSzPct val="70000"/>
              <a:buFont typeface="Wingdings 2" charset="2"/>
            </a:pPr>
            <a:r>
              <a:rPr lang="en-US" sz="1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</a:t>
            </a:r>
            <a:r>
              <a:rPr lang="en-US" sz="1600" dirty="0">
                <a:solidFill>
                  <a:schemeClr val="tx2"/>
                </a:solidFill>
              </a:rPr>
              <a:t>Revenue: Male (20M), Female (19M)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29B7E5"/>
              </a:buClr>
              <a:buSzPct val="70000"/>
              <a:buFont typeface="Wingdings 2" charset="2"/>
            </a:pPr>
            <a:r>
              <a:rPr lang="en-US" sz="1600" dirty="0">
                <a:solidFill>
                  <a:schemeClr val="tx2"/>
                </a:solidFill>
              </a:rPr>
              <a:t>	Conversions: Male (20M), Female (19M)</a:t>
            </a:r>
            <a:endParaRPr 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2C07B-ADDD-70DE-A2AB-6B3029C2EE98}"/>
              </a:ext>
            </a:extLst>
          </p:cNvPr>
          <p:cNvSpPr txBox="1"/>
          <p:nvPr/>
        </p:nvSpPr>
        <p:spPr>
          <a:xfrm>
            <a:off x="614096" y="3658700"/>
            <a:ext cx="5644734" cy="885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29B7E5"/>
              </a:buClr>
              <a:buSzPct val="70000"/>
              <a:buFont typeface="Wingdings 2" charset="2"/>
            </a:pPr>
            <a:r>
              <a:rPr lang="en-GB" sz="1600" b="1" dirty="0">
                <a:solidFill>
                  <a:schemeClr val="tx2"/>
                </a:solidFill>
              </a:rPr>
              <a:t>Performance by Age</a:t>
            </a:r>
            <a:r>
              <a:rPr lang="en-US" sz="1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:</a:t>
            </a:r>
            <a:endParaRPr lang="en-US" sz="9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29B7E5"/>
              </a:buClr>
              <a:buSzPct val="70000"/>
              <a:buFont typeface="Wingdings 2" charset="2"/>
            </a:pPr>
            <a:r>
              <a:rPr lang="en-US" sz="1600" dirty="0">
                <a:solidFill>
                  <a:schemeClr val="tx2"/>
                </a:solidFill>
              </a:rPr>
              <a:t>	Highest revenue and conversions in the 35-44 age group.</a:t>
            </a:r>
            <a:endParaRPr 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6ED86-CA3B-A550-C7A7-A08C2329FA47}"/>
              </a:ext>
            </a:extLst>
          </p:cNvPr>
          <p:cNvSpPr txBox="1"/>
          <p:nvPr/>
        </p:nvSpPr>
        <p:spPr>
          <a:xfrm>
            <a:off x="632242" y="5290777"/>
            <a:ext cx="5816183" cy="805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29B7E5"/>
              </a:buClr>
              <a:buSzPct val="70000"/>
              <a:buFont typeface="Wingdings 2" charset="2"/>
            </a:pPr>
            <a:r>
              <a:rPr lang="en-GB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by Location:</a:t>
            </a:r>
            <a:endParaRPr lang="en-US" sz="9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29B7E5"/>
              </a:buClr>
              <a:buSzPct val="70000"/>
              <a:buFont typeface="Wingdings 2" charset="2"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Top-performing locations: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Brăila</a:t>
            </a: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Pitești</a:t>
            </a:r>
            <a:endParaRPr 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Picture 15" descr="A graph with numbers and text&#10;&#10;Description automatically generated">
            <a:extLst>
              <a:ext uri="{FF2B5EF4-FFF2-40B4-BE49-F238E27FC236}">
                <a16:creationId xmlns:a16="http://schemas.microsoft.com/office/drawing/2014/main" id="{8D8C799D-F1FE-E5C3-740E-A350FEC4E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304" y="1170811"/>
            <a:ext cx="3182647" cy="20010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8E6306A-E3A0-DAFF-A599-4543DE5BB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351" y="4760100"/>
            <a:ext cx="4092552" cy="18541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7645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93E74F-9419-EEFC-91F0-05B4F426D945}"/>
              </a:ext>
            </a:extLst>
          </p:cNvPr>
          <p:cNvSpPr txBox="1"/>
          <p:nvPr/>
        </p:nvSpPr>
        <p:spPr>
          <a:xfrm>
            <a:off x="251241" y="466725"/>
            <a:ext cx="5844759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Arial" panose="020B0604020202020204" pitchFamily="34" charset="0"/>
              </a:rPr>
              <a:t>Time Based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7E7F3-97C7-0595-E1A1-F2BF3093E423}"/>
              </a:ext>
            </a:extLst>
          </p:cNvPr>
          <p:cNvSpPr txBox="1"/>
          <p:nvPr/>
        </p:nvSpPr>
        <p:spPr>
          <a:xfrm>
            <a:off x="632241" y="3451118"/>
            <a:ext cx="5463759" cy="1314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29B7E5"/>
              </a:buClr>
              <a:buSzPct val="70000"/>
            </a:pPr>
            <a:r>
              <a:rPr lang="en-GB" sz="1600" b="1" dirty="0">
                <a:solidFill>
                  <a:schemeClr val="tx2"/>
                </a:solidFill>
              </a:rPr>
              <a:t>Quarterly Insights</a:t>
            </a:r>
            <a:r>
              <a:rPr lang="en-US" sz="1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:</a:t>
            </a:r>
            <a:endParaRPr lang="en-US" sz="9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29B7E5"/>
              </a:buClr>
              <a:buSzPct val="70000"/>
              <a:buFont typeface="Wingdings 2" charset="2"/>
            </a:pPr>
            <a:r>
              <a:rPr lang="en-US" sz="1600" dirty="0">
                <a:solidFill>
                  <a:schemeClr val="tx2"/>
                </a:solidFill>
              </a:rPr>
              <a:t>	Highest ROAS in </a:t>
            </a:r>
            <a:r>
              <a:rPr lang="en-US" sz="1600" b="1" dirty="0">
                <a:solidFill>
                  <a:schemeClr val="tx2"/>
                </a:solidFill>
              </a:rPr>
              <a:t>Q3 (2.8)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29B7E5"/>
              </a:buClr>
              <a:buSzPct val="70000"/>
              <a:buFont typeface="Wingdings 2" charset="2"/>
            </a:pPr>
            <a:r>
              <a:rPr lang="en-US" sz="1600" dirty="0">
                <a:solidFill>
                  <a:schemeClr val="tx2"/>
                </a:solidFill>
              </a:rPr>
              <a:t>	Impressions, Clicks, and Conversions peaked in Q4.</a:t>
            </a:r>
            <a:endParaRPr 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E034C0-9642-BC5B-FDB8-D7CBC104E649}"/>
              </a:ext>
            </a:extLst>
          </p:cNvPr>
          <p:cNvSpPr txBox="1"/>
          <p:nvPr/>
        </p:nvSpPr>
        <p:spPr>
          <a:xfrm>
            <a:off x="6547637" y="5452745"/>
            <a:ext cx="5197060" cy="98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29B7E5"/>
              </a:buClr>
              <a:buSzPct val="70000"/>
            </a:pPr>
            <a:r>
              <a:rPr lang="en-US" sz="1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Second Trends:</a:t>
            </a:r>
            <a:endParaRPr lang="en-US" sz="9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29B7E5"/>
              </a:buClr>
              <a:buSzPct val="70000"/>
              <a:buFont typeface="Wingdings 2" charset="2"/>
            </a:pPr>
            <a:r>
              <a:rPr lang="en-US" sz="1600" dirty="0">
                <a:solidFill>
                  <a:schemeClr val="tx2"/>
                </a:solidFill>
              </a:rPr>
              <a:t>	Consistent performance growth in Q3 and Q4.</a:t>
            </a:r>
            <a:endParaRPr 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10" name="Picture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5718734-E83D-C4B3-4DE1-9D9364167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92" y="1606474"/>
            <a:ext cx="6559134" cy="16753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Picture 11" descr="A graph showing a graph of conversion&#10;&#10;Description automatically generated with medium confidence">
            <a:extLst>
              <a:ext uri="{FF2B5EF4-FFF2-40B4-BE49-F238E27FC236}">
                <a16:creationId xmlns:a16="http://schemas.microsoft.com/office/drawing/2014/main" id="{E50EF1DF-9D4F-3E05-0A61-CC0859F3D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42" y="3451119"/>
            <a:ext cx="5920355" cy="18323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2880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42C2F-B007-5A2F-F5E9-DDF96249594B}"/>
              </a:ext>
            </a:extLst>
          </p:cNvPr>
          <p:cNvSpPr txBox="1"/>
          <p:nvPr/>
        </p:nvSpPr>
        <p:spPr>
          <a:xfrm>
            <a:off x="633743" y="965201"/>
            <a:ext cx="3413156" cy="45624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Arial" panose="020B0604020202020204" pitchFamily="34" charset="0"/>
              </a:rPr>
              <a:t>Key Insights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75874F-9D70-3259-16F0-E21D7388C971}"/>
              </a:ext>
            </a:extLst>
          </p:cNvPr>
          <p:cNvSpPr txBox="1"/>
          <p:nvPr/>
        </p:nvSpPr>
        <p:spPr>
          <a:xfrm>
            <a:off x="5148943" y="965200"/>
            <a:ext cx="6118614" cy="45624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500" b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1- Top-Performing Campaigns: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5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Exclusive Access and Fresh Finds excelled in both ROAS and CTR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500" b="1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500" b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2- Channel Highlights: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5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Influencer Marketing and Email channels had the best conversion rates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500" b="1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500" b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3- Demographics:	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5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35–44 age group and males were the most profitable segments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500" b="1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500" b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4- Seasonality: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5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Q4 had the highest impressions and conversions.</a:t>
            </a:r>
          </a:p>
        </p:txBody>
      </p:sp>
    </p:spTree>
    <p:extLst>
      <p:ext uri="{BB962C8B-B14F-4D97-AF65-F5344CB8AC3E}">
        <p14:creationId xmlns:p14="http://schemas.microsoft.com/office/powerpoint/2010/main" val="3180431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174</TotalTime>
  <Words>482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Calisto MT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Abdelfatah Ashraf Abdelfatah Elsaied</dc:creator>
  <cp:lastModifiedBy>Abdelfatah Ashraf Abdelfatah Elsaied</cp:lastModifiedBy>
  <cp:revision>1</cp:revision>
  <dcterms:created xsi:type="dcterms:W3CDTF">2024-11-18T17:52:21Z</dcterms:created>
  <dcterms:modified xsi:type="dcterms:W3CDTF">2024-11-18T20:46:36Z</dcterms:modified>
</cp:coreProperties>
</file>