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8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2406-5594-3760-3B71-70929F50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7CFC9-3B10-0BDE-D80F-D44648695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CE4E55-6B44-B1A7-032B-5C2C58D0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F96A2-1E57-318E-3F70-0335351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296D2-F338-EB18-F4D9-680DE42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FCCBC-96D1-F8F5-A3F3-12429BA4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B6A044-3423-B320-ACBC-DB72AC3E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305DA-1E62-C83E-146A-670E8C0C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D5242-419C-1898-42E2-50F3523F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721D1-8466-3785-EF5C-3775B5FF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21AA27-BC7D-EBC5-164C-04847B78D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DAAE07-969F-073F-AD3D-97879656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08170-A1DE-8B87-11B4-065AC609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F03A9-BF1C-9B9E-4EC1-250C30C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ED43C-E42D-E5A1-3065-C131445C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C0DD-BC67-52FC-4A11-076C426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6BF1A-5449-3E11-CC3A-2F906CF0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8E846-B4EF-2C9E-C87A-5EF5E2E6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0B0A2-CA0A-373F-490A-29640CF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492EB-D9D9-68AF-E204-D868B1D3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4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51378-FF5B-628F-5AF1-51D064D6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AEF368-C48D-F80F-3135-52612FE3A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C25F9-04D7-A6A8-CAB6-5E661DC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7B061-E44F-8A12-2A69-48063F65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425A7-A8ED-22B5-3F30-119578AB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CC3E-70FE-AC4C-1A02-ED7B6D86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28DAF-8914-856B-E578-6138E0227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D6BD34-C927-0381-D2F3-B6992135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87C625-CF81-CA4F-16B9-AD1F8C1F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507C82-32A6-A3C2-2F02-49656308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48C4D3-55AC-CA83-5F8A-CF42AD97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8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64233-B27C-B29E-7D75-4BCED375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D223BB-2D1E-46A7-4184-D3C286E7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E2366F-BB63-FDE7-EE45-043BF8C6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D5D599-02C8-F24E-3227-5747AF660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48B9D6-2DFF-EEEF-08FB-51AC7B5C3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A373F8-B2A8-73FA-746E-646085B2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C54964-4A42-8762-A712-A80B7F51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136D0F-FFBA-DD6D-70B4-7F2A9CD7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6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4418-C835-FC7E-C4B5-2DF5505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F73A5-B585-1EA4-7BDC-59BF3155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EA4C99-E4E6-C2C0-375D-78CF495F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ECBB31-2461-37DE-21A2-77FA3293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3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2453F2-EC56-DF79-128C-10D438CE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29DE4-E1A4-30FB-551A-9FFDD546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EE6EDD-0304-42A7-C603-5629DD2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99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33B66-D471-E3E3-D2B1-BBBFFCAA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2000B-E15A-95B3-BC4D-1E304547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B7D2F5-84BE-3EDA-AF65-A6EAD4DC1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82EC9-ADC2-09AD-2021-BDA51B36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D3651-37A6-AC2C-4C0D-87B9EF3A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125F08-921B-5801-B9F3-D22D828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1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850D5-2F23-7693-450F-830AA2A1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735604-F5CA-B06D-F52E-E10F3D5AC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7B92C4-C0A3-BA32-87BD-0FD5DEE4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FCA2EE-CAB3-E7CD-2040-51CA0C49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9CD4D-8388-74C1-3E3A-7330A14C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B11B3-E2F3-838B-6026-A5CE71B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9A93BD-02A7-253C-D1A4-4E15235B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13784-465C-5EAB-3345-3B08EC0F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999FE-020B-4448-4FEC-A7C40A64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26EB1-F69B-A8C4-BBE3-FEC85338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1759F8-5F7F-B16A-A5BB-1680F2D9D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drr.io/pkg/MASS/sym/mca" TargetMode="External"/><Relationship Id="rId3" Type="http://schemas.openxmlformats.org/officeDocument/2006/relationships/hyperlink" Target="http://rdrr.io/pkg/ade4/sym/dudi.pca" TargetMode="External"/><Relationship Id="rId7" Type="http://schemas.openxmlformats.org/officeDocument/2006/relationships/hyperlink" Target="http://rdrr.io/pkg/FactoMineR/sym/CA" TargetMode="External"/><Relationship Id="rId12" Type="http://schemas.openxmlformats.org/officeDocument/2006/relationships/hyperlink" Target="http://rdrr.io/pkg/FactoMineR/sym/FAMD" TargetMode="External"/><Relationship Id="rId2" Type="http://schemas.openxmlformats.org/officeDocument/2006/relationships/hyperlink" Target="http://rdrr.io/pkg/stats/sym/princom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drr.io/pkg/ade4/sym/dudi.coa" TargetMode="External"/><Relationship Id="rId11" Type="http://schemas.openxmlformats.org/officeDocument/2006/relationships/hyperlink" Target="http://rdrr.io/pkg/ade4/sym/dudi.mix" TargetMode="External"/><Relationship Id="rId5" Type="http://schemas.openxmlformats.org/officeDocument/2006/relationships/hyperlink" Target="http://rdrr.io/pkg/MASS/sym/corresp" TargetMode="External"/><Relationship Id="rId10" Type="http://schemas.openxmlformats.org/officeDocument/2006/relationships/hyperlink" Target="http://rdrr.io/pkg/FactoMineR/sym/MCA" TargetMode="External"/><Relationship Id="rId4" Type="http://schemas.openxmlformats.org/officeDocument/2006/relationships/hyperlink" Target="http://rdrr.io/pkg/FactoMineR/sym/PCA" TargetMode="External"/><Relationship Id="rId9" Type="http://schemas.openxmlformats.org/officeDocument/2006/relationships/hyperlink" Target="http://rdrr.io/pkg/ade4/sym/dudi.ac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2E6DE-30DD-D425-E59F-BC0B6B7A1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factorielle et classification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5600A-4B86-202E-6D2B-9A91D99D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Abdelghani Maddi</a:t>
            </a:r>
          </a:p>
          <a:p>
            <a:r>
              <a:rPr lang="fr-FR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6533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2C4CDD-BE9A-A09C-AA23-A6196546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57" y="360829"/>
            <a:ext cx="578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C0A7B9-5D2C-07F1-0151-AB4A7F054E5F}"/>
              </a:ext>
            </a:extLst>
          </p:cNvPr>
          <p:cNvSpPr/>
          <p:nvPr/>
        </p:nvSpPr>
        <p:spPr>
          <a:xfrm>
            <a:off x="5728447" y="360829"/>
            <a:ext cx="3303214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828FB8-443F-4CC6-7B55-8D5A9C28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105" y="2963291"/>
            <a:ext cx="5946378" cy="3687049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2AB1BF6-2215-D563-352F-402CF79D2487}"/>
              </a:ext>
            </a:extLst>
          </p:cNvPr>
          <p:cNvSpPr/>
          <p:nvPr/>
        </p:nvSpPr>
        <p:spPr>
          <a:xfrm>
            <a:off x="6275294" y="2963291"/>
            <a:ext cx="3303214" cy="3533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0C6B69-26AB-3B9C-CF7C-D899DE2A3B10}"/>
              </a:ext>
            </a:extLst>
          </p:cNvPr>
          <p:cNvSpPr txBox="1"/>
          <p:nvPr/>
        </p:nvSpPr>
        <p:spPr>
          <a:xfrm>
            <a:off x="600635" y="3074894"/>
            <a:ext cx="17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Décrire l’image !</a:t>
            </a:r>
          </a:p>
        </p:txBody>
      </p:sp>
    </p:spTree>
    <p:extLst>
      <p:ext uri="{BB962C8B-B14F-4D97-AF65-F5344CB8AC3E}">
        <p14:creationId xmlns:p14="http://schemas.microsoft.com/office/powerpoint/2010/main" val="1637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DC938-C6AA-486B-92DD-DA45EBD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Correspondances</a:t>
            </a:r>
            <a:br>
              <a:rPr lang="fr-FR" dirty="0"/>
            </a:br>
            <a:r>
              <a:rPr lang="fr-FR" dirty="0"/>
              <a:t>Multiples (ACM)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36EB3D-5AED-50DA-891E-FE6F3699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1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87F93E-F562-C192-476F-F4CD3BAA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1" y="0"/>
            <a:ext cx="10136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4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B843FE-E94B-305B-54BE-1EAD295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92" y="0"/>
            <a:ext cx="10136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3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1254B8D-599B-90A5-791E-3D61649A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83" y="0"/>
            <a:ext cx="10204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8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030D4A4-F214-7B8B-339C-5B391348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16" y="0"/>
            <a:ext cx="9044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539674A-E416-2F3E-B5F3-F4D3C183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16" y="0"/>
            <a:ext cx="9044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DC938-C6AA-486B-92DD-DA45EBD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Classification ascendante hiérarchique (CAH)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36EB3D-5AED-50DA-891E-FE6F3699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8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5C90E0-5829-9A0B-CEE8-21352C7A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3" y="0"/>
            <a:ext cx="10611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2A3B451-5A10-88A0-5A6E-A0EE3791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34" y="0"/>
            <a:ext cx="9315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6DD2D-55D1-08E0-6CC3-9339526F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récapitulatif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B5C2630-7C61-6C69-470D-B6651C064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02800"/>
              </p:ext>
            </p:extLst>
          </p:nvPr>
        </p:nvGraphicFramePr>
        <p:xfrm>
          <a:off x="838200" y="1574613"/>
          <a:ext cx="10515599" cy="46020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65002">
                  <a:extLst>
                    <a:ext uri="{9D8B030D-6E8A-4147-A177-3AD203B41FA5}">
                      <a16:colId xmlns:a16="http://schemas.microsoft.com/office/drawing/2014/main" val="440839821"/>
                    </a:ext>
                  </a:extLst>
                </a:gridCol>
                <a:gridCol w="1894723">
                  <a:extLst>
                    <a:ext uri="{9D8B030D-6E8A-4147-A177-3AD203B41FA5}">
                      <a16:colId xmlns:a16="http://schemas.microsoft.com/office/drawing/2014/main" val="3251863130"/>
                    </a:ext>
                  </a:extLst>
                </a:gridCol>
                <a:gridCol w="2117968">
                  <a:extLst>
                    <a:ext uri="{9D8B030D-6E8A-4147-A177-3AD203B41FA5}">
                      <a16:colId xmlns:a16="http://schemas.microsoft.com/office/drawing/2014/main" val="250095558"/>
                    </a:ext>
                  </a:extLst>
                </a:gridCol>
                <a:gridCol w="2098529">
                  <a:extLst>
                    <a:ext uri="{9D8B030D-6E8A-4147-A177-3AD203B41FA5}">
                      <a16:colId xmlns:a16="http://schemas.microsoft.com/office/drawing/2014/main" val="2985785529"/>
                    </a:ext>
                  </a:extLst>
                </a:gridCol>
                <a:gridCol w="2739377">
                  <a:extLst>
                    <a:ext uri="{9D8B030D-6E8A-4147-A177-3AD203B41FA5}">
                      <a16:colId xmlns:a16="http://schemas.microsoft.com/office/drawing/2014/main" val="2930006062"/>
                    </a:ext>
                  </a:extLst>
                </a:gridCol>
              </a:tblGrid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 « ade4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 « </a:t>
                      </a:r>
                      <a:r>
                        <a:rPr lang="fr-FR" dirty="0" err="1"/>
                        <a:t>FactoMineR</a:t>
                      </a:r>
                      <a:r>
                        <a:rPr lang="fr-FR" dirty="0"/>
                        <a:t>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10784"/>
                  </a:ext>
                </a:extLst>
              </a:tr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Plusieurs 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2"/>
                        </a:rPr>
                        <a:t>princomp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3"/>
                        </a:rPr>
                        <a:t>dudi.pca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4"/>
                        </a:rPr>
                        <a:t>PCA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68085018"/>
                  </a:ext>
                </a:extLst>
              </a:tr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Deux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 err="1">
                          <a:solidFill>
                            <a:srgbClr val="2196F3"/>
                          </a:solidFill>
                          <a:effectLst/>
                          <a:hlinkClick r:id="rId5"/>
                        </a:rPr>
                        <a:t>corresp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6"/>
                        </a:rPr>
                        <a:t>dudi.coa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7"/>
                        </a:rPr>
                        <a:t>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05577875"/>
                  </a:ext>
                </a:extLst>
              </a:tr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Plusieurs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 err="1">
                          <a:solidFill>
                            <a:srgbClr val="2196F3"/>
                          </a:solidFill>
                          <a:effectLst/>
                          <a:hlinkClick r:id="rId8"/>
                        </a:rPr>
                        <a:t>mca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9"/>
                        </a:rPr>
                        <a:t>dudi.acm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10"/>
                        </a:rPr>
                        <a:t>MCA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26321916"/>
                  </a:ext>
                </a:extLst>
              </a:tr>
              <a:tr h="1211071">
                <a:tc>
                  <a:txBody>
                    <a:bodyPr/>
                    <a:lstStyle/>
                    <a:p>
                      <a:r>
                        <a:rPr lang="fr-FR" dirty="0"/>
                        <a:t>Analyse mixte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Plusieurs variables qualitatives et/ou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—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11"/>
                        </a:rPr>
                        <a:t>dudi.mix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12"/>
                        </a:rPr>
                        <a:t>FAMD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4789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7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8B07181-422F-583C-7641-FDF2F87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24" y="0"/>
            <a:ext cx="9364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8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1E35F4-4CA9-9A7B-5B5B-2BEB8410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9" y="0"/>
            <a:ext cx="9333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85AED9-1FDD-9365-93B3-819F77FD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42" y="0"/>
            <a:ext cx="932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7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18C0E8-FC03-1D18-F427-461A4BBC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15" y="0"/>
            <a:ext cx="10406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8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D93BA6-92F2-3EE7-DAE0-3DBE34AB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5" y="0"/>
            <a:ext cx="10252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5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A195C-00A3-A1FD-72B4-83EFAFFE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Distances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AC139D-D25E-4CD8-32CE-17FA8884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9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D603C-2DCB-610A-236E-EB2A298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Distance de Gower (1971)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2534B6-2C0C-E0D2-F4A3-F38BA5D366EF}"/>
              </a:ext>
            </a:extLst>
          </p:cNvPr>
          <p:cNvSpPr txBox="1"/>
          <p:nvPr/>
        </p:nvSpPr>
        <p:spPr>
          <a:xfrm>
            <a:off x="811305" y="1690688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L’indice de Gower varie entre 0 et 1. Si l’indice vaut 1, les deux individus sont identiques. À l’opposé, s’il vaut 0, les deux individus considérés n’ont pas de point commun.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CBA4D7-8B1E-C963-036E-6FCFA563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66" y="2466841"/>
            <a:ext cx="2810267" cy="9621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951678-B2EC-749E-4739-2A58273B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70" y="3301555"/>
            <a:ext cx="8507012" cy="319132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3996E2FA-E7D2-0DD5-A62F-3291C635AD32}"/>
              </a:ext>
            </a:extLst>
          </p:cNvPr>
          <p:cNvSpPr/>
          <p:nvPr/>
        </p:nvSpPr>
        <p:spPr>
          <a:xfrm>
            <a:off x="2572870" y="4525180"/>
            <a:ext cx="896471" cy="74407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EC52A6C-47BB-BD69-B551-D8E8A152B4F2}"/>
              </a:ext>
            </a:extLst>
          </p:cNvPr>
          <p:cNvSpPr/>
          <p:nvPr/>
        </p:nvSpPr>
        <p:spPr>
          <a:xfrm>
            <a:off x="4025152" y="4525180"/>
            <a:ext cx="896471" cy="74407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56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D603C-2DCB-610A-236E-EB2A298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Distance du </a:t>
            </a:r>
            <a:r>
              <a:rPr lang="el-GR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Φ²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229682-2B9F-1655-DAC2-F0B5CD55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992956"/>
            <a:ext cx="830695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66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D603C-2DCB-610A-236E-EB2A298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Distance du </a:t>
            </a:r>
            <a:r>
              <a:rPr lang="el-GR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Φ²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F4A7AB-E049-C2D7-138F-03811ED4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1599466"/>
            <a:ext cx="8402223" cy="525853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70D2C7-AD96-9E21-DCED-68A43886F776}"/>
              </a:ext>
            </a:extLst>
          </p:cNvPr>
          <p:cNvSpPr/>
          <p:nvPr/>
        </p:nvSpPr>
        <p:spPr>
          <a:xfrm>
            <a:off x="2447365" y="1599466"/>
            <a:ext cx="806823" cy="310016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120DE0-1B94-2E33-8FCB-FDCF0599CF7C}"/>
              </a:ext>
            </a:extLst>
          </p:cNvPr>
          <p:cNvSpPr/>
          <p:nvPr/>
        </p:nvSpPr>
        <p:spPr>
          <a:xfrm>
            <a:off x="2447364" y="1924803"/>
            <a:ext cx="806823" cy="310016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39B8006-C303-D452-1B8B-57B36514BCE3}"/>
              </a:ext>
            </a:extLst>
          </p:cNvPr>
          <p:cNvSpPr/>
          <p:nvPr/>
        </p:nvSpPr>
        <p:spPr>
          <a:xfrm>
            <a:off x="3907463" y="1599466"/>
            <a:ext cx="806823" cy="310016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95ACBD7-3490-BB1D-B956-76108DD16E58}"/>
              </a:ext>
            </a:extLst>
          </p:cNvPr>
          <p:cNvSpPr/>
          <p:nvPr/>
        </p:nvSpPr>
        <p:spPr>
          <a:xfrm>
            <a:off x="3907463" y="1960661"/>
            <a:ext cx="806823" cy="310016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E6DB080-3B89-B2E6-BA5D-509EC879886F}"/>
              </a:ext>
            </a:extLst>
          </p:cNvPr>
          <p:cNvSpPr/>
          <p:nvPr/>
        </p:nvSpPr>
        <p:spPr>
          <a:xfrm>
            <a:off x="5533660" y="1614787"/>
            <a:ext cx="806823" cy="310016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D0F48C-F0FF-C4E0-61ED-76EE6638DDFE}"/>
              </a:ext>
            </a:extLst>
          </p:cNvPr>
          <p:cNvSpPr/>
          <p:nvPr/>
        </p:nvSpPr>
        <p:spPr>
          <a:xfrm>
            <a:off x="5565414" y="1996519"/>
            <a:ext cx="806823" cy="310016"/>
          </a:xfrm>
          <a:prstGeom prst="round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3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DC938-C6AA-486B-92DD-DA45EBD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en Composantes Principales (ACP)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36EB3D-5AED-50DA-891E-FE6F3699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0A37070-BB0E-8248-FFED-2ABFD044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17" y="0"/>
            <a:ext cx="10067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3F58FFD-ED69-2CE0-402A-4DA286A3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01" y="0"/>
            <a:ext cx="10085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062650-B43E-E349-FE14-BD75612C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13" y="0"/>
            <a:ext cx="1022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6D06E4-D9CD-9E67-DB7C-3AC9E66B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28" y="0"/>
            <a:ext cx="10143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904D74-814C-DF27-2C2D-340A4A09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4" y="0"/>
            <a:ext cx="10060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837642-FDBA-2313-6C1C-0F704A2D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97" y="0"/>
            <a:ext cx="10119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46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136</Words>
  <Application>Microsoft Office PowerPoint</Application>
  <PresentationFormat>Grand écran</PresentationFormat>
  <Paragraphs>38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Thème Office</vt:lpstr>
      <vt:lpstr>Analyse factorielle et classification</vt:lpstr>
      <vt:lpstr>Tableau récapitulatif</vt:lpstr>
      <vt:lpstr>Analyse en Composantes Principales (ACP)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des Correspondances Multiples (ACM)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Classification ascendante hiérarchique (CAH)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Distances</vt:lpstr>
      <vt:lpstr>Distance de Gower (1971)</vt:lpstr>
      <vt:lpstr>Distance du Φ²</vt:lpstr>
      <vt:lpstr>Distance du Φ²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factorielle et classification</dc:title>
  <dc:creator>Abdelghani Maddi</dc:creator>
  <cp:lastModifiedBy>Abdelghani Maddi</cp:lastModifiedBy>
  <cp:revision>17</cp:revision>
  <dcterms:created xsi:type="dcterms:W3CDTF">2023-03-12T07:12:22Z</dcterms:created>
  <dcterms:modified xsi:type="dcterms:W3CDTF">2023-03-12T20:37:01Z</dcterms:modified>
</cp:coreProperties>
</file>